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Master Data & Interface Governance</a:t></a:r></a:p><a:p><a:pPr><a:defRPr sz="3200"><a:solidFill><a:srgbClr val="1E293B"/></a:solidFill></a:defRPr></a:pPr><a:r><a:t>Practical Training</a:t></a:r></a:p><a:p><a:pPr><a:defRPr sz="1800"><a:solidFill><a:srgbClr val="64748B"/></a:solidFill></a:defRPr></a:pPr><a:r><a:t>Single source of truth · ERP/MES/QMS alignment · Trustworthy evidence chain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12.3.2 · Master Data & Interface Governance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Training Objectives</a:t></a:r></a:p><a:p><a:pPr><a:defRPr sz="1400"><a:solidFill><a:srgbClr val="E0F2FE"/></a:solidFill></a:defRPr></a:pPr><a:r><a:t>After training you should answer: who owns it? which version is effective? what if the interface drops data?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Understand quality-related master data scope and Data Owner model</a:t></a:r></a:p><a:p><a:pPr><a:spcAft><a:spcPts val="1000"/></a:spcAft><a:defRPr sz="2000"><a:solidFill><a:srgbClr val="1E293B"/></a:solidFill></a:defRPr></a:pPr><a:r><a:t>Master five master-data gates and ECN linkage essentials</a:t></a:r></a:p><a:p><a:pPr><a:spcAft><a:spcPts val="1000"/></a:spcAft><a:defRPr sz="2000"><a:solidFill><a:srgbClr val="1E293B"/></a:solidFill></a:defRPr></a:pPr><a:r><a:t>Maintain interface inventory and design reconciliation & exception handling</a:t></a:r></a:p><a:p><a:pPr><a:spcAft><a:spcPts val="1000"/></a:spcAft><a:defRPr sz="2000"><a:solidFill><a:srgbClr val="1E293B"/></a:solidFill></a:defRPr></a:pPr><a:r><a:t>Understand As-built / As-tested point-in-time version requirements</a:t></a:r></a:p><a:p><a:pPr><a:spcAft><a:spcPts val="1000"/></a:spcAft><a:defRPr sz="2000"><a:solidFill><a:srgbClr val="1E293B"/></a:solidFill></a:defRPr></a:pPr><a:r><a:t>Establish MDM governance committee and 90-day improvement path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Messy master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QMS will follow</a:t>
            </a:r>
          </a:p>
        </p:txBody>
      </p:sp>
    </p:spTree>
  </p:cSld>
  <p:clrMapOvr>
    <a:masterClrMapping/>
  </p:clrMapOvr>
</p:sld>
</file>

<file path=ppt/slides/slide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Typical scenarios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❌ Four systems, four versions</a:t></a:r></a:p><a:p><a:pPr><a:defRPr sz="1500"><a:solidFill><a:srgbClr val="1E293B"/></a:solidFill></a:defRPr></a:pPr><a:r><a:t>• ERP just updated BOM; MES still has last week's routing</a:t></a:r><a:br/><a:r><a:t>• LIMS sample names don't match customer spec</a:t></a:r><a:br/><a:r><a:t>• Auditor asks effective version; no one answers in 1 minute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✅ Single source of truth</a:t></a:r></a:p><a:p><a:pPr><a:defRPr sz="1500"><a:solidFill><a:srgbClr val="1E293B"/></a:solidFill></a:defRPr></a:pPr><a:r><a:t>• One owner per object; write once</a:t></a:r><a:br/><a:r><a:t>• Downstream subscribes; no private Excel edits</a:t></a:r><a:br/><a:r><a:t>• Point-in-time versions traceable to lot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Quality-related master data & owners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Object</a:t></a:r></a:p></a:txBody><a:tcPr><a:solidFill><a:srgbClr val="0EA5E9"/></a:solidFill></a:tcPr></a:tc><a:tc><a:txBody><a:bodyPr/><a:lstStyle/><a:p><a:pPr><a:defRPr b="1" sz="1300"><a:solidFill><a:srgbClr val="FFFFFF"/></a:solidFill></a:defRPr></a:pPr><a:r><a:t>Owner</a:t></a:r></a:p></a:txBody><a:tcPr><a:solidFill><a:srgbClr val="0EA5E9"/></a:solidFill></a:tcPr></a:tc><a:tc><a:txBody><a:bodyPr/><a:lstStyle/><a:p><a:pPr><a:defRPr b="1" sz="1300"><a:solidFill><a:srgbClr val="FFFFFF"/></a:solidFill></a:defRPr></a:pPr><a:r><a:t>Quality role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Material/BOM/routing</a:t></a:r></a:p></a:txBody><a:tcPr><a:solidFill><a:srgbClr val="E0F2FE"/></a:solidFill></a:tcPr></a:tc><a:tc><a:txBody><a:bodyPr/><a:lstStyle/><a:p><a:pPr><a:defRPr sz="1200"><a:solidFill><a:srgbClr val="1E293B"/></a:solidFill></a:defRPr></a:pPr><a:r><a:t>Engineering / manufacturing engineering</a:t></a:r></a:p></a:txBody><a:tcPr><a:solidFill><a:srgbClr val="E0F2FE"/></a:solidFill></a:tcPr></a:tc><a:tc><a:txBody><a:bodyPr/><a:lstStyle/><a:p><a:pPr><a:defRPr sz="1200"><a:solidFill><a:srgbClr val="1E293B"/></a:solidFill></a:defRPr></a:pPr><a:r><a:t>Special characteristics, ECN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Inspection plan / specification</a:t></a:r></a:p></a:txBody><a:tcPr/></a:tc><a:tc><a:txBody><a:bodyPr/><a:lstStyle/><a:p><a:pPr><a:defRPr sz="1200"><a:solidFill><a:srgbClr val="1E293B"/></a:solidFill></a:defRPr></a:pPr><a:r><a:t>Quality</a:t></a:r></a:p></a:txBody><a:tcPr/></a:tc><a:tc><a:txBody><a:bodyPr/><a:lstStyle/><a:p><a:pPr><a:defRPr sz="1200"><a:solidFill><a:srgbClr val="1E293B"/></a:solidFill></a:defRPr></a:pPr><a:r><a:t>Primary maintainer</a:t></a:r></a:p></a:txBody><a:tcPr/></a:tc></a:tr><a:tr h="365760"><a:tc><a:txBody><a:bodyPr/><a:lstStyle/><a:p><a:pPr><a:defRPr sz="1200"><a:solidFill><a:srgbClr val="1E293B"/></a:solidFill></a:defRPr></a:pPr><a:r><a:t>Customer / supplier</a:t></a:r></a:p></a:txBody><a:tcPr><a:solidFill><a:srgbClr val="E0F2FE"/></a:solidFill></a:tcPr></a:tc><a:tc><a:txBody><a:bodyPr/><a:lstStyle/><a:p><a:pPr><a:defRPr sz="1200"><a:solidFill><a:srgbClr val="1E293B"/></a:solidFill></a:defRPr></a:pPr><a:r><a:t>Sales / procurement</a:t></a:r></a:p></a:txBody><a:tcPr><a:solidFill><a:srgbClr val="E0F2FE"/></a:solidFill></a:tcPr></a:tc><a:tc><a:txBody><a:bodyPr/><a:lstStyle/><a:p><a:pPr><a:defRPr sz="1200"><a:solidFill><a:srgbClr val="1E293B"/></a:solidFill></a:defRPr></a:pPr><a:r><a:t>Qualification, CSR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Equipment / gages</a:t></a:r></a:p></a:txBody><a:tcPr/></a:tc><a:tc><a:txBody><a:bodyPr/><a:lstStyle/><a:p><a:pPr><a:defRPr sz="1200"><a:solidFill><a:srgbClr val="1E293B"/></a:solidFill></a:defRPr></a:pPr><a:r><a:t>Equipment / metrology</a:t></a:r></a:p></a:txBody><a:tcPr/></a:tc><a:tc><a:txBody><a:bodyPr/><a:lstStyle/><a:p><a:pPr><a:defRPr sz="1200"><a:solidFill><a:srgbClr val="1E293B"/></a:solidFill></a:defRPr></a:pPr><a:r><a:t>MSA, calibration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Five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Create → Change → Quality → Distribute → Retire</a:t>
            </a:r>
          </a:p>
        </p:txBody>
      </p:sp>
    </p:spTree>
  </p:cSld>
  <p:clrMapOvr>
    <a:masterClrMapping/>
  </p:clrMapOvr>
</p:sld>
</file>

<file path=ppt/slides/slide7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Five master-data gates</a:t></a:r></a:p></p:txBody></p:sp><p:sp><p:nvSpPr><p:cNvPr id="3" name="Rounded Rectangle 2"/><p:cNvSpPr/><p:nvPr/></p:nvSpPr><p:spPr><a:xfrm><a:off x="548640" y="2560320"/><a:ext cx="196596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Create gate: request form + approval; no long-lived temp codes</a:t></a:r></a:p></p:txBody></p:sp><p:sp><p:nvSpPr><p:cNvPr id="4" name="Right Arrow 3"/><p:cNvSpPr/><p:nvPr/></p:nvSpPr><p:spPr><a:xfrm><a:off x="254203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2651760" y="2560320"/><a:ext cx="196596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Change gate: ECN + effective date + cutover + WIP</a:t></a:r></a:p></p:txBody></p:sp><p:sp><p:nvSpPr><p:cNvPr id="6" name="Right Arrow 5"/><p:cNvSpPr/><p:nvPr/></p:nvSpPr><p:spPr><a:xfrm><a:off x="4645151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4754879" y="2560320"/><a:ext cx="196596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Quality gate: CP/FMEA/customer spec aligned</a:t></a:r></a:p></p:txBody></p:sp><p:sp><p:nvSpPr><p:cNvPr id="8" name="Right Arrow 7"/><p:cNvSpPr/><p:nvPr/></p:nvSpPr><p:spPr><a:xfrm><a:off x="6748271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9" name="Rounded Rectangle 8"/><p:cNvSpPr/><p:nvPr/></p:nvSpPr><p:spPr><a:xfrm><a:off x="6857999" y="2560320"/><a:ext cx="196596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Distribute gate: subscription log; no manual relay</a:t></a:r></a:p></p:txBody></p:sp><p:sp><p:nvSpPr><p:cNvPr id="10" name="Right Arrow 9"/><p:cNvSpPr/><p:nvPr/></p:nvSpPr><p:spPr><a:xfrm><a:off x="885139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11" name="Rounded Rectangle 10"/><p:cNvSpPr/><p:nvPr/></p:nvSpPr><p:spPr><a:xfrm><a:off x="8961119" y="2560320"/><a:ext cx="196596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Retire gate: inactive; history read-only</a:t></a:r></a:p></p:txBody></p:sp><p:sp><p:nvSpPr><p:cNvPr id="12" name="TextBox 11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8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Pre-release quality checklist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Are special characteristics linked to CP / FMEA?</a:t></a:r></a:p><a:p><a:pPr><a:spcAft><a:spcPts val="1000"/></a:spcAft><a:defRPr sz="2000"><a:solidFill><a:srgbClr val="1E293B"/></a:solidFill></a:defRPr></a:pPr><a:r><a:t>Does inspection plan match latest customer spec?</a:t></a:r></a:p><a:p><a:pPr><a:spcAft><a:spcPts val="1000"/></a:spcAft><a:defRPr sz="2000"><a:solidFill><a:srgbClr val="1E293B"/></a:solidFill></a:defRPr></a:pPr><a:r><a:t>Are alternates updated in sync?</a:t></a:r></a:p><a:p><a:pPr><a:spcAft><a:spcPts val="1000"/></a:spcAft><a:defRPr sz="2000"><a:solidFill><a:srgbClr val="1E293B"/></a:solidFill></a:defRPr></a:pPr><a:r><a:t>Cutover: how to handle WIP, in transit, at customer?</a:t></a:r></a:p><a:p><a:pPr><a:spcAft><a:spcPts val="1000"/></a:spcAft><a:defRPr sz="2000"><a:solidFill><a:srgbClr val="1E293B"/></a:solidFill></a:defRPr></a:pPr><a:r><a:t>Have downstream MES/QMS confirmed receipt of new version?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Interface governance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Manageable, auditable, reconcilable</a:t>
            </a:r>
          </a:p>
        </p:txBody>
      </p:sp>
    </p:spTree>
  </p:cSld>
  <p:clrMapOvr>
    <a:masterClrMapping/>
  </p:clrMapOvr>
</p:sld>
</file>

<file path=ppt/slides/slide10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Required fields in interface inventory</a:t></a:r></a:p></p:txBody></p:sp><p:graphicFrame><p:nvGraphicFramePr><p:cNvPr id="3" name="Table 2"/><p:cNvGraphicFramePr><a:graphicFrameLocks noGrp="1"/></p:cNvGraphicFramePr><p:nvPr/></p:nvGraphicFramePr><p:xfrm><a:off x="457200" y="1280160"/><a:ext cx="11247120" cy="2194560"/></p:xfrm><a:graphic><a:graphicData uri="http://schemas.openxmlformats.org/drawingml/2006/table"><a:tbl><a:tblPr firstRow="1" bandRow="1"><a:tableStyleId>{5C22544A-7EE6-4342-B048-85BDC9FD1C3A}</a:tableStyleId></a:tblPr><a:tblGrid><a:gridCol w="5623560"/><a:gridCol w="5623560"/></a:tblGrid><a:tr h="365760"><a:tc><a:txBody><a:bodyPr/><a:lstStyle/><a:p><a:pPr><a:defRPr b="1" sz="1300"><a:solidFill><a:srgbClr val="FFFFFF"/></a:solidFill></a:defRPr></a:pPr><a:r><a:t>Field</a:t></a:r></a:p></a:txBody><a:tcPr><a:solidFill><a:srgbClr val="0EA5E9"/></a:solidFill></a:tcPr></a:tc><a:tc><a:txBody><a:bodyPr/><a:lstStyle/><a:p><a:pPr><a:defRPr b="1" sz="1300"><a:solidFill><a:srgbClr val="FFFFFF"/></a:solidFill></a:defRPr></a:pPr><a:r><a:t>Example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Source → Target</a:t></a:r></a:p></a:txBody><a:tcPr><a:solidFill><a:srgbClr val="E0F2FE"/></a:solidFill></a:tcPr></a:tc><a:tc><a:txBody><a:bodyPr/><a:lstStyle/><a:p><a:pPr><a:defRPr sz="1200"><a:solidFill><a:srgbClr val="1E293B"/></a:solidFill></a:defRPr></a:pPr><a:r><a:t>ERP → MES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Data object</a:t></a:r></a:p></a:txBody><a:tcPr/></a:tc><a:tc><a:txBody><a:bodyPr/><a:lstStyle/><a:p><a:pPr><a:defRPr sz="1200"><a:solidFill><a:srgbClr val="1E293B"/></a:solidFill></a:defRPr></a:pPr><a:r><a:t>BOM, routing</a:t></a:r></a:p></a:txBody><a:tcPr/></a:tc></a:tr><a:tr h="365760"><a:tc><a:txBody><a:bodyPr/><a:lstStyle/><a:p><a:pPr><a:defRPr sz="1200"><a:solidFill><a:srgbClr val="1E293B"/></a:solidFill></a:defRPr></a:pPr><a:r><a:t>Frequency / trigger</a:t></a:r></a:p></a:txBody><a:tcPr><a:solidFill><a:srgbClr val="E0F2FE"/></a:solidFill></a:tcPr></a:tc><a:tc><a:txBody><a:bodyPr/><a:lstStyle/><a:p><a:pPr><a:defRPr sz="1200"><a:solidFill><a:srgbClr val="1E293B"/></a:solidFill></a:defRPr></a:pPr><a:r><a:t>ECN effective, order release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Exception</a:t></a:r></a:p></a:txBody><a:tcPr/></a:tc><a:tc><a:txBody><a:bodyPr/><a:lstStyle/><a:p><a:pPr><a:defRPr sz="1200"><a:solidFill><a:srgbClr val="1E293B"/></a:solidFill></a:defRPr></a:pPr><a:r><a:t>Retry, alert, manual queue</a:t></a:r></a:p></a:txBody><a:tcPr/></a:tc></a:tr><a:tr h="365760"><a:tc><a:txBody><a:bodyPr/><a:lstStyle/><a:p><a:pPr><a:defRPr sz="1200"><a:solidFill><a:srgbClr val="1E293B"/></a:solidFill></a:defRPr></a:pPr><a:r><a:t>Validation</a:t></a:r></a:p></a:txBody><a:tcPr><a:solidFill><a:srgbClr val="E0F2FE"/></a:solidFill></a:tcPr></a:tc><a:tc><a:txBody><a:bodyPr/><a:lstStyle/><a:p><a:pPr><a:defRPr sz="1200"><a:solidFill><a:srgbClr val="1E293B"/></a:solidFill></a:defRPr></a:pPr><a:r><a:t>CSV/OQ date, runbook</a:t></a:r></a:p></a:txBody><a:tcPr><a:solidFill><a:srgbClr val="E0F2FE"/></a:solidFill></a:tcPr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1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Integration patterns & quality focus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Master-slave replication: BOM distribution — version conflict detection required</a:t></a:r></a:p><a:p><a:pPr><a:spcAft><a:spcPts val="1000"/></a:spcAft><a:defRPr sz="2000"><a:solidFill><a:srgbClr val="1E293B"/></a:solidFill></a:defRPr></a:pPr><a:r><a:t>Event-driven: inspection complete, ECN — message loss monitoring required</a:t></a:r></a:p><a:p><a:pPr><a:spcAft><a:spcPts val="1000"/></a:spcAft><a:defRPr sz="2000"><a:solidFill><a:srgbClr val="1E293B"/></a:solidFill></a:defRPr></a:pPr><a:r><a:t>Batch: legacy systems — prioritize retirement planning</a:t></a:r></a:p><a:p><a:pPr><a:spcAft><a:spcPts val="1000"/></a:spcAft><a:defRPr sz="2000"><a:solidFill><a:srgbClr val="1E293B"/></a:solidFill></a:defRPr></a:pPr><a:r><a:t>Release/deviation: prefer event-driven + audit trail</a:t></a:r></a:p><a:p><a:pPr><a:spcAft><a:spcPts val="1000"/></a:spcAft><a:defRPr sz="2000"><a:solidFill><a:srgbClr val="1E293B"/></a:solidFill></a:defRPr></a:pPr><a:r><a:t>Daily reconciliation: orders, inspection status, inventory — resolve variances within 24h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Three auditor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Point-in-time version is king</a:t>
            </a:r>
          </a:p>
        </p:txBody>
      </p:sp>
    </p:spTree>
  </p:cSld>
  <p:clrMapOvr>
    <a:masterClrMapping/>
  </p:clrMapOvr>
</p:sld>
</file>

<file path=ppt/slides/slide1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Three questions auditors often ask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1. Which BOM version was effective when this lot was produced? → As-built snapshot</a:t></a:r></a:p><a:p><a:pPr><a:spcAft><a:spcPts val="1000"/></a:spcAft><a:defRPr sz="2000"><a:solidFill><a:srgbClr val="1E293B"/></a:solidFill></a:defRPr></a:pPr><a:r><a:t>2. Which spec version governed inspection? → Records must cite version number</a:t></a:r></a:p><a:p><a:pPr><a:spcAft><a:spcPts val="1000"/></a:spcAft><a:defRPr sz="2000"><a:solidFill><a:srgbClr val="1E293B"/></a:solidFill></a:defRPr></a:pPr><a:r><a:t>3. Do system and shop floor match? → MES vs PLC/paper spot check</a:t></a:r></a:p><a:p><a:pPr><a:spcAft><a:spcPts val="1000"/></a:spcAft><a:defRPr sz="2000"><a:solidFill><a:srgbClr val="1E293B"/></a:solidFill></a:defRPr></a:pPr><a:r><a:t>Disputes hinge on "was it correct then," not "is it correct now"</a:t></a:r></a:p><a:p><a:pPr><a:spcAft><a:spcPts val="1000"/></a:spcAft><a:defRPr sz="2000"><a:solidFill><a:srgbClr val="1E293B"/></a:solidFill></a:defRPr></a:pPr><a:r><a:t>Interface change = CSV change control; impact assessment required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1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Common failure modes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❌ Avoid</a:t></a:r></a:p><a:p><a:pPr><a:defRPr sz="1500"><a:solidFill><a:srgbClr val="1E293B"/></a:solidFill></a:defRPr></a:pPr><a:r><a:t>• Dual BOM: Excel vs ERP</a:t></a:r><a:br/><a:r><a:t>• Interface drops orders with no monitoring</a:t></a:r><a:br/><a:r><a:t>• ECN disconnected from QMS</a:t></a:r><a:br/><a:r><a:t>• Consultant leaves; no one understands interfaces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✅ Countermeasures</a:t></a:r></a:p><a:p><a:pPr><a:defRPr sz="1500"><a:solidFill><a:srgbClr val="1E293B"/></a:solidFill></a:defRPr></a:pPr><a:r><a:t>• Single owner + read-only export</a:t></a:r><a:br/><a:r><a:t>• Reconciliation + dead letter queue</a:t></a:r><a:br/><a:r><a:t>• ECN auto-triggers inspection plan revision</a:t></a:r><a:br/><a:r><a:t>• Interface inventory in knowledge base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1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90-day improvement path & KPI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Weeks 1–2: RACI + interface inventory v1.0</a:t></a:r></a:p><a:p><a:pPr><a:spcAft><a:spcPts val="1000"/></a:spcAft><a:defRPr sz="2000"><a:solidFill><a:srgbClr val="1E293B"/></a:solidFill></a:defRPr></a:pPr><a:r><a:t>Weeks 3–8: daily reconciliation; close top 3 variances</a:t></a:r></a:p><a:p><a:pPr><a:spcAft><a:spcPts val="1000"/></a:spcAft><a:defRPr sz="2000"><a:solidFill><a:srgbClr val="1E293B"/></a:solidFill></a:defRPr></a:pPr><a:r><a:t>Weeks 9–12: ECN linkage + point-in-time traceability drill</a:t></a:r></a:p><a:p><a:pPr><a:spcAft><a:spcPts val="1000"/></a:spcAft><a:defRPr sz="2000"><a:solidFill><a:srgbClr val="1E293B"/></a:solidFill></a:defRPr></a:pPr><a:r><a:t>KPIs: master data NCR share, interface failures, open reconciliation items, temporary code count</a:t></a:r></a:p><a:p><a:pPr><a:spcAft><a:spcPts val="1000"/></a:spcAft><a:defRPr sz="2000"><a:solidFill><a:srgbClr val="1E293B"/></a:solidFill></a:defRPr></a:pPr><a:r><a:t>Related article id=142; sister topic: Digital QMS Rebuild id=140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Master Data & Interface Governance Training</a:t></a:r></a:p></p:txBody></p:sp></p:spTree></p:cSld><p:clrMapOvr><a:masterClrMapping/></p:clrMapOvr></p:sld>
</file>

<file path=ppt/slides/slide16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TextBox 1"/><p:cNvSpPr txBox="1"/><p:nvPr/></p:nvSpPr><p:spPr><a:xfrm><a:off x="1828800" y="2560320"/><a:ext cx="8503920" cy="1828800"/></a:xfrm><a:prstGeom prst="rect"><a:avLst/></a:prstGeom><a:noFill/></p:spPr><p:txBody><a:bodyPr wrap="none"><a:spAutoFit/></a:bodyPr><a:lstStyle/><a:p><a:pPr algn="ctr"><a:defRPr sz="4800" b="1"><a:solidFill><a:srgbClr val="0EA5E9"/></a:solidFill></a:defRPr></a:pPr><a:r><a:t>Q &amp; A</a:t></a:r></a:p></p:txBody></p:sp><p:sp><p:nvSpPr><p:cNvPr id="3" name="TextBox 2"/><p:cNvSpPr txBox="1"/><p:nvPr/></p:nvSpPr><p:spPr><a:xfrm><a:off x="1828800" y="3840480"/><a:ext cx="8503920" cy="914400"/></a:xfrm><a:prstGeom prst="rect"><a:avLst/></a:prstGeom><a:noFill/></p:spPr><p:txBody><a:bodyPr wrap="none"><a:spAutoFit/></a:bodyPr><a:lstStyle/><a:p><a:pPr algn="ctr"><a:defRPr sz="1800"><a:solidFill><a:srgbClr val="64748B"/></a:solidFill></a:defRPr></a:pPr><a:r><a:t>Related article: Master Data & Interface Governance — the single source of truth foundation for digital QMS</a:t></a:r><a:br/><a:r><a:t>qtank.org/article?id=142</a:t></a:r></a:p></p:txBody></p:sp></p:spTree></p:cSld><p:clrMapOvr><a:masterClrMapping/></p:clrMapOvr>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