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4572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97280" y="1371600"/>
            <a:ext cx="9875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65760" tIns="457200"/>
          <a:lstStyle/>
          <a:p>
            <a:pPr algn="ctr">
              <a:defRPr sz="4400" b="1">
                <a:solidFill>
                  <a:srgbClr val="0EA5E9"/>
                </a:solidFill>
              </a:defRPr>
            </a:pPr>
            <a:r>
              <a:t>Project Quality Gates</a:t>
            </a:r>
          </a:p>
          <a:p>
            <a:pPr>
              <a:defRPr sz="3200">
                <a:solidFill>
                  <a:srgbClr val="1E293B"/>
                </a:solidFill>
              </a:defRPr>
            </a:pPr>
            <a:r>
              <a:t>Concept · Practical Operation · Advanced · Series of Integrated Training</a:t>
            </a:r>
          </a:p>
          <a:p>
            <a:pPr>
              <a:defRPr sz="1800">
                <a:solidFill>
                  <a:srgbClr val="64748B"/>
                </a:solidFill>
              </a:defRPr>
            </a:pPr>
            <a:r>
              <a:t>Stage-Gate structured decisions · From checkbox reviews to measurable control · Knowledge Code 4.4.1</a:t>
            </a:r>
          </a:p>
          <a:p>
            <a:pPr>
              <a:defRPr sz="14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114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</a:defRPr>
            </a:pPr>
            <a:r>
              <a:t>Knowledge number 4.4.1 · Project quality gate (Gate)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Training Objectives</a:t>
            </a:r>
          </a:p>
          <a:p>
            <a:pPr>
              <a:defRPr sz="1400">
                <a:solidFill>
                  <a:srgbClr val="E0F2FE"/>
                </a:solidFill>
              </a:defRPr>
            </a:pPr>
            <a:r>
              <a:t>Supporting article id=194 / 196 / 187 · It is recommended to train within 3 to 4 hours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Establish the concept of quality gate: no jumps in stages, data-based decision-making, separation of powers and responsibilities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Distinguish three types of gates: stage gates/deliverable gates/risk trigger gates, master Gate0～5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Run through the six-step closed loop: planning → preparation → meeting → decision-making → rectification → closing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Avoid the seven major misunderstandings and use the requirements/design checklist to make quantitative and accurate decisions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Connect with APQP, agile/lean adaptation and digital evolution, and be able to draft implementation paths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Comparison of course map and series of articles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module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theme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article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01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Origin, Concept, Type and Gate0~5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(1) 194 Conceptual Framework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Six-step process, roles, and five essentials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(2) 196 Practical Guide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03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Checklist, Seven Misunderstandings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(2) 196 Practical Guide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APQP integration, agile and lean, digitalization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(3) 187 advanced path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05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Cross-industry comparison + implementation path + workshop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(3) 187 + comprehensive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Conceptual framework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Origin · Three major concepts · Three types of gates · Gate0～5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Origin: From "Stage Disconnect" to Stage-Gate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Pain points in the automobile industry in the 1980s: Design was thought to be complete, but manufacturing felt there was not enough input → Mass production broke out intensively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Prototype of countermeasures: Set up formal checkpoints at stage transitions, and those who fail to meet the exit criteria are not allowed to enter the next stage.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Cooper Stage-Gate: Stage + Go/Kill gate → reusable methodology (pharmaceutical/chemical/fast-moving consumer goods...)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Standard upgrade: ISO 9001:2015 §8.3; IATF/APQP; PMBOK Phase Gate; CMMI review practice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 core logic remains unchanged: structured stage decision-making, replacing fuzzy subjective judgments, and intercepting problems before they become amplified.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Three core concepts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① Stages cannot be jumped: concept/design/verification each have unique value; skipping a stage = using the cost of the next stage to make up for the defects in the stage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② Decision-making requires data: "Looks good" is prohibited; exit conditions can be tested (DFMEA coverage, Cpk, use case pass rate)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③ Rights and responsibilities must be separated: the executor has progress pressure; the independent Gate Keeper has the right to review and make decisions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Four core values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value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Main points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risk front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Error correction cost during the design period ≈ 1/10 after mass production; multi-channel protective nets are screened out at the stage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Cross-functional collaboration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Research/engineering/purchasing/manufacturing/quality confront each other; break down departmental barriers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Decisions are traceable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Review report + problem list + responsible person; audit basis and experience samples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Resource matching risk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Strict gate control for high risks; simplified channels for low risks to avoid one size fits all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Three types: backbone + supplementary network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Phase quality gate: Phase transition confirmation completeness and next phase start conditions (deliverables/risks/budget/customer requirements)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Deliverables quality gate: special review of key outputs (requirement specifications, three-dimensional digital model freezing...), with finer granularity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Risk trigger gate: Automatic triggering of preset signals (supplier delay, substandard indicators, major changes) - event driven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Practice combination: Stage gate serves as the skeleton, and deliverable gate + risk gate serve as supplement, covering the entire life cycle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Typical settings: Gate 0～Gate 5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Door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name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The key to quality is accurate (abstract)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G0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Project start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Charter/Team/Preliminary Plan; Quality Objectives and Quality Planning Framework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G1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concept approval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Feasibility; preliminary list of special features; first draft of DFMEA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G2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Plan freeze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Program review; DFMEA update; DVP approval; supplier preliminary selection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G3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Preparation for trial production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DV passed; PFMEA/CP first version; tooling in place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G4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Mass production release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PV/PPAP; Cpk; mass production CP/SOS; training completed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G5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Project closed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Early containment; documentation; lessons learned; quality summary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Set the Three Principles + Change Gate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 number of door points is moderate: 3 to 7 for typical product development; they are located at the decisive nodes for success or failure, and not every detail is delivered.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Standards are clear and measurable: prohibit “basically completed”; use quantitative inspection items to reduce disputes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Separation of reviewers and executors: project team presentation; door owner/committee decision-making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Optional Change Gate: Design/process changes after mass production are subject to the same strict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Connection with standard system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System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Integration Point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ISO 9001 §8.3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Design and development review/verification/validation → Door-to-door records are evidence of compliance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IATF 16949 / APQP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Five-stage quality gate for automotive suppliers; audit and re-inspection gate records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PMBOK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Phase Gate / Steering Committee Go-Adjustment-Termination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CMMI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Peer review and stage review; door maturity reflects organizational process capabilities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Practical process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Six-step closed loop · Five essentials · Three roles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Six-step closed loop overview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560320"/>
            <a:ext cx="161544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①Plan</a:t>
            </a:r>
          </a:p>
        </p:txBody>
      </p:sp>
      <p:sp>
        <p:nvSpPr>
          <p:cNvPr id="4" name="Right Arrow 3"/>
          <p:cNvSpPr/>
          <p:nvPr/>
        </p:nvSpPr>
        <p:spPr>
          <a:xfrm>
            <a:off x="21915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301240" y="2560320"/>
            <a:ext cx="161544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②Prepare materials</a:t>
            </a:r>
          </a:p>
        </p:txBody>
      </p:sp>
      <p:sp>
        <p:nvSpPr>
          <p:cNvPr id="6" name="Right Arrow 5"/>
          <p:cNvSpPr/>
          <p:nvPr/>
        </p:nvSpPr>
        <p:spPr>
          <a:xfrm>
            <a:off x="39441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053840" y="2560320"/>
            <a:ext cx="161544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③Review meeting</a:t>
            </a:r>
          </a:p>
        </p:txBody>
      </p:sp>
      <p:sp>
        <p:nvSpPr>
          <p:cNvPr id="8" name="Right Arrow 7"/>
          <p:cNvSpPr/>
          <p:nvPr/>
        </p:nvSpPr>
        <p:spPr>
          <a:xfrm>
            <a:off x="56967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806440" y="2560320"/>
            <a:ext cx="161544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④Decision making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74493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7559040" y="2560320"/>
            <a:ext cx="161544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⑤Following and rectification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92019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311640" y="2560320"/>
            <a:ext cx="161544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⑥Close review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①Plan · ②Prepare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Develop a quality gate plan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The start-up period is clear: number and location of doors</a:t>
            </a:r>
            <a:br/>
            <a:r>
              <a:t>Admission standards, committees, timelines</a:t>
            </a:r>
            <a:br/>
            <a:r>
              <a:t>Document Checklist and Decision Rules</a:t>
            </a:r>
            <a:br/>
            <a:r>
              <a:t>Written into PQP and approved by Management Committee</a:t>
            </a:r>
            <a:br/>
            <a:r>
              <a:t>Become a key indicator of progress dashboard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Prepare review package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Deliverables list + self-inspection report</a:t>
            </a:r>
            <a:br/>
            <a:r>
              <a:t>Quality Metrics/Risk/Issue Change Log</a:t>
            </a:r>
            <a:br/>
            <a:r>
              <a:t>Key outputs: Admission self-inspection checklist</a:t>
            </a:r>
            <a:br/>
            <a:r>
              <a:t>You can apply only if you meet all the required options</a:t>
            </a:r>
            <a:br/>
            <a:r>
              <a:t>Proactively digest known issues and don’t leave them to meetings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③Three-stage review meeting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Reporting: Project managers present progress, deliverables and self-inspection results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Questioning: sampling review by committee members and independent verification of self-inspection conclusions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Decision-making: Conclusion after closed-door discussion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 atmosphere is about things, not people; the goal is to discover problems and promote improvements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Usually ≤2 hours; overtime indicates insufficient preparation or the topic is out of bounds → Post-meeting topic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Record each opinion and responsible person as a basis for tracking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④Four types of decision results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decision making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meaning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Follow-up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Go pass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Fully compliant with access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Enter the next stage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Conditional 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Basically consistent, with a few non-critical items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Time-limited rectification; door-to-door verification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Rework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more serious problem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Review after rectification; minimal cost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No Go failed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Major flaws/risks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Pause until resolved; stop loss promptly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⑤Correction tracking · ⑥Close and review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Rectification items: sole responsible person + deadline + verification standard; quality assurance verification closed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Closed loop: discovery → correction → verification → closure, recorded in weekly report and risk log; upgraded after expiry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After all are closed: the door owner signs the closure confirmation → Only then can the next stage of substantive work begin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Process review: Should standards be adjusted? How efficient is it? Feedback into follow-up door 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Five operational essentials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Standards first: Compilation of checklists at startup; accurate quantification (e.g. RPN&gt;100 has completed ≥3 improvements)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Decision-making level: G0/G1 project manager; G2/G4 cross-functional committee; mass production door production manager one-vote veto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Independent review: quality is the gatekeeper and is not responsible for progress; committee certification and rotation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Exception management: conditional release/Deviation higher-level batch/No-Go; written inclusion in tracking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Closed-loop tracking: non-compliance with the entry system; review the last rectification first; build a problem database for pattern recognition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Key roles and responsibilities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Role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Key points of responsibilities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Gate Keeper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Final closing authority; reports to senior quality committee; does not report to project manager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project 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Applicant: materials, conference affairs, reporting, implementation of rectification, and responsibility for results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Jury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Cross-functional expert confrontation; relatively stable accumulation of experience + regular rotation to prevent fatigue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Tools and pit avoidance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Checklist Template · Seven Misunderstandings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Requirements Quality Gate Checklist (Example Summary)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#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Check items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Requirements document fully covers business needs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Each requirement has a unique identifier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Each requirement has clear acceptance criteria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Requirements-goal traceability matrix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Key requirements have been confirmed with customers/users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Impact analysis and approval of changes completed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7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Demand risks have been entered into the risk register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Requirements document passes peer review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Demand gate determination rules (example)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All "Yes" → Go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1~2 items are "No" and not critical → Conditional Go + corrective plan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≥3 "No" or 1 key "No" → Rework, review after rectification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Compile a complete department point check list during the startup period, which can be dynamically fine-tuned during execution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Design Quality Gate Checklist (Example Summary)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#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Check items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The solution meets all functional requirements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Analysis of advantages and disadvantages of technology selection completed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3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The interface is clearly defined and confirmed by relevant parties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Key design constraints are fully identified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5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The plan passed peer technical review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DFMEA covers all severity levels ≥9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7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There are alternatives to the highest risk option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Design verification plan aligned with customer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Seven major misunderstandings and solutions (1/2)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① Going through the motions: independent door owner + high-level support No Go; compliance audit; accountability for violations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② Ambiguous standards: split into verifiable inspection items (severity ≥ 9, control measure verification completion rate 100%)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③ The checklist is too heavy: a differentiated list based on risks; daily meetings are preceded; door meetings only confirm key items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④ Too many gate points: return to the essence, generally 5 to 7 projects correspond to major milestones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Seven major misunderstandings and solutions (2/2)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⑤ Emphasis on door control but not on process: Break down the door requirements into weekly meetings/design reviews, and the front door will be basically mature.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⑥ Lack of timely feedback: 24h initial report, 48h formal report; early warning of question bank classification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⑦ Ignoring knowledge accumulation: building a gated experience database and identifying typical unqualified items/root causes/countermeasures patterns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Advanced Fusion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APQP · Agile and Lean · Digitalization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APQP Five Stages ↔ Quality Gate (example comparison)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APQP stage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Corresponding door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Typical exit (summary)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Planning and Definition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G1 start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Project proposal; feasibility ≥90%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Product design and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G2 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DFMEA 100%; design verification passed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process design development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G3 process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PFMEA RPN reduction; equipment acceptance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Product process confirmation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G4 mass production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Cpk≥1.33；GR&amp;R≤10%；PSW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feedback assessment correction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G5 improvements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Batch defective ≤ target; customer satisfaction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Case: Global auto parts company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Setting G0~G5: concept door intervention earlier; G1~G4 for APQP; G5 review after mass production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Effect: Development cycle 36→24 months; design change ↓40%; 3-month zero-kilometer defect rate 95.2%→98.7%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Enlightenment: Gates and milestones are combined on the dashboard, and progress uses "gate passing status" as the key indicator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Migrant: Stage-gate logic (such as ISO 13485 review node) is also available for aviation/medical equipment/electronics, etc.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Adaptation in Agile/Lean environments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agile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Stage Gate → Incremental Release Control</a:t>
            </a:r>
            <a:br/>
            <a:r>
              <a:t>Iterative lightweight gate: acceptance/coverage/defects/technical debt</a:t>
            </a:r>
            <a:br/>
            <a:r>
              <a:t>SAFe: PI formal system gate</a:t>
            </a:r>
            <a:br/>
            <a:r>
              <a:t>CI/CD automatic gating: non-compliance blocks merge/release</a:t>
            </a:r>
            <a:br/>
            <a:r>
              <a:t>Review from "days" to "minutes"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Lean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knowledge-based decision-making</a:t>
            </a:r>
            <a:br/>
            <a:r>
              <a:t>Knowledge template/A3 presents decision-making information</a:t>
            </a:r>
            <a:br/>
            <a:r>
              <a:t>Gate reviewers ask: Is the information sufficient to make informed decisions?</a:t>
            </a:r>
            <a:br/>
            <a:r>
              <a:t>Upgraded from administrative approval to knowledge management node</a:t>
            </a:r>
            <a:br/>
            <a:r>
              <a:t>The principle remains unchanged: reach the maturity level before entering the next stage.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Digital four-dimensional evolution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① Automatic collection: capture Cpk, pass rate, delivery completion from PLM/MES/QMS - say goodbye to self-evaluation and reporting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② Multi-level billboard: company/project/department; red warning automatic notification to prevent information transmission delay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③ Risk prediction: Historical door data identifies easy-to-fail door points/project types/easy-to-neglect standards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④ Cross-system linkage: PLM release→delivery door; procurement anomaly→risk door; CI substandard→block release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Case: Domestic automotive electronic digital door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7 paper nodes → online automated door points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Stage conversion 15→6 working days; preparation 3 days→half a day; pass rate 92%→97% (more accurate data, stricter execution)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New model project: Discover mold delays in advance → Alternatives → Avoid entire project delays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landing path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Cross-industry comparison · Four stages and five steps · Workshop</a:t>
            </a:r>
          </a:p>
        </p:txBody>
      </p:sp>
    </p:spTree>
  </p:cSld>
  <p:clrMapOvr>
    <a:masterClrMapping/>
  </p:clrMapOvr>
</p:sld>
</file>

<file path=ppt/slides/slide33.xml><?xml version='1.0' encoding='UTF-8' standalone='yes'?>
<p:sld xmlns:a="http://schemas.openxmlformats.org/drawingml/2006/main" xmlns:p="http://schemas.openxmlformats.org/presentationml/2006/main" xmlns:r="http://schemas.openxmlformats.org/officeDocument/2006/relationships"><p:cSld><p:bg><p:bgPr><a:solidFill><a:srgbClr val="F8FAFC"/></a:solidFill><a:effectLst/></p:bgPr></p:bg><p:spTree><p:nvGrpSpPr><p:cNvPr id="1" name=""/><p:cNvGrpSpPr/><p:nvPr/></p:nvGrpSpPr><p:grpSpPr/><p:sp><p:nvSpPr><p:cNvPr id="2" name="Rectangle 1"/><p:cNvSpPr/><p:nvPr/></p:nvSpPr><p:spPr><a:xfrm><a:off x="0" y="0"/><a:ext cx="12191695" cy="960120"/></a:xfrm><a:prstGeom prst="rect"><a:avLst/></a:prstGeom><a:solidFill><a:srgbClr val="0EA5E9"/></a:solidFill><a:ln><a:noFill/></a:ln></p:spPr><p:style><a:lnRef idx="1"><a:schemeClr val="accent1"/></a:lnRef><a:fillRef idx="3"><a:schemeClr val="accent1"/></a:fillRef><a:effectRef idx="2"><a:schemeClr val="accent1"/></a:effectRef><a:fontRef idx="minor"><a:schemeClr val="lt1"/></a:fontRef></p:style><p:txBody><a:bodyPr rtlCol="0" anchor="ctr"/><a:lstStyle/><a:p><a:pPr algn="ctr"><a:defRPr sz="2800" b="1"><a:solidFill><a:srgbClr val="FFFFFF"/></a:solidFill></a:defRPr></a:pPr><a:r><a:t>Cross-industry practice comparison (summary)</a:t></a:r></a:p></p:txBody></p:sp><p:graphicFrame><p:nvGraphicFramePr><p:cNvPr id="3" name="Table 2"/><p:cNvGraphicFramePr><a:graphicFrameLocks noGrp="1"/></p:cNvGraphicFramePr><p:nvPr/></p:nvGraphicFramePr><p:xfrm><a:off x="457200" y="1280160"/><a:ext cx="11247120" cy="1828800"/></p:xfrm><a:graphic><a:graphicData uri="http://schemas.openxmlformats.org/drawingml/2006/table"><a:tbl><a:tblPr firstRow="1" bandRow="1"><a:tableStyleId>{5C22544A-7EE6-4342-B048-85BDC9FD1C3A}</a:tableStyleId></a:tblPr><a:tblGrid><a:gridCol w="2249424"/><a:gridCol w="2249424"/><a:gridCol w="2249424"/><a:gridCol w="2249424"/><a:gridCol w="2249424"/></a:tblGrid><a:tr h="365760"><a:tc><a:txBody><a:bodyPr/><a:lstStyle/><a:p><a:pPr><a:defRPr b="1" sz="1300"><a:solidFill><a:srgbClr val="FFFFFF"/></a:solidFill></a:defRPr></a:pPr><a:r><a:t>Dimensions</a:t></a:r></a:p></a:txBody><a:tcPr><a:solidFill><a:srgbClr val="0EA5E9"/></a:solidFill></a:tcPr></a:tc><a:tc><a:txBody><a:bodyPr/><a:lstStyle/><a:p><a:pPr><a:defRPr b="1" sz="1300"><a:solidFill><a:srgbClr val="FFFFFF"/></a:solidFill></a:defRPr></a:pPr><a:r><a:t>manufacture</a:t></a:r></a:p></a:txBody><a:tcPr><a:solidFill><a:srgbClr val="0EA5E9"/></a:solidFill></a:tcPr></a:tc><a:tc><a:txBody><a:bodyPr/><a:lstStyle/><a:p><a:pPr><a:defRPr b="1" sz="1300"><a:solidFill><a:srgbClr val="FFFFFF"/></a:solidFill></a:defRPr></a:pPr><a:r><a:t>software</a:t></a:r></a:p></a:txBody><a:tcPr><a:solidFill><a:srgbClr val="0EA5E9"/></a:solidFill></a:tcPr></a:tc><a:tc><a:txBody><a:bodyPr/><a:lstStyle/><a:p><a:pPr><a:defRPr b="1" sz="1300"><a:solidFill><a:srgbClr val="FFFFFF"/></a:solidFill></a:defRPr></a:pPr><a:r><a:t>architecture</a:t></a:r></a:p></a:txBody><a:tcPr><a:solidFill><a:srgbClr val="0EA5E9"/></a:solidFill></a:tcPr></a:tc><a:tc><a:txBody><a:bodyPr/><a:lstStyle/><a:p><a:pPr><a:defRPr b="1" sz="1300"><a:solidFill><a:srgbClr val="FFFFFF"/></a:solidFill></a:defRPr></a:pPr><a:r><a:t>pharmaceutical</a:t></a:r></a:p></a:txBody><a:tcPr><a:solidFill><a:srgbClr val="0EA5E9"/></a:solidFill></a:tcPr></a:tc></a:tr><a:tr h="365760"><a:tc><a:txBody><a:bodyPr/><a:lstStyle/><a:p><a:pPr><a:defRPr sz="1200"><a:solidFill><a:srgbClr val="1E293B"/></a:solidFill></a:defRPr></a:pPr><a:r><a:t>Gate points</a:t></a:r></a:p></a:txBody><a:tcPr><a:solidFill><a:srgbClr val="E0F2FE"/></a:solidFill></a:tcPr></a:tc><a:tc><a:txBody><a:bodyPr/><a:lstStyle/><a:p><a:pPr><a:defRPr sz="1200"><a:solidFill><a:srgbClr val="1E293B"/></a:solidFill></a:defRPr></a:pPr><a:r><a:t>3～5</a:t></a:r></a:p></a:txBody><a:tcPr><a:solidFill><a:srgbClr val="E0F2FE"/></a:solidFill></a:tcPr></a:tc><a:tc><a:txBody><a:bodyPr/><a:lstStyle/><a:p><a:pPr><a:defRPr sz="1200"><a:solidFill><a:srgbClr val="1E293B"/></a:solidFill></a:defRPr></a:pPr><a:r><a:t>4～6(+iteration)</a:t></a:r></a:p></a:txBody><a:tcPr><a:solidFill><a:srgbClr val="E0F2FE"/></a:solidFill></a:tcPr></a:tc><a:tc><a:txBody><a:bodyPr/><a:lstStyle/><a:p><a:pPr><a:defRPr sz="1200"><a:solidFill><a:srgbClr val="1E293B"/></a:solidFill></a:defRPr></a:pPr><a:r><a:t>5～8</a:t></a:r></a:p></a:txBody><a:tcPr><a:solidFill><a:srgbClr val="E0F2FE"/></a:solidFill></a:tcPr></a:tc><a:tc><a:txBody><a:bodyPr/><a:lstStyle/><a:p><a:pPr><a:defRPr sz="1200"><a:solidFill><a:srgbClr val="1E293B"/></a:solidFill></a:defRPr></a:pPr><a:r><a:t>6～10(Regulations)</a:t></a:r></a:p></a:txBody><a:tcPr><a:solidFill><a:srgbClr val="E0F2FE"/></a:solidFill></a:tcPr></a:tc></a:tr><a:tr h="365760"><a:tc><a:txBody><a:bodyPr/><a:lstStyle/><a:p><a:pPr><a:defRPr sz="1200"><a:solidFill><a:srgbClr val="1E293B"/></a:solidFill></a:defRPr></a:pPr><a:r><a:t>typical path</a:t></a:r></a:p></a:txBody><a:tcPr/></a:tc><a:tc><a:txBody><a:bodyPr/><a:lstStyle/><a:p><a:pPr><a:defRPr sz="1200"><a:solidFill><a:srgbClr val="1E293B"/></a:solidFill></a:defRPr></a:pPr><a:r><a:t>Concept→mass production</a:t></a:r></a:p></a:txBody><a:tcPr/></a:tc><a:tc><a:txBody><a:bodyPr/><a:lstStyle/><a:p><a:pPr><a:defRPr sz="1200"><a:solidFill><a:srgbClr val="1E293B"/></a:solidFill></a:defRPr></a:pPr><a:r><a:t>Requirement→Release</a:t></a:r></a:p></a:txBody><a:tcPr/></a:tc><a:tc><a:txBody><a:bodyPr/><a:lstStyle/><a:p><a:pPr><a:defRPr sz="1200"><a:solidFill><a:srgbClr val="1E293B"/></a:solidFill></a:defRPr></a:pPr><a:r><a:t>Feasibility study → completion</a:t></a:r></a:p></a:txBody><a:tcPr/></a:tc><a:tc><a:txBody><a:bodyPr/><a:lstStyle/><a:p><a:pPr><a:defRPr sz="1200"><a:solidFill><a:srgbClr val="1E293B"/></a:solidFill></a:defRPr></a:pPr><a:r><a:t>R&D→Production</a:t></a:r></a:p></a:txBody><a:tcPr/></a:tc></a:tr><a:tr h="365760"><a:tc><a:txBody><a:bodyPr/><a:lstStyle/><a:p><a:pPr><a:defRPr sz="1200"><a:solidFill><a:srgbClr val="1E293B"/></a:solidFill></a:defRPr></a:pPr><a:r><a:t>Admission example</a:t></a:r></a:p></a:txBody><a:tcPr><a:solidFill><a:srgbClr val="E0F2FE"/></a:solidFill></a:tcPr></a:tc><a:tc><a:txBody><a:bodyPr/><a:lstStyle/><a:p><a:pPr><a:defRPr sz="1200"><a:solidFill><a:srgbClr val="1E293B"/></a:solidFill></a:defRPr></a:pPr><a:r><a:t>Cpk/sample</a:t></a:r></a:p></a:txBody><a:tcPr><a:solidFill><a:srgbClr val="E0F2FE"/></a:solidFill></a:tcPr></a:tc><a:tc><a:txBody><a:bodyPr/><a:lstStyle/><a:p><a:pPr><a:defRPr sz="1200"><a:solidFill><a:srgbClr val="1E293B"/></a:solidFill></a:defRPr></a:pPr><a:r><a:t>Coverage/Defects</a:t></a:r></a:p></a:txBody><a:tcPr><a:solidFill><a:srgbClr val="E0F2FE"/></a:solidFill></a:tcPr></a:tc><a:tc><a:txBody><a:bodyPr/><a:lstStyle/><a:p><a:pPr><a:defRPr sz="1200"><a:solidFill><a:srgbClr val="1E293B"/></a:solidFill></a:defRPr></a:pPr><a:r><a:t>Drawings/Processes</a:t></a:r></a:p></a:txBody><a:tcPr><a:solidFill><a:srgbClr val="E0F2FE"/></a:solidFill></a:tcPr></a:tc><a:tc><a:txBody><a:bodyPr/><a:lstStyle/><a:p><a:pPr><a:defRPr sz="1200"><a:solidFill><a:srgbClr val="1E293B"/></a:solidFill></a:defRPr></a:pPr><a:r><a:t>Clinical/Registration</a:t></a:r></a:p></a:txBody><a:tcPr><a:solidFill><a:srgbClr val="E0F2FE"/></a:solidFill></a:tcPr></a:tc></a:tr><a:tr h="365760"><a:tc><a:txBody><a:bodyPr/><a:lstStyle/><a:p><a:pPr><a:defRPr sz="1200"><a:solidFill><a:srgbClr val="1E293B"/></a:solidFill></a:defRPr></a:pPr><a:r><a:t>decision making</a:t></a:r></a:p></a:txBody><a:tcPr/></a:tc><a:tc><a:txBody><a:bodyPr/><a:lstStyle/><a:p><a:pPr><a:defRPr sz="1200"><a:solidFill><a:srgbClr val="1E293B"/></a:solidFill></a:defRPr></a:pPr><a:r><a:t>majority vote</a:t></a:r></a:p></a:txBody><a:tcPr/></a:tc><a:tc><a:txBody><a:bodyPr/><a:lstStyle/><a:p><a:pPr><a:defRPr sz="1200"><a:solidFill><a:srgbClr val="1E293B"/></a:solidFill></a:defRPr></a:pPr><a:r><a:t>PM+Technical Committee</a:t></a:r></a:p></a:txBody><a:tcPr/></a:tc><a:tc><a:txBody><a:bodyPr/><a:lstStyle/><a:p><a:pPr><a:defRPr sz="1200"><a:solidFill><a:srgbClr val="1E293B"/></a:solidFill></a:defRPr></a:pPr><a:r><a:t>Supervision sign</a:t></a:r></a:p></a:txBody><a:tcPr/></a:tc><a:tc><a:txBody><a:bodyPr/><a:lstStyle/><a:p><a:pPr><a:defRPr sz="1200"><a:solidFill><a:srgbClr val="1E293B"/></a:solidFill></a:defRPr></a:pPr><a:r><a:t>regulatory approval</a:t></a:r></a:p></a:txBody><a:tcPr/></a:tc></a:tr></a:tbl></a:graphicData></a:graphic></p:graphicFrame><p:sp><p:nvSpPr><p:cNvPr id="4" name="TextBox 3"/><p:cNvSpPr txBox="1"/><p:nvPr/></p:nvSpPr><p:spPr><a:xfrm><a:off x="457200" y="6400800"/><a:ext cx="10972800" cy="320040"/></a:xfrm><a:prstGeom prst="rect"><a:avLst/></a:prstGeom><a:noFill/></p:spPr><p:txBody><a:bodyPr wrap="none"><a:spAutoFit/></a:bodyPr><a:lstStyle/><a:p><a:pPr algn="r"><a:defRPr sz="1000"><a:solidFill><a:srgbClr val="64748B"/></a:solidFill></a:defRPr></a:pPr><a:r><a:t>Practical training on project quality gate (series integration)</a:t></a:r></a:p></p:txBody></p:sp></p:spTree></p:cSld><p:clrMapOvr><a:masterClrMapping/></p:clrMapOvr>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four strategic stages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① Pilot 3 to 6 months: 1 to 2 high-risk projects; 3 to 4 key gates; rapid iteration template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② System solidification 2 to 3 months: standards/checklists/responsibilities are incorporated into system documents; training and implementation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③ Comprehensive promotion: new products + major changes; low-risk Fast Track; building review database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④ Continuous optimization: pass rate/failure distribution/cycle; associated on-time delivery, customer complaints, and rework costs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Five implementation steps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①Identify key nodes</a:t>
            </a:r>
          </a:p>
        </p:txBody>
      </p:sp>
      <p:sp>
        <p:nvSpPr>
          <p:cNvPr id="4" name="Right Arrow 3"/>
          <p:cNvSpPr/>
          <p:nvPr/>
        </p:nvSpPr>
        <p:spPr>
          <a:xfrm>
            <a:off x="254203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651760" y="2560320"/>
            <a:ext cx="196596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②Quantitative access and exit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645151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754879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③Independent review team</a:t>
            </a:r>
          </a:p>
        </p:txBody>
      </p:sp>
      <p:sp>
        <p:nvSpPr>
          <p:cNvPr id="8" name="Right Arrow 7"/>
          <p:cNvSpPr/>
          <p:nvPr/>
        </p:nvSpPr>
        <p:spPr>
          <a:xfrm>
            <a:off x="6748271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857999" y="2560320"/>
            <a:ext cx="196596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④Tools/IT platform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885139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961119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⑤Continuous improvement mechanism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Case: Two-year iteration of medium-sized equipment manufacturing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Initially set to 8 doors → merged into 5 (overload) half a year later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Adjust the threshold according to data: Cpk 1.67→1.33 (matching the real accuracy requirements)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Two years later: on-time delivery 68%→89%; quality complaints ↓52%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Lesson: Quality gate is a learning system, not a one-time system document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Workshop (30-40 minutes)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① Select an ongoing/historical project and draw the names of 5 to 7 suggested door points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② Write 8 quantitative inspection items for one of the key gates (such as plan freezing or mass production release)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③ Designate the source department of the door owner and the functional composition of the committee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④ List the 2 misunderstandings that the organization is most likely to fall into and their countermeasures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⑤ 5-minute report for each group: Who should be chosen for the first pilot project? Why?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Implementation checklist for two weeks after class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Draft a "Quality Gate Plan" template and link it to a pilot project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Complete the first version of the requirements gate + design gate (or mass production gate) checklist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Clear gate owner appointment and No Go upgrade path in writing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Add two columns "gate status/rectification overdue" to the weekly report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Read the supporting articles 194→196→187, and add our factory cases to the experience database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End in one sentence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 quality gate is not to set up barriers, but to ensure adequate preparation before making every decision.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Concepts govern direction, processes govern closed loops, checklists govern objectivity, and digitization governs speed.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The value is not in the level itself, but in the improvement of organizational capabilities driven by systematic decision-making.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Practical training on project quality gate (series integration)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0" y="2560320"/>
            <a:ext cx="85039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0EA5E9"/>
                </a:solidFill>
              </a:defRPr>
            </a:pPr>
            <a:r>
              <a:t>Q &amp; 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3840480"/>
            <a:ext cx="8503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64748B"/>
                </a:solidFill>
              </a:defRPr>
            </a:pPr>
            <a:r>
              <a:t>Supporting series of articles</a:t>
            </a:r>
            <a:br/>
            <a:r>
              <a:t>(1) Concept id=194 · (2) Practical operation id=196 · (3) Advanced id=187</a:t>
            </a:r>
            <a:br/>
            <a:r>
              <a:t>qtank.org · Knowledge No. 4.4.1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thanks for listening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