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Control Plan (CP)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Authoring and Deployment —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Last Mile from PFMEA to Shop Floor · APQP / IATF 16949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8.3.2 · Control Plan (CP)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After training, answer: What to control? How? What if out of control?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 CP role in APQP / IATF 16949 and three-phase differences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CP standard columns and PFMEA→CP mapping rules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Write executable detection frequency, control methods, and reaction plans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Build version linkage awareness among CP, SOP, inspection specs, ECN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Verify CP is executed on shop floor via Layered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Opening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High PFMEA Scores, Audit Still Issues Major NC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Tier 1 Seat Supplier Post-PPAP Second-Party Audit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Audit Findings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CP says "sample 5 per lot"; PFMEA requires 100% torque recording</a:t>
            </a:r>
            <a:br/>
            <a:r>
              <a:t>• CP cites inspection spec Rev.B; shop floor uses Rev.C</a:t>
            </a:r>
            <a:br/>
            <a:r>
              <a:t>• Reaction plan only "notify team leader" — no stop/containment</a:t>
            </a:r>
            <a:br/>
            <a:r>
              <a:t>• KCC not marked; noncompliant with customer CSR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Root Cause Review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PFMEA by project engineer; CP copied from old product</a:t>
            </a:r>
            <a:br/>
            <a:r>
              <a:t>• Process changed three times; CP not updated via ECN</a:t>
            </a:r>
            <a:br/>
            <a:r>
              <a:t>• CP is the "contract for risk control on the shop floor"</a:t>
            </a:r>
            <a:br/>
            <a:r>
              <a:t>• Must be maintained in sync with PFMEA and SOP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What Is a Control Plan?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CP ≠ Simple Duplicate of SOP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CP Definition and APQP Position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Control Plan: what to control, which methods, which specs, how to react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SOP teaches "how to do one step"; CP summarizes "how to stay in control" from characteristics and risk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Flow chain: design intent → DFMEA → PFMEA → Control Plan → SOP → inspection spec → PPAP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Required in PPAP package; missing CP = incomplete PPAP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Three-Phase Control Plan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Phase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English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Prototype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Prototype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Validate concept; coarse controls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Pre-Production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Pre-launch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Trial verification; near production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Authoritative production version (audits use production CP)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CP Standard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AIAG Core Columns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Typical CP Columns (Excerpt)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Part/process number  ② Process name/operation description  ③ Machine, device, fixture, tooling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Characteristic number  ⑤ Product characteristics (and tolerances)  ⑥ Process characteristics (and tolerances)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⑦ Special characteristic classification (KCC/KPC per customer symbols)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⑧ Product/process specification/tolerance  ⑨ Evaluation/measurement technique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⑩ Sample size/frequency  ⑪ Control method  ⑫ Reaction plan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OEM template column names may differ slightly; logic is consistent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PFMEA → CP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AP=H items must have executable controls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Field Mapping Overview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PFMEA Output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CP Column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Step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Name / Number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Function / 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 / Process Characteristics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Special Characteristics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Special Characteristic Symbol Column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Preventive Controls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Control Method (mistake-proofing, SOP parameters)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Detection Controls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Evaluation/Measurement + Sample/Frequency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High Severity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Tighten frequency, 100% inspection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Optimization Actions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Update control methods and reaction plan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Walkthrough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Tightening &amp; Injection Molding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 1: OP40 Seat Rail M8 Tightening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PFMEA Summary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FM: Insufficient torque | FE: Seat loose S=8</a:t>
            </a:r>
            <a:br/>
            <a:r>
              <a:t>FC: Torque gun out of calibration, missed tightening O=4</a:t>
            </a:r>
            <a:br/>
            <a:r>
              <a:t>Prevention: daily check + missed-tightening sensor</a:t>
            </a:r>
            <a:br/>
            <a:r>
              <a:t>Detection: 100% torque + angle curve recording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One CP Row (Correct Format)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Product characteristic: 35±3 N·m (KCC)</a:t>
            </a:r>
            <a:br/>
            <a:r>
              <a:t>Process characteristic: tightening angle 540°±10°</a:t>
            </a:r>
            <a:br/>
            <a:r>
              <a:t>Measurement: electric torque gun + curve storage</a:t>
            </a:r>
            <a:br/>
            <a:r>
              <a:t>Frequency: 100% | auto line stop on exceedance</a:t>
            </a:r>
            <a:br/>
            <a:r>
              <a:t>Reaction: line stop → containment → engineering confirmation → restart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 2: OP20 Injection Molding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Process Characteristic Control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Melt temp 280±5°C, hold pressure 85±5 MPa</a:t>
            </a:r>
            <a:br/>
            <a:r>
              <a:t>Control: X̄-R chart, n=5 subgroup per shift</a:t>
            </a:r>
            <a:br/>
            <a:r>
              <a:t>(Process parameters affecting dimensions)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Product Characteristic Control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Critical bore 12.0±0.1 mm</a:t>
            </a:r>
            <a:br/>
            <a:r>
              <a:t>First 3 pieces 100% + sample 5 every 2h</a:t>
            </a:r>
            <a:br/>
            <a:r>
              <a:t>Reaction: SPC out of control → stop line, adjust → 100% bore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Reaction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Do not write "notify team leader" only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Six Reaction Plan Elements (Actionable, Auditable)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① Stop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1915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3012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② Contain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0538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③ Notify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8064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④ Disposition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5590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⑤ Verify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2019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116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⑥ Record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Reaction Plan Writing Essentials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Stop: line stop / lot hold / tag — clear triggers (out of spec, SPC out of control, etc.)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Contain: physical area, tag color, system lot lock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Notify: team leader / engineer / quality — roles and escalation path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Disposition: sort, scrap, rework; concession via exception process (3.4.3)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Verify: what data proves safe to resume? Who signs?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If CSR requires customer notification, include in reaction plan triggers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Eight Steps to Author and Maintain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From Final PFMEA to Layered Audit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CP Authoring and Maintenance Flow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Final PFMEA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7533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8630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Flow diagram + characteristics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678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1775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Fill CP per operation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3822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4919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Compare with SOP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8064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Trial production verification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0111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1208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PPAP approval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83256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353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Layered audit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6400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7497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4M change 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Layered Audit Spot-Check List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Check Item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Acceptance Criteria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 Version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Shop-floor SOP references same revision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Special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Drawing, CP, fixtures show KCC symbols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Frequency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Actual inspection matches CP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Records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Torque/SPC records traceable to lot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Reaction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Last out-of-control event has full reaction plan execution record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Special Characteristics &amp; Changes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KCC Transfer Chain and ECN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Special Characteristic (KCC/KPC) Transfer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Customer drawing CC/SC → DFMEA S≥8 → PFMEA special char column → CP classification column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KCC rows on CP: frequency not weaker than PFMEA detection recommendation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Audit frequent question: "PFMEA marks SC, why no SC on CP?" → major NC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4M change, PFMEA optimization, CSR update, failed MSA → must trigger CP review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Minimum ECN package: PFMEA diff + CP diff highlight + SOP/inspection spec revision + training record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CP Interface with SPC / MSA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MSA Prerequisite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Gauges in evaluation/measurement column must pass GR&amp;R</a:t>
            </a:r>
            <a:br/>
            <a:r>
              <a:t>Otherwise audit asks: "Is the data credible?"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SPC Example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Melt pressure: X̄-R, n=5, one subgroup every 2h</a:t>
            </a:r>
            <a:br/>
            <a:r>
              <a:t>Two consecutive points beyond 2σ → team leader confirmation</a:t>
            </a:r>
            <a:br/>
            <a:r>
              <a:t>Any point out of spec → line stop (document in reaction plan)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Common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Pitfall Avoidance Checklist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Common Pitfalls and Countermeasures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Pitfall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Consequence / Countermeasure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Copy CP from old product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Missing characteristics → rebuild per PFMEA operation by operation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 updated, CP not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Major NC → ECN linkage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Vague reaction plan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Escalation on out-of-control → complete six elements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 characteristics only, no process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 SPC basis → add process characteristic rows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 and SOP on different revisions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Operators confused → three-way alignment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Implementation Checklist (Excerpt)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Authoring: current PFMEA signed; operation numbers match flow diagram; KCC vs drawing checked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Authoring: each row reaction plan includes stop/contain/notify/verify/record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Trial: execute per CP frequency ≥3 lots; one simulated out-of-control drill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Production: monthly Layered Audit; CP review within 48h of 4M change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Before audit: prepare CP / PFMEA / SOP three-way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Control Plan (CP) — Practical Training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CP Three Questions — Every Row Must Answer</a:t>
            </a:r>
          </a:p>
        </p:txBody>
      </p:sp>
      <p:sp>
        <p:nvSpPr>
          <p:cNvPr id="3" name="Oval 2"/>
          <p:cNvSpPr/>
          <p:nvPr/>
        </p:nvSpPr>
        <p:spPr>
          <a:xfrm>
            <a:off x="13716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What to control?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How to control?</a:t>
            </a:r>
          </a:p>
        </p:txBody>
      </p:sp>
      <p:sp>
        <p:nvSpPr>
          <p:cNvPr id="7" name="Oval 6"/>
          <p:cNvSpPr/>
          <p:nvPr/>
        </p:nvSpPr>
        <p:spPr>
          <a:xfrm>
            <a:off x="86868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What if out of control?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4114800"/>
            <a:ext cx="9875520" cy="1645920"/>
          </a:xfrm>
          <a:prstGeom prst="roundRect">
            <a:avLst/>
          </a:prstGeom>
          <a:solidFill>
            <a:srgbClr val="FFF7ED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Summary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Control Plan is proof PFMEA lives on the shop floor — quality is not page count but whether out-of-control events follow the CP.</a:t>
            </a:r>
            <a:br/>
            <a:r>
              <a:t>Recommendation: one line, 2 weeks PFMEA→CP→SOP alignment pilot, then roll out plant-wide.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QTank · Thank you for learning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Related article: Control Plan (CP) Authoring and Deployment · Knowledge Code 8.3.2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