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3" name="Rectangle 2"/><p:cNvSpPr/><p:nvPr/></p:nvSpPr><p:spPr><a:xfrm><a:off x="457200" y="457200"/><a:ext cx="73152" cy="594360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4" name="Rectangle 3"/><p:cNvSpPr/><p:nvPr/></p:nvSpPr><p:spPr><a:xfrm><a:off x="594360" y="457200"/><a:ext cx="73152" cy="5943600"/></a:xfrm><a:prstGeom prst="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ectangle 4"/><p:cNvSpPr/><p:nvPr/></p:nvSpPr><p:spPr><a:xfrm><a:off x="731520" y="457200"/><a:ext cx="73152" cy="5943600"/></a:xfrm><a:prstGeom prst="rect"><a:avLst/></a:prstGeom><a:solidFill><a:srgbClr val="22C55E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6" name="Rectangle 5"/><p:cNvSpPr/><p:nvPr/></p:nvSpPr><p:spPr><a:xfrm><a:off x="868680" y="457200"/><a:ext cx="73152" cy="5943600"/></a:xfrm><a:prstGeom prst="rect"><a:avLst/></a:prstGeom><a:solidFill><a:srgbClr val="FB923C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1097280" y="1371600"/><a:ext cx="9875520" cy="4389120"/></a:xfrm><a:prstGeom prst="roundRect"><a:avLst/></a:prstGeom><a:solidFill><a:srgbClr val="FFFFFF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365760" tIns="457200"/><a:lstStyle/><a:p><a:pPr algn="ctr"><a:defRPr sz="4400" b="1"><a:solidFill><a:srgbClr val="0EA5E9"/></a:solidFill></a:defRPr></a:pPr><a:r><a:t>Psychological Safety</a:t></a:r></a:p><a:p><a:pPr><a:defRPr sz="3200"><a:solidFill><a:srgbClr val="1E293B"/></a:solidFill></a:defRPr></a:pPr><a:r><a:t>Issue Reporting Practical Training</a:t></a:r></a:p><a:p><a:pPr><a:defRPr sz="1800"><a:solidFill><a:srgbClr val="64748B"/></a:solidFill></a:defRPr></a:pPr><a:r><a:t>Empower the floor to speak up early · Andon / QRQC / Speak Up</a:t></a:r></a:p><a:p><a:pPr><a:defRPr sz="1400"><a:solidFill><a:srgbClr val="64748B"/></a:solidFill></a:defRPr></a:pPr><a:r><a:t>QTank</a:t></a:r></a:p></p:txBody></p:sp><p:sp><p:nvSpPr><p:cNvPr id="8" name="TextBox 7"/><p:cNvSpPr txBox="1"/><p:nvPr/></p:nvSpPr><p:spPr><a:xfrm><a:off x="457200" y="6400800"/><a:ext cx="4114800" cy="320040"/></a:xfrm><a:prstGeom prst="rect"><a:avLst/></a:prstGeom><a:noFill/></p:spPr><p:txBody><a:bodyPr wrap="none"><a:spAutoFit/></a:bodyPr><a:lstStyle/><a:p><a:pPr><a:defRPr sz="1000"><a:solidFill><a:srgbClr val="64748B"/></a:solidFill></a:defRPr></a:pPr><a:r><a:t>Knowledge Code 13.3.2 · Psychological Safety & Issue Reporting</a:t></a:r></a:p></p:txBody></p:sp><p:sp><p:nvSpPr><p:cNvPr id="9" name="TextBox 8"/><p:cNvSpPr txBox="1"/><p:nvPr/></p:nvSpPr><p:spPr><a:xfrm><a:off x="4114800" y="6400800"/><a:ext cx="3962095" cy="320040"/></a:xfrm><a:prstGeom prst="rect"><a:avLst/></a:prstGeom><a:noFill/></p:spPr><p:txBody><a:bodyPr wrap="none"><a:spAutoFit/></a:bodyPr><a:lstStyle/><a:p><a:pPr algn="ctr"><a:defRPr sz="1100"><a:solidFill><a:srgbClr val="0EA5E9"/></a:solidFill></a:defRPr></a:pPr><a:r><a:t>qtank.org</a:t></a:r></a:p></p:txBody></p:sp></p:spTree></p:cSld><p:clrMapOvr><a:masterClrMapping/></p:clrMapOvr></p:sld>
</file>

<file path=ppt/slides/slide2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Training Objectives</a:t></a:r></a:p><a:p><a:pPr><a:defRPr sz="1400"><a:solidFill><a:srgbClr val="E0F2FE"/></a:solidFill></a:defRPr></a:pPr><a:r><a:t>Can quality risks surface before they escalate?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Understand boundaries: not lowering standards</a:t></a:r></a:p><a:p><a:pPr><a:spcAft><a:spcPts val="1000"/></a:spcAft><a:defRPr sz="2000"><a:solidFill><a:srgbClr val="1E293B"/></a:solidFill></a:defRPr></a:pPr><a:r><a:t>Master three-layer reporting: shop floor → functions → management</a:t></a:r></a:p><a:p><a:pPr><a:spcAft><a:spcPts val="1000"/></a:spcAft><a:defRPr sz="2000"><a:solidFill><a:srgbClr val="1E293B"/></a:solidFill></a:defRPr></a:pPr><a:r><a:t>Use the SARA leadership response model for bad news</a:t></a:r></a:p><a:p><a:pPr><a:spcAft><a:spcPts val="1000"/></a:spcAft><a:defRPr sz="2000"><a:solidFill><a:srgbClr val="1E293B"/></a:solidFill></a:defRPr></a:pPr><a:r><a:t>Separate honest mistakes, skill gaps, violations, and cover-ups</a:t></a:r></a:p><a:p><a:pPr><a:spcAft><a:spcPts val="1000"/></a:spcAft><a:defRPr sz="2000"><a:solidFill><a:srgbClr val="1E293B"/></a:solidFill></a:defRPr></a:pPr><a:r><a:t>Design seven-step reporting closure and semi-annual pulse surveys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Psychological Safety & Issue Reporting Training</a:t></a:r></a:p></p:txBody></p:sp></p:spTree></p:cSld><p:clrMapOvr><a:masterClrMapping/></p:clrMapOvr>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Psychological Safety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What it is / What it is not</a:t>
            </a:r>
          </a:p>
        </p:txBody>
      </p:sp>
    </p:spTree>
  </p:cSld>
  <p:clrMapOvr>
    <a:masterClrMapping/>
  </p:clrMapOvr>
</p:sld>
</file>

<file path=ppt/slides/slide4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Is vs Is Not</a:t></a:r></a:p></p:txBody></p:sp><p:graphicFrame><p:nvGraphicFramePr><p:cNvPr id="3" name="Table 2"/><p:cNvGraphicFramePr><a:graphicFrameLocks noGrp="1"/></p:cNvGraphicFramePr><p:nvPr/></p:nvGraphicFramePr><p:xfrm><a:off x="457200" y="1280160"/><a:ext cx="11247120" cy="1828800"/></p:xfrm><a:graphic><a:graphicData uri="http://schemas.openxmlformats.org/drawingml/2006/table"><a:tbl><a:tblPr firstRow="1" bandRow="1"><a:tableStyleId>{5C22544A-7EE6-4342-B048-85BDC9FD1C3A}</a:tableStyleId></a:tblPr><a:tblGrid><a:gridCol w="5623560"/><a:gridCol w="5623560"/></a:tblGrid><a:tr h="365760"><a:tc><a:txBody><a:bodyPr/><a:lstStyle/><a:p><a:pPr><a:defRPr b="1" sz="1300"><a:solidFill><a:srgbClr val="FFFFFF"/></a:solidFill></a:defRPr></a:pPr><a:r><a:t>Is psychological safety</a:t></a:r></a:p></a:txBody><a:tcPr><a:solidFill><a:srgbClr val="0EA5E9"/></a:solidFill></a:tcPr></a:tc><a:tc><a:txBody><a:bodyPr/><a:lstStyle/><a:p><a:pPr><a:defRPr b="1" sz="1300"><a:solidFill><a:srgbClr val="FFFFFF"/></a:solidFill></a:defRPr></a:pPr><a:r><a:t>Is not psychological safety</a:t></a:r></a:p></a:txBody><a:tcPr><a:solidFill><a:srgbClr val="0EA5E9"/></a:solidFill></a:tcPr></a:tc></a:tr><a:tr h="365760"><a:tc><a:txBody><a:bodyPr/><a:lstStyle/><a:p><a:pPr><a:defRPr sz="1200"><a:solidFill><a:srgbClr val="1E293B"/></a:solidFill></a:defRPr></a:pPr><a:r><a:t>Reporting near misses without penalty</a:t></a:r></a:p></a:txBody><a:tcPr><a:solidFill><a:srgbClr val="E0F2FE"/></a:solidFill></a:tcPr></a:tc><a:tc><a:txBody><a:bodyPr/><a:lstStyle/><a:p><a:pPr><a:defRPr sz="1200"><a:solidFill><a:srgbClr val="1E293B"/></a:solidFill></a:defRPr></a:pPr><a:r><a:t>Softening standards to please everyone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New hires can ask "why"</a:t></a:r></a:p></a:txBody><a:tcPr/></a:tc><a:tc><a:txBody><a:bodyPr/><a:lstStyle/><a:p><a:pPr><a:defRPr sz="1200"><a:solidFill><a:srgbClr val="1E293B"/></a:solidFill></a:defRPr></a:pPr><a:r><a:t>Doing whatever without discipline</a:t></a:r></a:p></a:txBody><a:tcPr/></a:tc></a:tr><a:tr h="365760"><a:tc><a:txBody><a:bodyPr/><a:lstStyle/><a:p><a:pPr><a:defRPr sz="1200"><a:solidFill><a:srgbClr val="1E293B"/></a:solidFill></a:defRPr></a:pPr><a:r><a:t>Thank people for speaking up</a:t></a:r></a:p></a:txBody><a:tcPr><a:solidFill><a:srgbClr val="E0F2FE"/></a:solidFill></a:tcPr></a:tc><a:tc><a:txBody><a:bodyPr/><a:lstStyle/><a:p><a:pPr><a:defRPr sz="1200"><a:solidFill><a:srgbClr val="1E293B"/></a:solidFill></a:defRPr></a:pPr><a:r><a:t>Rewarding zero reports only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Protect honest disclosure</a:t></a:r></a:p></a:txBody><a:tcPr/></a:tc><a:tc><a:txBody><a:bodyPr/><a:lstStyle/><a:p><a:pPr><a:defRPr sz="1200"><a:solidFill><a:srgbClr val="1E293B"/></a:solidFill></a:defRPr></a:pPr><a:r><a:t>No accountability for negligence</a:t></a:r></a:p></a:txBody><a:tcPr/></a:tc></a:tr></a:tbl></a:graphicData></a:graphic></p:graphicFrame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Psychological Safety & Issue Reporting Training</a:t></a:r></a:p></p:txBody></p:sp></p:spTree></p:cSld><p:clrMapOvr><a:masterClrMapping/></p:clrMapOvr>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Three-Layer Reporting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Clear roles — none replace the others</a:t>
            </a:r>
          </a:p>
        </p:txBody>
      </p:sp>
    </p:spTree>
  </p:cSld>
  <p:clrMapOvr>
    <a:masterClrMapping/>
  </p:clrMapOvr>
</p:sld>
</file>

<file path=ppt/slides/slide6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Reporting Channels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L1 Shop floor: Andon, hold tags, rapid boards (seconds–minutes)</a:t></a:r></a:p><a:p><a:pPr><a:spcAft><a:spcPts val="1000"/></a:spcAft><a:defRPr sz="2000"><a:solidFill><a:srgbClr val="1E293B"/></a:solidFill></a:defRPr></a:pPr><a:r><a:t>L2 Functions: QRQC, NCR/deviation, customer issue single entry (hours–days)</a:t></a:r></a:p><a:p><a:pPr><a:spcAft><a:spcPts val="1000"/></a:spcAft><a:defRPr sz="2000"><a:solidFill><a:srgbClr val="1E293B"/></a:solidFill></a:defRPr></a:pPr><a:r><a:t>L3 Management: major events 24h escalation, Speak Up, recall trigger (days–weeks)</a:t></a:r></a:p><a:p><a:pPr><a:spcAft><a:spcPts val="1000"/></a:spcAft><a:defRPr sz="2000"><a:solidFill><a:srgbClr val="1E293B"/></a:solidFill></a:defRPr></a:pPr><a:r><a:t>Reporting ≤ 3 steps; Andon response within 2 minutes</a:t></a:r></a:p><a:p><a:pPr><a:spcAft><a:spcPts val="1000"/></a:spcAft><a:defRPr sz="2000"><a:solidFill><a:srgbClr val="1E293B"/></a:solidFill></a:defRPr></a:pPr><a:r><a:t>Step 7: always feed results back to the reporter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Psychological Safety & Issue Reporting Training</a:t></a:r></a:p></p:txBody></p:sp></p:spTree></p:cSld><p:clrMapOvr><a:masterClrMapping/></p:clrMapOvr>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Four Levers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Leader behavior shapes culture</a:t>
            </a:r>
          </a:p>
        </p:txBody>
      </p:sp>
    </p:spTree>
  </p:cSld>
  <p:clrMapOvr>
    <a:masterClrMapping/>
  </p:clrMapOvr>
</p:sld>
</file>

<file path=ppt/slides/slide8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SARA Model</a:t></a:r></a:p></p:txBody></p:sp><p:sp><p:nvSpPr><p:cNvPr id="3" name="Rounded Rectangle 2"/><p:cNvSpPr/><p:nvPr/></p:nvSpPr><p:spPr><a:xfrm><a:off x="548640" y="2560320"/><a:ext cx="249174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Stop — listen fully</a:t></a:r></a:p></p:txBody></p:sp><p:sp><p:nvSpPr><p:cNvPr id="4" name="Right Arrow 3"/><p:cNvSpPr/><p:nvPr/></p:nvSpPr><p:spPr><a:xfrm><a:off x="30678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ounded Rectangle 4"/><p:cNvSpPr/><p:nvPr/></p:nvSpPr><p:spPr><a:xfrm><a:off x="3177540" y="2560320"/><a:ext cx="2491740" cy="1097280"/></a:xfrm><a:prstGeom prst="round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Acknowledge — thank them</a:t></a:r></a:p></p:txBody></p:sp><p:sp><p:nvSpPr><p:cNvPr id="6" name="Right Arrow 5"/><p:cNvSpPr/><p:nvPr/></p:nvSpPr><p:spPr><a:xfrm><a:off x="56967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5806440" y="2560320"/><a:ext cx="249174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Respond — assign an owner</a:t></a:r></a:p></p:txBody></p:sp><p:sp><p:nvSpPr><p:cNvPr id="8" name="Right Arrow 7"/><p:cNvSpPr/><p:nvPr/></p:nvSpPr><p:spPr><a:xfrm><a:off x="83256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9" name="Rounded Rectangle 8"/><p:cNvSpPr/><p:nvPr/></p:nvSpPr><p:spPr><a:xfrm><a:off x="8435340" y="2560320"/><a:ext cx="2491740" cy="1097280"/></a:xfrm><a:prstGeom prst="round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Act — visible follow-through</a:t></a:r></a:p></p:txBody></p:sp><p:sp><p:nvSpPr><p:cNvPr id="10" name="TextBox 9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Psychological Safety & Issue Reporting Training</a:t></a:r></a:p></p:txBody></p:sp></p:spTree></p:cSld><p:clrMapOvr><a:masterClrMapping/></p:clrMapOvr></p:sld>
</file>

<file path=ppt/slides/slide9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Accountability Boundaries</a:t></a:r></a:p></p:txBody></p:sp><p:graphicFrame><p:nvGraphicFramePr><p:cNvPr id="3" name="Table 2"/><p:cNvGraphicFramePr><a:graphicFrameLocks noGrp="1"/></p:cNvGraphicFramePr><p:nvPr/></p:nvGraphicFramePr><p:xfrm><a:off x="457200" y="1280160"/><a:ext cx="11247120" cy="1828800"/></p:xfrm><a:graphic><a:graphicData uri="http://schemas.openxmlformats.org/drawingml/2006/table"><a:tbl><a:tblPr firstRow="1" bandRow="1"><a:tableStyleId>{5C22544A-7EE6-4342-B048-85BDC9FD1C3A}</a:tableStyleId></a:tblPr><a:tblGrid><a:gridCol w="5623560"/><a:gridCol w="5623560"/></a:tblGrid><a:tr h="365760"><a:tc><a:txBody><a:bodyPr/><a:lstStyle/><a:p><a:pPr><a:defRPr b="1" sz="1300"><a:solidFill><a:srgbClr val="FFFFFF"/></a:solidFill></a:defRPr></a:pPr><a:r><a:t>Type</a:t></a:r></a:p></a:txBody><a:tcPr><a:solidFill><a:srgbClr val="0EA5E9"/></a:solidFill></a:tcPr></a:tc><a:tc><a:txBody><a:bodyPr/><a:lstStyle/><a:p><a:pPr><a:defRPr b="1" sz="1300"><a:solidFill><a:srgbClr val="FFFFFF"/></a:solidFill></a:defRPr></a:pPr><a:r><a:t>Management Action</a:t></a:r></a:p></a:txBody><a:tcPr><a:solidFill><a:srgbClr val="0EA5E9"/></a:solidFill></a:tcPr></a:tc></a:tr><a:tr h="365760"><a:tc><a:txBody><a:bodyPr/><a:lstStyle/><a:p><a:pPr><a:defRPr sz="1200"><a:solidFill><a:srgbClr val="1E293B"/></a:solidFill></a:defRPr></a:pPr><a:r><a:t>Honest mistake</a:t></a:r></a:p></a:txBody><a:tcPr><a:solidFill><a:srgbClr val="E0F2FE"/></a:solidFill></a:tcPr></a:tc><a:tc><a:txBody><a:bodyPr/><a:lstStyle/><a:p><a:pPr><a:defRPr sz="1200"><a:solidFill><a:srgbClr val="1E293B"/></a:solidFill></a:defRPr></a:pPr><a:r><a:t>Fix the system, mistake-proof, train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Skill gap</a:t></a:r></a:p></a:txBody><a:tcPr/></a:tc><a:tc><a:txBody><a:bodyPr/><a:lstStyle/><a:p><a:pPr><a:defRPr sz="1200"><a:solidFill><a:srgbClr val="1E293B"/></a:solidFill></a:defRPr></a:pPr><a:r><a:t>Training and qualified authorization</a:t></a:r></a:p></a:txBody><a:tcPr/></a:tc></a:tr><a:tr h="365760"><a:tc><a:txBody><a:bodyPr/><a:lstStyle/><a:p><a:pPr><a:defRPr sz="1200"><a:solidFill><a:srgbClr val="1E293B"/></a:solidFill></a:defRPr></a:pPr><a:r><a:t>Willful violation</a:t></a:r></a:p></a:txBody><a:tcPr><a:solidFill><a:srgbClr val="E0F2FE"/></a:solidFill></a:tcPr></a:tc><a:tc><a:txBody><a:bodyPr/><a:lstStyle/><a:p><a:pPr><a:defRPr sz="1200"><a:solidFill><a:srgbClr val="1E293B"/></a:solidFill></a:defRPr></a:pPr><a:r><a:t>Disciplinary accountability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Cover-up / falsification</a:t></a:r></a:p></a:txBody><a:tcPr/></a:tc><a:tc><a:txBody><a:bodyPr/><a:lstStyle/><a:p><a:pPr><a:defRPr sz="1200"><a:solidFill><a:srgbClr val="1E293B"/></a:solidFill></a:defRPr></a:pPr><a:r><a:t>Severe accountability; legal review</a:t></a:r></a:p></a:txBody><a:tcPr/></a:tc></a:tr></a:tbl></a:graphicData></a:graphic></p:graphicFrame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Psychological Safety & Issue Reporting Training</a:t></a:r></a:p></p:txBody></p:sp></p:spTree></p:cSld><p:clrMapOvr><a:masterClrMapping/></p:clrMapOvr></p:sld>
</file>

<file path=ppt/slides/slide10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Suggested Process KPIs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Near-miss report count (healthy range — zero is not the goal)</a:t></a:r></a:p><a:p><a:pPr><a:spcAft><a:spcPts val="1000"/></a:spcAft><a:defRPr sz="2000"><a:solidFill><a:srgbClr val="1E293B"/></a:solidFill></a:defRPr></a:pPr><a:r><a:t>Andon response timeliness rate</a:t></a:r></a:p><a:p><a:pPr><a:spcAft><a:spcPts val="1000"/></a:spcAft><a:defRPr sz="2000"><a:solidFill><a:srgbClr val="1E293B"/></a:solidFill></a:defRPr></a:pPr><a:r><a:t>Repeat cover-up incidents (target: 0)</a:t></a:r></a:p><a:p><a:pPr><a:spcAft><a:spcPts val="1000"/></a:spcAft><a:defRPr sz="2000"><a:solidFill><a:srgbClr val="1E293B"/></a:solidFill></a:defRPr></a:pPr><a:r><a:t>Average cycle from report to closure</a:t></a:r></a:p><a:p><a:pPr><a:spcAft><a:spcPts val="1000"/></a:spcAft><a:defRPr sz="2000"><a:solidFill><a:srgbClr val="1E293B"/></a:solidFill></a:defRPr></a:pPr><a:r><a:t>Warning: zero NCRs but customer blow-up = reporting is suppressed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Psychological Safety & Issue Reporting Training</a:t></a:r></a:p></p:txBody></p:sp></p:spTree></p:cSld><p:clrMapOvr><a:masterClrMapping/></p:clrMapOvr></p:sld>
</file>

<file path=ppt/slides/slide1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Interfaces with Quality Tools</a:t></a:r></a:p></p:txBody></p:sp><p:sp><p:nvSpPr><p:cNvPr id="3" name="Rounded Rectangle 2"/><p:cNvSpPr/><p:nvPr/></p:nvSpPr><p:spPr><a:xfrm><a:off x="548640" y="1280160"/><a:ext cx="5394960" cy="4754880"/></a:xfrm><a:prstGeom prst="roundRect"><a:avLst/></a:prstGeom><a:solidFill><a:srgbClr val="E0F2FE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Integration</a:t></a:r></a:p><a:p><a:pPr><a:defRPr sz="1500"><a:solidFill><a:srgbClr val="1E293B"/></a:solidFill></a:defRPr></a:pPr><a:r><a:t>• LPA: encourage stating what actually happens</a:t></a:r><a:br/><a:r><a:t>• Gemba: ask "What worries you?"</a:t></a:r><a:br/><a:r><a:t>• FMEA: update RPN from near misses</a:t></a:r><a:br/><a:r><a:t>• Change control: no ad hoc bypasses</a:t></a:r></a:p></p:txBody></p:sp><p:sp><p:nvSpPr><p:cNvPr id="4" name="Rounded Rectangle 3"/><p:cNvSpPr/><p:nvPr/></p:nvSpPr><p:spPr><a:xfrm><a:off x="6217920" y="1280160"/><a:ext cx="5394960" cy="4754880"/></a:xfrm><a:prstGeom prst="roundRect"><a:avLst/></a:prstGeom><a:solidFill><a:srgbClr val="ECFDF5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Pitfalls</a:t></a:r></a:p><a:p><a:pPr><a:defRPr sz="1500"><a:solidFill><a:srgbClr val="1E293B"/></a:solidFill></a:defRPr></a:pPr><a:r><a:t>• Psychological safety ≠ no accountability</a:t></a:r><a:br/><a:r><a:t>• Posters and slogans alone</a:t></a:r><a:br/><a:r><a:t>• Excessive anonymity blocking investigation</a:t></a:r><a:br/><a:r><a:t>• Dual entry in MES and a parallel form</a:t></a:r></a:p></p:txBody></p:sp><p:sp><p:nvSpPr><p:cNvPr id="5" name="TextBox 4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Psychological Safety & Issue Reporting Training</a:t></a:r></a:p></p:txBody></p:sp></p:spTree></p:cSld><p:clrMapOvr><a:masterClrMapping/></p:clrMapOvr>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Related article id=139</a:t>
            </a:r>
            <a:br/>
            <a:r>
              <a:t>qtank.org/article?id=139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