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xml" ContentType="application/xml"/>
  <Default Extension="rels" ContentType="application/vnd.openxmlformats-package.relationshi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5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theme/theme1.xml" ContentType="application/vnd.openxmlformats-officedocument.them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>
  <p:sldMasterIdLst>
    <p:sldMasterId id="2147483648" r:id="rId0"/>
  </p:sldMasterIdLst>
  <p:notesMasterIdLst>
    <p:notesMasterId r:id="rId17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9" Type="http://schemas.openxmlformats.org/officeDocument/2006/relationships/slide" Target="slides/slide9.xml" /><Relationship Id="rId8" Type="http://schemas.openxmlformats.org/officeDocument/2006/relationships/slide" Target="slides/slide8.xml" /><Relationship Id="rId7" Type="http://schemas.openxmlformats.org/officeDocument/2006/relationships/slide" Target="slides/slide7.xml" /><Relationship Id="rId6" Type="http://schemas.openxmlformats.org/officeDocument/2006/relationships/slide" Target="slides/slide6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3" Type="http://schemas.openxmlformats.org/officeDocument/2006/relationships/slide" Target="slides/slide3.xml" /><Relationship Id="rId2" Type="http://schemas.openxmlformats.org/officeDocument/2006/relationships/slide" Target="slides/slide2.xml" /><Relationship Id="rId20" Type="http://schemas.openxmlformats.org/officeDocument/2006/relationships/viewProps" Target="viewProps.xml" /><Relationship Id="rId18" Type="http://schemas.openxmlformats.org/officeDocument/2006/relationships/presProps" Target="presProps.xml" /><Relationship Id="rId16" Type="http://schemas.openxmlformats.org/officeDocument/2006/relationships/slide" Target="slides/slide16.xml" /><Relationship Id="rId19" Type="http://schemas.openxmlformats.org/officeDocument/2006/relationships/tableStyles" Target="tableStyles.xml" /><Relationship Id="rId14" Type="http://schemas.openxmlformats.org/officeDocument/2006/relationships/slide" Target="slides/slide14.xml" /><Relationship Id="rId17" Type="http://schemas.openxmlformats.org/officeDocument/2006/relationships/notesMaster" Target="notesMasters/notesMaster1.xml" /><Relationship Id="rId15" Type="http://schemas.openxmlformats.org/officeDocument/2006/relationships/slide" Target="slides/slide15.xml" /><Relationship Id="rId13" Type="http://schemas.openxmlformats.org/officeDocument/2006/relationships/slide" Target="slides/slide13.xml" /><Relationship Id="rId12" Type="http://schemas.openxmlformats.org/officeDocument/2006/relationships/slide" Target="slides/slide12.xml" /><Relationship Id="rId11" Type="http://schemas.openxmlformats.org/officeDocument/2006/relationships/slide" Target="slides/slide11.xml" /><Relationship Id="rId10" Type="http://schemas.openxmlformats.org/officeDocument/2006/relationships/slide" Target="slides/slide10.xml" /><Relationship Id="rId1" Type="http://schemas.openxmlformats.org/officeDocument/2006/relationships/slide" Target="slides/slide1.xml" /><Relationship Id="rId0" Type="http://schemas.openxmlformats.org/officeDocument/2006/relationships/slideMaster" Target="slideMasters/slideMaster1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 /><Relationship Id="rId0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image" Target="media/image9.svg" /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4" Type="http://schemas.openxmlformats.org/officeDocument/2006/relationships/image" Target="media/image14.svg" /><Relationship Id="rId2" Type="http://schemas.openxmlformats.org/officeDocument/2006/relationships/image" Target="media/image28.svg" /><Relationship Id="rId1" Type="http://schemas.openxmlformats.org/officeDocument/2006/relationships/image" Target="media/image27.svg" /><Relationship Id="rId3" Type="http://schemas.openxmlformats.org/officeDocument/2006/relationships/image" Target="media/image29.svg" /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image" Target="media/image9.svg" /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5" Type="http://schemas.openxmlformats.org/officeDocument/2006/relationships/image" Target="media/image34.svg" /><Relationship Id="rId4" Type="http://schemas.openxmlformats.org/officeDocument/2006/relationships/image" Target="media/image33.svg" /><Relationship Id="rId3" Type="http://schemas.openxmlformats.org/officeDocument/2006/relationships/image" Target="media/image32.svg" /><Relationship Id="rId2" Type="http://schemas.openxmlformats.org/officeDocument/2006/relationships/image" Target="media/image31.svg" /><Relationship Id="rId1" Type="http://schemas.openxmlformats.org/officeDocument/2006/relationships/image" Target="media/image30.svg" /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image" Target="media/image9.svg" /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7" Type="http://schemas.openxmlformats.org/officeDocument/2006/relationships/image" Target="media/image20.svg" /><Relationship Id="rId6" Type="http://schemas.openxmlformats.org/officeDocument/2006/relationships/image" Target="media/image39.svg" /><Relationship Id="rId5" Type="http://schemas.openxmlformats.org/officeDocument/2006/relationships/image" Target="media/image38.svg" /><Relationship Id="rId4" Type="http://schemas.openxmlformats.org/officeDocument/2006/relationships/image" Target="media/image37.svg" /><Relationship Id="rId3" Type="http://schemas.openxmlformats.org/officeDocument/2006/relationships/image" Target="media/image36.svg" /><Relationship Id="rId2" Type="http://schemas.openxmlformats.org/officeDocument/2006/relationships/image" Target="media/image35.svg" /><Relationship Id="rId1" Type="http://schemas.openxmlformats.org/officeDocument/2006/relationships/image" Target="media/image22.svg" /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image" Target="media/image9.svg" /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image" Target="media/image2.svg" /><Relationship Id="rId2" Type="http://schemas.openxmlformats.org/officeDocument/2006/relationships/image" Target="media/image3.svg" /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5" Type="http://schemas.openxmlformats.org/officeDocument/2006/relationships/image" Target="media/image8.svg" /><Relationship Id="rId1" Type="http://schemas.openxmlformats.org/officeDocument/2006/relationships/image" Target="media/image4.svg" /><Relationship Id="rId3" Type="http://schemas.openxmlformats.org/officeDocument/2006/relationships/image" Target="media/image6.svg" /><Relationship Id="rId4" Type="http://schemas.openxmlformats.org/officeDocument/2006/relationships/image" Target="media/image7.svg" /><Relationship Id="rId2" Type="http://schemas.openxmlformats.org/officeDocument/2006/relationships/image" Target="media/image5.svg" /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image" Target="media/image9.svg" /><Relationship Id="rId0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5" Type="http://schemas.openxmlformats.org/officeDocument/2006/relationships/image" Target="media/image14.svg" /><Relationship Id="rId4" Type="http://schemas.openxmlformats.org/officeDocument/2006/relationships/image" Target="media/image13.svg" /><Relationship Id="rId3" Type="http://schemas.openxmlformats.org/officeDocument/2006/relationships/image" Target="media/image12.svg" /><Relationship Id="rId2" Type="http://schemas.openxmlformats.org/officeDocument/2006/relationships/image" Target="media/image11.svg" /><Relationship Id="rId1" Type="http://schemas.openxmlformats.org/officeDocument/2006/relationships/image" Target="media/image10.svg" /><Relationship Id="rId0" Type="http://schemas.openxmlformats.org/officeDocument/2006/relationships/slideLayout" Target="../slideLayouts/slideLayout1.xml" /></Relationships>
</file>

<file path=ppt/slides/_rels/slide14.xml.rels><?xml version="1.0" encoding="UTF-8" standalone="yes"?><Relationships xmlns="http://schemas.openxmlformats.org/package/2006/relationships"><Relationship Id="rId5" Type="http://schemas.openxmlformats.org/officeDocument/2006/relationships/image" Target="media/image19.svg" /><Relationship Id="rId4" Type="http://schemas.openxmlformats.org/officeDocument/2006/relationships/image" Target="media/image18.svg" /><Relationship Id="rId3" Type="http://schemas.openxmlformats.org/officeDocument/2006/relationships/image" Target="media/image17.svg" /><Relationship Id="rId2" Type="http://schemas.openxmlformats.org/officeDocument/2006/relationships/image" Target="media/image16.svg" /><Relationship Id="rId1" Type="http://schemas.openxmlformats.org/officeDocument/2006/relationships/image" Target="media/image15.svg" /><Relationship Id="rId0" Type="http://schemas.openxmlformats.org/officeDocument/2006/relationships/slideLayout" Target="../slideLayouts/slideLayout1.xml" /></Relationships>
</file>

<file path=ppt/slides/_rels/slide15.xml.rels><?xml version="1.0" encoding="UTF-8" standalone="yes"?><Relationships xmlns="http://schemas.openxmlformats.org/package/2006/relationships"><Relationship Id="rId6" Type="http://schemas.openxmlformats.org/officeDocument/2006/relationships/image" Target="media/image25.svg" /><Relationship Id="rId5" Type="http://schemas.openxmlformats.org/officeDocument/2006/relationships/image" Target="media/image24.svg" /><Relationship Id="rId4" Type="http://schemas.openxmlformats.org/officeDocument/2006/relationships/image" Target="media/image23.svg" /><Relationship Id="rId3" Type="http://schemas.openxmlformats.org/officeDocument/2006/relationships/image" Target="media/image22.svg" /><Relationship Id="rId0" Type="http://schemas.openxmlformats.org/officeDocument/2006/relationships/slideLayout" Target="../slideLayouts/slideLayout1.xml" /><Relationship Id="rId2" Type="http://schemas.openxmlformats.org/officeDocument/2006/relationships/image" Target="media/image21.svg" /><Relationship Id="rId1" Type="http://schemas.openxmlformats.org/officeDocument/2006/relationships/image" Target="media/image20.svg" 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3" name="Rectangle 2"/><p:cNvSpPr/><p:nvPr/></p:nvSpPr><p:spPr><a:xfrm><a:off x="457200" y="457200"/><a:ext cx="73152" cy="594360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4" name="Rectangle 3"/><p:cNvSpPr/><p:nvPr/></p:nvSpPr><p:spPr><a:xfrm><a:off x="594360" y="457200"/><a:ext cx="73152" cy="5943600"/></a:xfrm><a:prstGeom prst="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ectangle 4"/><p:cNvSpPr/><p:nvPr/></p:nvSpPr><p:spPr><a:xfrm><a:off x="731520" y="457200"/><a:ext cx="73152" cy="5943600"/></a:xfrm><a:prstGeom prst="rect"><a:avLst/></a:prstGeom><a:solidFill><a:srgbClr val="22C55E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6" name="Rectangle 5"/><p:cNvSpPr/><p:nvPr/></p:nvSpPr><p:spPr><a:xfrm><a:off x="868680" y="457200"/><a:ext cx="73152" cy="5943600"/></a:xfrm><a:prstGeom prst="rect"><a:avLst/></a:prstGeom><a:solidFill><a:srgbClr val="FB923C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1097280" y="1371600"/><a:ext cx="9875520" cy="4389120"/></a:xfrm><a:prstGeom prst="roundRect"><a:avLst/></a:prstGeom><a:solidFill><a:srgbClr val="FFFFFF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365760" tIns="457200"/><a:lstStyle/><a:p><a:pPr algn="ctr"><a:defRPr sz="4400" b="1"><a:solidFill><a:srgbClr val="0EA5E9"/></a:solidFill></a:defRPr></a:pPr><a:r><a:t>Five-Step In-Plant Logistics Quality Control</a:t></a:r></a:p><a:p><a:pPr><a:defRPr sz="3200"><a:solidFill><a:srgbClr val="1E293B"/></a:solidFill></a:defRPr></a:pPr><a:r><a:t>Turn Blind Spots into Quality Defense Lines</a:t></a:r></a:p><a:p><a:pPr><a:defRPr sz="1800"><a:solidFill><a:srgbClr val="64748B"/></a:solidFill></a:defRPr></a:pPr><a:r><a:t>Damage, wrong parts, mixed batches every year? Handling·Storage·Delivery·Packaging·Labeling in closed loop</a:t></a:r></a:p><a:p><a:pPr><a:defRPr sz="1400"><a:solidFill><a:srgbClr val="64748B"/></a:solidFill></a:defRPr></a:pPr><a:r><a:t>QTank</a:t></a:r></a:p></p:txBody></p:sp><p:sp><p:nvSpPr><p:cNvPr id="8" name="TextBox 7"/><p:cNvSpPr txBox="1"/><p:nvPr/></p:nvSpPr><p:spPr><a:xfrm><a:off x="457200" y="6400800"/><a:ext cx="4114800" cy="320040"/></a:xfrm><a:prstGeom prst="rect"><a:avLst/></a:prstGeom><a:noFill/></p:spPr><p:txBody><a:bodyPr wrap="none"><a:spAutoFit/></a:bodyPr><a:lstStyle/><a:p><a:pPr><a:defRPr sz="1000"><a:solidFill><a:srgbClr val="64748B"/></a:solidFill></a:defRPr></a:pPr><a:r><a:t>Knowledge Code 7.4.2 · Layout & Logistics Quality</a:t></a:r></a:p></p:txBody></p:sp><p:sp><p:nvSpPr><p:cNvPr id="9" name="TextBox 8"/><p:cNvSpPr txBox="1"/><p:nvPr/></p:nvSpPr><p:spPr><a:xfrm><a:off x="4114800" y="6400800"/><a:ext cx="3962095" cy="320040"/></a:xfrm><a:prstGeom prst="rect"><a:avLst/></a:prstGeom><a:noFill/></p:spPr><p:txBody><a:bodyPr wrap="none"><a:spAutoFit/></a:bodyPr><a:lstStyle/><a:p><a:pPr algn="ctr"><a:defRPr sz="1100"><a:solidFill><a:srgbClr val="0EA5E9"/></a:solidFill></a:defRPr></a:pPr><a:r><a:t>qtank.org</a:t></a:r></a:p></p:txBody></p:sp></p:spTree></p:cSld><p:clrMapOvr><a:masterClrMapping/></p:clrMapOvr></p:sld>
</file>

<file path=ppt/slides/slide2.xml><?xml version="1.0" encoding="UTF-8" standalone="yes"?><p:sld xmlns:a="http://schemas.openxmlformats.org/drawingml/2006/main" xmlns:p="http://schemas.openxmlformats.org/presentationml/2006/main"><p:cSld><p:spTree><p:nvGrpSpPr><p:cNvPr id="357" name="" descr="&lt;Slide style={{ width: &apos;1280px&apos;, height: &apos;720px&apos;, background: &apos;#F8FAFC&apos;, position: &apos;relative&apos; }}&gt;&#10;    {/* A 区 - 主标题 */}&#10;    &lt;Box style={{ padding: &apos;64px 64px 0&apos;, flexDirection: &apos;column&apos; }}&gt;&#10;        &lt;Box style={{ flexDirection: &apos;row&apos;, alignItems: &apos;center&apos;, gap: 16, marginBottom: 16 }}&gt;&#10;            &lt;Box style={{ width: 6, height: 32, background: &apos;#1E3A5F&apos;, borderRadius: 2 }} /&gt;&#10;            &lt;Text style={{ fontSize: 14, color: &apos;#3B82F6&apos;, letterSpacing: 6 }}&gt;CONTENTS&lt;/Text&gt;&#10;        &lt;/Box&gt;&#10;        &lt;Text style={{ fontSize: 40, fontWeight: &apos;bold&apos;, color: &apos;#1E3A5F&apos;, lineHeight: 1.2, marginBottom: 8 }}&gt;&#10;            Course Outline&#10;        &lt;/Text&gt;&#10;        &lt;Text style={{ fontSize: 16, color: &apos;#64748B&apos; }}&gt;&#10;            From&quot;Blind Spots&quot;to Quality Defense — Five-Step System Overview&#10;        &lt;/Text&gt;&#10;    &lt;/Box&gt;&#10;&#10;    {/* B 区 - 五 章节 */}&#10;    &lt;Box style={{ padding: &apos;40px 64px 0&apos;, gap: 14, flex: 1 }}&gt;&#10;        {[&#10;            { num: &apos;01&apos;, title: &apos;Current State Insight&apos;, sub: &apos;Invisible&quot;Transport Fleet&quot;&apos;, desc: &apos;Why In-Plant Logistics Is Quality Management's&quot;Blind Spots&quot;&apos;, color: &apos;#1E3A5F&apos; },&#10;            { num: &apos;02&apos;, title: &apos;Four Killers&apos;, sub: &apos;Know the Enemy Before Acting&apos;, desc: &apos;Handling Damage · Wrong Pick/Delivery · Mixed Batch / Broken Traceability · Storage Degradation&apos;, color: &apos;#3B82F6&apos; },&#10;            { num: &apos;03&apos;, title: &apos;Five-Step Framework&apos;, sub: &apos;Manage Logistics as a Process Step&apos;, desc: &apos;Handling → Storage → Delivery → Packaging & Labeling → Measurement Closed Loop&apos;, color: &apos;#1E3A5F&apos; },&#10;            { num: &apos;04&apos;, title: &apos;Handling + Storage&apos;, sub: &apos;Secure the First Two Gates&apos;, desc: &apos;Material Characteristic Matching · Location-Based FIFO · Environmental Compliance&apos;, color: &apos;#3B82F6&apos; },&#10;            { num: &apos;05&apos;, title: &apos;Delivery + Packaging + Closed Loop&apos;, sub: &apos;Part 2: Deliver the Right Thing to the Right Place&apos;, desc: &apos;Pick Verification · Label Error-Proofing · Five Core Metrics&apos;, color: &apos;#1E3A5F&apos; },&#10;        ].map((item, idx) =&gt; (&#10;            &lt;Box key={idx} style={{&#10;                flexDirection: &apos;row&apos;,&#10;                alignItems: &apos;center&apos;,&#10;                background: &apos;#FFFFFF&apos;,&#10;                borderLeft: `4px solid ${item.color}`,&#10;                padding: &apos;14px 24px&apos;,&#10;                borderRadius: 4,&#10;                boxShadow: &apos;0 2px 8px rgba(30, 58, 95, 0.06)&apos;,&#10;            }}&gt;&#10;                {/* 编号 */}&#10;                &lt;Text style={{&#10;                    fontSize: 40,&#10;                    fontWeight: &apos;bold&apos;,&#10;                    color: item.color,&#10;                    width: 80,&#10;                    letterSpacing: -1,&#10;                }}&gt;&#10;                    {item.num}&#10;                &lt;/Text&gt;&#10;                {/* 标题 */}&#10;                &lt;Box style={{ flex: 1, paddingLeft: 16 }}&gt;&#10;                    &lt;Text style={{ fontSize: 20, fontWeight: 600, color: &apos;#1F2937&apos;, lineHeight: 1.3 }}&gt;&#10;                        {item.title} &lt;span style={{ fontSize: 14, color: &apos;#64748B&apos;, fontWeight: &apos;normal&apos; }}&gt;· {item.sub}&lt;/span&gt;&#10;                    &lt;/Text&gt;&#10;                    &lt;Text style={{ fontSize: 13, color: &apos;#64748B&apos;, marginTop: 4 }}&gt;&#10;                        {item.desc}&#10;                    &lt;/Text&gt;&#10;                &lt;/Box&gt;&#10;                {/* 章节页码 */}&#10;                &lt;Text style={{&#10;                    fontSize: 14,&#10;                    color: &apos;#94A3B8&apos;,&#10;                    width: 60,&#10;                    textAlign: &apos;right&apos;,&#10;                }}&gt;&#10;                    P.{String(idx * 2 + 3).padStart(2, &apos;0&apos;)}&#10;                &lt;/Text&gt;&#10;            &lt;/Box&gt;&#10;        ))}&#10;    &lt;/Box&gt;&#10;&#10;    {/* C 区 - 页脚 */}&#10;    &lt;Box style={{&#10;        position: &apos;absolute&apos;, bottom: 0, left: 0, right: 0,&#10;        height: 60, padding: &apos;0 64px&apos;,&#10;        flexDirection: &apos;row&apos;, alignItems: &apos;center&apos;, justifyContent: &apos;space-between&apos;,&#10;        borderTop: &apos;1px solid #E2E8F0&apos;,&#10;    }}&gt;&#10;        &lt;Text style={{ fontSize: 14, color: &apos;#94A3B8&apos; }}&gt;QTank · Quality Management Training Series&lt;/Text&gt;&#10;        &lt;Text style={{ fontSize: 14, color: &apos;#94A3B8&apos; }}&gt;02 / 16&lt;/Text&gt;&#10;    &lt;/Box&gt;&#10;&lt;/Slide&gt;"/><p:cNvGrpSpPr/><p:nvPr/></p:nvGrpSpPr><p:grpSpPr><a:xfrm><a:off x="0" y="0"/><a:ext cx="0" cy="0"/><a:chOff x="0" y="0"/><a:chExt cx="0" cy="0"/></a:xfrm></p:grpSpPr><p:sp><p:nvSpPr><p:cNvPr id="358" name=""/><p:cNvSpPr/><p:nvPr/></p:nvSpPr><p:spPr><a:xfrm rot="0" flipH="0" flipV="0"><a:off x="0" y="0"/><a:ext cx="12192000" cy="6858000"/></a:xfrm><a:prstGeom prst="rect"><a:avLst/></a:prstGeom><a:solidFill><a:srgbClr val="F8FAFC"/></a:solidFill><a:ln/></p:spPr><p:txBody><a:bodyPr/><a:p/></p:txBody></p:sp><p:sp><p:nvSpPr><p:cNvPr id="359" name=""/><p:cNvSpPr/><p:nvPr/></p:nvSpPr><p:spPr><a:xfrm rot="0" flipH="0" flipV="0"><a:off x="609600" y="609600"/><a:ext cx="57150" cy="304800"/></a:xfrm><a:prstGeom prst="roundRect"><a:avLst><a:gd name="adj" fmla="val 33333"/></a:avLst></a:prstGeom><a:solidFill><a:srgbClr val="1E3A5F"/></a:solidFill><a:ln/></p:spPr><p:txBody><a:bodyPr/><a:p/></p:txBody></p:sp><p:sp><p:nvSpPr><p:cNvPr id="360" name="" descr="{&quot;isTemplate&quot;:true,&quot;type&quot;:&quot;text&quot;}"/><p:cNvSpPr txBox="1"/><p:nvPr/></p:nvSpPr><p:spPr><a:xfrm rot="0" flipH="0" flipV="0"><a:off x="819150" y="685800"/><a:ext cx="1190625" cy="161925"/></a:xfrm><a:prstGeom prst="rect"/></p:spPr><p:txBody><a:bodyPr wrap="none" lIns="0" tIns="0" rIns="0" bIns="0"/><a:p><a:pPr><a:lnSpc><a:spcPct val="100000"/></a:lnSpc></a:pPr><a:r><a:rPr lang="en-US" sz="1050" spc="450"><a:solidFill><a:srgbClr val="3B82F6"/></a:solidFill><a:latin typeface="Microsoft YaHei"/><a:ea typeface="Microsoft YaHei"/></a:rPr><a:t>CONTENTS</a:t></a:r><a:endParaRPr/></a:p></p:txBody></p:sp><p:sp><p:nvSpPr><p:cNvPr id="361" name="" descr="{&quot;isTemplate&quot;:true,&quot;type&quot;:&quot;text&quot;}"/><p:cNvSpPr txBox="1"/><p:nvPr/></p:nvSpPr><p:spPr><a:xfrm rot="0" flipH="0" flipV="0"><a:off x="609600" y="1066800"/><a:ext cx="10972800" cy="552450"/></a:xfrm><a:prstGeom prst="rect"/></p:spPr><p:txBody><a:bodyPr wrap="none" lIns="0" tIns="0" rIns="0" bIns="0"/><a:p><a:pPr><a:lnSpc><a:spcPct val="120000"/></a:lnSpc></a:pPr><a:r><a:rPr lang="zh-CN" sz="3000" b="1"><a:solidFill><a:srgbClr val="1E3A5F"/></a:solidFill><a:latin typeface="Microsoft YaHei"/><a:ea typeface="Microsoft YaHei"/></a:rPr><a:t>Course Outline</a:t></a:r><a:endParaRPr/></a:p></p:txBody></p:sp><p:sp><p:nvSpPr><p:cNvPr id="362" name="" descr="{&quot;isTemplate&quot;:true,&quot;type&quot;:&quot;text&quot;}"/><p:cNvSpPr txBox="1"/><p:nvPr/></p:nvSpPr><p:spPr><a:xfrm rot="0" flipH="0" flipV="0"><a:off x="609600" y="1695450"/><a:ext cx="10972800" cy="190500"/></a:xfrm><a:prstGeom prst="rect"/></p:spPr><p:txBody><a:bodyPr wrap="none" lIns="0" tIns="0" rIns="0" bIns="0"/><a:p><a:pPr><a:lnSpc><a:spcPct val="100000"/></a:lnSpc></a:pPr><a:r><a:rPr lang="zh-CN" sz="1200"><a:solidFill><a:srgbClr val="64748B"/></a:solidFill><a:latin typeface="Microsoft YaHei"/><a:ea typeface="Microsoft YaHei"/></a:rPr><a:t>From</a:t></a:r><a:r><a:rPr lang="en-US" sz="1200"><a:solidFill><a:srgbClr val="64748B"/></a:solidFill><a:latin typeface="Microsoft YaHei"/><a:ea typeface="Microsoft YaHei"/></a:rPr><a:t>&quot;</a:t></a:r><a:r><a:rPr lang="zh-CN" sz="1200"><a:solidFill><a:srgbClr val="64748B"/></a:solidFill><a:latin typeface="Microsoft YaHei"/><a:ea typeface="Microsoft YaHei"/></a:rPr><a:t>Blind Spots</a:t></a:r><a:r><a:rPr lang="en-US" sz="1200"><a:solidFill><a:srgbClr val="64748B"/></a:solidFill><a:latin typeface="Microsoft YaHei"/><a:ea typeface="Microsoft YaHei"/></a:rPr><a:t>&quot;</a:t></a:r><a:r><a:rPr lang="zh-CN" sz="1200"><a:solidFill><a:srgbClr val="64748B"/></a:solidFill><a:latin typeface="Microsoft YaHei"/><a:ea typeface="Microsoft YaHei"/></a:rPr><a:t>to Quality Defense — Five-Step System Overview</a:t></a:r><a:endParaRPr/></a:p></p:txBody></p:sp><p:sp><p:nvSpPr><p:cNvPr id="363" name=""/><p:cNvSpPr/><p:nvPr/></p:nvSpPr><p:spPr><a:xfrm rot="0" flipH="0" flipV="0"><a:off x="647700" y="2266950"/><a:ext cx="10972800" cy="762000"/></a:xfrm><a:prstGeom prst="roundRect"><a:avLst><a:gd name="adj" fmla="val 5000"/></a:avLst></a:prstGeom><a:solidFill><a:srgbClr val="FFFFFF"/></a:solidFill><a:ln/><a:effectLst><a:outerShdw blurRad="76200" dist="19050" dir="5400000"><a:srgbClr val="1E3A5F"><a:alpha val="6000"/></a:srgbClr></a:outerShdw></a:effectLst></p:spPr><p:txBody><a:bodyPr/><a:p/></p:txBody></p:sp><p:sp><p:nvSpPr><p:cNvPr id="364" name=""/><p:cNvSpPr/><p:nvPr/></p:nvSpPr><p:spPr><a:xfrm rot="0" flipH="0" flipV="0"><a:off x="647700" y="2266950"/><a:ext cx="10972800" cy="762000"/></a:xfrm><a:custGeom><a:pathLst><a:path w="1152" h="80"><a:moveTo><a:pt x="4" y="80"/></a:moveTo><a:cubicBezTo><a:pt x="2" y="80"/><a:pt x="0" y="78"/><a:pt x="0" y="76"/></a:cubicBezTo><a:lnTo><a:pt x="0" y="4"/></a:lnTo><a:cubicBezTo><a:pt x="0" y="2"/><a:pt x="2" y="0"/><a:pt x="4" y="0"/></a:cubicBezTo><a:lnTo><a:pt x="4" y="80"/></a:lnTo><a:close/></a:path></a:pathLst></a:custGeom><a:solidFill><a:srgbClr val="1E3A5F"/></a:solidFill><a:ln/></p:spPr><p:txBody><a:bodyPr/><a:p/></p:txBody></p:sp><p:sp><p:nvSpPr><p:cNvPr id="365" name="" descr="{&quot;isTemplate&quot;:true,&quot;type&quot;:&quot;text&quot;}"/><p:cNvSpPr txBox="1"/><p:nvPr/></p:nvSpPr><p:spPr><a:xfrm rot="0" flipH="0" flipV="0"><a:off x="876300" y="2419350"/><a:ext cx="762000" cy="457200"/></a:xfrm><a:prstGeom prst="rect"/></p:spPr><p:txBody><a:bodyPr wrap="none" lIns="0" tIns="0" rIns="0" bIns="0"/><a:p><a:pPr><a:lnSpc><a:spcPct val="100000"/></a:lnSpc></a:pPr><a:r><a:rPr lang="en-US" sz="3000" b="1" spc="-75"><a:solidFill><a:srgbClr val="1E3A5F"/></a:solidFill><a:latin typeface="Microsoft YaHei"/><a:ea typeface="Microsoft YaHei"/></a:rPr><a:t>01</a:t></a:r><a:endParaRPr/></a:p></p:txBody></p:sp><p:sp><p:nvSpPr><p:cNvPr id="366" name="" descr="{&quot;isTemplate&quot;:true,&quot;type&quot;:&quot;text&quot;}"/><p:cNvSpPr txBox="1"/><p:nvPr/></p:nvSpPr><p:spPr><a:xfrm rot="0" flipH="0" flipV="0"><a:off x="1790700" y="2400300"/><a:ext cx="8991600" cy="304800"/></a:xfrm><a:prstGeom prst="rect"/></p:spPr><p:txBody><a:bodyPr wrap="none" lIns="0" tIns="0" rIns="0" bIns="0"/><a:p><a:pPr><a:lnSpc><a:spcPct val="130000"/></a:lnSpc></a:pPr><a:r><a:rPr lang="zh-CN" sz="1500" b="1"><a:solidFill><a:srgbClr val="1F2937"/></a:solidFill><a:latin typeface="Microsoft YaHei"/><a:ea typeface="Microsoft YaHei"/></a:rPr><a:t>Current State Insight</a:t></a:r><a:r><a:rPr lang="en-US" sz="1500" b="1"><a:solidFill><a:srgbClr val="1F2937"/></a:solidFill><a:latin typeface="Microsoft YaHei"/><a:ea typeface="Microsoft YaHei"/></a:rPr><a:t> </a:t></a:r><a:r><a:rPr lang="en-US" sz="1050"><a:solidFill><a:srgbClr val="64748B"/></a:solidFill><a:latin typeface="Microsoft YaHei"/><a:ea typeface="Microsoft YaHei"/></a:rPr><a:t>· </a:t></a:r><a:r><a:rPr lang="zh-CN" sz="1050"><a:solidFill><a:srgbClr val="64748B"/></a:solidFill><a:latin typeface="Microsoft YaHei"/><a:ea typeface="Microsoft YaHei"/></a:rPr><a:t>Invisible</a:t></a:r><a:r><a:rPr lang="en-US" sz="1050"><a:solidFill><a:srgbClr val="64748B"/></a:solidFill><a:latin typeface="Microsoft YaHei"/><a:ea typeface="Microsoft YaHei"/></a:rPr><a:t>&quot;</a:t></a:r><a:r><a:rPr lang="zh-CN" sz="1050"><a:solidFill><a:srgbClr val="64748B"/></a:solidFill><a:latin typeface="Microsoft YaHei"/><a:ea typeface="Microsoft YaHei"/></a:rPr><a:t>Transport Fleet</a:t></a:r><a:r><a:rPr lang="en-US" sz="1050"><a:solidFill><a:srgbClr val="64748B"/></a:solidFill><a:latin typeface="Microsoft YaHei"/><a:ea typeface="Microsoft YaHei"/></a:rPr><a:t>&quot;</a:t></a:r><a:endParaRPr/></a:p></p:txBody></p:sp><p:sp><p:nvSpPr><p:cNvPr id="367" name="" descr="{&quot;isTemplate&quot;:true,&quot;type&quot;:&quot;text&quot;}"/><p:cNvSpPr txBox="1"/><p:nvPr/></p:nvSpPr><p:spPr><a:xfrm rot="0" flipH="0" flipV="0"><a:off x="1790700" y="2743200"/><a:ext cx="8991600" cy="152400"/></a:xfrm><a:prstGeom prst="rect"/></p:spPr><p:txBody><a:bodyPr wrap="none" lIns="0" tIns="0" rIns="0" bIns="0"/><a:p><a:pPr><a:lnSpc><a:spcPct val="100000"/></a:lnSpc></a:pPr><a:r><a:rPr lang="zh-CN" sz="975"><a:solidFill><a:srgbClr val="64748B"/></a:solidFill><a:latin typeface="Microsoft YaHei"/><a:ea typeface="Microsoft YaHei"/></a:rPr><a:t>Why In-Plant Logistics Is Quality Management's</a:t></a:r><a:r><a:rPr lang="en-US" sz="975"><a:solidFill><a:srgbClr val="64748B"/></a:solidFill><a:latin typeface="Microsoft YaHei"/><a:ea typeface="Microsoft YaHei"/></a:rPr><a:t>&quot;</a:t></a:r><a:r><a:rPr lang="zh-CN" sz="975"><a:solidFill><a:srgbClr val="64748B"/></a:solidFill><a:latin typeface="Microsoft YaHei"/><a:ea typeface="Microsoft YaHei"/></a:rPr><a:t>Blind Spots</a:t></a:r><a:r><a:rPr lang="en-US" sz="975"><a:solidFill><a:srgbClr val="64748B"/></a:solidFill><a:latin typeface="Microsoft YaHei"/><a:ea typeface="Microsoft YaHei"/></a:rPr><a:t>&quot;</a:t></a:r><a:endParaRPr/></a:p></p:txBody></p:sp><p:sp><p:nvSpPr><p:cNvPr id="368" name="" descr="{&quot;isTemplate&quot;:true,&quot;type&quot;:&quot;text&quot;}"/><p:cNvSpPr txBox="1"/><p:nvPr/></p:nvSpPr><p:spPr><a:xfrm rot="0" flipH="0" flipV="0"><a:off x="10782300" y="2571750"/><a:ext cx="571500" cy="161925"/></a:xfrm><a:prstGeom prst="rect"/></p:spPr><p:txBody><a:bodyPr wrap="none" lIns="0" tIns="0" rIns="0" bIns="0"/><a:p><a:pPr algn="r"><a:lnSpc><a:spcPct val="100000"/></a:lnSpc></a:pPr><a:r><a:rPr lang="en-US" sz="1050"><a:solidFill><a:srgbClr val="94A3B8"/></a:solidFill><a:latin typeface="Microsoft YaHei"/><a:ea typeface="Microsoft YaHei"/></a:rPr><a:t>P.</a:t></a:r><a:r><a:rPr lang="en-US" sz="1050"><a:solidFill><a:srgbClr val="94A3B8"/></a:solidFill><a:latin typeface="Microsoft YaHei"/><a:ea typeface="Microsoft YaHei"/></a:rPr><a:t>03</a:t></a:r><a:endParaRPr/></a:p></p:txBody></p:sp><p:sp><p:nvSpPr><p:cNvPr id="369" name=""/><p:cNvSpPr/><p:nvPr/></p:nvSpPr><p:spPr><a:xfrm rot="0" flipH="0" flipV="0"><a:off x="647700" y="3162300"/><a:ext cx="10972800" cy="762000"/></a:xfrm><a:prstGeom prst="roundRect"><a:avLst><a:gd name="adj" fmla="val 5000"/></a:avLst></a:prstGeom><a:solidFill><a:srgbClr val="FFFFFF"/></a:solidFill><a:ln/><a:effectLst><a:outerShdw blurRad="76200" dist="19050" dir="5400000"><a:srgbClr val="1E3A5F"><a:alpha val="6000"/></a:srgbClr></a:outerShdw></a:effectLst></p:spPr><p:txBody><a:bodyPr/><a:p/></p:txBody></p:sp><p:sp><p:nvSpPr><p:cNvPr id="370" name=""/><p:cNvSpPr/><p:nvPr/></p:nvSpPr><p:spPr><a:xfrm rot="0" flipH="0" flipV="0"><a:off x="647700" y="3162300"/><a:ext cx="10972800" cy="762000"/></a:xfrm><a:custGeom><a:pathLst><a:path w="1152" h="80"><a:moveTo><a:pt x="4" y="80"/></a:moveTo><a:cubicBezTo><a:pt x="2" y="80"/><a:pt x="0" y="78"/><a:pt x="0" y="76"/></a:cubicBezTo><a:lnTo><a:pt x="0" y="4"/></a:lnTo><a:cubicBezTo><a:pt x="0" y="2"/><a:pt x="2" y="0"/><a:pt x="4" y="0"/></a:cubicBezTo><a:lnTo><a:pt x="4" y="80"/></a:lnTo><a:close/></a:path></a:pathLst></a:custGeom><a:solidFill><a:srgbClr val="3B82F6"/></a:solidFill><a:ln/></p:spPr><p:txBody><a:bodyPr/><a:p/></p:txBody></p:sp><p:sp><p:nvSpPr><p:cNvPr id="371" name="" descr="{&quot;isTemplate&quot;:true,&quot;type&quot;:&quot;text&quot;}"/><p:cNvSpPr txBox="1"/><p:nvPr/></p:nvSpPr><p:spPr><a:xfrm rot="0" flipH="0" flipV="0"><a:off x="876300" y="3314700"/><a:ext cx="762000" cy="457200"/></a:xfrm><a:prstGeom prst="rect"/></p:spPr><p:txBody><a:bodyPr wrap="none" lIns="0" tIns="0" rIns="0" bIns="0"/><a:p><a:pPr><a:lnSpc><a:spcPct val="100000"/></a:lnSpc></a:pPr><a:r><a:rPr lang="en-US" sz="3000" b="1" spc="-75"><a:solidFill><a:srgbClr val="3B82F6"/></a:solidFill><a:latin typeface="Microsoft YaHei"/><a:ea typeface="Microsoft YaHei"/></a:rPr><a:t>02</a:t></a:r><a:endParaRPr/></a:p></p:txBody></p:sp><p:sp><p:nvSpPr><p:cNvPr id="372" name="" descr="{&quot;isTemplate&quot;:true,&quot;type&quot;:&quot;text&quot;}"/><p:cNvSpPr txBox="1"/><p:nvPr/></p:nvSpPr><p:spPr><a:xfrm rot="0" flipH="0" flipV="0"><a:off x="1790700" y="3295650"/><a:ext cx="8991600" cy="304800"/></a:xfrm><a:prstGeom prst="rect"/></p:spPr><p:txBody><a:bodyPr wrap="none" lIns="0" tIns="0" rIns="0" bIns="0"/><a:p><a:pPr><a:lnSpc><a:spcPct val="130000"/></a:lnSpc></a:pPr><a:r><a:rPr lang="zh-CN" sz="1500" b="1"><a:solidFill><a:srgbClr val="1F2937"/></a:solidFill><a:latin typeface="Microsoft YaHei"/><a:ea typeface="Microsoft YaHei"/></a:rPr><a:t>Four Killers</a:t></a:r><a:r><a:rPr lang="en-US" sz="1500" b="1"><a:solidFill><a:srgbClr val="1F2937"/></a:solidFill><a:latin typeface="Microsoft YaHei"/><a:ea typeface="Microsoft YaHei"/></a:rPr><a:t> </a:t></a:r><a:r><a:rPr lang="en-US" sz="1050"><a:solidFill><a:srgbClr val="64748B"/></a:solidFill><a:latin typeface="Microsoft YaHei"/><a:ea typeface="Microsoft YaHei"/></a:rPr><a:t>· </a:t></a:r><a:r><a:rPr lang="zh-CN" sz="1050"><a:solidFill><a:srgbClr val="64748B"/></a:solidFill><a:latin typeface="Microsoft YaHei"/><a:ea typeface="Microsoft YaHei"/></a:rPr><a:t>Know the Enemy Before Acting</a:t></a:r><a:endParaRPr/></a:p></p:txBody></p:sp><p:sp><p:nvSpPr><p:cNvPr id="373" name="" descr="{&quot;isTemplate&quot;:true,&quot;type&quot;:&quot;text&quot;}"/><p:cNvSpPr txBox="1"/><p:nvPr/></p:nvSpPr><p:spPr><a:xfrm rot="0" flipH="0" flipV="0"><a:off x="1790700" y="3638550"/><a:ext cx="8991600" cy="152400"/></a:xfrm><a:prstGeom prst="rect"/></p:spPr><p:txBody><a:bodyPr wrap="none" lIns="0" tIns="0" rIns="0" bIns="0"/><a:p><a:pPr><a:lnSpc><a:spcPct val="100000"/></a:lnSpc></a:pPr><a:r><a:rPr lang="zh-CN" sz="975"><a:solidFill><a:srgbClr val="64748B"/></a:solidFill><a:latin typeface="Microsoft YaHei"/><a:ea typeface="Microsoft YaHei"/></a:rPr><a:t>Handling Damage</a:t></a:r><a:r><a:rPr lang="en-US" sz="975"><a:solidFill><a:srgbClr val="64748B"/></a:solidFill><a:latin typeface="Microsoft YaHei"/><a:ea typeface="Microsoft YaHei"/></a:rPr><a:t> · </a:t></a:r><a:r><a:rPr lang="zh-CN" sz="975"><a:solidFill><a:srgbClr val="64748B"/></a:solidFill><a:latin typeface="Microsoft YaHei"/><a:ea typeface="Microsoft YaHei"/></a:rPr><a:t>Wrong Pick/Delivery</a:t></a:r><a:r><a:rPr lang="en-US" sz="975"><a:solidFill><a:srgbClr val="64748B"/></a:solidFill><a:latin typeface="Microsoft YaHei"/><a:ea typeface="Microsoft YaHei"/></a:rPr><a:t> · </a:t></a:r><a:r><a:rPr lang="zh-CN" sz="975"><a:solidFill><a:srgbClr val="64748B"/></a:solidFill><a:latin typeface="Microsoft YaHei"/><a:ea typeface="Microsoft YaHei"/></a:rPr><a:t>Mixed Batch / Broken Traceability</a:t></a:r><a:r><a:rPr lang="en-US" sz="975"><a:solidFill><a:srgbClr val="64748B"/></a:solidFill><a:latin typeface="Microsoft YaHei"/><a:ea typeface="Microsoft YaHei"/></a:rPr><a:t> · </a:t></a:r><a:r><a:rPr lang="zh-CN" sz="975"><a:solidFill><a:srgbClr val="64748B"/></a:solidFill><a:latin typeface="Microsoft YaHei"/><a:ea typeface="Microsoft YaHei"/></a:rPr><a:t>Storage Degradation</a:t></a:r><a:endParaRPr/></a:p></p:txBody></p:sp><p:sp><p:nvSpPr><p:cNvPr id="374" name="" descr="{&quot;isTemplate&quot;:true,&quot;type&quot;:&quot;text&quot;}"/><p:cNvSpPr txBox="1"/><p:nvPr/></p:nvSpPr><p:spPr><a:xfrm rot="0" flipH="0" flipV="0"><a:off x="10782300" y="3467100"/><a:ext cx="571500" cy="161925"/></a:xfrm><a:prstGeom prst="rect"/></p:spPr><p:txBody><a:bodyPr wrap="none" lIns="0" tIns="0" rIns="0" bIns="0"/><a:p><a:pPr algn="r"><a:lnSpc><a:spcPct val="100000"/></a:lnSpc></a:pPr><a:r><a:rPr lang="en-US" sz="1050"><a:solidFill><a:srgbClr val="94A3B8"/></a:solidFill><a:latin typeface="Microsoft YaHei"/><a:ea typeface="Microsoft YaHei"/></a:rPr><a:t>P.</a:t></a:r><a:r><a:rPr lang="en-US" sz="1050"><a:solidFill><a:srgbClr val="94A3B8"/></a:solidFill><a:latin typeface="Microsoft YaHei"/><a:ea typeface="Microsoft YaHei"/></a:rPr><a:t>05</a:t></a:r><a:endParaRPr/></a:p></p:txBody></p:sp><p:sp><p:nvSpPr><p:cNvPr id="375" name=""/><p:cNvSpPr/><p:nvPr/></p:nvSpPr><p:spPr><a:xfrm rot="0" flipH="0" flipV="0"><a:off x="647700" y="4057650"/><a:ext cx="10972800" cy="762000"/></a:xfrm><a:prstGeom prst="roundRect"><a:avLst><a:gd name="adj" fmla="val 5000"/></a:avLst></a:prstGeom><a:solidFill><a:srgbClr val="FFFFFF"/></a:solidFill><a:ln/><a:effectLst><a:outerShdw blurRad="76200" dist="19050" dir="5400000"><a:srgbClr val="1E3A5F"><a:alpha val="6000"/></a:srgbClr></a:outerShdw></a:effectLst></p:spPr><p:txBody><a:bodyPr/><a:p/></p:txBody></p:sp><p:sp><p:nvSpPr><p:cNvPr id="376" name=""/><p:cNvSpPr/><p:nvPr/></p:nvSpPr><p:spPr><a:xfrm rot="0" flipH="0" flipV="0"><a:off x="647700" y="4057650"/><a:ext cx="10972800" cy="762000"/></a:xfrm><a:custGeom><a:pathLst><a:path w="1152" h="80"><a:moveTo><a:pt x="4" y="80"/></a:moveTo><a:cubicBezTo><a:pt x="2" y="80"/><a:pt x="0" y="78"/><a:pt x="0" y="76"/></a:cubicBezTo><a:lnTo><a:pt x="0" y="4"/></a:lnTo><a:cubicBezTo><a:pt x="0" y="2"/><a:pt x="2" y="0"/><a:pt x="4" y="0"/></a:cubicBezTo><a:lnTo><a:pt x="4" y="80"/></a:lnTo><a:close/></a:path></a:pathLst></a:custGeom><a:solidFill><a:srgbClr val="1E3A5F"/></a:solidFill><a:ln/></p:spPr><p:txBody><a:bodyPr/><a:p/></p:txBody></p:sp><p:sp><p:nvSpPr><p:cNvPr id="377" name="" descr="{&quot;isTemplate&quot;:true,&quot;type&quot;:&quot;text&quot;}"/><p:cNvSpPr txBox="1"/><p:nvPr/></p:nvSpPr><p:spPr><a:xfrm rot="0" flipH="0" flipV="0"><a:off x="876300" y="4210050"/><a:ext cx="762000" cy="457200"/></a:xfrm><a:prstGeom prst="rect"/></p:spPr><p:txBody><a:bodyPr wrap="none" lIns="0" tIns="0" rIns="0" bIns="0"/><a:p><a:pPr><a:lnSpc><a:spcPct val="100000"/></a:lnSpc></a:pPr><a:r><a:rPr lang="en-US" sz="3000" b="1" spc="-75"><a:solidFill><a:srgbClr val="1E3A5F"/></a:solidFill><a:latin typeface="Microsoft YaHei"/><a:ea typeface="Microsoft YaHei"/></a:rPr><a:t>03</a:t></a:r><a:endParaRPr/></a:p></p:txBody></p:sp><p:sp><p:nvSpPr><p:cNvPr id="378" name="" descr="{&quot;isTemplate&quot;:true,&quot;type&quot;:&quot;text&quot;}"/><p:cNvSpPr txBox="1"/><p:nvPr/></p:nvSpPr><p:spPr><a:xfrm rot="0" flipH="0" flipV="0"><a:off x="1790700" y="4191000"/><a:ext cx="8991600" cy="304800"/></a:xfrm><a:prstGeom prst="rect"/></p:spPr><p:txBody><a:bodyPr wrap="none" lIns="0" tIns="0" rIns="0" bIns="0"/><a:p><a:pPr><a:lnSpc><a:spcPct val="130000"/></a:lnSpc></a:pPr><a:r><a:rPr lang="zh-CN" sz="1500" b="1"><a:solidFill><a:srgbClr val="1F2937"/></a:solidFill><a:latin typeface="Microsoft YaHei"/><a:ea typeface="Microsoft YaHei"/></a:rPr><a:t>Five-Step Framework</a:t></a:r><a:r><a:rPr lang="en-US" sz="1500" b="1"><a:solidFill><a:srgbClr val="1F2937"/></a:solidFill><a:latin typeface="Microsoft YaHei"/><a:ea typeface="Microsoft YaHei"/></a:rPr><a:t> </a:t></a:r><a:r><a:rPr lang="en-US" sz="1050"><a:solidFill><a:srgbClr val="64748B"/></a:solidFill><a:latin typeface="Microsoft YaHei"/><a:ea typeface="Microsoft YaHei"/></a:rPr><a:t>· </a:t></a:r><a:r><a:rPr lang="zh-CN" sz="1050"><a:solidFill><a:srgbClr val="64748B"/></a:solidFill><a:latin typeface="Microsoft YaHei"/><a:ea typeface="Microsoft YaHei"/></a:rPr><a:t>Manage Logistics as a Process Step</a:t></a:r><a:endParaRPr/></a:p></p:txBody></p:sp><p:sp><p:nvSpPr><p:cNvPr id="379" name="" descr="{&quot;isTemplate&quot;:true,&quot;type&quot;:&quot;text&quot;}"/><p:cNvSpPr txBox="1"/><p:nvPr/></p:nvSpPr><p:spPr><a:xfrm rot="0" flipH="0" flipV="0"><a:off x="1790700" y="4533900"/><a:ext cx="8991600" cy="152400"/></a:xfrm><a:prstGeom prst="rect"/></p:spPr><p:txBody><a:bodyPr wrap="none" lIns="0" tIns="0" rIns="0" bIns="0"/><a:p><a:pPr><a:lnSpc><a:spcPct val="100000"/></a:lnSpc></a:pPr><a:r><a:rPr lang="zh-CN" sz="975"><a:solidFill><a:srgbClr val="64748B"/></a:solidFill><a:latin typeface="Microsoft YaHei"/><a:ea typeface="Microsoft YaHei"/></a:rPr><a:t>Handling</a:t></a:r><a:r><a:rPr lang="en-US" sz="975"><a:solidFill><a:srgbClr val="64748B"/></a:solidFill><a:latin typeface="Microsoft YaHei"/><a:ea typeface="Microsoft YaHei"/></a:rPr><a:t> → </a:t></a:r><a:r><a:rPr lang="zh-CN" sz="975"><a:solidFill><a:srgbClr val="64748B"/></a:solidFill><a:latin typeface="Microsoft YaHei"/><a:ea typeface="Microsoft YaHei"/></a:rPr><a:t>Storage</a:t></a:r><a:r><a:rPr lang="en-US" sz="975"><a:solidFill><a:srgbClr val="64748B"/></a:solidFill><a:latin typeface="Microsoft YaHei"/><a:ea typeface="Microsoft YaHei"/></a:rPr><a:t> → </a:t></a:r><a:r><a:rPr lang="zh-CN" sz="975"><a:solidFill><a:srgbClr val="64748B"/></a:solidFill><a:latin typeface="Microsoft YaHei"/><a:ea typeface="Microsoft YaHei"/></a:rPr><a:t>Delivery</a:t></a:r><a:r><a:rPr lang="en-US" sz="975"><a:solidFill><a:srgbClr val="64748B"/></a:solidFill><a:latin typeface="Microsoft YaHei"/><a:ea typeface="Microsoft YaHei"/></a:rPr><a:t> → </a:t></a:r><a:r><a:rPr lang="zh-CN" sz="975"><a:solidFill><a:srgbClr val="64748B"/></a:solidFill><a:latin typeface="Microsoft YaHei"/><a:ea typeface="Microsoft YaHei"/></a:rPr><a:t>Packaging & Labeling</a:t></a:r><a:r><a:rPr lang="en-US" sz="975"><a:solidFill><a:srgbClr val="64748B"/></a:solidFill><a:latin typeface="Microsoft YaHei"/><a:ea typeface="Microsoft YaHei"/></a:rPr><a:t> → </a:t></a:r><a:r><a:rPr lang="zh-CN" sz="975"><a:solidFill><a:srgbClr val="64748B"/></a:solidFill><a:latin typeface="Microsoft YaHei"/><a:ea typeface="Microsoft YaHei"/></a:rPr><a:t>Measurement Closed Loop</a:t></a:r><a:endParaRPr/></a:p></p:txBody></p:sp><p:sp><p:nvSpPr><p:cNvPr id="380" name="" descr="{&quot;isTemplate&quot;:true,&quot;type&quot;:&quot;text&quot;}"/><p:cNvSpPr txBox="1"/><p:nvPr/></p:nvSpPr><p:spPr><a:xfrm rot="0" flipH="0" flipV="0"><a:off x="10782300" y="4362450"/><a:ext cx="571500" cy="161925"/></a:xfrm><a:prstGeom prst="rect"/></p:spPr><p:txBody><a:bodyPr wrap="none" lIns="0" tIns="0" rIns="0" bIns="0"/><a:p><a:pPr algn="r"><a:lnSpc><a:spcPct val="100000"/></a:lnSpc></a:pPr><a:r><a:rPr lang="en-US" sz="1050"><a:solidFill><a:srgbClr val="94A3B8"/></a:solidFill><a:latin typeface="Microsoft YaHei"/><a:ea typeface="Microsoft YaHei"/></a:rPr><a:t>P.</a:t></a:r><a:r><a:rPr lang="en-US" sz="1050"><a:solidFill><a:srgbClr val="94A3B8"/></a:solidFill><a:latin typeface="Microsoft YaHei"/><a:ea typeface="Microsoft YaHei"/></a:rPr><a:t>07</a:t></a:r><a:endParaRPr/></a:p></p:txBody></p:sp><p:sp><p:nvSpPr><p:cNvPr id="381" name=""/><p:cNvSpPr/><p:nvPr/></p:nvSpPr><p:spPr><a:xfrm rot="0" flipH="0" flipV="0"><a:off x="647700" y="4953000"/><a:ext cx="10972800" cy="762000"/></a:xfrm><a:prstGeom prst="roundRect"><a:avLst><a:gd name="adj" fmla="val 5000"/></a:avLst></a:prstGeom><a:solidFill><a:srgbClr val="FFFFFF"/></a:solidFill><a:ln/><a:effectLst><a:outerShdw blurRad="76200" dist="19050" dir="5400000"><a:srgbClr val="1E3A5F"><a:alpha val="6000"/></a:srgbClr></a:outerShdw></a:effectLst></p:spPr><p:txBody><a:bodyPr/><a:p/></p:txBody></p:sp><p:sp><p:nvSpPr><p:cNvPr id="382" name=""/><p:cNvSpPr/><p:nvPr/></p:nvSpPr><p:spPr><a:xfrm rot="0" flipH="0" flipV="0"><a:off x="647700" y="4953000"/><a:ext cx="10972800" cy="762000"/></a:xfrm><a:custGeom><a:pathLst><a:path w="1152" h="80"><a:moveTo><a:pt x="4" y="80"/></a:moveTo><a:cubicBezTo><a:pt x="2" y="80"/><a:pt x="0" y="78"/><a:pt x="0" y="76"/></a:cubicBezTo><a:lnTo><a:pt x="0" y="4"/></a:lnTo><a:cubicBezTo><a:pt x="0" y="2"/><a:pt x="2" y="0"/><a:pt x="4" y="0"/></a:cubicBezTo><a:lnTo><a:pt x="4" y="80"/></a:lnTo><a:close/></a:path></a:pathLst></a:custGeom><a:solidFill><a:srgbClr val="3B82F6"/></a:solidFill><a:ln/></p:spPr><p:txBody><a:bodyPr/><a:p/></p:txBody></p:sp><p:sp><p:nvSpPr><p:cNvPr id="383" name="" descr="{&quot;isTemplate&quot;:true,&quot;type&quot;:&quot;text&quot;}"/><p:cNvSpPr txBox="1"/><p:nvPr/></p:nvSpPr><p:spPr><a:xfrm rot="0" flipH="0" flipV="0"><a:off x="876300" y="5105400"/><a:ext cx="762000" cy="457200"/></a:xfrm><a:prstGeom prst="rect"/></p:spPr><p:txBody><a:bodyPr wrap="none" lIns="0" tIns="0" rIns="0" bIns="0"/><a:p><a:pPr><a:lnSpc><a:spcPct val="100000"/></a:lnSpc></a:pPr><a:r><a:rPr lang="en-US" sz="3000" b="1" spc="-75"><a:solidFill><a:srgbClr val="3B82F6"/></a:solidFill><a:latin typeface="Microsoft YaHei"/><a:ea typeface="Microsoft YaHei"/></a:rPr><a:t>04</a:t></a:r><a:endParaRPr/></a:p></p:txBody></p:sp><p:sp><p:nvSpPr><p:cNvPr id="384" name="" descr="{&quot;isTemplate&quot;:true,&quot;type&quot;:&quot;text&quot;}"/><p:cNvSpPr txBox="1"/><p:nvPr/></p:nvSpPr><p:spPr><a:xfrm rot="0" flipH="0" flipV="0"><a:off x="1790700" y="5086350"/><a:ext cx="8991600" cy="304800"/></a:xfrm><a:prstGeom prst="rect"/></p:spPr><p:txBody><a:bodyPr wrap="none" lIns="0" tIns="0" rIns="0" bIns="0"/><a:p><a:pPr><a:lnSpc><a:spcPct val="130000"/></a:lnSpc></a:pPr><a:r><a:rPr lang="zh-CN" sz="1500" b="1"><a:solidFill><a:srgbClr val="1F2937"/></a:solidFill><a:latin typeface="Microsoft YaHei"/><a:ea typeface="Microsoft YaHei"/></a:rPr><a:t>Handling</a:t></a:r><a:r><a:rPr lang="en-US" sz="1500" b="1"><a:solidFill><a:srgbClr val="1F2937"/></a:solidFill><a:latin typeface="Microsoft YaHei"/><a:ea typeface="Microsoft YaHei"/></a:rPr><a:t> + </a:t></a:r><a:r><a:rPr lang="zh-CN" sz="1500" b="1"><a:solidFill><a:srgbClr val="1F2937"/></a:solidFill><a:latin typeface="Microsoft YaHei"/><a:ea typeface="Microsoft YaHei"/></a:rPr><a:t>Storage</a:t></a:r><a:r><a:rPr lang="en-US" sz="1500" b="1"><a:solidFill><a:srgbClr val="1F2937"/></a:solidFill><a:latin typeface="Microsoft YaHei"/><a:ea typeface="Microsoft YaHei"/></a:rPr><a:t> </a:t></a:r><a:r><a:rPr lang="en-US" sz="1050"><a:solidFill><a:srgbClr val="64748B"/></a:solidFill><a:latin typeface="Microsoft YaHei"/><a:ea typeface="Microsoft YaHei"/></a:rPr><a:t>· </a:t></a:r><a:r><a:rPr lang="zh-CN" sz="1050"><a:solidFill><a:srgbClr val="64748B"/></a:solidFill><a:latin typeface="Microsoft YaHei"/><a:ea typeface="Microsoft YaHei"/></a:rPr><a:t>Secure the First Two Gates</a:t></a:r><a:endParaRPr/></a:p></p:txBody></p:sp><p:sp><p:nvSpPr><p:cNvPr id="385" name="" descr="{&quot;isTemplate&quot;:true,&quot;type&quot;:&quot;text&quot;}"/><p:cNvSpPr txBox="1"/><p:nvPr/></p:nvSpPr><p:spPr><a:xfrm rot="0" flipH="0" flipV="0"><a:off x="1790700" y="5429250"/><a:ext cx="8991600" cy="152400"/></a:xfrm><a:prstGeom prst="rect"/></p:spPr><p:txBody><a:bodyPr wrap="none" lIns="0" tIns="0" rIns="0" bIns="0"/><a:p><a:pPr><a:lnSpc><a:spcPct val="100000"/></a:lnSpc></a:pPr><a:r><a:rPr lang="zh-CN" sz="975"><a:solidFill><a:srgbClr val="64748B"/></a:solidFill><a:latin typeface="Microsoft YaHei"/><a:ea typeface="Microsoft YaHei"/></a:rPr><a:t>Material Characteristic Matching</a:t></a:r><a:r><a:rPr lang="en-US" sz="975"><a:solidFill><a:srgbClr val="64748B"/></a:solidFill><a:latin typeface="Microsoft YaHei"/><a:ea typeface="Microsoft YaHei"/></a:rPr><a:t> · </a:t></a:r><a:r><a:rPr lang="zh-CN" sz="975"><a:solidFill><a:srgbClr val="64748B"/></a:solidFill><a:latin typeface="Microsoft YaHei"/><a:ea typeface="Microsoft YaHei"/></a:rPr><a:t>Location-Based FIFO</a:t></a:r><a:r><a:rPr lang="en-US" sz="975"><a:solidFill><a:srgbClr val="64748B"/></a:solidFill><a:latin typeface="Microsoft YaHei"/><a:ea typeface="Microsoft YaHei"/></a:rPr><a:t> · </a:t></a:r><a:r><a:rPr lang="zh-CN" sz="975"><a:solidFill><a:srgbClr val="64748B"/></a:solidFill><a:latin typeface="Microsoft YaHei"/><a:ea typeface="Microsoft YaHei"/></a:rPr><a:t>Environmental Compliance</a:t></a:r><a:endParaRPr/></a:p></p:txBody></p:sp><p:sp><p:nvSpPr><p:cNvPr id="386" name="" descr="{&quot;isTemplate&quot;:true,&quot;type&quot;:&quot;text&quot;}"/><p:cNvSpPr txBox="1"/><p:nvPr/></p:nvSpPr><p:spPr><a:xfrm rot="0" flipH="0" flipV="0"><a:off x="10782300" y="5257800"/><a:ext cx="571500" cy="161925"/></a:xfrm><a:prstGeom prst="rect"/></p:spPr><p:txBody><a:bodyPr wrap="none" lIns="0" tIns="0" rIns="0" bIns="0"/><a:p><a:pPr algn="r"><a:lnSpc><a:spcPct val="100000"/></a:lnSpc></a:pPr><a:r><a:rPr lang="en-US" sz="1050"><a:solidFill><a:srgbClr val="94A3B8"/></a:solidFill><a:latin typeface="Microsoft YaHei"/><a:ea typeface="Microsoft YaHei"/></a:rPr><a:t>P.</a:t></a:r><a:r><a:rPr lang="en-US" sz="1050"><a:solidFill><a:srgbClr val="94A3B8"/></a:solidFill><a:latin typeface="Microsoft YaHei"/><a:ea typeface="Microsoft YaHei"/></a:rPr><a:t>09</a:t></a:r><a:endParaRPr/></a:p></p:txBody></p:sp><p:sp><p:nvSpPr><p:cNvPr id="387" name=""/><p:cNvSpPr/><p:nvPr/></p:nvSpPr><p:spPr><a:xfrm rot="0" flipH="0" flipV="0"><a:off x="647700" y="5848350"/><a:ext cx="10972800" cy="762000"/></a:xfrm><a:prstGeom prst="roundRect"><a:avLst><a:gd name="adj" fmla="val 5000"/></a:avLst></a:prstGeom><a:solidFill><a:srgbClr val="FFFFFF"/></a:solidFill><a:ln/><a:effectLst><a:outerShdw blurRad="76200" dist="19050" dir="5400000"><a:srgbClr val="1E3A5F"><a:alpha val="6000"/></a:srgbClr></a:outerShdw></a:effectLst></p:spPr><p:txBody><a:bodyPr/><a:p/></p:txBody></p:sp><p:sp><p:nvSpPr><p:cNvPr id="388" name=""/><p:cNvSpPr/><p:nvPr/></p:nvSpPr><p:spPr><a:xfrm rot="0" flipH="0" flipV="0"><a:off x="647700" y="5848350"/><a:ext cx="10972800" cy="762000"/></a:xfrm><a:custGeom><a:pathLst><a:path w="1152" h="80"><a:moveTo><a:pt x="4" y="80"/></a:moveTo><a:cubicBezTo><a:pt x="2" y="80"/><a:pt x="0" y="78"/><a:pt x="0" y="76"/></a:cubicBezTo><a:lnTo><a:pt x="0" y="4"/></a:lnTo><a:cubicBezTo><a:pt x="0" y="2"/><a:pt x="2" y="0"/><a:pt x="4" y="0"/></a:cubicBezTo><a:lnTo><a:pt x="4" y="80"/></a:lnTo><a:close/></a:path></a:pathLst></a:custGeom><a:solidFill><a:srgbClr val="1E3A5F"/></a:solidFill><a:ln/></p:spPr><p:txBody><a:bodyPr/><a:p/></p:txBody></p:sp><p:sp><p:nvSpPr><p:cNvPr id="389" name="" descr="{&quot;isTemplate&quot;:true,&quot;type&quot;:&quot;text&quot;}"/><p:cNvSpPr txBox="1"/><p:nvPr/></p:nvSpPr><p:spPr><a:xfrm rot="0" flipH="0" flipV="0"><a:off x="876300" y="6000750"/><a:ext cx="762000" cy="457200"/></a:xfrm><a:prstGeom prst="rect"/></p:spPr><p:txBody><a:bodyPr wrap="none" lIns="0" tIns="0" rIns="0" bIns="0"/><a:p><a:pPr><a:lnSpc><a:spcPct val="100000"/></a:lnSpc></a:pPr><a:r><a:rPr lang="en-US" sz="3000" b="1" spc="-75"><a:solidFill><a:srgbClr val="1E3A5F"/></a:solidFill><a:latin typeface="Microsoft YaHei"/><a:ea typeface="Microsoft YaHei"/></a:rPr><a:t>05</a:t></a:r><a:endParaRPr/></a:p></p:txBody></p:sp><p:sp><p:nvSpPr><p:cNvPr id="390" name="" descr="{&quot;isTemplate&quot;:true,&quot;type&quot;:&quot;text&quot;}"/><p:cNvSpPr txBox="1"/><p:nvPr/></p:nvSpPr><p:spPr><a:xfrm rot="0" flipH="0" flipV="0"><a:off x="1790700" y="5981700"/><a:ext cx="8991600" cy="304800"/></a:xfrm><a:prstGeom prst="rect"/></p:spPr><p:txBody><a:bodyPr wrap="none" lIns="0" tIns="0" rIns="0" bIns="0"/><a:p><a:pPr><a:lnSpc><a:spcPct val="130000"/></a:lnSpc></a:pPr><a:r><a:rPr lang="zh-CN" sz="1500" b="1"><a:solidFill><a:srgbClr val="1F2937"/></a:solidFill><a:latin typeface="Microsoft YaHei"/><a:ea typeface="Microsoft YaHei"/></a:rPr><a:t>Delivery</a:t></a:r><a:r><a:rPr lang="en-US" sz="1500" b="1"><a:solidFill><a:srgbClr val="1F2937"/></a:solidFill><a:latin typeface="Microsoft YaHei"/><a:ea typeface="Microsoft YaHei"/></a:rPr><a:t> + </a:t></a:r><a:r><a:rPr lang="zh-CN" sz="1500" b="1"><a:solidFill><a:srgbClr val="1F2937"/></a:solidFill><a:latin typeface="Microsoft YaHei"/><a:ea typeface="Microsoft YaHei"/></a:rPr><a:t>Packaging</a:t></a:r><a:r><a:rPr lang="en-US" sz="1500" b="1"><a:solidFill><a:srgbClr val="1F2937"/></a:solidFill><a:latin typeface="Microsoft YaHei"/><a:ea typeface="Microsoft YaHei"/></a:rPr><a:t> + </a:t></a:r><a:r><a:rPr lang="zh-CN" sz="1500" b="1"><a:solidFill><a:srgbClr val="1F2937"/></a:solidFill><a:latin typeface="Microsoft YaHei"/><a:ea typeface="Microsoft YaHei"/></a:rPr><a:t>Closed Loop</a:t></a:r><a:r><a:rPr lang="en-US" sz="1500" b="1"><a:solidFill><a:srgbClr val="1F2937"/></a:solidFill><a:latin typeface="Microsoft YaHei"/><a:ea typeface="Microsoft YaHei"/></a:rPr><a:t> </a:t></a:r><a:r><a:rPr lang="en-US" sz="1050"><a:solidFill><a:srgbClr val="64748B"/></a:solidFill><a:latin typeface="Microsoft YaHei"/><a:ea typeface="Microsoft YaHei"/></a:rPr><a:t>· </a:t></a:r><a:r><a:rPr lang="zh-CN" sz="1050"><a:solidFill><a:srgbClr val="64748B"/></a:solidFill><a:latin typeface="Microsoft YaHei"/><a:ea typeface="Microsoft YaHei"/></a:rPr><a:t>Part 2: Deliver the Right Thing to the Right Place</a:t></a:r><a:endParaRPr/></a:p></p:txBody></p:sp><p:sp><p:nvSpPr><p:cNvPr id="391" name="" descr="{&quot;isTemplate&quot;:true,&quot;type&quot;:&quot;text&quot;}"/><p:cNvSpPr txBox="1"/><p:nvPr/></p:nvSpPr><p:spPr><a:xfrm rot="0" flipH="0" flipV="0"><a:off x="1790700" y="6324600"/><a:ext cx="8991600" cy="152400"/></a:xfrm><a:prstGeom prst="rect"/></p:spPr><p:txBody><a:bodyPr wrap="none" lIns="0" tIns="0" rIns="0" bIns="0"/><a:p><a:pPr><a:lnSpc><a:spcPct val="100000"/></a:lnSpc></a:pPr><a:r><a:rPr lang="zh-CN" sz="975"><a:solidFill><a:srgbClr val="64748B"/></a:solidFill><a:latin typeface="Microsoft YaHei"/><a:ea typeface="Microsoft YaHei"/></a:rPr><a:t>Pick Verification</a:t></a:r><a:r><a:rPr lang="en-US" sz="975"><a:solidFill><a:srgbClr val="64748B"/></a:solidFill><a:latin typeface="Microsoft YaHei"/><a:ea typeface="Microsoft YaHei"/></a:rPr><a:t> · </a:t></a:r><a:r><a:rPr lang="zh-CN" sz="975"><a:solidFill><a:srgbClr val="64748B"/></a:solidFill><a:latin typeface="Microsoft YaHei"/><a:ea typeface="Microsoft YaHei"/></a:rPr><a:t>Label Error-Proofing</a:t></a:r><a:r><a:rPr lang="en-US" sz="975"><a:solidFill><a:srgbClr val="64748B"/></a:solidFill><a:latin typeface="Microsoft YaHei"/><a:ea typeface="Microsoft YaHei"/></a:rPr><a:t> · </a:t></a:r><a:r><a:rPr lang="zh-CN" sz="975"><a:solidFill><a:srgbClr val="64748B"/></a:solidFill><a:latin typeface="Microsoft YaHei"/><a:ea typeface="Microsoft YaHei"/></a:rPr><a:t>Five Core Metrics</a:t></a:r><a:endParaRPr/></a:p></p:txBody></p:sp><p:sp><p:nvSpPr><p:cNvPr id="392" name="" descr="{&quot;isTemplate&quot;:true,&quot;type&quot;:&quot;text&quot;}"/><p:cNvSpPr txBox="1"/><p:nvPr/></p:nvSpPr><p:spPr><a:xfrm rot="0" flipH="0" flipV="0"><a:off x="10782300" y="6153150"/><a:ext cx="571500" cy="161925"/></a:xfrm><a:prstGeom prst="rect"/></p:spPr><p:txBody><a:bodyPr wrap="none" lIns="0" tIns="0" rIns="0" bIns="0"/><a:p><a:pPr algn="r"><a:lnSpc><a:spcPct val="100000"/></a:lnSpc></a:pPr><a:r><a:rPr lang="en-US" sz="1050"><a:solidFill><a:srgbClr val="94A3B8"/></a:solidFill><a:latin typeface="Microsoft YaHei"/><a:ea typeface="Microsoft YaHei"/></a:rPr><a:t>P.</a:t></a:r><a:r><a:rPr lang="en-US" sz="1050"><a:solidFill><a:srgbClr val="94A3B8"/></a:solidFill><a:latin typeface="Microsoft YaHei"/><a:ea typeface="Microsoft YaHei"/></a:rPr><a:t>11</a:t></a:r><a:endParaRPr/></a:p></p:txBody></p:sp><p:sp><p:nvSpPr><p:cNvPr id="393" name=""/><p:cNvSpPr/><p:nvPr/></p:nvSpPr><p:spPr><a:xfrm rot="0" flipH="0" flipV="0"><a:off x="0" y="6286500"/><a:ext cx="12192000" cy="571500"/></a:xfrm><a:custGeom><a:pathLst><a:path w="1280" h="60"><a:moveTo><a:pt x="0" y="0"/></a:moveTo><a:lnTo><a:pt x="1280" y="0"/></a:lnTo><a:lnTo><a:pt x="1280" y="1"/></a:lnTo><a:lnTo><a:pt x="0" y="1"/></a:lnTo><a:close/></a:path></a:pathLst></a:custGeom><a:solidFill><a:srgbClr val="E2E8F0"/></a:solidFill><a:ln/></p:spPr><p:txBody><a:bodyPr/><a:p/></p:txBody></p:sp><p:sp><p:nvSpPr><p:cNvPr id="394" name="" descr="{&quot;isTemplate&quot;:true,&quot;type&quot;:&quot;text&quot;}"/><p:cNvSpPr txBox="1"/><p:nvPr/></p:nvSpPr><p:spPr><a:xfrm rot="0" flipH="0" flipV="0"><a:off x="609600" y="6496050"/><a:ext cx="1990725" cy="161925"/></a:xfrm><a:prstGeom prst="rect"/></p:spPr><p:txBody><a:bodyPr wrap="none" lIns="0" tIns="0" rIns="0" bIns="0"/><a:p><a:pPr><a:lnSpc><a:spcPct val="100000"/></a:lnSpc></a:pPr><a:r><a:rPr lang="zh-CN" sz="1050"><a:solidFill><a:srgbClr val="94A3B8"/></a:solidFill><a:latin typeface="Microsoft YaHei"/><a:ea typeface="Microsoft YaHei"/></a:rPr><a:t>QTank</a:t></a:r><a:r><a:rPr lang="en-US" sz="1050"><a:solidFill><a:srgbClr val="94A3B8"/></a:solidFill><a:latin typeface="Microsoft YaHei"/><a:ea typeface="Microsoft YaHei"/></a:rPr><a:t> · </a:t></a:r><a:r><a:rPr lang="zh-CN" sz="1050"><a:solidFill><a:srgbClr val="94A3B8"/></a:solidFill><a:latin typeface="Microsoft YaHei"/><a:ea typeface="Microsoft YaHei"/></a:rPr><a:t>Quality Management Training Series</a:t></a:r><a:endParaRPr/></a:p></p:txBody></p:sp><p:sp><p:nvSpPr><p:cNvPr id="395" name="" descr="{&quot;isTemplate&quot;:true,&quot;type&quot;:&quot;text&quot;}"/><p:cNvSpPr txBox="1"/><p:nvPr/></p:nvSpPr><p:spPr><a:xfrm rot="0" flipH="0" flipV="0"><a:off x="11172825" y="6496050"/><a:ext cx="409575" cy="161925"/></a:xfrm><a:prstGeom prst="rect"/></p:spPr><p:txBody><a:bodyPr wrap="none" lIns="0" tIns="0" rIns="0" bIns="0"/><a:p><a:pPr><a:lnSpc><a:spcPct val="100000"/></a:lnSpc></a:pPr><a:r><a:rPr lang="en-US" sz="1050"><a:solidFill><a:srgbClr val="94A3B8"/></a:solidFill><a:latin typeface="Microsoft YaHei"/><a:ea typeface="Microsoft YaHei"/></a:rPr><a:t>02 / 16</a:t></a:r><a:endParaRPr/></a:p></p:txBody></p:sp></p:spTree></p:cSld></p:sld>
</file>

<file path=ppt/slides/slide3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396" name="" descr="&lt;Slide style={{ width: '1280px', height: '720px', background: '#1E3A5F', position: 'relative' }}&gt;&#10;    {/* 背景装饰斜纹 */}&#10;    &lt;Box style={{ position: 'absolute', top: 0, left: 0, width: '100%', height: '100%', opacity: 0.06 }}&gt;&#10;        &lt;svg width='1280' height='720' viewBox='0 0 1280 720'&gt;&#10;            {Array.from({ length: 14 }).map((_, i) =&gt; (&#10;                &lt;line key={i} x1={i * 100} y1='0' x2={i * 100 + 400} y2='720' stroke='#3B82F6' strokeWidth='1' /&gt;&#10;            ))}&#10;        &lt;/svg&gt;&#10;    &lt;/Box&gt;&#10;&#10;    {/* 左侧巨大编号 */}&#10;    &lt;Box style={{ position: 'absolute', left: 60, top: 80 }}&gt;&#10;        &lt;Text style={{&#10;            fontSize: 220,&#10;            fontWeight: 'bold',&#10;            color: 'transparent',&#10;            backgroundImage: 'linear-gradient(135deg, #F97316 0%, #FB923C 100%)',&#10;            backgroundClip: 'text',&#10;            lineHeight: 0.85,&#10;            letterSpacing: -8,&#10;        }}&gt;&#10;            01&#10;        &lt;/Text&gt;&#10;    &lt;/Box&gt;&#10;&#10;    {/* 右上小章节标签 */}&#10;    &lt;Box style={{ position: 'absolute', right: 64, top: 64, flexDirection: 'row', alignItems: 'center', gap: 12 }}&gt;&#10;        &lt;Box style={{ width: 8, height: 8, borderRadius: '50%', background: '#F97316' }} /&gt;&#10;        &lt;Text style={{ fontSize: 14, color: '#94A3B8', letterSpacing: 4 }}&gt;CHAPTER · 01&lt;/Text&gt;&#10;    &lt;/Box&gt;&#10;&#10;    {/* 右侧章节Inner容 */}&#10;    &lt;Box style={{&#10;        position: 'absolute',&#10;        right: 64, top: 280,&#10;        width: 640,&#10;        flexDirection: 'column',&#10;        alignItems: 'flex-end',&#10;    }}&gt;&#10;        &lt;Text style={{&#10;            fontSize: 48,&#10;            fontWeight: 'bold',&#10;            color: '#FFFFFF',&#10;            lineHeight: 1.2,&#10;            textAlign: 'right',&#10;            marginBottom: 24,&#10;        }}&gt;&#10;            Current State Insight&#10;        &lt;/Text&gt;&#10;        &lt;Box style={{&#10;            background: 'rgba(59, 130, 246, 0.2)',&#10;            borderRight: '4px solid #3B82F6',&#10;            padding: '8px 16px',&#10;            marginBottom: 32,&#10;        }}&gt;&#10;            &lt;Text style={{ fontSize: 22, color: '#E2E8F0' }}&gt;Invisible&quot;Transport Fleet&quot;&lt;/Text&gt;&#10;        &lt;/Box&gt;&#10;        &lt;Text style={{&#10;            fontSize: 18,&#10;            color: '#CBD5E1',&#10;            lineHeight: 1.8,&#10;            textAlign: 'right',&#10;            maxWidth: 540,&#10;        }}&gt;&#10;            Many plants' quality management&quot;Focuses on production lines but misses the shop floor transport fleet&quot;——&lt;br /&gt;&#10;            Handling, storage, delivery, packaging, labeling — five linked links,&lt;br /&gt;&#10;            any failure voids all prior effort.&#10;        &lt;/Text&gt;&#10;    &lt;/Box&gt;&#10;&#10;    {/* 底部进度条 */}&#10;    &lt;Box style={{ position: 'absolute', left: 64, bottom: 64, right: 64, flexDirection: 'row', alignItems: 'center', gap: 12 }}&gt;&#10;        &lt;Text style={{ fontSize: 14, color: '#94A3B8' }}&gt;01&lt;/Text&gt;&#10;        &lt;Box style={{ flex: 1, height: 4, background: 'rgba(255,255,255,0.1)', borderRadius: 2 }}&gt;&#10;            &lt;Box style={{ width: '20%', height: '100%', background: 'linear-gradient(90deg, #F97316, #FB923C)', borderRadius: 2 }} /&gt;&#10;        &lt;/Box&gt;&#10;        &lt;Text style={{ fontSize: 14, color: '#94A3B8' }}&gt;05&lt;/Text&gt;&#10;    &lt;/Box&gt;&#10;&#10;    {/* 页码 */}&#10;    &lt;Text style={{ position: 'absolute', right: 64, bottom: 24, fontSize: 14, color: '#94A3B8' }}&gt;03 / 16&lt;/Text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p/>
        </p:txBody>
      </p:sp>
      <p:pic>
        <p:nvPicPr>
          <p:cNvPr id="398" name=""/>
          <p:cNvPicPr>
            <a:picLocks noChangeAspect="1"/>
          </p:cNvPicPr>
          <p:nvPr/>
        </p:nvPicPr>
        <p:blipFill>
          <a:blip>
            <a:alphaModFix amt="6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399" name="" descr="{&quot;isTemplate&quot;:true,&quot;type&quot;:&quot;text&quot;}"/>
          <p:cNvSpPr txBox="1"/>
          <p:nvPr/>
        </p:nvSpPr>
        <p:spPr>
          <a:xfrm rot="0" flipH="0" flipV="0">
            <a:off x="571500" y="762000"/>
            <a:ext cx="2181225" cy="2143125"/>
          </a:xfrm>
          <a:prstGeom prst="rect"/>
        </p:spPr>
        <p:txBody>
          <a:bodyPr wrap="none" lIns="0" tIns="0" rIns="0" bIns="0"/>
          <a:p>
            <a:pPr>
              <a:lnSpc>
                <a:spcPct val="85000"/>
              </a:lnSpc>
            </a:pPr>
            <a:r>
              <a:rPr lang="en-US" sz="16500" b="1" spc="-600">
                <a:gradFill>
                  <a:gsLst>
                    <a:gs pos="0">
                      <a:srgbClr val="F97316"/>
                    </a:gs>
                    <a:gs pos="100000">
                      <a:srgbClr val="FB923C"/>
                    </a:gs>
                  </a:gsLst>
                  <a:lin ang="2700000" scaled="1"/>
                </a:gra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400" name=""/>
          <p:cNvSpPr/>
          <p:nvPr/>
        </p:nvSpPr>
        <p:spPr>
          <a:xfrm rot="0" flipH="0" flipV="0">
            <a:off x="10029825" y="657225"/>
            <a:ext cx="76200" cy="76200"/>
          </a:xfrm>
          <a:custGeom>
            <a:pathLst>
              <a:path w="8" h="8">
                <a:moveTo>
                  <a:pt x="4" y="0"/>
                </a:moveTo>
                <a:lnTo>
                  <a:pt x="4" y="0"/>
                </a:lnTo>
                <a:cubicBezTo>
                  <a:pt x="6" y="0"/>
                  <a:pt x="8" y="2"/>
                  <a:pt x="8" y="4"/>
                </a:cubicBezTo>
                <a:lnTo>
                  <a:pt x="8" y="4"/>
                </a:lnTo>
                <a:cubicBezTo>
                  <a:pt x="8" y="6"/>
                  <a:pt x="6" y="8"/>
                  <a:pt x="4" y="8"/>
                </a:cubicBezTo>
                <a:lnTo>
                  <a:pt x="4" y="8"/>
                </a:lnTo>
                <a:cubicBezTo>
                  <a:pt x="2" y="8"/>
                  <a:pt x="0" y="6"/>
                  <a:pt x="0" y="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401" name="" descr="{&quot;isTemplate&quot;:true,&quot;type&quot;:&quot;text&quot;}"/>
          <p:cNvSpPr txBox="1"/>
          <p:nvPr/>
        </p:nvSpPr>
        <p:spPr>
          <a:xfrm rot="0" flipH="0" flipV="0">
            <a:off x="10220325" y="609600"/>
            <a:ext cx="13620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300">
                <a:solidFill>
                  <a:srgbClr val="94A3B8"/>
                </a:solidFill>
                <a:latin typeface="Microsoft YaHei"/>
                <a:ea typeface="Microsoft YaHei"/>
              </a:rPr>
              <a:t>CHAPTER · 01</a:t>
            </a:r>
            <a:endParaRPr/>
          </a:p>
        </p:txBody>
      </p:sp>
      <p:sp>
        <p:nvSpPr>
          <p:cNvPr id="402" name="" descr="{&quot;isTemplate&quot;:true,&quot;type&quot;:&quot;text&quot;}"/>
          <p:cNvSpPr txBox="1"/>
          <p:nvPr/>
        </p:nvSpPr>
        <p:spPr>
          <a:xfrm rot="0" flipH="0" flipV="0">
            <a:off x="9753600" y="2667000"/>
            <a:ext cx="1828800" cy="666750"/>
          </a:xfrm>
          <a:prstGeom prst="rect"/>
        </p:spPr>
        <p:txBody>
          <a:bodyPr wrap="none" lIns="0" tIns="0" rIns="0" bIns="0"/>
          <a:p>
            <a:pPr algn="r">
              <a:lnSpc>
                <a:spcPct val="120000"/>
              </a:lnSpc>
            </a:pPr>
            <a:r>
              <a:rPr lang="zh-CN" sz="3600" b="1">
                <a:solidFill>
                  <a:srgbClr val="FFFFFF"/>
                </a:solidFill>
                <a:latin typeface="Microsoft YaHei"/>
                <a:ea typeface="Microsoft YaHei"/>
              </a:rPr>
              <a:t>Current State Insight</a:t>
            </a:r>
            <a:endParaRPr/>
          </a:p>
        </p:txBody>
      </p:sp>
      <p:sp>
        <p:nvSpPr>
          <p:cNvPr id="403" name=""/>
          <p:cNvSpPr/>
          <p:nvPr/>
        </p:nvSpPr>
        <p:spPr>
          <a:xfrm rot="0" flipH="0" flipV="0">
            <a:off x="9620250" y="3562350"/>
            <a:ext cx="1962150" cy="409575"/>
          </a:xfrm>
          <a:prstGeom prst="rect">
            <a:avLst/>
          </a:prstGeom>
          <a:solidFill>
            <a:srgbClr val="3B82F6">
              <a:alpha val="20000"/>
            </a:srgbClr>
          </a:solidFill>
          <a:ln/>
        </p:spPr>
        <p:txBody>
          <a:bodyPr/>
          <a:p/>
        </p:txBody>
      </p:sp>
      <p:sp>
        <p:nvSpPr>
          <p:cNvPr id="404" name=""/>
          <p:cNvSpPr/>
          <p:nvPr/>
        </p:nvSpPr>
        <p:spPr>
          <a:xfrm rot="0" flipH="0" flipV="0">
            <a:off x="9620250" y="3562350"/>
            <a:ext cx="2000250" cy="409575"/>
          </a:xfrm>
          <a:custGeom>
            <a:pathLst>
              <a:path w="210" h="43">
                <a:moveTo>
                  <a:pt x="206" y="0"/>
                </a:moveTo>
                <a:lnTo>
                  <a:pt x="210" y="0"/>
                </a:lnTo>
                <a:lnTo>
                  <a:pt x="210" y="43"/>
                </a:lnTo>
                <a:lnTo>
                  <a:pt x="206" y="43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405" name="" descr="{&quot;isTemplate&quot;:true,&quot;type&quot;:&quot;text&quot;}"/>
          <p:cNvSpPr txBox="1"/>
          <p:nvPr/>
        </p:nvSpPr>
        <p:spPr>
          <a:xfrm rot="0" flipH="0" flipV="0">
            <a:off x="9772650" y="3638550"/>
            <a:ext cx="16192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E2E8F0"/>
                </a:solidFill>
                <a:latin typeface="Microsoft YaHei"/>
                <a:ea typeface="Microsoft YaHei"/>
              </a:rPr>
              <a:t>Invisible</a:t>
            </a:r>
            <a:r>
              <a:rPr lang="en-US" sz="1650">
                <a:solidFill>
                  <a:srgbClr val="E2E8F0"/>
                </a:solidFill>
                <a:latin typeface="Microsoft YaHei"/>
                <a:ea typeface="Microsoft YaHei"/>
              </a:rPr>
              <a:t>"</a:t>
            </a:r>
            <a:r>
              <a:rPr lang="zh-CN" sz="1650">
                <a:solidFill>
                  <a:srgbClr val="E2E8F0"/>
                </a:solidFill>
                <a:latin typeface="Microsoft YaHei"/>
                <a:ea typeface="Microsoft YaHei"/>
              </a:rPr>
              <a:t>Transport Fleet</a:t>
            </a:r>
            <a:r>
              <a:rPr lang="en-US" sz="1650">
                <a:solidFill>
                  <a:srgbClr val="E2E8F0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406" name="" descr="{&quot;isTemplate&quot;:true,&quot;type&quot;:&quot;text&quot;}"/>
          <p:cNvSpPr txBox="1"/>
          <p:nvPr/>
        </p:nvSpPr>
        <p:spPr>
          <a:xfrm rot="0" flipH="0" flipV="0">
            <a:off x="6829425" y="4276725"/>
            <a:ext cx="4752975" cy="1114425"/>
          </a:xfrm>
          <a:prstGeom prst="rect"/>
        </p:spPr>
        <p:txBody>
          <a:bodyPr wrap="none" lIns="0" tIns="0" rIns="0" bIns="0"/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Many plants' quality management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Focuses on production lines but misses the shop floor transport fleet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"——</a:t>
            </a:r>
            <a:endParaRPr/>
          </a:p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Handling, storage, delivery, packaging, labeling — five linked links,</a:t>
            </a:r>
            <a:endParaRPr/>
          </a:p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any failure voids all prior effort.</a:t>
            </a:r>
            <a:endParaRPr/>
          </a:p>
        </p:txBody>
      </p:sp>
      <p:sp>
        <p:nvSpPr>
          <p:cNvPr id="407" name="" descr="{&quot;isTemplate&quot;:true,&quot;type&quot;:&quot;text&quot;}"/>
          <p:cNvSpPr txBox="1"/>
          <p:nvPr/>
        </p:nvSpPr>
        <p:spPr>
          <a:xfrm rot="0" flipH="0" flipV="0">
            <a:off x="609600" y="6086475"/>
            <a:ext cx="152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408" name=""/>
          <p:cNvSpPr/>
          <p:nvPr/>
        </p:nvSpPr>
        <p:spPr>
          <a:xfrm rot="0" flipH="0" flipV="0">
            <a:off x="876300" y="6153150"/>
            <a:ext cx="10439400" cy="381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/>
        </p:txBody>
      </p:sp>
      <p:sp>
        <p:nvSpPr>
          <p:cNvPr id="409" name=""/>
          <p:cNvSpPr/>
          <p:nvPr/>
        </p:nvSpPr>
        <p:spPr>
          <a:xfrm rot="0" flipH="0" flipV="0">
            <a:off x="876300" y="6153150"/>
            <a:ext cx="2085975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97316"/>
              </a:gs>
              <a:gs pos="100000">
                <a:srgbClr val="FB923C"/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410" name="" descr="{&quot;isTemplate&quot;:true,&quot;type&quot;:&quot;text&quot;}"/>
          <p:cNvSpPr txBox="1"/>
          <p:nvPr/>
        </p:nvSpPr>
        <p:spPr>
          <a:xfrm rot="0" flipH="0" flipV="0">
            <a:off x="11430000" y="6086475"/>
            <a:ext cx="152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411" name="" descr="{&quot;isTemplate&quot;:true,&quot;type&quot;:&quot;text&quot;}"/>
          <p:cNvSpPr txBox="1"/>
          <p:nvPr/>
        </p:nvSpPr>
        <p:spPr>
          <a:xfrm rot="0" flipH="0" flipV="0">
            <a:off x="11172825" y="64674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03 / 16</a:t>
            </a:r>
            <a:endParaRPr/>
          </a:p>
        </p:txBody>
      </p:sp>
    </p:spTree>
  </p:cSld>
</p:sld>
</file>

<file path=ppt/slides/slide4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412" name="" descr="&lt;Slide style={{ width: '1280px', height: '720px', background: '#F8FAFC' }}&gt;&#10;    {/* A 区 - 标题 */}&#10;    &lt;Box style={{ padding: '40px 64px 0', flexDirection: 'column' }}&gt;&#10;        &lt;Text style={{ fontSize: 14, color: '#3B82F6', letterSpacing: 4, marginBottom: 8 }}&gt;01 · Current State Insight&lt;/Text&gt;&#10;        &lt;Text style={{ fontSize: 36, fontWeight: 'bold', color: '#1E3A5F', lineHeight: 1.2 }}&gt;&#10;            Quality Department&quot;Focuses on Production Line&quot;，&lt;span style={{ color: '#F97316' }}&gt;But Misses Shop Floor&quot;Transport Fleet&quot;&lt;/span&gt;&#10;        &lt;/Text&gt;&#10;    &lt;/Box&gt;&#10;&#10;    {/* B 区 - 非对称双栏 */}&#10;    &lt;Box style={{ padding: '32px 64px 0', flexDirection: 'row', gap: 24, flex: 1 }}&gt;&#10;        {/* 左侧 - Visible (60%) */}&#10;        &lt;Box style={{&#10;            flex: 6,&#10;            background: '#FFFFFF',&#10;            borderRadius: 12,&#10;            padding: 24,&#10;            boxShadow: '0 4px 16px rgba(30, 58, 95, 0.08)',&#10;            borderTop: '4px solid #3B82F6',&#10;        }}&gt;&#10;            &lt;Text style={{ fontSize: 16, color: '#64748B', letterSpacing: 2, marginBottom: 12 }}&gt;&#10;                ✓ Visible · Three Inspection Pillars&#10;            &lt;/Text&gt;&#10;            &lt;Box style={{ flexDirection: 'row', gap: 12, marginBottom: 16 }}&gt;&#10;                {[&#10;                    { icon: 'door-open', label: 'Incoming Inspection', desc: 'Gate at the Door' },&#10;                    { icon: 'microchip', label: 'In-Process Inspection', desc: 'Guard at Process' },&#10;                    { icon: 'flag-checkered', label: 'Final Inspection', desc: 'Watch Finished Goods' },&#10;                ].map((it, i) =&gt; (&#10;                    &lt;Box key={i} style={{ flex: 1, background: '#EFF6FF', padding: 14, borderRadius: 8, alignItems: 'center' }}&gt;&#10;                        &lt;FAIcon name={it.icon} style={{ fill: '#3B82F6', width: 32, height: 32, marginBottom: 8 }} /&gt;&#10;                        &lt;Text style={{ fontSize: 15, fontWeight: 600, color: '#1F2937' }}&gt;{it.label}&lt;/Text&gt;&#10;                        &lt;Text style={{ fontSize: 12, color: '#64748B', marginTop: 4 }}&gt;{it.desc}&lt;/Text&gt;&#10;                    &lt;/Box&gt;&#10;                ))}&#10;            &lt;/Box&gt;&#10;            &lt;Box style={{&#10;                background: '#F0F9FF',&#10;                borderLeft: '3px solid #3B82F6',&#10;                padding: '10px 14px',&#10;                borderRadius: 4,&#10;            }}&gt;&#10;                &lt;Text style={{ fontSize: 13, color: '#1F2937', lineHeight: 1.6 }}&gt;&#10;                    Every station has work instructions, first article confirmation, patrol checks —&lt;br /&gt;&#10;                    &lt;Text style={{ fontWeight: 600 }}&gt;Production Line Three Inspections&quot;Visible&quot;&lt;/Text&gt;, the quality department's main battlefield.&#10;                &lt;/Text&gt;&#10;            &lt;/Box&gt;&#10;        &lt;/Box&gt;&#10;&#10;        {/* 右侧 - Invisible (40%) */}&#10;        &lt;Box style={{&#10;            flex: 4,&#10;            background: '#FFF7ED',&#10;            borderRadius: 12,&#10;            padding: 24,&#10;            boxShadow: '0 4px 16px rgba(249, 115, 22, 0.12)',&#10;            borderTop: '4px solid #F97316',&#10;            position: 'relative',&#10;        }}&gt;&#10;            &lt;Text style={{ fontSize: 16, color: '#C2410C', letterSpacing: 2, marginBottom: 12 }}&gt;&#10;                ✗ Invisible · Five Logistics Links&#10;            &lt;/Text&gt;&#10;            &lt;Box style={{ gap: 8, marginBottom: 16 }}&gt;&#10;                {['Handling', 'Storage', 'Delivery', 'Packaging', 'Labeling'].map((step, i) =&gt; (&#10;                    &lt;Box key={i} style={{&#10;                        flexDirection: 'row',&#10;                        alignItems: 'center',&#10;                        background: '#FFFFFF',&#10;                        padding: '8px 12px',&#10;                        borderRadius: 6,&#10;                        gap: 8,&#10;                    }}&gt;&#10;                        &lt;Box style={{ width: 22, height: 22, borderRadius: '50%', background: '#F97316', justifyContent: 'center', alignItems: 'center' }}&gt;&#10;                            &lt;Text style={{ fontSize: 12, color: '#FFFFFF', fontWeight: 'bold' }}&gt;{i + 1}&lt;/Text&gt;&#10;                        &lt;/Box&gt;&#10;                        &lt;Text style={{ fontSize: 14, color: '#1F2937', fontWeight: 500 }}&gt;{step}&lt;/Text&gt;&#10;                        &lt;Text style={{ fontSize: 11, color: '#94A3B8', marginLeft: 'auto' }}&gt;No Records&lt;/Text&gt;&#10;                    &lt;/Box&gt;&#10;                ))}&#10;            &lt;/Box&gt;&#10;            &lt;Box style={{&#10;                background: '#FFEDD5',&#10;                padding: '12px 14px',&#10;                borderRadius: 6,&#10;            }}&gt;&#10;                &lt;Text style={{ fontSize: 13, color: '#7C2D12', fontWeight: 600, lineHeight: 1.6 }}&gt;&#10;                    No Inspection Data Generated&lt;br /&gt;&#10;                    Yet Creates Quality Risk Daily&#10;                &lt;/Text&gt;&#10;            &lt;/Box&gt;&#10;        &lt;/Box&gt;&#10;    &lt;/Box&gt;&#10;&#10;    {/* 底部核心观点条 */}&#10;    &lt;Box style={{&#10;        margin: '24px 64px 32px',&#10;        background: 'linear-gradient(135deg, #1E3A5F 0%, #2D5887 100%)',&#10;        borderRadius: 8,&#10;        padding: '14px 24px',&#10;        flexDirection: 'row',&#10;        alignItems: 'center',&#10;        gap: 16,&#10;    }}&gt;&#10;        &lt;FAIcon name='lightbulb' style={{ fill: '#F97316', width: 28, height: 28 }} /&gt;&#10;        &lt;Text style={{ fontSize: 16, color: '#FFFFFF', fontWeight: 600, flex: 1 }}&gt;&#10;            In-plant logistics is quality management's&lt;span style={{ color: '#F97316', fontWeight: 'bold' }}&gt;&quot;Blind Spots&quot;&lt;/span&gt;— managing production alone is insufficient; defense must extend to shop floor transport&#10;        &lt;/Text&gt;&#10;    &lt;/Box&gt;&#10;&#10;    {/* C 区 */}&#10;    &lt;Box style={{ position: 'absolute', left: 64, bottom: 16, right: 64, flexDirection: 'row', justifyContent: 'space-between' }}&gt;&#10;        &lt;Text style={{ fontSize: 14, color: '#94A3B8' }}&gt;QTank · Quality Management Training Series&lt;/Text&gt;&#10;        &lt;Text style={{ fontSize: 14, color: '#94A3B8' }}&gt;04 / 16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p/>
        </p:txBody>
      </p:sp>
      <p:sp>
        <p:nvSpPr>
          <p:cNvPr id="414" name="" descr="{&quot;isTemplate&quot;:true,&quot;type&quot;:&quot;text&quot;}"/>
          <p:cNvSpPr txBox="1"/>
          <p:nvPr/>
        </p:nvSpPr>
        <p:spPr>
          <a:xfrm rot="0" flipH="0" flipV="0">
            <a:off x="609600" y="381000"/>
            <a:ext cx="10972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300">
                <a:solidFill>
                  <a:srgbClr val="3B82F6"/>
                </a:solidFill>
                <a:latin typeface="Microsoft YaHei"/>
                <a:ea typeface="Microsoft YaHei"/>
              </a:rPr>
              <a:t>01 · </a:t>
            </a:r>
            <a:r>
              <a:rPr lang="zh-CN" sz="1050" spc="300">
                <a:solidFill>
                  <a:srgbClr val="3B82F6"/>
                </a:solidFill>
                <a:latin typeface="Microsoft YaHei"/>
                <a:ea typeface="Microsoft YaHei"/>
              </a:rPr>
              <a:t>Current State Insight</a:t>
            </a:r>
            <a:endParaRPr/>
          </a:p>
        </p:txBody>
      </p:sp>
      <p:sp>
        <p:nvSpPr>
          <p:cNvPr id="415" name="" descr="{&quot;isTemplate&quot;:true,&quot;type&quot;:&quot;text&quot;}"/>
          <p:cNvSpPr txBox="1"/>
          <p:nvPr/>
        </p:nvSpPr>
        <p:spPr>
          <a:xfrm rot="0" flipH="0" flipV="0">
            <a:off x="609600" y="619125"/>
            <a:ext cx="10972800" cy="495300"/>
          </a:xfrm>
          <a:prstGeom prst="rect"/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zh-CN" sz="2700" b="1">
                <a:solidFill>
                  <a:srgbClr val="1E3A5F"/>
                </a:solidFill>
                <a:latin typeface="Microsoft YaHei"/>
                <a:ea typeface="Microsoft YaHei"/>
              </a:rPr>
              <a:t>Quality Department</a:t>
            </a:r>
            <a:r>
              <a:rPr lang="en-US" sz="270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r>
              <a:rPr lang="zh-CN" sz="2700" b="1">
                <a:solidFill>
                  <a:srgbClr val="1E3A5F"/>
                </a:solidFill>
                <a:latin typeface="Microsoft YaHei"/>
                <a:ea typeface="Microsoft YaHei"/>
              </a:rPr>
              <a:t>Focuses on Production Line</a:t>
            </a:r>
            <a:r>
              <a:rPr lang="en-US" sz="270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r>
              <a:rPr lang="zh-CN" sz="2700" b="1">
                <a:solidFill>
                  <a:srgbClr val="1E3A5F"/>
                </a:solidFill>
                <a:latin typeface="Microsoft YaHei"/>
                <a:ea typeface="Microsoft YaHei"/>
              </a:rPr>
              <a:t>，</a:t>
            </a:r>
            <a:r>
              <a:rPr lang="zh-CN" sz="2700" b="1">
                <a:solidFill>
                  <a:srgbClr val="F97316"/>
                </a:solidFill>
                <a:latin typeface="Microsoft YaHei"/>
                <a:ea typeface="Microsoft YaHei"/>
              </a:rPr>
              <a:t>But Misses Shop Floor</a:t>
            </a:r>
            <a:r>
              <a:rPr lang="en-US" sz="2700" b="1">
                <a:solidFill>
                  <a:srgbClr val="F97316"/>
                </a:solidFill>
                <a:latin typeface="Microsoft YaHei"/>
                <a:ea typeface="Microsoft YaHei"/>
              </a:rPr>
              <a:t>"</a:t>
            </a:r>
            <a:r>
              <a:rPr lang="zh-CN" sz="2700" b="1">
                <a:solidFill>
                  <a:srgbClr val="F97316"/>
                </a:solidFill>
                <a:latin typeface="Microsoft YaHei"/>
                <a:ea typeface="Microsoft YaHei"/>
              </a:rPr>
              <a:t>Transport Fleet</a:t>
            </a:r>
            <a:r>
              <a:rPr lang="en-US" sz="2700" b="1">
                <a:solidFill>
                  <a:srgbClr val="F97316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416" name=""/>
          <p:cNvSpPr/>
          <p:nvPr/>
        </p:nvSpPr>
        <p:spPr>
          <a:xfrm rot="0" flipH="0" flipV="0">
            <a:off x="609600" y="1457325"/>
            <a:ext cx="6448425" cy="4371975"/>
          </a:xfrm>
          <a:prstGeom prst="roundRect">
            <a:avLst>
              <a:gd name="adj" fmla="val 2614"/>
            </a:avLst>
          </a:prstGeom>
          <a:solidFill>
            <a:srgbClr val="FFFFFF"/>
          </a:solidFill>
          <a:ln/>
          <a:effectLst>
            <a:outerShdw blurRad="152400" dist="38100" dir="5400000">
              <a:srgbClr val="1E3A5F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417" name=""/>
          <p:cNvSpPr/>
          <p:nvPr/>
        </p:nvSpPr>
        <p:spPr>
          <a:xfrm rot="0" flipH="0" flipV="0">
            <a:off x="609600" y="1457325"/>
            <a:ext cx="6448425" cy="4371975"/>
          </a:xfrm>
          <a:custGeom>
            <a:pathLst>
              <a:path w="677" h="459">
                <a:moveTo>
                  <a:pt x="666" y="0"/>
                </a:moveTo>
                <a:cubicBezTo>
                  <a:pt x="671" y="0"/>
                  <a:pt x="676" y="4"/>
                  <a:pt x="677" y="10"/>
                </a:cubicBezTo>
                <a:cubicBezTo>
                  <a:pt x="676" y="6"/>
                  <a:pt x="673" y="4"/>
                  <a:pt x="669" y="4"/>
                </a:cubicBezTo>
                <a:lnTo>
                  <a:pt x="8" y="4"/>
                </a:lnTo>
                <a:cubicBezTo>
                  <a:pt x="4" y="4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665" y="0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418" name="" descr="{&quot;isTemplate&quot;:true,&quot;type&quot;:&quot;text&quot;}"/>
          <p:cNvSpPr txBox="1"/>
          <p:nvPr/>
        </p:nvSpPr>
        <p:spPr>
          <a:xfrm rot="0" flipH="0" flipV="0">
            <a:off x="838200" y="1685925"/>
            <a:ext cx="59912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64748B"/>
                </a:solidFill>
                <a:latin typeface="Microsoft YaHei"/>
                <a:ea typeface="Microsoft YaHei"/>
              </a:rPr>
              <a:t>✓ </a:t>
            </a:r>
            <a:r>
              <a:rPr lang="zh-CN" sz="1200" spc="150">
                <a:solidFill>
                  <a:srgbClr val="64748B"/>
                </a:solidFill>
                <a:latin typeface="Microsoft YaHei"/>
                <a:ea typeface="Microsoft YaHei"/>
              </a:rPr>
              <a:t>Visible</a:t>
            </a:r>
            <a:r>
              <a:rPr lang="en-US" sz="1200" spc="150">
                <a:solidFill>
                  <a:srgbClr val="64748B"/>
                </a:solidFill>
                <a:latin typeface="Microsoft YaHei"/>
                <a:ea typeface="Microsoft YaHei"/>
              </a:rPr>
              <a:t> · </a:t>
            </a:r>
            <a:r>
              <a:rPr lang="zh-CN" sz="1200" spc="150">
                <a:solidFill>
                  <a:srgbClr val="64748B"/>
                </a:solidFill>
                <a:latin typeface="Microsoft YaHei"/>
                <a:ea typeface="Microsoft YaHei"/>
              </a:rPr>
              <a:t>Three Inspection Pillars</a:t>
            </a:r>
            <a:endParaRPr/>
          </a:p>
        </p:txBody>
      </p:sp>
      <p:sp>
        <p:nvSpPr>
          <p:cNvPr id="419" name=""/>
          <p:cNvSpPr/>
          <p:nvPr/>
        </p:nvSpPr>
        <p:spPr>
          <a:xfrm rot="0" flipH="0" flipV="0">
            <a:off x="838200" y="1990725"/>
            <a:ext cx="1924050" cy="1000125"/>
          </a:xfrm>
          <a:prstGeom prst="roundRect">
            <a:avLst>
              <a:gd name="adj" fmla="val 7619"/>
            </a:avLst>
          </a:prstGeom>
          <a:solidFill>
            <a:srgbClr val="EFF6FF"/>
          </a:solidFill>
          <a:ln/>
        </p:spPr>
        <p:txBody>
          <a:bodyPr/>
          <a:p/>
        </p:txBody>
      </p:sp>
      <p:pic>
        <p:nvPicPr>
          <p:cNvPr id="42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1647825" y="2124075"/>
            <a:ext cx="304800" cy="304800"/>
          </a:xfrm>
          <a:prstGeom prst="rect">
            <a:avLst/>
          </a:prstGeom>
          <a:ln/>
        </p:spPr>
      </p:pic>
      <p:sp>
        <p:nvSpPr>
          <p:cNvPr id="421" name="" descr="{&quot;isTemplate&quot;:true,&quot;type&quot;:&quot;text&quot;}"/>
          <p:cNvSpPr txBox="1"/>
          <p:nvPr/>
        </p:nvSpPr>
        <p:spPr>
          <a:xfrm rot="0" flipH="0" flipV="0">
            <a:off x="1514475" y="2505075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F2937"/>
                </a:solidFill>
                <a:latin typeface="Microsoft YaHei"/>
                <a:ea typeface="Microsoft YaHei"/>
              </a:rPr>
              <a:t>Incoming Inspection</a:t>
            </a:r>
            <a:endParaRPr/>
          </a:p>
        </p:txBody>
      </p:sp>
      <p:sp>
        <p:nvSpPr>
          <p:cNvPr id="422" name="" descr="{&quot;isTemplate&quot;:true,&quot;type&quot;:&quot;text&quot;}"/>
          <p:cNvSpPr txBox="1"/>
          <p:nvPr/>
        </p:nvSpPr>
        <p:spPr>
          <a:xfrm rot="0" flipH="0" flipV="0">
            <a:off x="1571625" y="2714625"/>
            <a:ext cx="4572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Gate at the Door</a:t>
            </a:r>
            <a:endParaRPr/>
          </a:p>
        </p:txBody>
      </p:sp>
      <p:sp>
        <p:nvSpPr>
          <p:cNvPr id="423" name=""/>
          <p:cNvSpPr/>
          <p:nvPr/>
        </p:nvSpPr>
        <p:spPr>
          <a:xfrm rot="0" flipH="0" flipV="0">
            <a:off x="2876550" y="1990725"/>
            <a:ext cx="1914525" cy="1000125"/>
          </a:xfrm>
          <a:prstGeom prst="roundRect">
            <a:avLst>
              <a:gd name="adj" fmla="val 7619"/>
            </a:avLst>
          </a:prstGeom>
          <a:solidFill>
            <a:srgbClr val="EFF6FF"/>
          </a:solidFill>
          <a:ln/>
        </p:spPr>
        <p:txBody>
          <a:bodyPr/>
          <a:p/>
        </p:txBody>
      </p:sp>
      <p:pic>
        <p:nvPicPr>
          <p:cNvPr id="42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3686175" y="2124075"/>
            <a:ext cx="304800" cy="304800"/>
          </a:xfrm>
          <a:prstGeom prst="rect">
            <a:avLst/>
          </a:prstGeom>
          <a:ln/>
        </p:spPr>
      </p:pic>
      <p:sp>
        <p:nvSpPr>
          <p:cNvPr id="425" name="" descr="{&quot;isTemplate&quot;:true,&quot;type&quot;:&quot;text&quot;}"/>
          <p:cNvSpPr txBox="1"/>
          <p:nvPr/>
        </p:nvSpPr>
        <p:spPr>
          <a:xfrm rot="0" flipH="0" flipV="0">
            <a:off x="3552825" y="2505075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F2937"/>
                </a:solidFill>
                <a:latin typeface="Microsoft YaHei"/>
                <a:ea typeface="Microsoft YaHei"/>
              </a:rPr>
              <a:t>In-Process Inspection</a:t>
            </a:r>
            <a:endParaRPr/>
          </a:p>
        </p:txBody>
      </p:sp>
      <p:sp>
        <p:nvSpPr>
          <p:cNvPr id="426" name="" descr="{&quot;isTemplate&quot;:true,&quot;type&quot;:&quot;text&quot;}"/>
          <p:cNvSpPr txBox="1"/>
          <p:nvPr/>
        </p:nvSpPr>
        <p:spPr>
          <a:xfrm rot="0" flipH="0" flipV="0">
            <a:off x="3609975" y="2714625"/>
            <a:ext cx="4572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Guard at Process</a:t>
            </a:r>
            <a:endParaRPr/>
          </a:p>
        </p:txBody>
      </p:sp>
      <p:sp>
        <p:nvSpPr>
          <p:cNvPr id="427" name=""/>
          <p:cNvSpPr/>
          <p:nvPr/>
        </p:nvSpPr>
        <p:spPr>
          <a:xfrm rot="0" flipH="0" flipV="0">
            <a:off x="4905375" y="1990725"/>
            <a:ext cx="1924050" cy="1000125"/>
          </a:xfrm>
          <a:prstGeom prst="roundRect">
            <a:avLst>
              <a:gd name="adj" fmla="val 7619"/>
            </a:avLst>
          </a:prstGeom>
          <a:solidFill>
            <a:srgbClr val="EFF6FF"/>
          </a:solidFill>
          <a:ln/>
        </p:spPr>
        <p:txBody>
          <a:bodyPr/>
          <a:p/>
        </p:txBody>
      </p:sp>
      <p:pic>
        <p:nvPicPr>
          <p:cNvPr id="42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5715000" y="2124075"/>
            <a:ext cx="304800" cy="304800"/>
          </a:xfrm>
          <a:prstGeom prst="rect">
            <a:avLst/>
          </a:prstGeom>
          <a:ln/>
        </p:spPr>
      </p:pic>
      <p:sp>
        <p:nvSpPr>
          <p:cNvPr id="429" name="" descr="{&quot;isTemplate&quot;:true,&quot;type&quot;:&quot;text&quot;}"/>
          <p:cNvSpPr txBox="1"/>
          <p:nvPr/>
        </p:nvSpPr>
        <p:spPr>
          <a:xfrm rot="0" flipH="0" flipV="0">
            <a:off x="5581650" y="2505075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F2937"/>
                </a:solidFill>
                <a:latin typeface="Microsoft YaHei"/>
                <a:ea typeface="Microsoft YaHei"/>
              </a:rPr>
              <a:t>Final Inspection</a:t>
            </a:r>
            <a:endParaRPr/>
          </a:p>
        </p:txBody>
      </p:sp>
      <p:sp>
        <p:nvSpPr>
          <p:cNvPr id="430" name="" descr="{&quot;isTemplate&quot;:true,&quot;type&quot;:&quot;text&quot;}"/>
          <p:cNvSpPr txBox="1"/>
          <p:nvPr/>
        </p:nvSpPr>
        <p:spPr>
          <a:xfrm rot="0" flipH="0" flipV="0">
            <a:off x="5638800" y="2714625"/>
            <a:ext cx="4572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Watch Finished Goods</a:t>
            </a:r>
            <a:endParaRPr/>
          </a:p>
        </p:txBody>
      </p:sp>
      <p:sp>
        <p:nvSpPr>
          <p:cNvPr id="431" name=""/>
          <p:cNvSpPr/>
          <p:nvPr/>
        </p:nvSpPr>
        <p:spPr>
          <a:xfrm rot="0" flipH="0" flipV="0">
            <a:off x="866775" y="3143250"/>
            <a:ext cx="5991225" cy="666750"/>
          </a:xfrm>
          <a:prstGeom prst="roundRect">
            <a:avLst>
              <a:gd name="adj" fmla="val 5714"/>
            </a:avLst>
          </a:prstGeom>
          <a:solidFill>
            <a:srgbClr val="F0F9FF"/>
          </a:solidFill>
          <a:ln/>
        </p:spPr>
        <p:txBody>
          <a:bodyPr/>
          <a:p/>
        </p:txBody>
      </p:sp>
      <p:sp>
        <p:nvSpPr>
          <p:cNvPr id="432" name=""/>
          <p:cNvSpPr/>
          <p:nvPr/>
        </p:nvSpPr>
        <p:spPr>
          <a:xfrm rot="0" flipH="0" flipV="0">
            <a:off x="866775" y="3143250"/>
            <a:ext cx="5991225" cy="666750"/>
          </a:xfrm>
          <a:custGeom>
            <a:pathLst>
              <a:path w="629" h="70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69"/>
                </a:lnTo>
                <a:cubicBezTo>
                  <a:pt x="3" y="69"/>
                  <a:pt x="3" y="70"/>
                  <a:pt x="4" y="70"/>
                </a:cubicBezTo>
                <a:cubicBezTo>
                  <a:pt x="2" y="70"/>
                  <a:pt x="0" y="68"/>
                  <a:pt x="0" y="66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433" name="" descr="{&quot;isTemplate&quot;:true,&quot;type&quot;:&quot;text&quot;}"/>
          <p:cNvSpPr txBox="1"/>
          <p:nvPr/>
        </p:nvSpPr>
        <p:spPr>
          <a:xfrm rot="0" flipH="0" flipV="0">
            <a:off x="1000125" y="3238500"/>
            <a:ext cx="5695950" cy="47625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975">
                <a:solidFill>
                  <a:srgbClr val="1F2937"/>
                </a:solidFill>
                <a:latin typeface="Microsoft YaHei"/>
                <a:ea typeface="Microsoft YaHei"/>
              </a:rPr>
              <a:t>Every station has work instructions, first article confirmation, patrol checks —</a:t>
            </a:r>
            <a:endParaRPr/>
          </a:p>
          <a:p>
            <a:pPr>
              <a:lnSpc>
                <a:spcPct val="160000"/>
              </a:lnSpc>
            </a:pPr>
            <a:r>
              <a:rPr lang="zh-CN" sz="975">
                <a:solidFill>
                  <a:srgbClr val="1F2937"/>
                </a:solidFill>
                <a:latin typeface="Microsoft YaHei"/>
                <a:ea typeface="Microsoft YaHei"/>
              </a:rPr>
              <a:t>Production Line Three Inspections</a:t>
            </a:r>
            <a:r>
              <a:rPr lang="en-US" sz="975">
                <a:solidFill>
                  <a:srgbClr val="1F2937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1F2937"/>
                </a:solidFill>
                <a:latin typeface="Microsoft YaHei"/>
                <a:ea typeface="Microsoft YaHei"/>
              </a:rPr>
              <a:t>Visible</a:t>
            </a:r>
            <a:r>
              <a:rPr lang="en-US" sz="975">
                <a:solidFill>
                  <a:srgbClr val="1F2937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1F2937"/>
                </a:solidFill>
                <a:latin typeface="Microsoft YaHei"/>
                <a:ea typeface="Microsoft YaHei"/>
              </a:rPr>
              <a:t>, the quality department's main battlefield.</a:t>
            </a:r>
            <a:endParaRPr/>
          </a:p>
        </p:txBody>
      </p:sp>
      <p:sp>
        <p:nvSpPr>
          <p:cNvPr id="434" name=""/>
          <p:cNvSpPr/>
          <p:nvPr/>
        </p:nvSpPr>
        <p:spPr>
          <a:xfrm rot="0" flipH="0" flipV="0">
            <a:off x="609600" y="6019800"/>
            <a:ext cx="10972800" cy="533400"/>
          </a:xfrm>
          <a:prstGeom prst="roundRect">
            <a:avLst>
              <a:gd name="adj" fmla="val 14286"/>
            </a:avLst>
          </a:prstGeom>
          <a:gradFill>
            <a:gsLst>
              <a:gs pos="0">
                <a:srgbClr val="1E3A5F"/>
              </a:gs>
              <a:gs pos="100000">
                <a:srgbClr val="2D5887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43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838200" y="6153150"/>
            <a:ext cx="266700" cy="266700"/>
          </a:xfrm>
          <a:prstGeom prst="rect">
            <a:avLst/>
          </a:prstGeom>
          <a:ln/>
        </p:spPr>
      </p:pic>
      <p:sp>
        <p:nvSpPr>
          <p:cNvPr id="436" name="" descr="{&quot;isTemplate&quot;:true,&quot;type&quot;:&quot;text&quot;}"/>
          <p:cNvSpPr txBox="1"/>
          <p:nvPr/>
        </p:nvSpPr>
        <p:spPr>
          <a:xfrm rot="0" flipH="0" flipV="0">
            <a:off x="1257300" y="6191250"/>
            <a:ext cx="10096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In-plant logistics is quality management's</a:t>
            </a:r>
            <a:r>
              <a:rPr lang="en-US" sz="1200" b="1">
                <a:solidFill>
                  <a:srgbClr val="F97316"/>
                </a:solidFill>
                <a:latin typeface="Microsoft YaHei"/>
                <a:ea typeface="Microsoft YaHei"/>
              </a:rPr>
              <a:t>"</a:t>
            </a:r>
            <a:r>
              <a:rPr lang="zh-CN" sz="1200" b="1">
                <a:solidFill>
                  <a:srgbClr val="F97316"/>
                </a:solidFill>
                <a:latin typeface="Microsoft YaHei"/>
                <a:ea typeface="Microsoft YaHei"/>
              </a:rPr>
              <a:t>Blind Spots</a:t>
            </a:r>
            <a:r>
              <a:rPr lang="en-US" sz="1200" b="1">
                <a:solidFill>
                  <a:srgbClr val="F97316"/>
                </a:solidFill>
                <a:latin typeface="Microsoft YaHei"/>
                <a:ea typeface="Microsoft YaHei"/>
              </a:rPr>
              <a:t>"</a:t>
            </a: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— managing production alone is insufficient; defense must extend to shop floor transport</a:t>
            </a:r>
            <a:endParaRPr/>
          </a:p>
        </p:txBody>
      </p:sp>
      <p:sp>
        <p:nvSpPr>
          <p:cNvPr id="437" name=""/>
          <p:cNvSpPr/>
          <p:nvPr/>
        </p:nvSpPr>
        <p:spPr>
          <a:xfrm rot="0" flipH="0" flipV="0">
            <a:off x="7286625" y="1457325"/>
            <a:ext cx="4295775" cy="4371975"/>
          </a:xfrm>
          <a:prstGeom prst="roundRect">
            <a:avLst>
              <a:gd name="adj" fmla="val 2661"/>
            </a:avLst>
          </a:prstGeom>
          <a:solidFill>
            <a:srgbClr val="FFF7ED"/>
          </a:solidFill>
          <a:ln/>
          <a:effectLst>
            <a:outerShdw blurRad="152400" dist="38100" dir="5400000">
              <a:srgbClr val="F97316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438" name=""/>
          <p:cNvSpPr/>
          <p:nvPr/>
        </p:nvSpPr>
        <p:spPr>
          <a:xfrm rot="0" flipH="0" flipV="0">
            <a:off x="7286625" y="1457325"/>
            <a:ext cx="4295775" cy="4371975"/>
          </a:xfrm>
          <a:custGeom>
            <a:pathLst>
              <a:path w="451" h="459">
                <a:moveTo>
                  <a:pt x="440" y="0"/>
                </a:moveTo>
                <a:cubicBezTo>
                  <a:pt x="445" y="0"/>
                  <a:pt x="450" y="4"/>
                  <a:pt x="451" y="10"/>
                </a:cubicBezTo>
                <a:cubicBezTo>
                  <a:pt x="450" y="6"/>
                  <a:pt x="447" y="4"/>
                  <a:pt x="443" y="4"/>
                </a:cubicBezTo>
                <a:lnTo>
                  <a:pt x="8" y="4"/>
                </a:lnTo>
                <a:cubicBezTo>
                  <a:pt x="4" y="4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439" y="0"/>
                </a:ln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439" name="" descr="{&quot;isTemplate&quot;:true,&quot;type&quot;:&quot;text&quot;}"/>
          <p:cNvSpPr txBox="1"/>
          <p:nvPr/>
        </p:nvSpPr>
        <p:spPr>
          <a:xfrm rot="0" flipH="0" flipV="0">
            <a:off x="7515225" y="1685925"/>
            <a:ext cx="38385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C2410C"/>
                </a:solidFill>
                <a:latin typeface="Microsoft YaHei"/>
                <a:ea typeface="Microsoft YaHei"/>
              </a:rPr>
              <a:t>✗ </a:t>
            </a:r>
            <a:r>
              <a:rPr lang="zh-CN" sz="1200" spc="150">
                <a:solidFill>
                  <a:srgbClr val="C2410C"/>
                </a:solidFill>
                <a:latin typeface="Microsoft YaHei"/>
                <a:ea typeface="Microsoft YaHei"/>
              </a:rPr>
              <a:t>Invisible</a:t>
            </a:r>
            <a:r>
              <a:rPr lang="en-US" sz="1200" spc="150">
                <a:solidFill>
                  <a:srgbClr val="C2410C"/>
                </a:solidFill>
                <a:latin typeface="Microsoft YaHei"/>
                <a:ea typeface="Microsoft YaHei"/>
              </a:rPr>
              <a:t> · </a:t>
            </a:r>
            <a:r>
              <a:rPr lang="zh-CN" sz="1200" spc="150">
                <a:solidFill>
                  <a:srgbClr val="C2410C"/>
                </a:solidFill>
                <a:latin typeface="Microsoft YaHei"/>
                <a:ea typeface="Microsoft YaHei"/>
              </a:rPr>
              <a:t>Five Logistics Links</a:t>
            </a:r>
            <a:endParaRPr/>
          </a:p>
        </p:txBody>
      </p:sp>
      <p:sp>
        <p:nvSpPr>
          <p:cNvPr id="440" name=""/>
          <p:cNvSpPr/>
          <p:nvPr/>
        </p:nvSpPr>
        <p:spPr>
          <a:xfrm rot="0" flipH="0" flipV="0">
            <a:off x="7515225" y="1990725"/>
            <a:ext cx="3838575" cy="36195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1" name=""/>
          <p:cNvSpPr/>
          <p:nvPr/>
        </p:nvSpPr>
        <p:spPr>
          <a:xfrm rot="0" flipH="0" flipV="0">
            <a:off x="7629525" y="2066925"/>
            <a:ext cx="209550" cy="209550"/>
          </a:xfrm>
          <a:custGeom>
            <a:pathLst>
              <a:path w="22" h="22">
                <a:moveTo>
                  <a:pt x="11" y="0"/>
                </a:moveTo>
                <a:lnTo>
                  <a:pt x="11" y="0"/>
                </a:lnTo>
                <a:cubicBezTo>
                  <a:pt x="17" y="0"/>
                  <a:pt x="22" y="5"/>
                  <a:pt x="22" y="11"/>
                </a:cubicBezTo>
                <a:lnTo>
                  <a:pt x="22" y="11"/>
                </a:lnTo>
                <a:cubicBezTo>
                  <a:pt x="22" y="17"/>
                  <a:pt x="17" y="22"/>
                  <a:pt x="11" y="22"/>
                </a:cubicBezTo>
                <a:lnTo>
                  <a:pt x="11" y="22"/>
                </a:lnTo>
                <a:cubicBezTo>
                  <a:pt x="5" y="22"/>
                  <a:pt x="0" y="17"/>
                  <a:pt x="0" y="11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442" name="" descr="{&quot;isTemplate&quot;:true,&quot;type&quot;:&quot;text&quot;}"/>
          <p:cNvSpPr txBox="1"/>
          <p:nvPr/>
        </p:nvSpPr>
        <p:spPr>
          <a:xfrm rot="0" flipH="0" flipV="0">
            <a:off x="7705725" y="2105025"/>
            <a:ext cx="666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443" name="" descr="{&quot;isTemplate&quot;:true,&quot;type&quot;:&quot;text&quot;}"/>
          <p:cNvSpPr txBox="1"/>
          <p:nvPr/>
        </p:nvSpPr>
        <p:spPr>
          <a:xfrm rot="0" flipH="0" flipV="0">
            <a:off x="7915275" y="2095500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Handling</a:t>
            </a:r>
            <a:endParaRPr/>
          </a:p>
        </p:txBody>
      </p:sp>
      <p:sp>
        <p:nvSpPr>
          <p:cNvPr id="444" name="" descr="{&quot;isTemplate&quot;:true,&quot;type&quot;:&quot;text&quot;}"/>
          <p:cNvSpPr txBox="1"/>
          <p:nvPr/>
        </p:nvSpPr>
        <p:spPr>
          <a:xfrm rot="0" flipH="0" flipV="0">
            <a:off x="10820400" y="2105025"/>
            <a:ext cx="4191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4A3B8"/>
                </a:solidFill>
                <a:latin typeface="Microsoft YaHei"/>
                <a:ea typeface="Microsoft YaHei"/>
              </a:rPr>
              <a:t>No Records</a:t>
            </a:r>
            <a:endParaRPr/>
          </a:p>
        </p:txBody>
      </p:sp>
      <p:sp>
        <p:nvSpPr>
          <p:cNvPr id="445" name=""/>
          <p:cNvSpPr/>
          <p:nvPr/>
        </p:nvSpPr>
        <p:spPr>
          <a:xfrm rot="0" flipH="0" flipV="0">
            <a:off x="7515225" y="2428875"/>
            <a:ext cx="3838575" cy="36195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6" name=""/>
          <p:cNvSpPr/>
          <p:nvPr/>
        </p:nvSpPr>
        <p:spPr>
          <a:xfrm rot="0" flipH="0" flipV="0">
            <a:off x="7629525" y="2505075"/>
            <a:ext cx="209550" cy="209550"/>
          </a:xfrm>
          <a:custGeom>
            <a:pathLst>
              <a:path w="22" h="22">
                <a:moveTo>
                  <a:pt x="11" y="0"/>
                </a:moveTo>
                <a:lnTo>
                  <a:pt x="11" y="0"/>
                </a:lnTo>
                <a:cubicBezTo>
                  <a:pt x="17" y="0"/>
                  <a:pt x="22" y="5"/>
                  <a:pt x="22" y="11"/>
                </a:cubicBezTo>
                <a:lnTo>
                  <a:pt x="22" y="11"/>
                </a:lnTo>
                <a:cubicBezTo>
                  <a:pt x="22" y="17"/>
                  <a:pt x="17" y="22"/>
                  <a:pt x="11" y="22"/>
                </a:cubicBezTo>
                <a:lnTo>
                  <a:pt x="11" y="22"/>
                </a:lnTo>
                <a:cubicBezTo>
                  <a:pt x="5" y="22"/>
                  <a:pt x="0" y="17"/>
                  <a:pt x="0" y="11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447" name="" descr="{&quot;isTemplate&quot;:true,&quot;type&quot;:&quot;text&quot;}"/>
          <p:cNvSpPr txBox="1"/>
          <p:nvPr/>
        </p:nvSpPr>
        <p:spPr>
          <a:xfrm rot="0" flipH="0" flipV="0">
            <a:off x="7705725" y="2543175"/>
            <a:ext cx="666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448" name="" descr="{&quot;isTemplate&quot;:true,&quot;type&quot;:&quot;text&quot;}"/>
          <p:cNvSpPr txBox="1"/>
          <p:nvPr/>
        </p:nvSpPr>
        <p:spPr>
          <a:xfrm rot="0" flipH="0" flipV="0">
            <a:off x="7915275" y="2533650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Storage</a:t>
            </a:r>
            <a:endParaRPr/>
          </a:p>
        </p:txBody>
      </p:sp>
      <p:sp>
        <p:nvSpPr>
          <p:cNvPr id="449" name="" descr="{&quot;isTemplate&quot;:true,&quot;type&quot;:&quot;text&quot;}"/>
          <p:cNvSpPr txBox="1"/>
          <p:nvPr/>
        </p:nvSpPr>
        <p:spPr>
          <a:xfrm rot="0" flipH="0" flipV="0">
            <a:off x="10820400" y="2543175"/>
            <a:ext cx="4191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4A3B8"/>
                </a:solidFill>
                <a:latin typeface="Microsoft YaHei"/>
                <a:ea typeface="Microsoft YaHei"/>
              </a:rPr>
              <a:t>No Records</a:t>
            </a:r>
            <a:endParaRPr/>
          </a:p>
        </p:txBody>
      </p:sp>
      <p:sp>
        <p:nvSpPr>
          <p:cNvPr id="450" name=""/>
          <p:cNvSpPr/>
          <p:nvPr/>
        </p:nvSpPr>
        <p:spPr>
          <a:xfrm rot="0" flipH="0" flipV="0">
            <a:off x="7515225" y="2867025"/>
            <a:ext cx="3838575" cy="36195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51" name=""/>
          <p:cNvSpPr/>
          <p:nvPr/>
        </p:nvSpPr>
        <p:spPr>
          <a:xfrm rot="0" flipH="0" flipV="0">
            <a:off x="7629525" y="2943225"/>
            <a:ext cx="209550" cy="209550"/>
          </a:xfrm>
          <a:custGeom>
            <a:pathLst>
              <a:path w="22" h="22">
                <a:moveTo>
                  <a:pt x="11" y="0"/>
                </a:moveTo>
                <a:lnTo>
                  <a:pt x="11" y="0"/>
                </a:lnTo>
                <a:cubicBezTo>
                  <a:pt x="17" y="0"/>
                  <a:pt x="22" y="5"/>
                  <a:pt x="22" y="11"/>
                </a:cubicBezTo>
                <a:lnTo>
                  <a:pt x="22" y="11"/>
                </a:lnTo>
                <a:cubicBezTo>
                  <a:pt x="22" y="17"/>
                  <a:pt x="17" y="22"/>
                  <a:pt x="11" y="22"/>
                </a:cubicBezTo>
                <a:lnTo>
                  <a:pt x="11" y="22"/>
                </a:lnTo>
                <a:cubicBezTo>
                  <a:pt x="5" y="22"/>
                  <a:pt x="0" y="17"/>
                  <a:pt x="0" y="11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452" name="" descr="{&quot;isTemplate&quot;:true,&quot;type&quot;:&quot;text&quot;}"/>
          <p:cNvSpPr txBox="1"/>
          <p:nvPr/>
        </p:nvSpPr>
        <p:spPr>
          <a:xfrm rot="0" flipH="0" flipV="0">
            <a:off x="7705725" y="2981325"/>
            <a:ext cx="666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453" name="" descr="{&quot;isTemplate&quot;:true,&quot;type&quot;:&quot;text&quot;}"/>
          <p:cNvSpPr txBox="1"/>
          <p:nvPr/>
        </p:nvSpPr>
        <p:spPr>
          <a:xfrm rot="0" flipH="0" flipV="0">
            <a:off x="7915275" y="2971800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Delivery</a:t>
            </a:r>
            <a:endParaRPr/>
          </a:p>
        </p:txBody>
      </p:sp>
      <p:sp>
        <p:nvSpPr>
          <p:cNvPr id="454" name="" descr="{&quot;isTemplate&quot;:true,&quot;type&quot;:&quot;text&quot;}"/>
          <p:cNvSpPr txBox="1"/>
          <p:nvPr/>
        </p:nvSpPr>
        <p:spPr>
          <a:xfrm rot="0" flipH="0" flipV="0">
            <a:off x="10820400" y="2981325"/>
            <a:ext cx="4191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4A3B8"/>
                </a:solidFill>
                <a:latin typeface="Microsoft YaHei"/>
                <a:ea typeface="Microsoft YaHei"/>
              </a:rPr>
              <a:t>No Records</a:t>
            </a:r>
            <a:endParaRPr/>
          </a:p>
        </p:txBody>
      </p:sp>
      <p:sp>
        <p:nvSpPr>
          <p:cNvPr id="455" name=""/>
          <p:cNvSpPr/>
          <p:nvPr/>
        </p:nvSpPr>
        <p:spPr>
          <a:xfrm rot="0" flipH="0" flipV="0">
            <a:off x="7515225" y="3305175"/>
            <a:ext cx="3838575" cy="36195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56" name=""/>
          <p:cNvSpPr/>
          <p:nvPr/>
        </p:nvSpPr>
        <p:spPr>
          <a:xfrm rot="0" flipH="0" flipV="0">
            <a:off x="7629525" y="3381375"/>
            <a:ext cx="209550" cy="209550"/>
          </a:xfrm>
          <a:custGeom>
            <a:pathLst>
              <a:path w="22" h="22">
                <a:moveTo>
                  <a:pt x="11" y="0"/>
                </a:moveTo>
                <a:lnTo>
                  <a:pt x="11" y="0"/>
                </a:lnTo>
                <a:cubicBezTo>
                  <a:pt x="17" y="0"/>
                  <a:pt x="22" y="5"/>
                  <a:pt x="22" y="11"/>
                </a:cubicBezTo>
                <a:lnTo>
                  <a:pt x="22" y="11"/>
                </a:lnTo>
                <a:cubicBezTo>
                  <a:pt x="22" y="17"/>
                  <a:pt x="17" y="22"/>
                  <a:pt x="11" y="22"/>
                </a:cubicBezTo>
                <a:lnTo>
                  <a:pt x="11" y="22"/>
                </a:lnTo>
                <a:cubicBezTo>
                  <a:pt x="5" y="22"/>
                  <a:pt x="0" y="17"/>
                  <a:pt x="0" y="11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457" name="" descr="{&quot;isTemplate&quot;:true,&quot;type&quot;:&quot;text&quot;}"/>
          <p:cNvSpPr txBox="1"/>
          <p:nvPr/>
        </p:nvSpPr>
        <p:spPr>
          <a:xfrm rot="0" flipH="0" flipV="0">
            <a:off x="7705725" y="3419475"/>
            <a:ext cx="666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458" name="" descr="{&quot;isTemplate&quot;:true,&quot;type&quot;:&quot;text&quot;}"/>
          <p:cNvSpPr txBox="1"/>
          <p:nvPr/>
        </p:nvSpPr>
        <p:spPr>
          <a:xfrm rot="0" flipH="0" flipV="0">
            <a:off x="7915275" y="3409950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Packaging</a:t>
            </a:r>
            <a:endParaRPr/>
          </a:p>
        </p:txBody>
      </p:sp>
      <p:sp>
        <p:nvSpPr>
          <p:cNvPr id="459" name="" descr="{&quot;isTemplate&quot;:true,&quot;type&quot;:&quot;text&quot;}"/>
          <p:cNvSpPr txBox="1"/>
          <p:nvPr/>
        </p:nvSpPr>
        <p:spPr>
          <a:xfrm rot="0" flipH="0" flipV="0">
            <a:off x="10820400" y="3419475"/>
            <a:ext cx="4191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4A3B8"/>
                </a:solidFill>
                <a:latin typeface="Microsoft YaHei"/>
                <a:ea typeface="Microsoft YaHei"/>
              </a:rPr>
              <a:t>No Records</a:t>
            </a:r>
            <a:endParaRPr/>
          </a:p>
        </p:txBody>
      </p:sp>
      <p:sp>
        <p:nvSpPr>
          <p:cNvPr id="460" name=""/>
          <p:cNvSpPr/>
          <p:nvPr/>
        </p:nvSpPr>
        <p:spPr>
          <a:xfrm rot="0" flipH="0" flipV="0">
            <a:off x="7515225" y="3743325"/>
            <a:ext cx="3838575" cy="36195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61" name=""/>
          <p:cNvSpPr/>
          <p:nvPr/>
        </p:nvSpPr>
        <p:spPr>
          <a:xfrm rot="0" flipH="0" flipV="0">
            <a:off x="7629525" y="3819525"/>
            <a:ext cx="209550" cy="209550"/>
          </a:xfrm>
          <a:custGeom>
            <a:pathLst>
              <a:path w="22" h="22">
                <a:moveTo>
                  <a:pt x="11" y="0"/>
                </a:moveTo>
                <a:lnTo>
                  <a:pt x="11" y="0"/>
                </a:lnTo>
                <a:cubicBezTo>
                  <a:pt x="17" y="0"/>
                  <a:pt x="22" y="5"/>
                  <a:pt x="22" y="11"/>
                </a:cubicBezTo>
                <a:lnTo>
                  <a:pt x="22" y="11"/>
                </a:lnTo>
                <a:cubicBezTo>
                  <a:pt x="22" y="17"/>
                  <a:pt x="17" y="22"/>
                  <a:pt x="11" y="22"/>
                </a:cubicBezTo>
                <a:lnTo>
                  <a:pt x="11" y="22"/>
                </a:lnTo>
                <a:cubicBezTo>
                  <a:pt x="5" y="22"/>
                  <a:pt x="0" y="17"/>
                  <a:pt x="0" y="11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462" name="" descr="{&quot;isTemplate&quot;:true,&quot;type&quot;:&quot;text&quot;}"/>
          <p:cNvSpPr txBox="1"/>
          <p:nvPr/>
        </p:nvSpPr>
        <p:spPr>
          <a:xfrm rot="0" flipH="0" flipV="0">
            <a:off x="7705725" y="3857625"/>
            <a:ext cx="666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Microsoft YaHei"/>
                <a:ea typeface="Microsoft YaHei"/>
              </a:rPr>
              <a:t>5</a:t>
            </a:r>
            <a:endParaRPr/>
          </a:p>
        </p:txBody>
      </p:sp>
      <p:sp>
        <p:nvSpPr>
          <p:cNvPr id="463" name="" descr="{&quot;isTemplate&quot;:true,&quot;type&quot;:&quot;text&quot;}"/>
          <p:cNvSpPr txBox="1"/>
          <p:nvPr/>
        </p:nvSpPr>
        <p:spPr>
          <a:xfrm rot="0" flipH="0" flipV="0">
            <a:off x="7915275" y="3848100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Labeling</a:t>
            </a:r>
            <a:endParaRPr/>
          </a:p>
        </p:txBody>
      </p:sp>
      <p:sp>
        <p:nvSpPr>
          <p:cNvPr id="464" name="" descr="{&quot;isTemplate&quot;:true,&quot;type&quot;:&quot;text&quot;}"/>
          <p:cNvSpPr txBox="1"/>
          <p:nvPr/>
        </p:nvSpPr>
        <p:spPr>
          <a:xfrm rot="0" flipH="0" flipV="0">
            <a:off x="10820400" y="3857625"/>
            <a:ext cx="4191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4A3B8"/>
                </a:solidFill>
                <a:latin typeface="Microsoft YaHei"/>
                <a:ea typeface="Microsoft YaHei"/>
              </a:rPr>
              <a:t>No Records</a:t>
            </a:r>
            <a:endParaRPr/>
          </a:p>
        </p:txBody>
      </p:sp>
      <p:sp>
        <p:nvSpPr>
          <p:cNvPr id="465" name=""/>
          <p:cNvSpPr/>
          <p:nvPr/>
        </p:nvSpPr>
        <p:spPr>
          <a:xfrm rot="0" flipH="0" flipV="0">
            <a:off x="7515225" y="4257675"/>
            <a:ext cx="3838575" cy="704850"/>
          </a:xfrm>
          <a:prstGeom prst="roundRect">
            <a:avLst>
              <a:gd name="adj" fmla="val 8108"/>
            </a:avLst>
          </a:prstGeom>
          <a:solidFill>
            <a:srgbClr val="FFEDD5"/>
          </a:solidFill>
          <a:ln/>
        </p:spPr>
        <p:txBody>
          <a:bodyPr/>
          <a:p/>
        </p:txBody>
      </p:sp>
      <p:sp>
        <p:nvSpPr>
          <p:cNvPr id="466" name="" descr="{&quot;isTemplate&quot;:true,&quot;type&quot;:&quot;text&quot;}"/>
          <p:cNvSpPr txBox="1"/>
          <p:nvPr/>
        </p:nvSpPr>
        <p:spPr>
          <a:xfrm rot="0" flipH="0" flipV="0">
            <a:off x="7648575" y="4371975"/>
            <a:ext cx="3571875" cy="47625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7C2D12"/>
                </a:solidFill>
                <a:latin typeface="Microsoft YaHei"/>
                <a:ea typeface="Microsoft YaHei"/>
              </a:rPr>
              <a:t>No Inspection Data Generated</a:t>
            </a:r>
            <a:endParaRPr/>
          </a:p>
          <a:p>
            <a:pPr>
              <a:lnSpc>
                <a:spcPct val="160000"/>
              </a:lnSpc>
            </a:pPr>
            <a:r>
              <a:rPr lang="zh-CN" sz="975" b="1">
                <a:solidFill>
                  <a:srgbClr val="7C2D12"/>
                </a:solidFill>
                <a:latin typeface="Microsoft YaHei"/>
                <a:ea typeface="Microsoft YaHei"/>
              </a:rPr>
              <a:t>Yet Creates Quality Risk Daily</a:t>
            </a:r>
            <a:endParaRPr/>
          </a:p>
        </p:txBody>
      </p:sp>
      <p:sp>
        <p:nvSpPr>
          <p:cNvPr id="467" name="" descr="{&quot;isTemplate&quot;:true,&quot;type&quot;:&quot;text&quot;}"/>
          <p:cNvSpPr txBox="1"/>
          <p:nvPr/>
        </p:nvSpPr>
        <p:spPr>
          <a:xfrm rot="0" flipH="0" flipV="0">
            <a:off x="609600" y="6543675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QTank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Training Series</a:t>
            </a:r>
            <a:endParaRPr/>
          </a:p>
        </p:txBody>
      </p:sp>
      <p:sp>
        <p:nvSpPr>
          <p:cNvPr id="468" name="" descr="{&quot;isTemplate&quot;:true,&quot;type&quot;:&quot;text&quot;}"/>
          <p:cNvSpPr txBox="1"/>
          <p:nvPr/>
        </p:nvSpPr>
        <p:spPr>
          <a:xfrm rot="0" flipH="0" flipV="0">
            <a:off x="11172825" y="65436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04 / 16</a:t>
            </a:r>
            <a:endParaRPr/>
          </a:p>
        </p:txBody>
      </p:sp>
    </p:spTree>
  </p:cSld>
</p:sld>
</file>

<file path=ppt/slides/slide5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469" name="" descr="&lt;Slide style={{ width: '1280px', height: '720px', background: '#1E3A5F', position: 'relative' }}&gt;&#10;    &lt;Box style={{ position: 'absolute', top: 0, left: 0, width: '100%', height: '100%', opacity: 0.06 }}&gt;&#10;        &lt;svg width='1280' height='720' viewBox='0 0 1280 720'&gt;&#10;            {Array.from({ length: 14 }).map((_, i) =&gt; (&#10;                &lt;line key={i} x1={i * 100} y1='0' x2={i * 100 + 400} y2='720' stroke='#3B82F6' strokeWidth='1' /&gt;&#10;            ))}&#10;        &lt;/svg&gt;&#10;    &lt;/Box&gt;&#10;&#10;    &lt;Box style={{ position: 'absolute', left: 60, top: 80 }}&gt;&#10;        &lt;Text style={{&#10;            fontSize: 220,&#10;            fontWeight: 'bold',&#10;            color: 'transparent',&#10;            backgroundImage: 'linear-gradient(135deg, #F97316 0%, #FB923C 100%)',&#10;            backgroundClip: 'text',&#10;            lineHeight: 0.85,&#10;            letterSpacing: -8,&#10;        }}&gt;&#10;            02&#10;        &lt;/Text&gt;&#10;    &lt;/Box&gt;&#10;&#10;    &lt;Box style={{ position: 'absolute', right: 64, top: 64, flexDirection: 'row', alignItems: 'center', gap: 12 }}&gt;&#10;        &lt;Box style={{ width: 8, height: 8, borderRadius: '50%', background: '#F97316' }} /&gt;&#10;        &lt;Text style={{ fontSize: 14, color: '#94A3B8', letterSpacing: 4 }}&gt;CHAPTER · 02&lt;/Text&gt;&#10;    &lt;/Box&gt;&#10;&#10;    &lt;Box style={{&#10;        position: 'absolute',&#10;        right: 64, top: 280,&#10;        width: 640,&#10;        flexDirection: 'column',&#10;        alignItems: 'flex-end',&#10;    }}&gt;&#10;        &lt;Text style={{&#10;            fontSize: 48,&#10;            fontWeight: 'bold',&#10;            color: '#FFFFFF',&#10;            lineHeight: 1.2,&#10;            textAlign: 'right',&#10;            marginBottom: 24,&#10;        }}&gt;&#10;            Four&quot;Quality Killers&quot;&#10;        &lt;/Text&gt;&#10;        &lt;Box style={{&#10;            background: 'rgba(59, 130, 246, 0.2)',&#10;            borderRight: '4px solid #3B82F6',&#10;            padding: '8px 16px',&#10;            marginBottom: 32,&#10;        }}&gt;&#10;            &lt;Text style={{ fontSize: 22, color: '#E2E8F0' }}&gt;Before acting, know the enemy&lt;/Text&gt;&#10;        &lt;/Box&gt;&#10;        &lt;Text style={{&#10;            fontSize: 18,&#10;            color: '#CBD5E1',&#10;            lineHeight: 1.8,&#10;            textAlign: 'right',&#10;            maxWidth: 540,&#10;        }}&gt;&#10;            Four most common in-plant logistics problems —&lt;br /&gt;&#10;            handling damage, wrong pick/delivery, mixed batch/broken traceability, storage degradation.&lt;br /&gt;&#10;            None visible to quality department until damage is done.&#10;        &lt;/Text&gt;&#10;    &lt;/Box&gt;&#10;&#10;    &lt;Box style={{ position: 'absolute', left: 64, bottom: 64, right: 64, flexDirection: 'row', alignItems: 'center', gap: 12 }}&gt;&#10;        &lt;Text style={{ fontSize: 14, color: '#94A3B8' }}&gt;02&lt;/Text&gt;&#10;        &lt;Box style={{ flex: 1, height: 4, background: 'rgba(255,255,255,0.1)', borderRadius: 2 }}&gt;&#10;            &lt;Box style={{ width: '40%', height: '100%', background: 'linear-gradient(90deg, #F97316, #FB923C)', borderRadius: 2 }} /&gt;&#10;        &lt;/Box&gt;&#10;        &lt;Text style={{ fontSize: 14, color: '#94A3B8' }}&gt;05&lt;/Text&gt;&#10;    &lt;/Box&gt;&#10;&#10;    &lt;Text style={{ position: 'absolute', right: 64, bottom: 24, fontSize: 14, color: '#94A3B8' }}&gt;05 / 16&lt;/Text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p/>
        </p:txBody>
      </p:sp>
      <p:pic>
        <p:nvPicPr>
          <p:cNvPr id="471" name=""/>
          <p:cNvPicPr>
            <a:picLocks noChangeAspect="1"/>
          </p:cNvPicPr>
          <p:nvPr/>
        </p:nvPicPr>
        <p:blipFill>
          <a:blip>
            <a:alphaModFix amt="6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472" name="" descr="{&quot;isTemplate&quot;:true,&quot;type&quot;:&quot;text&quot;}"/>
          <p:cNvSpPr txBox="1"/>
          <p:nvPr/>
        </p:nvSpPr>
        <p:spPr>
          <a:xfrm rot="0" flipH="0" flipV="0">
            <a:off x="571500" y="762000"/>
            <a:ext cx="2181225" cy="2143125"/>
          </a:xfrm>
          <a:prstGeom prst="rect"/>
        </p:spPr>
        <p:txBody>
          <a:bodyPr wrap="none" lIns="0" tIns="0" rIns="0" bIns="0"/>
          <a:p>
            <a:pPr>
              <a:lnSpc>
                <a:spcPct val="85000"/>
              </a:lnSpc>
            </a:pPr>
            <a:r>
              <a:rPr lang="en-US" sz="16500" b="1" spc="-600">
                <a:gradFill>
                  <a:gsLst>
                    <a:gs pos="0">
                      <a:srgbClr val="F97316"/>
                    </a:gs>
                    <a:gs pos="100000">
                      <a:srgbClr val="FB923C"/>
                    </a:gs>
                  </a:gsLst>
                  <a:lin ang="2700000" scaled="1"/>
                </a:gra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473" name=""/>
          <p:cNvSpPr/>
          <p:nvPr/>
        </p:nvSpPr>
        <p:spPr>
          <a:xfrm rot="0" flipH="0" flipV="0">
            <a:off x="10029825" y="657225"/>
            <a:ext cx="76200" cy="76200"/>
          </a:xfrm>
          <a:custGeom>
            <a:pathLst>
              <a:path w="8" h="8">
                <a:moveTo>
                  <a:pt x="4" y="0"/>
                </a:moveTo>
                <a:lnTo>
                  <a:pt x="4" y="0"/>
                </a:lnTo>
                <a:cubicBezTo>
                  <a:pt x="6" y="0"/>
                  <a:pt x="8" y="2"/>
                  <a:pt x="8" y="4"/>
                </a:cubicBezTo>
                <a:lnTo>
                  <a:pt x="8" y="4"/>
                </a:lnTo>
                <a:cubicBezTo>
                  <a:pt x="8" y="6"/>
                  <a:pt x="6" y="8"/>
                  <a:pt x="4" y="8"/>
                </a:cubicBezTo>
                <a:lnTo>
                  <a:pt x="4" y="8"/>
                </a:lnTo>
                <a:cubicBezTo>
                  <a:pt x="2" y="8"/>
                  <a:pt x="0" y="6"/>
                  <a:pt x="0" y="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474" name="" descr="{&quot;isTemplate&quot;:true,&quot;type&quot;:&quot;text&quot;}"/>
          <p:cNvSpPr txBox="1"/>
          <p:nvPr/>
        </p:nvSpPr>
        <p:spPr>
          <a:xfrm rot="0" flipH="0" flipV="0">
            <a:off x="10220325" y="609600"/>
            <a:ext cx="13620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300">
                <a:solidFill>
                  <a:srgbClr val="94A3B8"/>
                </a:solidFill>
                <a:latin typeface="Microsoft YaHei"/>
                <a:ea typeface="Microsoft YaHei"/>
              </a:rPr>
              <a:t>CHAPTER · 02</a:t>
            </a:r>
            <a:endParaRPr/>
          </a:p>
        </p:txBody>
      </p:sp>
      <p:sp>
        <p:nvSpPr>
          <p:cNvPr id="475" name="" descr="{&quot;isTemplate&quot;:true,&quot;type&quot;:&quot;text&quot;}"/>
          <p:cNvSpPr txBox="1"/>
          <p:nvPr/>
        </p:nvSpPr>
        <p:spPr>
          <a:xfrm rot="0" flipH="0" flipV="0">
            <a:off x="8401050" y="2667000"/>
            <a:ext cx="3181350" cy="666750"/>
          </a:xfrm>
          <a:prstGeom prst="rect"/>
        </p:spPr>
        <p:txBody>
          <a:bodyPr wrap="none" lIns="0" tIns="0" rIns="0" bIns="0"/>
          <a:p>
            <a:pPr algn="r">
              <a:lnSpc>
                <a:spcPct val="120000"/>
              </a:lnSpc>
            </a:pPr>
            <a:r>
              <a:rPr lang="zh-CN" sz="3600" b="1">
                <a:solidFill>
                  <a:srgbClr val="FFFFFF"/>
                </a:solidFill>
                <a:latin typeface="Microsoft YaHei"/>
                <a:ea typeface="Microsoft YaHei"/>
              </a:rPr>
              <a:t>Four</a:t>
            </a: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3600" b="1">
                <a:solidFill>
                  <a:srgbClr val="FFFFFF"/>
                </a:solidFill>
                <a:latin typeface="Microsoft YaHei"/>
                <a:ea typeface="Microsoft YaHei"/>
              </a:rPr>
              <a:t>Quality Killers</a:t>
            </a: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476" name=""/>
          <p:cNvSpPr/>
          <p:nvPr/>
        </p:nvSpPr>
        <p:spPr>
          <a:xfrm rot="0" flipH="0" flipV="0">
            <a:off x="9144000" y="3562350"/>
            <a:ext cx="2438400" cy="409575"/>
          </a:xfrm>
          <a:prstGeom prst="rect">
            <a:avLst/>
          </a:prstGeom>
          <a:solidFill>
            <a:srgbClr val="3B82F6">
              <a:alpha val="20000"/>
            </a:srgbClr>
          </a:solidFill>
          <a:ln/>
        </p:spPr>
        <p:txBody>
          <a:bodyPr/>
          <a:p/>
        </p:txBody>
      </p:sp>
      <p:sp>
        <p:nvSpPr>
          <p:cNvPr id="477" name=""/>
          <p:cNvSpPr/>
          <p:nvPr/>
        </p:nvSpPr>
        <p:spPr>
          <a:xfrm rot="0" flipH="0" flipV="0">
            <a:off x="9144000" y="3562350"/>
            <a:ext cx="2476500" cy="409575"/>
          </a:xfrm>
          <a:custGeom>
            <a:pathLst>
              <a:path w="260" h="43">
                <a:moveTo>
                  <a:pt x="256" y="0"/>
                </a:moveTo>
                <a:lnTo>
                  <a:pt x="260" y="0"/>
                </a:lnTo>
                <a:lnTo>
                  <a:pt x="260" y="43"/>
                </a:lnTo>
                <a:lnTo>
                  <a:pt x="256" y="43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478" name="" descr="{&quot;isTemplate&quot;:true,&quot;type&quot;:&quot;text&quot;}"/>
          <p:cNvSpPr txBox="1"/>
          <p:nvPr/>
        </p:nvSpPr>
        <p:spPr>
          <a:xfrm rot="0" flipH="0" flipV="0">
            <a:off x="9296400" y="3638550"/>
            <a:ext cx="20955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E2E8F0"/>
                </a:solidFill>
                <a:latin typeface="Microsoft YaHei"/>
                <a:ea typeface="Microsoft YaHei"/>
              </a:rPr>
              <a:t>Before acting, know the enemy</a:t>
            </a:r>
            <a:endParaRPr/>
          </a:p>
        </p:txBody>
      </p:sp>
      <p:sp>
        <p:nvSpPr>
          <p:cNvPr id="479" name="" descr="{&quot;isTemplate&quot;:true,&quot;type&quot;:&quot;text&quot;}"/>
          <p:cNvSpPr txBox="1"/>
          <p:nvPr/>
        </p:nvSpPr>
        <p:spPr>
          <a:xfrm rot="0" flipH="0" flipV="0">
            <a:off x="7639050" y="4276725"/>
            <a:ext cx="3943350" cy="1114425"/>
          </a:xfrm>
          <a:prstGeom prst="rect"/>
        </p:spPr>
        <p:txBody>
          <a:bodyPr wrap="none" lIns="0" tIns="0" rIns="0" bIns="0"/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Four most common in-plant logistics problems —</a:t>
            </a:r>
            <a:endParaRPr/>
          </a:p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handling damage, wrong pick/delivery, mixed batch/broken traceability, storage degradation.</a:t>
            </a:r>
            <a:endParaRPr/>
          </a:p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None visible to quality department until damage is done.</a:t>
            </a:r>
            <a:endParaRPr/>
          </a:p>
        </p:txBody>
      </p:sp>
      <p:sp>
        <p:nvSpPr>
          <p:cNvPr id="480" name="" descr="{&quot;isTemplate&quot;:true,&quot;type&quot;:&quot;text&quot;}"/>
          <p:cNvSpPr txBox="1"/>
          <p:nvPr/>
        </p:nvSpPr>
        <p:spPr>
          <a:xfrm rot="0" flipH="0" flipV="0">
            <a:off x="609600" y="6086475"/>
            <a:ext cx="152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481" name=""/>
          <p:cNvSpPr/>
          <p:nvPr/>
        </p:nvSpPr>
        <p:spPr>
          <a:xfrm rot="0" flipH="0" flipV="0">
            <a:off x="876300" y="6153150"/>
            <a:ext cx="10439400" cy="381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/>
        </p:txBody>
      </p:sp>
      <p:sp>
        <p:nvSpPr>
          <p:cNvPr id="482" name=""/>
          <p:cNvSpPr/>
          <p:nvPr/>
        </p:nvSpPr>
        <p:spPr>
          <a:xfrm rot="0" flipH="0" flipV="0">
            <a:off x="876300" y="6153150"/>
            <a:ext cx="4171950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97316"/>
              </a:gs>
              <a:gs pos="100000">
                <a:srgbClr val="FB923C"/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483" name="" descr="{&quot;isTemplate&quot;:true,&quot;type&quot;:&quot;text&quot;}"/>
          <p:cNvSpPr txBox="1"/>
          <p:nvPr/>
        </p:nvSpPr>
        <p:spPr>
          <a:xfrm rot="0" flipH="0" flipV="0">
            <a:off x="11430000" y="6086475"/>
            <a:ext cx="152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484" name="" descr="{&quot;isTemplate&quot;:true,&quot;type&quot;:&quot;text&quot;}"/>
          <p:cNvSpPr txBox="1"/>
          <p:nvPr/>
        </p:nvSpPr>
        <p:spPr>
          <a:xfrm rot="0" flipH="0" flipV="0">
            <a:off x="11172825" y="64674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05 / 16</a:t>
            </a:r>
            <a:endParaRPr/>
          </a:p>
        </p:txBody>
      </p:sp>
    </p:spTree>
  </p:cSld>
</p:sld>
</file>

<file path=ppt/slides/slide6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485" name="" descr="&lt;Slide style={{ width: '1280px', height: '720px', background: '#F8FAFC' }}&gt;&#10;    {/* A 区 - 标题 */}&#10;    &lt;Box style={{ padding: '40px 64px 0', flexDirection: 'column' }}&gt;&#10;        &lt;Text style={{ fontSize: 14, color: '#3B82F6', letterSpacing: 4, marginBottom: 8 }}&gt;02 · Four Quality Killers&lt;/Text&gt;&#10;        &lt;Text style={{ fontSize: 36, fontWeight: 'bold', color: '#1E3A5F', lineHeight: 1.2, marginBottom: 8 }}&gt;&#10;            Most Common in In-Plant Logistics&lt;span style={{ color: '#F97316' }}&gt;Four Problem Types&lt;/span&gt;, check against your shop floor&#10;        &lt;/Text&gt;&#10;    &lt;/Box&gt;&#10;&#10;    {/* B 区 - 2×2 四宫格 */}&#10;    &lt;Box style={{ padding: '24px 64px 0', flexDirection: 'row', flexWrap: 'wrap', gap: 18, flex: 1 }}&gt;&#10;        {[&#10;            {&#10;                num: '①', title: 'Handling Damage', icon: 'dolly',&#10;                scene: 'Transfer / Loading/Unloading',&#10;                points: ['Impact Damage · Scratches · Deformation · Falls', 'Unpackaged stacking, over-height/overload bins', 'Forklift sharp turns, material falling from height'],&#10;                tag: 'Highly Hidden', tagColor: '#F97316',&#10;            },&#10;            {&#10;                num: '②', title: 'Wrong Pick/Delivery', icon: 'exchange-alt',&#10;                scene: 'Picking / Delivery',&#10;                points: ['Similar materials stored adjacently', 'Picking relies on&quot;Looks Like&quot;', 'Delivery by experience to find station'],&#10;                tag: 'Mix-up Follows', tagColor: '#DC2626',&#10;            },&#10;            {&#10;                num: '③', title: 'Broken Batch Traceability', icon: 'unlink',&#10;                scene: 'Warehouse / Transfer',&#10;                points: ['FIFO not enforced', 'Batch labels peeling or covered by oil', 'Traveler separated from physical item'],&#10;                tag: 'Cannot Trace Batch', tagColor: '#9333EA',&#10;            },&#10;            {&#10;                num: '④', title: 'Storage Degradation', icon: 'temperature-high',&#10;                scene: 'Warehouse / Racking',&#10;                points: ['Temperature/humidity-sensitive material exposed', 'ESD components in regular plastic bags', 'Shelf-life materials overstocked and expired'],&#10;                tag: 'Before Line Entry Already&quot;Defective&quot;', tagColor: '#0EA5E9',&#10;            },&#10;        ].map((item, idx) =&gt; (&#10;            &lt;Box key={idx} style={{&#10;                width: 'calc(50% - 9px)',&#10;                background: '#FFFFFF',&#10;                borderRadius: 12,&#10;                padding: 20,&#10;                boxShadow: '0 4px 16px rgba(30, 58, 95, 0.08)',&#10;                position: 'relative',&#10;                overflow: 'hidden',&#10;            }}&gt;&#10;                {/* 顶部色条 */}&#10;                &lt;Box style={{&#10;                    position: 'absolute', top: 0, left: 0, right: 0,&#10;                    height: 3, background: item.tagColor,&#10;                }} /&gt;&#10;&#10;                &lt;Box style={{ flexDirection: 'row', alignItems: 'center', gap: 12, marginBottom: 12 }}&gt;&#10;                    &lt;Text style={{ fontSize: 28, fontWeight: 'bold', color: item.tagColor, width: 36 }}&gt;{item.num}&lt;/Text&gt;&#10;                    &lt;Box style={{&#10;                        width: 44, height: 44, borderRadius: 10,&#10;                        background: `${item.tagColor}15`,&#10;                        justifyContent: 'center', alignItems: 'center',&#10;                    }}&gt;&#10;                        &lt;FAIcon name={item.icon} style={{ fill: item.tagColor, width: 22, height: 22 }} /&gt;&#10;                    &lt;/Box&gt;&#10;                    &lt;Box style={{ flex: 1 }}&gt;&#10;                        &lt;Text style={{ fontSize: 20, fontWeight: 'bold', color: '#1E3A5F' }}&gt;{item.title}&lt;/Text&gt;&#10;                        &lt;Text style={{ fontSize: 12, color: '#64748B' }}&gt;{item.scene}&lt;/Text&gt;&#10;                    &lt;/Box&gt;&#10;                &lt;/Box&gt;&#10;&#10;                &lt;Box style={{ gap: 6, marginBottom: 12 }}&gt;&#10;                    {item.points.map((p, i) =&gt; (&#10;                        &lt;Box key={i} style={{ flexDirection: 'row', alignItems: 'center', gap: 8 }}&gt;&#10;                            &lt;Box style={{ width: 4, height: 4, borderRadius: '50%', background: item.tagColor }} /&gt;&#10;                            &lt;Text style={{ fontSize: 14, color: '#1F2937', lineHeight: 1.5 }}&gt;{p}&lt;/Text&gt;&#10;                        &lt;/Box&gt;&#10;                    ))}&#10;                &lt;/Box&gt;&#10;&#10;                &lt;Box style={{&#10;                    alignSelf: 'flex-start',&#10;                    background: `${item.tagColor}15`,&#10;                    color: item.tagColor,&#10;                    padding: '4px 10px',&#10;                    borderRadius: 4,&#10;                }}&gt;&#10;                    &lt;Text style={{ fontSize: 12, fontWeight: 600 }}&gt;⚑ {item.tag}&lt;/Text&gt;&#10;                &lt;/Box&gt;&#10;            &lt;/Box&gt;&#10;        ))}&#10;    &lt;/Box&gt;&#10;&#10;    {/* 底部金句条 */}&#10;    &lt;Box style={{&#10;        margin: '16px 64px 24px',&#10;        background: 'linear-gradient(135deg, #1E3A5F 0%, #2D5887 100%)',&#10;        borderRadius: 8,&#10;        padding: '12px 24px',&#10;        flexDirection: 'row',&#10;        alignItems: 'center',&#10;        gap: 12,&#10;    }}&gt;&#10;        &lt;FAIcon name='exclamation-triangle' style={{ fill: '#F97316', width: 22, height: 22 }} /&gt;&#10;        &lt;Text style={{ fontSize: 14, color: '#FFFFFF', flex: 1 }}&gt;&#10;            Common traits of all four:&lt;span style={{ color: '#F97316', fontWeight: 600 }}&gt;Occur where quality cannot see; damage done before exposure&lt;/span&gt;&#10;        &lt;/Text&gt;&#10;    &lt;/Box&gt;&#10;&#10;    {/* C 区 */}&#10;    &lt;Box style={{ position: 'absolute', left: 64, bottom: 8, right: 64, flexDirection: 'row', justifyContent: 'space-between' }}&gt;&#10;        &lt;Text style={{ fontSize: 14, color: '#94A3B8' }}&gt;QTank · Quality Management Training Series&lt;/Text&gt;&#10;        &lt;Text style={{ fontSize: 14, color: '#94A3B8' }}&gt;06 / 16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p/>
        </p:txBody>
      </p:sp>
      <p:sp>
        <p:nvSpPr>
          <p:cNvPr id="487" name="" descr="{&quot;isTemplate&quot;:true,&quot;type&quot;:&quot;text&quot;}"/>
          <p:cNvSpPr txBox="1"/>
          <p:nvPr/>
        </p:nvSpPr>
        <p:spPr>
          <a:xfrm rot="0" flipH="0" flipV="0">
            <a:off x="609600" y="381000"/>
            <a:ext cx="10972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300">
                <a:solidFill>
                  <a:srgbClr val="3B82F6"/>
                </a:solidFill>
                <a:latin typeface="Microsoft YaHei"/>
                <a:ea typeface="Microsoft YaHei"/>
              </a:rPr>
              <a:t>02 · </a:t>
            </a:r>
            <a:r>
              <a:rPr lang="zh-CN" sz="1050" spc="300">
                <a:solidFill>
                  <a:srgbClr val="3B82F6"/>
                </a:solidFill>
                <a:latin typeface="Microsoft YaHei"/>
                <a:ea typeface="Microsoft YaHei"/>
              </a:rPr>
              <a:t>Four Quality Killers</a:t>
            </a:r>
            <a:endParaRPr/>
          </a:p>
        </p:txBody>
      </p:sp>
      <p:sp>
        <p:nvSpPr>
          <p:cNvPr id="488" name="" descr="{&quot;isTemplate&quot;:true,&quot;type&quot;:&quot;text&quot;}"/>
          <p:cNvSpPr txBox="1"/>
          <p:nvPr/>
        </p:nvSpPr>
        <p:spPr>
          <a:xfrm rot="0" flipH="0" flipV="0">
            <a:off x="609600" y="619125"/>
            <a:ext cx="10972800" cy="495300"/>
          </a:xfrm>
          <a:prstGeom prst="rect"/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zh-CN" sz="2700" b="1">
                <a:solidFill>
                  <a:srgbClr val="1E3A5F"/>
                </a:solidFill>
                <a:latin typeface="Microsoft YaHei"/>
                <a:ea typeface="Microsoft YaHei"/>
              </a:rPr>
              <a:t>Most Common in In-Plant Logistics</a:t>
            </a:r>
            <a:r>
              <a:rPr lang="zh-CN" sz="2700" b="1">
                <a:solidFill>
                  <a:srgbClr val="F97316"/>
                </a:solidFill>
                <a:latin typeface="Microsoft YaHei"/>
                <a:ea typeface="Microsoft YaHei"/>
              </a:rPr>
              <a:t>Four Problem Types</a:t>
            </a:r>
            <a:r>
              <a:rPr lang="zh-CN" sz="2700" b="1">
                <a:solidFill>
                  <a:srgbClr val="1E3A5F"/>
                </a:solidFill>
                <a:latin typeface="Microsoft YaHei"/>
                <a:ea typeface="Microsoft YaHei"/>
              </a:rPr>
              <a:t>, check against your shop floor</a:t>
            </a:r>
            <a:endParaRPr/>
          </a:p>
        </p:txBody>
      </p:sp>
      <p:sp>
        <p:nvSpPr>
          <p:cNvPr id="489" name=""/>
          <p:cNvSpPr/>
          <p:nvPr/>
        </p:nvSpPr>
        <p:spPr>
          <a:xfrm rot="0" flipH="0" flipV="0">
            <a:off x="609600" y="6191250"/>
            <a:ext cx="10972800" cy="438150"/>
          </a:xfrm>
          <a:prstGeom prst="roundRect">
            <a:avLst>
              <a:gd name="adj" fmla="val 17391"/>
            </a:avLst>
          </a:prstGeom>
          <a:gradFill>
            <a:gsLst>
              <a:gs pos="0">
                <a:srgbClr val="1E3A5F"/>
              </a:gs>
              <a:gs pos="100000">
                <a:srgbClr val="2D5887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49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38200" y="6305550"/>
            <a:ext cx="209550" cy="209550"/>
          </a:xfrm>
          <a:prstGeom prst="rect">
            <a:avLst/>
          </a:prstGeom>
          <a:ln/>
        </p:spPr>
      </p:pic>
      <p:sp>
        <p:nvSpPr>
          <p:cNvPr id="491" name="" descr="{&quot;isTemplate&quot;:true,&quot;type&quot;:&quot;text&quot;}"/>
          <p:cNvSpPr txBox="1"/>
          <p:nvPr/>
        </p:nvSpPr>
        <p:spPr>
          <a:xfrm rot="0" flipH="0" flipV="0">
            <a:off x="1162050" y="6334125"/>
            <a:ext cx="10191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Microsoft YaHei"/>
                <a:ea typeface="Microsoft YaHei"/>
              </a:rPr>
              <a:t>Common traits of all four:</a:t>
            </a:r>
            <a:r>
              <a:rPr lang="zh-CN" sz="1050" b="1">
                <a:solidFill>
                  <a:srgbClr val="F97316"/>
                </a:solidFill>
                <a:latin typeface="Microsoft YaHei"/>
                <a:ea typeface="Microsoft YaHei"/>
              </a:rPr>
              <a:t>Occur where quality cannot see; damage done before exposure</a:t>
            </a:r>
            <a:endParaRPr/>
          </a:p>
        </p:txBody>
      </p:sp>
      <p:sp>
        <p:nvSpPr>
          <p:cNvPr id="492" name=""/>
          <p:cNvSpPr/>
          <p:nvPr/>
        </p:nvSpPr>
        <p:spPr>
          <a:xfrm rot="0" flipH="0" flipV="0">
            <a:off x="609600" y="1419225"/>
            <a:ext cx="5400675" cy="222885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/>
          <a:effectLst>
            <a:outerShdw blurRad="152400" dist="38100" dir="5400000">
              <a:srgbClr val="1E3A5F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493" name="" descr="{&quot;isTemplate&quot;:true,&quot;type&quot;:&quot;text&quot;}"/>
          <p:cNvSpPr txBox="1"/>
          <p:nvPr/>
        </p:nvSpPr>
        <p:spPr>
          <a:xfrm rot="0" flipH="0" flipV="0">
            <a:off x="800100" y="1657350"/>
            <a:ext cx="3429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100" b="1">
                <a:solidFill>
                  <a:srgbClr val="F97316"/>
                </a:solidFill>
                <a:latin typeface="Microsoft YaHei"/>
                <a:ea typeface="Microsoft YaHei"/>
              </a:rPr>
              <a:t>①</a:t>
            </a:r>
            <a:endParaRPr/>
          </a:p>
        </p:txBody>
      </p:sp>
      <p:sp>
        <p:nvSpPr>
          <p:cNvPr id="494" name=""/>
          <p:cNvSpPr/>
          <p:nvPr/>
        </p:nvSpPr>
        <p:spPr>
          <a:xfrm rot="0" flipH="0" flipV="0">
            <a:off x="1257300" y="160972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97316">
              <a:alpha val="8235"/>
            </a:srgbClr>
          </a:solidFill>
          <a:ln/>
        </p:spPr>
        <p:txBody>
          <a:bodyPr/>
          <a:p/>
        </p:txBody>
      </p:sp>
      <p:pic>
        <p:nvPicPr>
          <p:cNvPr id="49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1362075" y="1714500"/>
            <a:ext cx="209550" cy="209550"/>
          </a:xfrm>
          <a:prstGeom prst="rect">
            <a:avLst/>
          </a:prstGeom>
          <a:ln/>
        </p:spPr>
      </p:pic>
      <p:sp>
        <p:nvSpPr>
          <p:cNvPr id="496" name="" descr="{&quot;isTemplate&quot;:true,&quot;type&quot;:&quot;text&quot;}"/>
          <p:cNvSpPr txBox="1"/>
          <p:nvPr/>
        </p:nvSpPr>
        <p:spPr>
          <a:xfrm rot="0" flipH="0" flipV="0">
            <a:off x="1790700" y="1638300"/>
            <a:ext cx="40290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3A5F"/>
                </a:solidFill>
                <a:latin typeface="Microsoft YaHei"/>
                <a:ea typeface="Microsoft YaHei"/>
              </a:rPr>
              <a:t>Handling Damage</a:t>
            </a:r>
            <a:endParaRPr/>
          </a:p>
        </p:txBody>
      </p:sp>
      <p:sp>
        <p:nvSpPr>
          <p:cNvPr id="497" name="" descr="{&quot;isTemplate&quot;:true,&quot;type&quot;:&quot;text&quot;}"/>
          <p:cNvSpPr txBox="1"/>
          <p:nvPr/>
        </p:nvSpPr>
        <p:spPr>
          <a:xfrm rot="0" flipH="0" flipV="0">
            <a:off x="1790700" y="1866900"/>
            <a:ext cx="40290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Transfer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/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Loading/Unloading</a:t>
            </a:r>
            <a:endParaRPr/>
          </a:p>
        </p:txBody>
      </p:sp>
      <p:sp>
        <p:nvSpPr>
          <p:cNvPr id="498" name=""/>
          <p:cNvSpPr/>
          <p:nvPr/>
        </p:nvSpPr>
        <p:spPr>
          <a:xfrm rot="0" flipH="0" flipV="0">
            <a:off x="800100" y="22479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499" name="" descr="{&quot;isTemplate&quot;:true,&quot;type&quot;:&quot;text&quot;}"/>
          <p:cNvSpPr txBox="1"/>
          <p:nvPr/>
        </p:nvSpPr>
        <p:spPr>
          <a:xfrm rot="0" flipH="0" flipV="0">
            <a:off x="914400" y="2143125"/>
            <a:ext cx="14287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Impact Damage</a:t>
            </a:r>
            <a:r>
              <a:rPr lang="en-US" sz="1050">
                <a:solidFill>
                  <a:srgbClr val="1F2937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Scratches</a:t>
            </a:r>
            <a:r>
              <a:rPr lang="en-US" sz="1050">
                <a:solidFill>
                  <a:srgbClr val="1F2937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Deformation</a:t>
            </a:r>
            <a:r>
              <a:rPr lang="en-US" sz="1050">
                <a:solidFill>
                  <a:srgbClr val="1F2937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Falls</a:t>
            </a:r>
            <a:endParaRPr/>
          </a:p>
        </p:txBody>
      </p:sp>
      <p:sp>
        <p:nvSpPr>
          <p:cNvPr id="500" name=""/>
          <p:cNvSpPr/>
          <p:nvPr/>
        </p:nvSpPr>
        <p:spPr>
          <a:xfrm rot="0" flipH="0" flipV="0">
            <a:off x="800100" y="25527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501" name="" descr="{&quot;isTemplate&quot;:true,&quot;type&quot;:&quot;text&quot;}"/>
          <p:cNvSpPr txBox="1"/>
          <p:nvPr/>
        </p:nvSpPr>
        <p:spPr>
          <a:xfrm rot="0" flipH="0" flipV="0">
            <a:off x="914400" y="2447925"/>
            <a:ext cx="160020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Unpackaged stacking, over-height/overload bins</a:t>
            </a:r>
            <a:endParaRPr/>
          </a:p>
        </p:txBody>
      </p:sp>
      <p:sp>
        <p:nvSpPr>
          <p:cNvPr id="502" name=""/>
          <p:cNvSpPr/>
          <p:nvPr/>
        </p:nvSpPr>
        <p:spPr>
          <a:xfrm rot="0" flipH="0" flipV="0">
            <a:off x="800100" y="28575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503" name="" descr="{&quot;isTemplate&quot;:true,&quot;type&quot;:&quot;text&quot;}"/>
          <p:cNvSpPr txBox="1"/>
          <p:nvPr/>
        </p:nvSpPr>
        <p:spPr>
          <a:xfrm rot="0" flipH="0" flipV="0">
            <a:off x="914400" y="2752725"/>
            <a:ext cx="1733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Forklift sharp turns, material falling from height</a:t>
            </a:r>
            <a:endParaRPr/>
          </a:p>
        </p:txBody>
      </p:sp>
      <p:sp>
        <p:nvSpPr>
          <p:cNvPr id="504" name=""/>
          <p:cNvSpPr/>
          <p:nvPr/>
        </p:nvSpPr>
        <p:spPr>
          <a:xfrm rot="0" flipH="0" flipV="0">
            <a:off x="800100" y="3114675"/>
            <a:ext cx="752475" cy="219075"/>
          </a:xfrm>
          <a:prstGeom prst="roundRect">
            <a:avLst>
              <a:gd name="adj" fmla="val 17391"/>
            </a:avLst>
          </a:prstGeom>
          <a:solidFill>
            <a:srgbClr val="F97316">
              <a:alpha val="8235"/>
            </a:srgbClr>
          </a:solidFill>
          <a:ln/>
        </p:spPr>
        <p:txBody>
          <a:bodyPr/>
          <a:p/>
        </p:txBody>
      </p:sp>
      <p:sp>
        <p:nvSpPr>
          <p:cNvPr id="505" name="" descr="{&quot;isTemplate&quot;:true,&quot;type&quot;:&quot;text&quot;}"/>
          <p:cNvSpPr txBox="1"/>
          <p:nvPr/>
        </p:nvSpPr>
        <p:spPr>
          <a:xfrm rot="0" flipH="0" flipV="0">
            <a:off x="895350" y="3152775"/>
            <a:ext cx="5619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97316"/>
                </a:solidFill>
                <a:latin typeface="Microsoft YaHei"/>
                <a:ea typeface="Microsoft YaHei"/>
              </a:rPr>
              <a:t>⚑ </a:t>
            </a:r>
            <a:r>
              <a:rPr lang="zh-CN" sz="900" b="1">
                <a:solidFill>
                  <a:srgbClr val="F97316"/>
                </a:solidFill>
                <a:latin typeface="Microsoft YaHei"/>
                <a:ea typeface="Microsoft YaHei"/>
              </a:rPr>
              <a:t>Highly Hidden</a:t>
            </a:r>
            <a:endParaRPr/>
          </a:p>
        </p:txBody>
      </p:sp>
      <p:sp>
        <p:nvSpPr>
          <p:cNvPr id="506" name=""/>
          <p:cNvSpPr/>
          <p:nvPr/>
        </p:nvSpPr>
        <p:spPr>
          <a:xfrm rot="0" flipH="0" flipV="0">
            <a:off x="609600" y="1419225"/>
            <a:ext cx="5400675" cy="28575"/>
          </a:xfrm>
          <a:custGeom>
            <a:pathLst>
              <a:path w="567" h="3">
                <a:moveTo>
                  <a:pt x="555" y="0"/>
                </a:moveTo>
                <a:cubicBezTo>
                  <a:pt x="558" y="0"/>
                  <a:pt x="561" y="1"/>
                  <a:pt x="563" y="3"/>
                </a:cubicBezTo>
                <a:lnTo>
                  <a:pt x="4" y="3"/>
                </a:lnTo>
                <a:cubicBezTo>
                  <a:pt x="6" y="1"/>
                  <a:pt x="9" y="0"/>
                  <a:pt x="12" y="0"/>
                </a:cubicBezTo>
                <a:lnTo>
                  <a:pt x="555" y="0"/>
                </a:ln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507" name=""/>
          <p:cNvSpPr/>
          <p:nvPr/>
        </p:nvSpPr>
        <p:spPr>
          <a:xfrm rot="0" flipH="0" flipV="0">
            <a:off x="6181725" y="1419225"/>
            <a:ext cx="5400675" cy="222885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/>
          <a:effectLst>
            <a:outerShdw blurRad="152400" dist="38100" dir="5400000">
              <a:srgbClr val="1E3A5F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508" name="" descr="{&quot;isTemplate&quot;:true,&quot;type&quot;:&quot;text&quot;}"/>
          <p:cNvSpPr txBox="1"/>
          <p:nvPr/>
        </p:nvSpPr>
        <p:spPr>
          <a:xfrm rot="0" flipH="0" flipV="0">
            <a:off x="6372225" y="1657350"/>
            <a:ext cx="3429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100" b="1">
                <a:solidFill>
                  <a:srgbClr val="DC2626"/>
                </a:solidFill>
                <a:latin typeface="Microsoft YaHei"/>
                <a:ea typeface="Microsoft YaHei"/>
              </a:rPr>
              <a:t>②</a:t>
            </a:r>
            <a:endParaRPr/>
          </a:p>
        </p:txBody>
      </p:sp>
      <p:sp>
        <p:nvSpPr>
          <p:cNvPr id="509" name=""/>
          <p:cNvSpPr/>
          <p:nvPr/>
        </p:nvSpPr>
        <p:spPr>
          <a:xfrm rot="0" flipH="0" flipV="0">
            <a:off x="6829425" y="160972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C2626">
              <a:alpha val="8235"/>
            </a:srgbClr>
          </a:solidFill>
          <a:ln/>
        </p:spPr>
        <p:txBody>
          <a:bodyPr/>
          <a:p/>
        </p:txBody>
      </p:sp>
      <p:pic>
        <p:nvPicPr>
          <p:cNvPr id="51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6934200" y="1714500"/>
            <a:ext cx="209550" cy="209550"/>
          </a:xfrm>
          <a:prstGeom prst="rect">
            <a:avLst/>
          </a:prstGeom>
          <a:ln/>
        </p:spPr>
      </p:pic>
      <p:sp>
        <p:nvSpPr>
          <p:cNvPr id="511" name="" descr="{&quot;isTemplate&quot;:true,&quot;type&quot;:&quot;text&quot;}"/>
          <p:cNvSpPr txBox="1"/>
          <p:nvPr/>
        </p:nvSpPr>
        <p:spPr>
          <a:xfrm rot="0" flipH="0" flipV="0">
            <a:off x="7362825" y="1638300"/>
            <a:ext cx="40290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3A5F"/>
                </a:solidFill>
                <a:latin typeface="Microsoft YaHei"/>
                <a:ea typeface="Microsoft YaHei"/>
              </a:rPr>
              <a:t>Wrong Pick/Delivery</a:t>
            </a:r>
            <a:endParaRPr/>
          </a:p>
        </p:txBody>
      </p:sp>
      <p:sp>
        <p:nvSpPr>
          <p:cNvPr id="512" name="" descr="{&quot;isTemplate&quot;:true,&quot;type&quot;:&quot;text&quot;}"/>
          <p:cNvSpPr txBox="1"/>
          <p:nvPr/>
        </p:nvSpPr>
        <p:spPr>
          <a:xfrm rot="0" flipH="0" flipV="0">
            <a:off x="7362825" y="1866900"/>
            <a:ext cx="40290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Picking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/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Delivery</a:t>
            </a:r>
            <a:endParaRPr/>
          </a:p>
        </p:txBody>
      </p:sp>
      <p:sp>
        <p:nvSpPr>
          <p:cNvPr id="513" name=""/>
          <p:cNvSpPr/>
          <p:nvPr/>
        </p:nvSpPr>
        <p:spPr>
          <a:xfrm rot="0" flipH="0" flipV="0">
            <a:off x="6372225" y="22479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p/>
        </p:txBody>
      </p:sp>
      <p:sp>
        <p:nvSpPr>
          <p:cNvPr id="514" name="" descr="{&quot;isTemplate&quot;:true,&quot;type&quot;:&quot;text&quot;}"/>
          <p:cNvSpPr txBox="1"/>
          <p:nvPr/>
        </p:nvSpPr>
        <p:spPr>
          <a:xfrm rot="0" flipH="0" flipV="0">
            <a:off x="6486525" y="2143125"/>
            <a:ext cx="106680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Similar materials stored adjacently</a:t>
            </a:r>
            <a:endParaRPr/>
          </a:p>
        </p:txBody>
      </p:sp>
      <p:sp>
        <p:nvSpPr>
          <p:cNvPr id="515" name=""/>
          <p:cNvSpPr/>
          <p:nvPr/>
        </p:nvSpPr>
        <p:spPr>
          <a:xfrm rot="0" flipH="0" flipV="0">
            <a:off x="6372225" y="25527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p/>
        </p:txBody>
      </p:sp>
      <p:sp>
        <p:nvSpPr>
          <p:cNvPr id="516" name="" descr="{&quot;isTemplate&quot;:true,&quot;type&quot;:&quot;text&quot;}"/>
          <p:cNvSpPr txBox="1"/>
          <p:nvPr/>
        </p:nvSpPr>
        <p:spPr>
          <a:xfrm rot="0" flipH="0" flipV="0">
            <a:off x="6486525" y="2447925"/>
            <a:ext cx="8953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Picking relies on</a:t>
            </a:r>
            <a:r>
              <a:rPr lang="en-US" sz="1050">
                <a:solidFill>
                  <a:srgbClr val="1F2937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Looks Like</a:t>
            </a:r>
            <a:r>
              <a:rPr lang="en-US" sz="1050">
                <a:solidFill>
                  <a:srgbClr val="1F2937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517" name=""/>
          <p:cNvSpPr/>
          <p:nvPr/>
        </p:nvSpPr>
        <p:spPr>
          <a:xfrm rot="0" flipH="0" flipV="0">
            <a:off x="6372225" y="28575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p/>
        </p:txBody>
      </p:sp>
      <p:sp>
        <p:nvSpPr>
          <p:cNvPr id="518" name="" descr="{&quot;isTemplate&quot;:true,&quot;type&quot;:&quot;text&quot;}"/>
          <p:cNvSpPr txBox="1"/>
          <p:nvPr/>
        </p:nvSpPr>
        <p:spPr>
          <a:xfrm rot="0" flipH="0" flipV="0">
            <a:off x="6486525" y="2752725"/>
            <a:ext cx="106680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Delivery by experience to find station</a:t>
            </a:r>
            <a:endParaRPr/>
          </a:p>
        </p:txBody>
      </p:sp>
      <p:sp>
        <p:nvSpPr>
          <p:cNvPr id="519" name=""/>
          <p:cNvSpPr/>
          <p:nvPr/>
        </p:nvSpPr>
        <p:spPr>
          <a:xfrm rot="0" flipH="0" flipV="0">
            <a:off x="6372225" y="3114675"/>
            <a:ext cx="752475" cy="219075"/>
          </a:xfrm>
          <a:prstGeom prst="roundRect">
            <a:avLst>
              <a:gd name="adj" fmla="val 17391"/>
            </a:avLst>
          </a:prstGeom>
          <a:solidFill>
            <a:srgbClr val="DC2626">
              <a:alpha val="8235"/>
            </a:srgbClr>
          </a:solidFill>
          <a:ln/>
        </p:spPr>
        <p:txBody>
          <a:bodyPr/>
          <a:p/>
        </p:txBody>
      </p:sp>
      <p:sp>
        <p:nvSpPr>
          <p:cNvPr id="520" name="" descr="{&quot;isTemplate&quot;:true,&quot;type&quot;:&quot;text&quot;}"/>
          <p:cNvSpPr txBox="1"/>
          <p:nvPr/>
        </p:nvSpPr>
        <p:spPr>
          <a:xfrm rot="0" flipH="0" flipV="0">
            <a:off x="6467475" y="3152775"/>
            <a:ext cx="5619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DC2626"/>
                </a:solidFill>
                <a:latin typeface="Microsoft YaHei"/>
                <a:ea typeface="Microsoft YaHei"/>
              </a:rPr>
              <a:t>⚑ </a:t>
            </a:r>
            <a:r>
              <a:rPr lang="zh-CN" sz="900" b="1">
                <a:solidFill>
                  <a:srgbClr val="DC2626"/>
                </a:solidFill>
                <a:latin typeface="Microsoft YaHei"/>
                <a:ea typeface="Microsoft YaHei"/>
              </a:rPr>
              <a:t>Mix-up Follows</a:t>
            </a:r>
            <a:endParaRPr/>
          </a:p>
        </p:txBody>
      </p:sp>
      <p:sp>
        <p:nvSpPr>
          <p:cNvPr id="521" name=""/>
          <p:cNvSpPr/>
          <p:nvPr/>
        </p:nvSpPr>
        <p:spPr>
          <a:xfrm rot="0" flipH="0" flipV="0">
            <a:off x="6181725" y="1419225"/>
            <a:ext cx="5400675" cy="28575"/>
          </a:xfrm>
          <a:custGeom>
            <a:pathLst>
              <a:path w="567" h="3">
                <a:moveTo>
                  <a:pt x="555" y="0"/>
                </a:moveTo>
                <a:cubicBezTo>
                  <a:pt x="558" y="0"/>
                  <a:pt x="561" y="1"/>
                  <a:pt x="563" y="3"/>
                </a:cubicBezTo>
                <a:lnTo>
                  <a:pt x="4" y="3"/>
                </a:lnTo>
                <a:cubicBezTo>
                  <a:pt x="6" y="1"/>
                  <a:pt x="9" y="0"/>
                  <a:pt x="12" y="0"/>
                </a:cubicBezTo>
                <a:lnTo>
                  <a:pt x="555" y="0"/>
                </a:ln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p/>
        </p:txBody>
      </p:sp>
      <p:sp>
        <p:nvSpPr>
          <p:cNvPr id="522" name=""/>
          <p:cNvSpPr/>
          <p:nvPr/>
        </p:nvSpPr>
        <p:spPr>
          <a:xfrm rot="0" flipH="0" flipV="0">
            <a:off x="609600" y="3819525"/>
            <a:ext cx="5400675" cy="2219325"/>
          </a:xfrm>
          <a:prstGeom prst="roundRect">
            <a:avLst>
              <a:gd name="adj" fmla="val 5150"/>
            </a:avLst>
          </a:prstGeom>
          <a:solidFill>
            <a:srgbClr val="FFFFFF"/>
          </a:solidFill>
          <a:ln/>
          <a:effectLst>
            <a:outerShdw blurRad="152400" dist="38100" dir="5400000">
              <a:srgbClr val="1E3A5F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523" name="" descr="{&quot;isTemplate&quot;:true,&quot;type&quot;:&quot;text&quot;}"/>
          <p:cNvSpPr txBox="1"/>
          <p:nvPr/>
        </p:nvSpPr>
        <p:spPr>
          <a:xfrm rot="0" flipH="0" flipV="0">
            <a:off x="800100" y="4057650"/>
            <a:ext cx="3429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100" b="1">
                <a:solidFill>
                  <a:srgbClr val="9333EA"/>
                </a:solidFill>
                <a:latin typeface="Microsoft YaHei"/>
                <a:ea typeface="Microsoft YaHei"/>
              </a:rPr>
              <a:t>③</a:t>
            </a:r>
            <a:endParaRPr/>
          </a:p>
        </p:txBody>
      </p:sp>
      <p:sp>
        <p:nvSpPr>
          <p:cNvPr id="524" name=""/>
          <p:cNvSpPr/>
          <p:nvPr/>
        </p:nvSpPr>
        <p:spPr>
          <a:xfrm rot="0" flipH="0" flipV="0">
            <a:off x="1257300" y="401002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9333EA">
              <a:alpha val="8235"/>
            </a:srgbClr>
          </a:solidFill>
          <a:ln/>
        </p:spPr>
        <p:txBody>
          <a:bodyPr/>
          <a:p/>
        </p:txBody>
      </p:sp>
      <p:pic>
        <p:nvPicPr>
          <p:cNvPr id="52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1362075" y="4114800"/>
            <a:ext cx="209550" cy="209550"/>
          </a:xfrm>
          <a:prstGeom prst="rect">
            <a:avLst/>
          </a:prstGeom>
          <a:ln/>
        </p:spPr>
      </p:pic>
      <p:sp>
        <p:nvSpPr>
          <p:cNvPr id="526" name="" descr="{&quot;isTemplate&quot;:true,&quot;type&quot;:&quot;text&quot;}"/>
          <p:cNvSpPr txBox="1"/>
          <p:nvPr/>
        </p:nvSpPr>
        <p:spPr>
          <a:xfrm rot="0" flipH="0" flipV="0">
            <a:off x="1790700" y="4038600"/>
            <a:ext cx="40290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3A5F"/>
                </a:solidFill>
                <a:latin typeface="Microsoft YaHei"/>
                <a:ea typeface="Microsoft YaHei"/>
              </a:rPr>
              <a:t>Broken Batch Traceability</a:t>
            </a:r>
            <a:endParaRPr/>
          </a:p>
        </p:txBody>
      </p:sp>
      <p:sp>
        <p:nvSpPr>
          <p:cNvPr id="527" name="" descr="{&quot;isTemplate&quot;:true,&quot;type&quot;:&quot;text&quot;}"/>
          <p:cNvSpPr txBox="1"/>
          <p:nvPr/>
        </p:nvSpPr>
        <p:spPr>
          <a:xfrm rot="0" flipH="0" flipV="0">
            <a:off x="1790700" y="4267200"/>
            <a:ext cx="40290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Warehouse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/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Transfer</a:t>
            </a:r>
            <a:endParaRPr/>
          </a:p>
        </p:txBody>
      </p:sp>
      <p:sp>
        <p:nvSpPr>
          <p:cNvPr id="528" name=""/>
          <p:cNvSpPr/>
          <p:nvPr/>
        </p:nvSpPr>
        <p:spPr>
          <a:xfrm rot="0" flipH="0" flipV="0">
            <a:off x="800100" y="46482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9333EA"/>
          </a:solidFill>
          <a:ln/>
        </p:spPr>
        <p:txBody>
          <a:bodyPr/>
          <a:p/>
        </p:txBody>
      </p:sp>
      <p:sp>
        <p:nvSpPr>
          <p:cNvPr id="529" name="" descr="{&quot;isTemplate&quot;:true,&quot;type&quot;:&quot;text&quot;}"/>
          <p:cNvSpPr txBox="1"/>
          <p:nvPr/>
        </p:nvSpPr>
        <p:spPr>
          <a:xfrm rot="0" flipH="0" flipV="0">
            <a:off x="914400" y="4543425"/>
            <a:ext cx="12001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FIFO not enforced</a:t>
            </a:r>
            <a:endParaRPr/>
          </a:p>
        </p:txBody>
      </p:sp>
      <p:sp>
        <p:nvSpPr>
          <p:cNvPr id="530" name=""/>
          <p:cNvSpPr/>
          <p:nvPr/>
        </p:nvSpPr>
        <p:spPr>
          <a:xfrm rot="0" flipH="0" flipV="0">
            <a:off x="800100" y="49530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9333EA"/>
          </a:solidFill>
          <a:ln/>
        </p:spPr>
        <p:txBody>
          <a:bodyPr/>
          <a:p/>
        </p:txBody>
      </p:sp>
      <p:sp>
        <p:nvSpPr>
          <p:cNvPr id="531" name="" descr="{&quot;isTemplate&quot;:true,&quot;type&quot;:&quot;text&quot;}"/>
          <p:cNvSpPr txBox="1"/>
          <p:nvPr/>
        </p:nvSpPr>
        <p:spPr>
          <a:xfrm rot="0" flipH="0" flipV="0">
            <a:off x="914400" y="4848225"/>
            <a:ext cx="160020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Batch labels peeling or covered by oil</a:t>
            </a:r>
            <a:endParaRPr/>
          </a:p>
        </p:txBody>
      </p:sp>
      <p:sp>
        <p:nvSpPr>
          <p:cNvPr id="532" name=""/>
          <p:cNvSpPr/>
          <p:nvPr/>
        </p:nvSpPr>
        <p:spPr>
          <a:xfrm rot="0" flipH="0" flipV="0">
            <a:off x="800100" y="52578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9333EA"/>
          </a:solidFill>
          <a:ln/>
        </p:spPr>
        <p:txBody>
          <a:bodyPr/>
          <a:p/>
        </p:txBody>
      </p:sp>
      <p:sp>
        <p:nvSpPr>
          <p:cNvPr id="533" name="" descr="{&quot;isTemplate&quot;:true,&quot;type&quot;:&quot;text&quot;}"/>
          <p:cNvSpPr txBox="1"/>
          <p:nvPr/>
        </p:nvSpPr>
        <p:spPr>
          <a:xfrm rot="0" flipH="0" flipV="0">
            <a:off x="914400" y="5153025"/>
            <a:ext cx="106680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Traveler separated from physical item</a:t>
            </a:r>
            <a:endParaRPr/>
          </a:p>
        </p:txBody>
      </p:sp>
      <p:sp>
        <p:nvSpPr>
          <p:cNvPr id="534" name=""/>
          <p:cNvSpPr/>
          <p:nvPr/>
        </p:nvSpPr>
        <p:spPr>
          <a:xfrm rot="0" flipH="0" flipV="0">
            <a:off x="800100" y="5514975"/>
            <a:ext cx="866775" cy="219075"/>
          </a:xfrm>
          <a:prstGeom prst="roundRect">
            <a:avLst>
              <a:gd name="adj" fmla="val 17391"/>
            </a:avLst>
          </a:prstGeom>
          <a:solidFill>
            <a:srgbClr val="9333EA">
              <a:alpha val="8235"/>
            </a:srgbClr>
          </a:solidFill>
          <a:ln/>
        </p:spPr>
        <p:txBody>
          <a:bodyPr/>
          <a:p/>
        </p:txBody>
      </p:sp>
      <p:sp>
        <p:nvSpPr>
          <p:cNvPr id="535" name="" descr="{&quot;isTemplate&quot;:true,&quot;type&quot;:&quot;text&quot;}"/>
          <p:cNvSpPr txBox="1"/>
          <p:nvPr/>
        </p:nvSpPr>
        <p:spPr>
          <a:xfrm rot="0" flipH="0" flipV="0">
            <a:off x="895350" y="5553075"/>
            <a:ext cx="6762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9333EA"/>
                </a:solidFill>
                <a:latin typeface="Microsoft YaHei"/>
                <a:ea typeface="Microsoft YaHei"/>
              </a:rPr>
              <a:t>⚑ </a:t>
            </a:r>
            <a:r>
              <a:rPr lang="zh-CN" sz="900" b="1">
                <a:solidFill>
                  <a:srgbClr val="9333EA"/>
                </a:solidFill>
                <a:latin typeface="Microsoft YaHei"/>
                <a:ea typeface="Microsoft YaHei"/>
              </a:rPr>
              <a:t>Cannot Trace Batch</a:t>
            </a:r>
            <a:endParaRPr/>
          </a:p>
        </p:txBody>
      </p:sp>
      <p:sp>
        <p:nvSpPr>
          <p:cNvPr id="536" name=""/>
          <p:cNvSpPr/>
          <p:nvPr/>
        </p:nvSpPr>
        <p:spPr>
          <a:xfrm rot="0" flipH="0" flipV="0">
            <a:off x="609600" y="3819525"/>
            <a:ext cx="5400675" cy="28575"/>
          </a:xfrm>
          <a:custGeom>
            <a:pathLst>
              <a:path w="567" h="3">
                <a:moveTo>
                  <a:pt x="555" y="0"/>
                </a:moveTo>
                <a:cubicBezTo>
                  <a:pt x="558" y="0"/>
                  <a:pt x="561" y="1"/>
                  <a:pt x="563" y="3"/>
                </a:cubicBezTo>
                <a:lnTo>
                  <a:pt x="4" y="3"/>
                </a:lnTo>
                <a:cubicBezTo>
                  <a:pt x="6" y="1"/>
                  <a:pt x="9" y="0"/>
                  <a:pt x="12" y="0"/>
                </a:cubicBezTo>
                <a:lnTo>
                  <a:pt x="555" y="0"/>
                </a:lnTo>
                <a:close/>
              </a:path>
            </a:pathLst>
          </a:custGeom>
          <a:solidFill>
            <a:srgbClr val="9333EA"/>
          </a:solidFill>
          <a:ln/>
        </p:spPr>
        <p:txBody>
          <a:bodyPr/>
          <a:p/>
        </p:txBody>
      </p:sp>
      <p:sp>
        <p:nvSpPr>
          <p:cNvPr id="537" name=""/>
          <p:cNvSpPr/>
          <p:nvPr/>
        </p:nvSpPr>
        <p:spPr>
          <a:xfrm rot="0" flipH="0" flipV="0">
            <a:off x="6181725" y="3819525"/>
            <a:ext cx="5400675" cy="2219325"/>
          </a:xfrm>
          <a:prstGeom prst="roundRect">
            <a:avLst>
              <a:gd name="adj" fmla="val 5150"/>
            </a:avLst>
          </a:prstGeom>
          <a:solidFill>
            <a:srgbClr val="FFFFFF"/>
          </a:solidFill>
          <a:ln/>
          <a:effectLst>
            <a:outerShdw blurRad="152400" dist="38100" dir="5400000">
              <a:srgbClr val="1E3A5F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538" name="" descr="{&quot;isTemplate&quot;:true,&quot;type&quot;:&quot;text&quot;}"/>
          <p:cNvSpPr txBox="1"/>
          <p:nvPr/>
        </p:nvSpPr>
        <p:spPr>
          <a:xfrm rot="0" flipH="0" flipV="0">
            <a:off x="6372225" y="4057650"/>
            <a:ext cx="3429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100" b="1">
                <a:solidFill>
                  <a:srgbClr val="0EA5E9"/>
                </a:solidFill>
                <a:latin typeface="Microsoft YaHei"/>
                <a:ea typeface="Microsoft YaHei"/>
              </a:rPr>
              <a:t>④</a:t>
            </a:r>
            <a:endParaRPr/>
          </a:p>
        </p:txBody>
      </p:sp>
      <p:sp>
        <p:nvSpPr>
          <p:cNvPr id="539" name=""/>
          <p:cNvSpPr/>
          <p:nvPr/>
        </p:nvSpPr>
        <p:spPr>
          <a:xfrm rot="0" flipH="0" flipV="0">
            <a:off x="6829425" y="401002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EA5E9">
              <a:alpha val="8235"/>
            </a:srgbClr>
          </a:solidFill>
          <a:ln/>
        </p:spPr>
        <p:txBody>
          <a:bodyPr/>
          <a:p/>
        </p:txBody>
      </p:sp>
      <p:pic>
        <p:nvPicPr>
          <p:cNvPr id="54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6934200" y="4114800"/>
            <a:ext cx="209550" cy="209550"/>
          </a:xfrm>
          <a:prstGeom prst="rect">
            <a:avLst/>
          </a:prstGeom>
          <a:ln/>
        </p:spPr>
      </p:pic>
      <p:sp>
        <p:nvSpPr>
          <p:cNvPr id="541" name="" descr="{&quot;isTemplate&quot;:true,&quot;type&quot;:&quot;text&quot;}"/>
          <p:cNvSpPr txBox="1"/>
          <p:nvPr/>
        </p:nvSpPr>
        <p:spPr>
          <a:xfrm rot="0" flipH="0" flipV="0">
            <a:off x="7362825" y="4038600"/>
            <a:ext cx="40290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E3A5F"/>
                </a:solidFill>
                <a:latin typeface="Microsoft YaHei"/>
                <a:ea typeface="Microsoft YaHei"/>
              </a:rPr>
              <a:t>Storage Degradation</a:t>
            </a:r>
            <a:endParaRPr/>
          </a:p>
        </p:txBody>
      </p:sp>
      <p:sp>
        <p:nvSpPr>
          <p:cNvPr id="542" name="" descr="{&quot;isTemplate&quot;:true,&quot;type&quot;:&quot;text&quot;}"/>
          <p:cNvSpPr txBox="1"/>
          <p:nvPr/>
        </p:nvSpPr>
        <p:spPr>
          <a:xfrm rot="0" flipH="0" flipV="0">
            <a:off x="7362825" y="4267200"/>
            <a:ext cx="40290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Warehouse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/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Racking</a:t>
            </a:r>
            <a:endParaRPr/>
          </a:p>
        </p:txBody>
      </p:sp>
      <p:sp>
        <p:nvSpPr>
          <p:cNvPr id="543" name=""/>
          <p:cNvSpPr/>
          <p:nvPr/>
        </p:nvSpPr>
        <p:spPr>
          <a:xfrm rot="0" flipH="0" flipV="0">
            <a:off x="6372225" y="46482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p/>
        </p:txBody>
      </p:sp>
      <p:sp>
        <p:nvSpPr>
          <p:cNvPr id="544" name="" descr="{&quot;isTemplate&quot;:true,&quot;type&quot;:&quot;text&quot;}"/>
          <p:cNvSpPr txBox="1"/>
          <p:nvPr/>
        </p:nvSpPr>
        <p:spPr>
          <a:xfrm rot="0" flipH="0" flipV="0">
            <a:off x="6486525" y="4543425"/>
            <a:ext cx="133350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Temperature/humidity-sensitive material exposed</a:t>
            </a:r>
            <a:endParaRPr/>
          </a:p>
        </p:txBody>
      </p:sp>
      <p:sp>
        <p:nvSpPr>
          <p:cNvPr id="545" name=""/>
          <p:cNvSpPr/>
          <p:nvPr/>
        </p:nvSpPr>
        <p:spPr>
          <a:xfrm rot="0" flipH="0" flipV="0">
            <a:off x="6372225" y="49530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p/>
        </p:txBody>
      </p:sp>
      <p:sp>
        <p:nvSpPr>
          <p:cNvPr id="546" name="" descr="{&quot;isTemplate&quot;:true,&quot;type&quot;:&quot;text&quot;}"/>
          <p:cNvSpPr txBox="1"/>
          <p:nvPr/>
        </p:nvSpPr>
        <p:spPr>
          <a:xfrm rot="0" flipH="0" flipV="0">
            <a:off x="6486525" y="4848225"/>
            <a:ext cx="14668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ESD components in regular plastic bags</a:t>
            </a:r>
            <a:endParaRPr/>
          </a:p>
        </p:txBody>
      </p:sp>
      <p:sp>
        <p:nvSpPr>
          <p:cNvPr id="547" name=""/>
          <p:cNvSpPr/>
          <p:nvPr/>
        </p:nvSpPr>
        <p:spPr>
          <a:xfrm rot="0" flipH="0" flipV="0">
            <a:off x="6372225" y="52578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p/>
        </p:txBody>
      </p:sp>
      <p:sp>
        <p:nvSpPr>
          <p:cNvPr id="548" name="" descr="{&quot;isTemplate&quot;:true,&quot;type&quot;:&quot;text&quot;}"/>
          <p:cNvSpPr txBox="1"/>
          <p:nvPr/>
        </p:nvSpPr>
        <p:spPr>
          <a:xfrm rot="0" flipH="0" flipV="0">
            <a:off x="6486525" y="5153025"/>
            <a:ext cx="160020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F2937"/>
                </a:solidFill>
                <a:latin typeface="Microsoft YaHei"/>
                <a:ea typeface="Microsoft YaHei"/>
              </a:rPr>
              <a:t>Shelf-life materials overstocked and expired</a:t>
            </a:r>
            <a:endParaRPr/>
          </a:p>
        </p:txBody>
      </p:sp>
      <p:sp>
        <p:nvSpPr>
          <p:cNvPr id="549" name=""/>
          <p:cNvSpPr/>
          <p:nvPr/>
        </p:nvSpPr>
        <p:spPr>
          <a:xfrm rot="0" flipH="0" flipV="0">
            <a:off x="6372225" y="5514975"/>
            <a:ext cx="971550" cy="219075"/>
          </a:xfrm>
          <a:prstGeom prst="roundRect">
            <a:avLst>
              <a:gd name="adj" fmla="val 17391"/>
            </a:avLst>
          </a:prstGeom>
          <a:solidFill>
            <a:srgbClr val="0EA5E9">
              <a:alpha val="8235"/>
            </a:srgbClr>
          </a:solidFill>
          <a:ln/>
        </p:spPr>
        <p:txBody>
          <a:bodyPr/>
          <a:p/>
        </p:txBody>
      </p:sp>
      <p:sp>
        <p:nvSpPr>
          <p:cNvPr id="550" name="" descr="{&quot;isTemplate&quot;:true,&quot;type&quot;:&quot;text&quot;}"/>
          <p:cNvSpPr txBox="1"/>
          <p:nvPr/>
        </p:nvSpPr>
        <p:spPr>
          <a:xfrm rot="0" flipH="0" flipV="0">
            <a:off x="6467475" y="5553075"/>
            <a:ext cx="7810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0EA5E9"/>
                </a:solidFill>
                <a:latin typeface="Microsoft YaHei"/>
                <a:ea typeface="Microsoft YaHei"/>
              </a:rPr>
              <a:t>⚑ </a:t>
            </a:r>
            <a:r>
              <a:rPr lang="zh-CN" sz="900" b="1">
                <a:solidFill>
                  <a:srgbClr val="0EA5E9"/>
                </a:solidFill>
                <a:latin typeface="Microsoft YaHei"/>
                <a:ea typeface="Microsoft YaHei"/>
              </a:rPr>
              <a:t>Before Line Entry Already</a:t>
            </a:r>
            <a:r>
              <a:rPr lang="en-US" sz="900" b="1">
                <a:solidFill>
                  <a:srgbClr val="0EA5E9"/>
                </a:solidFill>
                <a:latin typeface="Microsoft YaHei"/>
                <a:ea typeface="Microsoft YaHei"/>
              </a:rPr>
              <a:t>"</a:t>
            </a:r>
            <a:r>
              <a:rPr lang="zh-CN" sz="900" b="1">
                <a:solidFill>
                  <a:srgbClr val="0EA5E9"/>
                </a:solidFill>
                <a:latin typeface="Microsoft YaHei"/>
                <a:ea typeface="Microsoft YaHei"/>
              </a:rPr>
              <a:t>Defective</a:t>
            </a:r>
            <a:r>
              <a:rPr lang="en-US" sz="900" b="1">
                <a:solidFill>
                  <a:srgbClr val="0EA5E9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551" name=""/>
          <p:cNvSpPr/>
          <p:nvPr/>
        </p:nvSpPr>
        <p:spPr>
          <a:xfrm rot="0" flipH="0" flipV="0">
            <a:off x="6181725" y="3819525"/>
            <a:ext cx="5400675" cy="28575"/>
          </a:xfrm>
          <a:custGeom>
            <a:pathLst>
              <a:path w="567" h="3">
                <a:moveTo>
                  <a:pt x="555" y="0"/>
                </a:moveTo>
                <a:cubicBezTo>
                  <a:pt x="558" y="0"/>
                  <a:pt x="561" y="1"/>
                  <a:pt x="563" y="3"/>
                </a:cubicBezTo>
                <a:lnTo>
                  <a:pt x="4" y="3"/>
                </a:lnTo>
                <a:cubicBezTo>
                  <a:pt x="6" y="1"/>
                  <a:pt x="9" y="0"/>
                  <a:pt x="12" y="0"/>
                </a:cubicBezTo>
                <a:lnTo>
                  <a:pt x="555" y="0"/>
                </a:ln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p/>
        </p:txBody>
      </p:sp>
      <p:sp>
        <p:nvSpPr>
          <p:cNvPr id="552" name="" descr="{&quot;isTemplate&quot;:true,&quot;type&quot;:&quot;text&quot;}"/>
          <p:cNvSpPr txBox="1"/>
          <p:nvPr/>
        </p:nvSpPr>
        <p:spPr>
          <a:xfrm rot="0" flipH="0" flipV="0">
            <a:off x="609600" y="6619875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QTank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Training Series</a:t>
            </a:r>
            <a:endParaRPr/>
          </a:p>
        </p:txBody>
      </p:sp>
      <p:sp>
        <p:nvSpPr>
          <p:cNvPr id="553" name="" descr="{&quot;isTemplate&quot;:true,&quot;type&quot;:&quot;text&quot;}"/>
          <p:cNvSpPr txBox="1"/>
          <p:nvPr/>
        </p:nvSpPr>
        <p:spPr>
          <a:xfrm rot="0" flipH="0" flipV="0">
            <a:off x="11172825" y="66198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06 / 16</a:t>
            </a:r>
            <a:endParaRPr/>
          </a:p>
        </p:txBody>
      </p:sp>
    </p:spTree>
  </p:cSld>
</p:sld>
</file>

<file path=ppt/slides/slide7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554" name="" descr="&lt;Slide style={{ width: '1280px', height: '720px', background: '#1E3A5F', position: 'relative' }}&gt;&#10;    &lt;Box style={{ position: 'absolute', top: 0, left: 0, width: '100%', height: '100%', opacity: 0.06 }}&gt;&#10;        &lt;svg width='1280' height='720' viewBox='0 0 1280 720'&gt;&#10;            {Array.from({ length: 14 }).map((_, i) =&gt; (&#10;                &lt;line key={i} x1={i * 100} y1='0' x2={i * 100 + 400} y2='720' stroke='#3B82F6' strokeWidth='1' /&gt;&#10;            ))}&#10;        &lt;/svg&gt;&#10;    &lt;/Box&gt;&#10;&#10;    &lt;Box style={{ position: 'absolute', left: 60, top: 80 }}&gt;&#10;        &lt;Text style={{&#10;            fontSize: 220,&#10;            fontWeight: 'bold',&#10;            color: 'transparent',&#10;            backgroundImage: 'linear-gradient(135deg, #F97316 0%, #FB923C 100%)',&#10;            backgroundClip: 'text',&#10;            lineHeight: 0.85,&#10;            letterSpacing: -8,&#10;        }}&gt;&#10;            03&#10;        &lt;/Text&gt;&#10;    &lt;/Box&gt;&#10;&#10;    &lt;Box style={{ position: 'absolute', right: 64, top: 64, flexDirection: 'row', alignItems: 'center', gap: 12 }}&gt;&#10;        &lt;Box style={{ width: 8, height: 8, borderRadius: '50%', background: '#F97316' }} /&gt;&#10;        &lt;Text style={{ fontSize: 14, color: '#94A3B8', letterSpacing: 4 }}&gt;CHAPTER · 03&lt;/Text&gt;&#10;    &lt;/Box&gt;&#10;&#10;    &lt;Box style={{&#10;        position: 'absolute',&#10;        right: 64, top: 280,&#10;        width: 640,&#10;        flexDirection: 'column',&#10;        alignItems: 'flex-end',&#10;    }}&gt;&#10;        &lt;Text style={{&#10;            fontSize: 48,&#10;            fontWeight: 'bold',&#10;            color: '#FFFFFF',&#10;            lineHeight: 1.2,&#10;            textAlign: 'right',&#10;            marginBottom: 24,&#10;        }}&gt;&#10;            Five-Step Framework&#10;        &lt;/Text&gt;&#10;        &lt;Box style={{&#10;            background: 'rgba(59, 130, 246, 0.2)',&#10;            borderRight: '4px solid #3B82F6',&#10;            padding: '8px 16px',&#10;            marginBottom: 32,&#10;        }}&gt;&#10;            &lt;Text style={{ fontSize: 22, color: '#E2E8F0' }}&gt;Manage Logistics as a Process Step&lt;/Text&gt;&#10;        &lt;/Box&gt;&#10;        &lt;Text style={{&#10;            fontSize: 18,&#10;            color: '#CBD5E1',&#10;            lineHeight: 1.8,&#10;            textAlign: 'right',&#10;            maxWidth: 540,&#10;        }}&gt;&#10;            Handling, storage, delivery, packaging, labeling —&lt;br /&gt;&#10;            Five linked links; any failure voids prior effort.&lt;br /&gt;&#10;            Five steps are not pick-one — they are&lt;span style={{ color: '#F97316', fontWeight: 'bold' }}&gt;Chained&lt;/span&gt;。&#10;        &lt;/Text&gt;&#10;    &lt;/Box&gt;&#10;&#10;    &lt;Box style={{ position: 'absolute', left: 64, bottom: 64, right: 64, flexDirection: 'row', alignItems: 'center', gap: 12 }}&gt;&#10;        &lt;Text style={{ fontSize: 14, color: '#94A3B8' }}&gt;03&lt;/Text&gt;&#10;        &lt;Box style={{ flex: 1, height: 4, background: 'rgba(255,255,255,0.1)', borderRadius: 2 }}&gt;&#10;            &lt;Box style={{ width: '60%', height: '100%', background: 'linear-gradient(90deg, #F97316, #FB923C)', borderRadius: 2 }} /&gt;&#10;        &lt;/Box&gt;&#10;        &lt;Text style={{ fontSize: 14, color: '#94A3B8' }}&gt;05&lt;/Text&gt;&#10;    &lt;/Box&gt;&#10;&#10;    &lt;Text style={{ position: 'absolute', right: 64, bottom: 24, fontSize: 14, color: '#94A3B8' }}&gt;07 / 16&lt;/Text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p/>
        </p:txBody>
      </p:sp>
      <p:pic>
        <p:nvPicPr>
          <p:cNvPr id="556" name=""/>
          <p:cNvPicPr>
            <a:picLocks noChangeAspect="1"/>
          </p:cNvPicPr>
          <p:nvPr/>
        </p:nvPicPr>
        <p:blipFill>
          <a:blip>
            <a:alphaModFix amt="6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557" name="" descr="{&quot;isTemplate&quot;:true,&quot;type&quot;:&quot;text&quot;}"/>
          <p:cNvSpPr txBox="1"/>
          <p:nvPr/>
        </p:nvSpPr>
        <p:spPr>
          <a:xfrm rot="0" flipH="0" flipV="0">
            <a:off x="571500" y="762000"/>
            <a:ext cx="2181225" cy="2143125"/>
          </a:xfrm>
          <a:prstGeom prst="rect"/>
        </p:spPr>
        <p:txBody>
          <a:bodyPr wrap="none" lIns="0" tIns="0" rIns="0" bIns="0"/>
          <a:p>
            <a:pPr>
              <a:lnSpc>
                <a:spcPct val="85000"/>
              </a:lnSpc>
            </a:pPr>
            <a:r>
              <a:rPr lang="en-US" sz="16500" b="1" spc="-600">
                <a:gradFill>
                  <a:gsLst>
                    <a:gs pos="0">
                      <a:srgbClr val="F97316"/>
                    </a:gs>
                    <a:gs pos="100000">
                      <a:srgbClr val="FB923C"/>
                    </a:gs>
                  </a:gsLst>
                  <a:lin ang="2700000" scaled="1"/>
                </a:gra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558" name=""/>
          <p:cNvSpPr/>
          <p:nvPr/>
        </p:nvSpPr>
        <p:spPr>
          <a:xfrm rot="0" flipH="0" flipV="0">
            <a:off x="10029825" y="657225"/>
            <a:ext cx="76200" cy="76200"/>
          </a:xfrm>
          <a:custGeom>
            <a:pathLst>
              <a:path w="8" h="8">
                <a:moveTo>
                  <a:pt x="4" y="0"/>
                </a:moveTo>
                <a:lnTo>
                  <a:pt x="4" y="0"/>
                </a:lnTo>
                <a:cubicBezTo>
                  <a:pt x="6" y="0"/>
                  <a:pt x="8" y="2"/>
                  <a:pt x="8" y="4"/>
                </a:cubicBezTo>
                <a:lnTo>
                  <a:pt x="8" y="4"/>
                </a:lnTo>
                <a:cubicBezTo>
                  <a:pt x="8" y="6"/>
                  <a:pt x="6" y="8"/>
                  <a:pt x="4" y="8"/>
                </a:cubicBezTo>
                <a:lnTo>
                  <a:pt x="4" y="8"/>
                </a:lnTo>
                <a:cubicBezTo>
                  <a:pt x="2" y="8"/>
                  <a:pt x="0" y="6"/>
                  <a:pt x="0" y="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559" name="" descr="{&quot;isTemplate&quot;:true,&quot;type&quot;:&quot;text&quot;}"/>
          <p:cNvSpPr txBox="1"/>
          <p:nvPr/>
        </p:nvSpPr>
        <p:spPr>
          <a:xfrm rot="0" flipH="0" flipV="0">
            <a:off x="10220325" y="609600"/>
            <a:ext cx="13620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300">
                <a:solidFill>
                  <a:srgbClr val="94A3B8"/>
                </a:solidFill>
                <a:latin typeface="Microsoft YaHei"/>
                <a:ea typeface="Microsoft YaHei"/>
              </a:rPr>
              <a:t>CHAPTER · 03</a:t>
            </a:r>
            <a:endParaRPr/>
          </a:p>
        </p:txBody>
      </p:sp>
      <p:sp>
        <p:nvSpPr>
          <p:cNvPr id="560" name="" descr="{&quot;isTemplate&quot;:true,&quot;type&quot;:&quot;text&quot;}"/>
          <p:cNvSpPr txBox="1"/>
          <p:nvPr/>
        </p:nvSpPr>
        <p:spPr>
          <a:xfrm rot="0" flipH="0" flipV="0">
            <a:off x="9296400" y="2667000"/>
            <a:ext cx="2286000" cy="666750"/>
          </a:xfrm>
          <a:prstGeom prst="rect"/>
        </p:spPr>
        <p:txBody>
          <a:bodyPr wrap="none" lIns="0" tIns="0" rIns="0" bIns="0"/>
          <a:p>
            <a:pPr algn="r">
              <a:lnSpc>
                <a:spcPct val="120000"/>
              </a:lnSpc>
            </a:pPr>
            <a:r>
              <a:rPr lang="zh-CN" sz="3600" b="1">
                <a:solidFill>
                  <a:srgbClr val="FFFFFF"/>
                </a:solidFill>
                <a:latin typeface="Microsoft YaHei"/>
                <a:ea typeface="Microsoft YaHei"/>
              </a:rPr>
              <a:t>Five-Step Framework</a:t>
            </a:r>
            <a:endParaRPr/>
          </a:p>
        </p:txBody>
      </p:sp>
      <p:sp>
        <p:nvSpPr>
          <p:cNvPr id="561" name=""/>
          <p:cNvSpPr/>
          <p:nvPr/>
        </p:nvSpPr>
        <p:spPr>
          <a:xfrm rot="0" flipH="0" flipV="0">
            <a:off x="9144000" y="3562350"/>
            <a:ext cx="2438400" cy="409575"/>
          </a:xfrm>
          <a:prstGeom prst="rect">
            <a:avLst/>
          </a:prstGeom>
          <a:solidFill>
            <a:srgbClr val="3B82F6">
              <a:alpha val="20000"/>
            </a:srgbClr>
          </a:solidFill>
          <a:ln/>
        </p:spPr>
        <p:txBody>
          <a:bodyPr/>
          <a:p/>
        </p:txBody>
      </p:sp>
      <p:sp>
        <p:nvSpPr>
          <p:cNvPr id="562" name=""/>
          <p:cNvSpPr/>
          <p:nvPr/>
        </p:nvSpPr>
        <p:spPr>
          <a:xfrm rot="0" flipH="0" flipV="0">
            <a:off x="9144000" y="3562350"/>
            <a:ext cx="2476500" cy="409575"/>
          </a:xfrm>
          <a:custGeom>
            <a:pathLst>
              <a:path w="260" h="43">
                <a:moveTo>
                  <a:pt x="256" y="0"/>
                </a:moveTo>
                <a:lnTo>
                  <a:pt x="260" y="0"/>
                </a:lnTo>
                <a:lnTo>
                  <a:pt x="260" y="43"/>
                </a:lnTo>
                <a:lnTo>
                  <a:pt x="256" y="43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563" name="" descr="{&quot;isTemplate&quot;:true,&quot;type&quot;:&quot;text&quot;}"/>
          <p:cNvSpPr txBox="1"/>
          <p:nvPr/>
        </p:nvSpPr>
        <p:spPr>
          <a:xfrm rot="0" flipH="0" flipV="0">
            <a:off x="9296400" y="3638550"/>
            <a:ext cx="20955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E2E8F0"/>
                </a:solidFill>
                <a:latin typeface="Microsoft YaHei"/>
                <a:ea typeface="Microsoft YaHei"/>
              </a:rPr>
              <a:t>Manage Logistics as a Process Step</a:t>
            </a:r>
            <a:endParaRPr/>
          </a:p>
        </p:txBody>
      </p:sp>
      <p:sp>
        <p:nvSpPr>
          <p:cNvPr id="564" name="" descr="{&quot;isTemplate&quot;:true,&quot;type&quot;:&quot;text&quot;}"/>
          <p:cNvSpPr txBox="1"/>
          <p:nvPr/>
        </p:nvSpPr>
        <p:spPr>
          <a:xfrm rot="0" flipH="0" flipV="0">
            <a:off x="7639050" y="4276725"/>
            <a:ext cx="3943350" cy="1114425"/>
          </a:xfrm>
          <a:prstGeom prst="rect"/>
        </p:spPr>
        <p:txBody>
          <a:bodyPr wrap="none" lIns="0" tIns="0" rIns="0" bIns="0"/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Handling, storage, delivery, packaging, labeling —</a:t>
            </a:r>
            <a:endParaRPr/>
          </a:p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Five linked links; any failure voids prior effort.</a:t>
            </a:r>
            <a:endParaRPr/>
          </a:p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Five steps are not pick-one — they are</a:t>
            </a:r>
            <a:r>
              <a:rPr lang="zh-CN" sz="1350" b="1">
                <a:solidFill>
                  <a:srgbClr val="F97316"/>
                </a:solidFill>
                <a:latin typeface="Microsoft YaHei"/>
                <a:ea typeface="Microsoft YaHei"/>
              </a:rPr>
              <a:t>Chained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565" name="" descr="{&quot;isTemplate&quot;:true,&quot;type&quot;:&quot;text&quot;}"/>
          <p:cNvSpPr txBox="1"/>
          <p:nvPr/>
        </p:nvSpPr>
        <p:spPr>
          <a:xfrm rot="0" flipH="0" flipV="0">
            <a:off x="609600" y="6086475"/>
            <a:ext cx="152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566" name=""/>
          <p:cNvSpPr/>
          <p:nvPr/>
        </p:nvSpPr>
        <p:spPr>
          <a:xfrm rot="0" flipH="0" flipV="0">
            <a:off x="876300" y="6153150"/>
            <a:ext cx="10439400" cy="381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/>
        </p:txBody>
      </p:sp>
      <p:sp>
        <p:nvSpPr>
          <p:cNvPr id="567" name=""/>
          <p:cNvSpPr/>
          <p:nvPr/>
        </p:nvSpPr>
        <p:spPr>
          <a:xfrm rot="0" flipH="0" flipV="0">
            <a:off x="876300" y="6153150"/>
            <a:ext cx="6267450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97316"/>
              </a:gs>
              <a:gs pos="100000">
                <a:srgbClr val="FB923C"/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568" name="" descr="{&quot;isTemplate&quot;:true,&quot;type&quot;:&quot;text&quot;}"/>
          <p:cNvSpPr txBox="1"/>
          <p:nvPr/>
        </p:nvSpPr>
        <p:spPr>
          <a:xfrm rot="0" flipH="0" flipV="0">
            <a:off x="11430000" y="6086475"/>
            <a:ext cx="152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569" name="" descr="{&quot;isTemplate&quot;:true,&quot;type&quot;:&quot;text&quot;}"/>
          <p:cNvSpPr txBox="1"/>
          <p:nvPr/>
        </p:nvSpPr>
        <p:spPr>
          <a:xfrm rot="0" flipH="0" flipV="0">
            <a:off x="11172825" y="64674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07 / 16</a:t>
            </a:r>
            <a:endParaRPr/>
          </a:p>
        </p:txBody>
      </p:sp>
    </p:spTree>
  </p:cSld>
</p:sld>
</file>

<file path=ppt/slides/slide8.xml><?xml version="1.0" encoding="UTF-8" standalone="yes"?>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<p:cSld><p:spTree><p:nvGrpSpPr><p:cNvPr id="570" name="" descr="&lt;Slide style={{ width: &apos;1280px&apos;, height: &apos;720px&apos;, background: &apos;#F8FAFC&apos; }}&gt;&#10;    {/* A 区 - 标题 */}&#10;    &lt;Box style={{ padding: &apos;40px 64px 0&apos;, flexDirection: &apos;column&apos;, alignItems: &apos;center&apos; }}&gt;&#10;        &lt;Text style={{ fontSize: 14, color: &apos;#3B82F6&apos;, letterSpacing: 4, marginBottom: 8 }}&gt;03 · Five-Step System Overview&lt;/Text&gt;&#10;        &lt;Text style={{ fontSize: 36, fontWeight: &apos;bold&apos;, color: &apos;#1E3A5F&apos;, lineHeight: 1.2, textAlign: &apos;center&apos; }}&gt;&#10;            In-Plant Logistics Quality Control&lt;span style={{ color: &apos;#F97316&apos; }}&gt;Complete Closed Loop&lt;/span&gt;&#10;        &lt;/Text&gt;&#10;    &lt;/Box&gt;&#10;&#10;    {/* B 区 - 横向五步法流程 */}&#10;    &lt;Box style={{ padding: &apos;40px 64px 0&apos;, gap: 14, flex: 1 }}&gt;&#10;        {/* 主体五卡片 */}&#10;        &lt;Box style={{ flexDirection: &apos;row&apos;, alignItems: &apos;stretch&apos;, gap: 0 }}&gt;&#10;            {[&#10;                { num: &apos;1&apos;, title: &apos;Handling&apos;, sub: &apos;Handling&apos;, icon: &apos;dolly&apos;, color: &apos;#3B82F6&apos;, desc: &apos;Material Characteristic Matching\nContainer Standardization&apos; },&#10;                { num: &apos;2&apos;, title: &apos;Storage&apos;, sub: &apos;Storage&apos;, icon: &apos;warehouse&apos;, color: &apos;#0EA5E9&apos;, desc: &apos;Clear Separation · Easy to Find\nFirst Out First&apos; },&#10;                { num: &apos;3&apos;, title: &apos;Delivery&apos;, sub: &apos;Delivery&apos;, icon: &apos;truck&apos;, color: &apos;#6366F1&apos;, desc: &apos;Pick Verification\nOn-Time Line Delivery&apos; },&#10;                { num: &apos;4&apos;, title: &apos;Packaging & Labeling&apos;, sub: &apos;Package&apos;, icon: &apos;tag&apos;, color: &apos;#8B5CF6&apos;, desc: &apos;Packaging Protection\nLabel Error-Proofing&apos; },&#10;                { num: &apos;5&apos;, title: &apos;Measurement Closed Loop&apos;, sub: &apos;Closure&apos;, icon: &apos;chart-line&apos;, color: &apos;#F97316&apos;, desc: &apos;5   KPI\nPDCA Cycle&apos;, isFinal: true },&#10;            ].map((step, idx) =&gt; (&#10;                &lt;Box key={idx} style={{ flex: 1, flexDirection: &apos;row&apos;, alignItems: &apos;center&apos; }}&gt;&#10;                    &lt;Box style={{&#10;                        flex: 1,&#10;                        background: step.isFinal ? &apos;linear-gradient(135deg, #F97316 0%, #EA580C 100%)&apos; : &apos;#FFFFFF&apos;,&#10;                        borderRadius: 10,&#10;                        padding: 18,&#10;                        alignItems: &apos;center&apos;,&#10;                        boxShadow: &apos;0 6px 20px rgba(30, 58, 95, 0.1)&apos;,&#10;                        border: step.isFinal ? &apos;none&apos; : &apos;1px solid #E2E8F0&apos;,&#10;                        borderTop: `4px solid ${step.color}`,&#10;                        height: 180,&#10;                        position: &apos;relative&apos;,&#10;                    }}&gt;&#10;                        {/* 编号圆 */}&#10;                        &lt;Box style={{&#10;                            position: &apos;absolute&apos;, top: -16, left: 14,&#10;                            width: 36, height: 36, borderRadius: &apos;50%&apos;,&#10;                            background: step.isFinal ? &apos;#1E3A5F&apos; : step.color,&#10;                            border: &apos;4px solid #F8FAFC&apos;,&#10;                            justifyContent: &apos;center&apos;, alignItems: &apos;center&apos;,&#10;                        }}&gt;&#10;                            &lt;Text style={{ fontSize: 16, fontWeight: &apos;bold&apos;, color: &apos;#FFFFFF&apos; }}&gt;{step.num}&lt;/Text&gt;&#10;                        &lt;/Box&gt;&#10;&#10;                        &lt;FAIcon name={step.icon} style={{ fill: step.isFinal ? &apos;#FFFFFF&apos; : step.color, width: 36, height: 36, marginTop: 16, marginBottom: 8 }} /&gt;&#10;                        &lt;Text style={{ fontSize: 18, fontWeight: &apos;bold&apos;, color: step.isFinal ? &apos;#FFFFFF&apos; : &apos;#1E3A5F&apos;, marginBottom: 2 }}&gt;&#10;                            {step.title}&#10;                        &lt;/Text&gt;&#10;                        &lt;Text style={{ fontSize: 10, color: step.isFinal ? &apos;rgba(255,255,255,0.7)&apos; : &apos;#94A3B8&apos;, letterSpacing: 1, marginBottom: 8 }}&gt;&#10;                            {step.sub.toUpperCase()}&#10;                        &lt;/Text&gt;&#10;                        &lt;Text style={{ fontSize: 12, color: step.isFinal ? &apos;rgba(255,255,255,0.9)&apos; : &apos;#64748B&apos;, textAlign: &apos;center&apos;, lineHeight: 1.5 }}&gt;&#10;                            {step.desc.split(&apos;\n&apos;).map((line, i) =&gt; (&#10;                                &lt;Text key={i}&gt;{line}{i &lt; step.desc.split(&apos;\n&apos;).length - 1 ? &lt;br /&gt; : null}&lt;/Text&gt;&#10;                            ))}&#10;                        &lt;/Text&gt;&#10;                    &lt;/Box&gt;&#10;&#10;                    {/* 箭头 */}&#10;                    {idx &lt; 4 &amp;&amp; (&#10;                        &lt;Box style={{ width: 28, justifyContent: &apos;center&apos;, alignItems: &apos;center&apos; }}&gt;&#10;                            &lt;FAIcon name=&apos;chevron-right&apos; style={{ fill: &apos;#CBD5E1&apos;, width: 20, height: 20 }} /&gt;&#10;                        &lt;/Box&gt;&#10;                    )}&#10;                &lt;/Box&gt;&#10;            ))}&#10;        &lt;/Box&gt;&#10;&#10;        {/* 金句条 */}&#10;        &lt;Box style={{&#10;            marginTop: 24,&#10;            background: &apos;linear-gradient(135deg, #1E3A5F 0%, #2D5887 100%)&apos;,&#10;            borderRadius: 10,&#10;            padding: &apos;20px 28px&apos;,&#10;            flexDirection: &apos;row&apos;,&#10;            alignItems: &apos;center&apos;,&#10;            gap: 20,&#10;        }}&gt;&#10;            &lt;Box style={{&#10;                width: 56, height: 56, borderRadius: &apos;50%&apos;,&#10;                background: &apos;rgba(249, 115, 22, 0.2)&apos;,&#10;                justifyContent: &apos;center&apos;, alignItems: &apos;center&apos;,&#10;            }}&gt;&#10;                &lt;FAIcon name=&apos;recycle&apos; style={{ fill: &apos;#F97316&apos;, width: 28, height: 28 }} /&gt;&#10;            &lt;/Box&gt;&#10;            &lt;Box style={{ flex: 1 }}&gt;&#10;                &lt;Text style={{ fontSize: 18, color: &apos;#FFFFFF&apos;, fontWeight: 600, lineHeight: 1.5 }}&gt;&#10;                    Closed-loop core: Step 5 's&quot;Measurement & Improvement&quot;Feeds Back to Prior 4 Steps,&lt;br /&gt;&#10;                    &lt;span style={{ color: &apos;#F97316&apos; }}&gt;Quality Defense Line = Process Chain + Metric Feedback&lt;/span&gt;&#10;                &lt;/Text&gt;&#10;            &lt;/Box&gt;&#10;        &lt;/Box&gt;&#10;    &lt;/Box&gt;&#10;&#10;    {/* C 区 */}&#10;    &lt;Box style={{ position: &apos;absolute&apos;, left: 64, bottom: 16, right: 64, flexDirection: &apos;row&apos;, justifyContent: &apos;space-between&apos; }}&gt;&#10;        &lt;Text style={{ fontSize: 14, color: &apos;#94A3B8&apos; }}&gt;QTank · Quality Management Training Series&lt;/Text&gt;&#10;        &lt;Text style={{ fontSize: 14, color: &apos;#94A3B8&apos; }}&gt;08 / 16&lt;/Text&gt;&#10;    &lt;/Box&gt;&#10;&lt;/Slide&gt;"/><p:cNvGrpSpPr/><p:nvPr/></p:nvGrpSpPr><p:grpSpPr><a:xfrm><a:off x="0" y="0"/><a:ext cx="0" cy="0"/><a:chOff x="0" y="0"/><a:chExt cx="0" cy="0"/></a:xfrm></p:grpSpPr><p:sp><p:nvSpPr><p:cNvPr id="571" name=""/><p:cNvSpPr/><p:nvPr/></p:nvSpPr><p:spPr><a:xfrm rot="0" flipH="0" flipV="0"><a:off x="0" y="0"/><a:ext cx="12192000" cy="6858000"/></a:xfrm><a:prstGeom prst="rect"><a:avLst/></a:prstGeom><a:solidFill><a:srgbClr val="F8FAFC"/></a:solidFill><a:ln/></p:spPr><p:txBody><a:bodyPr/><a:p/></p:txBody></p:sp><p:sp><p:nvSpPr><p:cNvPr id="572" name="" descr="{&quot;isTemplate&quot;:true,&quot;type&quot;:&quot;text&quot;}"/><p:cNvSpPr txBox="1"/><p:nvPr/></p:nvSpPr><p:spPr><a:xfrm rot="0" flipH="0" flipV="0"><a:off x="5267325" y="381000"/><a:ext cx="1666875" cy="161925"/></a:xfrm><a:prstGeom prst="rect"/></p:spPr><p:txBody><a:bodyPr wrap="none" lIns="0" tIns="0" rIns="0" bIns="0"/><a:p><a:pPr><a:lnSpc><a:spcPct val="100000"/></a:lnSpc></a:pPr><a:r><a:rPr lang="en-US" sz="1050" spc="300"><a:solidFill><a:srgbClr val="3B82F6"/></a:solidFill><a:latin typeface="Microsoft YaHei"/><a:ea typeface="Microsoft YaHei"/></a:rPr><a:t>03 · </a:t></a:r><a:r><a:rPr lang="zh-CN" sz="1050" spc="300"><a:solidFill><a:srgbClr val="3B82F6"/></a:solidFill><a:latin typeface="Microsoft YaHei"/><a:ea typeface="Microsoft YaHei"/></a:rPr><a:t>Five-Step System Overview</a:t></a:r><a:endParaRPr/></a:p></p:txBody></p:sp><p:sp><p:nvSpPr><p:cNvPr id="573" name="" descr="{&quot;isTemplate&quot;:true,&quot;type&quot;:&quot;text&quot;}"/><p:cNvSpPr txBox="1"/><p:nvPr/></p:nvSpPr><p:spPr><a:xfrm rot="0" flipH="0" flipV="0"><a:off x="3867150" y="619125"/><a:ext cx="4457700" cy="495300"/></a:xfrm><a:prstGeom prst="rect"/></p:spPr><p:txBody><a:bodyPr wrap="none" lIns="0" tIns="0" rIns="0" bIns="0"/><a:p><a:pPr algn="ctr"><a:lnSpc><a:spcPct val="120000"/></a:lnSpc></a:pPr><a:r><a:rPr lang="zh-CN" sz="2700" b="1"><a:solidFill><a:srgbClr val="1E3A5F"/></a:solidFill><a:latin typeface="Microsoft YaHei"/><a:ea typeface="Microsoft YaHei"/></a:rPr><a:t>In-Plant Logistics Quality Control</a:t></a:r><a:r><a:rPr lang="zh-CN" sz="2700" b="1"><a:solidFill><a:srgbClr val="F97316"/></a:solidFill><a:latin typeface="Microsoft YaHei"/><a:ea typeface="Microsoft YaHei"/></a:rPr><a:t>Complete Closed Loop</a:t></a:r><a:endParaRPr/></a:p></p:txBody></p:sp><p:pic><p:nvPicPr><p:cNvPr id="574" name=""/><p:cNvPicPr><a:picLocks noChangeAspect="1"/></p:cNvPicPr><p:nvPr/></p:nvPicPr><p:blipFill><a:blip><a:extLst><a:ext uri="{96DAC541-7B7A-43D3-8B79-37D633B846F1}"><asvg:svgBlip r:embed="rId1"/></a:ext></a:extLst></a:blip><a:stretch><a:fillRect/></a:stretch></p:blipFill><p:spPr><a:xfrm rot="0" flipH="0" flipV="0"><a:off x="2571750" y="2257425"/><a:ext cx="190500" cy="190500"/></a:xfrm><a:prstGeom prst="rect"><a:avLst/></a:prstGeom><a:ln/></p:spPr></p:pic><p:pic><p:nvPicPr><p:cNvPr id="575" name=""/><p:cNvPicPr><a:picLocks noChangeAspect="1"/></p:cNvPicPr><p:nvPr/></p:nvPicPr><p:blipFill><a:blip><a:extLst><a:ext uri="{96DAC541-7B7A-43D3-8B79-37D633B846F1}"><asvg:svgBlip r:embed="rId1"/></a:ext></a:extLst></a:blip><a:stretch><a:fillRect/></a:stretch></p:blipFill><p:spPr><a:xfrm rot="0" flipH="0" flipV="0"><a:off x="4772025" y="2257425"/><a:ext cx="190500" cy="190500"/></a:xfrm><a:prstGeom prst="rect"><a:avLst/></a:prstGeom><a:ln/></p:spPr></p:pic><p:pic><p:nvPicPr><p:cNvPr id="576" name=""/><p:cNvPicPr><a:picLocks noChangeAspect="1"/></p:cNvPicPr><p:nvPr/></p:nvPicPr><p:blipFill><a:blip><a:extLst><a:ext uri="{96DAC541-7B7A-43D3-8B79-37D633B846F1}"><asvg:svgBlip r:embed="rId1"/></a:ext></a:extLst></a:blip><a:stretch><a:fillRect/></a:stretch></p:blipFill><p:spPr><a:xfrm rot="0" flipH="0" flipV="0"><a:off x="6962775" y="2257425"/><a:ext cx="190500" cy="190500"/></a:xfrm><a:prstGeom prst="rect"><a:avLst/></a:prstGeom><a:ln/></p:spPr></p:pic><p:pic><p:nvPicPr><p:cNvPr id="577" name=""/><p:cNvPicPr><a:picLocks noChangeAspect="1"/></p:cNvPicPr><p:nvPr/></p:nvPicPr><p:blipFill><a:blip><a:extLst><a:ext uri="{96DAC541-7B7A-43D3-8B79-37D633B846F1}"><asvg:svgBlip r:embed="rId1"/></a:ext></a:extLst></a:blip><a:stretch><a:fillRect/></a:stretch></p:blipFill><p:spPr><a:xfrm rot="0" flipH="0" flipV="0"><a:off x="9163050" y="2257425"/><a:ext cx="190500" cy="190500"/></a:xfrm><a:prstGeom prst="rect"><a:avLst/></a:prstGeom><a:ln/></p:spPr></p:pic><p:sp><p:nvSpPr><p:cNvPr id="578" name=""/><p:cNvSpPr/><p:nvPr/></p:nvSpPr><p:spPr><a:xfrm rot="0" flipH="0" flipV="0"><a:off x="609600" y="3571875"/><a:ext cx="10972800" cy="1000125"/></a:xfrm><a:prstGeom prst="roundRect"><a:avLst><a:gd name="adj" fmla="val 9524"/></a:avLst></a:prstGeom><a:gradFill><a:gsLst><a:gs pos="0"><a:srgbClr val="1E3A5F"/></a:gs><a:gs pos="100000"><a:srgbClr val="2D5887"/></a:gs></a:gsLst><a:lin ang="2700000" scaled="1"/></a:gradFill><a:ln/></p:spPr><p:txBody><a:bodyPr/><a:p/></p:txBody></p:sp><p:sp><p:nvSpPr><p:cNvPr id="579" name=""/><p:cNvSpPr/><p:nvPr/></p:nvSpPr><p:spPr><a:xfrm rot="0" flipH="0" flipV="0"><a:off x="876300" y="3810000"/><a:ext cx="533400" cy="533400"/></a:xfrm><a:custGeom><a:pathLst><a:path w="56" h="56"><a:moveTo><a:pt x="28" y="0"/></a:moveTo><a:lnTo><a:pt x="28" y="0"/></a:lnTo><a:cubicBezTo><a:pt x="43" y="0"/><a:pt x="56" y="13"/><a:pt x="56" y="28"/></a:cubicBezTo><a:lnTo><a:pt x="56" y="28"/></a:lnTo><a:cubicBezTo><a:pt x="56" y="43"/><a:pt x="43" y="56"/><a:pt x="28" y="56"/></a:cubicBezTo><a:lnTo><a:pt x="28" y="56"/></a:lnTo><a:cubicBezTo><a:pt x="13" y="56"/><a:pt x="0" y="43"/><a:pt x="0" y="28"/></a:cubicBezTo><a:lnTo><a:pt x="0" y="28"/></a:lnTo><a:cubicBezTo><a:pt x="0" y="13"/><a:pt x="13" y="0"/><a:pt x="28" y="0"/></a:cubicBezTo><a:close/></a:path></a:pathLst></a:custGeom><a:solidFill><a:srgbClr val="F97316"><a:alpha val="20000"/></a:srgbClr></a:solidFill><a:ln/></p:spPr><p:txBody><a:bodyPr/><a:p/></p:txBody></p:sp><p:pic><p:nvPicPr><p:cNvPr id="580" name=""/><p:cNvPicPr><a:picLocks noChangeAspect="1"/></p:cNvPicPr><p:nvPr/></p:nvPicPr><p:blipFill><a:blip><a:extLst><a:ext uri="{96DAC541-7B7A-43D3-8B79-37D633B846F1}"><asvg:svgBlip r:embed="rId2"/></a:ext></a:extLst></a:blip><a:stretch><a:fillRect/></a:stretch></p:blipFill><p:spPr><a:xfrm rot="0" flipH="0" flipV="0"><a:off x="1009650" y="3943350"/><a:ext cx="266700" cy="266700"/></a:xfrm><a:prstGeom prst="rect"><a:avLst/></a:prstGeom><a:ln/></p:spPr></p:pic><p:sp><p:nvSpPr><p:cNvPr id="581" name="" descr="{&quot;isTemplate&quot;:true,&quot;type&quot;:&quot;text&quot;}"/><p:cNvSpPr txBox="1"/><p:nvPr/></p:nvSpPr><p:spPr><a:xfrm rot="0" flipH="0" flipV="0"><a:off x="1600200" y="3762375"/><a:ext cx="9715500" cy="619125"/></a:xfrm><a:prstGeom prst="rect"/></p:spPr><p:txBody><a:bodyPr wrap="none" lIns="0" tIns="0" rIns="0" bIns="0"/><a:p><a:pPr><a:lnSpc><a:spcPct val="150000"/></a:lnSpc></a:pPr><a:r><a:rPr lang="zh-CN" sz="1350" b="1"><a:solidFill><a:srgbClr val="FFFFFF"/></a:solidFill><a:latin typeface="Microsoft YaHei"/><a:ea typeface="Microsoft YaHei"/></a:rPr><a:t>Closed-loop core: Step</a:t></a:r><a:r><a:rPr lang="en-US" sz="1350" b="1"><a:solidFill><a:srgbClr val="FFFFFF"/></a:solidFill><a:latin typeface="Microsoft YaHei"/><a:ea typeface="Microsoft YaHei"/></a:rPr><a:t> 5 </a:t></a:r><a:r><a:rPr lang="zh-CN" sz="1350" b="1"><a:solidFill><a:srgbClr val="FFFFFF"/></a:solidFill><a:latin typeface="Microsoft YaHei"/><a:ea typeface="Microsoft YaHei"/></a:rPr><a:t>'s</a:t></a:r><a:r><a:rPr lang="en-US" sz="1350" b="1"><a:solidFill><a:srgbClr val="FFFFFF"/></a:solidFill><a:latin typeface="Microsoft YaHei"/><a:ea typeface="Microsoft YaHei"/></a:rPr><a:t>&quot;</a:t></a:r><a:r><a:rPr lang="zh-CN" sz="1350" b="1"><a:solidFill><a:srgbClr val="FFFFFF"/></a:solidFill><a:latin typeface="Microsoft YaHei"/><a:ea typeface="Microsoft YaHei"/></a:rPr><a:t>Measurement & Improvement</a:t></a:r><a:r><a:rPr lang="en-US" sz="1350" b="1"><a:solidFill><a:srgbClr val="FFFFFF"/></a:solidFill><a:latin typeface="Microsoft YaHei"/><a:ea typeface="Microsoft YaHei"/></a:rPr><a:t>&quot;</a:t></a:r><a:r><a:rPr lang="zh-CN" sz="1350" b="1"><a:solidFill><a:srgbClr val="FFFFFF"/></a:solidFill><a:latin typeface="Microsoft YaHei"/><a:ea typeface="Microsoft YaHei"/></a:rPr><a:t>Feeds Back to Prior</a:t></a:r><a:r><a:rPr lang="en-US" sz="1350" b="1"><a:solidFill><a:srgbClr val="FFFFFF"/></a:solidFill><a:latin typeface="Microsoft YaHei"/><a:ea typeface="Microsoft YaHei"/></a:rPr><a:t> 4 </a:t></a:r><a:r><a:rPr lang="zh-CN" sz="1350" b="1"><a:solidFill><a:srgbClr val="FFFFFF"/></a:solidFill><a:latin typeface="Microsoft YaHei"/><a:ea typeface="Microsoft YaHei"/></a:rPr><a:t>Steps,</a:t></a:r><a:endParaRPr/></a:p><a:p><a:pPr><a:lnSpc><a:spcPct val="150000"/></a:lnSpc></a:pPr><a:r><a:rPr lang="zh-CN" sz="1350" b="1"><a:solidFill><a:srgbClr val="F97316"/></a:solidFill><a:latin typeface="Microsoft YaHei"/><a:ea typeface="Microsoft YaHei"/></a:rPr><a:t>Quality Defense Line</a:t></a:r><a:r><a:rPr lang="en-US" sz="1350" b="1"><a:solidFill><a:srgbClr val="F97316"/></a:solidFill><a:latin typeface="Microsoft YaHei"/><a:ea typeface="Microsoft YaHei"/></a:rPr><a:t> = </a:t></a:r><a:r><a:rPr lang="zh-CN" sz="1350" b="1"><a:solidFill><a:srgbClr val="F97316"/></a:solidFill><a:latin typeface="Microsoft YaHei"/><a:ea typeface="Microsoft YaHei"/></a:rPr><a:t>Process Chain</a:t></a:r><a:r><a:rPr lang="en-US" sz="1350" b="1"><a:solidFill><a:srgbClr val="F97316"/></a:solidFill><a:latin typeface="Microsoft YaHei"/><a:ea typeface="Microsoft YaHei"/></a:rPr><a:t> + </a:t></a:r><a:r><a:rPr lang="zh-CN" sz="1350" b="1"><a:solidFill><a:srgbClr val="F97316"/></a:solidFill><a:latin typeface="Microsoft YaHei"/><a:ea typeface="Microsoft YaHei"/></a:rPr><a:t>Metric Feedback</a:t></a:r><a:endParaRPr/></a:p></p:txBody></p:sp><p:sp><p:nvSpPr><p:cNvPr id="582" name=""/><p:cNvSpPr/><p:nvPr/></p:nvSpPr><p:spPr><a:xfrm rot="0" flipH="0" flipV="0"><a:off x="609600" y="1533525"/><a:ext cx="1924050" cy="1676400"/></a:xfrm><a:prstGeom prst="roundRect"><a:avLst><a:gd name="adj" fmla="val 5682"/></a:avLst></a:prstGeom><a:solidFill><a:srgbClr val="FFFFFF"/></a:solidFill><a:ln/><a:effectLst><a:outerShdw blurRad="190500" dist="57150" dir="5400000"><a:srgbClr val="1E3A5F"><a:alpha val="10000"/></a:srgbClr></a:outerShdw></a:effectLst></p:spPr><p:txBody><a:bodyPr/><a:p/></p:txBody></p:sp><p:sp><p:nvSpPr><p:cNvPr id="583" name=""/><p:cNvSpPr/><p:nvPr/></p:nvSpPr><p:spPr><a:xfrm rot="0" flipH="0" flipV="0"><a:off x="609600" y="1533525"/><a:ext cx="1924050" cy="1676400"/></a:xfrm><a:custGeom><a:pathLst><a:path w="202" h="176"><a:moveTo><a:pt x="192" y="0"/></a:moveTo><a:cubicBezTo><a:pt x="197" y="0"/><a:pt x="201" y="4"/><a:pt x="202" y="8"/></a:cubicBezTo><a:cubicBezTo><a:pt x="201" y="6"/><a:pt x="199" y="4"/><a:pt x="196" y="4"/></a:cubicBezTo><a:lnTo><a:pt x="6" y="4"/></a:lnTo><a:cubicBezTo><a:pt x="3" y="4"/><a:pt x="1" y="6"/><a:pt x="0" y="9"/></a:cubicBezTo><a:cubicBezTo><a:pt x="1" y="4"/><a:pt x="5" y="0"/><a:pt x="10" y="0"/></a:cubicBezTo><a:lnTo><a:pt x="192" y="0"/></a:lnTo><a:close/></a:path></a:pathLst></a:custGeom><a:solidFill><a:srgbClr val="3B82F6"/></a:solidFill><a:ln/></p:spPr><p:txBody><a:bodyPr/><a:p/></p:txBody></p:sp><p:pic><p:nvPicPr><p:cNvPr id="584" name=""/><p:cNvPicPr><a:picLocks noChangeAspect="1"/></p:cNvPicPr><p:nvPr/></p:nvPicPr><p:blipFill><a:blip><a:extLst><a:ext uri="{96DAC541-7B7A-43D3-8B79-37D633B846F1}"><asvg:svgBlip r:embed="rId3"/></a:ext></a:extLst></a:blip><a:stretch><a:fillRect/></a:stretch></p:blipFill><p:spPr><a:xfrm rot="0" flipH="0" flipV="0"><a:off x="1400175" y="1857375"/><a:ext cx="342900" cy="342900"/></a:xfrm><a:prstGeom prst="rect"><a:avLst/></a:prstGeom><a:ln/></p:spPr></p:pic><p:sp><p:nvSpPr><p:cNvPr id="585" name="" descr="{&quot;isTemplate&quot;:true,&quot;type&quot;:&quot;text&quot;}"/><p:cNvSpPr txBox="1"/><p:nvPr/></p:nvSpPr><p:spPr><a:xfrm rot="0" flipH="0" flipV="0"><a:off x="1400175" y="2276475"/><a:ext cx="342900" cy="209550"/></a:xfrm><a:prstGeom prst="rect"/></p:spPr><p:txBody><a:bodyPr wrap="none" lIns="0" tIns="0" rIns="0" bIns="0"/><a:p><a:pPr><a:lnSpc><a:spcPct val="100000"/></a:lnSpc></a:pPr><a:r><a:rPr lang="zh-CN" sz="1350" b="1"><a:solidFill><a:srgbClr val="1E3A5F"/></a:solidFill><a:latin typeface="Microsoft YaHei"/><a:ea typeface="Microsoft YaHei"/></a:rPr><a:t>Handling</a:t></a:r><a:endParaRPr/></a:p></p:txBody></p:sp><p:sp><p:nvSpPr><p:cNvPr id="586" name="" descr="{&quot;isTemplate&quot;:true,&quot;type&quot;:&quot;text&quot;}"/><p:cNvSpPr txBox="1"/><p:nvPr/></p:nvSpPr><p:spPr><a:xfrm rot="0" flipH="0" flipV="0"><a:off x="1285875" y="2505075"/><a:ext cx="571500" cy="114300"/></a:xfrm><a:prstGeom prst="rect"/></p:spPr><p:txBody><a:bodyPr wrap="none" lIns="0" tIns="0" rIns="0" bIns="0"/><a:p><a:pPr><a:lnSpc><a:spcPct val="100000"/></a:lnSpc></a:pPr><a:r><a:rPr lang="en-US" sz="750" spc="75"><a:solidFill><a:srgbClr val="94A3B8"/></a:solidFill><a:latin typeface="Microsoft YaHei"/><a:ea typeface="Microsoft YaHei"/></a:rPr><a:t>HANDLING</a:t></a:r><a:endParaRPr/></a:p></p:txBody></p:sp><p:sp><p:nvSpPr><p:cNvPr id="587" name="" descr="{&quot;isTemplate&quot;:true,&quot;type&quot;:&quot;text&quot;}"/><p:cNvSpPr txBox="1"/><p:nvPr/></p:nvSpPr><p:spPr><a:xfrm rot="0" flipH="0" flipV="0"><a:off x="1228725" y="2695575"/><a:ext cx="685800" cy="419100"/></a:xfrm><a:prstGeom prst="rect"/></p:spPr><p:txBody><a:bodyPr wrap="none" lIns="0" tIns="0" rIns="0" bIns="0"/><a:p><a:pPr algn="ctr"><a:lnSpc><a:spcPct val="150000"/></a:lnSpc></a:pPr><a:r><a:rPr lang="zh-CN" sz="900"><a:solidFill><a:srgbClr val="64748B"/></a:solidFill><a:latin typeface="Microsoft YaHei"/><a:ea typeface="Microsoft YaHei"/></a:rPr><a:t>Material Characteristic Matching</a:t></a:r><a:endParaRPr/></a:p><a:p><a:pPr algn="ctr"><a:lnSpc><a:spcPct val="150000"/></a:lnSpc></a:pPr><a:r><a:rPr lang="zh-CN" sz="900"><a:solidFill><a:srgbClr val="64748B"/></a:solidFill><a:latin typeface="Microsoft YaHei"/><a:ea typeface="Microsoft YaHei"/></a:rPr><a:t>Container Standardization</a:t></a:r><a:endParaRPr/></a:p></p:txBody></p:sp><p:sp><p:nvSpPr><p:cNvPr id="588" name=""/><p:cNvSpPr/><p:nvPr/></p:nvSpPr><p:spPr><a:xfrm rot="0" flipH="0" flipV="0"><a:off x="742950" y="1381125"/><a:ext cx="342900" cy="342900"/></a:xfrm><a:custGeom><a:pathLst><a:path w="36" h="36"><a:moveTo><a:pt x="18" y="0"/></a:moveTo><a:lnTo><a:pt x="18" y="0"/></a:lnTo><a:cubicBezTo><a:pt x="28" y="0"/><a:pt x="36" y="8"/><a:pt x="36" y="18"/></a:cubicBezTo><a:lnTo><a:pt x="36" y="18"/></a:lnTo><a:cubicBezTo><a:pt x="36" y="28"/><a:pt x="28" y="36"/><a:pt x="18" y="36"/></a:cubicBezTo><a:lnTo><a:pt x="18" y="36"/></a:lnTo><a:cubicBezTo><a:pt x="8" y="36"/><a:pt x="0" y="28"/><a:pt x="0" y="18"/></a:cubicBezTo><a:lnTo><a:pt x="0" y="18"/></a:lnTo><a:cubicBezTo><a:pt x="0" y="8"/><a:pt x="8" y="0"/><a:pt x="18" y="0"/></a:cubicBezTo><a:close/></a:path></a:pathLst></a:custGeom><a:solidFill><a:srgbClr val="3B82F6"/></a:solidFill><a:ln w="50800"><a:solidFill><a:srgbClr val="F8FAFC"/></a:solidFill><a:prstDash val="solid"/></a:ln></p:spPr><p:txBody><a:bodyPr/><a:p/></p:txBody></p:sp><p:sp><p:nvSpPr><p:cNvPr id="589" name="" descr="{&quot;isTemplate&quot;:true,&quot;type&quot;:&quot;text&quot;}"/><p:cNvSpPr txBox="1"/><p:nvPr/></p:nvSpPr><p:spPr><a:xfrm rot="0" flipH="0" flipV="0"><a:off x="876300" y="1457325"/><a:ext cx="85725" cy="190500"/></a:xfrm><a:prstGeom prst="rect"/></p:spPr><p:txBody><a:bodyPr wrap="none" lIns="0" tIns="0" rIns="0" bIns="0"/><a:p><a:pPr><a:lnSpc><a:spcPct val="100000"/></a:lnSpc></a:pPr><a:r><a:rPr lang="en-US" sz="1200" b="1"><a:solidFill><a:srgbClr val="FFFFFF"/></a:solidFill><a:latin typeface="Microsoft YaHei"/><a:ea typeface="Microsoft YaHei"/></a:rPr><a:t>1</a:t></a:r><a:endParaRPr/></a:p></p:txBody></p:sp><p:sp><p:nvSpPr><p:cNvPr id="590" name=""/><p:cNvSpPr/><p:nvPr/></p:nvSpPr><p:spPr><a:xfrm rot="0" flipH="0" flipV="0"><a:off x="2800350" y="1533525"/><a:ext cx="1933575" cy="1676400"/></a:xfrm><a:prstGeom prst="roundRect"><a:avLst><a:gd name="adj" fmla="val 5682"/></a:avLst></a:prstGeom><a:solidFill><a:srgbClr val="FFFFFF"/></a:solidFill><a:ln/><a:effectLst><a:outerShdw blurRad="190500" dist="57150" dir="5400000"><a:srgbClr val="1E3A5F"><a:alpha val="10000"/></a:srgbClr></a:outerShdw></a:effectLst></p:spPr><p:txBody><a:bodyPr/><a:p/></p:txBody></p:sp><p:sp><p:nvSpPr><p:cNvPr id="591" name=""/><p:cNvSpPr/><p:nvPr/></p:nvSpPr><p:spPr><a:xfrm rot="0" flipH="0" flipV="0"><a:off x="2800350" y="1533525"/><a:ext cx="1933575" cy="1676400"/></a:xfrm><a:custGeom><a:pathLst><a:path w="203" h="176"><a:moveTo><a:pt x="193" y="0"/></a:moveTo><a:cubicBezTo><a:pt x="198" y="0"/><a:pt x="202" y="4"/><a:pt x="203" y="8"/></a:cubicBezTo><a:cubicBezTo><a:pt x="202" y="6"/><a:pt x="200" y="4"/><a:pt x="197" y="4"/></a:cubicBezTo><a:lnTo><a:pt x="6" y="4"/></a:lnTo><a:cubicBezTo><a:pt x="3" y="4"/><a:pt x="1" y="6"/><a:pt x="0" y="9"/></a:cubicBezTo><a:cubicBezTo><a:pt x="1" y="4"/><a:pt x="5" y="0"/><a:pt x="10" y="0"/></a:cubicBezTo><a:lnTo><a:pt x="193" y="0"/></a:lnTo><a:close/></a:path></a:pathLst></a:custGeom><a:solidFill><a:srgbClr val="0EA5E9"/></a:solidFill><a:ln/></p:spPr><p:txBody><a:bodyPr/><a:p/></p:txBody></p:sp><p:pic><p:nvPicPr><p:cNvPr id="592" name=""/><p:cNvPicPr><a:picLocks noChangeAspect="1"/></p:cNvPicPr><p:nvPr/></p:nvPicPr><p:blipFill><a:blip><a:extLst><a:ext uri="{96DAC541-7B7A-43D3-8B79-37D633B846F1}"><asvg:svgBlip r:embed="rId4"/></a:ext></a:extLst></a:blip><a:stretch><a:fillRect/></a:stretch></p:blipFill><p:spPr><a:xfrm rot="0" flipH="0" flipV="0"><a:off x="3600450" y="1857375"/><a:ext cx="342900" cy="342900"/></a:xfrm><a:prstGeom prst="rect"><a:avLst/></a:prstGeom><a:ln/></p:spPr></p:pic><p:sp><p:nvSpPr><p:cNvPr id="593" name="" descr="{&quot;isTemplate&quot;:true,&quot;type&quot;:&quot;text&quot;}"/><p:cNvSpPr txBox="1"/><p:nvPr/></p:nvSpPr><p:spPr><a:xfrm rot="0" flipH="0" flipV="0"><a:off x="3600450" y="2276475"/><a:ext cx="342900" cy="209550"/></a:xfrm><a:prstGeom prst="rect"/></p:spPr><p:txBody><a:bodyPr wrap="none" lIns="0" tIns="0" rIns="0" bIns="0"/><a:p><a:pPr><a:lnSpc><a:spcPct val="100000"/></a:lnSpc></a:pPr><a:r><a:rPr lang="zh-CN" sz="1350" b="1"><a:solidFill><a:srgbClr val="1E3A5F"/></a:solidFill><a:latin typeface="Microsoft YaHei"/><a:ea typeface="Microsoft YaHei"/></a:rPr><a:t>Storage</a:t></a:r><a:endParaRPr/></a:p></p:txBody></p:sp><p:sp><p:nvSpPr><p:cNvPr id="594" name="" descr="{&quot;isTemplate&quot;:true,&quot;type&quot;:&quot;text&quot;}"/><p:cNvSpPr txBox="1"/><p:nvPr/></p:nvSpPr><p:spPr><a:xfrm rot="0" flipH="0" flipV="0"><a:off x="3505200" y="2505075"/><a:ext cx="533400" cy="114300"/></a:xfrm><a:prstGeom prst="rect"/></p:spPr><p:txBody><a:bodyPr wrap="none" lIns="0" tIns="0" rIns="0" bIns="0"/><a:p><a:pPr><a:lnSpc><a:spcPct val="100000"/></a:lnSpc></a:pPr><a:r><a:rPr lang="en-US" sz="750" spc="75"><a:solidFill><a:srgbClr val="94A3B8"/></a:solidFill><a:latin typeface="Microsoft YaHei"/><a:ea typeface="Microsoft YaHei"/></a:rPr><a:t>STORAGE</a:t></a:r><a:endParaRPr/></a:p></p:txBody></p:sp><p:sp><p:nvSpPr><p:cNvPr id="595" name="" descr="{&quot;isTemplate&quot;:true,&quot;type&quot;:&quot;text&quot;}"/><p:cNvSpPr txBox="1"/><p:nvPr/></p:nvSpPr><p:spPr><a:xfrm rot="0" flipH="0" flipV="0"><a:off x="3371850" y="2695575"/><a:ext cx="790575" cy="419100"/></a:xfrm><a:prstGeom prst="rect"/></p:spPr><p:txBody><a:bodyPr wrap="none" lIns="0" tIns="0" rIns="0" bIns="0"/><a:p><a:pPr algn="ctr"><a:lnSpc><a:spcPct val="150000"/></a:lnSpc></a:pPr><a:r><a:rPr lang="zh-CN" sz="900"><a:solidFill><a:srgbClr val="64748B"/></a:solidFill><a:latin typeface="Microsoft YaHei"/><a:ea typeface="Microsoft YaHei"/></a:rPr><a:t>Clear Separation</a:t></a:r><a:r><a:rPr lang="en-US" sz="900"><a:solidFill><a:srgbClr val="64748B"/></a:solidFill><a:latin typeface="Microsoft YaHei"/><a:ea typeface="Microsoft YaHei"/></a:rPr><a:t> · </a:t></a:r><a:r><a:rPr lang="zh-CN" sz="900"><a:solidFill><a:srgbClr val="64748B"/></a:solidFill><a:latin typeface="Microsoft YaHei"/><a:ea typeface="Microsoft YaHei"/></a:rPr><a:t>Easy to Find</a:t></a:r><a:endParaRPr/></a:p><a:p><a:pPr algn="ctr"><a:lnSpc><a:spcPct val="150000"/></a:lnSpc></a:pPr><a:r><a:rPr lang="zh-CN" sz="900"><a:solidFill><a:srgbClr val="64748B"/></a:solidFill><a:latin typeface="Microsoft YaHei"/><a:ea typeface="Microsoft YaHei"/></a:rPr><a:t>First Out First</a:t></a:r><a:endParaRPr/></a:p></p:txBody></p:sp><p:sp><p:nvSpPr><p:cNvPr id="596" name=""/><p:cNvSpPr/><p:nvPr/></p:nvSpPr><p:spPr><a:xfrm rot="0" flipH="0" flipV="0"><a:off x="2933700" y="1381125"/><a:ext cx="342900" cy="342900"/></a:xfrm><a:custGeom><a:pathLst><a:path w="36" h="36"><a:moveTo><a:pt x="18" y="0"/></a:moveTo><a:lnTo><a:pt x="18" y="0"/></a:lnTo><a:cubicBezTo><a:pt x="28" y="0"/><a:pt x="36" y="8"/><a:pt x="36" y="18"/></a:cubicBezTo><a:lnTo><a:pt x="36" y="18"/></a:lnTo><a:cubicBezTo><a:pt x="36" y="28"/><a:pt x="28" y="36"/><a:pt x="18" y="36"/></a:cubicBezTo><a:lnTo><a:pt x="18" y="36"/></a:lnTo><a:cubicBezTo><a:pt x="8" y="36"/><a:pt x="0" y="28"/><a:pt x="0" y="18"/></a:cubicBezTo><a:lnTo><a:pt x="0" y="18"/></a:lnTo><a:cubicBezTo><a:pt x="0" y="8"/><a:pt x="8" y="0"/><a:pt x="18" y="0"/></a:cubicBezTo><a:close/></a:path></a:pathLst></a:custGeom><a:solidFill><a:srgbClr val="0EA5E9"/></a:solidFill><a:ln w="50800"><a:solidFill><a:srgbClr val="F8FAFC"/></a:solidFill><a:prstDash val="solid"/></a:ln></p:spPr><p:txBody><a:bodyPr/><a:p/></p:txBody></p:sp><p:sp><p:nvSpPr><p:cNvPr id="597" name="" descr="{&quot;isTemplate&quot;:true,&quot;type&quot;:&quot;text&quot;}"/><p:cNvSpPr txBox="1"/><p:nvPr/></p:nvSpPr><p:spPr><a:xfrm rot="0" flipH="0" flipV="0"><a:off x="3067050" y="1457325"/><a:ext cx="85725" cy="190500"/></a:xfrm><a:prstGeom prst="rect"/></p:spPr><p:txBody><a:bodyPr wrap="none" lIns="0" tIns="0" rIns="0" bIns="0"/><a:p><a:pPr><a:lnSpc><a:spcPct val="100000"/></a:lnSpc></a:pPr><a:r><a:rPr lang="en-US" sz="1200" b="1"><a:solidFill><a:srgbClr val="FFFFFF"/></a:solidFill><a:latin typeface="Microsoft YaHei"/><a:ea typeface="Microsoft YaHei"/></a:rPr><a:t>2</a:t></a:r><a:endParaRPr/></a:p></p:txBody></p:sp><p:sp><p:nvSpPr><p:cNvPr id="598" name=""/><p:cNvSpPr/><p:nvPr/></p:nvSpPr><p:spPr><a:xfrm rot="0" flipH="0" flipV="0"><a:off x="5000625" y="1533525"/><a:ext cx="1924050" cy="1676400"/></a:xfrm><a:prstGeom prst="roundRect"><a:avLst><a:gd name="adj" fmla="val 5682"/></a:avLst></a:prstGeom><a:solidFill><a:srgbClr val="FFFFFF"/></a:solidFill><a:ln/><a:effectLst><a:outerShdw blurRad="190500" dist="57150" dir="5400000"><a:srgbClr val="1E3A5F"><a:alpha val="10000"/></a:srgbClr></a:outerShdw></a:effectLst></p:spPr><p:txBody><a:bodyPr/><a:p/></p:txBody></p:sp><p:sp><p:nvSpPr><p:cNvPr id="599" name=""/><p:cNvSpPr/><p:nvPr/></p:nvSpPr><p:spPr><a:xfrm rot="0" flipH="0" flipV="0"><a:off x="5000625" y="1533525"/><a:ext cx="1924050" cy="1676400"/></a:xfrm><a:custGeom><a:pathLst><a:path w="202" h="176"><a:moveTo><a:pt x="192" y="0"/></a:moveTo><a:cubicBezTo><a:pt x="197" y="0"/><a:pt x="201" y="4"/><a:pt x="202" y="8"/></a:cubicBezTo><a:cubicBezTo><a:pt x="201" y="6"/><a:pt x="199" y="4"/><a:pt x="196" y="4"/></a:cubicBezTo><a:lnTo><a:pt x="6" y="4"/></a:lnTo><a:cubicBezTo><a:pt x="3" y="4"/><a:pt x="1" y="6"/><a:pt x="0" y="9"/></a:cubicBezTo><a:cubicBezTo><a:pt x="1" y="4"/><a:pt x="5" y="0"/><a:pt x="10" y="0"/></a:cubicBezTo><a:lnTo><a:pt x="192" y="0"/></a:lnTo><a:close/></a:path></a:pathLst></a:custGeom><a:solidFill><a:srgbClr val="6366F1"/></a:solidFill><a:ln/></p:spPr><p:txBody><a:bodyPr/><a:p/></p:txBody></p:sp><p:pic><p:nvPicPr><p:cNvPr id="600" name=""/><p:cNvPicPr><a:picLocks noChangeAspect="1"/></p:cNvPicPr><p:nvPr/></p:nvPicPr><p:blipFill><a:blip><a:extLst><a:ext uri="{96DAC541-7B7A-43D3-8B79-37D633B846F1}"><asvg:svgBlip r:embed="rId5"/></a:ext></a:extLst></a:blip><a:stretch><a:fillRect/></a:stretch></p:blipFill><p:spPr><a:xfrm rot="0" flipH="0" flipV="0"><a:off x="5791200" y="1857375"/><a:ext cx="342900" cy="342900"/></a:xfrm><a:prstGeom prst="rect"><a:avLst/></a:prstGeom><a:ln/></p:spPr></p:pic><p:sp><p:nvSpPr><p:cNvPr id="601" name="" descr="{&quot;isTemplate&quot;:true,&quot;type&quot;:&quot;text&quot;}"/><p:cNvSpPr txBox="1"/><p:nvPr/></p:nvSpPr><p:spPr><a:xfrm rot="0" flipH="0" flipV="0"><a:off x="5791200" y="2276475"/><a:ext cx="342900" cy="209550"/></a:xfrm><a:prstGeom prst="rect"/></p:spPr><p:txBody><a:bodyPr wrap="none" lIns="0" tIns="0" rIns="0" bIns="0"/><a:p><a:pPr><a:lnSpc><a:spcPct val="100000"/></a:lnSpc></a:pPr><a:r><a:rPr lang="zh-CN" sz="1350" b="1"><a:solidFill><a:srgbClr val="1E3A5F"/></a:solidFill><a:latin typeface="Microsoft YaHei"/><a:ea typeface="Microsoft YaHei"/></a:rPr><a:t>Delivery</a:t></a:r><a:endParaRPr/></a:p></p:txBody></p:sp><p:sp><p:nvSpPr><p:cNvPr id="602" name="" descr="{&quot;isTemplate&quot;:true,&quot;type&quot;:&quot;text&quot;}"/><p:cNvSpPr txBox="1"/><p:nvPr/></p:nvSpPr><p:spPr><a:xfrm rot="0" flipH="0" flipV="0"><a:off x="5686425" y="2505075"/><a:ext cx="552450" cy="114300"/></a:xfrm><a:prstGeom prst="rect"/></p:spPr><p:txBody><a:bodyPr wrap="none" lIns="0" tIns="0" rIns="0" bIns="0"/><a:p><a:pPr><a:lnSpc><a:spcPct val="100000"/></a:lnSpc></a:pPr><a:r><a:rPr lang="en-US" sz="750" spc="75"><a:solidFill><a:srgbClr val="94A3B8"/></a:solidFill><a:latin typeface="Microsoft YaHei"/><a:ea typeface="Microsoft YaHei"/></a:rPr><a:t>DELIVERY</a:t></a:r><a:endParaRPr/></a:p></p:txBody></p:sp><p:sp><p:nvSpPr><p:cNvPr id="603" name="" descr="{&quot;isTemplate&quot;:true,&quot;type&quot;:&quot;text&quot;}"/><p:cNvSpPr txBox="1"/><p:nvPr/></p:nvSpPr><p:spPr><a:xfrm rot="0" flipH="0" flipV="0"><a:off x="5734050" y="2695575"/><a:ext cx="457200" cy="419100"/></a:xfrm><a:prstGeom prst="rect"/></p:spPr><p:txBody><a:bodyPr wrap="none" lIns="0" tIns="0" rIns="0" bIns="0"/><a:p><a:pPr algn="ctr"><a:lnSpc><a:spcPct val="150000"/></a:lnSpc></a:pPr><a:r><a:rPr lang="zh-CN" sz="900"><a:solidFill><a:srgbClr val="64748B"/></a:solidFill><a:latin typeface="Microsoft YaHei"/><a:ea typeface="Microsoft YaHei"/></a:rPr><a:t>Pick Verification</a:t></a:r><a:endParaRPr/></a:p><a:p><a:pPr algn="ctr"><a:lnSpc><a:spcPct val="150000"/></a:lnSpc></a:pPr><a:r><a:rPr lang="zh-CN" sz="900"><a:solidFill><a:srgbClr val="64748B"/></a:solidFill><a:latin typeface="Microsoft YaHei"/><a:ea typeface="Microsoft YaHei"/></a:rPr><a:t>On-Time Line Delivery</a:t></a:r><a:endParaRPr/></a:p></p:txBody></p:sp><p:sp><p:nvSpPr><p:cNvPr id="604" name=""/><p:cNvSpPr/><p:nvPr/></p:nvSpPr><p:spPr><a:xfrm rot="0" flipH="0" flipV="0"><a:off x="5133975" y="1381125"/><a:ext cx="342900" cy="342900"/></a:xfrm><a:custGeom><a:pathLst><a:path w="36" h="36"><a:moveTo><a:pt x="18" y="0"/></a:moveTo><a:lnTo><a:pt x="18" y="0"/></a:lnTo><a:cubicBezTo><a:pt x="28" y="0"/><a:pt x="36" y="8"/><a:pt x="36" y="18"/></a:cubicBezTo><a:lnTo><a:pt x="36" y="18"/></a:lnTo><a:cubicBezTo><a:pt x="36" y="28"/><a:pt x="28" y="36"/><a:pt x="18" y="36"/></a:cubicBezTo><a:lnTo><a:pt x="18" y="36"/></a:lnTo><a:cubicBezTo><a:pt x="8" y="36"/><a:pt x="0" y="28"/><a:pt x="0" y="18"/></a:cubicBezTo><a:lnTo><a:pt x="0" y="18"/></a:lnTo><a:cubicBezTo><a:pt x="0" y="8"/><a:pt x="8" y="0"/><a:pt x="18" y="0"/></a:cubicBezTo><a:close/></a:path></a:pathLst></a:custGeom><a:solidFill><a:srgbClr val="6366F1"/></a:solidFill><a:ln w="50800"><a:solidFill><a:srgbClr val="F8FAFC"/></a:solidFill><a:prstDash val="solid"/></a:ln></p:spPr><p:txBody><a:bodyPr/><a:p/></p:txBody></p:sp><p:sp><p:nvSpPr><p:cNvPr id="605" name="" descr="{&quot;isTemplate&quot;:true,&quot;type&quot;:&quot;text&quot;}"/><p:cNvSpPr txBox="1"/><p:nvPr/></p:nvSpPr><p:spPr><a:xfrm rot="0" flipH="0" flipV="0"><a:off x="5267325" y="1457325"/><a:ext cx="85725" cy="190500"/></a:xfrm><a:prstGeom prst="rect"/></p:spPr><p:txBody><a:bodyPr wrap="none" lIns="0" tIns="0" rIns="0" bIns="0"/><a:p><a:pPr><a:lnSpc><a:spcPct val="100000"/></a:lnSpc></a:pPr><a:r><a:rPr lang="en-US" sz="1200" b="1"><a:solidFill><a:srgbClr val="FFFFFF"/></a:solidFill><a:latin typeface="Microsoft YaHei"/><a:ea typeface="Microsoft YaHei"/></a:rPr><a:t>3</a:t></a:r><a:endParaRPr/></a:p></p:txBody></p:sp><p:sp><p:nvSpPr><p:cNvPr id="606" name=""/><p:cNvSpPr/><p:nvPr/></p:nvSpPr><p:spPr><a:xfrm rot="0" flipH="0" flipV="0"><a:off x="7191375" y="1533525"/><a:ext cx="1933575" cy="1676400"/></a:xfrm><a:prstGeom prst="roundRect"><a:avLst><a:gd name="adj" fmla="val 5682"/></a:avLst></a:prstGeom><a:solidFill><a:srgbClr val="FFFFFF"/></a:solidFill><a:ln/><a:effectLst><a:outerShdw blurRad="190500" dist="57150" dir="5400000"><a:srgbClr val="1E3A5F"><a:alpha val="10000"/></a:srgbClr></a:outerShdw></a:effectLst></p:spPr><p:txBody><a:bodyPr/><a:p/></p:txBody></p:sp><p:sp><p:nvSpPr><p:cNvPr id="607" name=""/><p:cNvSpPr/><p:nvPr/></p:nvSpPr><p:spPr><a:xfrm rot="0" flipH="0" flipV="0"><a:off x="7191375" y="1533525"/><a:ext cx="1933575" cy="1676400"/></a:xfrm><a:custGeom><a:pathLst><a:path w="203" h="176"><a:moveTo><a:pt x="193" y="0"/></a:moveTo><a:cubicBezTo><a:pt x="198" y="0"/><a:pt x="202" y="4"/><a:pt x="203" y="8"/></a:cubicBezTo><a:cubicBezTo><a:pt x="202" y="6"/><a:pt x="200" y="4"/><a:pt x="197" y="4"/></a:cubicBezTo><a:lnTo><a:pt x="6" y="4"/></a:lnTo><a:cubicBezTo><a:pt x="3" y="4"/><a:pt x="1" y="6"/><a:pt x="0" y="9"/></a:cubicBezTo><a:cubicBezTo><a:pt x="1" y="4"/><a:pt x="5" y="0"/><a:pt x="10" y="0"/></a:cubicBezTo><a:lnTo><a:pt x="193" y="0"/></a:lnTo><a:close/></a:path></a:pathLst></a:custGeom><a:solidFill><a:srgbClr val="8B5CF6"/></a:solidFill><a:ln/></p:spPr><p:txBody><a:bodyPr/><a:p/></p:txBody></p:sp><p:pic><p:nvPicPr><p:cNvPr id="608" name=""/><p:cNvPicPr><a:picLocks noChangeAspect="1"/></p:cNvPicPr><p:nvPr/></p:nvPicPr><p:blipFill><a:blip><a:extLst><a:ext uri="{96DAC541-7B7A-43D3-8B79-37D633B846F1}"><asvg:svgBlip r:embed="rId6"/></a:ext></a:extLst></a:blip><a:stretch><a:fillRect/></a:stretch></p:blipFill><p:spPr><a:xfrm rot="0" flipH="0" flipV="0"><a:off x="7991475" y="1857375"/><a:ext cx="342900" cy="342900"/></a:xfrm><a:prstGeom prst="rect"><a:avLst/></a:prstGeom><a:ln/></p:spPr></p:pic><p:sp><p:nvSpPr><p:cNvPr id="609" name="" descr="{&quot;isTemplate&quot;:true,&quot;type&quot;:&quot;text&quot;}"/><p:cNvSpPr txBox="1"/><p:nvPr/></p:nvSpPr><p:spPr><a:xfrm rot="0" flipH="0" flipV="0"><a:off x="7734300" y="2276475"/><a:ext cx="857250" cy="209550"/></a:xfrm><a:prstGeom prst="rect"/></p:spPr><p:txBody><a:bodyPr wrap="none" lIns="0" tIns="0" rIns="0" bIns="0"/><a:p><a:pPr><a:lnSpc><a:spcPct val="100000"/></a:lnSpc></a:pPr><a:r><a:rPr lang="zh-CN" sz="1350" b="1"><a:solidFill><a:srgbClr val="1E3A5F"/></a:solidFill><a:latin typeface="Microsoft YaHei"/><a:ea typeface="Microsoft YaHei"/></a:rPr><a:t>Packaging & Labeling</a:t></a:r><a:endParaRPr/></a:p></p:txBody></p:sp><p:sp><p:nvSpPr><p:cNvPr id="610" name="" descr="{&quot;isTemplate&quot;:true,&quot;type&quot;:&quot;text&quot;}"/><p:cNvSpPr txBox="1"/><p:nvPr/></p:nvSpPr><p:spPr><a:xfrm rot="0" flipH="0" flipV="0"><a:off x="7896225" y="2505075"/><a:ext cx="533400" cy="114300"/></a:xfrm><a:prstGeom prst="rect"/></p:spPr><p:txBody><a:bodyPr wrap="none" lIns="0" tIns="0" rIns="0" bIns="0"/><a:p><a:pPr><a:lnSpc><a:spcPct val="100000"/></a:lnSpc></a:pPr><a:r><a:rPr lang="en-US" sz="750" spc="75"><a:solidFill><a:srgbClr val="94A3B8"/></a:solidFill><a:latin typeface="Microsoft YaHei"/><a:ea typeface="Microsoft YaHei"/></a:rPr><a:t>PACKAGE</a:t></a:r><a:endParaRPr/></a:p></p:txBody></p:sp><p:sp><p:nvSpPr><p:cNvPr id="611" name="" descr="{&quot;isTemplate&quot;:true,&quot;type&quot;:&quot;text&quot;}"/><p:cNvSpPr txBox="1"/><p:nvPr/></p:nvSpPr><p:spPr><a:xfrm rot="0" flipH="0" flipV="0"><a:off x="7934325" y="2695575"/><a:ext cx="457200" cy="419100"/></a:xfrm><a:prstGeom prst="rect"/></p:spPr><p:txBody><a:bodyPr wrap="none" lIns="0" tIns="0" rIns="0" bIns="0"/><a:p><a:pPr algn="ctr"><a:lnSpc><a:spcPct val="150000"/></a:lnSpc></a:pPr><a:r><a:rPr lang="zh-CN" sz="900"><a:solidFill><a:srgbClr val="64748B"/></a:solidFill><a:latin typeface="Microsoft YaHei"/><a:ea typeface="Microsoft YaHei"/></a:rPr><a:t>Packaging Protection</a:t></a:r><a:endParaRPr/></a:p><a:p><a:pPr algn="ctr"><a:lnSpc><a:spcPct val="150000"/></a:lnSpc></a:pPr><a:r><a:rPr lang="zh-CN" sz="900"><a:solidFill><a:srgbClr val="64748B"/></a:solidFill><a:latin typeface="Microsoft YaHei"/><a:ea typeface="Microsoft YaHei"/></a:rPr><a:t>Label Error-Proofing</a:t></a:r><a:endParaRPr/></a:p></p:txBody></p:sp><p:sp><p:nvSpPr><p:cNvPr id="612" name=""/><p:cNvSpPr/><p:nvPr/></p:nvSpPr><p:spPr><a:xfrm rot="0" flipH="0" flipV="0"><a:off x="7324725" y="1381125"/><a:ext cx="342900" cy="342900"/></a:xfrm><a:custGeom><a:pathLst><a:path w="36" h="36"><a:moveTo><a:pt x="18" y="0"/></a:moveTo><a:lnTo><a:pt x="18" y="0"/></a:lnTo><a:cubicBezTo><a:pt x="28" y="0"/><a:pt x="36" y="8"/><a:pt x="36" y="18"/></a:cubicBezTo><a:lnTo><a:pt x="36" y="18"/></a:lnTo><a:cubicBezTo><a:pt x="36" y="28"/><a:pt x="28" y="36"/><a:pt x="18" y="36"/></a:cubicBezTo><a:lnTo><a:pt x="18" y="36"/></a:lnTo><a:cubicBezTo><a:pt x="8" y="36"/><a:pt x="0" y="28"/><a:pt x="0" y="18"/></a:cubicBezTo><a:lnTo><a:pt x="0" y="18"/></a:lnTo><a:cubicBezTo><a:pt x="0" y="8"/><a:pt x="8" y="0"/><a:pt x="18" y="0"/></a:cubicBezTo><a:close/></a:path></a:pathLst></a:custGeom><a:solidFill><a:srgbClr val="8B5CF6"/></a:solidFill><a:ln w="50800"><a:solidFill><a:srgbClr val="F8FAFC"/></a:solidFill><a:prstDash val="solid"/></a:ln></p:spPr><p:txBody><a:bodyPr/><a:p/></p:txBody></p:sp><p:sp><p:nvSpPr><p:cNvPr id="613" name="" descr="{&quot;isTemplate&quot;:true,&quot;type&quot;:&quot;text&quot;}"/><p:cNvSpPr txBox="1"/><p:nvPr/></p:nvSpPr><p:spPr><a:xfrm rot="0" flipH="0" flipV="0"><a:off x="7458075" y="1457325"/><a:ext cx="85725" cy="190500"/></a:xfrm><a:prstGeom prst="rect"/></p:spPr><p:txBody><a:bodyPr wrap="none" lIns="0" tIns="0" rIns="0" bIns="0"/><a:p><a:pPr><a:lnSpc><a:spcPct val="100000"/></a:lnSpc></a:pPr><a:r><a:rPr lang="en-US" sz="1200" b="1"><a:solidFill><a:srgbClr val="FFFFFF"/></a:solidFill><a:latin typeface="Microsoft YaHei"/><a:ea typeface="Microsoft YaHei"/></a:rPr><a:t>4</a:t></a:r><a:endParaRPr/></a:p></p:txBody></p:sp><p:sp><p:nvSpPr><p:cNvPr id="614" name=""/><p:cNvSpPr/><p:nvPr/></p:nvSpPr><p:spPr><a:xfrm rot="0" flipH="0" flipV="0"><a:off x="9391650" y="1533525"/><a:ext cx="2190750" cy="1676400"/></a:xfrm><a:prstGeom prst="roundRect"><a:avLst><a:gd name="adj" fmla="val 5682"/></a:avLst></a:prstGeom><a:gradFill><a:gsLst><a:gs pos="0"><a:srgbClr val="F97316"/></a:gs><a:gs pos="100000"><a:srgbClr val="EA580C"/></a:gs></a:gsLst><a:lin ang="2700000" scaled="1"/></a:gradFill><a:ln/><a:effectLst><a:outerShdw blurRad="190500" dist="57150" dir="5400000"><a:srgbClr val="1E3A5F"><a:alpha val="10000"/></a:srgbClr></a:outerShdw></a:effectLst></p:spPr><p:txBody><a:bodyPr/><a:p/></p:txBody></p:sp><p:sp><p:nvSpPr><p:cNvPr id="615" name=""/><p:cNvSpPr/><p:nvPr/></p:nvSpPr><p:spPr><a:xfrm rot="0" flipH="0" flipV="0"><a:off x="9391650" y="1533525"/><a:ext cx="2190750" cy="1676400"/></a:xfrm><a:custGeom><a:pathLst><a:path w="230" h="176"><a:moveTo><a:pt x="220" y="0"/></a:moveTo><a:cubicBezTo><a:pt x="225" y="0"/><a:pt x="229" y="4"/><a:pt x="230" y="8"/></a:cubicBezTo><a:cubicBezTo><a:pt x="229" y="6"/><a:pt x="227" y="4"/><a:pt x="224" y="4"/></a:cubicBezTo><a:lnTo><a:pt x="6" y="4"/></a:lnTo><a:cubicBezTo><a:pt x="3" y="4"/><a:pt x="1" y="6"/><a:pt x="0" y="9"/></a:cubicBezTo><a:cubicBezTo><a:pt x="1" y="4"/><a:pt x="5" y="0"/><a:pt x="10" y="0"/></a:cubicBezTo><a:lnTo><a:pt x="220" y="0"/></a:lnTo><a:close/></a:path></a:pathLst></a:custGeom><a:solidFill><a:srgbClr val="F97316"/></a:solidFill><a:ln/></p:spPr><p:txBody><a:bodyPr/><a:p/></p:txBody></p:sp><p:pic><p:nvPicPr><p:cNvPr id="616" name=""/><p:cNvPicPr><a:picLocks noChangeAspect="1"/></p:cNvPicPr><p:nvPr/></p:nvPicPr><p:blipFill><a:blip><a:extLst><a:ext uri="{96DAC541-7B7A-43D3-8B79-37D633B846F1}"><asvg:svgBlip r:embed="rId7"/></a:ext></a:extLst></a:blip><a:stretch><a:fillRect/></a:stretch></p:blipFill><p:spPr><a:xfrm rot="0" flipH="0" flipV="0"><a:off x="10315575" y="1857375"/><a:ext cx="342900" cy="342900"/></a:xfrm><a:prstGeom prst="rect"><a:avLst/></a:prstGeom><a:ln/></p:spPr></p:pic><p:sp><p:nvSpPr><p:cNvPr id="617" name="" descr="{&quot;isTemplate&quot;:true,&quot;type&quot;:&quot;text&quot;}"/><p:cNvSpPr txBox="1"/><p:nvPr/></p:nvSpPr><p:spPr><a:xfrm rot="0" flipH="0" flipV="0"><a:off x="10144125" y="2276475"/><a:ext cx="685800" cy="209550"/></a:xfrm><a:prstGeom prst="rect"/></p:spPr><p:txBody><a:bodyPr wrap="none" lIns="0" tIns="0" rIns="0" bIns="0"/><a:p><a:pPr><a:lnSpc><a:spcPct val="100000"/></a:lnSpc></a:pPr><a:r><a:rPr lang="zh-CN" sz="1350" b="1"><a:solidFill><a:srgbClr val="FFFFFF"/></a:solidFill><a:latin typeface="Microsoft YaHei"/><a:ea typeface="Microsoft YaHei"/></a:rPr><a:t>Measurement Closed Loop</a:t></a:r><a:endParaRPr/></a:p></p:txBody></p:sp><p:sp><p:nvSpPr><p:cNvPr id="618" name="" descr="{&quot;isTemplate&quot;:true,&quot;type&quot;:&quot;text&quot;}"/><p:cNvSpPr txBox="1"/><p:nvPr/></p:nvSpPr><p:spPr><a:xfrm rot="0" flipH="0" flipV="0"><a:off x="10220325" y="2505075"/><a:ext cx="533400" cy="114300"/></a:xfrm><a:prstGeom prst="rect"/></p:spPr><p:txBody><a:bodyPr wrap="none" lIns="0" tIns="0" rIns="0" bIns="0"/><a:p><a:pPr><a:lnSpc><a:spcPct val="100000"/></a:lnSpc></a:pPr><a:r><a:rPr lang="en-US" sz="750" spc="75"><a:solidFill><a:srgbClr val="FFFFFF"><a:alpha val="70000"/></a:srgbClr></a:solidFill><a:latin typeface="Microsoft YaHei"/><a:ea typeface="Microsoft YaHei"/></a:rPr><a:t>CLOSURE</a:t></a:r><a:endParaRPr/></a:p></p:txBody></p:sp><p:sp><p:nvSpPr><p:cNvPr id="619" name="" descr="{&quot;isTemplate&quot;:true,&quot;type&quot;:&quot;text&quot;}"/><p:cNvSpPr txBox="1"/><p:nvPr/></p:nvSpPr><p:spPr><a:xfrm rot="0" flipH="0" flipV="0"><a:off x="10201275" y="2695575"/><a:ext cx="581025" cy="419100"/></a:xfrm><a:prstGeom prst="rect"/></p:spPr><p:txBody><a:bodyPr wrap="none" lIns="0" tIns="0" rIns="0" bIns="0"/><a:p><a:pPr algn="ctr"><a:lnSpc><a:spcPct val="150000"/></a:lnSpc></a:pPr><a:r><a:rPr lang="en-US" sz="900"><a:solidFill><a:srgbClr val="FFFFFF"><a:alpha val="90000"/></a:srgbClr></a:solidFill><a:latin typeface="Microsoft YaHei"/><a:ea typeface="Microsoft YaHei"/></a:rPr><a:t>5 </a:t></a:r><a:r><a:rPr lang="zh-CN" sz="900"><a:solidFill><a:srgbClr val="FFFFFF"><a:alpha val="90000"/></a:srgbClr></a:solidFill><a:latin typeface="Microsoft YaHei"/><a:ea typeface="Microsoft YaHei"/></a:rPr><a:t> </a:t></a:r><a:r><a:rPr lang="en-US" sz="900"><a:solidFill><a:srgbClr val="FFFFFF"><a:alpha val="90000"/></a:srgbClr></a:solidFill><a:latin typeface="Microsoft YaHei"/><a:ea typeface="Microsoft YaHei"/></a:rPr><a:t> KPI</a:t></a:r><a:endParaRPr/></a:p><a:p><a:pPr algn="ctr"><a:lnSpc><a:spcPct val="150000"/></a:lnSpc></a:pPr><a:r><a:rPr lang="en-US" sz="900"><a:solidFill><a:srgbClr val="FFFFFF"><a:alpha val="90000"/></a:srgbClr></a:solidFill><a:latin typeface="Microsoft YaHei"/><a:ea typeface="Microsoft YaHei"/></a:rPr><a:t>PDCA </a:t></a:r><a:r><a:rPr lang="zh-CN" sz="900"><a:solidFill><a:srgbClr val="FFFFFF"><a:alpha val="90000"/></a:srgbClr></a:solidFill><a:latin typeface="Microsoft YaHei"/><a:ea typeface="Microsoft YaHei"/></a:rPr><a:t>Cycle</a:t></a:r><a:endParaRPr/></a:p></p:txBody></p:sp><p:sp><p:nvSpPr><p:cNvPr id="620" name=""/><p:cNvSpPr/><p:nvPr/></p:nvSpPr><p:spPr><a:xfrm rot="0" flipH="0" flipV="0"><a:off x="9525000" y="1381125"/><a:ext cx="342900" cy="342900"/></a:xfrm><a:custGeom><a:pathLst><a:path w="36" h="36"><a:moveTo><a:pt x="18" y="0"/></a:moveTo><a:lnTo><a:pt x="18" y="0"/></a:lnTo><a:cubicBezTo><a:pt x="28" y="0"/><a:pt x="36" y="8"/><a:pt x="36" y="18"/></a:cubicBezTo><a:lnTo><a:pt x="36" y="18"/></a:lnTo><a:cubicBezTo><a:pt x="36" y="28"/><a:pt x="28" y="36"/><a:pt x="18" y="36"/></a:cubicBezTo><a:lnTo><a:pt x="18" y="36"/></a:lnTo><a:cubicBezTo><a:pt x="8" y="36"/><a:pt x="0" y="28"/><a:pt x="0" y="18"/></a:cubicBezTo><a:lnTo><a:pt x="0" y="18"/></a:lnTo><a:cubicBezTo><a:pt x="0" y="8"/><a:pt x="8" y="0"/><a:pt x="18" y="0"/></a:cubicBezTo><a:close/></a:path></a:pathLst></a:custGeom><a:solidFill><a:srgbClr val="1E3A5F"/></a:solidFill><a:ln w="50800"><a:solidFill><a:srgbClr val="F8FAFC"/></a:solidFill><a:prstDash val="solid"/></a:ln></p:spPr><p:txBody><a:bodyPr/><a:p/></p:txBody></p:sp><p:sp><p:nvSpPr><p:cNvPr id="621" name="" descr="{&quot;isTemplate&quot;:true,&quot;type&quot;:&quot;text&quot;}"/><p:cNvSpPr txBox="1"/><p:nvPr/></p:nvSpPr><p:spPr><a:xfrm rot="0" flipH="0" flipV="0"><a:off x="9658350" y="1457325"/><a:ext cx="85725" cy="190500"/></a:xfrm><a:prstGeom prst="rect"/></p:spPr><p:txBody><a:bodyPr wrap="none" lIns="0" tIns="0" rIns="0" bIns="0"/><a:p><a:pPr><a:lnSpc><a:spcPct val="100000"/></a:lnSpc></a:pPr><a:r><a:rPr lang="en-US" sz="1200" b="1"><a:solidFill><a:srgbClr val="FFFFFF"/></a:solidFill><a:latin typeface="Microsoft YaHei"/><a:ea typeface="Microsoft YaHei"/></a:rPr><a:t>5</a:t></a:r><a:endParaRPr/></a:p></p:txBody></p:sp><p:sp><p:nvSpPr><p:cNvPr id="622" name="" descr="{&quot;isTemplate&quot;:true,&quot;type&quot;:&quot;text&quot;}"/><p:cNvSpPr txBox="1"/><p:nvPr/></p:nvSpPr><p:spPr><a:xfrm rot="0" flipH="0" flipV="0"><a:off x="609600" y="6543675"/><a:ext cx="1990725" cy="161925"/></a:xfrm><a:prstGeom prst="rect"/></p:spPr><p:txBody><a:bodyPr wrap="none" lIns="0" tIns="0" rIns="0" bIns="0"/><a:p><a:pPr><a:lnSpc><a:spcPct val="100000"/></a:lnSpc></a:pPr><a:r><a:rPr lang="zh-CN" sz="1050"><a:solidFill><a:srgbClr val="94A3B8"/></a:solidFill><a:latin typeface="Microsoft YaHei"/><a:ea typeface="Microsoft YaHei"/></a:rPr><a:t>QTank</a:t></a:r><a:r><a:rPr lang="en-US" sz="1050"><a:solidFill><a:srgbClr val="94A3B8"/></a:solidFill><a:latin typeface="Microsoft YaHei"/><a:ea typeface="Microsoft YaHei"/></a:rPr><a:t> · </a:t></a:r><a:r><a:rPr lang="zh-CN" sz="1050"><a:solidFill><a:srgbClr val="94A3B8"/></a:solidFill><a:latin typeface="Microsoft YaHei"/><a:ea typeface="Microsoft YaHei"/></a:rPr><a:t>Quality Management Training Series</a:t></a:r><a:endParaRPr/></a:p></p:txBody></p:sp><p:sp><p:nvSpPr><p:cNvPr id="623" name="" descr="{&quot;isTemplate&quot;:true,&quot;type&quot;:&quot;text&quot;}"/><p:cNvSpPr txBox="1"/><p:nvPr/></p:nvSpPr><p:spPr><a:xfrm rot="0" flipH="0" flipV="0"><a:off x="11172825" y="6543675"/><a:ext cx="409575" cy="161925"/></a:xfrm><a:prstGeom prst="rect"/></p:spPr><p:txBody><a:bodyPr wrap="none" lIns="0" tIns="0" rIns="0" bIns="0"/><a:p><a:pPr><a:lnSpc><a:spcPct val="100000"/></a:lnSpc></a:pPr><a:r><a:rPr lang="en-US" sz="1050"><a:solidFill><a:srgbClr val="94A3B8"/></a:solidFill><a:latin typeface="Microsoft YaHei"/><a:ea typeface="Microsoft YaHei"/></a:rPr><a:t>08 / 16</a:t></a:r><a:endParaRPr/></a:p></p:txBody></p:sp></p:spTree></p:cSld></p:sld>
</file>

<file path=ppt/slides/slide9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624" name="" descr="&lt;Slide style={{ width: '1280px', height: '720px', background: '#1E3A5F', position: 'relative' }}&gt;&#10;    &lt;Box style={{ position: 'absolute', top: 0, left: 0, width: '100%', height: '100%', opacity: 0.06 }}&gt;&#10;        &lt;svg width='1280' height='720' viewBox='0 0 1280 720'&gt;&#10;            {Array.from({ length: 14 }).map((_, i) =&gt; (&#10;                &lt;line key={i} x1={i * 100} y1='0' x2={i * 100 + 400} y2='720' stroke='#3B82F6' strokeWidth='1' /&gt;&#10;            ))}&#10;        &lt;/svg&gt;&#10;    &lt;/Box&gt;&#10;&#10;    &lt;Box style={{ position: 'absolute', left: 60, top: 80 }}&gt;&#10;        &lt;Text style={{&#10;            fontSize: 220,&#10;            fontWeight: 'bold',&#10;            color: 'transparent',&#10;            backgroundImage: 'linear-gradient(135deg, #F97316 0%, #FB923C 100%)',&#10;            backgroundClip: 'text',&#10;            lineHeight: 0.85,&#10;            letterSpacing: -8,&#10;        }}&gt;&#10;            04&#10;        &lt;/Text&gt;&#10;    &lt;/Box&gt;&#10;&#10;    &lt;Box style={{ position: 'absolute', right: 64, top: 64, flexDirection: 'row', alignItems: 'center', gap: 12 }}&gt;&#10;        &lt;Box style={{ width: 8, height: 8, borderRadius: '50%', background: '#F97316' }} /&gt;&#10;        &lt;Text style={{ fontSize: 14, color: '#94A3B8', letterSpacing: 4 }}&gt;CHAPTER · 04&lt;/Text&gt;&#10;    &lt;/Box&gt;&#10;&#10;    &lt;Box style={{&#10;        position: 'absolute',&#10;        right: 64, top: 280,&#10;        width: 640,&#10;        flexDirection: 'column',&#10;        alignItems: 'flex-end',&#10;    }}&gt;&#10;        &lt;Text style={{&#10;            fontSize: 48,&#10;            fontWeight: 'bold',&#10;            color: '#FFFFFF',&#10;            lineHeight: 1.2,&#10;            textAlign: 'right',&#10;            marginBottom: 24,&#10;        }}&gt;&#10;            Handling + Storage&#10;        &lt;/Text&gt;&#10;        &lt;Box style={{&#10;            background: 'rgba(59, 130, 246, 0.2)',&#10;            borderRight: '4px solid #3B82F6',&#10;            padding: '8px 16px',&#10;            marginBottom: 32,&#10;        }}&gt;&#10;            &lt;Text style={{ fontSize: 22, color: '#E2E8F0' }}&gt;Secure the First Two Gates&lt;/Text&gt;&#10;        &lt;/Box&gt;&#10;        &lt;Text style={{&#10;            fontSize: 18,&#10;            color: '#CBD5E1',&#10;            lineHeight: 1.8,&#10;            textAlign: 'right',&#10;            maxWidth: 540,&#10;        }}&gt;&#10;            Handling Determines Product's&quot;Initial State&quot;，&lt;br /&gt;&#10;            Storage Determines Product's&quot;Hold State&quot;——&lt;br /&gt;&#10;            If first two gates fail, downstream three steps cannot&lt;span style={{ color: '#F97316', fontWeight: 'bold' }}&gt;Recover&lt;/span&gt;。&#10;        &lt;/Text&gt;&#10;    &lt;/Box&gt;&#10;&#10;    &lt;Box style={{ position: 'absolute', left: 64, bottom: 64, right: 64, flexDirection: 'row', alignItems: 'center', gap: 12 }}&gt;&#10;        &lt;Text style={{ fontSize: 14, color: '#94A3B8' }}&gt;04&lt;/Text&gt;&#10;        &lt;Box style={{ flex: 1, height: 4, background: 'rgba(255,255,255,0.1)', borderRadius: 2 }}&gt;&#10;            &lt;Box style={{ width: '80%', height: '100%', background: 'linear-gradient(90deg, #F97316, #FB923C)', borderRadius: 2 }} /&gt;&#10;        &lt;/Box&gt;&#10;        &lt;Text style={{ fontSize: 14, color: '#94A3B8' }}&gt;05&lt;/Text&gt;&#10;    &lt;/Box&gt;&#10;&#10;    &lt;Text style={{ position: 'absolute', right: 64, bottom: 24, fontSize: 14, color: '#94A3B8' }}&gt;09 / 16&lt;/Text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p/>
        </p:txBody>
      </p:sp>
      <p:pic>
        <p:nvPicPr>
          <p:cNvPr id="626" name=""/>
          <p:cNvPicPr>
            <a:picLocks noChangeAspect="1"/>
          </p:cNvPicPr>
          <p:nvPr/>
        </p:nvPicPr>
        <p:blipFill>
          <a:blip>
            <a:alphaModFix amt="6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627" name="" descr="{&quot;isTemplate&quot;:true,&quot;type&quot;:&quot;text&quot;}"/>
          <p:cNvSpPr txBox="1"/>
          <p:nvPr/>
        </p:nvSpPr>
        <p:spPr>
          <a:xfrm rot="0" flipH="0" flipV="0">
            <a:off x="571500" y="762000"/>
            <a:ext cx="2181225" cy="2143125"/>
          </a:xfrm>
          <a:prstGeom prst="rect"/>
        </p:spPr>
        <p:txBody>
          <a:bodyPr wrap="none" lIns="0" tIns="0" rIns="0" bIns="0"/>
          <a:p>
            <a:pPr>
              <a:lnSpc>
                <a:spcPct val="85000"/>
              </a:lnSpc>
            </a:pPr>
            <a:r>
              <a:rPr lang="en-US" sz="16500" b="1" spc="-600">
                <a:gradFill>
                  <a:gsLst>
                    <a:gs pos="0">
                      <a:srgbClr val="F97316"/>
                    </a:gs>
                    <a:gs pos="100000">
                      <a:srgbClr val="FB923C"/>
                    </a:gs>
                  </a:gsLst>
                  <a:lin ang="2700000" scaled="1"/>
                </a:gra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628" name=""/>
          <p:cNvSpPr/>
          <p:nvPr/>
        </p:nvSpPr>
        <p:spPr>
          <a:xfrm rot="0" flipH="0" flipV="0">
            <a:off x="10029825" y="657225"/>
            <a:ext cx="76200" cy="76200"/>
          </a:xfrm>
          <a:custGeom>
            <a:pathLst>
              <a:path w="8" h="8">
                <a:moveTo>
                  <a:pt x="4" y="0"/>
                </a:moveTo>
                <a:lnTo>
                  <a:pt x="4" y="0"/>
                </a:lnTo>
                <a:cubicBezTo>
                  <a:pt x="6" y="0"/>
                  <a:pt x="8" y="2"/>
                  <a:pt x="8" y="4"/>
                </a:cubicBezTo>
                <a:lnTo>
                  <a:pt x="8" y="4"/>
                </a:lnTo>
                <a:cubicBezTo>
                  <a:pt x="8" y="6"/>
                  <a:pt x="6" y="8"/>
                  <a:pt x="4" y="8"/>
                </a:cubicBezTo>
                <a:lnTo>
                  <a:pt x="4" y="8"/>
                </a:lnTo>
                <a:cubicBezTo>
                  <a:pt x="2" y="8"/>
                  <a:pt x="0" y="6"/>
                  <a:pt x="0" y="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629" name="" descr="{&quot;isTemplate&quot;:true,&quot;type&quot;:&quot;text&quot;}"/>
          <p:cNvSpPr txBox="1"/>
          <p:nvPr/>
        </p:nvSpPr>
        <p:spPr>
          <a:xfrm rot="0" flipH="0" flipV="0">
            <a:off x="10220325" y="609600"/>
            <a:ext cx="13620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300">
                <a:solidFill>
                  <a:srgbClr val="94A3B8"/>
                </a:solidFill>
                <a:latin typeface="Microsoft YaHei"/>
                <a:ea typeface="Microsoft YaHei"/>
              </a:rPr>
              <a:t>CHAPTER · 04</a:t>
            </a:r>
            <a:endParaRPr/>
          </a:p>
        </p:txBody>
      </p:sp>
      <p:sp>
        <p:nvSpPr>
          <p:cNvPr id="630" name="" descr="{&quot;isTemplate&quot;:true,&quot;type&quot;:&quot;text&quot;}"/>
          <p:cNvSpPr txBox="1"/>
          <p:nvPr/>
        </p:nvSpPr>
        <p:spPr>
          <a:xfrm rot="0" flipH="0" flipV="0">
            <a:off x="9229725" y="2667000"/>
            <a:ext cx="2352675" cy="666750"/>
          </a:xfrm>
          <a:prstGeom prst="rect"/>
        </p:spPr>
        <p:txBody>
          <a:bodyPr wrap="none" lIns="0" tIns="0" rIns="0" bIns="0"/>
          <a:p>
            <a:pPr algn="r">
              <a:lnSpc>
                <a:spcPct val="120000"/>
              </a:lnSpc>
            </a:pPr>
            <a:r>
              <a:rPr lang="zh-CN" sz="3600" b="1">
                <a:solidFill>
                  <a:srgbClr val="FFFFFF"/>
                </a:solidFill>
                <a:latin typeface="Microsoft YaHei"/>
                <a:ea typeface="Microsoft YaHei"/>
              </a:rPr>
              <a:t>Handling</a:t>
            </a: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</a:rPr>
              <a:t> + </a:t>
            </a:r>
            <a:r>
              <a:rPr lang="zh-CN" sz="3600" b="1">
                <a:solidFill>
                  <a:srgbClr val="FFFFFF"/>
                </a:solidFill>
                <a:latin typeface="Microsoft YaHei"/>
                <a:ea typeface="Microsoft YaHei"/>
              </a:rPr>
              <a:t>Storage</a:t>
            </a:r>
            <a:endParaRPr/>
          </a:p>
        </p:txBody>
      </p:sp>
      <p:sp>
        <p:nvSpPr>
          <p:cNvPr id="631" name=""/>
          <p:cNvSpPr/>
          <p:nvPr/>
        </p:nvSpPr>
        <p:spPr>
          <a:xfrm rot="0" flipH="0" flipV="0">
            <a:off x="9982200" y="3562350"/>
            <a:ext cx="1600200" cy="409575"/>
          </a:xfrm>
          <a:prstGeom prst="rect">
            <a:avLst/>
          </a:prstGeom>
          <a:solidFill>
            <a:srgbClr val="3B82F6">
              <a:alpha val="20000"/>
            </a:srgbClr>
          </a:solidFill>
          <a:ln/>
        </p:spPr>
        <p:txBody>
          <a:bodyPr/>
          <a:p/>
        </p:txBody>
      </p:sp>
      <p:sp>
        <p:nvSpPr>
          <p:cNvPr id="632" name=""/>
          <p:cNvSpPr/>
          <p:nvPr/>
        </p:nvSpPr>
        <p:spPr>
          <a:xfrm rot="0" flipH="0" flipV="0">
            <a:off x="9982200" y="3562350"/>
            <a:ext cx="1638300" cy="409575"/>
          </a:xfrm>
          <a:custGeom>
            <a:pathLst>
              <a:path w="172" h="43">
                <a:moveTo>
                  <a:pt x="168" y="0"/>
                </a:moveTo>
                <a:lnTo>
                  <a:pt x="172" y="0"/>
                </a:lnTo>
                <a:lnTo>
                  <a:pt x="172" y="43"/>
                </a:lnTo>
                <a:lnTo>
                  <a:pt x="168" y="43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633" name="" descr="{&quot;isTemplate&quot;:true,&quot;type&quot;:&quot;text&quot;}"/>
          <p:cNvSpPr txBox="1"/>
          <p:nvPr/>
        </p:nvSpPr>
        <p:spPr>
          <a:xfrm rot="0" flipH="0" flipV="0">
            <a:off x="10134600" y="3638550"/>
            <a:ext cx="12573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E2E8F0"/>
                </a:solidFill>
                <a:latin typeface="Microsoft YaHei"/>
                <a:ea typeface="Microsoft YaHei"/>
              </a:rPr>
              <a:t>Secure the First Two Gates</a:t>
            </a:r>
            <a:endParaRPr/>
          </a:p>
        </p:txBody>
      </p:sp>
      <p:sp>
        <p:nvSpPr>
          <p:cNvPr id="634" name="" descr="{&quot;isTemplate&quot;:true,&quot;type&quot;:&quot;text&quot;}"/>
          <p:cNvSpPr txBox="1"/>
          <p:nvPr/>
        </p:nvSpPr>
        <p:spPr>
          <a:xfrm rot="0" flipH="0" flipV="0">
            <a:off x="7467600" y="4276725"/>
            <a:ext cx="4114800" cy="1114425"/>
          </a:xfrm>
          <a:prstGeom prst="rect"/>
        </p:spPr>
        <p:txBody>
          <a:bodyPr wrap="none" lIns="0" tIns="0" rIns="0" bIns="0"/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Handling Determines Product's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Initial State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，</a:t>
            </a:r>
            <a:endParaRPr/>
          </a:p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Storage Determines Product's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Hold State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"——</a:t>
            </a:r>
            <a:endParaRPr/>
          </a:p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If first two gates fail, downstream three steps cannot</a:t>
            </a:r>
            <a:r>
              <a:rPr lang="zh-CN" sz="1350" b="1">
                <a:solidFill>
                  <a:srgbClr val="F97316"/>
                </a:solidFill>
                <a:latin typeface="Microsoft YaHei"/>
                <a:ea typeface="Microsoft YaHei"/>
              </a:rPr>
              <a:t>Recover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635" name="" descr="{&quot;isTemplate&quot;:true,&quot;type&quot;:&quot;text&quot;}"/>
          <p:cNvSpPr txBox="1"/>
          <p:nvPr/>
        </p:nvSpPr>
        <p:spPr>
          <a:xfrm rot="0" flipH="0" flipV="0">
            <a:off x="609600" y="6086475"/>
            <a:ext cx="152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636" name=""/>
          <p:cNvSpPr/>
          <p:nvPr/>
        </p:nvSpPr>
        <p:spPr>
          <a:xfrm rot="0" flipH="0" flipV="0">
            <a:off x="876300" y="6153150"/>
            <a:ext cx="10439400" cy="381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/>
        </p:txBody>
      </p:sp>
      <p:sp>
        <p:nvSpPr>
          <p:cNvPr id="637" name=""/>
          <p:cNvSpPr/>
          <p:nvPr/>
        </p:nvSpPr>
        <p:spPr>
          <a:xfrm rot="0" flipH="0" flipV="0">
            <a:off x="876300" y="6153150"/>
            <a:ext cx="8353425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97316"/>
              </a:gs>
              <a:gs pos="100000">
                <a:srgbClr val="FB923C"/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638" name="" descr="{&quot;isTemplate&quot;:true,&quot;type&quot;:&quot;text&quot;}"/>
          <p:cNvSpPr txBox="1"/>
          <p:nvPr/>
        </p:nvSpPr>
        <p:spPr>
          <a:xfrm rot="0" flipH="0" flipV="0">
            <a:off x="11430000" y="6086475"/>
            <a:ext cx="152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639" name="" descr="{&quot;isTemplate&quot;:true,&quot;type&quot;:&quot;text&quot;}"/>
          <p:cNvSpPr txBox="1"/>
          <p:nvPr/>
        </p:nvSpPr>
        <p:spPr>
          <a:xfrm rot="0" flipH="0" flipV="0">
            <a:off x="11172825" y="64674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09 / 16</a:t>
            </a:r>
            <a:endParaRPr/>
          </a:p>
        </p:txBody>
      </p:sp>
    </p:spTree>
  </p:cSld>
</p:sld>
</file>

<file path=ppt/slides/slide10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19" name="" descr="&lt;Slide style={{ width: '1280px', height: '720px', background: '#F8FAFC' }}&gt;&#10;    {/* A 区 - 标题 */}&#10;    &lt;Box style={{ padding: '40px 64px 0', flexDirection: 'row', alignItems: 'center', gap: 16 }}&gt;&#10;        &lt;Box style={{&#10;            width: 56, height: 56, borderRadius: 12,&#10;            background: 'linear-gradient(135deg, #3B82F6 0%, #2563EB 100%)',&#10;            justifyContent: 'center', alignItems: 'center',&#10;        }}&gt;&#10;            &lt;FAIcon name='dolly' style={{ fill: '#FFFFFF', width: 28, height: 28 }} /&gt;&#10;        &lt;/Box&gt;&#10;        &lt;Box style={{ flex: 1 }}&gt;&#10;            &lt;Text style={{ fontSize: 14, color: '#3B82F6', letterSpacing: 3, marginBottom: 4 }}&gt;STEP 01 · Handling Control&lt;/Text&gt;&#10;            &lt;Text style={{ fontSize: 30, fontWeight: 'bold', color: '#1E3A5F', lineHeight: 1.2 }}&gt;&#10;                Make&quot;Transport&quot;Stop Creating Defects&#10;            &lt;/Text&gt;&#10;        &lt;/Box&gt;&#10;    &lt;/Box&gt;&#10;&#10;    {/* B 区 - 非对称双栏 (左大图+右侧要点) */}&#10;    &lt;Box style={{ padding: '32px 64px 0', flexDirection: 'row', gap: 24, flex: 1 }}&gt;&#10;        {/* 左侧大图 55% */}&#10;        &lt;Box style={{&#10;            flex: 11,&#10;            background: '#FFFFFF',&#10;            borderRadius: 12,&#10;            padding: 24,&#10;            boxShadow: '0 4px 16px rgba(30, 58, 95, 0.08)',&#10;            flexDirection: 'column',&#10;        }}&gt;&#10;            &lt;Text style={{ fontSize: 14, color: '#64748B', letterSpacing: 2, marginBottom: 16 }}&gt;Handling Scenario Illustration · Standardized Operations&lt;/Text&gt;&#10;            &lt;Box style={{ flex: 1, background: '#EFF6FF', borderRadius: 8, padding: 16, justifyContent: 'center', alignItems: 'center', position: 'relative' }}&gt;&#10;                &lt;svg width='100%' height='320' viewBox='0 0 560 320' style={{ overflow: 'visible' }}&gt;&#10;                    {/* Warehouse平面 */}&#10;                    &lt;rect x='20' y='40' width='520' height='240' fill='#DBEAFE' stroke='#3B82F6' strokeWidth='2' rx='8' /&gt;&#10;                    {/* Racking组 */}&#10;                    &lt;rect x='40' y='60' width='100' height='200' fill='#FFFFFF' stroke='#94A3B8' strokeWidth='1.5' /&gt;&#10;                    &lt;line x1='40' y1='110' x2='140' y2='110' stroke='#94A3B8' strokeWidth='1' /&gt;&#10;                    &lt;line x1='40' y1='160' x2='140' y2='160' stroke='#94A3B8' strokeWidth='1' /&gt;&#10;                    &lt;line x1='40' y1='210' x2='140' y2='210' stroke='#94A3B8' strokeWidth='1' /&gt;&#10;                    {/* 货物 - 周转箱 */}&#10;                    &lt;rect x='50' y='70' width='40' height='30' fill='#3B82F6' rx='2' /&gt;&#10;                    &lt;rect x='95' y='70' width='35' height='30' fill='#60A5FA' rx='2' /&gt;&#10;                    &lt;rect x='50' y='120' width='35' height='30' fill='#1E3A5F' rx='2' /&gt;&#10;                    &lt;rect x='90' y='120' width='40' height='30' fill='#3B82F6' rx='2' /&gt;&#10;                    &lt;rect x='50' y='170' width='40' height='30' fill='#F97316' rx='2' /&gt;&#10;                    &lt;rect x='95' y='170' width='35' height='30' fill='#FB923C' rx='2' /&gt;&#10;                    &lt;rect x='50' y='220' width='40' height='30' fill='#3B82F6' rx='2' /&gt;&#10;&#10;                    {/* 叉车 */}&#10;                    &lt;rect x='190' y='110' width='80' height='70' fill='#F97316' stroke='#C2410C' strokeWidth='2' rx='4' /&gt;&#10;                    &lt;rect x='180' y='130' width='30' height='50' fill='#1E3A5F' rx='2' /&gt;&#10;                    &lt;circle cx='200' cy='190' r='14' fill='#1F2937' /&gt;&#10;                    &lt;circle cx='260' cy='190' r='14' fill='#1F2937' /&gt;&#10;                    &lt;text x='225' y='150' fontSize='14' fontWeight='bold' fill='#FFFFFF' textAnchor='middle'&gt;叉车&lt;/text&gt;&#10;&#10;                    {/* 路径箭头 */}&#10;                    &lt;path d='M 290 145 Q 360 145 380 90' stroke='#3B82F6' strokeWidth='3' fill='none' strokeDasharray='6,4' /&gt;&#10;                    &lt;polygon points='380,90 374,98 386,98' fill='#3B82F6' /&gt;&#10;&#10;                    {/* Delivery区 */}&#10;                    &lt;rect x='380' y='40' width='140' height='100' fill='#FEF3C7' stroke='#F97316' strokeWidth='2' rx='6' /&gt;&#10;                    &lt;text x='450' y='80' fontSize='14' fontWeight='bold' fill='#92400E' textAnchor='middle'&gt;线边Delivery区&lt;/text&gt;&#10;                    &lt;text x='450' y='105' fontSize='12' fill='#92400E' textAnchor='middle'&gt;&quot;the Right Time&quot;&lt;/text&gt;&#10;                    &lt;rect x='395' y='115' width='40' height='20' fill='#3B82F6' rx='2' /&gt;&#10;                    &lt;rect x='440' y='115' width='40' height='20' fill='#3B82F6' rx='2' /&gt;&#10;&#10;                    {/* Speed LimitsLabeling */}&#10;                    &lt;circle cx='450' cy='200' r='28' fill='#FFFFFF' stroke='#EF4444' strokeWidth='3' /&gt;&#10;                    &lt;text x='450' y='208' fontSize='20' fontWeight='bold' fill='#EF4444' textAnchor='middle'&gt;5&lt;/text&gt;&#10;                    &lt;text x='450' y='222' fontSize='9' fill='#EF4444' textAnchor='middle'&gt;km/h&lt;/text&gt;&#10;                &lt;/svg&gt;&#10;            &lt;/Box&gt;&#10;            &lt;Box style={{ flexDirection: 'row', gap: 8, marginTop: 12 }}&gt;&#10;                &lt;Box style={{ background: '#EFF6FF', padding: '4px 8px', borderRadius: 4 }}&gt;&#10;                    &lt;Text style={{ fontSize: 11, color: '#3B82F6' }}&gt;Standardized Containers&lt;/Text&gt;&#10;                &lt;/Box&gt;&#10;                &lt;Box style={{ background: '#EFF6FF', padding: '4px 8px', borderRadius: 4 }}&gt;&#10;                    &lt;Text style={{ fontSize: 11, color: '#3B82F6' }}&gt;Fixed Routes&lt;/Text&gt;&#10;                &lt;/Box&gt;&#10;                &lt;Box style={{ background: '#EFF6FF', padding: '4px 8px', borderRadius: 4 }}&gt;&#10;                    &lt;Text style={{ fontSize: 11, color: '#3B82F6' }}&gt;Speed Limits 5km/h&lt;/Text&gt;&#10;                &lt;/Box&gt;&#10;                &lt;Box style={{ background: '#EFF6FF', padding: '4px 8px', borderRadius: 4 }}&gt;&#10;                    &lt;Text style={{ fontSize: 11, color: '#3B82F6' }}&gt;Certified Operators&lt;/Text&gt;&#10;                &lt;/Box&gt;&#10;            &lt;/Box&gt;&#10;        &lt;/Box&gt;&#10;&#10;        {/* 右侧 4 要点 45% */}&#10;        &lt;Box style={{ flex: 9, gap: 12 }}&gt;&#10;            {[&#10;                { num: '1', title: 'Match Handling Method to Material Characteristics', desc: 'Precision Parts / Appearance parts use dedicated containers + Dividers and foam padding;ESD parts use ESD boxes;Liquids/powders use sealed containers. Match container to material type,Document in packaging specifications.', icon: 'puzzle-piece' },&#10;                { num: '2', title: 'Standardize Transit Containers', desc: 'Uniform specs, color, and load capacity for bins, racks, pallets;Physical limits for over-height/overload;Include damaged containers in daily checks.', icon: 'cubes' },&#10;                { num: '3', title: 'Controlled Handling Routes and Speed', desc: 'Fixed routes avoiding high-traffic areas;Slow down at turns, doorways, ramps;Fragile / Dedicated channels for fragile/precision materials + Speed limits.', icon: 'route' },&#10;                { num: '4', title: 'Loading/Unloading Standards and Training', desc: 'Standard actions for loading, unloading, shelving, line delivery;Handle with care — no throwing;Material handlers certified.', icon: 'user-graduate' },&#10;            ].map((item, i) =&gt; (&#10;                &lt;Box key={i} style={{&#10;                    background: '#FFFFFF',&#10;                    borderLeft: '4px solid #3B82F6',&#10;                    borderRadius: 8,&#10;                    padding: 14,&#10;                    flexDirection: 'row',&#10;                    alignItems: 'flex-start',&#10;                    gap: 10,&#10;                    boxShadow: '0 2px 8px rgba(30, 58, 95, 0.05)',&#10;                }}&gt;&#10;                    &lt;Box style={{&#10;                        width: 32, height: 32, borderRadius: 8,&#10;                        background: '#3B82F6',&#10;                        justifyContent: 'center', alignItems: 'center',&#10;                        flexShrink: 0,&#10;                    }}&gt;&#10;                        &lt;Text style={{ fontSize: 14, color: '#FFFFFF', fontWeight: 'bold' }}&gt;{item.num}&lt;/Text&gt;&#10;                    &lt;/Box&gt;&#10;                    &lt;Box style={{ flex: 1 }}&gt;&#10;                        &lt;Text style={{ fontSize: 15, fontWeight: 600, color: '#1F2937', marginBottom: 4 }}&gt;{item.title}&lt;/Text&gt;&#10;                        &lt;Text style={{ fontSize: 12, color: '#64748B', lineHeight: 1.6 }}&gt;{item.desc}&lt;/Text&gt;&#10;                    &lt;/Box&gt;&#10;                &lt;/Box&gt;&#10;            ))}&#10;        &lt;/Box&gt;&#10;    &lt;/Box&gt;&#10;&#10;    {/* C 区 */}&#10;    &lt;Box style={{ position: 'absolute', left: 64, bottom: 16, right: 64, flexDirection: 'row', justifyContent: 'space-between' }}&gt;&#10;        &lt;Text style={{ fontSize: 14, color: '#94A3B8' }}&gt;QTank · Quality Management Training Series&lt;/Text&gt;&#10;        &lt;Text style={{ fontSize: 14, color: '#94A3B8' }}&gt;10 / 16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p/>
        </p:txBody>
      </p:sp>
      <p:sp>
        <p:nvSpPr>
          <p:cNvPr id="21" name=""/>
          <p:cNvSpPr/>
          <p:nvPr/>
        </p:nvSpPr>
        <p:spPr>
          <a:xfrm rot="0" flipH="0" flipV="0">
            <a:off x="609600" y="428625"/>
            <a:ext cx="533400" cy="533400"/>
          </a:xfrm>
          <a:prstGeom prst="roundRect">
            <a:avLst>
              <a:gd name="adj" fmla="val 21429"/>
            </a:avLst>
          </a:prstGeom>
          <a:gradFill>
            <a:gsLst>
              <a:gs pos="0">
                <a:srgbClr val="3B82F6"/>
              </a:gs>
              <a:gs pos="100000">
                <a:srgbClr val="2563EB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2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42950" y="561975"/>
            <a:ext cx="266700" cy="266700"/>
          </a:xfrm>
          <a:prstGeom prst="rect">
            <a:avLst/>
          </a:prstGeom>
          <a:ln/>
        </p:spPr>
      </p:pic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1295400" y="381000"/>
            <a:ext cx="10287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3B82F6"/>
                </a:solidFill>
                <a:latin typeface="Microsoft YaHei"/>
                <a:ea typeface="Microsoft YaHei"/>
              </a:rPr>
              <a:t>STEP 01 · </a:t>
            </a:r>
            <a:r>
              <a:rPr lang="zh-CN" sz="1050" spc="225">
                <a:solidFill>
                  <a:srgbClr val="3B82F6"/>
                </a:solidFill>
                <a:latin typeface="Microsoft YaHei"/>
                <a:ea typeface="Microsoft YaHei"/>
              </a:rPr>
              <a:t>Handling Control</a:t>
            </a:r>
            <a:endParaRPr/>
          </a:p>
        </p:txBody>
      </p:sp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1295400" y="581025"/>
            <a:ext cx="10287000" cy="419100"/>
          </a:xfrm>
          <a:prstGeom prst="rect"/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Make</a:t>
            </a:r>
            <a:r>
              <a:rPr lang="en-US" sz="225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Transport</a:t>
            </a:r>
            <a:r>
              <a:rPr lang="en-US" sz="225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Stop Creating Defects</a:t>
            </a:r>
            <a:endParaRPr/>
          </a:p>
        </p:txBody>
      </p:sp>
      <p:sp>
        <p:nvSpPr>
          <p:cNvPr id="25" name=""/>
          <p:cNvSpPr/>
          <p:nvPr/>
        </p:nvSpPr>
        <p:spPr>
          <a:xfrm rot="0" flipH="0" flipV="0">
            <a:off x="609600" y="1304925"/>
            <a:ext cx="5905500" cy="5553075"/>
          </a:xfrm>
          <a:prstGeom prst="roundRect">
            <a:avLst>
              <a:gd name="adj" fmla="val 2058"/>
            </a:avLst>
          </a:prstGeom>
          <a:solidFill>
            <a:srgbClr val="FFFFFF"/>
          </a:solidFill>
          <a:ln/>
          <a:effectLst>
            <a:outerShdw blurRad="152400" dist="38100" dir="5400000">
              <a:srgbClr val="1E3A5F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838200" y="1533525"/>
            <a:ext cx="54483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150">
                <a:solidFill>
                  <a:srgbClr val="64748B"/>
                </a:solidFill>
                <a:latin typeface="Microsoft YaHei"/>
                <a:ea typeface="Microsoft YaHei"/>
              </a:rPr>
              <a:t>Handling Scenario Illustration</a:t>
            </a:r>
            <a:r>
              <a:rPr lang="en-US" sz="1050" spc="150">
                <a:solidFill>
                  <a:srgbClr val="64748B"/>
                </a:solidFill>
                <a:latin typeface="Microsoft YaHei"/>
                <a:ea typeface="Microsoft YaHei"/>
              </a:rPr>
              <a:t> · </a:t>
            </a:r>
            <a:r>
              <a:rPr lang="zh-CN" sz="1050" spc="150">
                <a:solidFill>
                  <a:srgbClr val="64748B"/>
                </a:solidFill>
                <a:latin typeface="Microsoft YaHei"/>
                <a:ea typeface="Microsoft YaHei"/>
              </a:rPr>
              <a:t>Standardized Operations</a:t>
            </a:r>
            <a:endParaRPr/>
          </a:p>
        </p:txBody>
      </p:sp>
      <p:sp>
        <p:nvSpPr>
          <p:cNvPr id="27" name=""/>
          <p:cNvSpPr/>
          <p:nvPr/>
        </p:nvSpPr>
        <p:spPr>
          <a:xfrm rot="0" flipH="0" flipV="0">
            <a:off x="838200" y="6419850"/>
            <a:ext cx="676275" cy="209550"/>
          </a:xfrm>
          <a:prstGeom prst="roundRect">
            <a:avLst>
              <a:gd name="adj" fmla="val 18182"/>
            </a:avLst>
          </a:prstGeom>
          <a:solidFill>
            <a:srgbClr val="EFF6FF"/>
          </a:solidFill>
          <a:ln/>
        </p:spPr>
        <p:txBody>
          <a:bodyPr/>
          <a:p/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914400" y="6457950"/>
            <a:ext cx="52387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3B82F6"/>
                </a:solidFill>
                <a:latin typeface="Microsoft YaHei"/>
                <a:ea typeface="Microsoft YaHei"/>
              </a:rPr>
              <a:t>Standardized Containers</a:t>
            </a:r>
            <a:endParaRPr/>
          </a:p>
        </p:txBody>
      </p:sp>
      <p:sp>
        <p:nvSpPr>
          <p:cNvPr id="29" name=""/>
          <p:cNvSpPr/>
          <p:nvPr/>
        </p:nvSpPr>
        <p:spPr>
          <a:xfrm rot="0" flipH="0" flipV="0">
            <a:off x="1590675" y="6419850"/>
            <a:ext cx="571500" cy="209550"/>
          </a:xfrm>
          <a:prstGeom prst="roundRect">
            <a:avLst>
              <a:gd name="adj" fmla="val 18182"/>
            </a:avLst>
          </a:prstGeom>
          <a:solidFill>
            <a:srgbClr val="EFF6FF"/>
          </a:solidFill>
          <a:ln/>
        </p:spPr>
        <p:txBody>
          <a:bodyPr/>
          <a:p/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1666875" y="6457950"/>
            <a:ext cx="4191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3B82F6"/>
                </a:solidFill>
                <a:latin typeface="Microsoft YaHei"/>
                <a:ea typeface="Microsoft YaHei"/>
              </a:rPr>
              <a:t>Fixed Routes</a:t>
            </a:r>
            <a:endParaRPr/>
          </a:p>
        </p:txBody>
      </p:sp>
      <p:sp>
        <p:nvSpPr>
          <p:cNvPr id="31" name=""/>
          <p:cNvSpPr/>
          <p:nvPr/>
        </p:nvSpPr>
        <p:spPr>
          <a:xfrm rot="0" flipH="0" flipV="0">
            <a:off x="2238375" y="6419850"/>
            <a:ext cx="685800" cy="209550"/>
          </a:xfrm>
          <a:prstGeom prst="roundRect">
            <a:avLst>
              <a:gd name="adj" fmla="val 18182"/>
            </a:avLst>
          </a:prstGeom>
          <a:solidFill>
            <a:srgbClr val="EFF6FF"/>
          </a:solidFill>
          <a:ln/>
        </p:spPr>
        <p:txBody>
          <a:bodyPr/>
          <a:p/>
        </p:txBody>
      </p:sp>
      <p:sp>
        <p:nvSpPr>
          <p:cNvPr id="32" name="" descr="{&quot;isTemplate&quot;:true,&quot;type&quot;:&quot;text&quot;}"/>
          <p:cNvSpPr txBox="1"/>
          <p:nvPr/>
        </p:nvSpPr>
        <p:spPr>
          <a:xfrm rot="0" flipH="0" flipV="0">
            <a:off x="2314575" y="6457950"/>
            <a:ext cx="5334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3B82F6"/>
                </a:solidFill>
                <a:latin typeface="Microsoft YaHei"/>
                <a:ea typeface="Microsoft YaHei"/>
              </a:rPr>
              <a:t>Speed Limits</a:t>
            </a:r>
            <a:r>
              <a:rPr lang="en-US" sz="825">
                <a:solidFill>
                  <a:srgbClr val="3B82F6"/>
                </a:solidFill>
                <a:latin typeface="Microsoft YaHei"/>
                <a:ea typeface="Microsoft YaHei"/>
              </a:rPr>
              <a:t> 5km/h</a:t>
            </a:r>
            <a:endParaRPr/>
          </a:p>
        </p:txBody>
      </p:sp>
      <p:sp>
        <p:nvSpPr>
          <p:cNvPr id="33" name=""/>
          <p:cNvSpPr/>
          <p:nvPr/>
        </p:nvSpPr>
        <p:spPr>
          <a:xfrm rot="0" flipH="0" flipV="0">
            <a:off x="3000375" y="6419850"/>
            <a:ext cx="571500" cy="209550"/>
          </a:xfrm>
          <a:prstGeom prst="roundRect">
            <a:avLst>
              <a:gd name="adj" fmla="val 18182"/>
            </a:avLst>
          </a:prstGeom>
          <a:solidFill>
            <a:srgbClr val="EFF6FF"/>
          </a:solidFill>
          <a:ln/>
        </p:spPr>
        <p:txBody>
          <a:bodyPr/>
          <a:p/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3076575" y="6457950"/>
            <a:ext cx="4191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3B82F6"/>
                </a:solidFill>
                <a:latin typeface="Microsoft YaHei"/>
                <a:ea typeface="Microsoft YaHei"/>
              </a:rPr>
              <a:t>Certified Operators</a:t>
            </a:r>
            <a:endParaRPr/>
          </a:p>
        </p:txBody>
      </p:sp>
      <p:sp>
        <p:nvSpPr>
          <p:cNvPr id="35" name=""/>
          <p:cNvSpPr/>
          <p:nvPr/>
        </p:nvSpPr>
        <p:spPr>
          <a:xfrm rot="0" flipH="0" flipV="0">
            <a:off x="6781800" y="1304925"/>
            <a:ext cx="4838700" cy="923925"/>
          </a:xfrm>
          <a:prstGeom prst="roundRect">
            <a:avLst>
              <a:gd name="adj" fmla="val 8247"/>
            </a:avLst>
          </a:prstGeom>
          <a:solidFill>
            <a:srgbClr val="FFFFFF"/>
          </a:solidFill>
          <a:ln/>
          <a:effectLst>
            <a:outerShdw blurRad="76200" dist="19050" dir="5400000">
              <a:srgbClr val="1E3A5F">
                <a:alpha val="5000"/>
              </a:srgbClr>
            </a:outerShdw>
          </a:effectLst>
        </p:spPr>
        <p:txBody>
          <a:bodyPr/>
          <a:p/>
        </p:txBody>
      </p:sp>
      <p:sp>
        <p:nvSpPr>
          <p:cNvPr id="36" name=""/>
          <p:cNvSpPr/>
          <p:nvPr/>
        </p:nvSpPr>
        <p:spPr>
          <a:xfrm rot="0" flipH="0" flipV="0">
            <a:off x="6781800" y="1304925"/>
            <a:ext cx="4838700" cy="923925"/>
          </a:xfrm>
          <a:custGeom>
            <a:pathLst>
              <a:path w="508" h="97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93"/>
                </a:lnTo>
                <a:cubicBezTo>
                  <a:pt x="4" y="95"/>
                  <a:pt x="5" y="97"/>
                  <a:pt x="7" y="97"/>
                </a:cubicBezTo>
                <a:cubicBezTo>
                  <a:pt x="3" y="97"/>
                  <a:pt x="0" y="93"/>
                  <a:pt x="0" y="89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37" name=""/>
          <p:cNvSpPr/>
          <p:nvPr/>
        </p:nvSpPr>
        <p:spPr>
          <a:xfrm rot="0" flipH="0" flipV="0">
            <a:off x="6915150" y="1438275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3B82F6"/>
          </a:solidFill>
          <a:ln/>
        </p:spPr>
        <p:txBody>
          <a:bodyPr/>
          <a:p/>
        </p:txBody>
      </p:sp>
      <p:sp>
        <p:nvSpPr>
          <p:cNvPr id="38" name="" descr="{&quot;isTemplate&quot;:true,&quot;type&quot;:&quot;text&quot;}"/>
          <p:cNvSpPr txBox="1"/>
          <p:nvPr/>
        </p:nvSpPr>
        <p:spPr>
          <a:xfrm rot="0" flipH="0" flipV="0">
            <a:off x="7029450" y="1514475"/>
            <a:ext cx="76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7315200" y="1438275"/>
            <a:ext cx="41338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F2937"/>
                </a:solidFill>
                <a:latin typeface="Microsoft YaHei"/>
                <a:ea typeface="Microsoft YaHei"/>
              </a:rPr>
              <a:t>Match Handling Method to Material Characteristics</a:t>
            </a:r>
            <a:endParaRPr/>
          </a:p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7315200" y="1647825"/>
            <a:ext cx="41338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Precision Parts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/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Appearance parts use dedicated containers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+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Dividers and foam padding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ESD parts use ESD boxes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Liquids/powders use sealed containers. Match container to material type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,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Document in packaging specifications.</a:t>
            </a:r>
            <a:endParaRPr/>
          </a:p>
        </p:txBody>
      </p:sp>
      <p:sp>
        <p:nvSpPr>
          <p:cNvPr id="41" name=""/>
          <p:cNvSpPr/>
          <p:nvPr/>
        </p:nvSpPr>
        <p:spPr>
          <a:xfrm rot="0" flipH="0" flipV="0">
            <a:off x="6781800" y="2343150"/>
            <a:ext cx="4838700" cy="923925"/>
          </a:xfrm>
          <a:prstGeom prst="roundRect">
            <a:avLst>
              <a:gd name="adj" fmla="val 8247"/>
            </a:avLst>
          </a:prstGeom>
          <a:solidFill>
            <a:srgbClr val="FFFFFF"/>
          </a:solidFill>
          <a:ln/>
          <a:effectLst>
            <a:outerShdw blurRad="76200" dist="19050" dir="5400000">
              <a:srgbClr val="1E3A5F">
                <a:alpha val="5000"/>
              </a:srgbClr>
            </a:outerShdw>
          </a:effectLst>
        </p:spPr>
        <p:txBody>
          <a:bodyPr/>
          <a:p/>
        </p:txBody>
      </p:sp>
      <p:sp>
        <p:nvSpPr>
          <p:cNvPr id="42" name=""/>
          <p:cNvSpPr/>
          <p:nvPr/>
        </p:nvSpPr>
        <p:spPr>
          <a:xfrm rot="0" flipH="0" flipV="0">
            <a:off x="6781800" y="2343150"/>
            <a:ext cx="4838700" cy="923925"/>
          </a:xfrm>
          <a:custGeom>
            <a:pathLst>
              <a:path w="508" h="97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93"/>
                </a:lnTo>
                <a:cubicBezTo>
                  <a:pt x="4" y="95"/>
                  <a:pt x="5" y="97"/>
                  <a:pt x="7" y="97"/>
                </a:cubicBezTo>
                <a:cubicBezTo>
                  <a:pt x="3" y="97"/>
                  <a:pt x="0" y="93"/>
                  <a:pt x="0" y="89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43" name=""/>
          <p:cNvSpPr/>
          <p:nvPr/>
        </p:nvSpPr>
        <p:spPr>
          <a:xfrm rot="0" flipH="0" flipV="0">
            <a:off x="6915150" y="24765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3B82F6"/>
          </a:solidFill>
          <a:ln/>
        </p:spPr>
        <p:txBody>
          <a:bodyPr/>
          <a:p/>
        </p:txBody>
      </p:sp>
      <p:sp>
        <p:nvSpPr>
          <p:cNvPr id="44" name="" descr="{&quot;isTemplate&quot;:true,&quot;type&quot;:&quot;text&quot;}"/>
          <p:cNvSpPr txBox="1"/>
          <p:nvPr/>
        </p:nvSpPr>
        <p:spPr>
          <a:xfrm rot="0" flipH="0" flipV="0">
            <a:off x="7029450" y="2552700"/>
            <a:ext cx="76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45" name="" descr="{&quot;isTemplate&quot;:true,&quot;type&quot;:&quot;text&quot;}"/>
          <p:cNvSpPr txBox="1"/>
          <p:nvPr/>
        </p:nvSpPr>
        <p:spPr>
          <a:xfrm rot="0" flipH="0" flipV="0">
            <a:off x="7315200" y="2476500"/>
            <a:ext cx="41338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F2937"/>
                </a:solidFill>
                <a:latin typeface="Microsoft YaHei"/>
                <a:ea typeface="Microsoft YaHei"/>
              </a:rPr>
              <a:t>Standardize Transit Containers</a:t>
            </a:r>
            <a:endParaRPr/>
          </a:p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7315200" y="2686050"/>
            <a:ext cx="41338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Uniform specs, color, and load capacity for bins, racks, pallets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Physical limits for over-height/overload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Include damaged containers in daily checks.</a:t>
            </a:r>
            <a:endParaRPr/>
          </a:p>
        </p:txBody>
      </p:sp>
      <p:sp>
        <p:nvSpPr>
          <p:cNvPr id="47" name=""/>
          <p:cNvSpPr/>
          <p:nvPr/>
        </p:nvSpPr>
        <p:spPr>
          <a:xfrm rot="0" flipH="0" flipV="0">
            <a:off x="6781800" y="3381375"/>
            <a:ext cx="4838700" cy="704850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/>
          <a:effectLst>
            <a:outerShdw blurRad="76200" dist="19050" dir="5400000">
              <a:srgbClr val="1E3A5F">
                <a:alpha val="5000"/>
              </a:srgbClr>
            </a:outerShdw>
          </a:effectLst>
        </p:spPr>
        <p:txBody>
          <a:bodyPr/>
          <a:p/>
        </p:txBody>
      </p:sp>
      <p:sp>
        <p:nvSpPr>
          <p:cNvPr id="48" name=""/>
          <p:cNvSpPr/>
          <p:nvPr/>
        </p:nvSpPr>
        <p:spPr>
          <a:xfrm rot="0" flipH="0" flipV="0">
            <a:off x="6781800" y="3381375"/>
            <a:ext cx="4838700" cy="704850"/>
          </a:xfrm>
          <a:custGeom>
            <a:pathLst>
              <a:path w="508" h="74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70"/>
                </a:lnTo>
                <a:cubicBezTo>
                  <a:pt x="4" y="72"/>
                  <a:pt x="5" y="74"/>
                  <a:pt x="7" y="74"/>
                </a:cubicBezTo>
                <a:cubicBezTo>
                  <a:pt x="3" y="74"/>
                  <a:pt x="0" y="70"/>
                  <a:pt x="0" y="66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49" name=""/>
          <p:cNvSpPr/>
          <p:nvPr/>
        </p:nvSpPr>
        <p:spPr>
          <a:xfrm rot="0" flipH="0" flipV="0">
            <a:off x="6915150" y="3514725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3B82F6"/>
          </a:solidFill>
          <a:ln/>
        </p:spPr>
        <p:txBody>
          <a:bodyPr/>
          <a:p/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7029450" y="3590925"/>
            <a:ext cx="76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51" name="" descr="{&quot;isTemplate&quot;:true,&quot;type&quot;:&quot;text&quot;}"/>
          <p:cNvSpPr txBox="1"/>
          <p:nvPr/>
        </p:nvSpPr>
        <p:spPr>
          <a:xfrm rot="0" flipH="0" flipV="0">
            <a:off x="7315200" y="3514725"/>
            <a:ext cx="41338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F2937"/>
                </a:solidFill>
                <a:latin typeface="Microsoft YaHei"/>
                <a:ea typeface="Microsoft YaHei"/>
              </a:rPr>
              <a:t>Controlled Handling Routes and Speed</a:t>
            </a:r>
            <a:endParaRPr/>
          </a:p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7315200" y="3724275"/>
            <a:ext cx="4133850" cy="22860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Fixed routes avoiding high-traffic areas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Slow down at turns, doorways, ramps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Fragile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/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Dedicated channels for fragile/precision materials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+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Speed limits.</a:t>
            </a:r>
            <a:endParaRPr/>
          </a:p>
        </p:txBody>
      </p:sp>
      <p:sp>
        <p:nvSpPr>
          <p:cNvPr id="53" name=""/>
          <p:cNvSpPr/>
          <p:nvPr/>
        </p:nvSpPr>
        <p:spPr>
          <a:xfrm rot="0" flipH="0" flipV="0">
            <a:off x="6781800" y="4200525"/>
            <a:ext cx="4838700" cy="704850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/>
          <a:effectLst>
            <a:outerShdw blurRad="76200" dist="19050" dir="5400000">
              <a:srgbClr val="1E3A5F">
                <a:alpha val="5000"/>
              </a:srgbClr>
            </a:outerShdw>
          </a:effectLst>
        </p:spPr>
        <p:txBody>
          <a:bodyPr/>
          <a:p/>
        </p:txBody>
      </p:sp>
      <p:sp>
        <p:nvSpPr>
          <p:cNvPr id="54" name=""/>
          <p:cNvSpPr/>
          <p:nvPr/>
        </p:nvSpPr>
        <p:spPr>
          <a:xfrm rot="0" flipH="0" flipV="0">
            <a:off x="6781800" y="4200525"/>
            <a:ext cx="4838700" cy="704850"/>
          </a:xfrm>
          <a:custGeom>
            <a:pathLst>
              <a:path w="508" h="74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70"/>
                </a:lnTo>
                <a:cubicBezTo>
                  <a:pt x="4" y="72"/>
                  <a:pt x="5" y="74"/>
                  <a:pt x="7" y="74"/>
                </a:cubicBezTo>
                <a:cubicBezTo>
                  <a:pt x="3" y="74"/>
                  <a:pt x="0" y="70"/>
                  <a:pt x="0" y="66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55" name=""/>
          <p:cNvSpPr/>
          <p:nvPr/>
        </p:nvSpPr>
        <p:spPr>
          <a:xfrm rot="0" flipH="0" flipV="0">
            <a:off x="6915150" y="4333875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3B82F6"/>
          </a:solidFill>
          <a:ln/>
        </p:spPr>
        <p:txBody>
          <a:bodyPr/>
          <a:p/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7029450" y="4410075"/>
            <a:ext cx="76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7315200" y="4333875"/>
            <a:ext cx="41338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F2937"/>
                </a:solidFill>
                <a:latin typeface="Microsoft YaHei"/>
                <a:ea typeface="Microsoft YaHei"/>
              </a:rPr>
              <a:t>Loading/Unloading Standards and Training</a:t>
            </a:r>
            <a:endParaRPr/>
          </a:p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7315200" y="4543425"/>
            <a:ext cx="4133850" cy="22860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Standard actions for loading, unloading, shelving, line delivery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Handle with care — no throwing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Material handlers certified.</a:t>
            </a:r>
            <a:endParaRPr/>
          </a:p>
        </p:txBody>
      </p:sp>
      <p:sp>
        <p:nvSpPr>
          <p:cNvPr id="59" name=""/>
          <p:cNvSpPr/>
          <p:nvPr/>
        </p:nvSpPr>
        <p:spPr>
          <a:xfrm rot="0" flipH="0" flipV="0">
            <a:off x="838200" y="1847850"/>
            <a:ext cx="5448300" cy="4457700"/>
          </a:xfrm>
          <a:prstGeom prst="roundRect">
            <a:avLst>
              <a:gd name="adj" fmla="val 1709"/>
            </a:avLst>
          </a:prstGeom>
          <a:solidFill>
            <a:srgbClr val="EFF6FF"/>
          </a:solidFill>
          <a:ln/>
        </p:spPr>
        <p:txBody>
          <a:bodyPr/>
          <a:p/>
        </p:txBody>
      </p:sp>
      <p:pic>
        <p:nvPicPr>
          <p:cNvPr id="6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990600" y="2552700"/>
            <a:ext cx="5143500" cy="3048000"/>
          </a:xfrm>
          <a:prstGeom prst="rect">
            <a:avLst/>
          </a:prstGeom>
          <a:ln/>
        </p:spPr>
      </p:pic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609600" y="6543675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QTank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Training Series</a:t>
            </a:r>
            <a:endParaRPr/>
          </a:p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11172825" y="65436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10 / 16</a:t>
            </a:r>
            <a:endParaRPr/>
          </a:p>
        </p:txBody>
      </p:sp>
    </p:spTree>
  </p:cSld>
</p:sld>
</file>

<file path=ppt/slides/slide11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63" name="" descr="&lt;Slide style={{ width: '1280px', height: '720px', background: '#F8FAFC' }}&gt;&#10;    {/* A 区 - 标题 */}&#10;    &lt;Box style={{ padding: '40px 64px 0', flexDirection: 'row', alignItems: 'center', gap: 16 }}&gt;&#10;        &lt;Box style={{&#10;            width: 56, height: 56, borderRadius: 12,&#10;            background: 'linear-gradient(135deg, #0EA5E9 0%, #0284C7 100%)',&#10;            justifyContent: 'center', alignItems: 'center',&#10;        }}&gt;&#10;            &lt;FAIcon name='warehouse' style={{ fill: '#FFFFFF', width: 28, height: 28 }} /&gt;&#10;        &lt;/Box&gt;&#10;        &lt;Box style={{ flex: 1 }}&gt;&#10;            &lt;Text style={{ fontSize: 14, color: '#0EA5E9', letterSpacing: 3, marginBottom: 4 }}&gt;STEP 02 · Storage Control&lt;/Text&gt;&#10;            &lt;Text style={{ fontSize: 30, fontWeight: 'bold', color: '#1E3A5F', lineHeight: 1.2 }}&gt;&#10;                Make&quot;Storage&quot;Without Changing Product State&#10;            &lt;/Text&gt;&#10;        &lt;/Box&gt;&#10;    &lt;/Box&gt;&#10;&#10;    {/* B 区 - 上大图+下方四卡片 */}&#10;    &lt;Box style={{ padding: '20px 64px 0', gap: 18, flex: 1 }}&gt;&#10;        {/* 上方Storage网格示意 */}&#10;        &lt;Box style={{&#10;            background: '#FFFFFF',&#10;            borderRadius: 12,&#10;            padding: 20,&#10;            boxShadow: '0 4px 16px rgba(30, 58, 95, 0.08)',&#10;        }}&gt;&#10;            &lt;Box style={{ flexDirection: 'row', alignItems: 'center', marginBottom: 12 }}&gt;&#10;                &lt;Text style={{ fontSize: 14, color: '#64748B', letterSpacing: 2 }}&gt;Storage Zoning · One Slot, One Material · Records-Cards-Physical Match&lt;/Text&gt;&#10;                &lt;Box style={{ flex: 1 }} /&gt;&#10;                &lt;Box style={{ flexDirection: 'row', gap: 12 }}&gt;&#10;                    &lt;Box style={{ flexDirection: 'row', alignItems: 'center', gap: 4 }}&gt;&#10;                        &lt;Box style={{ width: 12, height: 12, borderRadius: 2, background: '#10B981' }} /&gt;&#10;                        &lt;Text style={{ fontSize: 11, color: '#64748B' }}&gt;Conforming Zone&lt;/Text&gt;&#10;                    &lt;/Box&gt;&#10;                    &lt;Box style={{ flexDirection: 'row', alignItems: 'center', gap: 4 }}&gt;&#10;                        &lt;Box style={{ width: 12, height: 12, borderRadius: 2, background: '#F59E0B' }} /&gt;&#10;                        &lt;Text style={{ fontSize: 11, color: '#64748B' }}&gt;Quarantine Zone&lt;/Text&gt;&#10;                    &lt;/Box&gt;&#10;                    &lt;Box style={{ flexDirection: 'row', alignItems: 'center', gap: 4 }}&gt;&#10;                        &lt;Box style={{ width: 12, height: 12, borderRadius: 2, background: '#EF4444' }} /&gt;&#10;                        &lt;Text style={{ fontSize: 11, color: '#64748B' }}&gt;Non-conforming&lt;/Text&gt;&#10;                    &lt;/Box&gt;&#10;                &lt;/Box&gt;&#10;            &lt;/Box&gt;&#10;            &lt;Box style={{ flexDirection: 'row', gap: 8 }}&gt;&#10;                {/* 三列分区 */}&#10;                &lt;Box style={{ flex: 1 }}&gt;&#10;                    &lt;Box style={{ height: 18, background: '#10B981', borderRadius: '4px 4px 0 0', justifyContent: 'center', alignItems: 'center' }}&gt;&#10;                        &lt;Text style={{ fontSize: 11, color: '#FFFFFF', fontWeight: 'bold' }}&gt;A · Conforming Zone&lt;/Text&gt;&#10;                    &lt;/Box&gt;&#10;                    &lt;Box style={{ flexDirection: 'row', flexWrap: 'wrap', gap: 4, padding: 8, background: '#D1FAE5', borderRadius: '0 0 4px 4px' }}&gt;&#10;                        {['A01', 'A02', 'A03', 'A04', 'A05', 'A06', 'A07', 'A08'].map((code, i) =&gt; (&#10;                            &lt;Box key={i} style={{ width: 70, height: 36, background: '#FFFFFF', borderRadius: 4, justifyContent: 'center', alignItems: 'center', border: '1px solid #10B981' }}&gt;&#10;                                &lt;Text style={{ fontSize: 10, color: '#065F46' }}&gt;{code}&lt;/Text&gt;&#10;                            &lt;/Box&gt;&#10;                        ))}&#10;                    &lt;/Box&gt;&#10;                &lt;/Box&gt;&#10;                &lt;Box style={{ flex: 1 }}&gt;&#10;                    &lt;Box style={{ height: 18, background: '#F59E0B', borderRadius: '4px 4px 0 0', justifyContent: 'center', alignItems: 'center' }}&gt;&#10;                        &lt;Text style={{ fontSize: 11, color: '#FFFFFF', fontWeight: 'bold' }}&gt;B · Quarantine Zone&lt;/Text&gt;&#10;                    &lt;/Box&gt;&#10;                    &lt;Box style={{ flexDirection: 'row', flexWrap: 'wrap', gap: 4, padding: 8, background: '#FEF3C7', borderRadius: '0 0 4px 4px' }}&gt;&#10;                        {['B01', 'B02', 'B03'].map((code, i) =&gt; (&#10;                            &lt;Box key={i} style={{ width: 70, height: 36, background: '#FFFFFF', borderRadius: 4, justifyContent: 'center', alignItems: 'center', border: '1px solid #F59E0B' }}&gt;&#10;                                &lt;Text style={{ fontSize: 10, color: '#92400E' }}&gt;{code}&lt;/Text&gt;&#10;                            &lt;/Box&gt;&#10;                        ))}&#10;                    &lt;/Box&gt;&#10;                &lt;/Box&gt;&#10;                &lt;Box style={{ flex: 1 }}&gt;&#10;                    &lt;Box style={{ height: 18, background: '#EF4444', borderRadius: '4px 4px 0 0', justifyContent: 'center', alignItems: 'center' }}&gt;&#10;                        &lt;Text style={{ fontSize: 11, color: '#FFFFFF', fontWeight: 'bold' }}&gt;C · Non-conforming / Isolation&lt;/Text&gt;&#10;                    &lt;/Box&gt;&#10;                    &lt;Box style={{ flexDirection: 'row', flexWrap: 'wrap', gap: 4, padding: 8, background: '#FEE2E2', borderRadius: '0 0 4px 4px' }}&gt;&#10;                        {['C01', 'C02'].map((code, i) =&gt; (&#10;                            &lt;Box key={i} style={{ width: 70, height: 36, background: '#FFFFFF', borderRadius: 4, justifyContent: 'center', alignItems: 'center', border: '1px solid #EF4444' }}&gt;&#10;                                &lt;Text style={{ fontSize: 10, color: '#991B1B' }}&gt;{code}&lt;/Text&gt;&#10;                            &lt;/Box&gt;&#10;                        ))}&#10;                    &lt;/Box&gt;&#10;                &lt;/Box&gt;&#10;            &lt;/Box&gt;&#10;        &lt;/Box&gt;&#10;&#10;        {/* 下方 4 卡片 */}&#10;        &lt;Box style={{ flexDirection: 'row', gap: 12 }}&gt;&#10;            {[&#10;                { title: 'Clear Separation', icon: 'object-group', desc: 'By conforming/Quarantine/Non-conforming in separate zones;Similar materials in separate zones/racks;One slot one material, fixed locations.', accent: '#10B981' },&#10;                { title: 'Easy to Find', icon: 'search', desc: 'Records-Cards-Physical Match,Real-time inventory visibility;Complete batch registration — supplier/Production/Receiving/Inspection ID,All required.', accent: '#3B82F6' },&#10;                { title: 'First Out First', icon: 'clock', desc: 'FIFO cannot rely on&quot;Self-discipline&quot;,Needs systematic mechanism:AS/RS system enforcement + Flat warehouse color tags + Dual-location rotation,Visible and traceable.', accent: '#F97316' },&#10;                { title: 'Environmental Compliance', icon: 'thermometer-half', desc: 'Temperature/humidity, cleanliness, ESD protection in specifications;Daily recording + Out-of-limit alerts;Shelf-life ledger + Expiry alerts and re-inspection.', accent: '#0EA5E9' },&#10;            ].map((item, i) =&gt; (&#10;                &lt;Box key={i} style={{&#10;                    flex: 1,&#10;                    background: '#FFFFFF',&#10;                    borderRadius: 10,&#10;                    padding: 14,&#10;                    boxShadow: '0 2px 10px rgba(30, 58, 95, 0.06)',&#10;                    borderTop: `4px solid ${item.accent}`,&#10;                }}&gt;&#10;                    &lt;Box style={{ flexDirection: 'row', alignItems: 'center', gap: 8, marginBottom: 10 }}&gt;&#10;                        &lt;Box style={{&#10;                            width: 32, height: 32, borderRadius: 8,&#10;                            background: `${item.accent}15`,&#10;                            justifyContent: 'center', alignItems: 'center',&#10;                        }}&gt;&#10;                            &lt;FAIcon name={item.icon} style={{ fill: item.accent, width: 16, height: 16 }} /&gt;&#10;                        &lt;/Box&gt;&#10;                        &lt;Text style={{ fontSize: 18, fontWeight: 'bold', color: '#1F2937' }}&gt;{item.title}&lt;/Text&gt;&#10;                    &lt;/Box&gt;&#10;                    &lt;Text style={{ fontSize: 12, color: '#64748B', lineHeight: 1.6 }}&gt;{item.desc}&lt;/Text&gt;&#10;                &lt;/Box&gt;&#10;            ))}&#10;        &lt;/Box&gt;&#10;    &lt;/Box&gt;&#10;&#10;    {/* C 区 */}&#10;    &lt;Box style={{ position: 'absolute', left: 64, bottom: 16, right: 64, flexDirection: 'row', justifyContent: 'space-between' }}&gt;&#10;        &lt;Text style={{ fontSize: 14, color: '#94A3B8' }}&gt;QTank · Quality Management Training Series&lt;/Text&gt;&#10;        &lt;Text style={{ fontSize: 14, color: '#94A3B8' }}&gt;11 / 16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p/>
        </p:txBody>
      </p:sp>
      <p:sp>
        <p:nvSpPr>
          <p:cNvPr id="65" name=""/>
          <p:cNvSpPr/>
          <p:nvPr/>
        </p:nvSpPr>
        <p:spPr>
          <a:xfrm rot="0" flipH="0" flipV="0">
            <a:off x="609600" y="428625"/>
            <a:ext cx="533400" cy="533400"/>
          </a:xfrm>
          <a:prstGeom prst="roundRect">
            <a:avLst>
              <a:gd name="adj" fmla="val 21429"/>
            </a:avLst>
          </a:prstGeom>
          <a:gradFill>
            <a:gsLst>
              <a:gs pos="0">
                <a:srgbClr val="0EA5E9"/>
              </a:gs>
              <a:gs pos="100000">
                <a:srgbClr val="0284C7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6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42950" y="561975"/>
            <a:ext cx="266700" cy="266700"/>
          </a:xfrm>
          <a:prstGeom prst="rect">
            <a:avLst/>
          </a:prstGeom>
          <a:ln/>
        </p:spPr>
      </p:pic>
      <p:sp>
        <p:nvSpPr>
          <p:cNvPr id="67" name="" descr="{&quot;isTemplate&quot;:true,&quot;type&quot;:&quot;text&quot;}"/>
          <p:cNvSpPr txBox="1"/>
          <p:nvPr/>
        </p:nvSpPr>
        <p:spPr>
          <a:xfrm rot="0" flipH="0" flipV="0">
            <a:off x="1295400" y="381000"/>
            <a:ext cx="10287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0EA5E9"/>
                </a:solidFill>
                <a:latin typeface="Microsoft YaHei"/>
                <a:ea typeface="Microsoft YaHei"/>
              </a:rPr>
              <a:t>STEP 02 · </a:t>
            </a:r>
            <a:r>
              <a:rPr lang="zh-CN" sz="1050" spc="225">
                <a:solidFill>
                  <a:srgbClr val="0EA5E9"/>
                </a:solidFill>
                <a:latin typeface="Microsoft YaHei"/>
                <a:ea typeface="Microsoft YaHei"/>
              </a:rPr>
              <a:t>Storage Control</a:t>
            </a:r>
            <a:endParaRPr/>
          </a:p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1295400" y="581025"/>
            <a:ext cx="10287000" cy="419100"/>
          </a:xfrm>
          <a:prstGeom prst="rect"/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Make</a:t>
            </a:r>
            <a:r>
              <a:rPr lang="en-US" sz="225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Storage</a:t>
            </a:r>
            <a:r>
              <a:rPr lang="en-US" sz="225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Without Changing Product State</a:t>
            </a:r>
            <a:endParaRPr/>
          </a:p>
        </p:txBody>
      </p:sp>
      <p:sp>
        <p:nvSpPr>
          <p:cNvPr id="69" name=""/>
          <p:cNvSpPr/>
          <p:nvPr/>
        </p:nvSpPr>
        <p:spPr>
          <a:xfrm rot="0" flipH="0" flipV="0">
            <a:off x="609600" y="1190625"/>
            <a:ext cx="10972800" cy="1704975"/>
          </a:xfrm>
          <a:prstGeom prst="roundRect">
            <a:avLst>
              <a:gd name="adj" fmla="val 6704"/>
            </a:avLst>
          </a:prstGeom>
          <a:solidFill>
            <a:srgbClr val="FFFFFF"/>
          </a:solidFill>
          <a:ln/>
          <a:effectLst>
            <a:outerShdw blurRad="152400" dist="38100" dir="5400000">
              <a:srgbClr val="1E3A5F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800100" y="1381125"/>
            <a:ext cx="2333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150">
                <a:solidFill>
                  <a:srgbClr val="64748B"/>
                </a:solidFill>
                <a:latin typeface="Microsoft YaHei"/>
                <a:ea typeface="Microsoft YaHei"/>
              </a:rPr>
              <a:t>Storage Zoning</a:t>
            </a:r>
            <a:r>
              <a:rPr lang="en-US" sz="1050" spc="150">
                <a:solidFill>
                  <a:srgbClr val="64748B"/>
                </a:solidFill>
                <a:latin typeface="Microsoft YaHei"/>
                <a:ea typeface="Microsoft YaHei"/>
              </a:rPr>
              <a:t> · </a:t>
            </a:r>
            <a:r>
              <a:rPr lang="zh-CN" sz="1050" spc="150">
                <a:solidFill>
                  <a:srgbClr val="64748B"/>
                </a:solidFill>
                <a:latin typeface="Microsoft YaHei"/>
                <a:ea typeface="Microsoft YaHei"/>
              </a:rPr>
              <a:t>One Slot, One Material</a:t>
            </a:r>
            <a:r>
              <a:rPr lang="en-US" sz="1050" spc="150">
                <a:solidFill>
                  <a:srgbClr val="64748B"/>
                </a:solidFill>
                <a:latin typeface="Microsoft YaHei"/>
                <a:ea typeface="Microsoft YaHei"/>
              </a:rPr>
              <a:t> · </a:t>
            </a:r>
            <a:r>
              <a:rPr lang="zh-CN" sz="1050" spc="150">
                <a:solidFill>
                  <a:srgbClr val="64748B"/>
                </a:solidFill>
                <a:latin typeface="Microsoft YaHei"/>
                <a:ea typeface="Microsoft YaHei"/>
              </a:rPr>
              <a:t>Records-Cards-Physical Match</a:t>
            </a:r>
            <a:endParaRPr/>
          </a:p>
        </p:txBody>
      </p:sp>
      <p:sp>
        <p:nvSpPr>
          <p:cNvPr id="71" name=""/>
          <p:cNvSpPr/>
          <p:nvPr/>
        </p:nvSpPr>
        <p:spPr>
          <a:xfrm rot="0" flipH="0" flipV="0">
            <a:off x="9763125" y="140970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9915525" y="1400175"/>
            <a:ext cx="31432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Conforming Zone</a:t>
            </a:r>
            <a:endParaRPr/>
          </a:p>
        </p:txBody>
      </p:sp>
      <p:sp>
        <p:nvSpPr>
          <p:cNvPr id="73" name=""/>
          <p:cNvSpPr/>
          <p:nvPr/>
        </p:nvSpPr>
        <p:spPr>
          <a:xfrm rot="0" flipH="0" flipV="0">
            <a:off x="10344150" y="140970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10496550" y="1400175"/>
            <a:ext cx="31432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Quarantine Zone</a:t>
            </a:r>
            <a:endParaRPr/>
          </a:p>
        </p:txBody>
      </p:sp>
      <p:sp>
        <p:nvSpPr>
          <p:cNvPr id="75" name=""/>
          <p:cNvSpPr/>
          <p:nvPr/>
        </p:nvSpPr>
        <p:spPr>
          <a:xfrm rot="0" flipH="0" flipV="0">
            <a:off x="10925175" y="1409700"/>
            <a:ext cx="114300" cy="114300"/>
          </a:xfrm>
          <a:prstGeom prst="roundRect">
            <a:avLst>
              <a:gd name="adj" fmla="val 16667"/>
            </a:avLst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11077575" y="1400175"/>
            <a:ext cx="31432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Non-conforming</a:t>
            </a:r>
            <a:endParaRPr/>
          </a:p>
        </p:txBody>
      </p:sp>
      <p:sp>
        <p:nvSpPr>
          <p:cNvPr id="77" name=""/>
          <p:cNvSpPr/>
          <p:nvPr/>
        </p:nvSpPr>
        <p:spPr>
          <a:xfrm rot="0" flipH="0" flipV="0">
            <a:off x="800100" y="1657350"/>
            <a:ext cx="3476625" cy="171450"/>
          </a:xfrm>
          <a:custGeom>
            <a:pathLst>
              <a:path w="365" h="18">
                <a:moveTo>
                  <a:pt x="4" y="0"/>
                </a:moveTo>
                <a:lnTo>
                  <a:pt x="361" y="0"/>
                </a:lnTo>
                <a:cubicBezTo>
                  <a:pt x="363" y="0"/>
                  <a:pt x="365" y="2"/>
                  <a:pt x="365" y="4"/>
                </a:cubicBezTo>
                <a:lnTo>
                  <a:pt x="365" y="18"/>
                </a:lnTo>
                <a:lnTo>
                  <a:pt x="365" y="18"/>
                </a:lnTo>
                <a:lnTo>
                  <a:pt x="0" y="18"/>
                </a:lnTo>
                <a:lnTo>
                  <a:pt x="0" y="18"/>
                </a:ln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p/>
        </p:txBody>
      </p:sp>
      <p:sp>
        <p:nvSpPr>
          <p:cNvPr id="78" name="" descr="{&quot;isTemplate&quot;:true,&quot;type&quot;:&quot;text&quot;}"/>
          <p:cNvSpPr txBox="1"/>
          <p:nvPr/>
        </p:nvSpPr>
        <p:spPr>
          <a:xfrm rot="0" flipH="0" flipV="0">
            <a:off x="2295525" y="1676400"/>
            <a:ext cx="48577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FFFFFF"/>
                </a:solidFill>
                <a:latin typeface="Microsoft YaHei"/>
                <a:ea typeface="Microsoft YaHei"/>
              </a:rPr>
              <a:t>A · </a:t>
            </a: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Conforming Zone</a:t>
            </a:r>
            <a:endParaRPr/>
          </a:p>
        </p:txBody>
      </p:sp>
      <p:sp>
        <p:nvSpPr>
          <p:cNvPr id="79" name=""/>
          <p:cNvSpPr/>
          <p:nvPr/>
        </p:nvSpPr>
        <p:spPr>
          <a:xfrm rot="0" flipH="0" flipV="0">
            <a:off x="800100" y="1828800"/>
            <a:ext cx="3476625" cy="876300"/>
          </a:xfrm>
          <a:custGeom>
            <a:pathLst>
              <a:path w="365" h="92">
                <a:moveTo>
                  <a:pt x="0" y="0"/>
                </a:moveTo>
                <a:lnTo>
                  <a:pt x="365" y="0"/>
                </a:lnTo>
                <a:lnTo>
                  <a:pt x="365" y="0"/>
                </a:lnTo>
                <a:lnTo>
                  <a:pt x="365" y="88"/>
                </a:lnTo>
                <a:cubicBezTo>
                  <a:pt x="365" y="90"/>
                  <a:pt x="363" y="92"/>
                  <a:pt x="361" y="92"/>
                </a:cubicBezTo>
                <a:lnTo>
                  <a:pt x="4" y="92"/>
                </a:lnTo>
                <a:cubicBezTo>
                  <a:pt x="2" y="92"/>
                  <a:pt x="0" y="90"/>
                  <a:pt x="0" y="88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D1FAE5"/>
          </a:solidFill>
          <a:ln/>
        </p:spPr>
        <p:txBody>
          <a:bodyPr/>
          <a:p/>
        </p:txBody>
      </p:sp>
      <p:sp>
        <p:nvSpPr>
          <p:cNvPr id="80" name=""/>
          <p:cNvSpPr/>
          <p:nvPr/>
        </p:nvSpPr>
        <p:spPr>
          <a:xfrm rot="0" flipH="0" flipV="0">
            <a:off x="876300" y="1905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10B981"/>
            </a:solidFill>
            <a:prstDash val="solid"/>
          </a:ln>
        </p:spPr>
        <p:txBody>
          <a:bodyPr/>
          <a:p/>
        </p:txBody>
      </p:sp>
      <p:sp>
        <p:nvSpPr>
          <p:cNvPr id="81" name="" descr="{&quot;isTemplate&quot;:true,&quot;type&quot;:&quot;text&quot;}"/>
          <p:cNvSpPr txBox="1"/>
          <p:nvPr/>
        </p:nvSpPr>
        <p:spPr>
          <a:xfrm rot="0" flipH="0" flipV="0">
            <a:off x="1123950" y="2019300"/>
            <a:ext cx="1714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065F46"/>
                </a:solidFill>
                <a:latin typeface="Microsoft YaHei"/>
                <a:ea typeface="Microsoft YaHei"/>
              </a:rPr>
              <a:t>A01</a:t>
            </a:r>
            <a:endParaRPr/>
          </a:p>
        </p:txBody>
      </p:sp>
      <p:sp>
        <p:nvSpPr>
          <p:cNvPr id="82" name=""/>
          <p:cNvSpPr/>
          <p:nvPr/>
        </p:nvSpPr>
        <p:spPr>
          <a:xfrm rot="0" flipH="0" flipV="0">
            <a:off x="1581150" y="1905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10B981"/>
            </a:solidFill>
            <a:prstDash val="solid"/>
          </a:ln>
        </p:spPr>
        <p:txBody>
          <a:bodyPr/>
          <a:p/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1828800" y="2019300"/>
            <a:ext cx="1714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065F46"/>
                </a:solidFill>
                <a:latin typeface="Microsoft YaHei"/>
                <a:ea typeface="Microsoft YaHei"/>
              </a:rPr>
              <a:t>A02</a:t>
            </a:r>
            <a:endParaRPr/>
          </a:p>
        </p:txBody>
      </p:sp>
      <p:sp>
        <p:nvSpPr>
          <p:cNvPr id="84" name=""/>
          <p:cNvSpPr/>
          <p:nvPr/>
        </p:nvSpPr>
        <p:spPr>
          <a:xfrm rot="0" flipH="0" flipV="0">
            <a:off x="2286000" y="1905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10B981"/>
            </a:solidFill>
            <a:prstDash val="solid"/>
          </a:ln>
        </p:spPr>
        <p:txBody>
          <a:bodyPr/>
          <a:p/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2533650" y="2019300"/>
            <a:ext cx="1714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065F46"/>
                </a:solidFill>
                <a:latin typeface="Microsoft YaHei"/>
                <a:ea typeface="Microsoft YaHei"/>
              </a:rPr>
              <a:t>A03</a:t>
            </a:r>
            <a:endParaRPr/>
          </a:p>
        </p:txBody>
      </p:sp>
      <p:sp>
        <p:nvSpPr>
          <p:cNvPr id="86" name=""/>
          <p:cNvSpPr/>
          <p:nvPr/>
        </p:nvSpPr>
        <p:spPr>
          <a:xfrm rot="0" flipH="0" flipV="0">
            <a:off x="2990850" y="1905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10B981"/>
            </a:solidFill>
            <a:prstDash val="solid"/>
          </a:ln>
        </p:spPr>
        <p:txBody>
          <a:bodyPr/>
          <a:p/>
        </p:txBody>
      </p:sp>
      <p:sp>
        <p:nvSpPr>
          <p:cNvPr id="87" name="" descr="{&quot;isTemplate&quot;:true,&quot;type&quot;:&quot;text&quot;}"/>
          <p:cNvSpPr txBox="1"/>
          <p:nvPr/>
        </p:nvSpPr>
        <p:spPr>
          <a:xfrm rot="0" flipH="0" flipV="0">
            <a:off x="3238500" y="2019300"/>
            <a:ext cx="1714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065F46"/>
                </a:solidFill>
                <a:latin typeface="Microsoft YaHei"/>
                <a:ea typeface="Microsoft YaHei"/>
              </a:rPr>
              <a:t>A04</a:t>
            </a:r>
            <a:endParaRPr/>
          </a:p>
        </p:txBody>
      </p:sp>
      <p:sp>
        <p:nvSpPr>
          <p:cNvPr id="88" name=""/>
          <p:cNvSpPr/>
          <p:nvPr/>
        </p:nvSpPr>
        <p:spPr>
          <a:xfrm rot="0" flipH="0" flipV="0">
            <a:off x="876300" y="2286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10B981"/>
            </a:solidFill>
            <a:prstDash val="solid"/>
          </a:ln>
        </p:spPr>
        <p:txBody>
          <a:bodyPr/>
          <a:p/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1123950" y="2400300"/>
            <a:ext cx="1714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065F46"/>
                </a:solidFill>
                <a:latin typeface="Microsoft YaHei"/>
                <a:ea typeface="Microsoft YaHei"/>
              </a:rPr>
              <a:t>A05</a:t>
            </a:r>
            <a:endParaRPr/>
          </a:p>
        </p:txBody>
      </p:sp>
      <p:sp>
        <p:nvSpPr>
          <p:cNvPr id="90" name=""/>
          <p:cNvSpPr/>
          <p:nvPr/>
        </p:nvSpPr>
        <p:spPr>
          <a:xfrm rot="0" flipH="0" flipV="0">
            <a:off x="1581150" y="2286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10B981"/>
            </a:solidFill>
            <a:prstDash val="solid"/>
          </a:ln>
        </p:spPr>
        <p:txBody>
          <a:bodyPr/>
          <a:p/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1828800" y="2400300"/>
            <a:ext cx="1714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065F46"/>
                </a:solidFill>
                <a:latin typeface="Microsoft YaHei"/>
                <a:ea typeface="Microsoft YaHei"/>
              </a:rPr>
              <a:t>A06</a:t>
            </a:r>
            <a:endParaRPr/>
          </a:p>
        </p:txBody>
      </p:sp>
      <p:sp>
        <p:nvSpPr>
          <p:cNvPr id="92" name=""/>
          <p:cNvSpPr/>
          <p:nvPr/>
        </p:nvSpPr>
        <p:spPr>
          <a:xfrm rot="0" flipH="0" flipV="0">
            <a:off x="2286000" y="2286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10B981"/>
            </a:solidFill>
            <a:prstDash val="solid"/>
          </a:ln>
        </p:spPr>
        <p:txBody>
          <a:bodyPr/>
          <a:p/>
        </p:txBody>
      </p:sp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2533650" y="2400300"/>
            <a:ext cx="1714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065F46"/>
                </a:solidFill>
                <a:latin typeface="Microsoft YaHei"/>
                <a:ea typeface="Microsoft YaHei"/>
              </a:rPr>
              <a:t>A07</a:t>
            </a:r>
            <a:endParaRPr/>
          </a:p>
        </p:txBody>
      </p:sp>
      <p:sp>
        <p:nvSpPr>
          <p:cNvPr id="94" name=""/>
          <p:cNvSpPr/>
          <p:nvPr/>
        </p:nvSpPr>
        <p:spPr>
          <a:xfrm rot="0" flipH="0" flipV="0">
            <a:off x="2990850" y="2286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10B981"/>
            </a:solidFill>
            <a:prstDash val="solid"/>
          </a:ln>
        </p:spPr>
        <p:txBody>
          <a:bodyPr/>
          <a:p/>
        </p:txBody>
      </p:sp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3238500" y="2400300"/>
            <a:ext cx="1714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065F46"/>
                </a:solidFill>
                <a:latin typeface="Microsoft YaHei"/>
                <a:ea typeface="Microsoft YaHei"/>
              </a:rPr>
              <a:t>A08</a:t>
            </a:r>
            <a:endParaRPr/>
          </a:p>
        </p:txBody>
      </p:sp>
      <p:sp>
        <p:nvSpPr>
          <p:cNvPr id="96" name=""/>
          <p:cNvSpPr/>
          <p:nvPr/>
        </p:nvSpPr>
        <p:spPr>
          <a:xfrm rot="0" flipH="0" flipV="0">
            <a:off x="4352925" y="1657350"/>
            <a:ext cx="3486150" cy="171450"/>
          </a:xfrm>
          <a:custGeom>
            <a:pathLst>
              <a:path w="366" h="18">
                <a:moveTo>
                  <a:pt x="4" y="0"/>
                </a:moveTo>
                <a:lnTo>
                  <a:pt x="362" y="0"/>
                </a:lnTo>
                <a:cubicBezTo>
                  <a:pt x="364" y="0"/>
                  <a:pt x="366" y="2"/>
                  <a:pt x="366" y="4"/>
                </a:cubicBezTo>
                <a:lnTo>
                  <a:pt x="366" y="18"/>
                </a:lnTo>
                <a:lnTo>
                  <a:pt x="366" y="18"/>
                </a:lnTo>
                <a:lnTo>
                  <a:pt x="0" y="18"/>
                </a:lnTo>
                <a:lnTo>
                  <a:pt x="0" y="18"/>
                </a:ln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p/>
        </p:txBody>
      </p:sp>
      <p:sp>
        <p:nvSpPr>
          <p:cNvPr id="97" name="" descr="{&quot;isTemplate&quot;:true,&quot;type&quot;:&quot;text&quot;}"/>
          <p:cNvSpPr txBox="1"/>
          <p:nvPr/>
        </p:nvSpPr>
        <p:spPr>
          <a:xfrm rot="0" flipH="0" flipV="0">
            <a:off x="5857875" y="1676400"/>
            <a:ext cx="48577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FFFFFF"/>
                </a:solidFill>
                <a:latin typeface="Microsoft YaHei"/>
                <a:ea typeface="Microsoft YaHei"/>
              </a:rPr>
              <a:t>B · </a:t>
            </a: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Quarantine Zone</a:t>
            </a:r>
            <a:endParaRPr/>
          </a:p>
        </p:txBody>
      </p:sp>
      <p:sp>
        <p:nvSpPr>
          <p:cNvPr id="98" name=""/>
          <p:cNvSpPr/>
          <p:nvPr/>
        </p:nvSpPr>
        <p:spPr>
          <a:xfrm rot="0" flipH="0" flipV="0">
            <a:off x="4352925" y="1828800"/>
            <a:ext cx="3486150" cy="495300"/>
          </a:xfrm>
          <a:custGeom>
            <a:pathLst>
              <a:path w="366" h="52">
                <a:moveTo>
                  <a:pt x="0" y="0"/>
                </a:moveTo>
                <a:lnTo>
                  <a:pt x="366" y="0"/>
                </a:lnTo>
                <a:lnTo>
                  <a:pt x="366" y="0"/>
                </a:lnTo>
                <a:lnTo>
                  <a:pt x="366" y="48"/>
                </a:lnTo>
                <a:cubicBezTo>
                  <a:pt x="366" y="50"/>
                  <a:pt x="364" y="52"/>
                  <a:pt x="362" y="52"/>
                </a:cubicBezTo>
                <a:lnTo>
                  <a:pt x="4" y="52"/>
                </a:lnTo>
                <a:cubicBezTo>
                  <a:pt x="2" y="52"/>
                  <a:pt x="0" y="50"/>
                  <a:pt x="0" y="48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3C7"/>
          </a:solidFill>
          <a:ln/>
        </p:spPr>
        <p:txBody>
          <a:bodyPr/>
          <a:p/>
        </p:txBody>
      </p:sp>
      <p:sp>
        <p:nvSpPr>
          <p:cNvPr id="99" name=""/>
          <p:cNvSpPr/>
          <p:nvPr/>
        </p:nvSpPr>
        <p:spPr>
          <a:xfrm rot="0" flipH="0" flipV="0">
            <a:off x="4429125" y="1905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59E0B"/>
            </a:solidFill>
            <a:prstDash val="solid"/>
          </a:ln>
        </p:spPr>
        <p:txBody>
          <a:bodyPr/>
          <a:p/>
        </p:txBody>
      </p:sp>
      <p:sp>
        <p:nvSpPr>
          <p:cNvPr id="100" name="" descr="{&quot;isTemplate&quot;:true,&quot;type&quot;:&quot;text&quot;}"/>
          <p:cNvSpPr txBox="1"/>
          <p:nvPr/>
        </p:nvSpPr>
        <p:spPr>
          <a:xfrm rot="0" flipH="0" flipV="0">
            <a:off x="4676775" y="2019300"/>
            <a:ext cx="1714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92400E"/>
                </a:solidFill>
                <a:latin typeface="Microsoft YaHei"/>
                <a:ea typeface="Microsoft YaHei"/>
              </a:rPr>
              <a:t>B01</a:t>
            </a:r>
            <a:endParaRPr/>
          </a:p>
        </p:txBody>
      </p:sp>
      <p:sp>
        <p:nvSpPr>
          <p:cNvPr id="101" name=""/>
          <p:cNvSpPr/>
          <p:nvPr/>
        </p:nvSpPr>
        <p:spPr>
          <a:xfrm rot="0" flipH="0" flipV="0">
            <a:off x="5133975" y="1905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59E0B"/>
            </a:solidFill>
            <a:prstDash val="solid"/>
          </a:ln>
        </p:spPr>
        <p:txBody>
          <a:bodyPr/>
          <a:p/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5381625" y="2019300"/>
            <a:ext cx="1714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92400E"/>
                </a:solidFill>
                <a:latin typeface="Microsoft YaHei"/>
                <a:ea typeface="Microsoft YaHei"/>
              </a:rPr>
              <a:t>B02</a:t>
            </a:r>
            <a:endParaRPr/>
          </a:p>
        </p:txBody>
      </p:sp>
      <p:sp>
        <p:nvSpPr>
          <p:cNvPr id="103" name=""/>
          <p:cNvSpPr/>
          <p:nvPr/>
        </p:nvSpPr>
        <p:spPr>
          <a:xfrm rot="0" flipH="0" flipV="0">
            <a:off x="5838825" y="1905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59E0B"/>
            </a:solidFill>
            <a:prstDash val="solid"/>
          </a:ln>
        </p:spPr>
        <p:txBody>
          <a:bodyPr/>
          <a:p/>
        </p:txBody>
      </p:sp>
      <p:sp>
        <p:nvSpPr>
          <p:cNvPr id="104" name="" descr="{&quot;isTemplate&quot;:true,&quot;type&quot;:&quot;text&quot;}"/>
          <p:cNvSpPr txBox="1"/>
          <p:nvPr/>
        </p:nvSpPr>
        <p:spPr>
          <a:xfrm rot="0" flipH="0" flipV="0">
            <a:off x="6086475" y="2019300"/>
            <a:ext cx="1714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92400E"/>
                </a:solidFill>
                <a:latin typeface="Microsoft YaHei"/>
                <a:ea typeface="Microsoft YaHei"/>
              </a:rPr>
              <a:t>B03</a:t>
            </a:r>
            <a:endParaRPr/>
          </a:p>
        </p:txBody>
      </p:sp>
      <p:sp>
        <p:nvSpPr>
          <p:cNvPr id="105" name=""/>
          <p:cNvSpPr/>
          <p:nvPr/>
        </p:nvSpPr>
        <p:spPr>
          <a:xfrm rot="0" flipH="0" flipV="0">
            <a:off x="7915275" y="1657350"/>
            <a:ext cx="3476625" cy="171450"/>
          </a:xfrm>
          <a:custGeom>
            <a:pathLst>
              <a:path w="365" h="18">
                <a:moveTo>
                  <a:pt x="4" y="0"/>
                </a:moveTo>
                <a:lnTo>
                  <a:pt x="361" y="0"/>
                </a:lnTo>
                <a:cubicBezTo>
                  <a:pt x="363" y="0"/>
                  <a:pt x="365" y="2"/>
                  <a:pt x="365" y="4"/>
                </a:cubicBezTo>
                <a:lnTo>
                  <a:pt x="365" y="18"/>
                </a:lnTo>
                <a:lnTo>
                  <a:pt x="365" y="18"/>
                </a:lnTo>
                <a:lnTo>
                  <a:pt x="0" y="18"/>
                </a:lnTo>
                <a:lnTo>
                  <a:pt x="0" y="18"/>
                </a:ln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p/>
        </p:txBody>
      </p:sp>
      <p:sp>
        <p:nvSpPr>
          <p:cNvPr id="106" name="" descr="{&quot;isTemplate&quot;:true,&quot;type&quot;:&quot;text&quot;}"/>
          <p:cNvSpPr txBox="1"/>
          <p:nvPr/>
        </p:nvSpPr>
        <p:spPr>
          <a:xfrm rot="0" flipH="0" flipV="0">
            <a:off x="9267825" y="1676400"/>
            <a:ext cx="78105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FFFFFF"/>
                </a:solidFill>
                <a:latin typeface="Microsoft YaHei"/>
                <a:ea typeface="Microsoft YaHei"/>
              </a:rPr>
              <a:t>C · </a:t>
            </a: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Non-conforming</a:t>
            </a:r>
            <a:r>
              <a:rPr lang="en-US" sz="825" b="1">
                <a:solidFill>
                  <a:srgbClr val="FFFFFF"/>
                </a:solidFill>
                <a:latin typeface="Microsoft YaHei"/>
                <a:ea typeface="Microsoft YaHei"/>
              </a:rPr>
              <a:t> / </a:t>
            </a: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Isolation</a:t>
            </a:r>
            <a:endParaRPr/>
          </a:p>
        </p:txBody>
      </p:sp>
      <p:sp>
        <p:nvSpPr>
          <p:cNvPr id="107" name=""/>
          <p:cNvSpPr/>
          <p:nvPr/>
        </p:nvSpPr>
        <p:spPr>
          <a:xfrm rot="0" flipH="0" flipV="0">
            <a:off x="7915275" y="1828800"/>
            <a:ext cx="3476625" cy="495300"/>
          </a:xfrm>
          <a:custGeom>
            <a:pathLst>
              <a:path w="365" h="52">
                <a:moveTo>
                  <a:pt x="0" y="0"/>
                </a:moveTo>
                <a:lnTo>
                  <a:pt x="365" y="0"/>
                </a:lnTo>
                <a:lnTo>
                  <a:pt x="365" y="0"/>
                </a:lnTo>
                <a:lnTo>
                  <a:pt x="365" y="48"/>
                </a:lnTo>
                <a:cubicBezTo>
                  <a:pt x="365" y="50"/>
                  <a:pt x="363" y="52"/>
                  <a:pt x="361" y="52"/>
                </a:cubicBezTo>
                <a:lnTo>
                  <a:pt x="4" y="52"/>
                </a:lnTo>
                <a:cubicBezTo>
                  <a:pt x="2" y="52"/>
                  <a:pt x="0" y="50"/>
                  <a:pt x="0" y="48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EE2E2"/>
          </a:solidFill>
          <a:ln/>
        </p:spPr>
        <p:txBody>
          <a:bodyPr/>
          <a:p/>
        </p:txBody>
      </p:sp>
      <p:sp>
        <p:nvSpPr>
          <p:cNvPr id="108" name=""/>
          <p:cNvSpPr/>
          <p:nvPr/>
        </p:nvSpPr>
        <p:spPr>
          <a:xfrm rot="0" flipH="0" flipV="0">
            <a:off x="7991475" y="1905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F4444"/>
            </a:solidFill>
            <a:prstDash val="solid"/>
          </a:ln>
        </p:spPr>
        <p:txBody>
          <a:bodyPr/>
          <a:p/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8239125" y="2019300"/>
            <a:ext cx="180975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991B1B"/>
                </a:solidFill>
                <a:latin typeface="Microsoft YaHei"/>
                <a:ea typeface="Microsoft YaHei"/>
              </a:rPr>
              <a:t>C01</a:t>
            </a:r>
            <a:endParaRPr/>
          </a:p>
        </p:txBody>
      </p:sp>
      <p:sp>
        <p:nvSpPr>
          <p:cNvPr id="110" name=""/>
          <p:cNvSpPr/>
          <p:nvPr/>
        </p:nvSpPr>
        <p:spPr>
          <a:xfrm rot="0" flipH="0" flipV="0">
            <a:off x="8696325" y="1905000"/>
            <a:ext cx="666750" cy="3429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F4444"/>
            </a:solidFill>
            <a:prstDash val="solid"/>
          </a:ln>
        </p:spPr>
        <p:txBody>
          <a:bodyPr/>
          <a:p/>
        </p:txBody>
      </p:sp>
      <p:sp>
        <p:nvSpPr>
          <p:cNvPr id="111" name="" descr="{&quot;isTemplate&quot;:true,&quot;type&quot;:&quot;text&quot;}"/>
          <p:cNvSpPr txBox="1"/>
          <p:nvPr/>
        </p:nvSpPr>
        <p:spPr>
          <a:xfrm rot="0" flipH="0" flipV="0">
            <a:off x="8943975" y="2019300"/>
            <a:ext cx="180975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>
                <a:solidFill>
                  <a:srgbClr val="991B1B"/>
                </a:solidFill>
                <a:latin typeface="Microsoft YaHei"/>
                <a:ea typeface="Microsoft YaHei"/>
              </a:rPr>
              <a:t>C02</a:t>
            </a:r>
            <a:endParaRPr/>
          </a:p>
        </p:txBody>
      </p:sp>
      <p:sp>
        <p:nvSpPr>
          <p:cNvPr id="112" name=""/>
          <p:cNvSpPr/>
          <p:nvPr/>
        </p:nvSpPr>
        <p:spPr>
          <a:xfrm rot="0" flipH="0" flipV="0">
            <a:off x="609600" y="3105150"/>
            <a:ext cx="2657475" cy="1371600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blurRad="95250" dist="19050" dir="5400000">
              <a:srgbClr val="1E3A5F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113" name=""/>
          <p:cNvSpPr/>
          <p:nvPr/>
        </p:nvSpPr>
        <p:spPr>
          <a:xfrm rot="0" flipH="0" flipV="0">
            <a:off x="609600" y="3105150"/>
            <a:ext cx="2657475" cy="1371600"/>
          </a:xfrm>
          <a:custGeom>
            <a:pathLst>
              <a:path w="279" h="144">
                <a:moveTo>
                  <a:pt x="269" y="0"/>
                </a:moveTo>
                <a:cubicBezTo>
                  <a:pt x="274" y="0"/>
                  <a:pt x="278" y="4"/>
                  <a:pt x="279" y="8"/>
                </a:cubicBezTo>
                <a:cubicBezTo>
                  <a:pt x="278" y="6"/>
                  <a:pt x="276" y="4"/>
                  <a:pt x="273" y="4"/>
                </a:cubicBezTo>
                <a:lnTo>
                  <a:pt x="6" y="4"/>
                </a:lnTo>
                <a:cubicBezTo>
                  <a:pt x="3" y="4"/>
                  <a:pt x="1" y="6"/>
                  <a:pt x="0" y="9"/>
                </a:cubicBezTo>
                <a:cubicBezTo>
                  <a:pt x="1" y="4"/>
                  <a:pt x="5" y="0"/>
                  <a:pt x="10" y="0"/>
                </a:cubicBezTo>
                <a:lnTo>
                  <a:pt x="269" y="0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p/>
        </p:txBody>
      </p:sp>
      <p:sp>
        <p:nvSpPr>
          <p:cNvPr id="114" name=""/>
          <p:cNvSpPr/>
          <p:nvPr/>
        </p:nvSpPr>
        <p:spPr>
          <a:xfrm rot="0" flipH="0" flipV="0">
            <a:off x="742950" y="32385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10B981">
              <a:alpha val="8235"/>
            </a:srgbClr>
          </a:solidFill>
          <a:ln/>
        </p:spPr>
        <p:txBody>
          <a:bodyPr/>
          <a:p/>
        </p:txBody>
      </p:sp>
      <p:pic>
        <p:nvPicPr>
          <p:cNvPr id="11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19150" y="3314700"/>
            <a:ext cx="152400" cy="152400"/>
          </a:xfrm>
          <a:prstGeom prst="rect">
            <a:avLst/>
          </a:prstGeom>
          <a:ln/>
        </p:spPr>
      </p:pic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1123950" y="3286125"/>
            <a:ext cx="5143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937"/>
                </a:solidFill>
                <a:latin typeface="Microsoft YaHei"/>
                <a:ea typeface="Microsoft YaHei"/>
              </a:rPr>
              <a:t>Clear Separation</a:t>
            </a:r>
            <a:endParaRPr/>
          </a:p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742950" y="3638550"/>
            <a:ext cx="239077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By conforming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Quarantine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Non-conforming in separate zones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Similar materials in separate zones/racks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One slot one material, fixed locations.</a:t>
            </a:r>
            <a:endParaRPr/>
          </a:p>
        </p:txBody>
      </p:sp>
      <p:sp>
        <p:nvSpPr>
          <p:cNvPr id="118" name=""/>
          <p:cNvSpPr/>
          <p:nvPr/>
        </p:nvSpPr>
        <p:spPr>
          <a:xfrm rot="0" flipH="0" flipV="0">
            <a:off x="3381375" y="3105150"/>
            <a:ext cx="2657475" cy="1371600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blurRad="95250" dist="19050" dir="5400000">
              <a:srgbClr val="1E3A5F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119" name=""/>
          <p:cNvSpPr/>
          <p:nvPr/>
        </p:nvSpPr>
        <p:spPr>
          <a:xfrm rot="0" flipH="0" flipV="0">
            <a:off x="3381375" y="3105150"/>
            <a:ext cx="2657475" cy="1371600"/>
          </a:xfrm>
          <a:custGeom>
            <a:pathLst>
              <a:path w="279" h="144">
                <a:moveTo>
                  <a:pt x="269" y="0"/>
                </a:moveTo>
                <a:cubicBezTo>
                  <a:pt x="274" y="0"/>
                  <a:pt x="278" y="4"/>
                  <a:pt x="279" y="8"/>
                </a:cubicBezTo>
                <a:cubicBezTo>
                  <a:pt x="278" y="6"/>
                  <a:pt x="276" y="4"/>
                  <a:pt x="273" y="4"/>
                </a:cubicBezTo>
                <a:lnTo>
                  <a:pt x="6" y="4"/>
                </a:lnTo>
                <a:cubicBezTo>
                  <a:pt x="3" y="4"/>
                  <a:pt x="1" y="6"/>
                  <a:pt x="0" y="9"/>
                </a:cubicBezTo>
                <a:cubicBezTo>
                  <a:pt x="1" y="4"/>
                  <a:pt x="5" y="0"/>
                  <a:pt x="10" y="0"/>
                </a:cubicBezTo>
                <a:lnTo>
                  <a:pt x="269" y="0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120" name=""/>
          <p:cNvSpPr/>
          <p:nvPr/>
        </p:nvSpPr>
        <p:spPr>
          <a:xfrm rot="0" flipH="0" flipV="0">
            <a:off x="3514725" y="32385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3B82F6">
              <a:alpha val="8235"/>
            </a:srgbClr>
          </a:solidFill>
          <a:ln/>
        </p:spPr>
        <p:txBody>
          <a:bodyPr/>
          <a:p/>
        </p:txBody>
      </p:sp>
      <p:pic>
        <p:nvPicPr>
          <p:cNvPr id="12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3590925" y="3314700"/>
            <a:ext cx="152400" cy="152400"/>
          </a:xfrm>
          <a:prstGeom prst="rect">
            <a:avLst/>
          </a:prstGeom>
          <a:ln/>
        </p:spPr>
      </p:pic>
      <p:sp>
        <p:nvSpPr>
          <p:cNvPr id="122" name="" descr="{&quot;isTemplate&quot;:true,&quot;type&quot;:&quot;text&quot;}"/>
          <p:cNvSpPr txBox="1"/>
          <p:nvPr/>
        </p:nvSpPr>
        <p:spPr>
          <a:xfrm rot="0" flipH="0" flipV="0">
            <a:off x="3895725" y="3286125"/>
            <a:ext cx="5143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937"/>
                </a:solidFill>
                <a:latin typeface="Microsoft YaHei"/>
                <a:ea typeface="Microsoft YaHei"/>
              </a:rPr>
              <a:t>Easy to Find</a:t>
            </a:r>
            <a:endParaRPr/>
          </a:p>
        </p:txBody>
      </p:sp>
      <p:sp>
        <p:nvSpPr>
          <p:cNvPr id="123" name="" descr="{&quot;isTemplate&quot;:true,&quot;type&quot;:&quot;text&quot;}"/>
          <p:cNvSpPr txBox="1"/>
          <p:nvPr/>
        </p:nvSpPr>
        <p:spPr>
          <a:xfrm rot="0" flipH="0" flipV="0">
            <a:off x="3514725" y="3638550"/>
            <a:ext cx="239077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Records-Cards-Physical Match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,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Real-time inventory visibility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Complete batch registration — supplier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Production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Receiving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Inspection ID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,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All required.</a:t>
            </a:r>
            <a:endParaRPr/>
          </a:p>
        </p:txBody>
      </p:sp>
      <p:sp>
        <p:nvSpPr>
          <p:cNvPr id="124" name=""/>
          <p:cNvSpPr/>
          <p:nvPr/>
        </p:nvSpPr>
        <p:spPr>
          <a:xfrm rot="0" flipH="0" flipV="0">
            <a:off x="6153150" y="3105150"/>
            <a:ext cx="2657475" cy="1371600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blurRad="95250" dist="19050" dir="5400000">
              <a:srgbClr val="1E3A5F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125" name=""/>
          <p:cNvSpPr/>
          <p:nvPr/>
        </p:nvSpPr>
        <p:spPr>
          <a:xfrm rot="0" flipH="0" flipV="0">
            <a:off x="6153150" y="3105150"/>
            <a:ext cx="2657475" cy="1371600"/>
          </a:xfrm>
          <a:custGeom>
            <a:pathLst>
              <a:path w="279" h="144">
                <a:moveTo>
                  <a:pt x="269" y="0"/>
                </a:moveTo>
                <a:cubicBezTo>
                  <a:pt x="274" y="0"/>
                  <a:pt x="278" y="4"/>
                  <a:pt x="279" y="8"/>
                </a:cubicBezTo>
                <a:cubicBezTo>
                  <a:pt x="278" y="6"/>
                  <a:pt x="276" y="4"/>
                  <a:pt x="273" y="4"/>
                </a:cubicBezTo>
                <a:lnTo>
                  <a:pt x="6" y="4"/>
                </a:lnTo>
                <a:cubicBezTo>
                  <a:pt x="3" y="4"/>
                  <a:pt x="1" y="6"/>
                  <a:pt x="0" y="9"/>
                </a:cubicBezTo>
                <a:cubicBezTo>
                  <a:pt x="1" y="4"/>
                  <a:pt x="5" y="0"/>
                  <a:pt x="10" y="0"/>
                </a:cubicBezTo>
                <a:lnTo>
                  <a:pt x="269" y="0"/>
                </a:ln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126" name=""/>
          <p:cNvSpPr/>
          <p:nvPr/>
        </p:nvSpPr>
        <p:spPr>
          <a:xfrm rot="0" flipH="0" flipV="0">
            <a:off x="6286500" y="32385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F97316">
              <a:alpha val="8235"/>
            </a:srgbClr>
          </a:solidFill>
          <a:ln/>
        </p:spPr>
        <p:txBody>
          <a:bodyPr/>
          <a:p/>
        </p:txBody>
      </p:sp>
      <p:pic>
        <p:nvPicPr>
          <p:cNvPr id="12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6362700" y="3314700"/>
            <a:ext cx="152400" cy="152400"/>
          </a:xfrm>
          <a:prstGeom prst="rect">
            <a:avLst/>
          </a:prstGeom>
          <a:ln/>
        </p:spPr>
      </p:pic>
      <p:sp>
        <p:nvSpPr>
          <p:cNvPr id="128" name="" descr="{&quot;isTemplate&quot;:true,&quot;type&quot;:&quot;text&quot;}"/>
          <p:cNvSpPr txBox="1"/>
          <p:nvPr/>
        </p:nvSpPr>
        <p:spPr>
          <a:xfrm rot="0" flipH="0" flipV="0">
            <a:off x="6667500" y="3286125"/>
            <a:ext cx="6858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937"/>
                </a:solidFill>
                <a:latin typeface="Microsoft YaHei"/>
                <a:ea typeface="Microsoft YaHei"/>
              </a:rPr>
              <a:t>First Out First</a:t>
            </a:r>
            <a:endParaRPr/>
          </a:p>
        </p:txBody>
      </p:sp>
      <p:sp>
        <p:nvSpPr>
          <p:cNvPr id="129" name="" descr="{&quot;isTemplate&quot;:true,&quot;type&quot;:&quot;text&quot;}"/>
          <p:cNvSpPr txBox="1"/>
          <p:nvPr/>
        </p:nvSpPr>
        <p:spPr>
          <a:xfrm rot="0" flipH="0" flipV="0">
            <a:off x="6286500" y="3638550"/>
            <a:ext cx="2390775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FIFO cannot rely on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"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Self-discipline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",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Needs systematic mechanism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: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AS/RS system enforcement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+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Flat warehouse color tags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+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Dual-location rotation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,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Visible and traceable.</a:t>
            </a:r>
            <a:endParaRPr/>
          </a:p>
        </p:txBody>
      </p:sp>
      <p:sp>
        <p:nvSpPr>
          <p:cNvPr id="130" name=""/>
          <p:cNvSpPr/>
          <p:nvPr/>
        </p:nvSpPr>
        <p:spPr>
          <a:xfrm rot="0" flipH="0" flipV="0">
            <a:off x="8924925" y="3105150"/>
            <a:ext cx="2657475" cy="1371600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blurRad="95250" dist="19050" dir="5400000">
              <a:srgbClr val="1E3A5F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131" name=""/>
          <p:cNvSpPr/>
          <p:nvPr/>
        </p:nvSpPr>
        <p:spPr>
          <a:xfrm rot="0" flipH="0" flipV="0">
            <a:off x="8924925" y="3105150"/>
            <a:ext cx="2657475" cy="1371600"/>
          </a:xfrm>
          <a:custGeom>
            <a:pathLst>
              <a:path w="279" h="144">
                <a:moveTo>
                  <a:pt x="269" y="0"/>
                </a:moveTo>
                <a:cubicBezTo>
                  <a:pt x="274" y="0"/>
                  <a:pt x="278" y="4"/>
                  <a:pt x="279" y="8"/>
                </a:cubicBezTo>
                <a:cubicBezTo>
                  <a:pt x="278" y="6"/>
                  <a:pt x="276" y="4"/>
                  <a:pt x="273" y="4"/>
                </a:cubicBezTo>
                <a:lnTo>
                  <a:pt x="6" y="4"/>
                </a:lnTo>
                <a:cubicBezTo>
                  <a:pt x="3" y="4"/>
                  <a:pt x="1" y="6"/>
                  <a:pt x="0" y="9"/>
                </a:cubicBezTo>
                <a:cubicBezTo>
                  <a:pt x="1" y="4"/>
                  <a:pt x="5" y="0"/>
                  <a:pt x="10" y="0"/>
                </a:cubicBezTo>
                <a:lnTo>
                  <a:pt x="269" y="0"/>
                </a:ln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p/>
        </p:txBody>
      </p:sp>
      <p:sp>
        <p:nvSpPr>
          <p:cNvPr id="132" name=""/>
          <p:cNvSpPr/>
          <p:nvPr/>
        </p:nvSpPr>
        <p:spPr>
          <a:xfrm rot="0" flipH="0" flipV="0">
            <a:off x="9058275" y="32385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0EA5E9">
              <a:alpha val="8235"/>
            </a:srgbClr>
          </a:solidFill>
          <a:ln/>
        </p:spPr>
        <p:txBody>
          <a:bodyPr/>
          <a:p/>
        </p:txBody>
      </p:sp>
      <p:pic>
        <p:nvPicPr>
          <p:cNvPr id="13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9134475" y="3314700"/>
            <a:ext cx="152400" cy="152400"/>
          </a:xfrm>
          <a:prstGeom prst="rect">
            <a:avLst/>
          </a:prstGeom>
          <a:ln/>
        </p:spPr>
      </p:pic>
      <p:sp>
        <p:nvSpPr>
          <p:cNvPr id="134" name="" descr="{&quot;isTemplate&quot;:true,&quot;type&quot;:&quot;text&quot;}"/>
          <p:cNvSpPr txBox="1"/>
          <p:nvPr/>
        </p:nvSpPr>
        <p:spPr>
          <a:xfrm rot="0" flipH="0" flipV="0">
            <a:off x="9439275" y="3286125"/>
            <a:ext cx="6858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937"/>
                </a:solidFill>
                <a:latin typeface="Microsoft YaHei"/>
                <a:ea typeface="Microsoft YaHei"/>
              </a:rPr>
              <a:t>Environmental Compliance</a:t>
            </a:r>
            <a:endParaRPr/>
          </a:p>
        </p:txBody>
      </p:sp>
      <p:sp>
        <p:nvSpPr>
          <p:cNvPr id="135" name="" descr="{&quot;isTemplate&quot;:true,&quot;type&quot;:&quot;text&quot;}"/>
          <p:cNvSpPr txBox="1"/>
          <p:nvPr/>
        </p:nvSpPr>
        <p:spPr>
          <a:xfrm rot="0" flipH="0" flipV="0">
            <a:off x="9058275" y="3638550"/>
            <a:ext cx="239077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Temperature/humidity, cleanliness, ESD protection in specifications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Daily recording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+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Out-of-limit alerts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;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Shelf-life ledger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+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Expiry alerts and re-inspection.</a:t>
            </a:r>
            <a:endParaRPr/>
          </a:p>
        </p:txBody>
      </p:sp>
      <p:sp>
        <p:nvSpPr>
          <p:cNvPr id="136" name="" descr="{&quot;isTemplate&quot;:true,&quot;type&quot;:&quot;text&quot;}"/>
          <p:cNvSpPr txBox="1"/>
          <p:nvPr/>
        </p:nvSpPr>
        <p:spPr>
          <a:xfrm rot="0" flipH="0" flipV="0">
            <a:off x="609600" y="6543675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QTank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Training Series</a:t>
            </a:r>
            <a:endParaRPr/>
          </a:p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11182350" y="6543675"/>
            <a:ext cx="4000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11 / 16</a:t>
            </a:r>
            <a:endParaRPr/>
          </a:p>
        </p:txBody>
      </p:sp>
    </p:spTree>
  </p:cSld>
</p:sld>
</file>

<file path=ppt/slides/slide12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138" name="" descr="&lt;Slide style={{ width: '1280px', height: '720px', background: '#1E3A5F', position: 'relative' }}&gt;&#10;    &lt;Box style={{ position: 'absolute', top: 0, left: 0, width: '100%', height: '100%', opacity: 0.06 }}&gt;&#10;        &lt;svg width='1280' height='720' viewBox='0 0 1280 720'&gt;&#10;            {Array.from({ length: 14 }).map((_, i) =&gt; (&#10;                &lt;line key={i} x1={i * 100} y1='0' x2={i * 100 + 400} y2='720' stroke='#3B82F6' strokeWidth='1' /&gt;&#10;            ))}&#10;        &lt;/svg&gt;&#10;    &lt;/Box&gt;&#10;&#10;    &lt;Box style={{ position: 'absolute', left: 60, top: 80 }}&gt;&#10;        &lt;Text style={{&#10;            fontSize: 220,&#10;            fontWeight: 'bold',&#10;            color: 'transparent',&#10;            backgroundImage: 'linear-gradient(135deg, #F97316 0%, #FB923C 100%)',&#10;            backgroundClip: 'text',&#10;            lineHeight: 0.85,&#10;            letterSpacing: -8,&#10;        }}&gt;&#10;            05&#10;        &lt;/Text&gt;&#10;    &lt;/Box&gt;&#10;&#10;    &lt;Box style={{ position: 'absolute', right: 64, top: 64, flexDirection: 'row', alignItems: 'center', gap: 12 }}&gt;&#10;        &lt;Box style={{ width: 8, height: 8, borderRadius: '50%', background: '#F97316' }} /&gt;&#10;        &lt;Text style={{ fontSize: 14, color: '#94A3B8', letterSpacing: 4 }}&gt;CHAPTER · 05&lt;/Text&gt;&#10;    &lt;/Box&gt;&#10;&#10;    &lt;Box style={{&#10;        position: 'absolute',&#10;        right: 64, top: 280,&#10;        width: 640,&#10;        flexDirection: 'column',&#10;        alignItems: 'flex-end',&#10;    }}&gt;&#10;        &lt;Text style={{&#10;            fontSize: 48,&#10;            fontWeight: 'bold',&#10;            color: '#FFFFFF',&#10;            lineHeight: 1.2,&#10;            textAlign: 'right',&#10;            marginBottom: 24,&#10;        }}&gt;&#10;            Delivery + Packaging + Closed Loop&#10;        &lt;/Text&gt;&#10;        &lt;Box style={{&#10;            background: 'rgba(59, 130, 246, 0.2)',&#10;            borderRight: '4px solid #3B82F6',&#10;            padding: '8px 16px',&#10;            marginBottom: 32,&#10;        }}&gt;&#10;            &lt;Text style={{ fontSize: 22, color: '#E2E8F0' }}&gt;Deliver the right material to the right station at the right time&lt;/Text&gt;&#10;        &lt;/Box&gt;&#10;        &lt;Text style={{&#10;            fontSize: 18,&#10;            color: '#CBD5E1',&#10;            lineHeight: 1.8,&#10;            textAlign: 'right',&#10;            maxWidth: 540,&#10;        }}&gt;&#10;            Delivery is the interface between logistics and production,High-risk zone for wrong parts;&lt;br /&gt;&#10;            Packaging and labeling let products&quot;Carry Identity&quot;Flow;&lt;br /&gt;&#10;            &lt;span style={{ color: '#F97316', fontWeight: 'bold' }}&gt;Managed but Not Measured = Not Managed&lt;/span&gt;— Measurement and closed loop determine whether prior 4 steps sustain results.&#10;        &lt;/Text&gt;&#10;    &lt;/Box&gt;&#10;&#10;    &lt;Box style={{ position: 'absolute', left: 64, bottom: 64, right: 64, flexDirection: 'row', alignItems: 'center', gap: 12 }}&gt;&#10;        &lt;Text style={{ fontSize: 14, color: '#94A3B8' }}&gt;05&lt;/Text&gt;&#10;        &lt;Box style={{ flex: 1, height: 4, background: 'rgba(255,255,255,0.1)', borderRadius: 2 }}&gt;&#10;            &lt;Box style={{ width: '100%', height: '100%', background: 'linear-gradient(90deg, #F97316, #FB923C)', borderRadius: 2 }} /&gt;&#10;        &lt;/Box&gt;&#10;        &lt;Text style={{ fontSize: 14, color: '#94A3B8' }}&gt;05&lt;/Text&gt;&#10;    &lt;/Box&gt;&#10;&#10;    &lt;Text style={{ position: 'absolute', right: 64, bottom: 24, fontSize: 14, color: '#94A3B8' }}&gt;12 / 16&lt;/Text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p/>
        </p:txBody>
      </p:sp>
      <p:pic>
        <p:nvPicPr>
          <p:cNvPr id="140" name=""/>
          <p:cNvPicPr>
            <a:picLocks noChangeAspect="1"/>
          </p:cNvPicPr>
          <p:nvPr/>
        </p:nvPicPr>
        <p:blipFill>
          <a:blip>
            <a:alphaModFix amt="6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571500" y="762000"/>
            <a:ext cx="2181225" cy="2143125"/>
          </a:xfrm>
          <a:prstGeom prst="rect"/>
        </p:spPr>
        <p:txBody>
          <a:bodyPr wrap="none" lIns="0" tIns="0" rIns="0" bIns="0"/>
          <a:p>
            <a:pPr>
              <a:lnSpc>
                <a:spcPct val="85000"/>
              </a:lnSpc>
            </a:pPr>
            <a:r>
              <a:rPr lang="en-US" sz="16500" b="1" spc="-600">
                <a:gradFill>
                  <a:gsLst>
                    <a:gs pos="0">
                      <a:srgbClr val="F97316"/>
                    </a:gs>
                    <a:gs pos="100000">
                      <a:srgbClr val="FB923C"/>
                    </a:gs>
                  </a:gsLst>
                  <a:lin ang="2700000" scaled="1"/>
                </a:gra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142" name=""/>
          <p:cNvSpPr/>
          <p:nvPr/>
        </p:nvSpPr>
        <p:spPr>
          <a:xfrm rot="0" flipH="0" flipV="0">
            <a:off x="10029825" y="657225"/>
            <a:ext cx="76200" cy="76200"/>
          </a:xfrm>
          <a:custGeom>
            <a:pathLst>
              <a:path w="8" h="8">
                <a:moveTo>
                  <a:pt x="4" y="0"/>
                </a:moveTo>
                <a:lnTo>
                  <a:pt x="4" y="0"/>
                </a:lnTo>
                <a:cubicBezTo>
                  <a:pt x="6" y="0"/>
                  <a:pt x="8" y="2"/>
                  <a:pt x="8" y="4"/>
                </a:cubicBezTo>
                <a:lnTo>
                  <a:pt x="8" y="4"/>
                </a:lnTo>
                <a:cubicBezTo>
                  <a:pt x="8" y="6"/>
                  <a:pt x="6" y="8"/>
                  <a:pt x="4" y="8"/>
                </a:cubicBezTo>
                <a:lnTo>
                  <a:pt x="4" y="8"/>
                </a:lnTo>
                <a:cubicBezTo>
                  <a:pt x="2" y="8"/>
                  <a:pt x="0" y="6"/>
                  <a:pt x="0" y="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10220325" y="609600"/>
            <a:ext cx="13620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300">
                <a:solidFill>
                  <a:srgbClr val="94A3B8"/>
                </a:solidFill>
                <a:latin typeface="Microsoft YaHei"/>
                <a:ea typeface="Microsoft YaHei"/>
              </a:rPr>
              <a:t>CHAPTER · 05</a:t>
            </a:r>
            <a:endParaRPr/>
          </a:p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7791450" y="2667000"/>
            <a:ext cx="3790950" cy="666750"/>
          </a:xfrm>
          <a:prstGeom prst="rect"/>
        </p:spPr>
        <p:txBody>
          <a:bodyPr wrap="none" lIns="0" tIns="0" rIns="0" bIns="0"/>
          <a:p>
            <a:pPr algn="r">
              <a:lnSpc>
                <a:spcPct val="120000"/>
              </a:lnSpc>
            </a:pPr>
            <a:r>
              <a:rPr lang="zh-CN" sz="3600" b="1">
                <a:solidFill>
                  <a:srgbClr val="FFFFFF"/>
                </a:solidFill>
                <a:latin typeface="Microsoft YaHei"/>
                <a:ea typeface="Microsoft YaHei"/>
              </a:rPr>
              <a:t>Delivery</a:t>
            </a: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</a:rPr>
              <a:t> + </a:t>
            </a:r>
            <a:r>
              <a:rPr lang="zh-CN" sz="3600" b="1">
                <a:solidFill>
                  <a:srgbClr val="FFFFFF"/>
                </a:solidFill>
                <a:latin typeface="Microsoft YaHei"/>
                <a:ea typeface="Microsoft YaHei"/>
              </a:rPr>
              <a:t>Packaging</a:t>
            </a:r>
            <a:r>
              <a:rPr lang="en-US" sz="3600" b="1">
                <a:solidFill>
                  <a:srgbClr val="FFFFFF"/>
                </a:solidFill>
                <a:latin typeface="Microsoft YaHei"/>
                <a:ea typeface="Microsoft YaHei"/>
              </a:rPr>
              <a:t> + </a:t>
            </a:r>
            <a:r>
              <a:rPr lang="zh-CN" sz="3600" b="1">
                <a:solidFill>
                  <a:srgbClr val="FFFFFF"/>
                </a:solidFill>
                <a:latin typeface="Microsoft YaHei"/>
                <a:ea typeface="Microsoft YaHei"/>
              </a:rPr>
              <a:t>Closed Loop</a:t>
            </a:r>
            <a:endParaRPr/>
          </a:p>
        </p:txBody>
      </p:sp>
      <p:sp>
        <p:nvSpPr>
          <p:cNvPr id="145" name=""/>
          <p:cNvSpPr/>
          <p:nvPr/>
        </p:nvSpPr>
        <p:spPr>
          <a:xfrm rot="0" flipH="0" flipV="0">
            <a:off x="7677150" y="3562350"/>
            <a:ext cx="3905250" cy="409575"/>
          </a:xfrm>
          <a:prstGeom prst="rect">
            <a:avLst/>
          </a:prstGeom>
          <a:solidFill>
            <a:srgbClr val="3B82F6">
              <a:alpha val="20000"/>
            </a:srgbClr>
          </a:solidFill>
          <a:ln/>
        </p:spPr>
        <p:txBody>
          <a:bodyPr/>
          <a:p/>
        </p:txBody>
      </p:sp>
      <p:sp>
        <p:nvSpPr>
          <p:cNvPr id="146" name=""/>
          <p:cNvSpPr/>
          <p:nvPr/>
        </p:nvSpPr>
        <p:spPr>
          <a:xfrm rot="0" flipH="0" flipV="0">
            <a:off x="7677150" y="3562350"/>
            <a:ext cx="3943350" cy="409575"/>
          </a:xfrm>
          <a:custGeom>
            <a:pathLst>
              <a:path w="414" h="43">
                <a:moveTo>
                  <a:pt x="410" y="0"/>
                </a:moveTo>
                <a:lnTo>
                  <a:pt x="414" y="0"/>
                </a:lnTo>
                <a:lnTo>
                  <a:pt x="414" y="43"/>
                </a:lnTo>
                <a:lnTo>
                  <a:pt x="410" y="43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p/>
        </p:txBody>
      </p:sp>
      <p:sp>
        <p:nvSpPr>
          <p:cNvPr id="147" name="" descr="{&quot;isTemplate&quot;:true,&quot;type&quot;:&quot;text&quot;}"/>
          <p:cNvSpPr txBox="1"/>
          <p:nvPr/>
        </p:nvSpPr>
        <p:spPr>
          <a:xfrm rot="0" flipH="0" flipV="0">
            <a:off x="7829550" y="3638550"/>
            <a:ext cx="35623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E2E8F0"/>
                </a:solidFill>
                <a:latin typeface="Microsoft YaHei"/>
                <a:ea typeface="Microsoft YaHei"/>
              </a:rPr>
              <a:t>Deliver the right material to the right station at the right time</a:t>
            </a:r>
            <a:endParaRPr/>
          </a:p>
        </p:txBody>
      </p:sp>
      <p:sp>
        <p:nvSpPr>
          <p:cNvPr id="148" name="" descr="{&quot;isTemplate&quot;:true,&quot;type&quot;:&quot;text&quot;}"/>
          <p:cNvSpPr txBox="1"/>
          <p:nvPr/>
        </p:nvSpPr>
        <p:spPr>
          <a:xfrm rot="0" flipH="0" flipV="0">
            <a:off x="7077075" y="4276725"/>
            <a:ext cx="4505325" cy="1114425"/>
          </a:xfrm>
          <a:prstGeom prst="rect"/>
        </p:spPr>
        <p:txBody>
          <a:bodyPr wrap="none" lIns="0" tIns="0" rIns="0" bIns="0"/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Delivery is the interface between logistics and production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,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High-risk zone for wrong parts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;</a:t>
            </a:r>
            <a:endParaRPr/>
          </a:p>
          <a:p>
            <a:pPr algn="r">
              <a:lnSpc>
                <a:spcPct val="18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Packaging and labeling let products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Carry Identity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Flow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;</a:t>
            </a:r>
            <a:endParaRPr/>
          </a:p>
          <a:p>
            <a:pPr algn="r">
              <a:lnSpc>
                <a:spcPct val="180000"/>
              </a:lnSpc>
            </a:pPr>
            <a:r>
              <a:rPr lang="zh-CN" sz="1350" b="1">
                <a:solidFill>
                  <a:srgbClr val="F97316"/>
                </a:solidFill>
                <a:latin typeface="Microsoft YaHei"/>
                <a:ea typeface="Microsoft YaHei"/>
              </a:rPr>
              <a:t>Managed but Not Measured</a:t>
            </a:r>
            <a:r>
              <a:rPr lang="en-US" sz="1350" b="1">
                <a:solidFill>
                  <a:srgbClr val="F97316"/>
                </a:solidFill>
                <a:latin typeface="Microsoft YaHei"/>
                <a:ea typeface="Microsoft YaHei"/>
              </a:rPr>
              <a:t> = </a:t>
            </a:r>
            <a:r>
              <a:rPr lang="zh-CN" sz="1350" b="1">
                <a:solidFill>
                  <a:srgbClr val="F97316"/>
                </a:solidFill>
                <a:latin typeface="Microsoft YaHei"/>
                <a:ea typeface="Microsoft YaHei"/>
              </a:rPr>
              <a:t>Not Managed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— Measurement and closed loop determine whether prior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> 4 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steps sustain results.</a:t>
            </a:r>
            <a:endParaRPr/>
          </a:p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609600" y="6086475"/>
            <a:ext cx="152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150" name=""/>
          <p:cNvSpPr/>
          <p:nvPr/>
        </p:nvSpPr>
        <p:spPr>
          <a:xfrm rot="0" flipH="0" flipV="0">
            <a:off x="876300" y="6153150"/>
            <a:ext cx="10439400" cy="381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/>
        </p:txBody>
      </p:sp>
      <p:sp>
        <p:nvSpPr>
          <p:cNvPr id="151" name=""/>
          <p:cNvSpPr/>
          <p:nvPr/>
        </p:nvSpPr>
        <p:spPr>
          <a:xfrm rot="0" flipH="0" flipV="0">
            <a:off x="876300" y="6153150"/>
            <a:ext cx="10439400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97316"/>
              </a:gs>
              <a:gs pos="100000">
                <a:srgbClr val="FB923C"/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152" name="" descr="{&quot;isTemplate&quot;:true,&quot;type&quot;:&quot;text&quot;}"/>
          <p:cNvSpPr txBox="1"/>
          <p:nvPr/>
        </p:nvSpPr>
        <p:spPr>
          <a:xfrm rot="0" flipH="0" flipV="0">
            <a:off x="11430000" y="6086475"/>
            <a:ext cx="152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153" name="" descr="{&quot;isTemplate&quot;:true,&quot;type&quot;:&quot;text&quot;}"/>
          <p:cNvSpPr txBox="1"/>
          <p:nvPr/>
        </p:nvSpPr>
        <p:spPr>
          <a:xfrm rot="0" flipH="0" flipV="0">
            <a:off x="11172825" y="64674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12 / 16</a:t>
            </a:r>
            <a:endParaRPr/>
          </a:p>
        </p:txBody>
      </p:sp>
    </p:spTree>
  </p:cSld>
</p:sld>
</file>

<file path=ppt/slides/slide13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154" name="" descr="&lt;Slide style={{ width: '1280px', height: '720px', background: '#F8FAFC' }}&gt;&#10;    {/* A 区 - 标题 */}&#10;    &lt;Box style={{ padding: '40px 64px 0', flexDirection: 'row', alignItems: 'center', gap: 16 }}&gt;&#10;        &lt;Box style={{&#10;            width: 56, height: 56, borderRadius: 12,&#10;            background: 'linear-gradient(135deg, #6366F1 0%, #4F46E5 100%)',&#10;            justifyContent: 'center', alignItems: 'center',&#10;        }}&gt;&#10;            &lt;FAIcon name='truck' style={{ fill: '#FFFFFF', width: 28, height: 28 }} /&gt;&#10;        &lt;/Box&gt;&#10;        &lt;Box style={{ flex: 1 }}&gt;&#10;            &lt;Text style={{ fontSize: 14, color: '#6366F1', letterSpacing: 3, marginBottom: 4 }}&gt;STEP 03 · Delivery Control&lt;/Text&gt;&#10;            &lt;Text style={{ fontSize: 30, fontWeight: 'bold', color: '#1E3A5F', lineHeight: 1.2 }}&gt;&#10;                Deliver&quot;the Right Material&quot;at&quot;the Right Time&quot;to&quot;the Right Station&quot;&#10;            &lt;/Text&gt;&#10;        &lt;/Box&gt;&#10;    &lt;/Box&gt;&#10;&#10;    {/* B 区 - 非对称双栏 (60:40) */}&#10;    &lt;Box style={{ padding: '32px 64px 0', flexDirection: 'row', gap: 24, flex: 1 }}&gt;&#10;        {/* 左侧 60% - 三件事 */}&#10;        &lt;Box style={{ flex: 6, gap: 14, justifyContent: 'space-between' }}&gt;&#10;            &lt;Box style={{ flexDirection: 'row', alignItems: 'center', gap: 8, marginBottom: 4 }}&gt;&#10;                &lt;Box style={{ width: 4, height: 22, background: '#6366F1', borderRadius: 2 }} /&gt;&#10;                &lt;Text style={{ fontSize: 18, fontWeight: 600, color: '#1E3A5F' }}&gt;Three Delivery Essentials&lt;/Text&gt;&#10;            &lt;/Box&gt;&#10;            {[&#10;                {&#10;                    num: '1', title: 'Pick Verification', icon: 'check-double',&#10;                    points: ['Pick list system-generated from work order,Item-by-item scan verification', 'Material barcode · Location code · Work order number Three-code match', 'Small plant fallback:One order, one cart, one label,Eliminate memory-based picking', 'Add verification step after picking,Item check and sign-off for release']&#10;                },&#10;                {&#10;                    num: '2', title: 'On-Time Line Delivery', icon: 'clock',&#10;                    points: ['Early arrival blocks line-side space; late arrival stops line', 'Implement timed and quantified delivery,Fixed time windows', 'Back-calculate delivery frequency from production plan', 'Delivery Exceptions(Shortage/Wrong Part/Delay)Rapid response channel']&#10;                },&#10;                {&#10;                    num: '3', title: 'Controlled Line-Side', icon: 'border-all',&#10;                    points: ['Fixed line-side rack locations,One Slot, One Material', 'Verify batch and work order before line feed', 'Line clearance confirmation on changeover,All previous batch material removed', 'Inventory min/max — replenish low, alert high']&#10;                },&#10;            ].map((item, i) =&gt; (&#10;                &lt;Box key={i} style={{&#10;                    background: '#FFFFFF',&#10;                    borderRadius: 10,&#10;                    padding: 16,&#10;                    boxShadow: '0 2px 10px rgba(30, 58, 95, 0.06)',&#10;                    flexDirection: 'row',&#10;                    gap: 14,&#10;                    borderLeft: '3px solid #6366F1',&#10;                }}&gt;&#10;                    &lt;Box style={{&#10;                        width: 44, height: 44, borderRadius: 10,&#10;                        background: '#EEF2FF',&#10;                        justifyContent: 'center', alignItems: 'center',&#10;                        flexShrink: 0,&#10;                    }}&gt;&#10;                        &lt;FAIcon name={item.icon} style={{ fill: '#6366F1', width: 22, height: 22 }} /&gt;&#10;                    &lt;/Box&gt;&#10;                    &lt;Box style={{ flex: 1 }}&gt;&#10;                        &lt;Box style={{ flexDirection: 'row', alignItems: 'center', gap: 8, marginBottom: 6 }}&gt;&#10;                            &lt;Box style={{&#10;                                width: 22, height: 22, borderRadius: '50%',&#10;                                background: '#6366F1',&#10;                                justifyContent: 'center', alignItems: 'center',&#10;                            }}&gt;&#10;                                &lt;Text style={{ fontSize: 12, color: '#FFFFFF', fontWeight: 'bold' }}&gt;{item.num}&lt;/Text&gt;&#10;                            &lt;/Box&gt;&#10;                            &lt;Text style={{ fontSize: 16, fontWeight: 600, color: '#1F2937' }}&gt;{item.title}&lt;/Text&gt;&#10;                        &lt;/Box&gt;&#10;                        &lt;Box style={{ gap: 3 }}&gt;&#10;                            {item.points.map((p, j) =&gt; (&#10;                                &lt;Box key={j} style={{ flexDirection: 'row', alignItems: 'flex-start', gap: 6 }}&gt;&#10;                                    &lt;Box style={{ width: 4, height: 4, borderRadius: '50%', background: '#6366F1', marginTop: 8 }} /&gt;&#10;                                    &lt;Text style={{ fontSize: 12, color: '#64748B', lineHeight: 1.5, flex: 1 }}&gt;{p}&lt;/Text&gt;&#10;                                &lt;/Box&gt;&#10;                            ))}&#10;                        &lt;/Box&gt;&#10;                    &lt;/Box&gt;&#10;                &lt;/Box&gt;&#10;            ))}&#10;        &lt;/Box&gt;&#10;&#10;        {/* 右侧 40% - Time Window示意图 */}&#10;        &lt;Box style={{&#10;            flex: 4,&#10;            background: '#FFFFFF',&#10;            borderRadius: 12,&#10;            padding: 20,&#10;            boxShadow: '0 4px 16px rgba(30, 58, 95, 0.08)',&#10;            borderTop: '4px solid #F97316',&#10;        }}&gt;&#10;            &lt;Text style={{ fontSize: 14, color: '#64748B', letterSpacing: 2, marginBottom: 12 }}&gt;Delivery Time Window · Exception Cases&lt;/Text&gt;&#10;&#10;            &lt;Box style={{ marginBottom: 16 }}&gt;&#10;                &lt;Text style={{ fontSize: 12, color: '#10B981', fontWeight: 600, marginBottom: 8 }}&gt;✓ On-Time Arrival&lt;/Text&gt;&#10;                &lt;Box style={{ height: 24, background: '#F3F4F6', borderRadius: 4, position: 'relative' }}&gt;&#10;                    &lt;Box style={{ position: 'absolute', left: '40%', width: '20%', height: '100%', background: '#10B981', borderRadius: 4 }} /&gt;&#10;                    &lt;Text style={{ position: 'absolute', left: '45%', top: 6, fontSize: 10, color: '#FFFFFF', fontWeight: 600 }}&gt;Time Window&lt;/Text&gt;&#10;                &lt;/Box&gt;&#10;            &lt;/Box&gt;&#10;&#10;            &lt;Box style={{ marginBottom: 16 }}&gt;&#10;                &lt;Text style={{ fontSize: 12, color: '#DC2626', fontWeight: 600, marginBottom: 8 }}&gt;✗ Early Arrival = Blocks Line-Side&lt;/Text&gt;&#10;                &lt;Box style={{ height: 24, background: '#F3F4F6', borderRadius: 4, position: 'relative' }}&gt;&#10;                    &lt;Box style={{ position: 'absolute', left: '5%', width: '20%', height: '100%', background: '#DC2626', borderRadius: 4 }} /&gt;&#10;                    &lt;Text style={{ position: 'absolute', left: '8%', top: 6, fontSize: 10, color: '#FFFFFF', fontWeight: 600 }}&gt;Occupies Space&lt;/Text&gt;&#10;                &lt;/Box&gt;&#10;            &lt;/Box&gt;&#10;&#10;            &lt;Box style={{ marginBottom: 20 }}&gt;&#10;                &lt;Text style={{ fontSize: 12, color: '#DC2626', fontWeight: 600, marginBottom: 8 }}&gt;✗ Late Arrival = Line Stop&lt;/Text&gt;&#10;                &lt;Box style={{ height: 24, background: '#F3F4F6', borderRadius: 4, position: 'relative' }}&gt;&#10;                    &lt;Box style={{ position: 'absolute', left: '75%', width: '20%', height: '100%', background: '#DC2626', borderRadius: 4 }} /&gt;&#10;                    &lt;Text style={{ position: 'absolute', left: '78%', top: 6, fontSize: 10, color: '#FFFFFF', fontWeight: 600 }}&gt;Line Stop&lt;/Text&gt;&#10;                &lt;/Box&gt;&#10;            &lt;/Box&gt;&#10;&#10;            &lt;Box style={{&#10;                background: 'linear-gradient(135deg, #1E3A5F 0%, #2D5887 100%)',&#10;                padding: 14,&#10;                borderRadius: 8,&#10;            }}&gt;&#10;                &lt;Box style={{ flexDirection: 'row', alignItems: 'center', gap: 8, marginBottom: 8 }}&gt;&#10;                    &lt;FAIcon name='lightbulb' style={{ fill: '#F97316', width: 16, height: 16 }} /&gt;&#10;                    &lt;Text style={{ fontSize: 13, color: '#FFFFFF', fontWeight: 600 }}&gt;Assessment&lt;/Text&gt;&#10;                &lt;/Box&gt;&#10;                &lt;Text style={{ fontSize: 12, color: '#CBD5E1', lineHeight: 1.6 }}&gt;&#10;                    Delivery is not&quot;just transport and done&quot;——&lt;br /&gt;&#10;                    &lt;span style={{ color: '#F97316', fontWeight: 600 }}&gt;Fixed time windows and rapid exception response&lt;/span&gt;,define controlled delivery.&#10;                &lt;/Text&gt;&#10;            &lt;/Box&gt;&#10;        &lt;/Box&gt;&#10;    &lt;/Box&gt;&#10;&#10;    {/* C 区 */}&#10;    &lt;Box style={{ position: 'absolute', left: 64, bottom: 16, right: 64, flexDirection: 'row', justifyContent: 'space-between' }}&gt;&#10;        &lt;Text style={{ fontSize: 14, color: '#94A3B8' }}&gt;QTank · Quality Management Training Series&lt;/Text&gt;&#10;        &lt;Text style={{ fontSize: 14, color: '#94A3B8' }}&gt;13 / 16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p/>
        </p:txBody>
      </p:sp>
      <p:sp>
        <p:nvSpPr>
          <p:cNvPr id="156" name=""/>
          <p:cNvSpPr/>
          <p:nvPr/>
        </p:nvSpPr>
        <p:spPr>
          <a:xfrm rot="0" flipH="0" flipV="0">
            <a:off x="609600" y="428625"/>
            <a:ext cx="533400" cy="533400"/>
          </a:xfrm>
          <a:prstGeom prst="roundRect">
            <a:avLst>
              <a:gd name="adj" fmla="val 21429"/>
            </a:avLst>
          </a:prstGeom>
          <a:gradFill>
            <a:gsLst>
              <a:gs pos="0">
                <a:srgbClr val="6366F1"/>
              </a:gs>
              <a:gs pos="100000">
                <a:srgbClr val="4F46E5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5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42950" y="561975"/>
            <a:ext cx="266700" cy="266700"/>
          </a:xfrm>
          <a:prstGeom prst="rect">
            <a:avLst/>
          </a:prstGeom>
          <a:ln/>
        </p:spPr>
      </p:pic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1295400" y="381000"/>
            <a:ext cx="10287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6366F1"/>
                </a:solidFill>
                <a:latin typeface="Microsoft YaHei"/>
                <a:ea typeface="Microsoft YaHei"/>
              </a:rPr>
              <a:t>STEP 03 · </a:t>
            </a:r>
            <a:r>
              <a:rPr lang="zh-CN" sz="1050" spc="225">
                <a:solidFill>
                  <a:srgbClr val="6366F1"/>
                </a:solidFill>
                <a:latin typeface="Microsoft YaHei"/>
                <a:ea typeface="Microsoft YaHei"/>
              </a:rPr>
              <a:t>Delivery Control</a:t>
            </a:r>
            <a:endParaRPr/>
          </a:p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1295400" y="581025"/>
            <a:ext cx="10287000" cy="419100"/>
          </a:xfrm>
          <a:prstGeom prst="rect"/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Deliver</a:t>
            </a:r>
            <a:r>
              <a:rPr lang="en-US" sz="225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the Right Material</a:t>
            </a:r>
            <a:r>
              <a:rPr lang="en-US" sz="225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at</a:t>
            </a:r>
            <a:r>
              <a:rPr lang="en-US" sz="225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the Right Time</a:t>
            </a:r>
            <a:r>
              <a:rPr lang="en-US" sz="225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to</a:t>
            </a:r>
            <a:r>
              <a:rPr lang="en-US" sz="225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r>
              <a:rPr lang="zh-CN" sz="2250" b="1">
                <a:solidFill>
                  <a:srgbClr val="1E3A5F"/>
                </a:solidFill>
                <a:latin typeface="Microsoft YaHei"/>
                <a:ea typeface="Microsoft YaHei"/>
              </a:rPr>
              <a:t>the Right Station</a:t>
            </a:r>
            <a:r>
              <a:rPr lang="en-US" sz="2250" b="1">
                <a:solidFill>
                  <a:srgbClr val="1E3A5F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60" name=""/>
          <p:cNvSpPr/>
          <p:nvPr/>
        </p:nvSpPr>
        <p:spPr>
          <a:xfrm rot="0" flipH="0" flipV="0">
            <a:off x="609600" y="1304925"/>
            <a:ext cx="38100" cy="209550"/>
          </a:xfrm>
          <a:prstGeom prst="roundRect">
            <a:avLst>
              <a:gd name="adj" fmla="val 50000"/>
            </a:avLst>
          </a:prstGeom>
          <a:solidFill>
            <a:srgbClr val="6366F1"/>
          </a:solidFill>
          <a:ln/>
        </p:spPr>
        <p:txBody>
          <a:bodyPr/>
          <a:p/>
        </p:txBody>
      </p:sp>
      <p:sp>
        <p:nvSpPr>
          <p:cNvPr id="161" name="" descr="{&quot;isTemplate&quot;:true,&quot;type&quot;:&quot;text&quot;}"/>
          <p:cNvSpPr txBox="1"/>
          <p:nvPr/>
        </p:nvSpPr>
        <p:spPr>
          <a:xfrm rot="0" flipH="0" flipV="0">
            <a:off x="723900" y="1304925"/>
            <a:ext cx="8572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E3A5F"/>
                </a:solidFill>
                <a:latin typeface="Microsoft YaHei"/>
                <a:ea typeface="Microsoft YaHei"/>
              </a:rPr>
              <a:t>Three Delivery Essentials</a:t>
            </a:r>
            <a:endParaRPr/>
          </a:p>
        </p:txBody>
      </p:sp>
      <p:sp>
        <p:nvSpPr>
          <p:cNvPr id="162" name=""/>
          <p:cNvSpPr/>
          <p:nvPr/>
        </p:nvSpPr>
        <p:spPr>
          <a:xfrm rot="0" flipH="0" flipV="0">
            <a:off x="638175" y="1828800"/>
            <a:ext cx="6448425" cy="1495425"/>
          </a:xfrm>
          <a:prstGeom prst="roundRect">
            <a:avLst>
              <a:gd name="adj" fmla="val 6369"/>
            </a:avLst>
          </a:prstGeom>
          <a:solidFill>
            <a:srgbClr val="FFFFFF"/>
          </a:solidFill>
          <a:ln/>
          <a:effectLst>
            <a:outerShdw blurRad="95250" dist="19050" dir="5400000">
              <a:srgbClr val="1E3A5F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163" name=""/>
          <p:cNvSpPr/>
          <p:nvPr/>
        </p:nvSpPr>
        <p:spPr>
          <a:xfrm rot="0" flipH="0" flipV="0">
            <a:off x="638175" y="1828800"/>
            <a:ext cx="6448425" cy="1495425"/>
          </a:xfrm>
          <a:custGeom>
            <a:pathLst>
              <a:path w="677" h="157">
                <a:moveTo>
                  <a:pt x="9" y="0"/>
                </a:moveTo>
                <a:cubicBezTo>
                  <a:pt x="6" y="0"/>
                  <a:pt x="3" y="3"/>
                  <a:pt x="3" y="7"/>
                </a:cubicBezTo>
                <a:lnTo>
                  <a:pt x="3" y="150"/>
                </a:lnTo>
                <a:cubicBezTo>
                  <a:pt x="3" y="153"/>
                  <a:pt x="5" y="156"/>
                  <a:pt x="8" y="157"/>
                </a:cubicBezTo>
                <a:cubicBezTo>
                  <a:pt x="3" y="156"/>
                  <a:pt x="0" y="152"/>
                  <a:pt x="0" y="147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64" name=""/>
          <p:cNvSpPr/>
          <p:nvPr/>
        </p:nvSpPr>
        <p:spPr>
          <a:xfrm rot="0" flipH="0" flipV="0">
            <a:off x="790575" y="19812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EF2FF"/>
          </a:solidFill>
          <a:ln/>
        </p:spPr>
        <p:txBody>
          <a:bodyPr/>
          <a:p/>
        </p:txBody>
      </p:sp>
      <p:pic>
        <p:nvPicPr>
          <p:cNvPr id="16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95350" y="2085975"/>
            <a:ext cx="209550" cy="209550"/>
          </a:xfrm>
          <a:prstGeom prst="rect">
            <a:avLst/>
          </a:prstGeom>
          <a:ln/>
        </p:spPr>
      </p:pic>
      <p:sp>
        <p:nvSpPr>
          <p:cNvPr id="166" name=""/>
          <p:cNvSpPr/>
          <p:nvPr/>
        </p:nvSpPr>
        <p:spPr>
          <a:xfrm rot="0" flipH="0" flipV="0">
            <a:off x="1343025" y="1981200"/>
            <a:ext cx="209550" cy="209550"/>
          </a:xfrm>
          <a:custGeom>
            <a:pathLst>
              <a:path w="22" h="22">
                <a:moveTo>
                  <a:pt x="11" y="0"/>
                </a:moveTo>
                <a:lnTo>
                  <a:pt x="11" y="0"/>
                </a:lnTo>
                <a:cubicBezTo>
                  <a:pt x="17" y="0"/>
                  <a:pt x="22" y="5"/>
                  <a:pt x="22" y="11"/>
                </a:cubicBezTo>
                <a:lnTo>
                  <a:pt x="22" y="11"/>
                </a:lnTo>
                <a:cubicBezTo>
                  <a:pt x="22" y="17"/>
                  <a:pt x="17" y="22"/>
                  <a:pt x="11" y="22"/>
                </a:cubicBezTo>
                <a:lnTo>
                  <a:pt x="11" y="22"/>
                </a:lnTo>
                <a:cubicBezTo>
                  <a:pt x="5" y="22"/>
                  <a:pt x="0" y="17"/>
                  <a:pt x="0" y="11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67" name="" descr="{&quot;isTemplate&quot;:true,&quot;type&quot;:&quot;text&quot;}"/>
          <p:cNvSpPr txBox="1"/>
          <p:nvPr/>
        </p:nvSpPr>
        <p:spPr>
          <a:xfrm rot="0" flipH="0" flipV="0">
            <a:off x="1419225" y="2019300"/>
            <a:ext cx="666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1628775" y="1990725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937"/>
                </a:solidFill>
                <a:latin typeface="Microsoft YaHei"/>
                <a:ea typeface="Microsoft YaHei"/>
              </a:rPr>
              <a:t>Pick Verification</a:t>
            </a:r>
            <a:endParaRPr/>
          </a:p>
        </p:txBody>
      </p:sp>
      <p:sp>
        <p:nvSpPr>
          <p:cNvPr id="169" name=""/>
          <p:cNvSpPr/>
          <p:nvPr/>
        </p:nvSpPr>
        <p:spPr>
          <a:xfrm rot="0" flipH="0" flipV="0">
            <a:off x="1343025" y="23241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70" name="" descr="{&quot;isTemplate&quot;:true,&quot;type&quot;:&quot;text&quot;}"/>
          <p:cNvSpPr txBox="1"/>
          <p:nvPr/>
        </p:nvSpPr>
        <p:spPr>
          <a:xfrm rot="0" flipH="0" flipV="0">
            <a:off x="1438275" y="2247900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Pick list system-generated from work order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,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Item-by-item scan verification</a:t>
            </a:r>
            <a:endParaRPr/>
          </a:p>
        </p:txBody>
      </p:sp>
      <p:sp>
        <p:nvSpPr>
          <p:cNvPr id="171" name=""/>
          <p:cNvSpPr/>
          <p:nvPr/>
        </p:nvSpPr>
        <p:spPr>
          <a:xfrm rot="0" flipH="0" flipV="0">
            <a:off x="1343025" y="2562225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1438275" y="2486025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Material barcode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Location code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·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Work order number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 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Three-code match</a:t>
            </a:r>
            <a:endParaRPr/>
          </a:p>
        </p:txBody>
      </p:sp>
      <p:sp>
        <p:nvSpPr>
          <p:cNvPr id="173" name=""/>
          <p:cNvSpPr/>
          <p:nvPr/>
        </p:nvSpPr>
        <p:spPr>
          <a:xfrm rot="0" flipH="0" flipV="0">
            <a:off x="1343025" y="280035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1438275" y="2724150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Small plant fallback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: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One order, one cart, one label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,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Eliminate memory-based picking</a:t>
            </a:r>
            <a:endParaRPr/>
          </a:p>
        </p:txBody>
      </p:sp>
      <p:sp>
        <p:nvSpPr>
          <p:cNvPr id="175" name=""/>
          <p:cNvSpPr/>
          <p:nvPr/>
        </p:nvSpPr>
        <p:spPr>
          <a:xfrm rot="0" flipH="0" flipV="0">
            <a:off x="1343025" y="3038475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76" name="" descr="{&quot;isTemplate&quot;:true,&quot;type&quot;:&quot;text&quot;}"/>
          <p:cNvSpPr txBox="1"/>
          <p:nvPr/>
        </p:nvSpPr>
        <p:spPr>
          <a:xfrm rot="0" flipH="0" flipV="0">
            <a:off x="1438275" y="2962275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Add verification step after picking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,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Item check and sign-off for release</a:t>
            </a:r>
            <a:endParaRPr/>
          </a:p>
        </p:txBody>
      </p:sp>
      <p:sp>
        <p:nvSpPr>
          <p:cNvPr id="177" name=""/>
          <p:cNvSpPr/>
          <p:nvPr/>
        </p:nvSpPr>
        <p:spPr>
          <a:xfrm rot="0" flipH="0" flipV="0">
            <a:off x="638175" y="3590925"/>
            <a:ext cx="6448425" cy="1495425"/>
          </a:xfrm>
          <a:prstGeom prst="roundRect">
            <a:avLst>
              <a:gd name="adj" fmla="val 6369"/>
            </a:avLst>
          </a:prstGeom>
          <a:solidFill>
            <a:srgbClr val="FFFFFF"/>
          </a:solidFill>
          <a:ln/>
          <a:effectLst>
            <a:outerShdw blurRad="95250" dist="19050" dir="5400000">
              <a:srgbClr val="1E3A5F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178" name=""/>
          <p:cNvSpPr/>
          <p:nvPr/>
        </p:nvSpPr>
        <p:spPr>
          <a:xfrm rot="0" flipH="0" flipV="0">
            <a:off x="638175" y="3590925"/>
            <a:ext cx="6448425" cy="1495425"/>
          </a:xfrm>
          <a:custGeom>
            <a:pathLst>
              <a:path w="677" h="157">
                <a:moveTo>
                  <a:pt x="9" y="0"/>
                </a:moveTo>
                <a:cubicBezTo>
                  <a:pt x="6" y="0"/>
                  <a:pt x="3" y="3"/>
                  <a:pt x="3" y="7"/>
                </a:cubicBezTo>
                <a:lnTo>
                  <a:pt x="3" y="150"/>
                </a:lnTo>
                <a:cubicBezTo>
                  <a:pt x="3" y="153"/>
                  <a:pt x="5" y="156"/>
                  <a:pt x="8" y="157"/>
                </a:cubicBezTo>
                <a:cubicBezTo>
                  <a:pt x="3" y="156"/>
                  <a:pt x="0" y="152"/>
                  <a:pt x="0" y="147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79" name=""/>
          <p:cNvSpPr/>
          <p:nvPr/>
        </p:nvSpPr>
        <p:spPr>
          <a:xfrm rot="0" flipH="0" flipV="0">
            <a:off x="790575" y="374332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EF2FF"/>
          </a:solidFill>
          <a:ln/>
        </p:spPr>
        <p:txBody>
          <a:bodyPr/>
          <a:p/>
        </p:txBody>
      </p:sp>
      <p:pic>
        <p:nvPicPr>
          <p:cNvPr id="18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95350" y="3848100"/>
            <a:ext cx="209550" cy="209550"/>
          </a:xfrm>
          <a:prstGeom prst="rect">
            <a:avLst/>
          </a:prstGeom>
          <a:ln/>
        </p:spPr>
      </p:pic>
      <p:sp>
        <p:nvSpPr>
          <p:cNvPr id="181" name=""/>
          <p:cNvSpPr/>
          <p:nvPr/>
        </p:nvSpPr>
        <p:spPr>
          <a:xfrm rot="0" flipH="0" flipV="0">
            <a:off x="1343025" y="3743325"/>
            <a:ext cx="209550" cy="209550"/>
          </a:xfrm>
          <a:custGeom>
            <a:pathLst>
              <a:path w="22" h="22">
                <a:moveTo>
                  <a:pt x="11" y="0"/>
                </a:moveTo>
                <a:lnTo>
                  <a:pt x="11" y="0"/>
                </a:lnTo>
                <a:cubicBezTo>
                  <a:pt x="17" y="0"/>
                  <a:pt x="22" y="5"/>
                  <a:pt x="22" y="11"/>
                </a:cubicBezTo>
                <a:lnTo>
                  <a:pt x="22" y="11"/>
                </a:lnTo>
                <a:cubicBezTo>
                  <a:pt x="22" y="17"/>
                  <a:pt x="17" y="22"/>
                  <a:pt x="11" y="22"/>
                </a:cubicBezTo>
                <a:lnTo>
                  <a:pt x="11" y="22"/>
                </a:lnTo>
                <a:cubicBezTo>
                  <a:pt x="5" y="22"/>
                  <a:pt x="0" y="17"/>
                  <a:pt x="0" y="11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82" name="" descr="{&quot;isTemplate&quot;:true,&quot;type&quot;:&quot;text&quot;}"/>
          <p:cNvSpPr txBox="1"/>
          <p:nvPr/>
        </p:nvSpPr>
        <p:spPr>
          <a:xfrm rot="0" flipH="0" flipV="0">
            <a:off x="1419225" y="3781425"/>
            <a:ext cx="666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183" name="" descr="{&quot;isTemplate&quot;:true,&quot;type&quot;:&quot;text&quot;}"/>
          <p:cNvSpPr txBox="1"/>
          <p:nvPr/>
        </p:nvSpPr>
        <p:spPr>
          <a:xfrm rot="0" flipH="0" flipV="0">
            <a:off x="1628775" y="37528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937"/>
                </a:solidFill>
                <a:latin typeface="Microsoft YaHei"/>
                <a:ea typeface="Microsoft YaHei"/>
              </a:rPr>
              <a:t>On-Time Line Delivery</a:t>
            </a:r>
            <a:endParaRPr/>
          </a:p>
        </p:txBody>
      </p:sp>
      <p:sp>
        <p:nvSpPr>
          <p:cNvPr id="184" name=""/>
          <p:cNvSpPr/>
          <p:nvPr/>
        </p:nvSpPr>
        <p:spPr>
          <a:xfrm rot="0" flipH="0" flipV="0">
            <a:off x="1343025" y="4086225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85" name="" descr="{&quot;isTemplate&quot;:true,&quot;type&quot;:&quot;text&quot;}"/>
          <p:cNvSpPr txBox="1"/>
          <p:nvPr/>
        </p:nvSpPr>
        <p:spPr>
          <a:xfrm rot="0" flipH="0" flipV="0">
            <a:off x="1438275" y="4010025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Early arrival blocks line-side space; late arrival stops line</a:t>
            </a:r>
            <a:endParaRPr/>
          </a:p>
        </p:txBody>
      </p:sp>
      <p:sp>
        <p:nvSpPr>
          <p:cNvPr id="186" name=""/>
          <p:cNvSpPr/>
          <p:nvPr/>
        </p:nvSpPr>
        <p:spPr>
          <a:xfrm rot="0" flipH="0" flipV="0">
            <a:off x="1343025" y="432435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87" name="" descr="{&quot;isTemplate&quot;:true,&quot;type&quot;:&quot;text&quot;}"/>
          <p:cNvSpPr txBox="1"/>
          <p:nvPr/>
        </p:nvSpPr>
        <p:spPr>
          <a:xfrm rot="0" flipH="0" flipV="0">
            <a:off x="1438275" y="4248150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Implement timed and quantified delivery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,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Fixed time windows</a:t>
            </a:r>
            <a:endParaRPr/>
          </a:p>
        </p:txBody>
      </p:sp>
      <p:sp>
        <p:nvSpPr>
          <p:cNvPr id="188" name=""/>
          <p:cNvSpPr/>
          <p:nvPr/>
        </p:nvSpPr>
        <p:spPr>
          <a:xfrm rot="0" flipH="0" flipV="0">
            <a:off x="1343025" y="4562475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1438275" y="4486275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Back-calculate delivery frequency from production plan</a:t>
            </a:r>
            <a:endParaRPr/>
          </a:p>
        </p:txBody>
      </p:sp>
      <p:sp>
        <p:nvSpPr>
          <p:cNvPr id="190" name=""/>
          <p:cNvSpPr/>
          <p:nvPr/>
        </p:nvSpPr>
        <p:spPr>
          <a:xfrm rot="0" flipH="0" flipV="0">
            <a:off x="1343025" y="48006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1438275" y="4724400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Delivery Exceptions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(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Shortage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Wrong Part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Delay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)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Rapid response channel</a:t>
            </a:r>
            <a:endParaRPr/>
          </a:p>
        </p:txBody>
      </p:sp>
      <p:sp>
        <p:nvSpPr>
          <p:cNvPr id="192" name=""/>
          <p:cNvSpPr/>
          <p:nvPr/>
        </p:nvSpPr>
        <p:spPr>
          <a:xfrm rot="0" flipH="0" flipV="0">
            <a:off x="638175" y="5362575"/>
            <a:ext cx="6448425" cy="1495425"/>
          </a:xfrm>
          <a:prstGeom prst="roundRect">
            <a:avLst>
              <a:gd name="adj" fmla="val 6369"/>
            </a:avLst>
          </a:prstGeom>
          <a:solidFill>
            <a:srgbClr val="FFFFFF"/>
          </a:solidFill>
          <a:ln/>
          <a:effectLst>
            <a:outerShdw blurRad="95250" dist="19050" dir="5400000">
              <a:srgbClr val="1E3A5F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193" name=""/>
          <p:cNvSpPr/>
          <p:nvPr/>
        </p:nvSpPr>
        <p:spPr>
          <a:xfrm rot="0" flipH="0" flipV="0">
            <a:off x="638175" y="5362575"/>
            <a:ext cx="6448425" cy="1495425"/>
          </a:xfrm>
          <a:custGeom>
            <a:pathLst>
              <a:path w="677" h="157">
                <a:moveTo>
                  <a:pt x="9" y="0"/>
                </a:moveTo>
                <a:cubicBezTo>
                  <a:pt x="6" y="0"/>
                  <a:pt x="3" y="3"/>
                  <a:pt x="3" y="7"/>
                </a:cubicBezTo>
                <a:lnTo>
                  <a:pt x="3" y="150"/>
                </a:lnTo>
                <a:cubicBezTo>
                  <a:pt x="3" y="153"/>
                  <a:pt x="5" y="156"/>
                  <a:pt x="8" y="157"/>
                </a:cubicBezTo>
                <a:cubicBezTo>
                  <a:pt x="3" y="156"/>
                  <a:pt x="0" y="152"/>
                  <a:pt x="0" y="147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94" name=""/>
          <p:cNvSpPr/>
          <p:nvPr/>
        </p:nvSpPr>
        <p:spPr>
          <a:xfrm rot="0" flipH="0" flipV="0">
            <a:off x="790575" y="551497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EF2FF"/>
          </a:solidFill>
          <a:ln/>
        </p:spPr>
        <p:txBody>
          <a:bodyPr/>
          <a:p/>
        </p:txBody>
      </p:sp>
      <p:pic>
        <p:nvPicPr>
          <p:cNvPr id="19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895350" y="5619750"/>
            <a:ext cx="209550" cy="209550"/>
          </a:xfrm>
          <a:prstGeom prst="rect">
            <a:avLst/>
          </a:prstGeom>
          <a:ln/>
        </p:spPr>
      </p:pic>
      <p:sp>
        <p:nvSpPr>
          <p:cNvPr id="196" name=""/>
          <p:cNvSpPr/>
          <p:nvPr/>
        </p:nvSpPr>
        <p:spPr>
          <a:xfrm rot="0" flipH="0" flipV="0">
            <a:off x="1343025" y="5514975"/>
            <a:ext cx="209550" cy="209550"/>
          </a:xfrm>
          <a:custGeom>
            <a:pathLst>
              <a:path w="22" h="22">
                <a:moveTo>
                  <a:pt x="11" y="0"/>
                </a:moveTo>
                <a:lnTo>
                  <a:pt x="11" y="0"/>
                </a:lnTo>
                <a:cubicBezTo>
                  <a:pt x="17" y="0"/>
                  <a:pt x="22" y="5"/>
                  <a:pt x="22" y="11"/>
                </a:cubicBezTo>
                <a:lnTo>
                  <a:pt x="22" y="11"/>
                </a:lnTo>
                <a:cubicBezTo>
                  <a:pt x="22" y="17"/>
                  <a:pt x="17" y="22"/>
                  <a:pt x="11" y="22"/>
                </a:cubicBezTo>
                <a:lnTo>
                  <a:pt x="11" y="22"/>
                </a:lnTo>
                <a:cubicBezTo>
                  <a:pt x="5" y="22"/>
                  <a:pt x="0" y="17"/>
                  <a:pt x="0" y="11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197" name="" descr="{&quot;isTemplate&quot;:true,&quot;type&quot;:&quot;text&quot;}"/>
          <p:cNvSpPr txBox="1"/>
          <p:nvPr/>
        </p:nvSpPr>
        <p:spPr>
          <a:xfrm rot="0" flipH="0" flipV="0">
            <a:off x="1419225" y="5553075"/>
            <a:ext cx="666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1628775" y="552450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937"/>
                </a:solidFill>
                <a:latin typeface="Microsoft YaHei"/>
                <a:ea typeface="Microsoft YaHei"/>
              </a:rPr>
              <a:t>Controlled Line-Side</a:t>
            </a:r>
            <a:endParaRPr/>
          </a:p>
        </p:txBody>
      </p:sp>
      <p:sp>
        <p:nvSpPr>
          <p:cNvPr id="199" name=""/>
          <p:cNvSpPr/>
          <p:nvPr/>
        </p:nvSpPr>
        <p:spPr>
          <a:xfrm rot="0" flipH="0" flipV="0">
            <a:off x="1343025" y="5857875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200" name="" descr="{&quot;isTemplate&quot;:true,&quot;type&quot;:&quot;text&quot;}"/>
          <p:cNvSpPr txBox="1"/>
          <p:nvPr/>
        </p:nvSpPr>
        <p:spPr>
          <a:xfrm rot="0" flipH="0" flipV="0">
            <a:off x="1438275" y="5781675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Fixed line-side rack locations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,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One Slot, One Material</a:t>
            </a:r>
            <a:endParaRPr/>
          </a:p>
        </p:txBody>
      </p:sp>
      <p:sp>
        <p:nvSpPr>
          <p:cNvPr id="201" name=""/>
          <p:cNvSpPr/>
          <p:nvPr/>
        </p:nvSpPr>
        <p:spPr>
          <a:xfrm rot="0" flipH="0" flipV="0">
            <a:off x="1343025" y="609600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202" name="" descr="{&quot;isTemplate&quot;:true,&quot;type&quot;:&quot;text&quot;}"/>
          <p:cNvSpPr txBox="1"/>
          <p:nvPr/>
        </p:nvSpPr>
        <p:spPr>
          <a:xfrm rot="0" flipH="0" flipV="0">
            <a:off x="1438275" y="6019800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Verify batch and work order before line feed</a:t>
            </a:r>
            <a:endParaRPr/>
          </a:p>
        </p:txBody>
      </p:sp>
      <p:sp>
        <p:nvSpPr>
          <p:cNvPr id="203" name=""/>
          <p:cNvSpPr/>
          <p:nvPr/>
        </p:nvSpPr>
        <p:spPr>
          <a:xfrm rot="0" flipH="0" flipV="0">
            <a:off x="1343025" y="6334125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1438275" y="6257925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Line clearance confirmation on changeover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,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All previous batch material removed</a:t>
            </a:r>
            <a:endParaRPr/>
          </a:p>
        </p:txBody>
      </p:sp>
      <p:sp>
        <p:nvSpPr>
          <p:cNvPr id="205" name=""/>
          <p:cNvSpPr/>
          <p:nvPr/>
        </p:nvSpPr>
        <p:spPr>
          <a:xfrm rot="0" flipH="0" flipV="0">
            <a:off x="1343025" y="6572250"/>
            <a:ext cx="38100" cy="38100"/>
          </a:xfrm>
          <a:custGeom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3" y="0"/>
                  <a:pt x="4" y="1"/>
                  <a:pt x="4" y="2"/>
                </a:cubicBezTo>
                <a:lnTo>
                  <a:pt x="4" y="2"/>
                </a:lnTo>
                <a:cubicBezTo>
                  <a:pt x="4" y="3"/>
                  <a:pt x="3" y="4"/>
                  <a:pt x="2" y="4"/>
                </a:cubicBezTo>
                <a:lnTo>
                  <a:pt x="2" y="4"/>
                </a:lnTo>
                <a:cubicBezTo>
                  <a:pt x="1" y="4"/>
                  <a:pt x="0" y="3"/>
                  <a:pt x="0" y="2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6366F1"/>
          </a:solidFill>
          <a:ln/>
        </p:spPr>
        <p:txBody>
          <a:bodyPr/>
          <a:p/>
        </p:txBody>
      </p:sp>
      <p:sp>
        <p:nvSpPr>
          <p:cNvPr id="206" name="" descr="{&quot;isTemplate&quot;:true,&quot;type&quot;:&quot;text&quot;}"/>
          <p:cNvSpPr txBox="1"/>
          <p:nvPr/>
        </p:nvSpPr>
        <p:spPr>
          <a:xfrm rot="0" flipH="0" flipV="0">
            <a:off x="1438275" y="6496050"/>
            <a:ext cx="546735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Inventory min/max — replenish low, alert high</a:t>
            </a:r>
            <a:endParaRPr/>
          </a:p>
        </p:txBody>
      </p:sp>
      <p:sp>
        <p:nvSpPr>
          <p:cNvPr id="207" name=""/>
          <p:cNvSpPr/>
          <p:nvPr/>
        </p:nvSpPr>
        <p:spPr>
          <a:xfrm rot="0" flipH="0" flipV="0">
            <a:off x="7286625" y="1343025"/>
            <a:ext cx="4295775" cy="5553075"/>
          </a:xfrm>
          <a:prstGeom prst="roundRect">
            <a:avLst>
              <a:gd name="adj" fmla="val 2661"/>
            </a:avLst>
          </a:prstGeom>
          <a:solidFill>
            <a:srgbClr val="FFFFFF"/>
          </a:solidFill>
          <a:ln/>
          <a:effectLst>
            <a:outerShdw blurRad="152400" dist="38100" dir="5400000">
              <a:srgbClr val="1E3A5F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208" name=""/>
          <p:cNvSpPr/>
          <p:nvPr/>
        </p:nvSpPr>
        <p:spPr>
          <a:xfrm rot="0" flipH="0" flipV="0">
            <a:off x="7286625" y="1343025"/>
            <a:ext cx="4295775" cy="5553075"/>
          </a:xfrm>
          <a:custGeom>
            <a:pathLst>
              <a:path w="451" h="583">
                <a:moveTo>
                  <a:pt x="440" y="0"/>
                </a:moveTo>
                <a:cubicBezTo>
                  <a:pt x="445" y="0"/>
                  <a:pt x="450" y="4"/>
                  <a:pt x="451" y="10"/>
                </a:cubicBezTo>
                <a:cubicBezTo>
                  <a:pt x="450" y="6"/>
                  <a:pt x="447" y="4"/>
                  <a:pt x="443" y="4"/>
                </a:cubicBezTo>
                <a:lnTo>
                  <a:pt x="8" y="4"/>
                </a:lnTo>
                <a:cubicBezTo>
                  <a:pt x="4" y="4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439" y="0"/>
                </a:lnTo>
                <a:close/>
              </a:path>
            </a:pathLst>
          </a:custGeom>
          <a:solidFill>
            <a:srgbClr val="F97316"/>
          </a:solidFill>
          <a:ln/>
        </p:spPr>
        <p:txBody>
          <a:bodyPr/>
          <a:p/>
        </p:txBody>
      </p:sp>
      <p:sp>
        <p:nvSpPr>
          <p:cNvPr id="209" name="" descr="{&quot;isTemplate&quot;:true,&quot;type&quot;:&quot;text&quot;}"/>
          <p:cNvSpPr txBox="1"/>
          <p:nvPr/>
        </p:nvSpPr>
        <p:spPr>
          <a:xfrm rot="0" flipH="0" flipV="0">
            <a:off x="7477125" y="1533525"/>
            <a:ext cx="39147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150">
                <a:solidFill>
                  <a:srgbClr val="64748B"/>
                </a:solidFill>
                <a:latin typeface="Microsoft YaHei"/>
                <a:ea typeface="Microsoft YaHei"/>
              </a:rPr>
              <a:t>Delivery Time Window</a:t>
            </a:r>
            <a:r>
              <a:rPr lang="en-US" sz="1050" spc="150">
                <a:solidFill>
                  <a:srgbClr val="64748B"/>
                </a:solidFill>
                <a:latin typeface="Microsoft YaHei"/>
                <a:ea typeface="Microsoft YaHei"/>
              </a:rPr>
              <a:t> · </a:t>
            </a:r>
            <a:r>
              <a:rPr lang="zh-CN" sz="1050" spc="150">
                <a:solidFill>
                  <a:srgbClr val="64748B"/>
                </a:solidFill>
                <a:latin typeface="Microsoft YaHei"/>
                <a:ea typeface="Microsoft YaHei"/>
              </a:rPr>
              <a:t>Exception Cases</a:t>
            </a:r>
            <a:endParaRPr/>
          </a:p>
        </p:txBody>
      </p:sp>
      <p:sp>
        <p:nvSpPr>
          <p:cNvPr id="210" name="" descr="{&quot;isTemplate&quot;:true,&quot;type&quot;:&quot;text&quot;}"/>
          <p:cNvSpPr txBox="1"/>
          <p:nvPr/>
        </p:nvSpPr>
        <p:spPr>
          <a:xfrm rot="0" flipH="0" flipV="0">
            <a:off x="7477125" y="1809750"/>
            <a:ext cx="39147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10B981"/>
                </a:solidFill>
                <a:latin typeface="Microsoft YaHei"/>
                <a:ea typeface="Microsoft YaHei"/>
              </a:rPr>
              <a:t>✓ </a:t>
            </a:r>
            <a:r>
              <a:rPr lang="zh-CN" sz="900" b="1">
                <a:solidFill>
                  <a:srgbClr val="10B981"/>
                </a:solidFill>
                <a:latin typeface="Microsoft YaHei"/>
                <a:ea typeface="Microsoft YaHei"/>
              </a:rPr>
              <a:t>On-Time Arrival</a:t>
            </a:r>
            <a:endParaRPr/>
          </a:p>
        </p:txBody>
      </p:sp>
      <p:sp>
        <p:nvSpPr>
          <p:cNvPr id="211" name="" descr="{&quot;isTemplate&quot;:true,&quot;type&quot;:&quot;text&quot;}"/>
          <p:cNvSpPr txBox="1"/>
          <p:nvPr/>
        </p:nvSpPr>
        <p:spPr>
          <a:xfrm rot="0" flipH="0" flipV="0">
            <a:off x="7477125" y="2409825"/>
            <a:ext cx="39147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DC2626"/>
                </a:solidFill>
                <a:latin typeface="Microsoft YaHei"/>
                <a:ea typeface="Microsoft YaHei"/>
              </a:rPr>
              <a:t>✗ </a:t>
            </a:r>
            <a:r>
              <a:rPr lang="zh-CN" sz="900" b="1">
                <a:solidFill>
                  <a:srgbClr val="DC2626"/>
                </a:solidFill>
                <a:latin typeface="Microsoft YaHei"/>
                <a:ea typeface="Microsoft YaHei"/>
              </a:rPr>
              <a:t>Early Arrival</a:t>
            </a:r>
            <a:r>
              <a:rPr lang="en-US" sz="900" b="1">
                <a:solidFill>
                  <a:srgbClr val="DC2626"/>
                </a:solidFill>
                <a:latin typeface="Microsoft YaHei"/>
                <a:ea typeface="Microsoft YaHei"/>
              </a:rPr>
              <a:t> = </a:t>
            </a:r>
            <a:r>
              <a:rPr lang="zh-CN" sz="900" b="1">
                <a:solidFill>
                  <a:srgbClr val="DC2626"/>
                </a:solidFill>
                <a:latin typeface="Microsoft YaHei"/>
                <a:ea typeface="Microsoft YaHei"/>
              </a:rPr>
              <a:t>Blocks Line-Side</a:t>
            </a:r>
            <a:endParaRPr/>
          </a:p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7477125" y="3009900"/>
            <a:ext cx="39147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DC2626"/>
                </a:solidFill>
                <a:latin typeface="Microsoft YaHei"/>
                <a:ea typeface="Microsoft YaHei"/>
              </a:rPr>
              <a:t>✗ </a:t>
            </a:r>
            <a:r>
              <a:rPr lang="zh-CN" sz="900" b="1">
                <a:solidFill>
                  <a:srgbClr val="DC2626"/>
                </a:solidFill>
                <a:latin typeface="Microsoft YaHei"/>
                <a:ea typeface="Microsoft YaHei"/>
              </a:rPr>
              <a:t>Late Arrival</a:t>
            </a:r>
            <a:r>
              <a:rPr lang="en-US" sz="900" b="1">
                <a:solidFill>
                  <a:srgbClr val="DC2626"/>
                </a:solidFill>
                <a:latin typeface="Microsoft YaHei"/>
                <a:ea typeface="Microsoft YaHei"/>
              </a:rPr>
              <a:t> = </a:t>
            </a:r>
            <a:r>
              <a:rPr lang="zh-CN" sz="900" b="1">
                <a:solidFill>
                  <a:srgbClr val="DC2626"/>
                </a:solidFill>
                <a:latin typeface="Microsoft YaHei"/>
                <a:ea typeface="Microsoft YaHei"/>
              </a:rPr>
              <a:t>Line Stop</a:t>
            </a:r>
            <a:endParaRPr/>
          </a:p>
        </p:txBody>
      </p:sp>
      <p:sp>
        <p:nvSpPr>
          <p:cNvPr id="213" name=""/>
          <p:cNvSpPr/>
          <p:nvPr/>
        </p:nvSpPr>
        <p:spPr>
          <a:xfrm rot="0" flipH="0" flipV="0">
            <a:off x="7477125" y="3648075"/>
            <a:ext cx="3914775" cy="942975"/>
          </a:xfrm>
          <a:prstGeom prst="roundRect">
            <a:avLst>
              <a:gd name="adj" fmla="val 8081"/>
            </a:avLst>
          </a:prstGeom>
          <a:gradFill>
            <a:gsLst>
              <a:gs pos="0">
                <a:srgbClr val="1E3A5F"/>
              </a:gs>
              <a:gs pos="100000">
                <a:srgbClr val="2D5887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21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7610475" y="3781425"/>
            <a:ext cx="152400" cy="152400"/>
          </a:xfrm>
          <a:prstGeom prst="rect">
            <a:avLst/>
          </a:prstGeom>
          <a:ln/>
        </p:spPr>
      </p:pic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7839075" y="3781425"/>
            <a:ext cx="2476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FFFFFF"/>
                </a:solidFill>
                <a:latin typeface="Microsoft YaHei"/>
                <a:ea typeface="Microsoft YaHei"/>
              </a:rPr>
              <a:t>Assessment</a:t>
            </a:r>
            <a:endParaRPr/>
          </a:p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7610475" y="4010025"/>
            <a:ext cx="3648075" cy="4476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900">
                <a:solidFill>
                  <a:srgbClr val="CBD5E1"/>
                </a:solidFill>
                <a:latin typeface="Microsoft YaHei"/>
                <a:ea typeface="Microsoft YaHei"/>
              </a:rPr>
              <a:t>Delivery is not</a:t>
            </a:r>
            <a:r>
              <a:rPr lang="en-US" sz="900">
                <a:solidFill>
                  <a:srgbClr val="CBD5E1"/>
                </a:solidFill>
                <a:latin typeface="Microsoft YaHei"/>
                <a:ea typeface="Microsoft YaHei"/>
              </a:rPr>
              <a:t>"</a:t>
            </a:r>
            <a:r>
              <a:rPr lang="zh-CN" sz="900">
                <a:solidFill>
                  <a:srgbClr val="CBD5E1"/>
                </a:solidFill>
                <a:latin typeface="Microsoft YaHei"/>
                <a:ea typeface="Microsoft YaHei"/>
              </a:rPr>
              <a:t>just transport and done</a:t>
            </a:r>
            <a:r>
              <a:rPr lang="en-US" sz="900">
                <a:solidFill>
                  <a:srgbClr val="CBD5E1"/>
                </a:solidFill>
                <a:latin typeface="Microsoft YaHei"/>
                <a:ea typeface="Microsoft YaHei"/>
              </a:rPr>
              <a:t>"——</a:t>
            </a:r>
            <a:endParaRPr/>
          </a:p>
          <a:p>
            <a:pPr>
              <a:lnSpc>
                <a:spcPct val="160000"/>
              </a:lnSpc>
            </a:pPr>
            <a:r>
              <a:rPr lang="zh-CN" sz="900" b="1">
                <a:solidFill>
                  <a:srgbClr val="F97316"/>
                </a:solidFill>
                <a:latin typeface="Microsoft YaHei"/>
                <a:ea typeface="Microsoft YaHei"/>
              </a:rPr>
              <a:t>Fixed time windows and rapid exception response</a:t>
            </a:r>
            <a:r>
              <a:rPr lang="en-US" sz="900">
                <a:solidFill>
                  <a:srgbClr val="CBD5E1"/>
                </a:solidFill>
                <a:latin typeface="Microsoft YaHei"/>
                <a:ea typeface="Microsoft YaHei"/>
              </a:rPr>
              <a:t>,</a:t>
            </a:r>
            <a:r>
              <a:rPr lang="zh-CN" sz="900">
                <a:solidFill>
                  <a:srgbClr val="CBD5E1"/>
                </a:solidFill>
                <a:latin typeface="Microsoft YaHei"/>
                <a:ea typeface="Microsoft YaHei"/>
              </a:rPr>
              <a:t>define controlled delivery.</a:t>
            </a:r>
            <a:endParaRPr/>
          </a:p>
        </p:txBody>
      </p:sp>
      <p:sp>
        <p:nvSpPr>
          <p:cNvPr id="217" name=""/>
          <p:cNvSpPr/>
          <p:nvPr/>
        </p:nvSpPr>
        <p:spPr>
          <a:xfrm rot="0" flipH="0" flipV="0">
            <a:off x="7477125" y="2028825"/>
            <a:ext cx="3914775" cy="228600"/>
          </a:xfrm>
          <a:prstGeom prst="roundRect">
            <a:avLst>
              <a:gd name="adj" fmla="val 16667"/>
            </a:avLst>
          </a:prstGeom>
          <a:solidFill>
            <a:srgbClr val="F3F4F6"/>
          </a:solidFill>
          <a:ln/>
        </p:spPr>
        <p:txBody>
          <a:bodyPr/>
          <a:p/>
        </p:txBody>
      </p:sp>
      <p:sp>
        <p:nvSpPr>
          <p:cNvPr id="218" name=""/>
          <p:cNvSpPr/>
          <p:nvPr/>
        </p:nvSpPr>
        <p:spPr>
          <a:xfrm rot="0" flipH="0" flipV="0">
            <a:off x="9039225" y="2028825"/>
            <a:ext cx="790575" cy="228600"/>
          </a:xfrm>
          <a:prstGeom prst="roundRect">
            <a:avLst>
              <a:gd name="adj" fmla="val 16667"/>
            </a:avLst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19" name="" descr="{&quot;isTemplate&quot;:true,&quot;type&quot;:&quot;text&quot;}"/>
          <p:cNvSpPr txBox="1"/>
          <p:nvPr/>
        </p:nvSpPr>
        <p:spPr>
          <a:xfrm rot="0" flipH="0" flipV="0">
            <a:off x="9239250" y="2085975"/>
            <a:ext cx="2857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b="1">
                <a:solidFill>
                  <a:srgbClr val="FFFFFF"/>
                </a:solidFill>
                <a:latin typeface="Microsoft YaHei"/>
                <a:ea typeface="Microsoft YaHei"/>
              </a:rPr>
              <a:t>Time Window</a:t>
            </a:r>
            <a:endParaRPr/>
          </a:p>
        </p:txBody>
      </p:sp>
      <p:sp>
        <p:nvSpPr>
          <p:cNvPr id="220" name=""/>
          <p:cNvSpPr/>
          <p:nvPr/>
        </p:nvSpPr>
        <p:spPr>
          <a:xfrm rot="0" flipH="0" flipV="0">
            <a:off x="7477125" y="2628900"/>
            <a:ext cx="3914775" cy="228600"/>
          </a:xfrm>
          <a:prstGeom prst="roundRect">
            <a:avLst>
              <a:gd name="adj" fmla="val 16667"/>
            </a:avLst>
          </a:prstGeom>
          <a:solidFill>
            <a:srgbClr val="F3F4F6"/>
          </a:solidFill>
          <a:ln/>
        </p:spPr>
        <p:txBody>
          <a:bodyPr/>
          <a:p/>
        </p:txBody>
      </p:sp>
      <p:sp>
        <p:nvSpPr>
          <p:cNvPr id="221" name=""/>
          <p:cNvSpPr/>
          <p:nvPr/>
        </p:nvSpPr>
        <p:spPr>
          <a:xfrm rot="0" flipH="0" flipV="0">
            <a:off x="7677150" y="2628900"/>
            <a:ext cx="781050" cy="228600"/>
          </a:xfrm>
          <a:prstGeom prst="roundRect">
            <a:avLst>
              <a:gd name="adj" fmla="val 16667"/>
            </a:avLst>
          </a:prstGeom>
          <a:solidFill>
            <a:srgbClr val="DC2626"/>
          </a:solidFill>
          <a:ln/>
        </p:spPr>
        <p:txBody>
          <a:bodyPr/>
          <a:p/>
        </p:txBody>
      </p:sp>
      <p:sp>
        <p:nvSpPr>
          <p:cNvPr id="222" name="" descr="{&quot;isTemplate&quot;:true,&quot;type&quot;:&quot;text&quot;}"/>
          <p:cNvSpPr txBox="1"/>
          <p:nvPr/>
        </p:nvSpPr>
        <p:spPr>
          <a:xfrm rot="0" flipH="0" flipV="0">
            <a:off x="7791450" y="2686050"/>
            <a:ext cx="28575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b="1">
                <a:solidFill>
                  <a:srgbClr val="FFFFFF"/>
                </a:solidFill>
                <a:latin typeface="Microsoft YaHei"/>
                <a:ea typeface="Microsoft YaHei"/>
              </a:rPr>
              <a:t>Occupies Space</a:t>
            </a:r>
            <a:endParaRPr/>
          </a:p>
        </p:txBody>
      </p:sp>
      <p:sp>
        <p:nvSpPr>
          <p:cNvPr id="223" name=""/>
          <p:cNvSpPr/>
          <p:nvPr/>
        </p:nvSpPr>
        <p:spPr>
          <a:xfrm rot="0" flipH="0" flipV="0">
            <a:off x="7477125" y="3228975"/>
            <a:ext cx="3914775" cy="228600"/>
          </a:xfrm>
          <a:prstGeom prst="roundRect">
            <a:avLst>
              <a:gd name="adj" fmla="val 16667"/>
            </a:avLst>
          </a:prstGeom>
          <a:solidFill>
            <a:srgbClr val="F3F4F6"/>
          </a:solidFill>
          <a:ln/>
        </p:spPr>
        <p:txBody>
          <a:bodyPr/>
          <a:p/>
        </p:txBody>
      </p:sp>
      <p:sp>
        <p:nvSpPr>
          <p:cNvPr id="224" name=""/>
          <p:cNvSpPr/>
          <p:nvPr/>
        </p:nvSpPr>
        <p:spPr>
          <a:xfrm rot="0" flipH="0" flipV="0">
            <a:off x="10410825" y="3228975"/>
            <a:ext cx="781050" cy="228600"/>
          </a:xfrm>
          <a:prstGeom prst="roundRect">
            <a:avLst>
              <a:gd name="adj" fmla="val 16667"/>
            </a:avLst>
          </a:prstGeom>
          <a:solidFill>
            <a:srgbClr val="DC2626"/>
          </a:solidFill>
          <a:ln/>
        </p:spPr>
        <p:txBody>
          <a:bodyPr/>
          <a:p/>
        </p:txBody>
      </p:sp>
      <p:sp>
        <p:nvSpPr>
          <p:cNvPr id="225" name="" descr="{&quot;isTemplate&quot;:true,&quot;type&quot;:&quot;text&quot;}"/>
          <p:cNvSpPr txBox="1"/>
          <p:nvPr/>
        </p:nvSpPr>
        <p:spPr>
          <a:xfrm rot="0" flipH="0" flipV="0">
            <a:off x="10534650" y="3286125"/>
            <a:ext cx="190500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b="1">
                <a:solidFill>
                  <a:srgbClr val="FFFFFF"/>
                </a:solidFill>
                <a:latin typeface="Microsoft YaHei"/>
                <a:ea typeface="Microsoft YaHei"/>
              </a:rPr>
              <a:t>Line Stop</a:t>
            </a:r>
            <a:endParaRPr/>
          </a:p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609600" y="6543675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QTank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Training Series</a:t>
            </a:r>
            <a:endParaRPr/>
          </a:p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11172825" y="65436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13 / 16</a:t>
            </a:r>
            <a:endParaRPr/>
          </a:p>
        </p:txBody>
      </p:sp>
    </p:spTree>
  </p:cSld>
</p:sld>
</file>

<file path=ppt/slides/slide14.xml><?xml version="1.0" encoding="UTF-8" standalone="yes"?>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<p:cSld><p:spTree><p:nvGrpSpPr><p:cNvPr id="228" name="" descr="&lt;Slide style={{ width: &apos;1280px&apos;, height: &apos;720px&apos;, background: &apos;#F8FAFC&apos; }}&gt;&#10;    {/* A 区 - 标题 */}&#10;    &lt;Box style={{ padding: &apos;40px 64px 0&apos;, flexDirection: &apos;row&apos;, alignItems: &apos;center&apos;, gap: 16 }}&gt;&#10;        &lt;Box style={{&#10;            width: 56, height: 56, borderRadius: 12,&#10;            background: &apos;linear-gradient(135deg, #8B5CF6 0%, #7C3AED 100%)&apos;,&#10;            justifyContent: &apos;center&apos;, alignItems: &apos;center&apos;,&#10;        }}&gt;&#10;            &lt;FAIcon name=&apos;tag&apos; style={{ fill: &apos;#FFFFFF&apos;, width: 28, height: 28 }} /&gt;&#10;        &lt;/Box&gt;&#10;        &lt;Box style={{ flex: 1 }}&gt;&#10;            &lt;Text style={{ fontSize: 14, color: &apos;#8B5CF6&apos;, letterSpacing: 3, marginBottom: 4 }}&gt;STEP 04 · Packaging & Labeling Control&lt;/Text&gt;&#10;            &lt;Text style={{ fontSize: 30, fontWeight: &apos;bold&apos;, color: &apos;#1E3A5F&apos;, lineHeight: 1.2 }}&gt;&#10;                Let products&quot;Carry Identity&quot;Flow&#10;            &lt;/Text&gt;&#10;        &lt;/Box&gt;&#10;    &lt;/Box&gt;&#10;&#10;    {/* B 区 - 左大图 + 右侧要点 */}&#10;    &lt;Box style={{ padding: &apos;28px 64px 0&apos;, flexDirection: &apos;row&apos;, gap: 24, flex: 1 }}&gt;&#10;        {/* 左侧大图 55% - PackagingVerify示意 */}&#10;        &lt;Box style={{&#10;            flex: 11,&#10;            background: &apos;#FFFFFF&apos;,&#10;            borderRadius: 12,&#10;            padding: 24,&#10;            boxShadow: &apos;0 4px 16px rgba(30, 58, 95, 0.08)&apos;,&#10;            flexDirection: &apos;column&apos;,&#10;        }}&gt;&#10;            &lt;Text style={{ fontSize: 14, color: &apos;#64748B&apos;, letterSpacing: 2, marginBottom: 12 }}&gt;Three-Layer Packaging · End-to-End Labeling · Error-Proof Traceability&lt;/Text&gt;&#10;            &lt;Box style={{ flex: 1, background: &apos;#F5F3FF&apos;, borderRadius: 8, padding: 16, position: &apos;relative&apos; }}&gt;&#10;                &lt;svg width=&apos;100%&apos; height=&apos;340&apos; viewBox=&apos;0 0 560 340&apos; style={{ overflow: &apos;visible&apos; }}&gt;&#10;                    {/* Outer箱 */}&#10;                    &lt;rect x=&apos;30&apos; y=&apos;40&apos; width=&apos;500&apos; height=&apos;240&apos; fill=&apos;#8B5CF6&apos; stroke=&apos;#6D28D9&apos; strokeWidth=&apos;3&apos; rx=&apos;6&apos; /&gt;&#10;                    &lt;text x=&apos;280&apos; y=&apos;270&apos; fontSize=&apos;16&apos; fontWeight=&apos;bold&apos; fill=&apos;#FFFFFF&apos; textAnchor=&apos;middle&apos;&gt;Outer 箱 · 防护 + 主Labeling&lt;/text&gt;&#10;                    {/* 主Labeling */}&#10;                    &lt;rect x=&apos;400&apos; y=&apos;60&apos; width=&apos;110&apos; height=&apos;80&apos; fill=&apos;#FFFFFF&apos; stroke=&apos;#1E3A5F&apos; strokeWidth=&apos;2&apos; rx=&apos;4&apos; /&gt;&#10;                    &lt;text x=&apos;455&apos; y=&apos;80&apos; fontSize=&apos;9&apos; fill=&apos;#1E3A5F&apos; textAnchor=&apos;middle&apos;&gt;Material code&lt;/text&gt;&#10;                    &lt;rect x=&apos;410&apos; y=&apos;85&apos; width=&apos;90&apos; height=&apos;14&apos; fill=&apos;#1E3A5F&apos; /&gt;&#10;                    &lt;text x=&apos;425&apos; y=&apos;95&apos; fontSize=&apos;10&apos; fontWeight=&apos;bold&apos; fill=&apos;#FFFFFF&apos;&gt;A-2024-0815&lt;/text&gt;&#10;                    &lt;text x=&apos;455&apos; y=&apos;115&apos; fontSize=&apos;8&apos; fill=&apos;#1E3A5F&apos; textAnchor=&apos;middle&apos;&gt;Batch number&lt;/text&gt;&#10;                    &lt;text x=&apos;455&apos; y=&apos;130&apos; fontSize=&apos;10&apos; fontWeight=&apos;bold&apos; fill=&apos;#1E3A5F&apos; textAnchor=&apos;middle&apos;&gt;B20240820&lt;/text&gt;&#10;&#10;                    {/* 中箱 */}&#10;                    &lt;rect x=&apos;80&apos; y=&apos;80&apos; width=&apos;320&apos; height=&apos;160&apos; fill=&apos;#A78BFA&apos; stroke=&apos;#6D28D9&apos; strokeWidth=&apos;2&apos; rx=&apos;4&apos; /&gt;&#10;                    &lt;text x=&apos;240&apos; y=&apos;225&apos; fontSize=&apos;13&apos; fontWeight=&apos;bold&apos; fill=&apos;#FFFFFF&apos; textAnchor=&apos;middle&apos;&gt;中 箱 · 分隔 + 缓冲&lt;/text&gt;&#10;                    &lt;rect x=&apos;400&apos; y=&apos;170&apos; width=&apos;60&apos; height=&apos;50&apos; fill=&apos;#FFFFFF&apos; stroke=&apos;#1E3A5F&apos; strokeWidth=&apos;1&apos; rx=&apos;3&apos; /&gt;&#10;                    &lt;text x=&apos;430&apos; y=&apos;195&apos; fontSize=&apos;8&apos; fill=&apos;#1E3A5F&apos; textAnchor=&apos;middle&apos;&gt;批times&lt;/text&gt;&#10;                    &lt;text x=&apos;430&apos; y=&apos;208&apos; fontSize=&apos;10&apos; fontWeight=&apos;bold&apos; fill=&apos;#1E3A5F&apos; textAnchor=&apos;middle&apos;&gt;QR&lt;/text&gt;&#10;&#10;                    {/* InnerPackaging / 缓冲泡棉 */}&#10;                    &lt;rect x=&apos;130&apos; y=&apos;110&apos; width=&apos;220&apos; height=&apos;100&apos; fill=&apos;#DDD6FE&apos; stroke=&apos;#6D28D9&apos; strokeWidth=&apos;2&apos; rx=&apos;4&apos; /&gt;&#10;                    &lt;text x=&apos;240&apos; y=&apos;165&apos; fontSize=&apos;12&apos; fontWeight=&apos;bold&apos; fill=&apos;#5B21B6&apos; textAnchor=&apos;middle&apos;&gt;InnerPackaging · 缓冲 + 独立Labeling&lt;/text&gt;&#10;&#10;                    {/* 防错 icon */}&#10;                    &lt;circle cx=&apos;180&apos; cy=&apos;140&apos; r=&apos;12&apos; fill=&apos;#10B981&apos; /&gt;&#10;                    &lt;text x=&apos;180&apos; y=&apos;145&apos; fontSize=&apos;14&apos; fontWeight=&apos;bold&apos; fill=&apos;#FFFFFF&apos; textAnchor=&apos;middle&apos;&gt;✓&lt;/text&gt;&#10;                    &lt;circle cx=&apos;300&apos; cy=&apos;180&apos; r=&apos;12&apos; fill=&apos;#F97316&apos; /&gt;&#10;                    &lt;text x=&apos;300&apos; y=&apos;185&apos; fontSize=&apos;14&apos; fontWeight=&apos;bold&apos; fill=&apos;#FFFFFF&apos; textAnchor=&apos;middle&apos;&gt;QR&lt;/text&gt;&#10;&#10;                    {/* 标签条 */}&#10;                    &lt;rect x=&apos;30&apos; y=&apos;290&apos; width=&apos;500&apos; height=&apos;36&apos; fill=&apos;#1E3A5F&apos; rx=&apos;4&apos; /&gt;&#10;                    &lt;text x=&apos;60&apos; y=&apos;313&apos; fontSize=&apos;13&apos; fill=&apos;#FFFFFF&apos;&gt;条码 / QR codes / RFID 全程打印&lt;/text&gt;&#10;                    &lt;rect x=&apos;430&apos; y=&apos;298&apos; width=&apos;80&apos; height=&apos;20&apos; fill=&apos;#F97316&apos; rx=&apos;3&apos; /&gt;&#10;                    &lt;text x=&apos;470&apos; y=&apos;312&apos; fontSize=&apos;11&apos; fontWeight=&apos;bold&apos; fill=&apos;#FFFFFF&apos; textAnchor=&apos;middle&apos;&gt;防错&lt;/text&gt;&#10;                &lt;/svg&gt;&#10;            &lt;/Box&gt;&#10;        &lt;/Box&gt;&#10;&#10;        {/* 右侧 45% - Three Key Points */}&#10;        &lt;Box style={{ flex: 9, gap: 12 }}&gt;&#10;            &lt;Box style={{ flexDirection: &apos;row&apos;, alignItems: &apos;center&apos;, gap: 8, marginBottom: 4 }}&gt;&#10;                &lt;Box style={{ width: 4, height: 22, background: &apos;#8B5CF6&apos;, borderRadius: 2 }} /&gt;&#10;                &lt;Text style={{ fontSize: 18, fontWeight: 600, color: &apos;#1E3A5F&apos; }}&gt;Three Key Points&lt;/Text&gt;&#10;            &lt;/Box&gt;&#10;            {[&#10;                {&#10;                    num: &apos;1&apos;, title: &apos;Packaging Protection&apos;, icon: &apos;box&apos;, desc: &apos;Inner/Outer/Cushioning designed per product characteristics,Validated for drop, stack, and vibration.\nSupplier packaging change / Re-validate when transport method changes.\nDamaged packaging triggers separate inspection,Cannot go directly to line.&apos;,&#10;                },&#10;                {&#10;                    num: &apos;2&apos;, title: &apos;Complete Labeling&apos;, icon: &apos;tags&apos;, desc: &apos;Each transit unit has unique identification:Material code + Batch number + Quantity + Date.\nLabels travel with physical item,Peeling/Fading/Covered labels treated as anomaly,Re-label immediately and verify batch.\nProhibit&quot;Unlabeled Material&quot;from entering production line.&apos;,&#10;                },&#10;                {&#10;                    num: &apos;3&apos;, title: &apos;Label Error-Proofing&apos;, icon: &apos;qrcode&apos;, desc: &apos;Use barcodes / QR codes / RFID instead of handwritten labels.\nUnified label templates,Machine-printed batch information,Eliminate&quot;Illegible handwritten batch numbers&quot;。\nLabel integrity in daily logistics checks.&apos;,&#10;                },&#10;            ].map((item, i) =&gt; (&#10;                &lt;Box key={i} style={{&#10;                    background: &apos;#FFFFFF&apos;,&#10;                    borderRadius: 10,&#10;                    padding: 14,&#10;                    boxShadow: &apos;0 2px 10px rgba(30, 58, 95, 0.06)&apos;,&#10;                    borderLeft: &apos;4px solid #8B5CF6&apos;,&#10;                    flexDirection: &apos;row&apos;,&#10;                    gap: 10,&#10;                }}&gt;&#10;                    &lt;Box style={{&#10;                        width: 36, height: 36, borderRadius: 10,&#10;                        background: &apos;#F5F3FF&apos;,&#10;                        justifyContent: &apos;center&apos;, alignItems: &apos;center&apos;,&#10;                        flexShrink: 0,&#10;                    }}&gt;&#10;                        &lt;FAIcon name={item.icon} style={{ fill: &apos;#8B5CF6&apos;, width: 18, height: 18 }} /&gt;&#10;                    &lt;/Box&gt;&#10;                    &lt;Box style={{ flex: 1 }}&gt;&#10;                        &lt;Box style={{ flexDirection: &apos;row&apos;, alignItems: &apos;center&apos;, gap: 8, marginBottom: 4 }}&gt;&#10;                            &lt;Box style={{&#10;                                width: 22, height: 22, borderRadius: &apos;50%&apos;,&#10;                                background: &apos;#8B5CF6&apos;,&#10;                                justifyContent: &apos;center&apos;, alignItems: &apos;center&apos;,&#10;                            }}&gt;&#10;                                &lt;Text style={{ fontSize: 12, color: &apos;#FFFFFF&apos;, fontWeight: &apos;bold&apos; }}&gt;{item.num}&lt;/Text&gt;&#10;                            &lt;/Box&gt;&#10;                            &lt;Text style={{ fontSize: 15, fontWeight: 600, color: &apos;#1F2937&apos; }}&gt;{item.title}&lt;/Text&gt;&#10;                        &lt;/Box&gt;&#10;                        &lt;Text style={{ fontSize: 11.5, color: &apos;#64748B&apos;, lineHeight: 1.6 }}&gt;&#10;                            {item.desc.split(&apos;\n&apos;).map((line, k) =&gt; &lt;Text key={k}&gt;{line}{k &lt; item.desc.split(&apos;\n&apos;).length - 1 ? &lt;br /&gt; : null}&lt;/Text&gt;)}&#10;                        &lt;/Text&gt;&#10;                    &lt;/Box&gt;&#10;                &lt;/Box&gt;&#10;            ))}&#10;        &lt;/Box&gt;&#10;    &lt;/Box&gt;&#10;&#10;    {/* C 区 */}&#10;    &lt;Box style={{ position: &apos;absolute&apos;, left: 64, bottom: 16, right: 64, flexDirection: &apos;row&apos;, justifyContent: &apos;space-between&apos; }}&gt;&#10;        &lt;Text style={{ fontSize: 14, color: &apos;#94A3B8&apos; }}&gt;QTank · Quality Management Training Series&lt;/Text&gt;&#10;        &lt;Text style={{ fontSize: 14, color: &apos;#94A3B8&apos; }}&gt;14 / 16&lt;/Text&gt;&#10;    &lt;/Box&gt;&#10;&lt;/Slide&gt;"/><p:cNvGrpSpPr/><p:nvPr/></p:nvGrpSpPr><p:grpSpPr><a:xfrm><a:off x="0" y="0"/><a:ext cx="0" cy="0"/><a:chOff x="0" y="0"/><a:chExt cx="0" cy="0"/></a:xfrm></p:grpSpPr><p:sp><p:nvSpPr><p:cNvPr id="229" name=""/><p:cNvSpPr/><p:nvPr/></p:nvSpPr><p:spPr><a:xfrm rot="0" flipH="0" flipV="0"><a:off x="0" y="0"/><a:ext cx="12192000" cy="6858000"/></a:xfrm><a:prstGeom prst="rect"><a:avLst/></a:prstGeom><a:solidFill><a:srgbClr val="F8FAFC"/></a:solidFill><a:ln/></p:spPr><p:txBody><a:bodyPr/><a:p/></p:txBody></p:sp><p:sp><p:nvSpPr><p:cNvPr id="230" name=""/><p:cNvSpPr/><p:nvPr/></p:nvSpPr><p:spPr><a:xfrm rot="0" flipH="0" flipV="0"><a:off x="609600" y="428625"/><a:ext cx="533400" cy="533400"/></a:xfrm><a:prstGeom prst="roundRect"><a:avLst><a:gd name="adj" fmla="val 21429"/></a:avLst></a:prstGeom><a:gradFill><a:gsLst><a:gs pos="0"><a:srgbClr val="8B5CF6"/></a:gs><a:gs pos="100000"><a:srgbClr val="7C3AED"/></a:gs></a:gsLst><a:lin ang="2700000" scaled="1"/></a:gradFill><a:ln/></p:spPr><p:txBody><a:bodyPr/><a:p/></p:txBody></p:sp><p:pic><p:nvPicPr><p:cNvPr id="231" name=""/><p:cNvPicPr><a:picLocks noChangeAspect="1"/></p:cNvPicPr><p:nvPr/></p:nvPicPr><p:blipFill><a:blip><a:extLst><a:ext uri="{96DAC541-7B7A-43D3-8B79-37D633B846F1}"><asvg:svgBlip r:embed="rId1"/></a:ext></a:extLst></a:blip><a:stretch><a:fillRect/></a:stretch></p:blipFill><p:spPr><a:xfrm rot="0" flipH="0" flipV="0"><a:off x="742950" y="561975"/><a:ext cx="266700" cy="266700"/></a:xfrm><a:prstGeom prst="rect"><a:avLst/></a:prstGeom><a:ln/></p:spPr></p:pic><p:sp><p:nvSpPr><p:cNvPr id="232" name="" descr="{&quot;isTemplate&quot;:true,&quot;type&quot;:&quot;text&quot;}"/><p:cNvSpPr txBox="1"/><p:nvPr/></p:nvSpPr><p:spPr><a:xfrm rot="0" flipH="0" flipV="0"><a:off x="1295400" y="381000"/><a:ext cx="10287000" cy="161925"/></a:xfrm><a:prstGeom prst="rect"/></p:spPr><p:txBody><a:bodyPr wrap="none" lIns="0" tIns="0" rIns="0" bIns="0"/><a:p><a:pPr><a:lnSpc><a:spcPct val="100000"/></a:lnSpc></a:pPr><a:r><a:rPr lang="en-US" sz="1050" spc="225"><a:solidFill><a:srgbClr val="8B5CF6"/></a:solidFill><a:latin typeface="Microsoft YaHei"/><a:ea typeface="Microsoft YaHei"/></a:rPr><a:t>STEP 04 · </a:t></a:r><a:r><a:rPr lang="zh-CN" sz="1050" spc="225"><a:solidFill><a:srgbClr val="8B5CF6"/></a:solidFill><a:latin typeface="Microsoft YaHei"/><a:ea typeface="Microsoft YaHei"/></a:rPr><a:t>Packaging & Labeling Control</a:t></a:r><a:endParaRPr/></a:p></p:txBody></p:sp><p:sp><p:nvSpPr><p:cNvPr id="233" name="" descr="{&quot;isTemplate&quot;:true,&quot;type&quot;:&quot;text&quot;}"/><p:cNvSpPr txBox="1"/><p:nvPr/></p:nvSpPr><p:spPr><a:xfrm rot="0" flipH="0" flipV="0"><a:off x="1295400" y="581025"/><a:ext cx="10287000" cy="419100"/></a:xfrm><a:prstGeom prst="rect"/></p:spPr><p:txBody><a:bodyPr wrap="none" lIns="0" tIns="0" rIns="0" bIns="0"/><a:p><a:pPr><a:lnSpc><a:spcPct val="120000"/></a:lnSpc></a:pPr><a:r><a:rPr lang="zh-CN" sz="2250" b="1"><a:solidFill><a:srgbClr val="1E3A5F"/></a:solidFill><a:latin typeface="Microsoft YaHei"/><a:ea typeface="Microsoft YaHei"/></a:rPr><a:t>Let products</a:t></a:r><a:r><a:rPr lang="en-US" sz="2250" b="1"><a:solidFill><a:srgbClr val="1E3A5F"/></a:solidFill><a:latin typeface="Microsoft YaHei"/><a:ea typeface="Microsoft YaHei"/></a:rPr><a:t>&quot;</a:t></a:r><a:r><a:rPr lang="zh-CN" sz="2250" b="1"><a:solidFill><a:srgbClr val="1E3A5F"/></a:solidFill><a:latin typeface="Microsoft YaHei"/><a:ea typeface="Microsoft YaHei"/></a:rPr><a:t>Carry Identity</a:t></a:r><a:r><a:rPr lang="en-US" sz="2250" b="1"><a:solidFill><a:srgbClr val="1E3A5F"/></a:solidFill><a:latin typeface="Microsoft YaHei"/><a:ea typeface="Microsoft YaHei"/></a:rPr><a:t>&quot;</a:t></a:r><a:r><a:rPr lang="zh-CN" sz="2250" b="1"><a:solidFill><a:srgbClr val="1E3A5F"/></a:solidFill><a:latin typeface="Microsoft YaHei"/><a:ea typeface="Microsoft YaHei"/></a:rPr><a:t>Flow</a:t></a:r><a:endParaRPr/></a:p></p:txBody></p:sp><p:sp><p:nvSpPr><p:cNvPr id="234" name=""/><p:cNvSpPr/><p:nvPr/></p:nvSpPr><p:spPr><a:xfrm rot="0" flipH="0" flipV="0"><a:off x="609600" y="1266825"/><a:ext cx="5905500" cy="5591175"/></a:xfrm><a:prstGeom prst="roundRect"><a:avLst><a:gd name="adj" fmla="val 2044"/></a:avLst></a:prstGeom><a:solidFill><a:srgbClr val="FFFFFF"/></a:solidFill><a:ln/><a:effectLst><a:outerShdw blurRad="152400" dist="38100" dir="5400000"><a:srgbClr val="1E3A5F"><a:alpha val="8000"/></a:srgbClr></a:outerShdw></a:effectLst></p:spPr><p:txBody><a:bodyPr/><a:p/></p:txBody></p:sp><p:sp><p:nvSpPr><p:cNvPr id="235" name="" descr="{&quot;isTemplate&quot;:true,&quot;type&quot;:&quot;text&quot;}"/><p:cNvSpPr txBox="1"/><p:nvPr/></p:nvSpPr><p:spPr><a:xfrm rot="0" flipH="0" flipV="0"><a:off x="838200" y="1495425"/><a:ext cx="5448300" cy="161925"/></a:xfrm><a:prstGeom prst="rect"/></p:spPr><p:txBody><a:bodyPr wrap="none" lIns="0" tIns="0" rIns="0" bIns="0"/><a:p><a:pPr><a:lnSpc><a:spcPct val="100000"/></a:lnSpc></a:pPr><a:r><a:rPr lang="zh-CN" sz="1050" spc="150"><a:solidFill><a:srgbClr val="64748B"/></a:solidFill><a:latin typeface="Microsoft YaHei"/><a:ea typeface="Microsoft YaHei"/></a:rPr><a:t>Three-Layer Packaging</a:t></a:r><a:r><a:rPr lang="en-US" sz="1050" spc="150"><a:solidFill><a:srgbClr val="64748B"/></a:solidFill><a:latin typeface="Microsoft YaHei"/><a:ea typeface="Microsoft YaHei"/></a:rPr><a:t> · </a:t></a:r><a:r><a:rPr lang="zh-CN" sz="1050" spc="150"><a:solidFill><a:srgbClr val="64748B"/></a:solidFill><a:latin typeface="Microsoft YaHei"/><a:ea typeface="Microsoft YaHei"/></a:rPr><a:t>End-to-End Labeling</a:t></a:r><a:r><a:rPr lang="en-US" sz="1050" spc="150"><a:solidFill><a:srgbClr val="64748B"/></a:solidFill><a:latin typeface="Microsoft YaHei"/><a:ea typeface="Microsoft YaHei"/></a:rPr><a:t> · </a:t></a:r><a:r><a:rPr lang="zh-CN" sz="1050" spc="150"><a:solidFill><a:srgbClr val="64748B"/></a:solidFill><a:latin typeface="Microsoft YaHei"/><a:ea typeface="Microsoft YaHei"/></a:rPr><a:t>Error-Proof Traceability</a:t></a:r><a:endParaRPr/></a:p></p:txBody></p:sp><p:sp><p:nvSpPr><p:cNvPr id="236" name=""/><p:cNvSpPr/><p:nvPr/></p:nvSpPr><p:spPr><a:xfrm rot="0" flipH="0" flipV="0"><a:off x="6743700" y="1266825"/><a:ext cx="38100" cy="209550"/></a:xfrm><a:prstGeom prst="roundRect"><a:avLst><a:gd name="adj" fmla="val 50000"/></a:avLst></a:prstGeom><a:solidFill><a:srgbClr val="8B5CF6"/></a:solidFill><a:ln/></p:spPr><p:txBody><a:bodyPr/><a:p/></p:txBody></p:sp><p:sp><p:nvSpPr><p:cNvPr id="237" name="" descr="{&quot;isTemplate&quot;:true,&quot;type&quot;:&quot;text&quot;}"/><p:cNvSpPr txBox="1"/><p:nvPr/></p:nvSpPr><p:spPr><a:xfrm rot="0" flipH="0" flipV="0"><a:off x="6858000" y="1266825"/><a:ext cx="514350" cy="209550"/></a:xfrm><a:prstGeom prst="rect"/></p:spPr><p:txBody><a:bodyPr wrap="none" lIns="0" tIns="0" rIns="0" bIns="0"/><a:p><a:pPr><a:lnSpc><a:spcPct val="100000"/></a:lnSpc></a:pPr><a:r><a:rPr lang="zh-CN" sz="1350" b="1"><a:solidFill><a:srgbClr val="1E3A5F"/></a:solidFill><a:latin typeface="Microsoft YaHei"/><a:ea typeface="Microsoft YaHei"/></a:rPr><a:t>Three Key Points</a:t></a:r><a:endParaRPr/></a:p></p:txBody></p:sp><p:sp><p:nvSpPr><p:cNvPr id="238" name=""/><p:cNvSpPr/><p:nvPr/></p:nvSpPr><p:spPr><a:xfrm rot="0" flipH="0" flipV="0"><a:off x="6781800" y="1628775"/><a:ext cx="4838700" cy="1152525"/></a:xfrm><a:prstGeom prst="roundRect"><a:avLst><a:gd name="adj" fmla="val 8264"/></a:avLst></a:prstGeom><a:solidFill><a:srgbClr val="FFFFFF"/></a:solidFill><a:ln/><a:effectLst><a:outerShdw blurRad="95250" dist="19050" dir="5400000"><a:srgbClr val="1E3A5F"><a:alpha val="6000"/></a:srgbClr></a:outerShdw></a:effectLst></p:spPr><p:txBody><a:bodyPr/><a:p/></p:txBody></p:sp><p:sp><p:nvSpPr><p:cNvPr id="239" name=""/><p:cNvSpPr/><p:nvPr/></p:nvSpPr><p:spPr><a:xfrm rot="0" flipH="0" flipV="0"><a:off x="6781800" y="1628775"/><a:ext cx="4838700" cy="1152525"/></a:xfrm><a:custGeom><a:pathLst><a:path w="508" h="121"><a:moveTo><a:pt x="9" y="0"/></a:moveTo><a:cubicBezTo><a:pt x="6" y="0"/><a:pt x="4" y="3"/><a:pt x="4" y="6"/></a:cubicBezTo><a:lnTo><a:pt x="4" y="115"/></a:lnTo><a:cubicBezTo><a:pt x="4" y="118"/><a:pt x="6" y="120"/><a:pt x="9" y="121"/></a:cubicBezTo><a:cubicBezTo><a:pt x="4" y="120"/><a:pt x="0" y="116"/><a:pt x="0" y="111"/></a:cubicBezTo><a:lnTo><a:pt x="0" y="10"/></a:lnTo><a:cubicBezTo><a:pt x="0" y="5"/><a:pt x="4" y="0"/><a:pt x="10" y="0"/></a:cubicBezTo><a:close/></a:path></a:pathLst></a:custGeom><a:solidFill><a:srgbClr val="8B5CF6"/></a:solidFill><a:ln/></p:spPr><p:txBody><a:bodyPr/><a:p/></p:txBody></p:sp><p:sp><p:nvSpPr><p:cNvPr id="240" name=""/><p:cNvSpPr/><p:nvPr/></p:nvSpPr><p:spPr><a:xfrm rot="0" flipH="0" flipV="0"><a:off x="6915150" y="1762125"/><a:ext cx="342900" cy="342900"/></a:xfrm><a:prstGeom prst="roundRect"><a:avLst><a:gd name="adj" fmla="val 27778"/></a:avLst></a:prstGeom><a:solidFill><a:srgbClr val="F5F3FF"/></a:solidFill><a:ln/></p:spPr><p:txBody><a:bodyPr/><a:p/></p:txBody></p:sp><p:pic><p:nvPicPr><p:cNvPr id="241" name=""/><p:cNvPicPr><a:picLocks noChangeAspect="1"/></p:cNvPicPr><p:nvPr/></p:nvPicPr><p:blipFill><a:blip><a:extLst><a:ext uri="{96DAC541-7B7A-43D3-8B79-37D633B846F1}"><asvg:svgBlip r:embed="rId2"/></a:ext></a:extLst></a:blip><a:stretch><a:fillRect/></a:stretch></p:blipFill><p:spPr><a:xfrm rot="0" flipH="0" flipV="0"><a:off x="7000875" y="1847850"/><a:ext cx="171450" cy="171450"/></a:xfrm><a:prstGeom prst="rect"><a:avLst/></a:prstGeom><a:ln/></p:spPr></p:pic><p:sp><p:nvSpPr><p:cNvPr id="242" name=""/><p:cNvSpPr/><p:nvPr/></p:nvSpPr><p:spPr><a:xfrm rot="0" flipH="0" flipV="0"><a:off x="7353300" y="1762125"/><a:ext cx="209550" cy="209550"/></a:xfrm><a:custGeom><a:pathLst><a:path w="22" h="22"><a:moveTo><a:pt x="11" y="0"/></a:moveTo><a:lnTo><a:pt x="11" y="0"/></a:lnTo><a:cubicBezTo><a:pt x="17" y="0"/><a:pt x="22" y="5"/><a:pt x="22" y="11"/></a:cubicBezTo><a:lnTo><a:pt x="22" y="11"/></a:lnTo><a:cubicBezTo><a:pt x="22" y="17"/><a:pt x="17" y="22"/><a:pt x="11" y="22"/></a:cubicBezTo><a:lnTo><a:pt x="11" y="22"/></a:lnTo><a:cubicBezTo><a:pt x="5" y="22"/><a:pt x="0" y="17"/><a:pt x="0" y="11"/></a:cubicBezTo><a:lnTo><a:pt x="0" y="11"/></a:lnTo><a:cubicBezTo><a:pt x="0" y="5"/><a:pt x="5" y="0"/><a:pt x="11" y="0"/></a:cubicBezTo><a:close/></a:path></a:pathLst></a:custGeom><a:solidFill><a:srgbClr val="8B5CF6"/></a:solidFill><a:ln/></p:spPr><p:txBody><a:bodyPr/><a:p/></p:txBody></p:sp><p:sp><p:nvSpPr><p:cNvPr id="243" name="" descr="{&quot;isTemplate&quot;:true,&quot;type&quot;:&quot;text&quot;}"/><p:cNvSpPr txBox="1"/><p:nvPr/></p:nvSpPr><p:spPr><a:xfrm rot="0" flipH="0" flipV="0"><a:off x="7429500" y="1800225"/><a:ext cx="66675" cy="142875"/></a:xfrm><a:prstGeom prst="rect"/></p:spPr><p:txBody><a:bodyPr wrap="none" lIns="0" tIns="0" rIns="0" bIns="0"/><a:p><a:pPr><a:lnSpc><a:spcPct val="100000"/></a:lnSpc></a:pPr><a:r><a:rPr lang="en-US" sz="900" b="1"><a:solidFill><a:srgbClr val="FFFFFF"/></a:solidFill><a:latin typeface="Microsoft YaHei"/><a:ea typeface="Microsoft YaHei"/></a:rPr><a:t>1</a:t></a:r><a:endParaRPr/></a:p></p:txBody></p:sp><p:sp><p:nvSpPr><p:cNvPr id="244" name="" descr="{&quot;isTemplate&quot;:true,&quot;type&quot;:&quot;text&quot;}"/><p:cNvSpPr txBox="1"/><p:nvPr/></p:nvSpPr><p:spPr><a:xfrm rot="0" flipH="0" flipV="0"><a:off x="7639050" y="1781175"/><a:ext cx="571500" cy="171450"/></a:xfrm><a:prstGeom prst="rect"/></p:spPr><p:txBody><a:bodyPr wrap="none" lIns="0" tIns="0" rIns="0" bIns="0"/><a:p><a:pPr><a:lnSpc><a:spcPct val="100000"/></a:lnSpc></a:pPr><a:r><a:rPr lang="zh-CN" sz="1125" b="1"><a:solidFill><a:srgbClr val="1F2937"/></a:solidFill><a:latin typeface="Microsoft YaHei"/><a:ea typeface="Microsoft YaHei"/></a:rPr><a:t>Packaging Protection</a:t></a:r><a:endParaRPr/></a:p></p:txBody></p:sp><p:sp><p:nvSpPr><p:cNvPr id="245" name="" descr="{&quot;isTemplate&quot;:true,&quot;type&quot;:&quot;text&quot;}"/><p:cNvSpPr txBox="1"/><p:nvPr/></p:nvSpPr><p:spPr><a:xfrm rot="0" flipH="0" flipV="0"><a:off x="7353300" y="2009775"/><a:ext cx="4095750" cy="638175"/></a:xfrm><a:prstGeom prst="rect"/></p:spPr><p:txBody><a:bodyPr wrap="none" lIns="0" tIns="0" rIns="0" bIns="0"/><a:p><a:pPr><a:lnSpc><a:spcPct val="160000"/></a:lnSpc></a:pPr><a:r><a:rPr lang="zh-CN" sz="863"><a:solidFill><a:srgbClr val="64748B"/></a:solidFill><a:latin typeface="Microsoft YaHei"/><a:ea typeface="Microsoft YaHei"/></a:rPr><a:t>Inner</a:t></a:r><a:r><a:rPr lang="en-US" sz="863"><a:solidFill><a:srgbClr val="64748B"/></a:solidFill><a:latin typeface="Microsoft YaHei"/><a:ea typeface="Microsoft YaHei"/></a:rPr><a:t>/</a:t></a:r><a:r><a:rPr lang="zh-CN" sz="863"><a:solidFill><a:srgbClr val="64748B"/></a:solidFill><a:latin typeface="Microsoft YaHei"/><a:ea typeface="Microsoft YaHei"/></a:rPr><a:t>Outer</a:t></a:r><a:r><a:rPr lang="en-US" sz="863"><a:solidFill><a:srgbClr val="64748B"/></a:solidFill><a:latin typeface="Microsoft YaHei"/><a:ea typeface="Microsoft YaHei"/></a:rPr><a:t>/</a:t></a:r><a:r><a:rPr lang="zh-CN" sz="863"><a:solidFill><a:srgbClr val="64748B"/></a:solidFill><a:latin typeface="Microsoft YaHei"/><a:ea typeface="Microsoft YaHei"/></a:rPr><a:t>Cushioning designed per product characteristics</a:t></a:r><a:r><a:rPr lang="en-US" sz="863"><a:solidFill><a:srgbClr val="64748B"/></a:solidFill><a:latin typeface="Microsoft YaHei"/><a:ea typeface="Microsoft YaHei"/></a:rPr><a:t>,</a:t></a:r><a:r><a:rPr lang="zh-CN" sz="863"><a:solidFill><a:srgbClr val="64748B"/></a:solidFill><a:latin typeface="Microsoft YaHei"/><a:ea typeface="Microsoft YaHei"/></a:rPr><a:t>Validated for drop, stack, and vibration.</a:t></a:r><a:endParaRPr/></a:p><a:p><a:pPr><a:lnSpc><a:spcPct val="160000"/></a:lnSpc></a:pPr><a:r><a:rPr lang="zh-CN" sz="863"><a:solidFill><a:srgbClr val="64748B"/></a:solidFill><a:latin typeface="Microsoft YaHei"/><a:ea typeface="Microsoft YaHei"/></a:rPr><a:t>Supplier packaging change</a:t></a:r><a:r><a:rPr lang="en-US" sz="863"><a:solidFill><a:srgbClr val="64748B"/></a:solidFill><a:latin typeface="Microsoft YaHei"/><a:ea typeface="Microsoft YaHei"/></a:rPr><a:t> / </a:t></a:r><a:r><a:rPr lang="zh-CN" sz="863"><a:solidFill><a:srgbClr val="64748B"/></a:solidFill><a:latin typeface="Microsoft YaHei"/><a:ea typeface="Microsoft YaHei"/></a:rPr><a:t>Re-validate when transport method changes.</a:t></a:r><a:endParaRPr/></a:p><a:p><a:pPr><a:lnSpc><a:spcPct val="160000"/></a:lnSpc></a:pPr><a:r><a:rPr lang="zh-CN" sz="863"><a:solidFill><a:srgbClr val="64748B"/></a:solidFill><a:latin typeface="Microsoft YaHei"/><a:ea typeface="Microsoft YaHei"/></a:rPr><a:t>Damaged packaging triggers separate inspection</a:t></a:r><a:r><a:rPr lang="en-US" sz="863"><a:solidFill><a:srgbClr val="64748B"/></a:solidFill><a:latin typeface="Microsoft YaHei"/><a:ea typeface="Microsoft YaHei"/></a:rPr><a:t>,</a:t></a:r><a:r><a:rPr lang="zh-CN" sz="863"><a:solidFill><a:srgbClr val="64748B"/></a:solidFill><a:latin typeface="Microsoft YaHei"/><a:ea typeface="Microsoft YaHei"/></a:rPr><a:t>Cannot go directly to line.</a:t></a:r><a:endParaRPr/></a:p></p:txBody></p:sp><p:sp><p:nvSpPr><p:cNvPr id="246" name=""/><p:cNvSpPr/><p:nvPr/></p:nvSpPr><p:spPr><a:xfrm rot="0" flipH="0" flipV="0"><a:off x="6781800" y="2895600"/><a:ext cx="4838700" cy="1152525"/></a:xfrm><a:prstGeom prst="roundRect"><a:avLst><a:gd name="adj" fmla="val 8264"/></a:avLst></a:prstGeom><a:solidFill><a:srgbClr val="FFFFFF"/></a:solidFill><a:ln/><a:effectLst><a:outerShdw blurRad="95250" dist="19050" dir="5400000"><a:srgbClr val="1E3A5F"><a:alpha val="6000"/></a:srgbClr></a:outerShdw></a:effectLst></p:spPr><p:txBody><a:bodyPr/><a:p/></p:txBody></p:sp><p:sp><p:nvSpPr><p:cNvPr id="247" name=""/><p:cNvSpPr/><p:nvPr/></p:nvSpPr><p:spPr><a:xfrm rot="0" flipH="0" flipV="0"><a:off x="6781800" y="2895600"/><a:ext cx="4838700" cy="1152525"/></a:xfrm><a:custGeom><a:pathLst><a:path w="508" h="121"><a:moveTo><a:pt x="9" y="0"/></a:moveTo><a:cubicBezTo><a:pt x="6" y="0"/><a:pt x="4" y="3"/><a:pt x="4" y="6"/></a:cubicBezTo><a:lnTo><a:pt x="4" y="115"/></a:lnTo><a:cubicBezTo><a:pt x="4" y="118"/><a:pt x="6" y="120"/><a:pt x="9" y="121"/></a:cubicBezTo><a:cubicBezTo><a:pt x="4" y="120"/><a:pt x="0" y="116"/><a:pt x="0" y="111"/></a:cubicBezTo><a:lnTo><a:pt x="0" y="10"/></a:lnTo><a:cubicBezTo><a:pt x="0" y="5"/><a:pt x="4" y="0"/><a:pt x="10" y="0"/></a:cubicBezTo><a:close/></a:path></a:pathLst></a:custGeom><a:solidFill><a:srgbClr val="8B5CF6"/></a:solidFill><a:ln/></p:spPr><p:txBody><a:bodyPr/><a:p/></p:txBody></p:sp><p:sp><p:nvSpPr><p:cNvPr id="248" name=""/><p:cNvSpPr/><p:nvPr/></p:nvSpPr><p:spPr><a:xfrm rot="0" flipH="0" flipV="0"><a:off x="6915150" y="3028950"/><a:ext cx="342900" cy="342900"/></a:xfrm><a:prstGeom prst="roundRect"><a:avLst><a:gd name="adj" fmla="val 27778"/></a:avLst></a:prstGeom><a:solidFill><a:srgbClr val="F5F3FF"/></a:solidFill><a:ln/></p:spPr><p:txBody><a:bodyPr/><a:p/></p:txBody></p:sp><p:pic><p:nvPicPr><p:cNvPr id="249" name=""/><p:cNvPicPr><a:picLocks noChangeAspect="1"/></p:cNvPicPr><p:nvPr/></p:nvPicPr><p:blipFill><a:blip><a:extLst><a:ext uri="{96DAC541-7B7A-43D3-8B79-37D633B846F1}"><asvg:svgBlip r:embed="rId3"/></a:ext></a:extLst></a:blip><a:stretch><a:fillRect/></a:stretch></p:blipFill><p:spPr><a:xfrm rot="0" flipH="0" flipV="0"><a:off x="7000875" y="3114675"/><a:ext cx="171450" cy="171450"/></a:xfrm><a:prstGeom prst="rect"><a:avLst/></a:prstGeom><a:ln/></p:spPr></p:pic><p:sp><p:nvSpPr><p:cNvPr id="250" name=""/><p:cNvSpPr/><p:nvPr/></p:nvSpPr><p:spPr><a:xfrm rot="0" flipH="0" flipV="0"><a:off x="7353300" y="3028950"/><a:ext cx="209550" cy="209550"/></a:xfrm><a:custGeom><a:pathLst><a:path w="22" h="22"><a:moveTo><a:pt x="11" y="0"/></a:moveTo><a:lnTo><a:pt x="11" y="0"/></a:lnTo><a:cubicBezTo><a:pt x="17" y="0"/><a:pt x="22" y="5"/><a:pt x="22" y="11"/></a:cubicBezTo><a:lnTo><a:pt x="22" y="11"/></a:lnTo><a:cubicBezTo><a:pt x="22" y="17"/><a:pt x="17" y="22"/><a:pt x="11" y="22"/></a:cubicBezTo><a:lnTo><a:pt x="11" y="22"/></a:lnTo><a:cubicBezTo><a:pt x="5" y="22"/><a:pt x="0" y="17"/><a:pt x="0" y="11"/></a:cubicBezTo><a:lnTo><a:pt x="0" y="11"/></a:lnTo><a:cubicBezTo><a:pt x="0" y="5"/><a:pt x="5" y="0"/><a:pt x="11" y="0"/></a:cubicBezTo><a:close/></a:path></a:pathLst></a:custGeom><a:solidFill><a:srgbClr val="8B5CF6"/></a:solidFill><a:ln/></p:spPr><p:txBody><a:bodyPr/><a:p/></p:txBody></p:sp><p:sp><p:nvSpPr><p:cNvPr id="251" name="" descr="{&quot;isTemplate&quot;:true,&quot;type&quot;:&quot;text&quot;}"/><p:cNvSpPr txBox="1"/><p:nvPr/></p:nvSpPr><p:spPr><a:xfrm rot="0" flipH="0" flipV="0"><a:off x="7429500" y="3067050"/><a:ext cx="66675" cy="142875"/></a:xfrm><a:prstGeom prst="rect"/></p:spPr><p:txBody><a:bodyPr wrap="none" lIns="0" tIns="0" rIns="0" bIns="0"/><a:p><a:pPr><a:lnSpc><a:spcPct val="100000"/></a:lnSpc></a:pPr><a:r><a:rPr lang="en-US" sz="900" b="1"><a:solidFill><a:srgbClr val="FFFFFF"/></a:solidFill><a:latin typeface="Microsoft YaHei"/><a:ea typeface="Microsoft YaHei"/></a:rPr><a:t>2</a:t></a:r><a:endParaRPr/></a:p></p:txBody></p:sp><p:sp><p:nvSpPr><p:cNvPr id="252" name="" descr="{&quot;isTemplate&quot;:true,&quot;type&quot;:&quot;text&quot;}"/><p:cNvSpPr txBox="1"/><p:nvPr/></p:nvSpPr><p:spPr><a:xfrm rot="0" flipH="0" flipV="0"><a:off x="7639050" y="3048000"/><a:ext cx="571500" cy="171450"/></a:xfrm><a:prstGeom prst="rect"/></p:spPr><p:txBody><a:bodyPr wrap="none" lIns="0" tIns="0" rIns="0" bIns="0"/><a:p><a:pPr><a:lnSpc><a:spcPct val="100000"/></a:lnSpc></a:pPr><a:r><a:rPr lang="zh-CN" sz="1125" b="1"><a:solidFill><a:srgbClr val="1F2937"/></a:solidFill><a:latin typeface="Microsoft YaHei"/><a:ea typeface="Microsoft YaHei"/></a:rPr><a:t>Complete Labeling</a:t></a:r><a:endParaRPr/></a:p></p:txBody></p:sp><p:sp><p:nvSpPr><p:cNvPr id="253" name="" descr="{&quot;isTemplate&quot;:true,&quot;type&quot;:&quot;text&quot;}"/><p:cNvSpPr txBox="1"/><p:nvPr/></p:nvSpPr><p:spPr><a:xfrm rot="0" flipH="0" flipV="0"><a:off x="7353300" y="3276600"/><a:ext cx="4095750" cy="638175"/></a:xfrm><a:prstGeom prst="rect"/></p:spPr><p:txBody><a:bodyPr wrap="none" lIns="0" tIns="0" rIns="0" bIns="0"/><a:p><a:pPr><a:lnSpc><a:spcPct val="160000"/></a:lnSpc></a:pPr><a:r><a:rPr lang="zh-CN" sz="863"><a:solidFill><a:srgbClr val="64748B"/></a:solidFill><a:latin typeface="Microsoft YaHei"/><a:ea typeface="Microsoft YaHei"/></a:rPr><a:t>Each transit unit has unique identification</a:t></a:r><a:r><a:rPr lang="en-US" sz="863"><a:solidFill><a:srgbClr val="64748B"/></a:solidFill><a:latin typeface="Microsoft YaHei"/><a:ea typeface="Microsoft YaHei"/></a:rPr><a:t>:</a:t></a:r><a:r><a:rPr lang="zh-CN" sz="863"><a:solidFill><a:srgbClr val="64748B"/></a:solidFill><a:latin typeface="Microsoft YaHei"/><a:ea typeface="Microsoft YaHei"/></a:rPr><a:t>Material code</a:t></a:r><a:r><a:rPr lang="en-US" sz="863"><a:solidFill><a:srgbClr val="64748B"/></a:solidFill><a:latin typeface="Microsoft YaHei"/><a:ea typeface="Microsoft YaHei"/></a:rPr><a:t> + </a:t></a:r><a:r><a:rPr lang="zh-CN" sz="863"><a:solidFill><a:srgbClr val="64748B"/></a:solidFill><a:latin typeface="Microsoft YaHei"/><a:ea typeface="Microsoft YaHei"/></a:rPr><a:t>Batch number</a:t></a:r><a:r><a:rPr lang="en-US" sz="863"><a:solidFill><a:srgbClr val="64748B"/></a:solidFill><a:latin typeface="Microsoft YaHei"/><a:ea typeface="Microsoft YaHei"/></a:rPr><a:t> + </a:t></a:r><a:r><a:rPr lang="zh-CN" sz="863"><a:solidFill><a:srgbClr val="64748B"/></a:solidFill><a:latin typeface="Microsoft YaHei"/><a:ea typeface="Microsoft YaHei"/></a:rPr><a:t>Quantity</a:t></a:r><a:r><a:rPr lang="en-US" sz="863"><a:solidFill><a:srgbClr val="64748B"/></a:solidFill><a:latin typeface="Microsoft YaHei"/><a:ea typeface="Microsoft YaHei"/></a:rPr><a:t> + </a:t></a:r><a:r><a:rPr lang="zh-CN" sz="863"><a:solidFill><a:srgbClr val="64748B"/></a:solidFill><a:latin typeface="Microsoft YaHei"/><a:ea typeface="Microsoft YaHei"/></a:rPr><a:t>Date.</a:t></a:r><a:endParaRPr/></a:p><a:p><a:pPr><a:lnSpc><a:spcPct val="160000"/></a:lnSpc></a:pPr><a:r><a:rPr lang="zh-CN" sz="863"><a:solidFill><a:srgbClr val="64748B"/></a:solidFill><a:latin typeface="Microsoft YaHei"/><a:ea typeface="Microsoft YaHei"/></a:rPr><a:t>Labels travel with physical item</a:t></a:r><a:r><a:rPr lang="en-US" sz="863"><a:solidFill><a:srgbClr val="64748B"/></a:solidFill><a:latin typeface="Microsoft YaHei"/><a:ea typeface="Microsoft YaHei"/></a:rPr><a:t>,</a:t></a:r><a:r><a:rPr lang="zh-CN" sz="863"><a:solidFill><a:srgbClr val="64748B"/></a:solidFill><a:latin typeface="Microsoft YaHei"/><a:ea typeface="Microsoft YaHei"/></a:rPr><a:t>Peeling</a:t></a:r><a:r><a:rPr lang="en-US" sz="863"><a:solidFill><a:srgbClr val="64748B"/></a:solidFill><a:latin typeface="Microsoft YaHei"/><a:ea typeface="Microsoft YaHei"/></a:rPr><a:t>/</a:t></a:r><a:r><a:rPr lang="zh-CN" sz="863"><a:solidFill><a:srgbClr val="64748B"/></a:solidFill><a:latin typeface="Microsoft YaHei"/><a:ea typeface="Microsoft YaHei"/></a:rPr><a:t>Fading</a:t></a:r><a:r><a:rPr lang="en-US" sz="863"><a:solidFill><a:srgbClr val="64748B"/></a:solidFill><a:latin typeface="Microsoft YaHei"/><a:ea typeface="Microsoft YaHei"/></a:rPr><a:t>/</a:t></a:r><a:r><a:rPr lang="zh-CN" sz="863"><a:solidFill><a:srgbClr val="64748B"/></a:solidFill><a:latin typeface="Microsoft YaHei"/><a:ea typeface="Microsoft YaHei"/></a:rPr><a:t>Covered labels treated as anomaly</a:t></a:r><a:r><a:rPr lang="en-US" sz="863"><a:solidFill><a:srgbClr val="64748B"/></a:solidFill><a:latin typeface="Microsoft YaHei"/><a:ea typeface="Microsoft YaHei"/></a:rPr><a:t>,</a:t></a:r><a:r><a:rPr lang="zh-CN" sz="863"><a:solidFill><a:srgbClr val="64748B"/></a:solidFill><a:latin typeface="Microsoft YaHei"/><a:ea typeface="Microsoft YaHei"/></a:rPr><a:t>Re-label immediately and verify batch.</a:t></a:r><a:endParaRPr/></a:p><a:p><a:pPr><a:lnSpc><a:spcPct val="160000"/></a:lnSpc></a:pPr><a:r><a:rPr lang="zh-CN" sz="863"><a:solidFill><a:srgbClr val="64748B"/></a:solidFill><a:latin typeface="Microsoft YaHei"/><a:ea typeface="Microsoft YaHei"/></a:rPr><a:t>Prohibit</a:t></a:r><a:r><a:rPr lang="en-US" sz="863"><a:solidFill><a:srgbClr val="64748B"/></a:solidFill><a:latin typeface="Microsoft YaHei"/><a:ea typeface="Microsoft YaHei"/></a:rPr><a:t>&quot;</a:t></a:r><a:r><a:rPr lang="zh-CN" sz="863"><a:solidFill><a:srgbClr val="64748B"/></a:solidFill><a:latin typeface="Microsoft YaHei"/><a:ea typeface="Microsoft YaHei"/></a:rPr><a:t>Unlabeled Material</a:t></a:r><a:r><a:rPr lang="en-US" sz="863"><a:solidFill><a:srgbClr val="64748B"/></a:solidFill><a:latin typeface="Microsoft YaHei"/><a:ea typeface="Microsoft YaHei"/></a:rPr><a:t>&quot;</a:t></a:r><a:r><a:rPr lang="zh-CN" sz="863"><a:solidFill><a:srgbClr val="64748B"/></a:solidFill><a:latin typeface="Microsoft YaHei"/><a:ea typeface="Microsoft YaHei"/></a:rPr><a:t>from entering production line.</a:t></a:r><a:endParaRPr/></a:p></p:txBody></p:sp><p:sp><p:nvSpPr><p:cNvPr id="254" name=""/><p:cNvSpPr/><p:nvPr/></p:nvSpPr><p:spPr><a:xfrm rot="0" flipH="0" flipV="0"><a:off x="6781800" y="4162425"/><a:ext cx="4838700" cy="1152525"/></a:xfrm><a:prstGeom prst="roundRect"><a:avLst><a:gd name="adj" fmla="val 8264"/></a:avLst></a:prstGeom><a:solidFill><a:srgbClr val="FFFFFF"/></a:solidFill><a:ln/><a:effectLst><a:outerShdw blurRad="95250" dist="19050" dir="5400000"><a:srgbClr val="1E3A5F"><a:alpha val="6000"/></a:srgbClr></a:outerShdw></a:effectLst></p:spPr><p:txBody><a:bodyPr/><a:p/></p:txBody></p:sp><p:sp><p:nvSpPr><p:cNvPr id="255" name=""/><p:cNvSpPr/><p:nvPr/></p:nvSpPr><p:spPr><a:xfrm rot="0" flipH="0" flipV="0"><a:off x="6781800" y="4162425"/><a:ext cx="4838700" cy="1152525"/></a:xfrm><a:custGeom><a:pathLst><a:path w="508" h="121"><a:moveTo><a:pt x="9" y="0"/></a:moveTo><a:cubicBezTo><a:pt x="6" y="0"/><a:pt x="4" y="3"/><a:pt x="4" y="6"/></a:cubicBezTo><a:lnTo><a:pt x="4" y="115"/></a:lnTo><a:cubicBezTo><a:pt x="4" y="118"/><a:pt x="6" y="120"/><a:pt x="9" y="121"/></a:cubicBezTo><a:cubicBezTo><a:pt x="4" y="120"/><a:pt x="0" y="116"/><a:pt x="0" y="111"/></a:cubicBezTo><a:lnTo><a:pt x="0" y="10"/></a:lnTo><a:cubicBezTo><a:pt x="0" y="5"/><a:pt x="4" y="0"/><a:pt x="10" y="0"/></a:cubicBezTo><a:close/></a:path></a:pathLst></a:custGeom><a:solidFill><a:srgbClr val="8B5CF6"/></a:solidFill><a:ln/></p:spPr><p:txBody><a:bodyPr/><a:p/></p:txBody></p:sp><p:sp><p:nvSpPr><p:cNvPr id="256" name=""/><p:cNvSpPr/><p:nvPr/></p:nvSpPr><p:spPr><a:xfrm rot="0" flipH="0" flipV="0"><a:off x="6915150" y="4295775"/><a:ext cx="342900" cy="342900"/></a:xfrm><a:prstGeom prst="roundRect"><a:avLst><a:gd name="adj" fmla="val 27778"/></a:avLst></a:prstGeom><a:solidFill><a:srgbClr val="F5F3FF"/></a:solidFill><a:ln/></p:spPr><p:txBody><a:bodyPr/><a:p/></p:txBody></p:sp><p:pic><p:nvPicPr><p:cNvPr id="257" name=""/><p:cNvPicPr><a:picLocks noChangeAspect="1"/></p:cNvPicPr><p:nvPr/></p:nvPicPr><p:blipFill><a:blip><a:extLst><a:ext uri="{96DAC541-7B7A-43D3-8B79-37D633B846F1}"><asvg:svgBlip r:embed="rId4"/></a:ext></a:extLst></a:blip><a:stretch><a:fillRect/></a:stretch></p:blipFill><p:spPr><a:xfrm rot="0" flipH="0" flipV="0"><a:off x="7000875" y="4381500"/><a:ext cx="171450" cy="171450"/></a:xfrm><a:prstGeom prst="rect"><a:avLst/></a:prstGeom><a:ln/></p:spPr></p:pic><p:sp><p:nvSpPr><p:cNvPr id="258" name=""/><p:cNvSpPr/><p:nvPr/></p:nvSpPr><p:spPr><a:xfrm rot="0" flipH="0" flipV="0"><a:off x="7353300" y="4295775"/><a:ext cx="209550" cy="209550"/></a:xfrm><a:custGeom><a:pathLst><a:path w="22" h="22"><a:moveTo><a:pt x="11" y="0"/></a:moveTo><a:lnTo><a:pt x="11" y="0"/></a:lnTo><a:cubicBezTo><a:pt x="17" y="0"/><a:pt x="22" y="5"/><a:pt x="22" y="11"/></a:cubicBezTo><a:lnTo><a:pt x="22" y="11"/></a:lnTo><a:cubicBezTo><a:pt x="22" y="17"/><a:pt x="17" y="22"/><a:pt x="11" y="22"/></a:cubicBezTo><a:lnTo><a:pt x="11" y="22"/></a:lnTo><a:cubicBezTo><a:pt x="5" y="22"/><a:pt x="0" y="17"/><a:pt x="0" y="11"/></a:cubicBezTo><a:lnTo><a:pt x="0" y="11"/></a:lnTo><a:cubicBezTo><a:pt x="0" y="5"/><a:pt x="5" y="0"/><a:pt x="11" y="0"/></a:cubicBezTo><a:close/></a:path></a:pathLst></a:custGeom><a:solidFill><a:srgbClr val="8B5CF6"/></a:solidFill><a:ln/></p:spPr><p:txBody><a:bodyPr/><a:p/></p:txBody></p:sp><p:sp><p:nvSpPr><p:cNvPr id="259" name="" descr="{&quot;isTemplate&quot;:true,&quot;type&quot;:&quot;text&quot;}"/><p:cNvSpPr txBox="1"/><p:nvPr/></p:nvSpPr><p:spPr><a:xfrm rot="0" flipH="0" flipV="0"><a:off x="7429500" y="4333875"/><a:ext cx="66675" cy="142875"/></a:xfrm><a:prstGeom prst="rect"/></p:spPr><p:txBody><a:bodyPr wrap="none" lIns="0" tIns="0" rIns="0" bIns="0"/><a:p><a:pPr><a:lnSpc><a:spcPct val="100000"/></a:lnSpc></a:pPr><a:r><a:rPr lang="en-US" sz="900" b="1"><a:solidFill><a:srgbClr val="FFFFFF"/></a:solidFill><a:latin typeface="Microsoft YaHei"/><a:ea typeface="Microsoft YaHei"/></a:rPr><a:t>3</a:t></a:r><a:endParaRPr/></a:p></p:txBody></p:sp><p:sp><p:nvSpPr><p:cNvPr id="260" name="" descr="{&quot;isTemplate&quot;:true,&quot;type&quot;:&quot;text&quot;}"/><p:cNvSpPr txBox="1"/><p:nvPr/></p:nvSpPr><p:spPr><a:xfrm rot="0" flipH="0" flipV="0"><a:off x="7639050" y="4314825"/><a:ext cx="571500" cy="171450"/></a:xfrm><a:prstGeom prst="rect"/></p:spPr><p:txBody><a:bodyPr wrap="none" lIns="0" tIns="0" rIns="0" bIns="0"/><a:p><a:pPr><a:lnSpc><a:spcPct val="100000"/></a:lnSpc></a:pPr><a:r><a:rPr lang="zh-CN" sz="1125" b="1"><a:solidFill><a:srgbClr val="1F2937"/></a:solidFill><a:latin typeface="Microsoft YaHei"/><a:ea typeface="Microsoft YaHei"/></a:rPr><a:t>Label Error-Proofing</a:t></a:r><a:endParaRPr/></a:p></p:txBody></p:sp><p:sp><p:nvSpPr><p:cNvPr id="261" name="" descr="{&quot;isTemplate&quot;:true,&quot;type&quot;:&quot;text&quot;}"/><p:cNvSpPr txBox="1"/><p:nvPr/></p:nvSpPr><p:spPr><a:xfrm rot="0" flipH="0" flipV="0"><a:off x="7353300" y="4543425"/><a:ext cx="4095750" cy="638175"/></a:xfrm><a:prstGeom prst="rect"/></p:spPr><p:txBody><a:bodyPr wrap="none" lIns="0" tIns="0" rIns="0" bIns="0"/><a:p><a:pPr><a:lnSpc><a:spcPct val="160000"/></a:lnSpc></a:pPr><a:r><a:rPr lang="zh-CN" sz="863"><a:solidFill><a:srgbClr val="64748B"/></a:solidFill><a:latin typeface="Microsoft YaHei"/><a:ea typeface="Microsoft YaHei"/></a:rPr><a:t>Use barcodes</a:t></a:r><a:r><a:rPr lang="en-US" sz="863"><a:solidFill><a:srgbClr val="64748B"/></a:solidFill><a:latin typeface="Microsoft YaHei"/><a:ea typeface="Microsoft YaHei"/></a:rPr><a:t> / </a:t></a:r><a:r><a:rPr lang="zh-CN" sz="863"><a:solidFill><a:srgbClr val="64748B"/></a:solidFill><a:latin typeface="Microsoft YaHei"/><a:ea typeface="Microsoft YaHei"/></a:rPr><a:t>QR codes</a:t></a:r><a:r><a:rPr lang="en-US" sz="863"><a:solidFill><a:srgbClr val="64748B"/></a:solidFill><a:latin typeface="Microsoft YaHei"/><a:ea typeface="Microsoft YaHei"/></a:rPr><a:t> / RFID </a:t></a:r><a:r><a:rPr lang="zh-CN" sz="863"><a:solidFill><a:srgbClr val="64748B"/></a:solidFill><a:latin typeface="Microsoft YaHei"/><a:ea typeface="Microsoft YaHei"/></a:rPr><a:t>instead of handwritten labels.</a:t></a:r><a:endParaRPr/></a:p><a:p><a:pPr><a:lnSpc><a:spcPct val="160000"/></a:lnSpc></a:pPr><a:r><a:rPr lang="zh-CN" sz="863"><a:solidFill><a:srgbClr val="64748B"/></a:solidFill><a:latin typeface="Microsoft YaHei"/><a:ea typeface="Microsoft YaHei"/></a:rPr><a:t>Unified label templates</a:t></a:r><a:r><a:rPr lang="en-US" sz="863"><a:solidFill><a:srgbClr val="64748B"/></a:solidFill><a:latin typeface="Microsoft YaHei"/><a:ea typeface="Microsoft YaHei"/></a:rPr><a:t>,</a:t></a:r><a:r><a:rPr lang="zh-CN" sz="863"><a:solidFill><a:srgbClr val="64748B"/></a:solidFill><a:latin typeface="Microsoft YaHei"/><a:ea typeface="Microsoft YaHei"/></a:rPr><a:t>Machine-printed batch information</a:t></a:r><a:r><a:rPr lang="en-US" sz="863"><a:solidFill><a:srgbClr val="64748B"/></a:solidFill><a:latin typeface="Microsoft YaHei"/><a:ea typeface="Microsoft YaHei"/></a:rPr><a:t>,</a:t></a:r><a:r><a:rPr lang="zh-CN" sz="863"><a:solidFill><a:srgbClr val="64748B"/></a:solidFill><a:latin typeface="Microsoft YaHei"/><a:ea typeface="Microsoft YaHei"/></a:rPr><a:t>Eliminate</a:t></a:r><a:r><a:rPr lang="en-US" sz="863"><a:solidFill><a:srgbClr val="64748B"/></a:solidFill><a:latin typeface="Microsoft YaHei"/><a:ea typeface="Microsoft YaHei"/></a:rPr><a:t>&quot;</a:t></a:r><a:r><a:rPr lang="zh-CN" sz="863"><a:solidFill><a:srgbClr val="64748B"/></a:solidFill><a:latin typeface="Microsoft YaHei"/><a:ea typeface="Microsoft YaHei"/></a:rPr><a:t>Illegible handwritten batch numbers</a:t></a:r><a:r><a:rPr lang="en-US" sz="863"><a:solidFill><a:srgbClr val="64748B"/></a:solidFill><a:latin typeface="Microsoft YaHei"/><a:ea typeface="Microsoft YaHei"/></a:rPr><a:t>&quot;</a:t></a:r><a:r><a:rPr lang="zh-CN" sz="863"><a:solidFill><a:srgbClr val="64748B"/></a:solidFill><a:latin typeface="Microsoft YaHei"/><a:ea typeface="Microsoft YaHei"/></a:rPr><a:t>。</a:t></a:r><a:endParaRPr/></a:p><a:p><a:pPr><a:lnSpc><a:spcPct val="160000"/></a:lnSpc></a:pPr><a:r><a:rPr lang="zh-CN" sz="863"><a:solidFill><a:srgbClr val="64748B"/></a:solidFill><a:latin typeface="Microsoft YaHei"/><a:ea typeface="Microsoft YaHei"/></a:rPr><a:t>Label integrity in daily logistics checks.</a:t></a:r><a:endParaRPr/></a:p></p:txBody></p:sp><p:sp><p:nvSpPr><p:cNvPr id="262" name=""/><p:cNvSpPr/><p:nvPr/></p:nvSpPr><p:spPr><a:xfrm rot="0" flipH="0" flipV="0"><a:off x="838200" y="1771650"/><a:ext cx="5448300" cy="4857750"/></a:xfrm><a:prstGeom prst="roundRect"><a:avLst><a:gd name="adj" fmla="val 1569"/></a:avLst></a:prstGeom><a:solidFill><a:srgbClr val="F5F3FF"/></a:solidFill><a:ln/></p:spPr><p:txBody><a:bodyPr/><a:p/></p:txBody></p:sp><p:pic><p:nvPicPr><p:cNvPr id="263" name=""/><p:cNvPicPr><a:picLocks noChangeAspect="1"/></p:cNvPicPr><p:nvPr/></p:nvPicPr><p:blipFill><a:blip><a:extLst><a:ext uri="{96DAC541-7B7A-43D3-8B79-37D633B846F1}"><asvg:svgBlip r:embed="rId5"/></a:ext></a:extLst></a:blip><a:stretch><a:fillRect/></a:stretch></p:blipFill><p:spPr><a:xfrm rot="0" flipH="0" flipV="0"><a:off x="990600" y="1924050"/><a:ext cx="5143500" cy="3238500"/></a:xfrm><a:prstGeom prst="rect"><a:avLst/></a:prstGeom><a:ln/></p:spPr></p:pic><p:sp><p:nvSpPr><p:cNvPr id="264" name="" descr="{&quot;isTemplate&quot;:true,&quot;type&quot;:&quot;text&quot;}"/><p:cNvSpPr txBox="1"/><p:nvPr/></p:nvSpPr><p:spPr><a:xfrm rot="0" flipH="0" flipV="0"><a:off x="609600" y="6543675"/><a:ext cx="1990725" cy="161925"/></a:xfrm><a:prstGeom prst="rect"/></p:spPr><p:txBody><a:bodyPr wrap="none" lIns="0" tIns="0" rIns="0" bIns="0"/><a:p><a:pPr><a:lnSpc><a:spcPct val="100000"/></a:lnSpc></a:pPr><a:r><a:rPr lang="zh-CN" sz="1050"><a:solidFill><a:srgbClr val="94A3B8"/></a:solidFill><a:latin typeface="Microsoft YaHei"/><a:ea typeface="Microsoft YaHei"/></a:rPr><a:t>QTank</a:t></a:r><a:r><a:rPr lang="en-US" sz="1050"><a:solidFill><a:srgbClr val="94A3B8"/></a:solidFill><a:latin typeface="Microsoft YaHei"/><a:ea typeface="Microsoft YaHei"/></a:rPr><a:t> · </a:t></a:r><a:r><a:rPr lang="zh-CN" sz="1050"><a:solidFill><a:srgbClr val="94A3B8"/></a:solidFill><a:latin typeface="Microsoft YaHei"/><a:ea typeface="Microsoft YaHei"/></a:rPr><a:t>Quality Management Training Series</a:t></a:r><a:endParaRPr/></a:p></p:txBody></p:sp><p:sp><p:nvSpPr><p:cNvPr id="265" name="" descr="{&quot;isTemplate&quot;:true,&quot;type&quot;:&quot;text&quot;}"/><p:cNvSpPr txBox="1"/><p:nvPr/></p:nvSpPr><p:spPr><a:xfrm rot="0" flipH="0" flipV="0"><a:off x="11172825" y="6543675"/><a:ext cx="409575" cy="161925"/></a:xfrm><a:prstGeom prst="rect"/></p:spPr><p:txBody><a:bodyPr wrap="none" lIns="0" tIns="0" rIns="0" bIns="0"/><a:p><a:pPr><a:lnSpc><a:spcPct val="100000"/></a:lnSpc></a:pPr><a:r><a:rPr lang="en-US" sz="1050"><a:solidFill><a:srgbClr val="94A3B8"/></a:solidFill><a:latin typeface="Microsoft YaHei"/><a:ea typeface="Microsoft YaHei"/></a:rPr><a:t>14 / 16</a:t></a:r><a:endParaRPr/></a:p></p:txBody></p:sp></p:spTree></p:cSld></p:sld>
</file>

<file path=ppt/slides/slide15.xml><?xml version="1.0" encoding="UTF-8" standalone="yes"?>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<p:cSld><p:spTree><p:nvGrpSpPr><p:cNvPr id="266" name="" descr="&lt;Slide style={{ width: &apos;1280px&apos;, height: &apos;720px&apos;, background: &apos;#F8FAFC&apos; }}&gt;&#10;    {/* A 区 - 标题 */}&#10;    &lt;Box style={{ padding: &apos;40px 64px 0&apos;, flexDirection: &apos;row&apos;, alignItems: &apos;center&apos;, gap: 16 }}&gt;&#10;        &lt;Box style={{&#10;            width: 56, height: 56, borderRadius: 12,&#10;            background: &apos;linear-gradient(135deg, #F97316 0%, #EA580C 100%)&apos;,&#10;            justifyContent: &apos;center&apos;, alignItems: &apos;center&apos;,&#10;        }}&gt;&#10;            &lt;FAIcon name=&apos;chart-line&apos; style={{ fill: &apos;#FFFFFF&apos;, width: 28, height: 28 }} /&gt;&#10;        &lt;/Box&gt;&#10;        &lt;Box style={{ flex: 1 }}&gt;&#10;            &lt;Text style={{ fontSize: 14, color: &apos;#F97316&apos;, letterSpacing: 3, marginBottom: 4 }}&gt;STEP 05 · Measurement & Closed Loop&lt;/Text&gt;&#10;            &lt;Text style={{ fontSize: 30, fontWeight: &apos;bold&apos;, color: &apos;#1E3A5F&apos;, lineHeight: 1.2 }}&gt;&#10;                Logistics quality also needs&quot;Accountability&quot;&#10;            &lt;/Text&gt;&#10;        &lt;/Box&gt;&#10;    &lt;/Box&gt;&#10;&#10;    {/* B 区 - 5 KPI + Closed-Loop Mechanism */}&#10;    &lt;Box style={{ padding: &apos;24px 64px 0&apos;, gap: 14, flex: 1 }}&gt;&#10;        {/* 上方 5  巨型 KPI */}&#10;        &lt;Box style={{ flexDirection: &apos;row&apos;, gap: 10 }}&gt;&#10;            {[&#10;                { metric: &apos;0&apos;, unit: &apos;times&apos;, title: &apos;Wrong Part Count&apos;, desc: &apos;Wrong pick/delivery in picking and delivery&apos;, target: &apos;Target = 0&apos;, color: &apos;#F97316&apos; },&#10;                { metric: &apos;≥ 95&apos;, unit: &apos;%&apos;, title: &apos;FIFO Compliance Rate&apos;, desc: &apos;Spot-check compliance,Below 95% Investigate mechanism&apos;, target: &apos;Baseline 95%&apos;, color: &apos;#3B82F6&apos; },&#10;                { metric: &apos;100&apos;, unit: &apos;%&apos;, title: &apos;Traceability Success Rate&apos;, desc: &apos;Random WIP sample,3 minutes to explain batch/Source/Status&apos;, target: &apos;Target 100%&apos;, color: &apos;#10B981&apos; },&#10;                { metric: &apos;100&apos;, unit: &apos;%&apos;, title: &apos;Delivery On-Time Rate&apos;, desc: &apos;Material arrives at line-side per time window&apos;, target: &apos;Target 100%&apos;, color: &apos;#6366F1&apos; },&#10;                { metric: &apos;≤ 0.5&apos;, unit: &apos;%&apos;, title: &apos;Damage Rate&apos;, desc: &apos;Handling / Handling/storage damage count vs. total throughput&apos;, target: &apos;Baseline 0.5%&apos;, color: &apos;#8B5CF6&apos; },&#10;            ].map((kpi, i) =&gt; (&#10;                &lt;Box key={i} style={{&#10;                    flex: 1,&#10;                    background: &apos;#FFFFFF&apos;,&#10;                    borderRadius: 10,&#10;                    padding: &apos;14px 12px&apos;,&#10;                    alignItems: &apos;center&apos;,&#10;                    boxShadow: &apos;0 4px 12px rgba(30, 58, 95, 0.08)&apos;,&#10;                    borderTop: `4px solid ${kpi.color}`,&#10;                }}&gt;&#10;                    &lt;Text style={{ fontSize: 11, color: &apos;#64748B&apos;, marginBottom: 6, letterSpacing: 1 }}&gt;{kpi.title}&lt;/Text&gt;&#10;                    &lt;Box style={{ flexDirection: &apos;row&apos;, alignItems: &apos;baseline&apos;, gap: 2 }}&gt;&#10;                        &lt;Text style={{ fontSize: 40, fontWeight: &apos;bold&apos;, color: kpi.color, lineHeight: 1, letterSpacing: -1 }}&gt;{kpi.metric}&lt;/Text&gt;&#10;                        &lt;Text style={{ fontSize: 16, color: kpi.color, fontWeight: 600 }}&gt;{kpi.unit}&lt;/Text&gt;&#10;                    &lt;/Box&gt;&#10;                    &lt;Text style={{ fontSize: 10, color: &apos;#94A3B8&apos;, textAlign: &apos;center&apos;, marginTop: 4, lineHeight: 1.4 }}&gt;{kpi.desc}&lt;/Text&gt;&#10;                    &lt;Box style={{ marginTop: 8, background: `${kpi.color}15`, padding: &apos;3px 8px&apos;, borderRadius: 4 }}&gt;&#10;                        &lt;Text style={{ fontSize: 10, color: kpi.color, fontWeight: 600 }}&gt;{kpi.target}&lt;/Text&gt;&#10;                    &lt;/Box&gt;&#10;                &lt;/Box&gt;&#10;            ))}&#10;        &lt;/Box&gt;&#10;&#10;        {/* 下方Closed-Loop Mechanism - PDCA */}&#10;        &lt;Box style={{ flexDirection: &apos;row&apos;, gap: 16, marginTop: 8 }}&gt;&#10;            {/* PDCA Closed Loop图 */}&#10;            &lt;Box style={{&#10;                flex: 6,&#10;                background: &apos;#FFFFFF&apos;,&#10;                borderRadius: 12,&#10;                padding: 18,&#10;                boxShadow: &apos;0 4px 16px rgba(30, 58, 95, 0.08)&apos;,&#10;            }}&gt;&#10;                &lt;Text style={{ fontSize: 14, color: &apos;#64748B&apos;, letterSpacing: 2, marginBottom: 12 }}&gt;PDCA Closed-Loop Mechanism · Logistics Review&lt;/Text&gt;&#10;                &lt;Box style={{ flexDirection: &apos;row&apos;, alignItems: &apos;center&apos;, gap: 8 }}&gt;&#10;                    {[&#10;                        { label: &apos;Detect&apos;, sub: &apos;Metric Anomaly&apos;, color: &apos;#3B82F6&apos;, icon: &apos;eye&apos; },&#10;                        { label: &apos;Analyze&apos;, sub: &apos;Root Cause Investigation&apos;, color: &apos;#6366F1&apos;, icon: &apos;search&apos; },&#10;                        { label: &apos;Countermeasure&apos;, sub: &apos;System Improvement&apos;, color: &apos;#F97316&apos;, icon: &apos;wrench&apos; },&#10;                        { label: &apos;Verify&apos;, sub: &apos;Effect Tracking&apos;, color: &apos;#10B981&apos;, icon: &apos;check-circle&apos; },&#10;                    ].map((step, i, arr) =&gt; (&#10;                        &lt;Box key={i} style={{ flexDirection: &apos;row&apos;, alignItems: &apos;center&apos;, flex: 1 }}&gt;&#10;                            &lt;Box style={{&#10;                                flex: 1,&#10;                                background: `linear-gradient(135deg, ${step.color} 0%, ${step.color}DD 100%)`,&#10;                                borderRadius: 8,&#10;                                padding: &apos;10px 8px&apos;,&#10;                                alignItems: &apos;center&apos;,&#10;                            }}&gt;&#10;                                &lt;FAIcon name={step.icon} style={{ fill: &apos;#FFFFFF&apos;, width: 20, height: 20, marginBottom: 4 }} /&gt;&#10;                                &lt;Text style={{ fontSize: 14, color: &apos;#FFFFFF&apos;, fontWeight: 600 }}&gt;{step.label}&lt;/Text&gt;&#10;                                &lt;Text style={{ fontSize: 10, color: &apos;rgba(255,255,255,0.85)&apos; }}&gt;{step.sub}&lt;/Text&gt;&#10;                            &lt;/Box&gt;&#10;                            {i &lt; arr.length - 1 &amp;&amp; (&#10;                                &lt;Box style={{ padding: &apos;0 4px&apos; }}&gt;&#10;                                    &lt;FAIcon name=&apos;chevron-right&apos; style={{ fill: &apos;#CBD5E1&apos;, width: 14, height: 14 }} /&gt;&#10;                                &lt;/Box&gt;&#10;                            )}&#10;                        &lt;/Box&gt;&#10;                    ))}&#10;                &lt;/Box&gt;&#10;                &lt;Text style={{ fontSize: 12, color: &apos;#64748B&apos;, marginTop: 14, lineHeight: 1.6, textAlign: &apos;center&apos; }}&gt;&#10;                    Logistics Anomaly(Impact Damage / Wrong Part / Lost Labels)Same as Production Quality Anomaly&lt;span style={{ color: &apos;#F97316&apos;, fontWeight: 600 }}&gt;Equal Treatment&lt;/span&gt;——&#10;                    Analyze root cause, define countermeasures, verify effect;Monthly logistics review,Include in performance evaluation.&#10;                &lt;/Text&gt;&#10;            &lt;/Box&gt;&#10;&#10;            {/* 右侧关键金句 */}&#10;            &lt;Box style={{&#10;                flex: 4,&#10;                background: &apos;linear-gradient(135deg, #1E3A5F 0%, #2D5887 100%)&apos;,&#10;                borderRadius: 12,&#10;                padding: 24,&#10;                justifyContent: &apos;center&apos;,&#10;            }}&gt;&#10;                &lt;Text style={{ fontSize: 14, color: &apos;#94A3B8&apos;, letterSpacing: 4, marginBottom: 16 }}&gt;CLOSURE&lt;/Text&gt;&#10;                &lt;Text style={{ fontSize: 22, color: &apos;#FFFFFF&apos;, fontWeight: 600, lineHeight: 1.5, marginBottom: 16 }}&gt;&#10;                    &quot;Managed but Not Measured&lt;span style={{ color: &apos;#F97316&apos; }}&gt;Equals Not Managed&lt;/span&gt;&quot;&#10;                &lt;/Text&gt;&#10;                &lt;Text style={{ fontSize: 14, color: &apos;#CBD5E1&apos;, lineHeight: 1.7 }}&gt;&#10;                    Beyond Metrics,Need closed-loop mechanism —&lt;br /&gt;&#10;                    Not&quot;blaming handlers after incidents&quot;&lt;br /&gt;&#10;                    and moving on.&#10;                &lt;/Text&gt;&#10;                &lt;Box style={{&#10;                    marginTop: 16, padding: &apos;8px 12px&apos;,&#10;                    background: &apos;rgba(249, 115, 22, 0.15)&apos;,&#10;                    borderLeft: &apos;3px solid #F97316&apos;,&#10;                    borderRadius: 4,&#10;                }}&gt;&#10;                    &lt;Text style={{ fontSize: 12, color: &apos;#FFFFFF&apos;, lineHeight: 1.6 }}&gt;&#10;                        Logistics quality improvement follows&lt;br /&gt;&#10;                        &lt;span style={{ color: &apos;#F97316&apos;, fontWeight: 600 }}&gt;Detect—Analyze—Countermeasure—Verify&lt;/span&gt; cycle.&#10;                    &lt;/Text&gt;&#10;                &lt;/Box&gt;&#10;            &lt;/Box&gt;&#10;        &lt;/Box&gt;&#10;    &lt;/Box&gt;&#10;&#10;    {/* C 区 */}&#10;    &lt;Box style={{ position: &apos;absolute&apos;, left: 64, bottom: 16, right: 64, flexDirection: &apos;row&apos;, justifyContent: &apos;space-between&apos; }}&gt;&#10;        &lt;Text style={{ fontSize: 14, color: &apos;#94A3B8&apos; }}&gt;QTank · Quality Management Training Series&lt;/Text&gt;&#10;        &lt;Text style={{ fontSize: 14, color: &apos;#94A3B8&apos; }}&gt;15 / 16&lt;/Text&gt;&#10;    &lt;/Box&gt;&#10;&lt;/Slide&gt;"/><p:cNvGrpSpPr/><p:nvPr/></p:nvGrpSpPr><p:grpSpPr><a:xfrm><a:off x="0" y="0"/><a:ext cx="0" cy="0"/><a:chOff x="0" y="0"/><a:chExt cx="0" cy="0"/></a:xfrm></p:grpSpPr><p:sp><p:nvSpPr><p:cNvPr id="267" name=""/><p:cNvSpPr/><p:nvPr/></p:nvSpPr><p:spPr><a:xfrm rot="0" flipH="0" flipV="0"><a:off x="0" y="0"/><a:ext cx="12192000" cy="6858000"/></a:xfrm><a:prstGeom prst="rect"><a:avLst/></a:prstGeom><a:solidFill><a:srgbClr val="F8FAFC"/></a:solidFill><a:ln/></p:spPr><p:txBody><a:bodyPr/><a:p/></p:txBody></p:sp><p:sp><p:nvSpPr><p:cNvPr id="268" name=""/><p:cNvSpPr/><p:nvPr/></p:nvSpPr><p:spPr><a:xfrm rot="0" flipH="0" flipV="0"><a:off x="609600" y="428625"/><a:ext cx="533400" cy="533400"/></a:xfrm><a:prstGeom prst="roundRect"><a:avLst><a:gd name="adj" fmla="val 21429"/></a:avLst></a:prstGeom><a:gradFill><a:gsLst><a:gs pos="0"><a:srgbClr val="F97316"/></a:gs><a:gs pos="100000"><a:srgbClr val="EA580C"/></a:gs></a:gsLst><a:lin ang="2700000" scaled="1"/></a:gradFill><a:ln/></p:spPr><p:txBody><a:bodyPr/><a:p/></p:txBody></p:sp><p:pic><p:nvPicPr><p:cNvPr id="269" name=""/><p:cNvPicPr><a:picLocks noChangeAspect="1"/></p:cNvPicPr><p:nvPr/></p:nvPicPr><p:blipFill><a:blip><a:extLst><a:ext uri="{96DAC541-7B7A-43D3-8B79-37D633B846F1}"><asvg:svgBlip r:embed="rId1"/></a:ext></a:extLst></a:blip><a:stretch><a:fillRect/></a:stretch></p:blipFill><p:spPr><a:xfrm rot="0" flipH="0" flipV="0"><a:off x="742950" y="561975"/><a:ext cx="266700" cy="266700"/></a:xfrm><a:prstGeom prst="rect"><a:avLst/></a:prstGeom><a:ln/></p:spPr></p:pic><p:sp><p:nvSpPr><p:cNvPr id="270" name="" descr="{&quot;isTemplate&quot;:true,&quot;type&quot;:&quot;text&quot;}"/><p:cNvSpPr txBox="1"/><p:nvPr/></p:nvSpPr><p:spPr><a:xfrm rot="0" flipH="0" flipV="0"><a:off x="1295400" y="381000"/><a:ext cx="10287000" cy="161925"/></a:xfrm><a:prstGeom prst="rect"/></p:spPr><p:txBody><a:bodyPr wrap="none" lIns="0" tIns="0" rIns="0" bIns="0"/><a:p><a:pPr><a:lnSpc><a:spcPct val="100000"/></a:lnSpc></a:pPr><a:r><a:rPr lang="en-US" sz="1050" spc="225"><a:solidFill><a:srgbClr val="F97316"/></a:solidFill><a:latin typeface="Microsoft YaHei"/><a:ea typeface="Microsoft YaHei"/></a:rPr><a:t>STEP 05 · </a:t></a:r><a:r><a:rPr lang="zh-CN" sz="1050" spc="225"><a:solidFill><a:srgbClr val="F97316"/></a:solidFill><a:latin typeface="Microsoft YaHei"/><a:ea typeface="Microsoft YaHei"/></a:rPr><a:t>Measurement & Closed Loop</a:t></a:r><a:endParaRPr/></a:p></p:txBody></p:sp><p:sp><p:nvSpPr><p:cNvPr id="271" name="" descr="{&quot;isTemplate&quot;:true,&quot;type&quot;:&quot;text&quot;}"/><p:cNvSpPr txBox="1"/><p:nvPr/></p:nvSpPr><p:spPr><a:xfrm rot="0" flipH="0" flipV="0"><a:off x="1295400" y="581025"/><a:ext cx="10287000" cy="419100"/></a:xfrm><a:prstGeom prst="rect"/></p:spPr><p:txBody><a:bodyPr wrap="none" lIns="0" tIns="0" rIns="0" bIns="0"/><a:p><a:pPr><a:lnSpc><a:spcPct val="120000"/></a:lnSpc></a:pPr><a:r><a:rPr lang="zh-CN" sz="2250" b="1"><a:solidFill><a:srgbClr val="1E3A5F"/></a:solidFill><a:latin typeface="Microsoft YaHei"/><a:ea typeface="Microsoft YaHei"/></a:rPr><a:t>Logistics quality also needs</a:t></a:r><a:r><a:rPr lang="en-US" sz="2250" b="1"><a:solidFill><a:srgbClr val="1E3A5F"/></a:solidFill><a:latin typeface="Microsoft YaHei"/><a:ea typeface="Microsoft YaHei"/></a:rPr><a:t>&quot;</a:t></a:r><a:r><a:rPr lang="zh-CN" sz="2250" b="1"><a:solidFill><a:srgbClr val="1E3A5F"/></a:solidFill><a:latin typeface="Microsoft YaHei"/><a:ea typeface="Microsoft YaHei"/></a:rPr><a:t>Accountability</a:t></a:r><a:r><a:rPr lang="en-US" sz="2250" b="1"><a:solidFill><a:srgbClr val="1E3A5F"/></a:solidFill><a:latin typeface="Microsoft YaHei"/><a:ea typeface="Microsoft YaHei"/></a:rPr><a:t>&quot;</a:t></a:r><a:endParaRPr/></a:p></p:txBody></p:sp><p:sp><p:nvSpPr><p:cNvPr id="272" name=""/><p:cNvSpPr/><p:nvPr/></p:nvSpPr><p:spPr><a:xfrm rot="0" flipH="0" flipV="0"><a:off x="609600" y="1266825"/><a:ext cx="2114550" cy="1400175"/></a:xfrm><a:prstGeom prst="roundRect"><a:avLst><a:gd name="adj" fmla="val 6803"/></a:avLst></a:prstGeom><a:solidFill><a:srgbClr val="FFFFFF"/></a:solidFill><a:ln/><a:effectLst><a:outerShdw blurRad="114300" dist="38100" dir="5400000"><a:srgbClr val="1E3A5F"><a:alpha val="8000"/></a:srgbClr></a:outerShdw></a:effectLst></p:spPr><p:txBody><a:bodyPr/><a:p/></p:txBody></p:sp><p:sp><p:nvSpPr><p:cNvPr id="273" name=""/><p:cNvSpPr/><p:nvPr/></p:nvSpPr><p:spPr><a:xfrm rot="0" flipH="0" flipV="0"><a:off x="609600" y="1266825"/><a:ext cx="2114550" cy="1400175"/></a:xfrm><a:custGeom><a:pathLst><a:path w="222" h="147"><a:moveTo><a:pt x="212" y="0"/></a:moveTo><a:cubicBezTo><a:pt x="217" y="0"/><a:pt x="221" y="4"/><a:pt x="222" y="8"/></a:cubicBezTo><a:cubicBezTo><a:pt x="221" y="6"/><a:pt x="219" y="4"/><a:pt x="216" y="4"/></a:cubicBezTo><a:lnTo><a:pt x="6" y="4"/></a:lnTo><a:cubicBezTo><a:pt x="3" y="4"/><a:pt x="1" y="6"/><a:pt x="0" y="9"/></a:cubicBezTo><a:cubicBezTo><a:pt x="1" y="4"/><a:pt x="5" y="0"/><a:pt x="10" y="0"/></a:cubicBezTo><a:lnTo><a:pt x="212" y="0"/></a:lnTo><a:close/></a:path></a:pathLst></a:custGeom><a:solidFill><a:srgbClr val="F97316"/></a:solidFill><a:ln/></p:spPr><p:txBody><a:bodyPr/><a:p/></p:txBody></p:sp><p:sp><p:nvSpPr><p:cNvPr id="274" name="" descr="{&quot;isTemplate&quot;:true,&quot;type&quot;:&quot;text&quot;}"/><p:cNvSpPr txBox="1"/><p:nvPr/></p:nvSpPr><p:spPr><a:xfrm rot="0" flipH="0" flipV="0"><a:off x="1438275" y="1400175"/><a:ext cx="457200" cy="133350"/></a:xfrm><a:prstGeom prst="rect"/></p:spPr><p:txBody><a:bodyPr wrap="none" lIns="0" tIns="0" rIns="0" bIns="0"/><a:p><a:pPr><a:lnSpc><a:spcPct val="100000"/></a:lnSpc></a:pPr><a:r><a:rPr lang="zh-CN" sz="825" spc="75"><a:solidFill><a:srgbClr val="64748B"/></a:solidFill><a:latin typeface="Microsoft YaHei"/><a:ea typeface="Microsoft YaHei"/></a:rPr><a:t>Wrong Part Count</a:t></a:r><a:endParaRPr/></a:p></p:txBody></p:sp><p:sp><p:nvSpPr><p:cNvPr id="275" name="" descr="{&quot;isTemplate&quot;:true,&quot;type&quot;:&quot;text&quot;}"/><p:cNvSpPr txBox="1"/><p:nvPr/></p:nvSpPr><p:spPr><a:xfrm rot="0" flipH="0" flipV="0"><a:off x="1476375" y="1590675"/><a:ext cx="209550" cy="457200"/></a:xfrm><a:prstGeom prst="rect"/></p:spPr><p:txBody><a:bodyPr wrap="none" lIns="0" tIns="0" rIns="0" bIns="0"/><a:p><a:pPr><a:lnSpc><a:spcPct val="100000"/></a:lnSpc></a:pPr><a:r><a:rPr lang="en-US" sz="3000" b="1" spc="-75"><a:solidFill><a:srgbClr val="F97316"/></a:solidFill><a:latin typeface="Microsoft YaHei"/><a:ea typeface="Microsoft YaHei"/></a:rPr><a:t>0</a:t></a:r><a:endParaRPr/></a:p></p:txBody></p:sp><p:sp><p:nvSpPr><p:cNvPr id="276" name="" descr="{&quot;isTemplate&quot;:true,&quot;type&quot;:&quot;text&quot;}"/><p:cNvSpPr txBox="1"/><p:nvPr/></p:nvSpPr><p:spPr><a:xfrm rot="0" flipH="0" flipV="0"><a:off x="1704975" y="1590675"/><a:ext cx="152400" cy="457200"/></a:xfrm><a:prstGeom prst="rect"/></p:spPr><p:txBody><a:bodyPr wrap="none" lIns="0" tIns="0" rIns="0" bIns="0"/><a:p><a:pPr><a:lnSpc><a:spcPct val="100000"/></a:lnSpc></a:pPr><a:r><a:rPr lang="zh-CN" sz="1200" b="1"><a:solidFill><a:srgbClr val="F97316"/></a:solidFill><a:latin typeface="Microsoft YaHei"/><a:ea typeface="Microsoft YaHei"/></a:rPr><a:t>times</a:t></a:r><a:endParaRPr/></a:p></p:txBody></p:sp><p:sp><p:nvSpPr><p:cNvPr id="277" name="" descr="{&quot;isTemplate&quot;:true,&quot;type&quot;:&quot;text&quot;}"/><p:cNvSpPr txBox="1"/><p:nvPr/></p:nvSpPr><p:spPr><a:xfrm rot="0" flipH="0" flipV="0"><a:off x="1190625" y="2085975"/><a:ext cx="952500" cy="161925"/></a:xfrm><a:prstGeom prst="rect"/></p:spPr><p:txBody><a:bodyPr wrap="none" lIns="0" tIns="0" rIns="0" bIns="0"/><a:p><a:pPr algn="ctr"><a:lnSpc><a:spcPct val="140000"/></a:lnSpc></a:pPr><a:r><a:rPr lang="zh-CN" sz="750"><a:solidFill><a:srgbClr val="94A3B8"/></a:solidFill><a:latin typeface="Microsoft YaHei"/><a:ea typeface="Microsoft YaHei"/></a:rPr><a:t>Wrong pick/delivery in picking and delivery</a:t></a:r><a:endParaRPr/></a:p></p:txBody></p:sp><p:sp><p:nvSpPr><p:cNvPr id="278" name=""/><p:cNvSpPr/><p:nvPr/></p:nvSpPr><p:spPr><a:xfrm rot="0" flipH="0" flipV="0"><a:off x="1419225" y="2324100"/><a:ext cx="504825" cy="171450"/></a:xfrm><a:prstGeom prst="roundRect"><a:avLst><a:gd name="adj" fmla="val 22222"/></a:avLst></a:prstGeom><a:solidFill><a:srgbClr val="F97316"><a:alpha val="8235"/></a:srgbClr></a:solidFill><a:ln/></p:spPr><p:txBody><a:bodyPr/><a:p/></p:txBody></p:sp><p:sp><p:nvSpPr><p:cNvPr id="279" name="" descr="{&quot;isTemplate&quot;:true,&quot;type&quot;:&quot;text&quot;}"/><p:cNvSpPr txBox="1"/><p:nvPr/></p:nvSpPr><p:spPr><a:xfrm rot="0" flipH="0" flipV="0"><a:off x="1495425" y="2352675"/><a:ext cx="352425" cy="114300"/></a:xfrm><a:prstGeom prst="rect"/></p:spPr><p:txBody><a:bodyPr wrap="none" lIns="0" tIns="0" rIns="0" bIns="0"/><a:p><a:pPr><a:lnSpc><a:spcPct val="100000"/></a:lnSpc></a:pPr><a:r><a:rPr lang="zh-CN" sz="750" b="1"><a:solidFill><a:srgbClr val="F97316"/></a:solidFill><a:latin typeface="Microsoft YaHei"/><a:ea typeface="Microsoft YaHei"/></a:rPr><a:t>Target</a:t></a:r><a:r><a:rPr lang="en-US" sz="750" b="1"><a:solidFill><a:srgbClr val="F97316"/></a:solidFill><a:latin typeface="Microsoft YaHei"/><a:ea typeface="Microsoft YaHei"/></a:rPr><a:t> = 0</a:t></a:r><a:endParaRPr/></a:p></p:txBody></p:sp><p:sp><p:nvSpPr><p:cNvPr id="280" name=""/><p:cNvSpPr/><p:nvPr/></p:nvSpPr><p:spPr><a:xfrm rot="0" flipH="0" flipV="0"><a:off x="2819400" y="1266825"/><a:ext cx="2124075" cy="1400175"/></a:xfrm><a:prstGeom prst="roundRect"><a:avLst><a:gd name="adj" fmla="val 6803"/></a:avLst></a:prstGeom><a:solidFill><a:srgbClr val="FFFFFF"/></a:solidFill><a:ln/><a:effectLst><a:outerShdw blurRad="114300" dist="38100" dir="5400000"><a:srgbClr val="1E3A5F"><a:alpha val="8000"/></a:srgbClr></a:outerShdw></a:effectLst></p:spPr><p:txBody><a:bodyPr/><a:p/></p:txBody></p:sp><p:sp><p:nvSpPr><p:cNvPr id="281" name=""/><p:cNvSpPr/><p:nvPr/></p:nvSpPr><p:spPr><a:xfrm rot="0" flipH="0" flipV="0"><a:off x="2819400" y="1266825"/><a:ext cx="2124075" cy="1400175"/></a:xfrm><a:custGeom><a:pathLst><a:path w="223" h="147"><a:moveTo><a:pt x="213" y="0"/></a:moveTo><a:cubicBezTo><a:pt x="218" y="0"/><a:pt x="222" y="4"/><a:pt x="223" y="8"/></a:cubicBezTo><a:cubicBezTo><a:pt x="222" y="6"/><a:pt x="220" y="4"/><a:pt x="217" y="4"/></a:cubicBezTo><a:lnTo><a:pt x="6" y="4"/></a:lnTo><a:cubicBezTo><a:pt x="3" y="4"/><a:pt x="1" y="6"/><a:pt x="0" y="9"/></a:cubicBezTo><a:cubicBezTo><a:pt x="1" y="4"/><a:pt x="5" y="0"/><a:pt x="10" y="0"/></a:cubicBezTo><a:lnTo><a:pt x="213" y="0"/></a:lnTo><a:close/></a:path></a:pathLst></a:custGeom><a:solidFill><a:srgbClr val="3B82F6"/></a:solidFill><a:ln/></p:spPr><p:txBody><a:bodyPr/><a:p/></p:txBody></p:sp><p:sp><p:nvSpPr><p:cNvPr id="282" name="" descr="{&quot;isTemplate&quot;:true,&quot;type&quot;:&quot;text&quot;}"/><p:cNvSpPr txBox="1"/><p:nvPr/></p:nvSpPr><p:spPr><a:xfrm rot="0" flipH="0" flipV="0"><a:off x="3486150" y="1400175"/><a:ext cx="800100" cy="133350"/></a:xfrm><a:prstGeom prst="rect"/></p:spPr><p:txBody><a:bodyPr wrap="none" lIns="0" tIns="0" rIns="0" bIns="0"/><a:p><a:pPr><a:lnSpc><a:spcPct val="100000"/></a:lnSpc></a:pPr><a:r><a:rPr lang="zh-CN" sz="825" spc="75"><a:solidFill><a:srgbClr val="64748B"/></a:solidFill><a:latin typeface="Microsoft YaHei"/><a:ea typeface="Microsoft YaHei"/></a:rPr><a:t>FIFO Compliance Rate</a:t></a:r><a:endParaRPr/></a:p></p:txBody></p:sp><p:sp><p:nvSpPr><p:cNvPr id="283" name="" descr="{&quot;isTemplate&quot;:true,&quot;type&quot;:&quot;text&quot;}"/><p:cNvSpPr txBox="1"/><p:nvPr/></p:nvSpPr><p:spPr><a:xfrm rot="0" flipH="0" flipV="0"><a:off x="3448050" y="1590675"/><a:ext cx="704850" cy="457200"/></a:xfrm><a:prstGeom prst="rect"/></p:spPr><p:txBody><a:bodyPr wrap="none" lIns="0" tIns="0" rIns="0" bIns="0"/><a:p><a:pPr><a:lnSpc><a:spcPct val="100000"/></a:lnSpc></a:pPr><a:r><a:rPr lang="en-US" sz="3000" b="1" spc="-75"><a:solidFill><a:srgbClr val="3B82F6"/></a:solidFill><a:latin typeface="Microsoft YaHei"/><a:ea typeface="Microsoft YaHei"/></a:rPr><a:t>≥ 95</a:t></a:r><a:endParaRPr/></a:p></p:txBody></p:sp><p:sp><p:nvSpPr><p:cNvPr id="284" name="" descr="{&quot;isTemplate&quot;:true,&quot;type&quot;:&quot;text&quot;}"/><p:cNvSpPr txBox="1"/><p:nvPr/></p:nvSpPr><p:spPr><a:xfrm rot="0" flipH="0" flipV="0"><a:off x="4171950" y="1590675"/><a:ext cx="142875" cy="457200"/></a:xfrm><a:prstGeom prst="rect"/></p:spPr><p:txBody><a:bodyPr wrap="none" lIns="0" tIns="0" rIns="0" bIns="0"/><a:p><a:pPr><a:lnSpc><a:spcPct val="100000"/></a:lnSpc></a:pPr><a:r><a:rPr lang="en-US" sz="1200" b="1"><a:solidFill><a:srgbClr val="3B82F6"/></a:solidFill><a:latin typeface="Microsoft YaHei"/><a:ea typeface="Microsoft YaHei"/></a:rPr><a:t>%</a:t></a:r><a:endParaRPr/></a:p></p:txBody></p:sp><p:sp><p:nvSpPr><p:cNvPr id="285" name="" descr="{&quot;isTemplate&quot;:true,&quot;type&quot;:&quot;text&quot;}"/><p:cNvSpPr txBox="1"/><p:nvPr/></p:nvSpPr><p:spPr><a:xfrm rot="0" flipH="0" flipV="0"><a:off x="3219450" y="2085975"/><a:ext cx="1323975" cy="161925"/></a:xfrm><a:prstGeom prst="rect"/></p:spPr><p:txBody><a:bodyPr wrap="none" lIns="0" tIns="0" rIns="0" bIns="0"/><a:p><a:pPr algn="ctr"><a:lnSpc><a:spcPct val="140000"/></a:lnSpc></a:pPr><a:r><a:rPr lang="zh-CN" sz="750"><a:solidFill><a:srgbClr val="94A3B8"/></a:solidFill><a:latin typeface="Microsoft YaHei"/><a:ea typeface="Microsoft YaHei"/></a:rPr><a:t>Spot-check compliance</a:t></a:r><a:r><a:rPr lang="en-US" sz="750"><a:solidFill><a:srgbClr val="94A3B8"/></a:solidFill><a:latin typeface="Microsoft YaHei"/><a:ea typeface="Microsoft YaHei"/></a:rPr><a:t>,</a:t></a:r><a:r><a:rPr lang="zh-CN" sz="750"><a:solidFill><a:srgbClr val="94A3B8"/></a:solidFill><a:latin typeface="Microsoft YaHei"/><a:ea typeface="Microsoft YaHei"/></a:rPr><a:t>Below</a:t></a:r><a:r><a:rPr lang="en-US" sz="750"><a:solidFill><a:srgbClr val="94A3B8"/></a:solidFill><a:latin typeface="Microsoft YaHei"/><a:ea typeface="Microsoft YaHei"/></a:rPr><a:t> 95% </a:t></a:r><a:r><a:rPr lang="zh-CN" sz="750"><a:solidFill><a:srgbClr val="94A3B8"/></a:solidFill><a:latin typeface="Microsoft YaHei"/><a:ea typeface="Microsoft YaHei"/></a:rPr><a:t>Investigate mechanism</a:t></a:r><a:endParaRPr/></a:p></p:txBody></p:sp><p:sp><p:nvSpPr><p:cNvPr id="286" name=""/><p:cNvSpPr/><p:nvPr/></p:nvSpPr><p:spPr><a:xfrm rot="0" flipH="0" flipV="0"><a:off x="3600450" y="2324100"/><a:ext cx="561975" cy="171450"/></a:xfrm><a:prstGeom prst="roundRect"><a:avLst><a:gd name="adj" fmla="val 22222"/></a:avLst></a:prstGeom><a:solidFill><a:srgbClr val="3B82F6"><a:alpha val="8235"/></a:srgbClr></a:solidFill><a:ln/></p:spPr><p:txBody><a:bodyPr/><a:p/></p:txBody></p:sp><p:sp><p:nvSpPr><p:cNvPr id="287" name="" descr="{&quot;isTemplate&quot;:true,&quot;type&quot;:&quot;text&quot;}"/><p:cNvSpPr txBox="1"/><p:nvPr/></p:nvSpPr><p:spPr><a:xfrm rot="0" flipH="0" flipV="0"><a:off x="3676650" y="2352675"/><a:ext cx="409575" cy="114300"/></a:xfrm><a:prstGeom prst="rect"/></p:spPr><p:txBody><a:bodyPr wrap="none" lIns="0" tIns="0" rIns="0" bIns="0"/><a:p><a:pPr><a:lnSpc><a:spcPct val="100000"/></a:lnSpc></a:pPr><a:r><a:rPr lang="zh-CN" sz="750" b="1"><a:solidFill><a:srgbClr val="3B82F6"/></a:solidFill><a:latin typeface="Microsoft YaHei"/><a:ea typeface="Microsoft YaHei"/></a:rPr><a:t>Baseline</a:t></a:r><a:r><a:rPr lang="en-US" sz="750" b="1"><a:solidFill><a:srgbClr val="3B82F6"/></a:solidFill><a:latin typeface="Microsoft YaHei"/><a:ea typeface="Microsoft YaHei"/></a:rPr><a:t> 95%</a:t></a:r><a:endParaRPr/></a:p></p:txBody></p:sp><p:sp><p:nvSpPr><p:cNvPr id="288" name=""/><p:cNvSpPr/><p:nvPr/></p:nvSpPr><p:spPr><a:xfrm rot="0" flipH="0" flipV="0"><a:off x="5038725" y="1266825"/><a:ext cx="2114550" cy="1400175"/></a:xfrm><a:prstGeom prst="roundRect"><a:avLst><a:gd name="adj" fmla="val 6803"/></a:avLst></a:prstGeom><a:solidFill><a:srgbClr val="FFFFFF"/></a:solidFill><a:ln/><a:effectLst><a:outerShdw blurRad="114300" dist="38100" dir="5400000"><a:srgbClr val="1E3A5F"><a:alpha val="8000"/></a:srgbClr></a:outerShdw></a:effectLst></p:spPr><p:txBody><a:bodyPr/><a:p/></p:txBody></p:sp><p:sp><p:nvSpPr><p:cNvPr id="289" name=""/><p:cNvSpPr/><p:nvPr/></p:nvSpPr><p:spPr><a:xfrm rot="0" flipH="0" flipV="0"><a:off x="5038725" y="1266825"/><a:ext cx="2114550" cy="1400175"/></a:xfrm><a:custGeom><a:pathLst><a:path w="222" h="147"><a:moveTo><a:pt x="212" y="0"/></a:moveTo><a:cubicBezTo><a:pt x="217" y="0"/><a:pt x="221" y="4"/><a:pt x="222" y="8"/></a:cubicBezTo><a:cubicBezTo><a:pt x="221" y="6"/><a:pt x="219" y="4"/><a:pt x="216" y="4"/></a:cubicBezTo><a:lnTo><a:pt x="6" y="4"/></a:lnTo><a:cubicBezTo><a:pt x="3" y="4"/><a:pt x="1" y="6"/><a:pt x="0" y="9"/></a:cubicBezTo><a:cubicBezTo><a:pt x="1" y="4"/><a:pt x="5" y="0"/><a:pt x="10" y="0"/></a:cubicBezTo><a:lnTo><a:pt x="212" y="0"/></a:lnTo><a:close/></a:path></a:pathLst></a:custGeom><a:solidFill><a:srgbClr val="10B981"/></a:solidFill><a:ln/></p:spPr><p:txBody><a:bodyPr/><a:p/></p:txBody></p:sp><p:sp><p:nvSpPr><p:cNvPr id="290" name="" descr="{&quot;isTemplate&quot;:true,&quot;type&quot;:&quot;text&quot;}"/><p:cNvSpPr txBox="1"/><p:nvPr/></p:nvSpPr><p:spPr><a:xfrm rot="0" flipH="0" flipV="0"><a:off x="5810250" y="1400175"/><a:ext cx="571500" cy="133350"/></a:xfrm><a:prstGeom prst="rect"/></p:spPr><p:txBody><a:bodyPr wrap="none" lIns="0" tIns="0" rIns="0" bIns="0"/><a:p><a:pPr><a:lnSpc><a:spcPct val="100000"/></a:lnSpc></a:pPr><a:r><a:rPr lang="zh-CN" sz="825" spc="75"><a:solidFill><a:srgbClr val="64748B"/></a:solidFill><a:latin typeface="Microsoft YaHei"/><a:ea typeface="Microsoft YaHei"/></a:rPr><a:t>Traceability Success Rate</a:t></a:r><a:endParaRPr/></a:p></p:txBody></p:sp><p:sp><p:nvSpPr><p:cNvPr id="291" name="" descr="{&quot;isTemplate&quot;:true,&quot;type&quot;:&quot;text&quot;}"/><p:cNvSpPr txBox="1"/><p:nvPr/></p:nvSpPr><p:spPr><a:xfrm rot="0" flipH="0" flipV="0"><a:off x="5715000" y="1590675"/><a:ext cx="609600" cy="457200"/></a:xfrm><a:prstGeom prst="rect"/></p:spPr><p:txBody><a:bodyPr wrap="none" lIns="0" tIns="0" rIns="0" bIns="0"/><a:p><a:pPr><a:lnSpc><a:spcPct val="100000"/></a:lnSpc></a:pPr><a:r><a:rPr lang="en-US" sz="3000" b="1" spc="-75"><a:solidFill><a:srgbClr val="10B981"/></a:solidFill><a:latin typeface="Microsoft YaHei"/><a:ea typeface="Microsoft YaHei"/></a:rPr><a:t>100</a:t></a:r><a:endParaRPr/></a:p></p:txBody></p:sp><p:sp><p:nvSpPr><p:cNvPr id="292" name="" descr="{&quot;isTemplate&quot;:true,&quot;type&quot;:&quot;text&quot;}"/><p:cNvSpPr txBox="1"/><p:nvPr/></p:nvSpPr><p:spPr><a:xfrm rot="0" flipH="0" flipV="0"><a:off x="6343650" y="1590675"/><a:ext cx="142875" cy="457200"/></a:xfrm><a:prstGeom prst="rect"/></p:spPr><p:txBody><a:bodyPr wrap="none" lIns="0" tIns="0" rIns="0" bIns="0"/><a:p><a:pPr><a:lnSpc><a:spcPct val="100000"/></a:lnSpc></a:pPr><a:r><a:rPr lang="en-US" sz="1200" b="1"><a:solidFill><a:srgbClr val="10B981"/></a:solidFill><a:latin typeface="Microsoft YaHei"/><a:ea typeface="Microsoft YaHei"/></a:rPr><a:t>%</a:t></a:r><a:endParaRPr/></a:p></p:txBody></p:sp><p:sp><p:nvSpPr><p:cNvPr id="293" name="" descr="{&quot;isTemplate&quot;:true,&quot;type&quot;:&quot;text&quot;}"/><p:cNvSpPr txBox="1"/><p:nvPr/></p:nvSpPr><p:spPr><a:xfrm rot="0" flipH="0" flipV="0"><a:off x="5257800" y="2085975"/><a:ext cx="1685925" cy="161925"/></a:xfrm><a:prstGeom prst="rect"/></p:spPr><p:txBody><a:bodyPr wrap="none" lIns="0" tIns="0" rIns="0" bIns="0"/><a:p><a:pPr algn="ctr"><a:lnSpc><a:spcPct val="140000"/></a:lnSpc></a:pPr><a:r><a:rPr lang="zh-CN" sz="750"><a:solidFill><a:srgbClr val="94A3B8"/></a:solidFill><a:latin typeface="Microsoft YaHei"/><a:ea typeface="Microsoft YaHei"/></a:rPr><a:t>Random WIP sample</a:t></a:r><a:r><a:rPr lang="en-US" sz="750"><a:solidFill><a:srgbClr val="94A3B8"/></a:solidFill><a:latin typeface="Microsoft YaHei"/><a:ea typeface="Microsoft YaHei"/></a:rPr><a:t>,3 </a:t></a:r><a:r><a:rPr lang="zh-CN" sz="750"><a:solidFill><a:srgbClr val="94A3B8"/></a:solidFill><a:latin typeface="Microsoft YaHei"/><a:ea typeface="Microsoft YaHei"/></a:rPr><a:t>minutes to explain batch</a:t></a:r><a:r><a:rPr lang="en-US" sz="750"><a:solidFill><a:srgbClr val="94A3B8"/></a:solidFill><a:latin typeface="Microsoft YaHei"/><a:ea typeface="Microsoft YaHei"/></a:rPr><a:t>/</a:t></a:r><a:r><a:rPr lang="zh-CN" sz="750"><a:solidFill><a:srgbClr val="94A3B8"/></a:solidFill><a:latin typeface="Microsoft YaHei"/><a:ea typeface="Microsoft YaHei"/></a:rPr><a:t>Source</a:t></a:r><a:r><a:rPr lang="en-US" sz="750"><a:solidFill><a:srgbClr val="94A3B8"/></a:solidFill><a:latin typeface="Microsoft YaHei"/><a:ea typeface="Microsoft YaHei"/></a:rPr><a:t>/</a:t></a:r><a:r><a:rPr lang="zh-CN" sz="750"><a:solidFill><a:srgbClr val="94A3B8"/></a:solidFill><a:latin typeface="Microsoft YaHei"/><a:ea typeface="Microsoft YaHei"/></a:rPr><a:t>Status</a:t></a:r><a:endParaRPr/></a:p></p:txBody></p:sp><p:sp><p:nvSpPr><p:cNvPr id="294" name=""/><p:cNvSpPr/><p:nvPr/></p:nvSpPr><p:spPr><a:xfrm rot="0" flipH="0" flipV="0"><a:off x="5791200" y="2324100"/><a:ext cx="619125" cy="171450"/></a:xfrm><a:prstGeom prst="roundRect"><a:avLst><a:gd name="adj" fmla="val 22222"/></a:avLst></a:prstGeom><a:solidFill><a:srgbClr val="10B981"><a:alpha val="8235"/></a:srgbClr></a:solidFill><a:ln/></p:spPr><p:txBody><a:bodyPr/><a:p/></p:txBody></p:sp><p:sp><p:nvSpPr><p:cNvPr id="295" name="" descr="{&quot;isTemplate&quot;:true,&quot;type&quot;:&quot;text&quot;}"/><p:cNvSpPr txBox="1"/><p:nvPr/></p:nvSpPr><p:spPr><a:xfrm rot="0" flipH="0" flipV="0"><a:off x="5867400" y="2352675"/><a:ext cx="466725" cy="114300"/></a:xfrm><a:prstGeom prst="rect"/></p:spPr><p:txBody><a:bodyPr wrap="none" lIns="0" tIns="0" rIns="0" bIns="0"/><a:p><a:pPr><a:lnSpc><a:spcPct val="100000"/></a:lnSpc></a:pPr><a:r><a:rPr lang="zh-CN" sz="750" b="1"><a:solidFill><a:srgbClr val="10B981"/></a:solidFill><a:latin typeface="Microsoft YaHei"/><a:ea typeface="Microsoft YaHei"/></a:rPr><a:t>Target</a:t></a:r><a:r><a:rPr lang="en-US" sz="750" b="1"><a:solidFill><a:srgbClr val="10B981"/></a:solidFill><a:latin typeface="Microsoft YaHei"/><a:ea typeface="Microsoft YaHei"/></a:rPr><a:t> 100%</a:t></a:r><a:endParaRPr/></a:p></p:txBody></p:sp><p:sp><p:nvSpPr><p:cNvPr id="296" name=""/><p:cNvSpPr/><p:nvPr/></p:nvSpPr><p:spPr><a:xfrm rot="0" flipH="0" flipV="0"><a:off x="7248525" y="1266825"/><a:ext cx="2124075" cy="1400175"/></a:xfrm><a:prstGeom prst="roundRect"><a:avLst><a:gd name="adj" fmla="val 6803"/></a:avLst></a:prstGeom><a:solidFill><a:srgbClr val="FFFFFF"/></a:solidFill><a:ln/><a:effectLst><a:outerShdw blurRad="114300" dist="38100" dir="5400000"><a:srgbClr val="1E3A5F"><a:alpha val="8000"/></a:srgbClr></a:outerShdw></a:effectLst></p:spPr><p:txBody><a:bodyPr/><a:p/></p:txBody></p:sp><p:sp><p:nvSpPr><p:cNvPr id="297" name=""/><p:cNvSpPr/><p:nvPr/></p:nvSpPr><p:spPr><a:xfrm rot="0" flipH="0" flipV="0"><a:off x="7248525" y="1266825"/><a:ext cx="2124075" cy="1400175"/></a:xfrm><a:custGeom><a:pathLst><a:path w="223" h="147"><a:moveTo><a:pt x="213" y="0"/></a:moveTo><a:cubicBezTo><a:pt x="218" y="0"/><a:pt x="222" y="4"/><a:pt x="223" y="8"/></a:cubicBezTo><a:cubicBezTo><a:pt x="222" y="6"/><a:pt x="220" y="4"/><a:pt x="217" y="4"/></a:cubicBezTo><a:lnTo><a:pt x="6" y="4"/></a:lnTo><a:cubicBezTo><a:pt x="3" y="4"/><a:pt x="1" y="6"/><a:pt x="0" y="9"/></a:cubicBezTo><a:cubicBezTo><a:pt x="1" y="4"/><a:pt x="5" y="0"/><a:pt x="10" y="0"/></a:cubicBezTo><a:lnTo><a:pt x="213" y="0"/></a:lnTo><a:close/></a:path></a:pathLst></a:custGeom><a:solidFill><a:srgbClr val="6366F1"/></a:solidFill><a:ln/></p:spPr><p:txBody><a:bodyPr/><a:p/></p:txBody></p:sp><p:sp><p:nvSpPr><p:cNvPr id="298" name="" descr="{&quot;isTemplate&quot;:true,&quot;type&quot;:&quot;text&quot;}"/><p:cNvSpPr txBox="1"/><p:nvPr/></p:nvSpPr><p:spPr><a:xfrm rot="0" flipH="0" flipV="0"><a:off x="8029575" y="1400175"/><a:ext cx="571500" cy="133350"/></a:xfrm><a:prstGeom prst="rect"/></p:spPr><p:txBody><a:bodyPr wrap="none" lIns="0" tIns="0" rIns="0" bIns="0"/><a:p><a:pPr><a:lnSpc><a:spcPct val="100000"/></a:lnSpc></a:pPr><a:r><a:rPr lang="zh-CN" sz="825" spc="75"><a:solidFill><a:srgbClr val="64748B"/></a:solidFill><a:latin typeface="Microsoft YaHei"/><a:ea typeface="Microsoft YaHei"/></a:rPr><a:t>Delivery On-Time Rate</a:t></a:r><a:endParaRPr/></a:p></p:txBody></p:sp><p:sp><p:nvSpPr><p:cNvPr id="299" name="" descr="{&quot;isTemplate&quot;:true,&quot;type&quot;:&quot;text&quot;}"/><p:cNvSpPr txBox="1"/><p:nvPr/></p:nvSpPr><p:spPr><a:xfrm rot="0" flipH="0" flipV="0"><a:off x="7924800" y="1590675"/><a:ext cx="609600" cy="457200"/></a:xfrm><a:prstGeom prst="rect"/></p:spPr><p:txBody><a:bodyPr wrap="none" lIns="0" tIns="0" rIns="0" bIns="0"/><a:p><a:pPr><a:lnSpc><a:spcPct val="100000"/></a:lnSpc></a:pPr><a:r><a:rPr lang="en-US" sz="3000" b="1" spc="-75"><a:solidFill><a:srgbClr val="6366F1"/></a:solidFill><a:latin typeface="Microsoft YaHei"/><a:ea typeface="Microsoft YaHei"/></a:rPr><a:t>100</a:t></a:r><a:endParaRPr/></a:p></p:txBody></p:sp><p:sp><p:nvSpPr><p:cNvPr id="300" name="" descr="{&quot;isTemplate&quot;:true,&quot;type&quot;:&quot;text&quot;}"/><p:cNvSpPr txBox="1"/><p:nvPr/></p:nvSpPr><p:spPr><a:xfrm rot="0" flipH="0" flipV="0"><a:off x="8553450" y="1590675"/><a:ext cx="142875" cy="457200"/></a:xfrm><a:prstGeom prst="rect"/></p:spPr><p:txBody><a:bodyPr wrap="none" lIns="0" tIns="0" rIns="0" bIns="0"/><a:p><a:pPr><a:lnSpc><a:spcPct val="100000"/></a:lnSpc></a:pPr><a:r><a:rPr lang="en-US" sz="1200" b="1"><a:solidFill><a:srgbClr val="6366F1"/></a:solidFill><a:latin typeface="Microsoft YaHei"/><a:ea typeface="Microsoft YaHei"/></a:rPr><a:t>%</a:t></a:r><a:endParaRPr/></a:p></p:txBody></p:sp><p:sp><p:nvSpPr><p:cNvPr id="301" name="" descr="{&quot;isTemplate&quot;:true,&quot;type&quot;:&quot;text&quot;}"/><p:cNvSpPr txBox="1"/><p:nvPr/></p:nvSpPr><p:spPr><a:xfrm rot="0" flipH="0" flipV="0"><a:off x="7839075" y="2085975"/><a:ext cx="952500" cy="161925"/></a:xfrm><a:prstGeom prst="rect"/></p:spPr><p:txBody><a:bodyPr wrap="none" lIns="0" tIns="0" rIns="0" bIns="0"/><a:p><a:pPr algn="ctr"><a:lnSpc><a:spcPct val="140000"/></a:lnSpc></a:pPr><a:r><a:rPr lang="zh-CN" sz="750"><a:solidFill><a:srgbClr val="94A3B8"/></a:solidFill><a:latin typeface="Microsoft YaHei"/><a:ea typeface="Microsoft YaHei"/></a:rPr><a:t>Material arrives at line-side per time window</a:t></a:r><a:endParaRPr/></a:p></p:txBody></p:sp><p:sp><p:nvSpPr><p:cNvPr id="302" name=""/><p:cNvSpPr/><p:nvPr/></p:nvSpPr><p:spPr><a:xfrm rot="0" flipH="0" flipV="0"><a:off x="8001000" y="2324100"/><a:ext cx="619125" cy="171450"/></a:xfrm><a:prstGeom prst="roundRect"><a:avLst><a:gd name="adj" fmla="val 22222"/></a:avLst></a:prstGeom><a:solidFill><a:srgbClr val="6366F1"><a:alpha val="8235"/></a:srgbClr></a:solidFill><a:ln/></p:spPr><p:txBody><a:bodyPr/><a:p/></p:txBody></p:sp><p:sp><p:nvSpPr><p:cNvPr id="303" name="" descr="{&quot;isTemplate&quot;:true,&quot;type&quot;:&quot;text&quot;}"/><p:cNvSpPr txBox="1"/><p:nvPr/></p:nvSpPr><p:spPr><a:xfrm rot="0" flipH="0" flipV="0"><a:off x="8077200" y="2352675"/><a:ext cx="466725" cy="114300"/></a:xfrm><a:prstGeom prst="rect"/></p:spPr><p:txBody><a:bodyPr wrap="none" lIns="0" tIns="0" rIns="0" bIns="0"/><a:p><a:pPr><a:lnSpc><a:spcPct val="100000"/></a:lnSpc></a:pPr><a:r><a:rPr lang="zh-CN" sz="750" b="1"><a:solidFill><a:srgbClr val="6366F1"/></a:solidFill><a:latin typeface="Microsoft YaHei"/><a:ea typeface="Microsoft YaHei"/></a:rPr><a:t>Target</a:t></a:r><a:r><a:rPr lang="en-US" sz="750" b="1"><a:solidFill><a:srgbClr val="6366F1"/></a:solidFill><a:latin typeface="Microsoft YaHei"/><a:ea typeface="Microsoft YaHei"/></a:rPr><a:t> 100%</a:t></a:r><a:endParaRPr/></a:p></p:txBody></p:sp><p:sp><p:nvSpPr><p:cNvPr id="304" name=""/><p:cNvSpPr/><p:nvPr/></p:nvSpPr><p:spPr><a:xfrm rot="0" flipH="0" flipV="0"><a:off x="9467850" y="1266825"/><a:ext cx="2114550" cy="1400175"/></a:xfrm><a:prstGeom prst="roundRect"><a:avLst><a:gd name="adj" fmla="val 6803"/></a:avLst></a:prstGeom><a:solidFill><a:srgbClr val="FFFFFF"/></a:solidFill><a:ln/><a:effectLst><a:outerShdw blurRad="114300" dist="38100" dir="5400000"><a:srgbClr val="1E3A5F"><a:alpha val="8000"/></a:srgbClr></a:outerShdw></a:effectLst></p:spPr><p:txBody><a:bodyPr/><a:p/></p:txBody></p:sp><p:sp><p:nvSpPr><p:cNvPr id="305" name=""/><p:cNvSpPr/><p:nvPr/></p:nvSpPr><p:spPr><a:xfrm rot="0" flipH="0" flipV="0"><a:off x="9467850" y="1266825"/><a:ext cx="2114550" cy="1400175"/></a:xfrm><a:custGeom><a:pathLst><a:path w="222" h="147"><a:moveTo><a:pt x="212" y="0"/></a:moveTo><a:cubicBezTo><a:pt x="217" y="0"/><a:pt x="221" y="4"/><a:pt x="222" y="8"/></a:cubicBezTo><a:cubicBezTo><a:pt x="221" y="6"/><a:pt x="219" y="4"/><a:pt x="216" y="4"/></a:cubicBezTo><a:lnTo><a:pt x="6" y="4"/></a:lnTo><a:cubicBezTo><a:pt x="3" y="4"/><a:pt x="1" y="6"/><a:pt x="0" y="9"/></a:cubicBezTo><a:cubicBezTo><a:pt x="1" y="4"/><a:pt x="5" y="0"/><a:pt x="10" y="0"/></a:cubicBezTo><a:lnTo><a:pt x="212" y="0"/></a:lnTo><a:close/></a:path></a:pathLst></a:custGeom><a:solidFill><a:srgbClr val="8B5CF6"/></a:solidFill><a:ln/></p:spPr><p:txBody><a:bodyPr/><a:p/></p:txBody></p:sp><p:sp><p:nvSpPr><p:cNvPr id="306" name="" descr="{&quot;isTemplate&quot;:true,&quot;type&quot;:&quot;text&quot;}"/><p:cNvSpPr txBox="1"/><p:nvPr/></p:nvSpPr><p:spPr><a:xfrm rot="0" flipH="0" flipV="0"><a:off x="10353675" y="1400175"/><a:ext cx="342900" cy="133350"/></a:xfrm><a:prstGeom prst="rect"/></p:spPr><p:txBody><a:bodyPr wrap="none" lIns="0" tIns="0" rIns="0" bIns="0"/><a:p><a:pPr><a:lnSpc><a:spcPct val="100000"/></a:lnSpc></a:pPr><a:r><a:rPr lang="zh-CN" sz="825" spc="75"><a:solidFill><a:srgbClr val="64748B"/></a:solidFill><a:latin typeface="Microsoft YaHei"/><a:ea typeface="Microsoft YaHei"/></a:rPr><a:t>Damage Rate</a:t></a:r><a:endParaRPr/></a:p></p:txBody></p:sp><p:sp><p:nvSpPr><p:cNvPr id="307" name="" descr="{&quot;isTemplate&quot;:true,&quot;type&quot;:&quot;text&quot;}"/><p:cNvSpPr txBox="1"/><p:nvPr/></p:nvSpPr><p:spPr><a:xfrm rot="0" flipH="0" flipV="0"><a:off x="10048875" y="1590675"/><a:ext cx="800100" cy="457200"/></a:xfrm><a:prstGeom prst="rect"/></p:spPr><p:txBody><a:bodyPr wrap="none" lIns="0" tIns="0" rIns="0" bIns="0"/><a:p><a:pPr><a:lnSpc><a:spcPct val="100000"/></a:lnSpc></a:pPr><a:r><a:rPr lang="en-US" sz="3000" b="1" spc="-75"><a:solidFill><a:srgbClr val="8B5CF6"/></a:solidFill><a:latin typeface="Microsoft YaHei"/><a:ea typeface="Microsoft YaHei"/></a:rPr><a:t>≤ 0.5</a:t></a:r><a:endParaRPr/></a:p></p:txBody></p:sp><p:sp><p:nvSpPr><p:cNvPr id="308" name="" descr="{&quot;isTemplate&quot;:true,&quot;type&quot;:&quot;text&quot;}"/><p:cNvSpPr txBox="1"/><p:nvPr/></p:nvSpPr><p:spPr><a:xfrm rot="0" flipH="0" flipV="0"><a:off x="10868025" y="1590675"/><a:ext cx="142875" cy="457200"/></a:xfrm><a:prstGeom prst="rect"/></p:spPr><p:txBody><a:bodyPr wrap="none" lIns="0" tIns="0" rIns="0" bIns="0"/><a:p><a:pPr><a:lnSpc><a:spcPct val="100000"/></a:lnSpc></a:pPr><a:r><a:rPr lang="en-US" sz="1200" b="1"><a:solidFill><a:srgbClr val="8B5CF6"/></a:solidFill><a:latin typeface="Microsoft YaHei"/><a:ea typeface="Microsoft YaHei"/></a:rPr><a:t>%</a:t></a:r><a:endParaRPr/></a:p></p:txBody></p:sp><p:sp><p:nvSpPr><p:cNvPr id="309" name="" descr="{&quot;isTemplate&quot;:true,&quot;type&quot;:&quot;text&quot;}"/><p:cNvSpPr txBox="1"/><p:nvPr/></p:nvSpPr><p:spPr><a:xfrm rot="0" flipH="0" flipV="0"><a:off x="9867900" y="2085975"/><a:ext cx="1323975" cy="161925"/></a:xfrm><a:prstGeom prst="rect"/></p:spPr><p:txBody><a:bodyPr wrap="none" lIns="0" tIns="0" rIns="0" bIns="0"/><a:p><a:pPr algn="ctr"><a:lnSpc><a:spcPct val="140000"/></a:lnSpc></a:pPr><a:r><a:rPr lang="zh-CN" sz="750"><a:solidFill><a:srgbClr val="94A3B8"/></a:solidFill><a:latin typeface="Microsoft YaHei"/><a:ea typeface="Microsoft YaHei"/></a:rPr><a:t>Handling</a:t></a:r><a:r><a:rPr lang="en-US" sz="750"><a:solidFill><a:srgbClr val="94A3B8"/></a:solidFill><a:latin typeface="Microsoft YaHei"/><a:ea typeface="Microsoft YaHei"/></a:rPr><a:t> / </a:t></a:r><a:r><a:rPr lang="zh-CN" sz="750"><a:solidFill><a:srgbClr val="94A3B8"/></a:solidFill><a:latin typeface="Microsoft YaHei"/><a:ea typeface="Microsoft YaHei"/></a:rPr><a:t>Handling/storage damage count vs. total throughput</a:t></a:r><a:endParaRPr/></a:p></p:txBody></p:sp><p:sp><p:nvSpPr><p:cNvPr id="310" name=""/><p:cNvSpPr/><p:nvPr/></p:nvSpPr><p:spPr><a:xfrm rot="0" flipH="0" flipV="0"><a:off x="10229850" y="2324100"/><a:ext cx="590550" cy="171450"/></a:xfrm><a:prstGeom prst="roundRect"><a:avLst><a:gd name="adj" fmla="val 22222"/></a:avLst></a:prstGeom><a:solidFill><a:srgbClr val="8B5CF6"><a:alpha val="8235"/></a:srgbClr></a:solidFill><a:ln/></p:spPr><p:txBody><a:bodyPr/><a:p/></p:txBody></p:sp><p:sp><p:nvSpPr><p:cNvPr id="311" name="" descr="{&quot;isTemplate&quot;:true,&quot;type&quot;:&quot;text&quot;}"/><p:cNvSpPr txBox="1"/><p:nvPr/></p:nvSpPr><p:spPr><a:xfrm rot="0" flipH="0" flipV="0"><a:off x="10306050" y="2352675"/><a:ext cx="438150" cy="114300"/></a:xfrm><a:prstGeom prst="rect"/></p:spPr><p:txBody><a:bodyPr wrap="none" lIns="0" tIns="0" rIns="0" bIns="0"/><a:p><a:pPr><a:lnSpc><a:spcPct val="100000"/></a:lnSpc></a:pPr><a:r><a:rPr lang="zh-CN" sz="750" b="1"><a:solidFill><a:srgbClr val="8B5CF6"/></a:solidFill><a:latin typeface="Microsoft YaHei"/><a:ea typeface="Microsoft YaHei"/></a:rPr><a:t>Baseline</a:t></a:r><a:r><a:rPr lang="en-US" sz="750" b="1"><a:solidFill><a:srgbClr val="8B5CF6"/></a:solidFill><a:latin typeface="Microsoft YaHei"/><a:ea typeface="Microsoft YaHei"/></a:rPr><a:t> 0.5%</a:t></a:r><a:endParaRPr/></a:p></p:txBody></p:sp><p:sp><p:nvSpPr><p:cNvPr id="312" name=""/><p:cNvSpPr/><p:nvPr/></p:nvSpPr><p:spPr><a:xfrm rot="0" flipH="0" flipV="0"><a:off x="609600" y="2838450"/><a:ext cx="6496050" cy="2876550"/></a:xfrm><a:prstGeom prst="roundRect"><a:avLst><a:gd name="adj" fmla="val 3974"/></a:avLst></a:prstGeom><a:solidFill><a:srgbClr val="FFFFFF"/></a:solidFill><a:ln/><a:effectLst><a:outerShdw blurRad="152400" dist="38100" dir="5400000"><a:srgbClr val="1E3A5F"><a:alpha val="8000"/></a:srgbClr></a:outerShdw></a:effectLst></p:spPr><p:txBody><a:bodyPr/><a:p/></p:txBody></p:sp><p:sp><p:nvSpPr><p:cNvPr id="313" name="" descr="{&quot;isTemplate&quot;:true,&quot;type&quot;:&quot;text&quot;}"/><p:cNvSpPr txBox="1"/><p:nvPr/></p:nvSpPr><p:spPr><a:xfrm rot="0" flipH="0" flipV="0"><a:off x="781050" y="3009900"/><a:ext cx="6153150" cy="161925"/></a:xfrm><a:prstGeom prst="rect"/></p:spPr><p:txBody><a:bodyPr wrap="none" lIns="0" tIns="0" rIns="0" bIns="0"/><a:p><a:pPr><a:lnSpc><a:spcPct val="100000"/></a:lnSpc></a:pPr><a:r><a:rPr lang="en-US" sz="1050" spc="150"><a:solidFill><a:srgbClr val="64748B"/></a:solidFill><a:latin typeface="Microsoft YaHei"/><a:ea typeface="Microsoft YaHei"/></a:rPr><a:t>PDCA </a:t></a:r><a:r><a:rPr lang="zh-CN" sz="1050" spc="150"><a:solidFill><a:srgbClr val="64748B"/></a:solidFill><a:latin typeface="Microsoft YaHei"/><a:ea typeface="Microsoft YaHei"/></a:rPr><a:t>Closed-Loop Mechanism</a:t></a:r><a:r><a:rPr lang="en-US" sz="1050" spc="150"><a:solidFill><a:srgbClr val="64748B"/></a:solidFill><a:latin typeface="Microsoft YaHei"/><a:ea typeface="Microsoft YaHei"/></a:rPr><a:t> · </a:t></a:r><a:r><a:rPr lang="zh-CN" sz="1050" spc="150"><a:solidFill><a:srgbClr val="64748B"/></a:solidFill><a:latin typeface="Microsoft YaHei"/><a:ea typeface="Microsoft YaHei"/></a:rPr><a:t>Logistics Review</a:t></a:r><a:endParaRPr/></a:p></p:txBody></p:sp><p:sp><p:nvSpPr><p:cNvPr id="314" name=""/><p:cNvSpPr/><p:nvPr/></p:nvSpPr><p:spPr><a:xfrm rot="0" flipH="0" flipV="0"><a:off x="781050" y="3286125"/><a:ext cx="1276350" cy="695325"/></a:xfrm><a:prstGeom prst="roundRect"><a:avLst><a:gd name="adj" fmla="val 10959"/></a:avLst></a:prstGeom><a:gradFill><a:gsLst><a:gs pos="0"><a:srgbClr val="3B82F6"/></a:gs><a:gs pos="100000"><a:srgbClr val="3B82F6"><a:alpha val="86667"/></a:srgbClr></a:gs></a:gsLst><a:lin ang="2700000" scaled="1"/></a:gradFill><a:ln/></p:spPr><p:txBody><a:bodyPr/><a:p/></p:txBody></p:sp><p:pic><p:nvPicPr><p:cNvPr id="315" name=""/><p:cNvPicPr><a:picLocks noChangeAspect="1"/></p:cNvPicPr><p:nvPr/></p:nvPicPr><p:blipFill><a:blip><a:extLst><a:ext uri="{96DAC541-7B7A-43D3-8B79-37D633B846F1}"><asvg:svgBlip r:embed="rId2"/></a:ext></a:extLst></a:blip><a:stretch><a:fillRect/></a:stretch></p:blipFill><p:spPr><a:xfrm rot="0" flipH="0" flipV="0"><a:off x="1323975" y="3381375"/><a:ext cx="190500" cy="190500"/></a:xfrm><a:prstGeom prst="rect"><a:avLst/></a:prstGeom><a:ln/></p:spPr></p:pic><p:sp><p:nvSpPr><p:cNvPr id="316" name="" descr="{&quot;isTemplate&quot;:true,&quot;type&quot;:&quot;text&quot;}"/><p:cNvSpPr txBox="1"/><p:nvPr/></p:nvSpPr><p:spPr><a:xfrm rot="0" flipH="0" flipV="0"><a:off x="1285875" y="3609975"/><a:ext cx="266700" cy="161925"/></a:xfrm><a:prstGeom prst="rect"/></p:spPr><p:txBody><a:bodyPr wrap="none" lIns="0" tIns="0" rIns="0" bIns="0"/><a:p><a:pPr><a:lnSpc><a:spcPct val="100000"/></a:lnSpc></a:pPr><a:r><a:rPr lang="zh-CN" sz="1050" b="1"><a:solidFill><a:srgbClr val="FFFFFF"/></a:solidFill><a:latin typeface="Microsoft YaHei"/><a:ea typeface="Microsoft YaHei"/></a:rPr><a:t>Detect</a:t></a:r><a:endParaRPr/></a:p></p:txBody></p:sp><p:sp><p:nvSpPr><p:cNvPr id="317" name="" descr="{&quot;isTemplate&quot;:true,&quot;type&quot;:&quot;text&quot;}"/><p:cNvSpPr txBox="1"/><p:nvPr/></p:nvSpPr><p:spPr><a:xfrm rot="0" flipH="0" flipV="0"><a:off x="1228725" y="3771900"/><a:ext cx="381000" cy="114300"/></a:xfrm><a:prstGeom prst="rect"/></p:spPr><p:txBody><a:bodyPr wrap="none" lIns="0" tIns="0" rIns="0" bIns="0"/><a:p><a:pPr><a:lnSpc><a:spcPct val="100000"/></a:lnSpc></a:pPr><a:r><a:rPr lang="zh-CN" sz="750"><a:solidFill><a:srgbClr val="FFFFFF"><a:alpha val="85000"/></a:srgbClr></a:solidFill><a:latin typeface="Microsoft YaHei"/><a:ea typeface="Microsoft YaHei"/></a:rPr><a:t>Metric Anomaly</a:t></a:r><a:endParaRPr/></a:p></p:txBody></p:sp><p:pic><p:nvPicPr><p:cNvPr id="318" name=""/><p:cNvPicPr><a:picLocks noChangeAspect="1"/></p:cNvPicPr><p:nvPr/></p:nvPicPr><p:blipFill><a:blip><a:extLst><a:ext uri="{96DAC541-7B7A-43D3-8B79-37D633B846F1}"><asvg:svgBlip r:embed="rId3"/></a:ext></a:extLst></a:blip><a:stretch><a:fillRect/></a:stretch></p:blipFill><p:spPr><a:xfrm rot="0" flipH="0" flipV="0"><a:off x="2095500" y="3571875"/><a:ext cx="133350" cy="133350"/></a:xfrm><a:prstGeom prst="rect"><a:avLst/></a:prstGeom><a:ln/></p:spPr></p:pic><p:sp><p:nvSpPr><p:cNvPr id="319" name=""/><p:cNvSpPr/><p:nvPr/></p:nvSpPr><p:spPr><a:xfrm rot="0" flipH="0" flipV="0"><a:off x="2343150" y="3286125"/><a:ext cx="1266825" cy="695325"/></a:xfrm><a:prstGeom prst="roundRect"><a:avLst><a:gd name="adj" fmla="val 10959"/></a:avLst></a:prstGeom><a:gradFill><a:gsLst><a:gs pos="0"><a:srgbClr val="6366F1"/></a:gs><a:gs pos="100000"><a:srgbClr val="6366F1"><a:alpha val="86667"/></a:srgbClr></a:gs></a:gsLst><a:lin ang="2700000" scaled="1"/></a:gradFill><a:ln/></p:spPr><p:txBody><a:bodyPr/><a:p/></p:txBody></p:sp><p:pic><p:nvPicPr><p:cNvPr id="320" name=""/><p:cNvPicPr><a:picLocks noChangeAspect="1"/></p:cNvPicPr><p:nvPr/></p:nvPicPr><p:blipFill><a:blip><a:extLst><a:ext uri="{96DAC541-7B7A-43D3-8B79-37D633B846F1}"><asvg:svgBlip r:embed="rId4"/></a:ext></a:extLst></a:blip><a:stretch><a:fillRect/></a:stretch></p:blipFill><p:spPr><a:xfrm rot="0" flipH="0" flipV="0"><a:off x="2886075" y="3381375"/><a:ext cx="190500" cy="190500"/></a:xfrm><a:prstGeom prst="rect"><a:avLst/></a:prstGeom><a:ln/></p:spPr></p:pic><p:sp><p:nvSpPr><p:cNvPr id="321" name="" descr="{&quot;isTemplate&quot;:true,&quot;type&quot;:&quot;text&quot;}"/><p:cNvSpPr txBox="1"/><p:nvPr/></p:nvSpPr><p:spPr><a:xfrm rot="0" flipH="0" flipV="0"><a:off x="2847975" y="3609975"/><a:ext cx="266700" cy="161925"/></a:xfrm><a:prstGeom prst="rect"/></p:spPr><p:txBody><a:bodyPr wrap="none" lIns="0" tIns="0" rIns="0" bIns="0"/><a:p><a:pPr><a:lnSpc><a:spcPct val="100000"/></a:lnSpc></a:pPr><a:r><a:rPr lang="zh-CN" sz="1050" b="1"><a:solidFill><a:srgbClr val="FFFFFF"/></a:solidFill><a:latin typeface="Microsoft YaHei"/><a:ea typeface="Microsoft YaHei"/></a:rPr><a:t>Analyze</a:t></a:r><a:endParaRPr/></a:p></p:txBody></p:sp><p:sp><p:nvSpPr><p:cNvPr id="322" name="" descr="{&quot;isTemplate&quot;:true,&quot;type&quot;:&quot;text&quot;}"/><p:cNvSpPr txBox="1"/><p:nvPr/></p:nvSpPr><p:spPr><a:xfrm rot="0" flipH="0" flipV="0"><a:off x="2790825" y="3771900"/><a:ext cx="381000" cy="114300"/></a:xfrm><a:prstGeom prst="rect"/></p:spPr><p:txBody><a:bodyPr wrap="none" lIns="0" tIns="0" rIns="0" bIns="0"/><a:p><a:pPr><a:lnSpc><a:spcPct val="100000"/></a:lnSpc></a:pPr><a:r><a:rPr lang="zh-CN" sz="750"><a:solidFill><a:srgbClr val="FFFFFF"><a:alpha val="85000"/></a:srgbClr></a:solidFill><a:latin typeface="Microsoft YaHei"/><a:ea typeface="Microsoft YaHei"/></a:rPr><a:t>Root Cause Investigation</a:t></a:r><a:endParaRPr/></a:p></p:txBody></p:sp><p:pic><p:nvPicPr><p:cNvPr id="323" name=""/><p:cNvPicPr><a:picLocks noChangeAspect="1"/></p:cNvPicPr><p:nvPr/></p:nvPicPr><p:blipFill><a:blip><a:extLst><a:ext uri="{96DAC541-7B7A-43D3-8B79-37D633B846F1}"><asvg:svgBlip r:embed="rId3"/></a:ext></a:extLst></a:blip><a:stretch><a:fillRect/></a:stretch></p:blipFill><p:spPr><a:xfrm rot="0" flipH="0" flipV="0"><a:off x="3648075" y="3571875"/><a:ext cx="133350" cy="133350"/></a:xfrm><a:prstGeom prst="rect"><a:avLst/></a:prstGeom><a:ln/></p:spPr></p:pic><p:sp><p:nvSpPr><p:cNvPr id="324" name=""/><p:cNvSpPr/><p:nvPr/></p:nvSpPr><p:spPr><a:xfrm rot="0" flipH="0" flipV="0"><a:off x="3895725" y="3286125"/><a:ext cx="1276350" cy="695325"/></a:xfrm><a:prstGeom prst="roundRect"><a:avLst><a:gd name="adj" fmla="val 10959"/></a:avLst></a:prstGeom><a:gradFill><a:gsLst><a:gs pos="0"><a:srgbClr val="F97316"/></a:gs><a:gs pos="100000"><a:srgbClr val="F97316"><a:alpha val="86667"/></a:srgbClr></a:gs></a:gsLst><a:lin ang="2700000" scaled="1"/></a:gradFill><a:ln/></p:spPr><p:txBody><a:bodyPr/><a:p/></p:txBody></p:sp><p:pic><p:nvPicPr><p:cNvPr id="325" name=""/><p:cNvPicPr><a:picLocks noChangeAspect="1"/></p:cNvPicPr><p:nvPr/></p:nvPicPr><p:blipFill><a:blip><a:extLst><a:ext uri="{96DAC541-7B7A-43D3-8B79-37D633B846F1}"><asvg:svgBlip r:embed="rId5"/></a:ext></a:extLst></a:blip><a:stretch><a:fillRect/></a:stretch></p:blipFill><p:spPr><a:xfrm rot="0" flipH="0" flipV="0"><a:off x="4438650" y="3381375"/><a:ext cx="190500" cy="190500"/></a:xfrm><a:prstGeom prst="rect"><a:avLst/></a:prstGeom><a:ln/></p:spPr></p:pic><p:sp><p:nvSpPr><p:cNvPr id="326" name="" descr="{&quot;isTemplate&quot;:true,&quot;type&quot;:&quot;text&quot;}"/><p:cNvSpPr txBox="1"/><p:nvPr/></p:nvSpPr><p:spPr><a:xfrm rot="0" flipH="0" flipV="0"><a:off x="4400550" y="3609975"/><a:ext cx="266700" cy="161925"/></a:xfrm><a:prstGeom prst="rect"/></p:spPr><p:txBody><a:bodyPr wrap="none" lIns="0" tIns="0" rIns="0" bIns="0"/><a:p><a:pPr><a:lnSpc><a:spcPct val="100000"/></a:lnSpc></a:pPr><a:r><a:rPr lang="zh-CN" sz="1050" b="1"><a:solidFill><a:srgbClr val="FFFFFF"/></a:solidFill><a:latin typeface="Microsoft YaHei"/><a:ea typeface="Microsoft YaHei"/></a:rPr><a:t>Countermeasure</a:t></a:r><a:endParaRPr/></a:p></p:txBody></p:sp><p:sp><p:nvSpPr><p:cNvPr id="327" name="" descr="{&quot;isTemplate&quot;:true,&quot;type&quot;:&quot;text&quot;}"/><p:cNvSpPr txBox="1"/><p:nvPr/></p:nvSpPr><p:spPr><a:xfrm rot="0" flipH="0" flipV="0"><a:off x="4343400" y="3771900"/><a:ext cx="381000" cy="114300"/></a:xfrm><a:prstGeom prst="rect"/></p:spPr><p:txBody><a:bodyPr wrap="none" lIns="0" tIns="0" rIns="0" bIns="0"/><a:p><a:pPr><a:lnSpc><a:spcPct val="100000"/></a:lnSpc></a:pPr><a:r><a:rPr lang="zh-CN" sz="750"><a:solidFill><a:srgbClr val="FFFFFF"><a:alpha val="85000"/></a:srgbClr></a:solidFill><a:latin typeface="Microsoft YaHei"/><a:ea typeface="Microsoft YaHei"/></a:rPr><a:t>System Improvement</a:t></a:r><a:endParaRPr/></a:p></p:txBody></p:sp><p:pic><p:nvPicPr><p:cNvPr id="328" name=""/><p:cNvPicPr><a:picLocks noChangeAspect="1"/></p:cNvPicPr><p:nvPr/></p:nvPicPr><p:blipFill><a:blip><a:extLst><a:ext uri="{96DAC541-7B7A-43D3-8B79-37D633B846F1}"><asvg:svgBlip r:embed="rId3"/></a:ext></a:extLst></a:blip><a:stretch><a:fillRect/></a:stretch></p:blipFill><p:spPr><a:xfrm rot="0" flipH="0" flipV="0"><a:off x="5210175" y="3571875"/><a:ext cx="133350" cy="133350"/></a:xfrm><a:prstGeom prst="rect"><a:avLst/></a:prstGeom><a:ln/></p:spPr></p:pic><p:sp><p:nvSpPr><p:cNvPr id="329" name=""/><p:cNvSpPr/><p:nvPr/></p:nvSpPr><p:spPr><a:xfrm rot="0" flipH="0" flipV="0"><a:off x="5457825" y="3286125"/><a:ext cx="1476375" cy="695325"/></a:xfrm><a:prstGeom prst="roundRect"><a:avLst><a:gd name="adj" fmla="val 10959"/></a:avLst></a:prstGeom><a:gradFill><a:gsLst><a:gs pos="0"><a:srgbClr val="10B981"/></a:gs><a:gs pos="100000"><a:srgbClr val="10B981"><a:alpha val="86667"/></a:srgbClr></a:gs></a:gsLst><a:lin ang="2700000" scaled="1"/></a:gradFill><a:ln/></p:spPr><p:txBody><a:bodyPr/><a:p/></p:txBody></p:sp><p:pic><p:nvPicPr><p:cNvPr id="330" name=""/><p:cNvPicPr><a:picLocks noChangeAspect="1"/></p:cNvPicPr><p:nvPr/></p:nvPicPr><p:blipFill><a:blip><a:extLst><a:ext uri="{96DAC541-7B7A-43D3-8B79-37D633B846F1}"><asvg:svgBlip r:embed="rId6"/></a:ext></a:extLst></a:blip><a:stretch><a:fillRect/></a:stretch></p:blipFill><p:spPr><a:xfrm rot="0" flipH="0" flipV="0"><a:off x="6105525" y="3381375"/><a:ext cx="190500" cy="190500"/></a:xfrm><a:prstGeom prst="rect"><a:avLst/></a:prstGeom><a:ln/></p:spPr></p:pic><p:sp><p:nvSpPr><p:cNvPr id="331" name="" descr="{&quot;isTemplate&quot;:true,&quot;type&quot;:&quot;text&quot;}"/><p:cNvSpPr txBox="1"/><p:nvPr/></p:nvSpPr><p:spPr><a:xfrm rot="0" flipH="0" flipV="0"><a:off x="6067425" y="3609975"/><a:ext cx="266700" cy="161925"/></a:xfrm><a:prstGeom prst="rect"/></p:spPr><p:txBody><a:bodyPr wrap="none" lIns="0" tIns="0" rIns="0" bIns="0"/><a:p><a:pPr><a:lnSpc><a:spcPct val="100000"/></a:lnSpc></a:pPr><a:r><a:rPr lang="zh-CN" sz="1050" b="1"><a:solidFill><a:srgbClr val="FFFFFF"/></a:solidFill><a:latin typeface="Microsoft YaHei"/><a:ea typeface="Microsoft YaHei"/></a:rPr><a:t>Verify</a:t></a:r><a:endParaRPr/></a:p></p:txBody></p:sp><p:sp><p:nvSpPr><p:cNvPr id="332" name="" descr="{&quot;isTemplate&quot;:true,&quot;type&quot;:&quot;text&quot;}"/><p:cNvSpPr txBox="1"/><p:nvPr/></p:nvSpPr><p:spPr><a:xfrm rot="0" flipH="0" flipV="0"><a:off x="6010275" y="3771900"/><a:ext cx="381000" cy="114300"/></a:xfrm><a:prstGeom prst="rect"/></p:spPr><p:txBody><a:bodyPr wrap="none" lIns="0" tIns="0" rIns="0" bIns="0"/><a:p><a:pPr><a:lnSpc><a:spcPct val="100000"/></a:lnSpc></a:pPr><a:r><a:rPr lang="zh-CN" sz="750"><a:solidFill><a:srgbClr val="FFFFFF"><a:alpha val="85000"/></a:srgbClr></a:solidFill><a:latin typeface="Microsoft YaHei"/><a:ea typeface="Microsoft YaHei"/></a:rPr><a:t>Effect Tracking</a:t></a:r><a:endParaRPr/></a:p></p:txBody></p:sp><p:sp><p:nvSpPr><p:cNvPr id="333" name="" descr="{&quot;isTemplate&quot;:true,&quot;type&quot;:&quot;text&quot;}"/><p:cNvSpPr txBox="1"/><p:nvPr/></p:nvSpPr><p:spPr><a:xfrm rot="0" flipH="0" flipV="0"><a:off x="781050" y="4114800"/><a:ext cx="6153150" cy="447675"/></a:xfrm><a:prstGeom prst="rect"/></p:spPr><p:txBody><a:bodyPr wrap="square" lIns="0" tIns="0" rIns="0" bIns="0"><a:normAutofit/></a:bodyPr><a:p><a:pPr algn="ctr"><a:lnSpc><a:spcPct val="160000"/></a:lnSpc></a:pPr><a:r><a:rPr lang="zh-CN" sz="900"><a:solidFill><a:srgbClr val="64748B"/></a:solidFill><a:latin typeface="Microsoft YaHei"/><a:ea typeface="Microsoft YaHei"/></a:rPr><a:t>Logistics Anomaly</a:t></a:r><a:r><a:rPr lang="en-US" sz="900"><a:solidFill><a:srgbClr val="64748B"/></a:solidFill><a:latin typeface="Microsoft YaHei"/><a:ea typeface="Microsoft YaHei"/></a:rPr><a:t>(</a:t></a:r><a:r><a:rPr lang="zh-CN" sz="900"><a:solidFill><a:srgbClr val="64748B"/></a:solidFill><a:latin typeface="Microsoft YaHei"/><a:ea typeface="Microsoft YaHei"/></a:rPr><a:t>Impact Damage</a:t></a:r><a:r><a:rPr lang="en-US" sz="900"><a:solidFill><a:srgbClr val="64748B"/></a:solidFill><a:latin typeface="Microsoft YaHei"/><a:ea typeface="Microsoft YaHei"/></a:rPr><a:t> / </a:t></a:r><a:r><a:rPr lang="zh-CN" sz="900"><a:solidFill><a:srgbClr val="64748B"/></a:solidFill><a:latin typeface="Microsoft YaHei"/><a:ea typeface="Microsoft YaHei"/></a:rPr><a:t>Wrong Part</a:t></a:r><a:r><a:rPr lang="en-US" sz="900"><a:solidFill><a:srgbClr val="64748B"/></a:solidFill><a:latin typeface="Microsoft YaHei"/><a:ea typeface="Microsoft YaHei"/></a:rPr><a:t> / </a:t></a:r><a:r><a:rPr lang="zh-CN" sz="900"><a:solidFill><a:srgbClr val="64748B"/></a:solidFill><a:latin typeface="Microsoft YaHei"/><a:ea typeface="Microsoft YaHei"/></a:rPr><a:t>Lost Labels</a:t></a:r><a:r><a:rPr lang="en-US" sz="900"><a:solidFill><a:srgbClr val="64748B"/></a:solidFill><a:latin typeface="Microsoft YaHei"/><a:ea typeface="Microsoft YaHei"/></a:rPr><a:t>)</a:t></a:r><a:r><a:rPr lang="zh-CN" sz="900"><a:solidFill><a:srgbClr val="64748B"/></a:solidFill><a:latin typeface="Microsoft YaHei"/><a:ea typeface="Microsoft YaHei"/></a:rPr><a:t>Same as Production Quality Anomaly</a:t></a:r><a:r><a:rPr lang="zh-CN" sz="900" b="1"><a:solidFill><a:srgbClr val="F97316"/></a:solidFill><a:latin typeface="Microsoft YaHei"/><a:ea typeface="Microsoft YaHei"/></a:rPr><a:t>Equal Treatment</a:t></a:r><a:r><a:rPr lang="en-US" sz="900"><a:solidFill><a:srgbClr val="64748B"/></a:solidFill><a:latin typeface="Microsoft YaHei"/><a:ea typeface="Microsoft YaHei"/></a:rPr><a:t>—— </a:t></a:r><a:r><a:rPr lang="zh-CN" sz="900"><a:solidFill><a:srgbClr val="64748B"/></a:solidFill><a:latin typeface="Microsoft YaHei"/><a:ea typeface="Microsoft YaHei"/></a:rPr><a:t>Analyze root cause, define countermeasures, verify effect</a:t></a:r><a:r><a:rPr lang="en-US" sz="900"><a:solidFill><a:srgbClr val="64748B"/></a:solidFill><a:latin typeface="Microsoft YaHei"/><a:ea typeface="Microsoft YaHei"/></a:rPr><a:t>;</a:t></a:r><a:r><a:rPr lang="zh-CN" sz="900"><a:solidFill><a:srgbClr val="64748B"/></a:solidFill><a:latin typeface="Microsoft YaHei"/><a:ea typeface="Microsoft YaHei"/></a:rPr><a:t>Monthly logistics review</a:t></a:r><a:r><a:rPr lang="en-US" sz="900"><a:solidFill><a:srgbClr val="64748B"/></a:solidFill><a:latin typeface="Microsoft YaHei"/><a:ea typeface="Microsoft YaHei"/></a:rPr><a:t>,</a:t></a:r><a:r><a:rPr lang="zh-CN" sz="900"><a:solidFill><a:srgbClr val="64748B"/></a:solidFill><a:latin typeface="Microsoft YaHei"/><a:ea typeface="Microsoft YaHei"/></a:rPr><a:t>Include in performance evaluation.</a:t></a:r><a:endParaRPr/></a:p></p:txBody></p:sp><p:sp><p:nvSpPr><p:cNvPr id="334" name=""/><p:cNvSpPr/><p:nvPr/></p:nvSpPr><p:spPr><a:xfrm rot="0" flipH="0" flipV="0"><a:off x="7258050" y="2838450"/><a:ext cx="4324350" cy="2876550"/></a:xfrm><a:prstGeom prst="roundRect"><a:avLst><a:gd name="adj" fmla="val 3974"/></a:avLst></a:prstGeom><a:gradFill><a:gsLst><a:gs pos="0"><a:srgbClr val="1E3A5F"/></a:gs><a:gs pos="100000"><a:srgbClr val="2D5887"/></a:gs></a:gsLst><a:lin ang="2700000" scaled="1"/></a:gradFill><a:ln/></p:spPr><p:txBody><a:bodyPr/><a:p/></p:txBody></p:sp><p:sp><p:nvSpPr><p:cNvPr id="335" name="" descr="{&quot;isTemplate&quot;:true,&quot;type&quot;:&quot;text&quot;}"/><p:cNvSpPr txBox="1"/><p:nvPr/></p:nvSpPr><p:spPr><a:xfrm rot="0" flipH="0" flipV="0"><a:off x="7486650" y="3067050"/><a:ext cx="3867150" cy="161925"/></a:xfrm><a:prstGeom prst="rect"/></p:spPr><p:txBody><a:bodyPr wrap="none" lIns="0" tIns="0" rIns="0" bIns="0"/><a:p><a:pPr><a:lnSpc><a:spcPct val="100000"/></a:lnSpc></a:pPr><a:r><a:rPr lang="en-US" sz="1050" spc="300"><a:solidFill><a:srgbClr val="94A3B8"/></a:solidFill><a:latin typeface="Microsoft YaHei"/><a:ea typeface="Microsoft YaHei"/></a:rPr><a:t>CLOSURE</a:t></a:r><a:endParaRPr/></a:p></p:txBody></p:sp><p:sp><p:nvSpPr><p:cNvPr id="336" name="" descr="{&quot;isTemplate&quot;:true,&quot;type&quot;:&quot;text&quot;}"/><p:cNvSpPr txBox="1"/><p:nvPr/></p:nvSpPr><p:spPr><a:xfrm rot="0" flipH="0" flipV="0"><a:off x="7486650" y="3381375"/><a:ext cx="3867150" cy="381000"/></a:xfrm><a:prstGeom prst="rect"/></p:spPr><p:txBody><a:bodyPr wrap="none" lIns="0" tIns="0" rIns="0" bIns="0"/><a:p><a:pPr><a:lnSpc><a:spcPct val="150000"/></a:lnSpc></a:pPr><a:r><a:rPr lang="en-US" sz="1650" b="1"><a:solidFill><a:srgbClr val="FFFFFF"/></a:solidFill><a:latin typeface="Microsoft YaHei"/><a:ea typeface="Microsoft YaHei"/></a:rPr><a:t>&quot;</a:t></a:r><a:r><a:rPr lang="zh-CN" sz="1650" b="1"><a:solidFill><a:srgbClr val="FFFFFF"/></a:solidFill><a:latin typeface="Microsoft YaHei"/><a:ea typeface="Microsoft YaHei"/></a:rPr><a:t>Managed but Not Measured</a:t></a:r><a:r><a:rPr lang="zh-CN" sz="1650" b="1"><a:solidFill><a:srgbClr val="F97316"/></a:solidFill><a:latin typeface="Microsoft YaHei"/><a:ea typeface="Microsoft YaHei"/></a:rPr><a:t>Equals Not Managed</a:t></a:r><a:r><a:rPr lang="en-US" sz="1650" b="1"><a:solidFill><a:srgbClr val="FFFFFF"/></a:solidFill><a:latin typeface="Microsoft YaHei"/><a:ea typeface="Microsoft YaHei"/></a:rPr><a:t>&quot;</a:t></a:r><a:endParaRPr/></a:p></p:txBody></p:sp><p:sp><p:nvSpPr><p:cNvPr id="337" name="" descr="{&quot;isTemplate&quot;:true,&quot;type&quot;:&quot;text&quot;}"/><p:cNvSpPr txBox="1"/><p:nvPr/></p:nvSpPr><p:spPr><a:xfrm rot="0" flipH="0" flipV="0"><a:off x="7486650" y="3914775"/><a:ext cx="3867150" cy="819150"/></a:xfrm><a:prstGeom prst="rect"/></p:spPr><p:txBody><a:bodyPr wrap="none" lIns="0" tIns="0" rIns="0" bIns="0"/><a:p><a:pPr><a:lnSpc><a:spcPct val="170000"/></a:lnSpc></a:pPr><a:r><a:rPr lang="zh-CN" sz="1050"><a:solidFill><a:srgbClr val="CBD5E1"/></a:solidFill><a:latin typeface="Microsoft YaHei"/><a:ea typeface="Microsoft YaHei"/></a:rPr><a:t>Beyond Metrics</a:t></a:r><a:r><a:rPr lang="en-US" sz="1050"><a:solidFill><a:srgbClr val="CBD5E1"/></a:solidFill><a:latin typeface="Microsoft YaHei"/><a:ea typeface="Microsoft YaHei"/></a:rPr><a:t>,</a:t></a:r><a:r><a:rPr lang="zh-CN" sz="1050"><a:solidFill><a:srgbClr val="CBD5E1"/></a:solidFill><a:latin typeface="Microsoft YaHei"/><a:ea typeface="Microsoft YaHei"/></a:rPr><a:t>Need closed-loop mechanism —</a:t></a:r><a:endParaRPr/></a:p><a:p><a:pPr><a:lnSpc><a:spcPct val="170000"/></a:lnSpc></a:pPr><a:r><a:rPr lang="zh-CN" sz="1050"><a:solidFill><a:srgbClr val="CBD5E1"/></a:solidFill><a:latin typeface="Microsoft YaHei"/><a:ea typeface="Microsoft YaHei"/></a:rPr><a:t>Not</a:t></a:r><a:r><a:rPr lang="en-US" sz="1050"><a:solidFill><a:srgbClr val="CBD5E1"/></a:solidFill><a:latin typeface="Microsoft YaHei"/><a:ea typeface="Microsoft YaHei"/></a:rPr><a:t>&quot;</a:t></a:r><a:r><a:rPr lang="zh-CN" sz="1050"><a:solidFill><a:srgbClr val="CBD5E1"/></a:solidFill><a:latin typeface="Microsoft YaHei"/><a:ea typeface="Microsoft YaHei"/></a:rPr><a:t>blaming handlers after incidents</a:t></a:r><a:r><a:rPr lang="en-US" sz="1050"><a:solidFill><a:srgbClr val="CBD5E1"/></a:solidFill><a:latin typeface="Microsoft YaHei"/><a:ea typeface="Microsoft YaHei"/></a:rPr><a:t>&quot;</a:t></a:r><a:endParaRPr/></a:p><a:p><a:pPr><a:lnSpc><a:spcPct val="170000"/></a:lnSpc></a:pPr><a:r><a:rPr lang="zh-CN" sz="1050"><a:solidFill><a:srgbClr val="CBD5E1"/></a:solidFill><a:latin typeface="Microsoft YaHei"/><a:ea typeface="Microsoft YaHei"/></a:rPr><a:t>and moving on.</a:t></a:r><a:endParaRPr/></a:p></p:txBody></p:sp><p:sp><p:nvSpPr><p:cNvPr id="338" name=""/><p:cNvSpPr/><p:nvPr/></p:nvSpPr><p:spPr><a:xfrm rot="0" flipH="0" flipV="0"><a:off x="7515225" y="4886325"/><a:ext cx="3867150" cy="600075"/></a:xfrm><a:prstGeom prst="roundRect"><a:avLst><a:gd name="adj" fmla="val 6349"/></a:avLst></a:prstGeom><a:solidFill><a:srgbClr val="F97316"><a:alpha val="15000"/></a:srgbClr></a:solidFill><a:ln/></p:spPr><p:txBody><a:bodyPr/><a:p/></p:txBody></p:sp><p:sp><p:nvSpPr><p:cNvPr id="339" name=""/><p:cNvSpPr/><p:nvPr/></p:nvSpPr><p:spPr><a:xfrm rot="0" flipH="0" flipV="0"><a:off x="7515225" y="4886325"/><a:ext cx="3867150" cy="600075"/></a:xfrm><a:custGeom><a:pathLst><a:path w="406" h="63"><a:moveTo><a:pt x="4" y="0"/></a:moveTo><a:cubicBezTo><a:pt x="3" y="0"/><a:pt x="3" y="0"/><a:pt x="3" y="1"/></a:cubicBezTo><a:lnTo><a:pt x="3" y="62"/></a:lnTo><a:cubicBezTo><a:pt x="3" y="62"/><a:pt x="3" y="63"/><a:pt x="4" y="63"/></a:cubicBezTo><a:cubicBezTo><a:pt x="2" y="63"/><a:pt x="0" y="61"/><a:pt x="0" y="59"/></a:cubicBezTo><a:lnTo><a:pt x="0" y="4"/></a:lnTo><a:cubicBezTo><a:pt x="0" y="2"/><a:pt x="2" y="0"/><a:pt x="4" y="0"/></a:cubicBezTo><a:close/></a:path></a:pathLst></a:custGeom><a:solidFill><a:srgbClr val="F97316"/></a:solidFill><a:ln/></p:spPr><p:txBody><a:bodyPr/><a:p/></p:txBody></p:sp><p:sp><p:nvSpPr><p:cNvPr id="340" name="" descr="{&quot;isTemplate&quot;:true,&quot;type&quot;:&quot;text&quot;}"/><p:cNvSpPr txBox="1"/><p:nvPr/></p:nvSpPr><p:spPr><a:xfrm rot="0" flipH="0" flipV="0"><a:off x="7629525" y="4962525"/><a:ext cx="3609975" cy="447675"/></a:xfrm><a:prstGeom prst="rect"/></p:spPr><p:txBody><a:bodyPr wrap="none" lIns="0" tIns="0" rIns="0" bIns="0"/><a:p><a:pPr><a:lnSpc><a:spcPct val="160000"/></a:lnSpc></a:pPr><a:r><a:rPr lang="zh-CN" sz="900"><a:solidFill><a:srgbClr val="FFFFFF"/></a:solidFill><a:latin typeface="Microsoft YaHei"/><a:ea typeface="Microsoft YaHei"/></a:rPr><a:t>Logistics quality improvement follows</a:t></a:r><a:endParaRPr/></a:p><a:p><a:pPr><a:lnSpc><a:spcPct val="160000"/></a:lnSpc></a:pPr><a:r><a:rPr lang="zh-CN" sz="900" b="1"><a:solidFill><a:srgbClr val="F97316"/></a:solidFill><a:latin typeface="Microsoft YaHei"/><a:ea typeface="Microsoft YaHei"/></a:rPr><a:t>Detect—Analyze—Countermeasure—Verify</a:t></a:r><a:r><a:rPr lang="en-US" sz="900"><a:solidFill><a:srgbClr val="FFFFFF"/></a:solidFill><a:latin typeface="Microsoft YaHei"/><a:ea typeface="Microsoft YaHei"/></a:rPr><a:t> </a:t></a:r><a:r><a:rPr lang="zh-CN" sz="900"><a:solidFill><a:srgbClr val="FFFFFF"/></a:solidFill><a:latin typeface="Microsoft YaHei"/><a:ea typeface="Microsoft YaHei"/></a:rPr><a:t>cycle.</a:t></a:r><a:endParaRPr/></a:p></p:txBody></p:sp><p:sp><p:nvSpPr><p:cNvPr id="341" name="" descr="{&quot;isTemplate&quot;:true,&quot;type&quot;:&quot;text&quot;}"/><p:cNvSpPr txBox="1"/><p:nvPr/></p:nvSpPr><p:spPr><a:xfrm rot="0" flipH="0" flipV="0"><a:off x="609600" y="6543675"/><a:ext cx="1990725" cy="161925"/></a:xfrm><a:prstGeom prst="rect"/></p:spPr><p:txBody><a:bodyPr wrap="none" lIns="0" tIns="0" rIns="0" bIns="0"/><a:p><a:pPr><a:lnSpc><a:spcPct val="100000"/></a:lnSpc></a:pPr><a:r><a:rPr lang="zh-CN" sz="1050"><a:solidFill><a:srgbClr val="94A3B8"/></a:solidFill><a:latin typeface="Microsoft YaHei"/><a:ea typeface="Microsoft YaHei"/></a:rPr><a:t>QTank</a:t></a:r><a:r><a:rPr lang="en-US" sz="1050"><a:solidFill><a:srgbClr val="94A3B8"/></a:solidFill><a:latin typeface="Microsoft YaHei"/><a:ea typeface="Microsoft YaHei"/></a:rPr><a:t> · </a:t></a:r><a:r><a:rPr lang="zh-CN" sz="1050"><a:solidFill><a:srgbClr val="94A3B8"/></a:solidFill><a:latin typeface="Microsoft YaHei"/><a:ea typeface="Microsoft YaHei"/></a:rPr><a:t>Quality Management Training Series</a:t></a:r><a:endParaRPr/></a:p></p:txBody></p:sp><p:sp><p:nvSpPr><p:cNvPr id="342" name="" descr="{&quot;isTemplate&quot;:true,&quot;type&quot;:&quot;text&quot;}"/><p:cNvSpPr txBox="1"/><p:nvPr/></p:nvSpPr><p:spPr><a:xfrm rot="0" flipH="0" flipV="0"><a:off x="11172825" y="6543675"/><a:ext cx="409575" cy="161925"/></a:xfrm><a:prstGeom prst="rect"/></p:spPr><p:txBody><a:bodyPr wrap="none" lIns="0" tIns="0" rIns="0" bIns="0"/><a:p><a:pPr><a:lnSpc><a:spcPct val="100000"/></a:lnSpc></a:pPr><a:r><a:rPr lang="en-US" sz="1050"><a:solidFill><a:srgbClr val="94A3B8"/></a:solidFill><a:latin typeface="Microsoft YaHei"/><a:ea typeface="Microsoft YaHei"/></a:rPr><a:t>15 / 16</a:t></a:r><a:endParaRPr/></a:p></p:txBody></p:sp></p:spTree></p:cSld>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Application>Tencent office</Application>
</Properties>
</file>

<file path=docProps/core.xml><?xml version="1.0" encoding="utf-8"?>
<cp:coreProperties xmlns:xsi="http://www.w3.org/2001/XMLSchema-instance" xmlns:dcmitype="http://purl.org/dc/dcmitype/" xmlns:dcterms="http://purl.org/dc/terms/" xmlns:dc="http://purl.org/dc/elements/1.1/" xmlns:cp="http://schemas.openxmlformats.org/package/2006/metadata/core-properties">
  <dcterms:created xsi:type="dcterms:W3CDTF">2026-08-24T13:31:17Z</dcterms:created>
  <dcterms:modified xsi:type="dcterms:W3CDTF">2026-08-24T13:31:17Z</dcterms:modified>
</cp:coreProperties>
</file>