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PFMEA Seven-Step Method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Linked with Control Plan —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AIAG-VDA Process FMEA · Making Risk Analysis Live on the Shop Floor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8.3.1 · PFMEA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training, you should answer: Were risks identified? Are actions on the CP? Are changes updated?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PFMEA role in APQP / IATF 16949 and common failure root causes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AIAG-VDA seven-step outputs and cross-functional responsibilities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Build FM→FE→FC failure chains and rate S/O/D with AP priority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Distinguish prevention vs detection and map high-risk items to Control Plan (CP)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Living PFMEA triggers and 4M change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Why PFMEA Often "Fails"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Forms exist, risks remain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Machining Section Second-Party Audit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Audit Findings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Top 3 RPN items with no matching detection/prevention on CP</a:t>
            </a:r>
            <a:br/>
            <a:r>
              <a:t>• Shop-floor SOP inconsistent with PFMEA recommendations</a:t>
            </a:r>
            <a:br/>
            <a:r>
              <a:t>• PFMEA Rev. 2019; model changed in 2024, not updated</a:t>
            </a:r>
            <a:br/>
            <a:r>
              <a:t>• AP=H items without owner or completion date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Value Chain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Identify process risks → select control methods</a:t>
            </a:r>
            <a:br/>
            <a:r>
              <a:t>→ document in CP/SOP → execute on shop floor</a:t>
            </a:r>
            <a:br/>
            <a:r>
              <a:t>→ update with 4M changes</a:t>
            </a:r>
            <a:br/>
            <a:r>
              <a:t>PFMEA is not an Excel trick — it is structured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Seven-Step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AIAG-VDA 7-Step Approach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PFMEA Seven-Step Method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Step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Name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Output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Planning and Preparation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Scope, team, boundary diagram, historical issues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Structure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steps, 4M elements, process items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Function 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Functions and requirements per step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Failure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Failure Mode FM, Effect FE, Cause FC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Risk 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S/O/D rating, AP action priority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Optimization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Prevention/detection actions, owner, target date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Results Documentation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 report, links to CP/work instructions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Steps 1–2: Planning,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Planning: define PFMEA boundaries (from/to operation), cross-functional team, customer/regulatory inputs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Historical issues: warranty, complaints, scrap, repeat defects — prioritize in failure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Structure: process steps as backbone (not legacy scattered tables per operation)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4M linkage: Man, Machine, Material, Method (Environment optional) attached to each step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Boundary diagram: clear supplier/customer process interfaces; avoid scope 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Failure Chain Walkthrough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Tightening Operation FM→FE→FC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OP40 Bolt Tightening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Failure Chain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Function: M8 bolt torque within spec</a:t>
            </a:r>
            <a:br/>
            <a:r>
              <a:t>FM: Insufficient torque</a:t>
            </a:r>
            <a:br/>
            <a:r>
              <a:t>FE: Seat loose at customer site (S=8)</a:t>
            </a:r>
            <a:br/>
            <a:r>
              <a:t>FC: Torque gun out of calibration, missed tightening (O=4)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Action Direction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Prevention P: daily torque gun check, missed-tightening sensor</a:t>
            </a:r>
            <a:br/>
            <a:r>
              <a:t>Detection D: 100% torque + angle curve recording</a:t>
            </a:r>
            <a:br/>
            <a:r>
              <a:t>Re-rate S/O/D after optimization; confirm AP reduced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Risk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AP Replaces "RPN-Only" Thinking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 / O / D and AP (Illustration)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What to Ask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Rating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 Severity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Impact on customer / next operation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Safety / regulatory / line stop → high 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 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How likely the cause occurs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Historical data, maturity of preventive controls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 Detection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Difficulty of detecting failure before escape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Detection methods, auto line stop, etc.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Action Priority H / M /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High AP must have actions and appear on CP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Prevention vs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Prevention (P): mistake-proofing, parameter lock, SPC, calibration — preferred over detection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Detection (D): measurement inspection, 100% functional test, vision AI — tighten when needed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Myth: more detection is always better — costly, lagging, and does not remove root cause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Optimization actions must state: content, owner, target date, verification method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After actions, re-rate S/O/D to show AP has been reduced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PFMEA → CP Linkage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Pairs with CP courseware in the library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Field Mapping (PFMEA → Control Plan)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CP Column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From PFMEA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/ Characteristic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step and functional requirements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Specification / 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Functional analysis output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Evaluation / Measurement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Detection controls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Sample /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Based on AP and capacity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Control Method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Prevention + Detection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Reaction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Line stop / containment / notification per FE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Linkage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PFMEA update → CP review required (within 48h or per ECN process)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CP change → verify PFMEA still adequate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AP=H items: must appear on CP; frequency not weaker than PFMEA recommendation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Special characteristics: consistent symbols DFMEA → PFMEA → CP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Layered Audit: spot-check PFMEA actions on the shop floor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Living PFMEA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Who Maintains in Production? When to Update?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Trigger Events and PFMEA Actions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Trigger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New process / new equipment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New or major PFMEA revision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4M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and update (Man, Machine, Material, Method)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customer complaint / recall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Targeted re-analysis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Annual system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Verify action effectiveness; close overdue items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Repeat defect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Trace root cause to FC; update prevention / detection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Cross-Functional Team (Minimum)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Process / Manufacturing Engineering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Production / Team Leader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Equipment / ME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Quality / QE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Program / Customer Representative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Frequent Audit Nonconformities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Pitfalls and Countermeasures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Pitfall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Countermeasure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Quality dept fills form alone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Cross-functional sign-off and shop-floor verification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RPN-only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Use AP with FE red lines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 disconnected from CP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Mapping table + ECN linkage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Frozen when project 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Assign process owner for maintenance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Actions without verification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Re-rate after optimization + data evidence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Complete seven-step outputs: boundary diagram, structure tree, failure chains, AP list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100% of AP=H items have actions, owner, date, verification record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CP and PFMEA versions cross-referenced consistently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4M change process includes PFMEA review gate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Pilot / production Layered Audit includes PFMEA action spot checks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PFMEA Seven-Step Method — Practical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PFMEA Three Questions — Is the Loop Complete?</a:t>
            </a:r>
          </a:p>
        </p:txBody>
      </p:sp>
      <p:sp>
        <p:nvSpPr>
          <p:cNvPr id="3" name="Oval 2"/>
          <p:cNvSpPr/>
          <p:nvPr/>
        </p:nvSpPr>
        <p:spPr>
          <a:xfrm>
            <a:off x="13716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Identified?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On the CP?</a:t>
            </a:r>
          </a:p>
        </p:txBody>
      </p:sp>
      <p:sp>
        <p:nvSpPr>
          <p:cNvPr id="7" name="Oval 6"/>
          <p:cNvSpPr/>
          <p:nvPr/>
        </p:nvSpPr>
        <p:spPr>
          <a:xfrm>
            <a:off x="86868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Updated for changes?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114800"/>
            <a:ext cx="9875520" cy="164592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PFMEA seven-step method is structured thinking — from structure to function to failure to risk to optimization, then CP deployment: the process risk hub of the APQP package.</a:t>
            </a:r>
            <a:br/>
            <a:r>
              <a:t>Recommendation: pick one line operation; in 2 weeks complete a pilot "one PFMEA row → one CP row → shop-floor verification".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QTank · Companion CP courseware id=37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article: PFMEA Seven-Step Method and Control Plan Linkage · Knowledge Code 8.3.1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