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3" name="Rectangle 2"/><p:cNvSpPr/><p:nvPr/></p:nvSpPr><p:spPr><a:xfrm><a:off x="457200" y="457200"/><a:ext cx="73152" cy="594360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4" name="Rectangle 3"/><p:cNvSpPr/><p:nvPr/></p:nvSpPr><p:spPr><a:xfrm><a:off x="594360" y="457200"/><a:ext cx="73152" cy="5943600"/></a:xfrm><a:prstGeom prst="rect"><a:avLst/></a:prstGeom><a:solidFill><a:srgbClr val="38BDF8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5" name="Rectangle 4"/><p:cNvSpPr/><p:nvPr/></p:nvSpPr><p:spPr><a:xfrm><a:off x="731520" y="457200"/><a:ext cx="73152" cy="5943600"/></a:xfrm><a:prstGeom prst="rect"><a:avLst/></a:prstGeom><a:solidFill><a:srgbClr val="22C55E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6" name="Rectangle 5"/><p:cNvSpPr/><p:nvPr/></p:nvSpPr><p:spPr><a:xfrm><a:off x="868680" y="457200"/><a:ext cx="73152" cy="5943600"/></a:xfrm><a:prstGeom prst="rect"><a:avLst/></a:prstGeom><a:solidFill><a:srgbClr val="FB923C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7" name="Rounded Rectangle 6"/><p:cNvSpPr/><p:nvPr/></p:nvSpPr><p:spPr><a:xfrm><a:off x="1097280" y="1371600"/><a:ext cx="9875520" cy="4389120"/></a:xfrm><a:prstGeom prst="roundRect"><a:avLst/></a:prstGeom><a:solidFill><a:srgbClr val="FFFFFF"/></a:solidFill><a:ln><a:solidFill><a:srgbClr val="38BDF8"/></a:solidFill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 lIns="365760" tIns="457200"/><a:lstStyle/><a:p><a:pPr algn="ctr"><a:defRPr sz="4400" b="1"><a:solidFill><a:srgbClr val="0EA5E9"/></a:solidFill></a:defRPr></a:pPr><a:r><a:t>Lessons Learned</a:t></a:r></a:p><a:p><a:pPr><a:defRPr sz="3200"><a:solidFill><a:srgbClr val="1E293B"/></a:solidFill></a:defRPr></a:pPr><a:r><a:t>Knowledge Base Practical Training</a:t></a:r></a:p><a:p><a:pPr><a:defRPr sz="1800"><a:solidFill><a:srgbClr val="64748B"/></a:solidFill></a:defRPr></a:pPr><a:r><a:t>From "writing summaries" to "using knowledge" · Capture → Structure → Search → Apply</a:t></a:r></a:p><a:p><a:pPr><a:defRPr sz="1400"><a:solidFill><a:srgbClr val="64748B"/></a:solidFill></a:defRPr></a:pPr><a:r><a:t>QTank</a:t></a:r></a:p></p:txBody></p:sp><p:sp><p:nvSpPr><p:cNvPr id="8" name="TextBox 7"/><p:cNvSpPr txBox="1"/><p:nvPr/></p:nvSpPr><p:spPr><a:xfrm><a:off x="457200" y="6400800"/><a:ext cx="4114800" cy="320040"/></a:xfrm><a:prstGeom prst="rect"><a:avLst/></a:prstGeom><a:noFill/></p:spPr><p:txBody><a:bodyPr wrap="none"><a:spAutoFit/></a:bodyPr><a:lstStyle/><a:p><a:pPr><a:defRPr sz="1000"><a:solidFill><a:srgbClr val="64748B"/></a:solidFill></a:defRPr></a:pPr><a:r><a:t>Knowledge Code 2.3.3 · Lessons Learned & Knowledge Base</a:t></a:r></a:p></p:txBody></p:sp><p:sp><p:nvSpPr><p:cNvPr id="9" name="TextBox 8"/><p:cNvSpPr txBox="1"/><p:nvPr/></p:nvSpPr><p:spPr><a:xfrm><a:off x="4114800" y="6400800"/><a:ext cx="3962095" cy="320040"/></a:xfrm><a:prstGeom prst="rect"><a:avLst/></a:prstGeom><a:noFill/></p:spPr><p:txBody><a:bodyPr wrap="none"><a:spAutoFit/></a:bodyPr><a:lstStyle/><a:p><a:pPr algn="ctr"><a:defRPr sz="1100"><a:solidFill><a:srgbClr val="0EA5E9"/></a:solidFill></a:defRPr></a:pPr><a:r><a:t>qtank.org</a:t></a:r></a:p></p:txBody></p:sp></p:spTree></p:cSld><p:clrMapOvr><a:masterClrMapping/></p:clrMapOvr></p:sld>
</file>

<file path=ppt/slides/slide2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Training Objectives</a:t></a:r></a:p><a:p><a:pPr><a:defRPr sz="1400"><a:solidFill><a:srgbClr val="E0F2FE"/></a:solidFill></a:defRPr></a:pPr><a:r><a:t>Help the organization "make the same mistake only once"</a:t></a:r></a:p></p:txBody></p:sp><p:sp><p:nvSpPr><p:cNvPr id="3" name="TextBox 2"/><p:cNvSpPr txBox="1"/><p:nvPr/></p:nvSpPr><p:spPr><a:xfrm><a:off x="640080" y="1234440"/><a:ext cx="10789920" cy="5029200"/></a:xfrm><a:prstGeom prst="rect"><a:avLst/></a:prstGeom><a:noFill/></p:spPr><p:txBody><a:bodyPr wrap="square"><a:spAutoFit/></a:bodyPr><a:lstStyle/><a:p><a:pPr><a:spcAft><a:spcPts val="1000"/></a:spcAft><a:defRPr sz="2000"><a:solidFill><a:srgbClr val="1E293B"/></a:solidFill></a:defRPr></a:pPr><a:r><a:t>Separate LL, CA, PA, and knowledge base entries</a:t></a:r></a:p><a:p><a:pPr><a:spcAft><a:spcPts val="1000"/></a:spcAft><a:defRPr sz="2000"><a:solidFill><a:srgbClr val="1E293B"/></a:solidFill></a:defRPr></a:pPr><a:r><a:t>Master one-page LL structure and tagging</a:t></a:r></a:p><a:p><a:pPr><a:spcAft><a:spcPts val="1000"/></a:spcAft><a:defRPr sz="2000"><a:solidFill><a:srgbClr val="1E293B"/></a:solidFill></a:defRPr></a:pPr><a:r><a:t>Design capture triggers for 8D/QRQC/project gates</a:t></a:r></a:p><a:p><a:pPr><a:spcAft><a:spcPts val="1000"/></a:spcAft><a:defRPr sz="2000"><a:solidFill><a:srgbClr val="1E293B"/></a:solidFill></a:defRPr></a:pPr><a:r><a:t>Build three-layer architecture and reuse rules</a:t></a:r></a:p><a:p><a:pPr><a:spcAft><a:spcPts val="1000"/></a:spcAft><a:defRPr sz="2000"><a:solidFill><a:srgbClr val="1E293B"/></a:solidFill></a:defRPr></a:pPr><a:r><a:t>Define 90-day launch path and governance review</a:t></a:r></a:p></p:txBody></p:sp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Lessons Learned & Knowledge Base Training</a:t></a:r></a:p></p:txBody></p:sp></p:spTree></p:cSld><p:clrMapOvr><a:masterClrMapping/></p:clrMapOvr>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Why LL piles up unused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LL is not a document graveyard</a:t>
            </a:r>
          </a:p>
        </p:txBody>
      </p:sp>
    </p:spTree>
  </p:cSld>
  <p:clrMapOvr>
    <a:masterClrMapping/>
  </p:clrMapOvr>
</p:sld>
</file>

<file path=ppt/slides/slide4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LL vs CA vs PA</a:t></a:r></a:p></p:txBody></p:sp><p:graphicFrame><p:nvGraphicFramePr><p:cNvPr id="3" name="Table 2"/><p:cNvGraphicFramePr><a:graphicFrameLocks noGrp="1"/></p:cNvGraphicFramePr><p:nvPr/></p:nvGraphicFramePr><p:xfrm><a:off x="457200" y="1280160"/><a:ext cx="11247120" cy="1828800"/></p:xfrm><a:graphic><a:graphicData uri="http://schemas.openxmlformats.org/drawingml/2006/table"><a:tbl><a:tblPr firstRow="1" bandRow="1"><a:tableStyleId>{5C22544A-7EE6-4342-B048-85BDC9FD1C3A}</a:tableStyleId></a:tblPr><a:tblGrid><a:gridCol w="3749040"/><a:gridCol w="3749040"/><a:gridCol w="3749040"/></a:tblGrid><a:tr h="365760"><a:tc><a:txBody><a:bodyPr/><a:lstStyle/><a:p><a:pPr><a:defRPr b="1" sz="1300"><a:solidFill><a:srgbClr val="FFFFFF"/></a:solidFill></a:defRPr></a:pPr><a:r><a:t>Type</a:t></a:r></a:p></a:txBody><a:tcPr><a:solidFill><a:srgbClr val="0EA5E9"/></a:solidFill></a:tcPr></a:tc><a:tc><a:txBody><a:bodyPr/><a:lstStyle/><a:p><a:pPr><a:defRPr b="1" sz="1300"><a:solidFill><a:srgbClr val="FFFFFF"/></a:solidFill></a:defRPr></a:pPr><a:r><a:t>Core Question</a:t></a:r></a:p></a:txBody><a:tcPr><a:solidFill><a:srgbClr val="0EA5E9"/></a:solidFill></a:tcPr></a:tc><a:tc><a:txBody><a:bodyPr/><a:lstStyle/><a:p><a:pPr><a:defRPr b="1" sz="1300"><a:solidFill><a:srgbClr val="FFFFFF"/></a:solidFill></a:defRPr></a:pPr><a:r><a:t>Lifecycle</a:t></a:r></a:p></a:txBody><a:tcPr><a:solidFill><a:srgbClr val="0EA5E9"/></a:solidFill></a:tcPr></a:tc></a:tr><a:tr h="365760"><a:tc><a:txBody><a:bodyPr/><a:lstStyle/><a:p><a:pPr><a:defRPr sz="1200"><a:solidFill><a:srgbClr val="1E293B"/></a:solidFill></a:defRPr></a:pPr><a:r><a:t>CA</a:t></a:r></a:p></a:txBody><a:tcPr><a:solidFill><a:srgbClr val="E0F2FE"/></a:solidFill></a:tcPr></a:tc><a:tc><a:txBody><a:bodyPr/><a:lstStyle/><a:p><a:pPr><a:defRPr sz="1200"><a:solidFill><a:srgbClr val="1E293B"/></a:solidFill></a:defRPr></a:pPr><a:r><a:t>How to close this event</a:t></a:r></a:p></a:txBody><a:tcPr><a:solidFill><a:srgbClr val="E0F2FE"/></a:solidFill></a:tcPr></a:tc><a:tc><a:txBody><a:bodyPr/><a:lstStyle/><a:p><a:pPr><a:defRPr sz="1200"><a:solidFill><a:srgbClr val="1E293B"/></a:solidFill></a:defRPr></a:pPr><a:r><a:t>Archive after verification</a:t></a:r></a:p></a:txBody><a:tcPr><a:solidFill><a:srgbClr val="E0F2FE"/></a:solidFill></a:tcPr></a:tc></a:tr><a:tr h="365760"><a:tc><a:txBody><a:bodyPr/><a:lstStyle/><a:p><a:pPr><a:defRPr sz="1200"><a:solidFill><a:srgbClr val="1E293B"/></a:solidFill></a:defRPr></a:pPr><a:r><a:t>PA</a:t></a:r></a:p></a:txBody><a:tcPr/></a:tc><a:tc><a:txBody><a:bodyPr/><a:lstStyle/><a:p><a:pPr><a:defRPr sz="1200"><a:solidFill><a:srgbClr val="1E293B"/></a:solidFill></a:defRPr></a:pPr><a:r><a:t>How to prevent recurrence</a:t></a:r></a:p></a:txBody><a:tcPr/></a:tc><a:tc><a:txBody><a:bodyPr/><a:lstStyle/><a:p><a:pPr><a:defRPr sz="1200"><a:solidFill><a:srgbClr val="1E293B"/></a:solidFill></a:defRPr></a:pPr><a:r><a:t>Linked with CA</a:t></a:r></a:p></a:txBody><a:tcPr/></a:tc></a:tr><a:tr h="365760"><a:tc><a:txBody><a:bodyPr/><a:lstStyle/><a:p><a:pPr><a:defRPr sz="1200"><a:solidFill><a:srgbClr val="1E293B"/></a:solidFill></a:defRPr></a:pPr><a:r><a:t>LL</a:t></a:r></a:p></a:txBody><a:tcPr><a:solidFill><a:srgbClr val="E0F2FE"/></a:solidFill></a:tcPr></a:tc><a:tc><a:txBody><a:bodyPr/><a:lstStyle/><a:p><a:pPr><a:defRPr sz="1200"><a:solidFill><a:srgbClr val="1E293B"/></a:solidFill></a:defRPr></a:pPr><a:r><a:t>What others can learn</a:t></a:r></a:p></a:txBody><a:tcPr><a:solidFill><a:srgbClr val="E0F2FE"/></a:solidFill></a:tcPr></a:tc><a:tc><a:txBody><a:bodyPr/><a:lstStyle/><a:p><a:pPr><a:defRPr sz="1200"><a:solidFill><a:srgbClr val="1E293B"/></a:solidFill></a:defRPr></a:pPr><a:r><a:t>Searchable and updatable</a:t></a:r></a:p></a:txBody><a:tcPr><a:solidFill><a:srgbClr val="E0F2FE"/></a:solidFill></a:tcPr></a:tc></a:tr><a:tr h="365760"><a:tc><a:txBody><a:bodyPr/><a:lstStyle/><a:p><a:pPr><a:defRPr sz="1200"><a:solidFill><a:srgbClr val="1E293B"/></a:solidFill></a:defRPr></a:pPr><a:r><a:t>Knowledge Base</a:t></a:r></a:p></a:txBody><a:tcPr/></a:tc><a:tc><a:txBody><a:bodyPr/><a:lstStyle/><a:p><a:pPr><a:defRPr sz="1200"><a:solidFill><a:srgbClr val="1E293B"/></a:solidFill></a:defRPr></a:pPr><a:r><a:t>How to look things up daily</a:t></a:r></a:p></a:txBody><a:tcPr/></a:tc><a:tc><a:txBody><a:bodyPr/><a:lstStyle/><a:p><a:pPr><a:defRPr sz="1200"><a:solidFill><a:srgbClr val="1E293B"/></a:solidFill></a:defRPr></a:pPr><a:r><a:t>Ongoing maintenance</a:t></a:r></a:p></a:txBody><a:tcPr/></a:tc></a:tr></a:tbl></a:graphicData></a:graphic></p:graphicFrame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Lessons Learned & Knowledge Base Training</a:t></a:r></a:p></p:txBody></p:sp></p:spTree></p:cSld><p:clrMapOvr><a:masterClrMapping/></p:clrMapOvr></p:sld>
</file>

<file path=ppt/slides/slide5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What belongs in the repository?</a:t></a:r></a:p></p:txBody></p:sp><p:sp><p:nvSpPr><p:cNvPr id="3" name="TextBox 2"/><p:cNvSpPr txBox="1"/><p:nvPr/></p:nvSpPr><p:spPr><a:xfrm><a:off x="640080" y="1234440"/><a:ext cx="10789920" cy="5029200"/></a:xfrm><a:prstGeom prst="rect"><a:avLst/></a:prstGeom><a:noFill/></p:spPr><p:txBody><a:bodyPr wrap="square"><a:spAutoFit/></a:bodyPr><a:lstStyle/><a:p><a:pPr><a:spcAft><a:spcPts val="1000"/></a:spcAft><a:defRPr sz="2000"><a:solidFill><a:srgbClr val="1E293B"/></a:solidFill></a:defRPr></a:pPr><a:r><a:t>Priority: complaints/line stops/batch rework, cross-dept failures, NPI/transfer pitfalls</a:t></a:r></a:p><a:p><a:pPr><a:spcAft><a:spcPts val="1000"/></a:spcAft><a:defRPr sz="2000"><a:solidFill><a:srgbClr val="1E293B"/></a:solidFill></a:defRPr></a:pPr><a:r><a:t>Medium: near-miss alerts, audit pitfall checklists</a:t></a:r></a:p><a:p><a:pPr><a:spcAft><a:spcPts val="1000"/></a:spcAft><a:defRPr sz="2000"><a:solidFill><a:srgbClr val="1E293B"/></a:solidFill></a:defRPr></a:pPr><a:r><a:t>Exclude: individual error only, cannot sanitize, duplicates standard</a:t></a:r></a:p><a:p><a:pPr><a:spcAft><a:spcPts val="1000"/></a:spcAft><a:defRPr sz="2000"><a:solidFill><a:srgbClr val="1E293B"/></a:solidFill></a:defRPr></a:pPr><a:r><a:t>Filter: impact × transferability × evidence</a:t></a:r></a:p><a:p><a:pPr><a:spcAft><a:spcPts val="1000"/></a:spcAft><a:defRPr sz="2000"><a:solidFill><a:srgbClr val="1E293B"/></a:solidFill></a:defRPr></a:pPr><a:r><a:t>Write: third person, past tense, verifiable facts</a:t></a:r></a:p></p:txBody></p:sp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Lessons Learned & Knowledge Base Training</a:t></a:r></a:p></p:txBody></p:sp></p:spTree></p:cSld><p:clrMapOvr><a:masterClrMapping/></p:clrMapOvr>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One-Page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10 fixed fields</a:t>
            </a:r>
          </a:p>
        </p:txBody>
      </p:sp>
    </p:spTree>
  </p:cSld>
  <p:clrMapOvr>
    <a:masterClrMapping/>
  </p:clrMapOvr>
</p:sld>
</file>

<file path=ppt/slides/slide7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LL entry structure (excerpt)</a:t></a:r></a:p></p:txBody></p:sp><p:sp><p:nvSpPr><p:cNvPr id="3" name="TextBox 2"/><p:cNvSpPr txBox="1"/><p:nvPr/></p:nvSpPr><p:spPr><a:xfrm><a:off x="640080" y="1234440"/><a:ext cx="10789920" cy="5029200"/></a:xfrm><a:prstGeom prst="rect"><a:avLst/></a:prstGeom><a:noFill/></p:spPr><p:txBody><a:bodyPr wrap="square"><a:spAutoFit/></a:bodyPr><a:lstStyle/><a:p><a:pPr><a:spcAft><a:spcPts val="1000"/></a:spcAft><a:defRPr sz="2000"><a:solidFill><a:srgbClr val="1E293B"/></a:solidFill></a:defRPr></a:pPr><a:r><a:t>Title, code/tags, background, phenomenon & impact (quantified)</a:t></a:r></a:p><a:p><a:pPr><a:spcAft><a:spcPts val="1000"/></a:spcAft><a:defRPr sz="2000"><a:solidFill><a:srgbClr val="1E293B"/></a:solidFill></a:defRPr></a:pPr><a:r><a:t>Verified root cause, effective actions, failed attempts</a:t></a:r></a:p><a:p><a:pPr><a:spcAft><a:spcPts val="1000"/></a:spcAft><a:defRPr sz="2000"><a:solidFill><a:srgbClr val="1E293B"/></a:solidFill></a:defRPr></a:pPr><a:r><a:t>3–5 transferable checklist items</a:t></a:r></a:p><a:p><a:pPr><a:spcAft><a:spcPts val="1000"/></a:spcAft><a:defRPr sz="2000"><a:solidFill><a:srgbClr val="1E293B"/></a:solidFill></a:defRPr></a:pPr><a:r><a:t>Links to ECN/FMEA/CP/training</a:t></a:r></a:p><a:p><a:pPr><a:spcAft><a:spcPts val="1000"/></a:spcAft><a:defRPr sz="2000"><a:solidFill><a:srgbClr val="1E293B"/></a:solidFill></a:defRPr></a:pPr><a:r><a:t>Author, reviewer, publish date, review date</a:t></a:r></a:p></p:txBody></p:sp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Lessons Learned & Knowledge Base Training</a:t></a:r></a:p></p:txBody></p:sp></p:spTree></p:cSld><p:clrMapOvr><a:masterClrMapping/></p:clrMapOvr></p:sld>
</file>

<file path=ppt/slides/slide8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E0F2FE"/></a:solidFill><a:effectLst/></p:bgPr></p:bg><p:spTree><p:nvGrpSpPr><p:cNvPr id="1" name=""/><p:cNvGrpSpPr/><p:nvPr/></p:nvGrpSpPr><p:grpSpPr/><p:sp><p:nvSpPr><p:cNvPr id="2" name="Oval 1"/><p:cNvSpPr/><p:nvPr/></p:nvSpPr><p:spPr><a:xfrm><a:off x="4937760" y="1828800"/><a:ext cx="2286000" cy="2286000"/></a:xfrm><a:prstGeom prst="ellipse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4800" b="1"><a:solidFill><a:srgbClr val="FFFFFF"/></a:solidFill></a:defRPr></a:pPr><a:r><a:t>03</a:t></a:r></a:p></p:txBody></p:sp><p:sp><p:nvSpPr><p:cNvPr id="3" name="TextBox 2"/><p:cNvSpPr txBox="1"/><p:nvPr/></p:nvSpPr><p:spPr><a:xfrm><a:off x="914400" y="4389120"/><a:ext cx="10332720" cy="1097280"/></a:xfrm><a:prstGeom prst="rect"><a:avLst/></a:prstGeom><a:noFill/></p:spPr><p:txBody><a:bodyPr wrap="none"><a:spAutoFit/></a:bodyPr><a:lstStyle/><a:p><a:pPr algn="ctr"><a:defRPr sz="3200" b="1"><a:solidFill><a:srgbClr val="1E293B"/></a:solidFill></a:defRPr></a:pPr><a:r><a:t>Capture & Architecture</a:t></a:r></a:p></p:txBody></p:sp><p:sp><p:nvSpPr><p:cNvPr id="4" name="TextBox 3"/><p:cNvSpPr txBox="1"/><p:nvPr/></p:nvSpPr><p:spPr><a:xfrm><a:off x="914400" y="5120640"/><a:ext cx="10332720" cy="731520"/></a:xfrm><a:prstGeom prst="rect"><a:avLst/></a:prstGeom><a:noFill/></p:spPr><p:txBody><a:bodyPr wrap="none"><a:spAutoFit/></a:bodyPr><a:lstStyle/><a:p><a:pPr algn="ctr"><a:defRPr sz="1600"><a:solidFill><a:srgbClr val="64748B"/></a:solidFill></a:defRPr></a:pPr><a:r><a:t>Embedded in management cadence</a:t></a:r></a:p></p:txBody></p:sp></p:spTree></p:cSld><p:clrMapOvr><a:masterClrMapping/></p:clrMapOvr></p:sld>
</file>

<file path=ppt/slides/slide9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Capture Triggers</a:t></a:r></a:p></p:txBody></p:sp><p:graphicFrame><p:nvGraphicFramePr><p:cNvPr id="3" name="Table 2"/><p:cNvGraphicFramePr><a:graphicFrameLocks noGrp="1"/></p:cNvGraphicFramePr><p:nvPr/></p:nvGraphicFramePr><p:xfrm><a:off x="457200" y="1280160"/><a:ext cx="11247120" cy="1828800"/></p:xfrm><a:graphic><a:graphicData uri="http://schemas.openxmlformats.org/drawingml/2006/table"><a:tbl><a:tblPr firstRow="1" bandRow="1"><a:tableStyleId>{5C22544A-7EE6-4342-B048-85BDC9FD1C3A}</a:tableStyleId></a:tblPr><a:tblGrid><a:gridCol w="3749040"/><a:gridCol w="3749040"/><a:gridCol w="3749040"/></a:tblGrid><a:tr h="365760"><a:tc><a:txBody><a:bodyPr/><a:lstStyle/><a:p><a:pPr><a:defRPr b="1" sz="1300"><a:solidFill><a:srgbClr val="FFFFFF"/></a:solidFill></a:defRPr></a:pPr><a:r><a:t>Trigger</a:t></a:r></a:p></a:txBody><a:tcPr><a:solidFill><a:srgbClr val="0EA5E9"/></a:solidFill></a:tcPr></a:tc><a:tc><a:txBody><a:bodyPr/><a:lstStyle/><a:p><a:pPr><a:defRPr b="1" sz="1300"><a:solidFill><a:srgbClr val="FFFFFF"/></a:solidFill></a:defRPr></a:pPr><a:r><a:t>Method</a:t></a:r></a:p></a:txBody><a:tcPr><a:solidFill><a:srgbClr val="0EA5E9"/></a:solidFill></a:tcPr></a:tc><a:tc><a:txBody><a:bodyPr/><a:lstStyle/><a:p><a:pPr><a:defRPr b="1" sz="1300"><a:solidFill><a:srgbClr val="FFFFFF"/></a:solidFill></a:defRPr></a:pPr><a:r><a:t>Deadline</a:t></a:r></a:p></a:txBody><a:tcPr><a:solidFill><a:srgbClr val="0EA5E9"/></a:solidFill></a:tcPr></a:tc></a:tr><a:tr h="365760"><a:tc><a:txBody><a:bodyPr/><a:lstStyle/><a:p><a:pPr><a:defRPr sz="1200"><a:solidFill><a:srgbClr val="1E293B"/></a:solidFill></a:defRPr></a:pPr><a:r><a:t>8D closure</a:t></a:r></a:p></a:txBody><a:tcPr><a:solidFill><a:srgbClr val="E0F2FE"/></a:solidFill></a:tcPr></a:tc><a:tc><a:txBody><a:bodyPr/><a:lstStyle/><a:p><a:pPr><a:defRPr sz="1200"><a:solidFill><a:srgbClr val="1E293B"/></a:solidFill></a:defRPr></a:pPr><a:r><a:t>LL assessment form</a:t></a:r></a:p></a:txBody><a:tcPr><a:solidFill><a:srgbClr val="E0F2FE"/></a:solidFill></a:tcPr></a:tc><a:tc><a:txBody><a:bodyPr/><a:lstStyle/><a:p><a:pPr><a:defRPr sz="1200"><a:solidFill><a:srgbClr val="1E293B"/></a:solidFill></a:defRPr></a:pPr><a:r><a:t>Within 5 days after close</a:t></a:r></a:p></a:txBody><a:tcPr><a:solidFill><a:srgbClr val="E0F2FE"/></a:solidFill></a:tcPr></a:tc></a:tr><a:tr h="365760"><a:tc><a:txBody><a:bodyPr/><a:lstStyle/><a:p><a:pPr><a:defRPr sz="1200"><a:solidFill><a:srgbClr val="1E293B"/></a:solidFill></a:defRPr></a:pPr><a:r><a:t>Monthly quality meeting</a:t></a:r></a:p></a:txBody><a:tcPr/></a:tc><a:tc><a:txBody><a:bodyPr/><a:lstStyle/><a:p><a:pPr><a:defRPr sz="1200"><a:solidFill><a:srgbClr val="1E293B"/></a:solidFill></a:defRPr></a:pPr><a:r><a:t>Case nomination</a:t></a:r></a:p></a:txBody><a:tcPr/></a:tc><a:tc><a:txBody><a:bodyPr/><a:lstStyle/><a:p><a:pPr><a:defRPr sz="1200"><a:solidFill><a:srgbClr val="1E293B"/></a:solidFill></a:defRPr></a:pPr><a:r><a:t>Monthly</a:t></a:r></a:p></a:txBody><a:tcPr/></a:tc></a:tr><a:tr h="365760"><a:tc><a:txBody><a:bodyPr/><a:lstStyle/><a:p><a:pPr><a:defRPr sz="1200"><a:solidFill><a:srgbClr val="1E293B"/></a:solidFill></a:defRPr></a:pPr><a:r><a:t>NPI stage gate</a:t></a:r></a:p></a:txBody><a:tcPr><a:solidFill><a:srgbClr val="E0F2FE"/></a:solidFill></a:tcPr></a:tc><a:tc><a:txBody><a:bodyPr/><a:lstStyle/><a:p><a:pPr><a:defRPr sz="1200"><a:solidFill><a:srgbClr val="1E293B"/></a:solidFill></a:defRPr></a:pPr><a:r><a:t>LL checklist</a:t></a:r></a:p></a:txBody><a:tcPr><a:solidFill><a:srgbClr val="E0F2FE"/></a:solidFill></a:tcPr></a:tc><a:tc><a:txBody><a:bodyPr/><a:lstStyle/><a:p><a:pPr><a:defRPr sz="1200"><a:solidFill><a:srgbClr val="1E293B"/></a:solidFill></a:defRPr></a:pPr><a:r><a:t>Each stage</a:t></a:r></a:p></a:txBody><a:tcPr><a:solidFill><a:srgbClr val="E0F2FE"/></a:solidFill></a:tcPr></a:tc></a:tr><a:tr h="365760"><a:tc><a:txBody><a:bodyPr/><a:lstStyle/><a:p><a:pPr><a:defRPr sz="1200"><a:solidFill><a:srgbClr val="1E293B"/></a:solidFill></a:defRPr></a:pPr><a:r><a:t>After audit</a:t></a:r></a:p></a:txBody><a:tcPr/></a:tc><a:tc><a:txBody><a:bodyPr/><a:lstStyle/><a:p><a:pPr><a:defRPr sz="1200"><a:solidFill><a:srgbClr val="1E293B"/></a:solidFill></a:defRPr></a:pPr><a:r><a:t>Audit lessons</a:t></a:r></a:p></a:txBody><a:tcPr/></a:tc><a:tc><a:txBody><a:bodyPr/><a:lstStyle/><a:p><a:pPr><a:defRPr sz="1200"><a:solidFill><a:srgbClr val="1E293B"/></a:solidFill></a:defRPr></a:pPr><a:r><a:t>Within 48 hours</a:t></a:r></a:p></a:txBody><a:tcPr/></a:tc></a:tr></a:tbl></a:graphicData></a:graphic></p:graphicFrame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Lessons Learned & Knowledge Base Training</a:t></a:r></a:p></p:txBody></p:sp></p:spTree></p:cSld><p:clrMapOvr><a:masterClrMapping/></p:clrMapOvr></p:sld>
</file>

<file path=ppt/slides/slide10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Three-Layer Knowledge Base</a:t></a:r></a:p></p:txBody></p:sp><p:sp><p:nvSpPr><p:cNvPr id="3" name="Rounded Rectangle 2"/><p:cNvSpPr/><p:nvPr/></p:nvSpPr><p:spPr><a:xfrm><a:off x="548640" y="2560320"/><a:ext cx="3368040" cy="1097280"/></a:xfrm><a:prstGeom prst="round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1300"><a:solidFill><a:srgbClr val="FFFFFF"/></a:solidFill></a:defRPr></a:pPr><a:r><a:t>Structured case library (core)</a:t></a:r></a:p></p:txBody></p:sp><p:sp><p:nvSpPr><p:cNvPr id="4" name="Right Arrow 3"/><p:cNvSpPr/><p:nvPr/></p:nvSpPr><p:spPr><a:xfrm><a:off x="3944112" y="2880360"/><a:ext cx="228600" cy="457200"/></a:xfrm><a:prstGeom prst="rightArrow"><a:avLst/></a:prstGeom><a:solidFill><a:srgbClr val="64748B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5" name="Rounded Rectangle 4"/><p:cNvSpPr/><p:nvPr/></p:nvSpPr><p:spPr><a:xfrm><a:off x="4053840" y="2560320"/><a:ext cx="3368040" cy="1097280"/></a:xfrm><a:prstGeom prst="roundRect"><a:avLst/></a:prstGeom><a:solidFill><a:srgbClr val="38BDF8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1300"><a:solidFill><a:srgbClr val="FFFFFF"/></a:solidFill></a:defRPr></a:pPr><a:r><a:t>Methods & tools layer (templates)</a:t></a:r></a:p></p:txBody></p:sp><p:sp><p:nvSpPr><p:cNvPr id="6" name="Right Arrow 5"/><p:cNvSpPr/><p:nvPr/></p:nvSpPr><p:spPr><a:xfrm><a:off x="7449312" y="2880360"/><a:ext cx="228600" cy="457200"/></a:xfrm><a:prstGeom prst="rightArrow"><a:avLst/></a:prstGeom><a:solidFill><a:srgbClr val="64748B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7" name="Rounded Rectangle 6"/><p:cNvSpPr/><p:nvPr/></p:nvSpPr><p:spPr><a:xfrm><a:off x="7559040" y="2560320"/><a:ext cx="3368040" cy="1097280"/></a:xfrm><a:prstGeom prst="round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1300"><a:solidFill><a:srgbClr val="FFFFFF"/></a:solidFill></a:defRPr></a:pPr><a:r><a:t>Community Q&A (optional)</a:t></a:r></a:p></p:txBody></p:sp><p:sp><p:nvSpPr><p:cNvPr id="8" name="TextBox 7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Lessons Learned & Knowledge Base Training</a:t></a:r></a:p></p:txBody></p:sp></p:spTree></p:cSld><p:clrMapOvr><a:masterClrMapping/></p:clrMapOvr></p:sld>
</file>

<file path=ppt/slides/slide11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Search & Reuse</a:t></a:r></a:p></p:txBody></p:sp><p:sp><p:nvSpPr><p:cNvPr id="3" name="TextBox 2"/><p:cNvSpPr txBox="1"/><p:nvPr/></p:nvSpPr><p:spPr><a:xfrm><a:off x="640080" y="1234440"/><a:ext cx="10789920" cy="5029200"/></a:xfrm><a:prstGeom prst="rect"><a:avLst/></a:prstGeom><a:noFill/></p:spPr><p:txBody><a:bodyPr wrap="square"><a:spAutoFit/></a:bodyPr><a:lstStyle/><a:p><a:pPr><a:spcAft><a:spcPts val="1000"/></a:spcAft><a:defRPr sz="2000"><a:solidFill><a:srgbClr val="1E293B"/></a:solidFill></a:defRPr></a:pPr><a:r><a:t>Tags aligned with knowledge L1/L2/L3</a:t></a:r></a:p><a:p><a:pPr><a:spcAft><a:spcPts val="1000"/></a:spcAft><a:defRPr sz="2000"><a:solidFill><a:srgbClr val="1E293B"/></a:solidFill></a:defRPr></a:pPr><a:r><a:t>New 8D prompts similar LLs; must mark read/not applicable</a:t></a:r></a:p><a:p><a:pPr><a:spcAft><a:spcPts val="1000"/></a:spcAft><a:defRPr sz="2000"><a:solidFill><a:srgbClr val="1E293B"/></a:solidFill></a:defRPr></a:pPr><a:r><a:t>Mandatory search step in NPI/change processes</a:t></a:r></a:p><a:p><a:pPr><a:spcAft><a:spcPts val="1000"/></a:spcAft><a:defRPr sz="2000"><a:solidFill><a:srgbClr val="1E293B"/></a:solidFill></a:defRPr></a:pPr><a:r><a:t>Monthly 10-min "knowledge broadcast" on one item</a:t></a:r></a:p><a:p><a:pPr><a:spcAft><a:spcPts val="1000"/></a:spcAft><a:defRPr sz="2000"><a:solidFill><a:srgbClr val="1E293B"/></a:solidFill></a:defRPr></a:pPr><a:r><a:t>Metrics: citation count, days between repeat issues</a:t></a:r></a:p></p:txBody></p:sp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Lessons Learned & Knowledge Base Training</a:t></a:r></a:p></p:txBody></p:sp></p:spTree></p:cSld><p:clrMapOvr><a:masterClrMapping/></p:clrMapOvr></p:sld>
</file>

<file path=ppt/slides/slide12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Common Pitfalls</a:t></a:r></a:p></p:txBody></p:sp><p:sp><p:nvSpPr><p:cNvPr id="3" name="Rounded Rectangle 2"/><p:cNvSpPr/><p:nvPr/></p:nvSpPr><p:spPr><a:xfrm><a:off x="548640" y="1280160"/><a:ext cx="5394960" cy="4754880"/></a:xfrm><a:prstGeom prst="roundRect"><a:avLst/></a:prstGeom><a:solidFill><a:srgbClr val="E0F2FE"/></a:solidFill><a:ln><a:solidFill><a:srgbClr val="38BDF8"/></a:solidFill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 lIns="137160" tIns="109728"/><a:lstStyle/><a:p><a:pPr algn="ctr"><a:defRPr b="1" sz="1800"><a:solidFill><a:srgbClr val="0EA5E9"/></a:solidFill></a:defRPr></a:pPr><a:r><a:t>❌</a:t></a:r></a:p><a:p><a:pPr><a:defRPr sz="1500"><a:solidFill><a:srgbClr val="1E293B"/></a:solidFill></a:defRPr></a:pPr><a:r><a:t>• LL written as blame essays</a:t></a:r><a:br/><a:r><a:t>• Store failures only, not successes</a:t></a:r><a:br/><a:r><a:t>• Disconnected from training</a:t></a:r><a:br/><a:r><a:t>• KPIs chase volume not impact</a:t></a:r></a:p></p:txBody></p:sp><p:sp><p:nvSpPr><p:cNvPr id="4" name="Rounded Rectangle 3"/><p:cNvSpPr/><p:nvPr/></p:nvSpPr><p:spPr><a:xfrm><a:off x="6217920" y="1280160"/><a:ext cx="5394960" cy="4754880"/></a:xfrm><a:prstGeom prst="roundRect"><a:avLst/></a:prstGeom><a:solidFill><a:srgbClr val="ECFDF5"/></a:solidFill><a:ln><a:solidFill><a:srgbClr val="38BDF8"/></a:solidFill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 lIns="137160" tIns="109728"/><a:lstStyle/><a:p><a:pPr algn="ctr"><a:defRPr b="1" sz="1800"><a:solidFill><a:srgbClr val="0EA5E9"/></a:solidFill></a:defRPr></a:pPr><a:r><a:t>✅</a:t></a:r></a:p><a:p><a:pPr><a:defRPr sz="1500"><a:solidFill><a:srgbClr val="1E293B"/></a:solidFill></a:defRPr></a:pPr><a:r><a:t>• Transferable checklist items</a:t></a:r><a:br/><a:r><a:t>• Successful mistake-proofing also archived</a:t></a:r><a:br/><a:r><a:t>• Update on-the-job training</a:t></a:r><a:br/><a:r><a:t>• 30% drop in repeat issues</a:t></a:r></a:p></p:txBody></p:sp><p:sp><p:nvSpPr><p:cNvPr id="5" name="TextBox 4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Lessons Learned & Knowledge Base Training</a:t></a:r></a:p></p:txBody></p:sp></p:spTree></p:cSld><p:clrMapOvr><a:masterClrMapping/></p:clrMapOvr>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0" y="2560320"/>
            <a:ext cx="850392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 b="1">
                <a:solidFill>
                  <a:srgbClr val="0EA5E9"/>
                </a:solidFill>
              </a:defRPr>
            </a:pPr>
            <a:r>
              <a:t>Q &amp; 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3840480"/>
            <a:ext cx="85039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>
                <a:solidFill>
                  <a:srgbClr val="64748B"/>
                </a:solidFill>
              </a:defRPr>
            </a:pPr>
            <a:r>
              <a:t>Related article id=138</a:t>
            </a:r>
            <a:br/>
            <a:r>
              <a:t>qtank.org/article?id=138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6586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52144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38428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24712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194560" y="1234440"/>
            <a:ext cx="77724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60320" y="3063240"/>
            <a:ext cx="70408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E293B"/>
                </a:solidFill>
              </a:defRPr>
            </a:pPr>
            <a:r>
              <a:t>Thank You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320" y="3886200"/>
            <a:ext cx="7040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0320" y="4434840"/>
            <a:ext cx="7040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