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3" name="Rectangle 2"/><p:cNvSpPr/><p:nvPr/></p:nvSpPr><p:spPr><a:xfrm><a:off x="457200" y="457200"/><a:ext cx="73152" cy="594360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4" name="Rectangle 3"/><p:cNvSpPr/><p:nvPr/></p:nvSpPr><p:spPr><a:xfrm><a:off x="594360" y="457200"/><a:ext cx="73152" cy="5943600"/></a:xfrm><a:prstGeom prst="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ectangle 4"/><p:cNvSpPr/><p:nvPr/></p:nvSpPr><p:spPr><a:xfrm><a:off x="731520" y="457200"/><a:ext cx="73152" cy="5943600"/></a:xfrm><a:prstGeom prst="rect"><a:avLst/></a:prstGeom><a:solidFill><a:srgbClr val="22C55E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6" name="Rectangle 5"/><p:cNvSpPr/><p:nvPr/></p:nvSpPr><p:spPr><a:xfrm><a:off x="868680" y="457200"/><a:ext cx="73152" cy="5943600"/></a:xfrm><a:prstGeom prst="rect"><a:avLst/></a:prstGeom><a:solidFill><a:srgbClr val="FB923C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1097280" y="1371600"/><a:ext cx="9875520" cy="4389120"/></a:xfrm><a:prstGeom prst="roundRect"><a:avLst/></a:prstGeom><a:solidFill><a:srgbClr val="FFFFFF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365760" tIns="457200"/><a:lstStyle/><a:p><a:pPr algn="ctr"><a:defRPr sz="4400" b="1"><a:solidFill><a:srgbClr val="0EA5E9"/></a:solidFill></a:defRPr></a:pPr><a:r><a:t>Recall & Crisis Communication</a:t></a:r></a:p><a:p><a:pPr><a:defRPr sz="3200"><a:solidFill><a:srgbClr val="1E293B"/></a:solidFill></a:defRPr></a:pPr><a:r><a:t>Practical Training</a:t></a:r></a:p><a:p><a:pPr><a:defRPr sz="1800"><a:solidFill><a:srgbClr val="64748B"/></a:solidFill></a:defRPr></a:pPr><a:r><a:t>72-hour golden rhythm · traceability · compliance · unified messaging</a:t></a:r></a:p><a:p><a:pPr><a:defRPr sz="1400"><a:solidFill><a:srgbClr val="64748B"/></a:solidFill></a:defRPr></a:pPr><a:r><a:t>QTank</a:t></a:r></a:p></p:txBody></p:sp><p:sp><p:nvSpPr><p:cNvPr id="8" name="TextBox 7"/><p:cNvSpPr txBox="1"/><p:nvPr/></p:nvSpPr><p:spPr><a:xfrm><a:off x="457200" y="6400800"/><a:ext cx="4114800" cy="320040"/></a:xfrm><a:prstGeom prst="rect"><a:avLst/></a:prstGeom><a:noFill/></p:spPr><p:txBody><a:bodyPr wrap="none"><a:spAutoFit/></a:bodyPr><a:lstStyle/><a:p><a:pPr><a:defRPr sz="1000"><a:solidFill><a:srgbClr val="64748B"/></a:solidFill></a:defRPr></a:pPr><a:r><a:t>Knowledge Code 10.2.3 · Recall & Crisis Communication Essentials</a:t></a:r></a:p></p:txBody></p:sp><p:sp><p:nvSpPr><p:cNvPr id="9" name="TextBox 8"/><p:cNvSpPr txBox="1"/><p:nvPr/></p:nvSpPr><p:spPr><a:xfrm><a:off x="4114800" y="6400800"/><a:ext cx="3962095" cy="320040"/></a:xfrm><a:prstGeom prst="rect"><a:avLst/></a:prstGeom><a:noFill/></p:spPr><p:txBody><a:bodyPr wrap="none"><a:spAutoFit/></a:bodyPr><a:lstStyle/><a:p><a:pPr algn="ctr"><a:defRPr sz="1100"><a:solidFill><a:srgbClr val="0EA5E9"/></a:solidFill></a:defRPr></a:pPr><a:r><a:t>qtank.org</a:t></a:r></a:p></p:txBody></p:sp></p:spTree></p:cSld><p:clrMapOvr><a:masterClrMapping/></p:clrMapOvr></p:sld>
</file>

<file path=ppt/slides/slide2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Training Objectives</a:t></a:r></a:p><a:p><a:pPr><a:defRPr sz="1400"><a:solidFill><a:srgbClr val="E0F2FE"/></a:solidFill></a:defRPr></a:pPr><a:r><a:t>After training you should answer: who to trace? what to say? who speaks?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Understand harm assessment for recall triggers and Go/No-Go decision process</a:t></a:r></a:p><a:p><a:pPr><a:spcAft><a:spcPts val="1000"/></a:spcAft><a:defRPr sz="2000"><a:solidFill><a:srgbClr val="1E293B"/></a:solidFill></a:defRPr></a:pPr><a:r><a:t>Master traceability, affected scope calculation, and crisis RACI</a:t></a:r></a:p><a:p><a:pPr><a:spcAft><a:spcPts val="1000"/></a:spcAft><a:defRPr sz="2000"><a:solidFill><a:srgbClr val="1E293B"/></a:solidFill></a:defRPr></a:pPr><a:r><a:t>Know 72-hour crisis communication rhythm and spokesperson protocol</a:t></a:r></a:p><a:p><a:pPr><a:spcAft><a:spcPts val="1000"/></a:spcAft><a:defRPr sz="2000"><a:solidFill><a:srgbClr val="1E293B"/></a:solidFill></a:defRPr></a:pPr><a:r><a:t>Use templates for customer notice, FAQ, internal hold order, etc.</a:t></a:r></a:p><a:p><a:pPr><a:spcAft><a:spcPts val="1000"/></a:spcAft><a:defRPr sz="2000"><a:solidFill><a:srgbClr val="1E293B"/></a:solidFill></a:defRPr></a:pPr><a:r><a:t>Link to 8D and complaint systems; maintain annual drill discipline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Recall & Crisis Communication Training</a:t></a:r></a:p></p:txBody></p:sp></p:spTree></p:cSld><p:clrMapOvr><a:masterClrMapping/></p:clrMapOvr>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When to recall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Based on harm, not "how loud the noise is"</a:t>
            </a:r>
          </a:p>
        </p:txBody>
      </p:sp>
    </p:spTree>
  </p:cSld>
  <p:clrMapOvr>
    <a:masterClrMapping/>
  </p:clrMapOvr>
</p:sld>
</file>

<file path=ppt/slides/slide4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Harm classification & response direction</a:t></a:r></a:p></p:txBody></p:sp><p:graphicFrame><p:nvGraphicFramePr><p:cNvPr id="3" name="Table 2"/><p:cNvGraphicFramePr><a:graphicFrameLocks noGrp="1"/></p:cNvGraphicFramePr><p:nvPr/></p:nvGraphicFramePr><p:xfrm><a:off x="457200" y="1280160"/><a:ext cx="11247120" cy="1828800"/></p:xfrm><a:graphic><a:graphicData uri="http://schemas.openxmlformats.org/drawingml/2006/table"><a:tbl><a:tblPr firstRow="1" bandRow="1"><a:tableStyleId>{5C22544A-7EE6-4342-B048-85BDC9FD1C3A}</a:tableStyleId></a:tblPr><a:tblGrid><a:gridCol w="3749040"/><a:gridCol w="3749040"/><a:gridCol w="3749040"/></a:tblGrid><a:tr h="365760"><a:tc><a:txBody><a:bodyPr/><a:lstStyle/><a:p><a:pPr><a:defRPr b="1" sz="1300"><a:solidFill><a:srgbClr val="FFFFFF"/></a:solidFill></a:defRPr></a:pPr><a:r><a:t>Level</a:t></a:r></a:p></a:txBody><a:tcPr><a:solidFill><a:srgbClr val="0EA5E9"/></a:solidFill></a:tcPr></a:tc><a:tc><a:txBody><a:bodyPr/><a:lstStyle/><a:p><a:pPr><a:defRPr b="1" sz="1300"><a:solidFill><a:srgbClr val="FFFFFF"/></a:solidFill></a:defRPr></a:pPr><a:r><a:t>Typical situation</a:t></a:r></a:p></a:txBody><a:tcPr><a:solidFill><a:srgbClr val="0EA5E9"/></a:solidFill></a:tcPr></a:tc><a:tc><a:txBody><a:bodyPr/><a:lstStyle/><a:p><a:pPr><a:defRPr b="1" sz="1300"><a:solidFill><a:srgbClr val="FFFFFF"/></a:solidFill></a:defRPr></a:pPr><a:r><a:t>Action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Safety / regulatory</a:t></a:r></a:p></a:txBody><a:tcPr><a:solidFill><a:srgbClr val="E0F2FE"/></a:solidFill></a:tcPr></a:tc><a:tc><a:txBody><a:bodyPr/><a:lstStyle/><a:p><a:pPr><a:defRPr sz="1200"><a:solidFill><a:srgbClr val="1E293B"/></a:solidFill></a:defRPr></a:pPr><a:r><a:t>Personal injury, mandatory standard violation</a:t></a:r></a:p></a:txBody><a:tcPr><a:solidFill><a:srgbClr val="E0F2FE"/></a:solidFill></a:tcPr></a:tc><a:tc><a:txBody><a:bodyPr/><a:lstStyle/><a:p><a:pPr><a:defRPr sz="1200"><a:solidFill><a:srgbClr val="1E293B"/></a:solidFill></a:defRPr></a:pPr><a:r><a:t>Immediate recall + regulatory report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Function / performance</a:t></a:r></a:p></a:txBody><a:tcPr/></a:tc><a:tc><a:txBody><a:bodyPr/><a:lstStyle/><a:p><a:pPr><a:defRPr sz="1200"><a:solidFill><a:srgbClr val="1E293B"/></a:solidFill></a:defRPr></a:pPr><a:r><a:t>Cannot perform stated function; customer line stoppage</a:t></a:r></a:p></a:txBody><a:tcPr/></a:tc><a:tc><a:txBody><a:bodyPr/><a:lstStyle/><a:p><a:pPr><a:defRPr sz="1200"><a:solidFill><a:srgbClr val="1E293B"/></a:solidFill></a:defRPr></a:pPr><a:r><a:t>Negotiate replacement / conditional recall</a:t></a:r></a:p></a:txBody><a:tcPr/></a:tc></a:tr><a:tr h="365760"><a:tc><a:txBody><a:bodyPr/><a:lstStyle/><a:p><a:pPr><a:defRPr sz="1200"><a:solidFill><a:srgbClr val="1E293B"/></a:solidFill></a:defRPr></a:pPr><a:r><a:t>Compliance / labeling</a:t></a:r></a:p></a:txBody><a:tcPr><a:solidFill><a:srgbClr val="E0F2FE"/></a:solidFill></a:tcPr></a:tc><a:tc><a:txBody><a:bodyPr/><a:lstStyle/><a:p><a:pPr><a:defRPr sz="1200"><a:solidFill><a:srgbClr val="1E293B"/></a:solidFill></a:defRPr></a:pPr><a:r><a:t>Label error, traceability gap</a:t></a:r></a:p></a:txBody><a:tcPr><a:solidFill><a:srgbClr val="E0F2FE"/></a:solidFill></a:tcPr></a:tc><a:tc><a:txBody><a:bodyPr/><a:lstStyle/><a:p><a:pPr><a:defRPr sz="1200"><a:solidFill><a:srgbClr val="1E293B"/></a:solidFill></a:defRPr></a:pPr><a:r><a:t>Limited recall or correction notice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Minor</a:t></a:r></a:p></a:txBody><a:tcPr/></a:tc><a:tc><a:txBody><a:bodyPr/><a:lstStyle/><a:p><a:pPr><a:defRPr sz="1200"><a:solidFill><a:srgbClr val="1E293B"/></a:solidFill></a:defRPr></a:pPr><a:r><a:t>Appearance/packaging; no safety impact</a:t></a:r></a:p></a:txBody><a:tcPr/></a:tc><a:tc><a:txBody><a:bodyPr/><a:lstStyle/><a:p><a:pPr><a:defRPr sz="1200"><a:solidFill><a:srgbClr val="1E293B"/></a:solidFill></a:defRPr></a:pPr><a:r><a:t>Usually service remedy, not recall</a:t></a:r></a:p></a:txBody><a:tcPr/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Recall & Crisis Communication Training</a:t></a:r></a:p></p:txBody></p:sp></p:spTree></p:cSld><p:clrMapOvr><a:masterClrMapping/></p:clrMapOvr></p:sld>
</file>

<file path=ppt/slides/slide5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Three decision principles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Conservative: when evidence is incomplete, expand containment first, then narrow scope</a:t></a:r></a:p><a:p><a:pPr><a:spcAft><a:spcPts val="1000"/></a:spcAft><a:defRPr sz="2000"><a:solidFill><a:srgbClr val="1E293B"/></a:solidFill></a:defRPr></a:pPr><a:r><a:t>Single entry: cross-functional crisis team written Go/No-Go; no sales-side private settlements</a:t></a:r></a:p><a:p><a:pPr><a:spcAft><a:spcPts val="1000"/></a:spcAft><a:defRPr sz="2000"><a:solidFill><a:srgbClr val="1E293B"/></a:solidFill></a:defRPr></a:pPr><a:r><a:t>Timestamp: regulatory response clock starts at first knowledge of potential harm</a:t></a:r></a:p><a:p><a:pPr><a:spcAft><a:spcPts val="1000"/></a:spcAft><a:defRPr sz="2000"><a:solidFill><a:srgbClr val="1E293B"/></a:solidFill></a:defRPr></a:pPr><a:r><a:t>Maintain regulatory matrix: FDA, EU GPSR, SAMR, etc.</a:t></a:r></a:p><a:p><a:pPr><a:spcAft><a:spcPts val="1000"/></a:spcAft><a:defRPr sz="2000"><a:solidFill><a:srgbClr val="1E293B"/></a:solidFill></a:defRPr></a:pPr><a:r><a:t>Complaint system "safety flag" auto-escalates to quality director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Recall & Crisis Communication Training</a:t></a:r></a:p></p:txBody></p:sp></p:spTree></p:cSld><p:clrMapOvr><a:masterClrMapping/></p:clrMapOvr>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Five nets in peacetime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Don't start from zero when crisis hits</a:t>
            </a:r>
          </a:p>
        </p:txBody>
      </p:sp>
    </p:spTree>
  </p:cSld>
  <p:clrMapOvr>
    <a:masterClrMapping/>
  </p:clrMapOvr>
</p:sld>
</file>

<file path=ppt/slides/slide7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Five recall readiness nets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① Traceability net: forward/reverse; quarterly SN look-back drill within 4 hours</a:t></a:r></a:p><a:p><a:pPr><a:spcAft><a:spcPts val="1000"/></a:spcAft><a:defRPr sz="2000"><a:solidFill><a:srgbClr val="1E293B"/></a:solidFill></a:defRPr></a:pPr><a:r><a:t>② Affected scope: cutover, BOM explosion, five-way tally (stock/in transit/at customer/etc.)</a:t></a:r></a:p><a:p><a:pPr><a:spcAft><a:spcPts val="1000"/></a:spcAft><a:defRPr sz="2000"><a:solidFill><a:srgbClr val="1E293B"/></a:solidFill></a:defRPr></a:pPr><a:r><a:t>③ Crisis RACI: single spokesperson; technical experts don't give separate interviews</a:t></a:r></a:p><a:p><a:pPr><a:spcAft><a:spcPts val="1000"/></a:spcAft><a:defRPr sz="2000"><a:solidFill><a:srgbClr val="1E293B"/></a:solidFill></a:defRPr></a:pPr><a:r><a:t>④ Communication template library: customer letter, dealer guide, regulatory report, FAQ</a:t></a:r></a:p><a:p><a:pPr><a:spcAft><a:spcPts val="1000"/></a:spcAft><a:defRPr sz="2000"><a:solidFill><a:srgbClr val="1E293B"/></a:solidFill></a:defRPr></a:pPr><a:r><a:t>⑤ Reverse logistics: return inspection, scrap/rework, environmental compliance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Recall & Crisis Communication Training</a:t></a:r></a:p></p:txBody></p:sp></p:spTree></p:cSld><p:clrMapOvr><a:masterClrMapping/></p:clrMapOvr>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72-hour rhythm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Fast, accurate, steady</a:t>
            </a:r>
          </a:p>
        </p:txBody>
      </p:sp>
    </p:spTree>
  </p:cSld>
  <p:clrMapOvr>
    <a:masterClrMapping/>
  </p:clrMapOvr>
</p:sld>
</file>

<file path=ppt/slides/slide9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Hours 0–24: control & alignment</a:t></a:r></a:p></p:txBody></p:sp><p:sp><p:nvSpPr><p:cNvPr id="3" name="Rounded Rectangle 2"/><p:cNvSpPr/><p:nvPr/></p:nvSpPr><p:spPr><a:xfrm><a:off x="548640" y="2560320"/><a:ext cx="24917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Activate crisis team + hourly briefing</a:t></a:r></a:p></p:txBody></p:sp><p:sp><p:nvSpPr><p:cNvPr id="4" name="Right Arrow 3"/><p:cNvSpPr/><p:nvPr/></p:nvSpPr><p:spPr><a:xfrm><a:off x="30678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ounded Rectangle 4"/><p:cNvSpPr/><p:nvPr/></p:nvSpPr><p:spPr><a:xfrm><a:off x="3177540" y="2560320"/><a:ext cx="249174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Internal hold order: stop shipment; assess line stoppage</a:t></a:r></a:p></p:txBody></p:sp><p:sp><p:nvSpPr><p:cNvPr id="6" name="Right Arrow 5"/><p:cNvSpPr/><p:nvPr/></p:nvSpPr><p:spPr><a:xfrm><a:off x="56967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5806440" y="2560320"/><a:ext cx="24917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Initial affected scope v0.1</a:t></a:r></a:p></p:txBody></p:sp><p:sp><p:nvSpPr><p:cNvPr id="8" name="Right Arrow 7"/><p:cNvSpPr/><p:nvPr/></p:nvSpPr><p:spPr><a:xfrm><a:off x="83256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9" name="Rounded Rectangle 8"/><p:cNvSpPr/><p:nvPr/></p:nvSpPr><p:spPr><a:xfrm><a:off x="8435340" y="2560320"/><a:ext cx="249174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External: acknowledged / investigating / will update / single contact</a:t></a:r></a:p></p:txBody></p:sp><p:sp><p:nvSpPr><p:cNvPr id="10" name="TextBox 9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Recall & Crisis Communication Training</a:t></a:r></a:p></p:txBody></p:sp></p:spTree></p:cSld><p:clrMapOvr><a:masterClrMapping/></p:clrMapOvr></p:sld>
</file>

<file path=ppt/slides/slide10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Hours 24–72: notification & execution</a:t></a:r></a:p></p:txBody></p:sp><p:sp><p:nvSpPr><p:cNvPr id="3" name="Rounded Rectangle 2"/><p:cNvSpPr/><p:nvPr/></p:nvSpPr><p:spPr><a:xfrm><a:off x="548640" y="2560320"/><a:ext cx="24917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Regulatory reporting (if applicable)</a:t></a:r></a:p></p:txBody></p:sp><p:sp><p:nvSpPr><p:cNvPr id="4" name="Right Arrow 3"/><p:cNvSpPr/><p:nvPr/></p:nvSpPr><p:spPr><a:xfrm><a:off x="30678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ounded Rectangle 4"/><p:cNvSpPr/><p:nvPr/></p:nvSpPr><p:spPr><a:xfrm><a:off x="3177540" y="2560320"/><a:ext cx="249174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Formal customer/dealer notice + lot list</a:t></a:r></a:p></p:txBody></p:sp><p:sp><p:nvSpPr><p:cNvPr id="6" name="Right Arrow 5"/><p:cNvSpPr/><p:nvPr/></p:nvSpPr><p:spPr><a:xfrm><a:off x="56967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5806440" y="2560320"/><a:ext cx="2491740" cy="1097280"/></a:xfrm><a:prstGeom prst="round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War room hotline on duty</a:t></a:r></a:p></p:txBody></p:sp><p:sp><p:nvSpPr><p:cNvPr id="8" name="Right Arrow 7"/><p:cNvSpPr/><p:nvPr/></p:nvSpPr><p:spPr><a:xfrm><a:off x="8325612" y="2880360"/><a:ext cx="228600" cy="457200"/></a:xfrm><a:prstGeom prst="rightArrow"><a:avLst/></a:prstGeom><a:solidFill><a:srgbClr val="64748B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9" name="Rounded Rectangle 8"/><p:cNvSpPr/><p:nvPr/></p:nvSpPr><p:spPr><a:xfrm><a:off x="8435340" y="2560320"/><a:ext cx="2491740" cy="1097280"/></a:xfrm><a:prstGeom prst="round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1300"><a:solidFill><a:srgbClr val="FFFFFF"/></a:solidFill></a:defRPr></a:pPr><a:r><a:t>Track completion rate; proactively issue second notice if scope expands</a:t></a:r></a:p></p:txBody></p:sp><p:sp><p:nvSpPr><p:cNvPr id="10" name="TextBox 9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Recall & Crisis Communication Training</a:t></a:r></a:p></p:txBody></p:sp></p:spTree></p:cSld><p:clrMapOvr><a:masterClrMapping/></p:clrMapOvr>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Communication principles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What to say, how to say it, who speaks</a:t>
            </a:r>
          </a:p>
        </p:txBody>
      </p:sp>
    </p:spTree>
  </p:cSld>
  <p:clrMapOvr>
    <a:masterClrMapping/>
  </p:clrMapOvr>
</p:sld>
</file>

<file path=ppt/slides/slide12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Messaging DO / DON'T</a:t></a:r></a:p></p:txBody></p:sp><p:graphicFrame><p:nvGraphicFramePr><p:cNvPr id="3" name="Table 2"/><p:cNvGraphicFramePr><a:graphicFrameLocks noGrp="1"/></p:cNvGraphicFramePr><p:nvPr/></p:nvGraphicFramePr><p:xfrm><a:off x="457200" y="1280160"/><a:ext cx="11247120" cy="1828800"/></p:xfrm><a:graphic><a:graphicData uri="http://schemas.openxmlformats.org/drawingml/2006/table"><a:tbl><a:tblPr firstRow="1" bandRow="1"><a:tableStyleId>{5C22544A-7EE6-4342-B048-85BDC9FD1C3A}</a:tableStyleId></a:tblPr><a:tblGrid><a:gridCol w="5623560"/><a:gridCol w="5623560"/></a:tblGrid><a:tr h="365760"><a:tc><a:txBody><a:bodyPr/><a:lstStyle/><a:p><a:pPr><a:defRPr b="1" sz="1300"><a:solidFill><a:srgbClr val="FFFFFF"/></a:solidFill></a:defRPr></a:pPr><a:r><a:t>Do</a:t></a:r></a:p></a:txBody><a:tcPr><a:solidFill><a:srgbClr val="0EA5E9"/></a:solidFill></a:tcPr></a:tc><a:tc><a:txBody><a:bodyPr/><a:lstStyle/><a:p><a:pPr><a:defRPr b="1" sz="1300"><a:solidFill><a:srgbClr val="FFFFFF"/></a:solidFill></a:defRPr></a:pPr><a:r><a:t>Don't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Facts + actions already taken</a:t></a:r></a:p></a:txBody><a:tcPr><a:solidFill><a:srgbClr val="E0F2FE"/></a:solidFill></a:tcPr></a:tc><a:tc><a:txBody><a:bodyPr/><a:lstStyle/><a:p><a:pPr><a:defRPr sz="1200"><a:solidFill><a:srgbClr val="1E293B"/></a:solidFill></a:defRPr></a:pPr><a:r><a:t>Speculate on root cause; blame customer/supplier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State next steps and timeline</a:t></a:r></a:p></a:txBody><a:tcPr/></a:tc><a:tc><a:txBody><a:bodyPr/><a:lstStyle/><a:p><a:pPr><a:defRPr sz="1200"><a:solidFill><a:srgbClr val="1E293B"/></a:solidFill></a:defRPr></a:pPr><a:r><a:t>Prolonged silence with no updates</a:t></a:r></a:p></a:txBody><a:tcPr/></a:tc></a:tr><a:tr h="365760"><a:tc><a:txBody><a:bodyPr/><a:lstStyle/><a:p><a:pPr><a:defRPr sz="1200"><a:solidFill><a:srgbClr val="1E293B"/></a:solidFill></a:defRPr></a:pPr><a:r><a:t>Distinguish known / unknown / under investigation</a:t></a:r></a:p></a:txBody><a:tcPr><a:solidFill><a:srgbClr val="E0F2FE"/></a:solidFill></a:tcPr></a:tc><a:tc><a:txBody><a:bodyPr/><a:lstStyle/><a:p><a:pPr><a:defRPr sz="1200"><a:solidFill><a:srgbClr val="1E293B"/></a:solidFill></a:defRPr></a:pPr><a:r><a:t>State uncertainty as certainty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Single spokesperson + FAQ</a:t></a:r></a:p></a:txBody><a:tcPr/></a:tc><a:tc><a:txBody><a:bodyPr/><a:lstStyle/><a:p><a:pPr><a:defRPr sz="1200"><a:solidFill><a:srgbClr val="1E293B"/></a:solidFill></a:defRPr></a:pPr><a:r><a:t>Multiple voices saying different things</a:t></a:r></a:p></a:txBody><a:tcPr/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Recall & Crisis Communication Training</a:t></a:r></a:p></p:txBody></p:sp></p:spTree></p:cSld><p:clrMapOvr><a:masterClrMapping/></p:clrMapOvr></p:sld>
</file>

<file path=ppt/slides/slide13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Channels & public sentiment</a:t></a:r></a:p></p:txBody></p:sp><p:sp><p:nvSpPr><p:cNvPr id="3" name="Rounded Rectangle 2"/><p:cNvSpPr/><p:nvPr/></p:nvSpPr><p:spPr><a:xfrm><a:off x="548640" y="1280160"/><a:ext cx="5394960" cy="4754880"/></a:xfrm><a:prstGeom prst="roundRect"><a:avLst/></a:prstGeom><a:solidFill><a:srgbClr val="E0F2FE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B2B</a:t></a:r></a:p><a:p><a:pPr><a:defRPr sz="1500"><a:solidFill><a:srgbClr val="1E293B"/></a:solidFill></a:defRPr></a:pPr><a:r><a:t>• Account manager 1-on-1 + formal letter</a:t></a:r><a:br/><a:r><a:t>• Priority phone calls for key accounts</a:t></a:r><a:br/><a:r><a:t>• Portal announcement as backup</a:t></a:r></a:p></p:txBody></p:sp><p:sp><p:nvSpPr><p:cNvPr id="4" name="Rounded Rectangle 3"/><p:cNvSpPr/><p:nvPr/></p:nvSpPr><p:spPr><a:xfrm><a:off x="6217920" y="1280160"/><a:ext cx="5394960" cy="4754880"/></a:xfrm><a:prstGeom prst="roundRect"><a:avLst/></a:prstGeom><a:solidFill><a:srgbClr val="ECFDF5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137160" tIns="109728"/><a:lstStyle/><a:p><a:pPr algn="ctr"><a:defRPr b="1" sz="1800"><a:solidFill><a:srgbClr val="0EA5E9"/></a:solidFill></a:defRPr></a:pPr><a:r><a:t>B2C / internal</a:t></a:r></a:p><a:p><a:pPr><a:defRPr sz="1500"><a:solidFill><a:srgbClr val="1E293B"/></a:solidFill></a:defRPr></a:pPr><a:r><a:t>• Website, SMS, dealer posters</a:t></a:r><a:br/><a:r><a:t>• Employees hear from supervisors first</a:t></a:r><a:br/><a:r><a:t>• Monitor social media; respond within 24h</a:t></a:r></a:p></p:txBody></p:sp><p:sp><p:nvSpPr><p:cNvPr id="5" name="TextBox 4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Recall & Crisis Communication Training</a:t></a:r></a:p></p:txBody></p:sp></p:spTree></p:cSld><p:clrMapOvr><a:masterClrMapping/></p:clrMapOvr></p:sld>
</file>

<file path=ppt/slides/slide14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8D linkage & closure metrics</a:t></a:r></a:p></p:txBody></p:sp><p:sp><p:nvSpPr><p:cNvPr id="3" name="TextBox 2"/><p:cNvSpPr txBox="1"/><p:nvPr/></p:nvSpPr><p:spPr><a:xfrm><a:off x="640080" y="1234440"/><a:ext cx="10789920" cy="5029200"/></a:xfrm><a:prstGeom prst="rect"><a:avLst/></a:prstGeom><a:noFill/></p:spPr><p:txBody><a:bodyPr wrap="square"><a:spAutoFit/></a:bodyPr><a:lstStyle/><a:p><a:pPr><a:spcAft><a:spcPts val="1000"/></a:spcAft><a:defRPr sz="2000"><a:solidFill><a:srgbClr val="1E293B"/></a:solidFill></a:defRPr></a:pPr><a:r><a:t>Recall closure requires: 8D/LL, verified root-cause actions, archived communications</a:t></a:r></a:p><a:p><a:pPr><a:spcAft><a:spcPts val="1000"/></a:spcAft><a:defRPr sz="2000"><a:solidFill><a:srgbClr val="1E293B"/></a:solidFill></a:defRPr></a:pPr><a:r><a:t>Metrics: notice delivery rate, recall completion rate, cycle time, scope expansion count</a:t></a:r></a:p><a:p><a:pPr><a:spcAft><a:spcPts val="1000"/></a:spcAft><a:defRPr sz="2000"><a:solidFill><a:srgbClr val="1E293B"/></a:solidFill></a:defRPr></a:pPr><a:r><a:t>Closure: hazard eliminated + completion rate met + regulatory case closed (if applicable)</a:t></a:r></a:p><a:p><a:pPr><a:spcAft><a:spcPts val="1000"/></a:spcAft><a:defRPr sz="2000"><a:solidFill><a:srgbClr val="1E293B"/></a:solidFill></a:defRPr></a:pPr><a:r><a:t>Drills: desktop annually; full-scale every 2 years</a:t></a:r></a:p><a:p><a:pPr><a:spcAft><a:spcPts val="1000"/></a:spcAft><a:defRPr sz="2000"><a:solidFill><a:srgbClr val="1E293B"/></a:solidFill></a:defRPr></a:pPr><a:r><a:t>Related article: Recall & Crisis Communication (Knowledge Code 10.2.3)</a:t></a:r></a:p></p:txBody></p:sp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Recall & Crisis Communication Training</a:t></a:r></a:p></p:txBody></p:sp></p:spTree></p:cSld><p:clrMapOvr><a:masterClrMapping/></p:clrMapOvr></p:sld>
</file>

<file path=ppt/slides/slide15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E0F2FE"/></a:solidFill><a:effectLst/></p:bgPr></p:bg><p:spTree><p:nvGrpSpPr><p:cNvPr id="1" name=""/><p:cNvGrpSpPr/><p:nvPr/></p:nvGrpSpPr><p:grpSpPr/><p:sp><p:nvSpPr><p:cNvPr id="2" name="TextBox 1"/><p:cNvSpPr txBox="1"/><p:nvPr/></p:nvSpPr><p:spPr><a:xfrm><a:off x="1828800" y="2560320"/><a:ext cx="8503920" cy="1828800"/></a:xfrm><a:prstGeom prst="rect"><a:avLst/></a:prstGeom><a:noFill/></p:spPr><p:txBody><a:bodyPr wrap="none"><a:spAutoFit/></a:bodyPr><a:lstStyle/><a:p><a:pPr algn="ctr"><a:defRPr sz="4800" b="1"><a:solidFill><a:srgbClr val="0EA5E9"/></a:solidFill></a:defRPr></a:pPr><a:r><a:t>Q &amp; A</a:t></a:r></a:p></p:txBody></p:sp><p:sp><p:nvSpPr><p:cNvPr id="3" name="TextBox 2"/><p:cNvSpPr txBox="1"/><p:nvPr/></p:nvSpPr><p:spPr><a:xfrm><a:off x="1828800" y="3840480"/><a:ext cx="8503920" cy="914400"/></a:xfrm><a:prstGeom prst="rect"><a:avLst/></a:prstGeom><a:noFill/></p:spPr><p:txBody><a:bodyPr wrap="none"><a:spAutoFit/></a:bodyPr><a:lstStyle/><a:p><a:pPr algn="ctr"><a:defRPr sz="1800"><a:solidFill><a:srgbClr val="64748B"/></a:solidFill></a:defRPr></a:pPr><a:r><a:t>Related article: Recall & Crisis Communication — 72-hour golden rhythm & external messaging control</a:t></a:r><a:br/><a:r><a:t>qtank.org/article?id=141</a:t></a:r></a:p></p:txBody></p:sp></p:spTree></p:cSld><p:clrMapOvr><a:masterClrMapping/></p:clrMapOvr>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