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4C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02C39A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137160" y="0"/>
            <a:ext cx="9144000" cy="73152"/>
          </a:xfrm>
          <a:prstGeom prst="rect">
            <a:avLst/>
          </a:prstGeom>
          <a:solidFill>
            <a:srgbClr val="02C39A"/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731520" y="164592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Lean Production</a:t>
            </a:r>
            <a:endParaRPr lang="en-US" sz="6000" dirty="0"/>
          </a:p>
        </p:txBody>
      </p:sp>
      <p:sp>
        <p:nvSpPr>
          <p:cNvPr id="5" name="Text 3"/>
          <p:cNvSpPr/>
          <p:nvPr/>
        </p:nvSpPr>
        <p:spPr>
          <a:xfrm>
            <a:off x="731520" y="27432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i="1" dirty="0">
                <a:solidFill>
                  <a:srgbClr val="02C3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Lean Production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731520" y="33832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Eliminate Waste · Continuous Improvement · Create Value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858000" y="3474720"/>
            <a:ext cx="2011680" cy="2011680"/>
          </a:xfrm>
          <a:prstGeom prst="ellipse">
            <a:avLst/>
          </a:prstGeom>
          <a:solidFill>
            <a:srgbClr val="00A896">
              <a:alpha val="75000"/>
            </a:srgbClr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498080" y="3931920"/>
            <a:ext cx="1371600" cy="1371600"/>
          </a:xfrm>
          <a:prstGeom prst="ellipse">
            <a:avLst/>
          </a:prstGeom>
          <a:solidFill>
            <a:srgbClr val="02C39A">
              <a:alpha val="65000"/>
            </a:srgbClr>
          </a:solidFill>
          <a:ln/>
        </p:spPr>
        <p:txBody>
          <a:bodyPr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463040"/>
            <a:ext cx="2651760" cy="15544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457200" y="1463040"/>
            <a:ext cx="54864" cy="1554480"/>
          </a:xfrm>
          <a:prstGeom prst="rect">
            <a:avLst/>
          </a:prstGeom>
          <a:solidFill>
            <a:srgbClr val="02C39A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640080" y="164592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640080" y="21031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Lean Production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40080" y="24688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 &amp; Core Ideas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383280" y="1463040"/>
            <a:ext cx="2651760" cy="15544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3383280" y="1463040"/>
            <a:ext cx="54864" cy="1554480"/>
          </a:xfrm>
          <a:prstGeom prst="rect">
            <a:avLst/>
          </a:prstGeom>
          <a:solidFill>
            <a:srgbClr val="02C39A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3566160" y="164592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3566160" y="21031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Origin &amp; Development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66160" y="24688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Toyota to Global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309360" y="1463040"/>
            <a:ext cx="2651760" cy="15544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6309360" y="1463040"/>
            <a:ext cx="54864" cy="1554480"/>
          </a:xfrm>
          <a:prstGeom prst="rect">
            <a:avLst/>
          </a:prstGeom>
          <a:solidFill>
            <a:srgbClr val="02C39A"/>
          </a:solidFill>
          <a:ln/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6492240" y="164592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6492240" y="21031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Core Principles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492240" y="24688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Value-Driven Lean Framework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291840"/>
            <a:ext cx="2651760" cy="15544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457200" y="3291840"/>
            <a:ext cx="54864" cy="1554480"/>
          </a:xfrm>
          <a:prstGeom prst="rect">
            <a:avLst/>
          </a:prstGeom>
          <a:solidFill>
            <a:srgbClr val="02C39A"/>
          </a:solidFill>
          <a:ln/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640080" y="347472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640080" y="39319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Seven Wastes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40080" y="42976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&amp; Eliminate Waste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3383280" y="3291840"/>
            <a:ext cx="2651760" cy="15544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3383280" y="3291840"/>
            <a:ext cx="54864" cy="1554480"/>
          </a:xfrm>
          <a:prstGeom prst="rect">
            <a:avLst/>
          </a:prstGeom>
          <a:solidFill>
            <a:srgbClr val="02C39A"/>
          </a:solidFill>
          <a:ln/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3566160" y="347472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05</a:t>
            </a:r>
            <a:endParaRPr lang="en-US" sz="2800" dirty="0"/>
          </a:p>
        </p:txBody>
      </p:sp>
      <p:sp>
        <p:nvSpPr>
          <p:cNvPr id="27" name="Text 25"/>
          <p:cNvSpPr/>
          <p:nvPr/>
        </p:nvSpPr>
        <p:spPr>
          <a:xfrm>
            <a:off x="3566160" y="39319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Tools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3566160" y="42976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5S, Kanban, JIT, etc.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309360" y="3291840"/>
            <a:ext cx="2651760" cy="155448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6309360" y="3291840"/>
            <a:ext cx="54864" cy="1554480"/>
          </a:xfrm>
          <a:prstGeom prst="rect">
            <a:avLst/>
          </a:prstGeom>
          <a:solidFill>
            <a:srgbClr val="02C39A"/>
          </a:solidFill>
          <a:ln/>
        </p:spPr>
        <p:txBody>
          <a:bodyPr/>
          <a:p/>
        </p:txBody>
      </p:sp>
      <p:sp>
        <p:nvSpPr>
          <p:cNvPr id="31" name="Text 29"/>
          <p:cNvSpPr/>
          <p:nvPr/>
        </p:nvSpPr>
        <p:spPr>
          <a:xfrm>
            <a:off x="6492240" y="347472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06</a:t>
            </a:r>
            <a:endParaRPr lang="en-US" sz="2800" dirty="0"/>
          </a:p>
        </p:txBody>
      </p:sp>
      <p:sp>
        <p:nvSpPr>
          <p:cNvPr id="32" name="Text 30"/>
          <p:cNvSpPr/>
          <p:nvPr/>
        </p:nvSpPr>
        <p:spPr>
          <a:xfrm>
            <a:off x="6492240" y="39319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Implementation &amp; Benefits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492240" y="42976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Steps &amp; Outcomes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Lean Production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4114800" cy="3657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640080" y="13716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Definition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1828800"/>
            <a:ext cx="3749040" cy="27432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indent="0" marL="0">
              <a:spcAft>
                <a:spcPts val="1200"/>
              </a:spcAft>
              <a:buNone/>
            </a:pPr>
            <a:r>
              <a:rPr lang="en-US" sz="105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production is a mgmt method focused on eliminating waste and continuous improvement, driven by customer demand.</a:t>
            </a:r>
            <a:endParaRPr lang="en-US" sz="1400" dirty="0"/>
          </a:p>
          <a:p>
            <a:pPr algn="l" indent="0" marL="0">
              <a:spcAft>
                <a:spcPts val="1200"/>
              </a:spcAft>
              <a:buNone/>
            </a:pPr>
            <a:r>
              <a:rPr lang="en-US" sz="105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involves changes in system structure, org, ops, and market demand to quickly adapt to user needs.</a:t>
            </a:r>
            <a:endParaRPr lang="en-US" sz="1400" dirty="0"/>
          </a:p>
          <a:p>
            <a:pPr algn="l" indent="0" marL="0">
              <a:buNone/>
            </a:pPr>
            <a:r>
              <a:rPr lang="en-US" sz="105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Ultimate goal: deliver max value with optimal quality, lowest cost, and shortest time.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669280" y="1828800"/>
            <a:ext cx="1280160" cy="128016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5669280" y="214884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Eliminate Waste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669280" y="25146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Eliminate Waste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7315200" y="1828800"/>
            <a:ext cx="1280160" cy="1280160"/>
          </a:xfrm>
          <a:prstGeom prst="ellipse">
            <a:avLst/>
          </a:prstGeom>
          <a:solidFill>
            <a:srgbClr val="00A896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7315200" y="214884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Continuous Improvement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315200" y="25146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Improvement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669280" y="3474720"/>
            <a:ext cx="1280160" cy="1280160"/>
          </a:xfrm>
          <a:prstGeom prst="ellipse">
            <a:avLst/>
          </a:prstGeom>
          <a:solidFill>
            <a:srgbClr val="02C39A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5669280" y="379476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 Creation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669280" y="416052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Value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Origin &amp; Development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914400" y="2926080"/>
            <a:ext cx="7315200" cy="0"/>
          </a:xfrm>
          <a:prstGeom prst="line">
            <a:avLst/>
          </a:prstGeom>
          <a:noFill/>
          <a:ln w="38100">
            <a:solidFill>
              <a:srgbClr val="028090"/>
            </a:solidFill>
            <a:prstDash val="solid"/>
          </a:ln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1280160" y="2743200"/>
            <a:ext cx="365760" cy="36576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731520" y="21031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1950s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32918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Toyota Production System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40080" y="365760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TPS Founded by Taiichi Ohno at Toyota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383280" y="2743200"/>
            <a:ext cx="365760" cy="365760"/>
          </a:xfrm>
          <a:prstGeom prst="ellipse">
            <a:avLst/>
          </a:prstGeom>
          <a:solidFill>
            <a:srgbClr val="00A896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2834640" y="21031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A896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1970s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2834640" y="32918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Rise of Japanese Manufacturing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743200" y="365760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75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principles widely adopted in japanese firms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486400" y="2743200"/>
            <a:ext cx="365760" cy="365760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4937760" y="21031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2C39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1990s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4937760" y="32918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Expansion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846320" y="365760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75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Publication of 'The machine that changed the world', globalizing lean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7589520" y="2743200"/>
            <a:ext cx="365760" cy="365760"/>
          </a:xfrm>
          <a:prstGeom prst="ellipse">
            <a:avLst/>
          </a:prstGeom>
          <a:solidFill>
            <a:srgbClr val="1B263B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7040880" y="21031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B263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2000s+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7040880" y="32918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Lean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949440" y="365760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Integrated with Industry 4.0 &amp; Smart Mfg.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Core Principles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265176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457200" y="1280160"/>
            <a:ext cx="2651760" cy="73152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594360" y="1508760"/>
            <a:ext cx="457200" cy="457200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9436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143000" y="155448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 Definition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210312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value from customer's perspective, identify features they will pay for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383280" y="1280160"/>
            <a:ext cx="265176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3383280" y="1280160"/>
            <a:ext cx="2651760" cy="73152"/>
          </a:xfrm>
          <a:prstGeom prst="rect">
            <a:avLst/>
          </a:prstGeom>
          <a:solidFill>
            <a:srgbClr val="00A896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3520440" y="1508760"/>
            <a:ext cx="457200" cy="457200"/>
          </a:xfrm>
          <a:prstGeom prst="ellipse">
            <a:avLst/>
          </a:prstGeom>
          <a:solidFill>
            <a:srgbClr val="00A896"/>
          </a:solidFill>
          <a:ln/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352044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069080" y="155448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 Stream Analysis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520440" y="210312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all Value-Adding activities, eliminate Non-Value steps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309360" y="1280160"/>
            <a:ext cx="265176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6309360" y="1280160"/>
            <a:ext cx="2651760" cy="73152"/>
          </a:xfrm>
          <a:prstGeom prst="rect">
            <a:avLst/>
          </a:prstGeom>
          <a:solidFill>
            <a:srgbClr val="02C39A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6446520" y="1508760"/>
            <a:ext cx="457200" cy="457200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644652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6995160" y="155448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 Establishment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446520" y="210312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a seamless, Non-Interrupted, Zero-Wait value flow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57200" y="3291840"/>
            <a:ext cx="265176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457200" y="3291840"/>
            <a:ext cx="2651760" cy="73152"/>
          </a:xfrm>
          <a:prstGeom prst="rect">
            <a:avLst/>
          </a:prstGeom>
          <a:solidFill>
            <a:srgbClr val="0F4C5C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594360" y="3520440"/>
            <a:ext cx="457200" cy="457200"/>
          </a:xfrm>
          <a:prstGeom prst="ellipse">
            <a:avLst/>
          </a:prstGeom>
          <a:solidFill>
            <a:srgbClr val="0F4C5C"/>
          </a:solidFill>
          <a:ln/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594360" y="35204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1143000" y="35661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Pull System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94360" y="411480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Produce only what is needed, when it is needed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3383280" y="3291840"/>
            <a:ext cx="265176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>
            <a:off x="3383280" y="3291840"/>
            <a:ext cx="2651760" cy="73152"/>
          </a:xfrm>
          <a:prstGeom prst="rect">
            <a:avLst/>
          </a:prstGeom>
          <a:solidFill>
            <a:srgbClr val="1B263B"/>
          </a:solidFill>
          <a:ln/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3520440" y="3520440"/>
            <a:ext cx="457200" cy="457200"/>
          </a:xfrm>
          <a:prstGeom prst="ellipse">
            <a:avLst/>
          </a:prstGeom>
          <a:solidFill>
            <a:srgbClr val="1B263B"/>
          </a:solidFill>
          <a:ln/>
        </p:spPr>
        <p:txBody>
          <a:bodyPr/>
          <a:p/>
        </p:txBody>
      </p:sp>
      <p:sp>
        <p:nvSpPr>
          <p:cNvPr id="31" name="Text 29"/>
          <p:cNvSpPr/>
          <p:nvPr/>
        </p:nvSpPr>
        <p:spPr>
          <a:xfrm>
            <a:off x="3520440" y="35204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4069080" y="35661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Perfection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3520440" y="411480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Pursue zero waste, zero defects through continuous improvement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Seven Wastes (TIMWOOD)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365760" y="1188720"/>
            <a:ext cx="201168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365760" y="1188720"/>
            <a:ext cx="2011680" cy="365760"/>
          </a:xfrm>
          <a:prstGeom prst="rect">
            <a:avLst/>
          </a:prstGeom>
          <a:solidFill>
            <a:srgbClr val="E63946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365760" y="126187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Transportation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16459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 Waste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75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Unnecessary material handling &amp; movement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560320" y="1188720"/>
            <a:ext cx="201168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2560320" y="1188720"/>
            <a:ext cx="2011680" cy="365760"/>
          </a:xfrm>
          <a:prstGeom prst="rect">
            <a:avLst/>
          </a:prstGeom>
          <a:solidFill>
            <a:srgbClr val="F4A261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2560320" y="126187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Inventory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2560320" y="16459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Inventory Waste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2651760" y="210312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Excess raw materials, WIP, finished goods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754880" y="1188720"/>
            <a:ext cx="201168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4754880" y="1188720"/>
            <a:ext cx="2011680" cy="365760"/>
          </a:xfrm>
          <a:prstGeom prst="rect">
            <a:avLst/>
          </a:prstGeom>
          <a:solidFill>
            <a:srgbClr val="E9C46A"/>
          </a:solidFill>
          <a:ln/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4754880" y="126187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Motion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754880" y="16459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Motion Waste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846320" y="210312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Unnecessary human movements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949440" y="1188720"/>
            <a:ext cx="201168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6949440" y="1188720"/>
            <a:ext cx="2011680" cy="365760"/>
          </a:xfrm>
          <a:prstGeom prst="rect">
            <a:avLst/>
          </a:prstGeom>
          <a:solidFill>
            <a:srgbClr val="2A9D8F"/>
          </a:solidFill>
          <a:ln/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6949440" y="126187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Waiting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949440" y="16459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Waiting Waste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7040880" y="210312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Idle personnel, equipment, &amp; materials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365760" y="3200400"/>
            <a:ext cx="201168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365760" y="3200400"/>
            <a:ext cx="2011680" cy="365760"/>
          </a:xfrm>
          <a:prstGeom prst="rect">
            <a:avLst/>
          </a:prstGeom>
          <a:solidFill>
            <a:srgbClr val="264653"/>
          </a:solidFill>
          <a:ln/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365760" y="327355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Overproduction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365760" y="365760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Overproduction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457200" y="41148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Producing more than needed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2560320" y="3200400"/>
            <a:ext cx="201168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2560320" y="3200400"/>
            <a:ext cx="2011680" cy="365760"/>
          </a:xfrm>
          <a:prstGeom prst="rect">
            <a:avLst/>
          </a:prstGeom>
          <a:solidFill>
            <a:srgbClr val="457B9D"/>
          </a:solidFill>
          <a:ln/>
        </p:spPr>
        <p:txBody>
          <a:bodyPr/>
          <a:p/>
        </p:txBody>
      </p:sp>
      <p:sp>
        <p:nvSpPr>
          <p:cNvPr id="31" name="Text 29"/>
          <p:cNvSpPr/>
          <p:nvPr/>
        </p:nvSpPr>
        <p:spPr>
          <a:xfrm>
            <a:off x="2560320" y="327355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Over-processing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2560320" y="365760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Overprocessing</a:t>
            </a:r>
            <a:endParaRPr lang="en-US" sz="1800" dirty="0"/>
          </a:p>
        </p:txBody>
      </p:sp>
      <p:sp>
        <p:nvSpPr>
          <p:cNvPr id="33" name="Text 31"/>
          <p:cNvSpPr/>
          <p:nvPr/>
        </p:nvSpPr>
        <p:spPr>
          <a:xfrm>
            <a:off x="2651760" y="41148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75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Processing beyond necessary precision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4754880" y="3200400"/>
            <a:ext cx="201168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35" name="Shape 33"/>
          <p:cNvSpPr/>
          <p:nvPr/>
        </p:nvSpPr>
        <p:spPr>
          <a:xfrm>
            <a:off x="4754880" y="3200400"/>
            <a:ext cx="2011680" cy="365760"/>
          </a:xfrm>
          <a:prstGeom prst="rect">
            <a:avLst/>
          </a:prstGeom>
          <a:solidFill>
            <a:srgbClr val="1D3557"/>
          </a:solidFill>
          <a:ln/>
        </p:spPr>
        <p:txBody>
          <a:bodyPr/>
          <a:p/>
        </p:txBody>
      </p:sp>
      <p:sp>
        <p:nvSpPr>
          <p:cNvPr id="36" name="Text 34"/>
          <p:cNvSpPr/>
          <p:nvPr/>
        </p:nvSpPr>
        <p:spPr>
          <a:xfrm>
            <a:off x="4754880" y="327355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Defects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4754880" y="365760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Defect Waste</a:t>
            </a:r>
            <a:endParaRPr lang="en-US" sz="1800" dirty="0"/>
          </a:p>
        </p:txBody>
      </p:sp>
      <p:sp>
        <p:nvSpPr>
          <p:cNvPr id="38" name="Text 36"/>
          <p:cNvSpPr/>
          <p:nvPr/>
        </p:nvSpPr>
        <p:spPr>
          <a:xfrm>
            <a:off x="4846320" y="41148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75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Producing nonconforming products &amp; rework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Tools (Part 1)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4114800" cy="3657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457200" y="1188720"/>
            <a:ext cx="4114800" cy="457200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457200" y="123444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5S Site Mgmt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" y="1828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Sort (Seiri)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2377440" y="182880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needed &amp; unneeded items, remove unneeded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40080" y="24231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in Order (Seiton)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2377440" y="24231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Position, quantify, &amp; label essential items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0080" y="30175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 (Seiso)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2377440" y="30175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Remove trash &amp; dirt, maintain cleanliness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0080" y="361188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 (Seiketsu)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2377440" y="361188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Standardize &amp; institutionalize the first 3S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40080" y="42062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Discipline (Shitsuke)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377440" y="420624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 habit of following rules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846320" y="1188720"/>
            <a:ext cx="4114800" cy="3657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4846320" y="1188720"/>
            <a:ext cx="4114800" cy="457200"/>
          </a:xfrm>
          <a:prstGeom prst="rect">
            <a:avLst/>
          </a:prstGeom>
          <a:solidFill>
            <a:srgbClr val="00A896"/>
          </a:solidFill>
          <a:ln/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4846320" y="123444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Kanban Mgmt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5029200" y="182880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Kanban is a lean tool for info sharing &amp; material flow control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212080" y="256032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342900" indent="-342900">
              <a:buSzPct val="100000"/>
              <a:buChar char="•"/>
            </a:pPr>
            <a:r>
              <a:rPr lang="en-US" sz="105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workflow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5212080" y="301752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342900" indent="-342900">
              <a:buSzPct val="100000"/>
              <a:buChar char="•"/>
            </a:pPr>
            <a:r>
              <a:rPr lang="en-US" sz="13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 WIP quantity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212080" y="347472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342900" indent="-342900">
              <a:buSzPct val="100000"/>
              <a:buChar char="•"/>
            </a:pPr>
            <a:r>
              <a:rPr lang="en-US" sz="95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 pull production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5212080" y="393192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342900" indent="-342900">
              <a:buSzPct val="100000"/>
              <a:buChar char="•"/>
            </a:pPr>
            <a:r>
              <a:rPr lang="en-US" sz="9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Reveal bottlenecks &amp; issues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5212080" y="438912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342900" indent="-342900">
              <a:buSzPct val="100000"/>
              <a:buChar char="•"/>
            </a:pPr>
            <a:r>
              <a:rPr lang="en-US" sz="9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Enhance team collaboration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Tools (2)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4114800" cy="3657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457200" y="1188720"/>
            <a:ext cx="4114800" cy="457200"/>
          </a:xfrm>
          <a:prstGeom prst="rect">
            <a:avLst/>
          </a:prstGeom>
          <a:solidFill>
            <a:srgbClr val="02C39A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457200" y="123444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JIT Production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" y="182880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 In Time — produce the right product in the right qty at the right time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22960" y="246888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342900" indent="-342900">
              <a:buSzPct val="100000"/>
              <a:buChar char="•"/>
            </a:pPr>
            <a:r>
              <a:rPr lang="en-US" sz="105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 inventory costs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22960" y="292608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342900" indent="-342900">
              <a:buSzPct val="100000"/>
              <a:buChar char="•"/>
            </a:pPr>
            <a:r>
              <a:rPr lang="en-US" sz="9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Shorten production cycle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22960" y="338328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342900" indent="-342900">
              <a:buSzPct val="100000"/>
              <a:buChar char="•"/>
            </a:pPr>
            <a:r>
              <a:rPr lang="en-US" sz="105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Rapid market response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22960" y="384048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342900" indent="-342900">
              <a:buSzPct val="100000"/>
              <a:buChar char="•"/>
            </a:pPr>
            <a:r>
              <a:rPr lang="en-US" sz="9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 inventory costs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22960" y="429768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342900" indent="-342900">
              <a:buSzPct val="100000"/>
              <a:buChar char="•"/>
            </a:pPr>
            <a:r>
              <a:rPr lang="en-US" sz="9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Expose production issues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846320" y="1188720"/>
            <a:ext cx="4114800" cy="3657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4846320" y="1188720"/>
            <a:ext cx="4114800" cy="457200"/>
          </a:xfrm>
          <a:prstGeom prst="rect">
            <a:avLst/>
          </a:prstGeom>
          <a:solidFill>
            <a:srgbClr val="1B263B"/>
          </a:solidFill>
          <a:ln/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4846320" y="123444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Continuous improvement Kaizen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5029200" y="182880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Kaizen means 'continuous improvement,' emphasizing team participation, small, quick steps, and ongoing optimization.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212080" y="256032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342900" indent="-342900">
              <a:buSzPct val="100000"/>
              <a:buChar char="•"/>
            </a:pPr>
            <a:r>
              <a:rPr lang="en-US" sz="9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Team-driven improvement culture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212080" y="301752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342900" indent="-342900">
              <a:buSzPct val="100000"/>
              <a:buChar char="•"/>
            </a:pPr>
            <a:r>
              <a:rPr lang="en-US" sz="95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PDCA cycle application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212080" y="347472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342900" indent="-342900">
              <a:buSzPct val="100000"/>
              <a:buChar char="•"/>
            </a:pPr>
            <a:r>
              <a:rPr lang="en-US" sz="9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improvements yield big results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212080" y="393192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342900" indent="-342900">
              <a:buSzPct val="100000"/>
              <a:buChar char="•"/>
            </a:pPr>
            <a:r>
              <a:rPr lang="en-US" sz="95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employee ideas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212080" y="438912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marL="342900" indent="-342900">
              <a:buSzPct val="100000"/>
              <a:buChar char="•"/>
            </a:pPr>
            <a:r>
              <a:rPr lang="en-US" sz="9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Data-driven decision making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Implementation steps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1645920" y="2286000"/>
            <a:ext cx="5852160" cy="0"/>
          </a:xfrm>
          <a:prstGeom prst="line">
            <a:avLst/>
          </a:prstGeom>
          <a:noFill/>
          <a:ln w="25400">
            <a:solidFill>
              <a:srgbClr val="028090"/>
            </a:solidFill>
            <a:prstDash val="dash"/>
          </a:ln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828800"/>
            <a:ext cx="1097280" cy="109728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914400" y="201168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310896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status diagnosis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7200" y="352044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waste, map value streams, assess performance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108960" y="1828800"/>
            <a:ext cx="1097280" cy="109728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3108960" y="201168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2651760" y="310896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targets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2651760" y="352044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measurable goals, clarify key metrics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303520" y="1828800"/>
            <a:ext cx="1097280" cy="109728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5303520" y="201168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4846320" y="310896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 implementation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846320" y="352044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representative lines or areas, launch lean pilots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7498080" y="1828800"/>
            <a:ext cx="1097280" cy="109728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7498080" y="201168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7040880" y="310896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Full-scale rollout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040880" y="352044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Summarize pilot lessons, expand horizontally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Implementation benefits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1280160"/>
            <a:ext cx="384048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914400" y="146304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30%+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2286000" y="150876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Increased production efficiency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2286000" y="187452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Eliminate waste, optimize processes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914400" y="2560320"/>
            <a:ext cx="3474720" cy="54864"/>
          </a:xfrm>
          <a:prstGeom prst="rect">
            <a:avLst/>
          </a:prstGeom>
          <a:solidFill>
            <a:srgbClr val="02C39A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4846320" y="1280160"/>
            <a:ext cx="384048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5029200" y="146304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50%+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6400800" y="150876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Reduce WIP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00800" y="187452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Pull production, lower inventory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029200" y="2560320"/>
            <a:ext cx="3474720" cy="54864"/>
          </a:xfrm>
          <a:prstGeom prst="rect">
            <a:avLst/>
          </a:prstGeom>
          <a:solidFill>
            <a:srgbClr val="02C39A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31520" y="3291840"/>
            <a:ext cx="384048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914400" y="347472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40%+</a:t>
            </a:r>
            <a:endParaRPr lang="en-US" sz="4000" dirty="0"/>
          </a:p>
        </p:txBody>
      </p:sp>
      <p:sp>
        <p:nvSpPr>
          <p:cNvPr id="16" name="Text 14"/>
          <p:cNvSpPr/>
          <p:nvPr/>
        </p:nvSpPr>
        <p:spPr>
          <a:xfrm>
            <a:off x="2286000" y="35204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Shorten delivery cycle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286000" y="38862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Optimize value stream, fast flow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914400" y="4572000"/>
            <a:ext cx="3474720" cy="54864"/>
          </a:xfrm>
          <a:prstGeom prst="rect">
            <a:avLst/>
          </a:prstGeom>
          <a:solidFill>
            <a:srgbClr val="02C39A"/>
          </a:solidFill>
          <a:ln/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4846320" y="3291840"/>
            <a:ext cx="3840480" cy="17373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5029200" y="347472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02809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60%+</a:t>
            </a:r>
            <a:endParaRPr lang="en-US" sz="4000" dirty="0"/>
          </a:p>
        </p:txBody>
      </p:sp>
      <p:sp>
        <p:nvSpPr>
          <p:cNvPr id="21" name="Text 19"/>
          <p:cNvSpPr/>
          <p:nvPr/>
        </p:nvSpPr>
        <p:spPr>
          <a:xfrm>
            <a:off x="6400800" y="35204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D37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Reduce quality defects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400800" y="38862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at source, continuous improvement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5029200" y="4572000"/>
            <a:ext cx="3474720" cy="54864"/>
          </a:xfrm>
          <a:prstGeom prst="rect">
            <a:avLst/>
          </a:prstGeom>
          <a:solidFill>
            <a:srgbClr val="02C39A"/>
          </a:solidFill>
          <a:ln/>
        </p:spPr>
        <p:txBody>
          <a:bodyPr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to success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2651760" cy="3657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457200" y="1280160"/>
            <a:ext cx="2651760" cy="1097280"/>
          </a:xfrm>
          <a:prstGeom prst="rect">
            <a:avLst/>
          </a:prstGeom>
          <a:solidFill>
            <a:srgbClr val="028090"/>
          </a:solidFill>
          <a:ln/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457200" y="141732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Top mgmt commitment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640080" y="2560320"/>
            <a:ext cx="22860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transformation needs top mgmt support &amp; investment, creating top-down momentum.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383280" y="1280160"/>
            <a:ext cx="2651760" cy="3657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3383280" y="1280160"/>
            <a:ext cx="2651760" cy="1097280"/>
          </a:xfrm>
          <a:prstGeom prst="rect">
            <a:avLst/>
          </a:prstGeom>
          <a:solidFill>
            <a:srgbClr val="00A896"/>
          </a:solidFill>
          <a:ln/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3383280" y="141732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Full participation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3566160" y="2560320"/>
            <a:ext cx="22860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is not just a few people's job; all employees must participate &amp; contribute, leveraging frontline wisdom.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309360" y="1280160"/>
            <a:ext cx="2651760" cy="36576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2000"/>
              </a:srgbClr>
            </a:outerShdw>
          </a:effectLst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6309360" y="1280160"/>
            <a:ext cx="2651760" cy="1097280"/>
          </a:xfrm>
          <a:prstGeom prst="rect">
            <a:avLst/>
          </a:prstGeom>
          <a:solidFill>
            <a:srgbClr val="02C39A"/>
          </a:solidFill>
          <a:ln/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6309360" y="141732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5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Persistence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6492240" y="2560320"/>
            <a:ext cx="22860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2D37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is a journey of continuous improvement, not a project. Long-term commitment, solidify results, build culture.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4C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2C39A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1371600" y="914400"/>
            <a:ext cx="2286000" cy="2286000"/>
          </a:xfrm>
          <a:prstGeom prst="ellipse">
            <a:avLst/>
          </a:prstGeom>
          <a:solidFill>
            <a:srgbClr val="00A896">
              <a:alpha val="80000"/>
            </a:srgbClr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486400" y="2743200"/>
            <a:ext cx="1828800" cy="1828800"/>
          </a:xfrm>
          <a:prstGeom prst="ellipse">
            <a:avLst/>
          </a:prstGeom>
          <a:solidFill>
            <a:srgbClr val="02C39A">
              <a:alpha val="75000"/>
            </a:srgbClr>
          </a:solidFill>
          <a:ln/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0" y="1828800"/>
            <a:ext cx="9144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4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Thank You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0" y="27432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i="1" dirty="0">
                <a:solidFill>
                  <a:srgbClr val="02C3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0" y="329184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Eliminate Waste · Continuous Improvement · Create Value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Lean Production (Beginner's Guide PPT)</dc:title>
  <dc:subject>精益生产方法论介绍</dc:subject>
  <dc:creator>QTank</dc:creator>
  <cp:lastModifiedBy>Hermes</cp:lastModifiedBy>
  <cp:revision>1</cp:revision>
  <dcterms:created xsi:type="dcterms:W3CDTF">2026-05-05T04:37:02Z</dcterms:created>
  <dcterms:modified xsi:type="dcterms:W3CDTF">2026-05-05T04:37:02Z</dcterms:modified>
</cp:coreProperties>
</file>