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0" r:id="rId3"/>
  </p:sldMasterIdLst>
  <p:sldIdLst>
    <p:sldId id="283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4" r:id="rId30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0"/>
    <p:restoredTop sz="94674"/>
  </p:normalViewPr>
  <p:slideViewPr>
    <p:cSldViewPr snapToGrid="0">
      <p:cViewPr varScale="1">
        <p:scale>
          <a:sx n="124" d="100"/>
          <a:sy n="124" d="100"/>
        </p:scale>
        <p:origin x="22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zhiliangclub.com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Click to edit master subtitle style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 dirty="0">
                <a:latin typeface="Eras Medium ITC" panose="020B0602030504020804" pitchFamily="2" charset="0"/>
                <a:ea typeface="Calibri" charset="-122"/>
                <a:cs typeface="+mn-cs"/>
              </a:rPr>
              <a:t> </a:t>
            </a:r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775335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eaLnBrk="1" fontAlgn="base" hangingPunct="1"/>
            <a:r>
              <a:rPr lang="zh-CN" altLang="en-US" strike="noStrike" noProof="1" dirty="0">
                <a:latin typeface="Eras Medium ITC" panose="020B0602030504020804" pitchFamily="2" charset="0"/>
                <a:ea typeface="Calibri" charset="-122"/>
                <a:cs typeface="+mn-cs"/>
              </a:rPr>
              <a:t> </a:t>
            </a:r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pic>
        <p:nvPicPr>
          <p:cNvPr id="4" name="图片 3" descr="logo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375" y="59690"/>
            <a:ext cx="1301750" cy="55372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4764405" y="6445885"/>
            <a:ext cx="285051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lumMod val="65000"/>
                  </a:schemeClr>
                </a:solidFill>
              </a14:hiddenFill>
            </a:ext>
          </a:extLst>
        </p:spPr>
        <p:txBody>
          <a:bodyPr wrap="square" rtlCol="0">
            <a:spAutoFit/>
          </a:bodyPr>
          <a:p>
            <a:r>
              <a:rPr lang="zh-CN" altLang="en-US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QTank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 | www.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uFillTx/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zhiliangclub</a:t>
            </a:r>
            <a:r>
              <a:rPr lang="en-US" altLang="zh-CN" sz="1200">
                <a:solidFill>
                  <a:schemeClr val="bg2">
                    <a:lumMod val="50000"/>
                  </a:schemeClr>
                </a:solidFill>
                <a:latin typeface="儷宋 Pro" panose="02020300000000000000" charset="-120"/>
                <a:cs typeface="儷宋 Pro" panose="02020300000000000000" charset="-120"/>
                <a:hlinkClick r:id="rId3" action="ppaction://hlinkfile"/>
              </a:rPr>
              <a:t>.com</a:t>
            </a:r>
            <a:endParaRPr lang="en-US" altLang="zh-CN" sz="1200">
              <a:solidFill>
                <a:schemeClr val="bg2">
                  <a:lumMod val="50000"/>
                </a:schemeClr>
              </a:solidFill>
              <a:latin typeface="儷宋 Pro" panose="02020300000000000000" charset="-120"/>
              <a:cs typeface="儷宋 Pro" panose="02020300000000000000" charset="-120"/>
              <a:hlinkClick r:id="rId3" action="ppaction://hlinkfi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Click to edit master title style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Click to edit master text style</a:t>
            </a:r>
            <a:endParaRPr kumimoji="1" lang="zh-CN" altLang="en-US"/>
          </a:p>
          <a:p>
            <a:pPr lvl="1"/>
            <a:r>
              <a:rPr kumimoji="1" lang="zh-CN" altLang="en-US"/>
              <a:t>Level 2</a:t>
            </a:r>
            <a:endParaRPr kumimoji="1" lang="zh-CN" altLang="en-US"/>
          </a:p>
          <a:p>
            <a:pPr lvl="2"/>
            <a:r>
              <a:rPr kumimoji="1" lang="zh-CN" altLang="en-US"/>
              <a:t>Level 3</a:t>
            </a:r>
            <a:endParaRPr kumimoji="1" lang="zh-CN" altLang="en-US"/>
          </a:p>
          <a:p>
            <a:pPr lvl="3"/>
            <a:r>
              <a:rPr kumimoji="1" lang="zh-CN" altLang="en-US"/>
              <a:t>Level 4</a:t>
            </a:r>
            <a:endParaRPr kumimoji="1" lang="zh-CN" altLang="en-US"/>
          </a:p>
          <a:p>
            <a:pPr lvl="4"/>
            <a:r>
              <a:rPr kumimoji="1" lang="zh-CN" altLang="en-US"/>
              <a:t>Level 5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C48963-C8E2-1E4C-A771-F62A9F2C7DE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1114B-15D0-654E-97CA-9E77F051A874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/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Click to edit Master title style</a:t>
            </a:r>
            <a:endParaRPr lang="zh-CN" altLang="en-US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p>
            <a:pPr lvl="0"/>
            <a:r>
              <a:rPr lang="zh-CN" altLang="en-US"/>
              <a:t>Click to edit Master text style</a:t>
            </a:r>
            <a:endParaRPr lang="zh-CN" altLang="en-US"/>
          </a:p>
          <a:p>
            <a:pPr lvl="1"/>
            <a:r>
              <a:rPr lang="zh-CN" altLang="en-US"/>
              <a:t>Second level</a:t>
            </a:r>
            <a:endParaRPr lang="zh-CN" altLang="en-US"/>
          </a:p>
          <a:p>
            <a:pPr lvl="2"/>
            <a:r>
              <a:rPr lang="zh-CN" altLang="en-US"/>
              <a:t>Third level</a:t>
            </a:r>
            <a:endParaRPr lang="zh-CN" altLang="en-US"/>
          </a:p>
          <a:p>
            <a:pPr lvl="3"/>
            <a:r>
              <a:rPr lang="zh-CN" altLang="en-US"/>
              <a:t>Fourth level</a:t>
            </a:r>
            <a:endParaRPr lang="zh-CN" altLang="en-US"/>
          </a:p>
          <a:p>
            <a:pPr lvl="4"/>
            <a:r>
              <a:rPr lang="zh-CN" altLang="en-US"/>
              <a:t>Fifth level</a:t>
            </a:r>
            <a:endParaRPr lang="zh-CN" altLang="en-US"/>
          </a:p>
        </p:txBody>
      </p:sp>
      <p:sp>
        <p:nvSpPr>
          <p:cNvPr id="3076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  <p:sp>
        <p:nvSpPr>
          <p:cNvPr id="3077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pPr lvl="0" eaLnBrk="1" fontAlgn="base" hangingPunct="1"/>
            <a:endParaRPr lang="zh-CN" altLang="en-US" strike="noStrike" noProof="1" dirty="0">
              <a:latin typeface="Eras Medium ITC" panose="020B0602030504020804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lvl1pPr marL="0" lvl="0" indent="0" algn="l" defTabSz="914400" eaLnBrk="0" fontAlgn="base" latinLnBrk="0" hangingPunct="0">
        <a:lnSpc>
          <a:spcPct val="9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lvl="0" indent="-228600" algn="l" defTabSz="914400" eaLnBrk="0" fontAlgn="base" latinLnBrk="0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90204" pitchFamily="34" charset="0"/>
        <a:buChar char="•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0" fontAlgn="base" latinLnBrk="0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90204" pitchFamily="34" charset="0"/>
        <a:buChar char="•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2pPr>
      <a:lvl3pPr marL="914400" lvl="2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3pPr>
      <a:lvl4pPr marL="1371600" lvl="3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4pPr>
      <a:lvl5pPr marL="1828800" lvl="4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5pPr>
      <a:lvl6pPr marL="2286000" lvl="5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6pPr>
      <a:lvl7pPr marL="2743200" lvl="6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7pPr>
      <a:lvl8pPr marL="3200400" lvl="7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8pPr>
      <a:lvl9pPr marL="3657600" lvl="8" indent="0" algn="l" defTabSz="91440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Font typeface="Arial" panose="020B0604020202090204" pitchFamily="34" charset="0"/>
        <a:buNone/>
        <a:defRPr b="0" i="0" u="none" kern="1200" baseline="0">
          <a:solidFill>
            <a:schemeClr val="tx1"/>
          </a:solidFill>
          <a:latin typeface="Eras Medium ITC" panose="020B0602030504020804" pitchFamily="2" charset="0"/>
          <a:ea typeface="Calibri" charset="-122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QMS Document Writing Guide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Step-by-step guide to quality manual, procedures, work instructions, records; full Word templates included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Code 2.3.1 · Documented Information Architecture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639536" y="420468"/>
            <a:ext cx="1905746" cy="9772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4875" b="1">
                <a:solidFill>
                  <a:srgbClr val="004DE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Agenda</a:t>
            </a:r>
            <a:endParaRPr lang="en-US" sz="4875" b="1">
              <a:solidFill>
                <a:srgbClr val="004DE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576840" y="583220"/>
            <a:ext cx="4070350" cy="766889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rmAutofit/>
          </a:bodyPr>
          <a:lstStyle/>
          <a:p>
            <a:pPr algn="l">
              <a:lnSpc>
                <a:spcPct val="120000"/>
              </a:lnSpc>
            </a:pPr>
            <a:r>
              <a:rPr lang="en-US" sz="2000" b="1">
                <a:solidFill>
                  <a:srgbClr val="004DE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CATALOGUE</a:t>
            </a:r>
            <a:endParaRPr lang="en-US" sz="2000" b="1">
              <a:solidFill>
                <a:srgbClr val="004DE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718583" y="1521558"/>
            <a:ext cx="6733634" cy="5121354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90204"/>
              <a:buChar char="•"/>
            </a:pPr>
            <a:r>
              <a:rPr lang="en-US" sz="2400">
                <a:solidFill>
                  <a:srgbClr val="232323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QMS Document Fundamentals</a:t>
            </a:r>
            <a:endParaRPr lang="en-US" sz="2400">
              <a:solidFill>
                <a:srgbClr val="232323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90204"/>
              <a:buChar char="•"/>
            </a:pPr>
            <a:r>
              <a:rPr lang="en-US" sz="2400">
                <a:solidFill>
                  <a:srgbClr val="232323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Quality Manual Writing Guide</a:t>
            </a:r>
            <a:endParaRPr lang="en-US" sz="2400">
              <a:solidFill>
                <a:srgbClr val="232323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90204"/>
              <a:buChar char="•"/>
            </a:pPr>
            <a:r>
              <a:rPr lang="en-US" sz="2400">
                <a:solidFill>
                  <a:srgbClr val="232323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Procedure Document Writing Guide</a:t>
            </a:r>
            <a:endParaRPr lang="en-US" sz="2400">
              <a:solidFill>
                <a:srgbClr val="232323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90204"/>
              <a:buChar char="•"/>
            </a:pPr>
            <a:r>
              <a:rPr lang="en-US" sz="2400">
                <a:solidFill>
                  <a:srgbClr val="232323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Work Instruction Writing Guide</a:t>
            </a:r>
            <a:endParaRPr lang="en-US" sz="2400">
              <a:solidFill>
                <a:srgbClr val="232323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90204"/>
              <a:buChar char="•"/>
            </a:pPr>
            <a:r>
              <a:rPr lang="en-US" sz="2400">
                <a:solidFill>
                  <a:srgbClr val="232323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Record Form Design Guide</a:t>
            </a:r>
            <a:endParaRPr lang="en-US" sz="2400">
              <a:solidFill>
                <a:srgbClr val="232323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  <a:p>
            <a:pPr marL="228600" lvl="1" indent="-228600" algn="l">
              <a:lnSpc>
                <a:spcPct val="150000"/>
              </a:lnSpc>
              <a:spcBef>
                <a:spcPts val="375"/>
              </a:spcBef>
              <a:buFont typeface="Arial" panose="020B0604020202090204"/>
              <a:buChar char="•"/>
            </a:pPr>
            <a:r>
              <a:rPr lang="en-US" sz="2400">
                <a:solidFill>
                  <a:srgbClr val="232323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Integrated Practice and Optimization</a:t>
            </a:r>
            <a:endParaRPr lang="en-US" sz="2400">
              <a:solidFill>
                <a:srgbClr val="232323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1929" y="2882845"/>
            <a:ext cx="6029325" cy="262320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QMS Document Fundamentals</a:t>
            </a:r>
            <a:endParaRPr lang="en-US" sz="4575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01929" y="1498692"/>
            <a:ext cx="5934075" cy="11049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7200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7200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4997796" y="2675719"/>
            <a:ext cx="2236351" cy="2236351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5159263" y="2904531"/>
            <a:ext cx="1854217" cy="1854217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6094045" y="1171975"/>
            <a:ext cx="5287891" cy="5288400"/>
          </a:xfrm>
          <a:prstGeom prst="arc">
            <a:avLst>
              <a:gd name="adj1" fmla="val 18842372"/>
              <a:gd name="adj2" fmla="val 2610861"/>
            </a:avLst>
          </a:prstGeom>
          <a:noFill/>
          <a:ln w="6350">
            <a:solidFill>
              <a:schemeClr val="accent3">
                <a:alpha val="100000"/>
              </a:schemeClr>
            </a:solidFill>
            <a:prstDash val="dash"/>
          </a:ln>
        </p:spPr>
      </p:sp>
      <p:sp>
        <p:nvSpPr>
          <p:cNvPr id="5" name="AutoShape 5"/>
          <p:cNvSpPr/>
          <p:nvPr/>
        </p:nvSpPr>
        <p:spPr>
          <a:xfrm flipH="1">
            <a:off x="850006" y="1171975"/>
            <a:ext cx="5288400" cy="5288400"/>
          </a:xfrm>
          <a:prstGeom prst="arc">
            <a:avLst>
              <a:gd name="adj1" fmla="val 18842372"/>
              <a:gd name="adj2" fmla="val 2610861"/>
            </a:avLst>
          </a:prstGeom>
          <a:noFill/>
          <a:ln w="6350">
            <a:solidFill>
              <a:schemeClr val="accent3">
                <a:alpha val="100000"/>
              </a:schemeClr>
            </a:solidFill>
            <a:prstDash val="dash"/>
          </a:ln>
        </p:spPr>
      </p:sp>
      <p:sp>
        <p:nvSpPr>
          <p:cNvPr id="6" name="AutoShape 6"/>
          <p:cNvSpPr/>
          <p:nvPr/>
        </p:nvSpPr>
        <p:spPr>
          <a:xfrm>
            <a:off x="1746454" y="1538002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 rot="5400000">
            <a:off x="1142235" y="1621532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4">
              <a:alpha val="100000"/>
            </a:schemeClr>
          </a:solidFill>
        </p:spPr>
      </p:sp>
      <p:sp>
        <p:nvSpPr>
          <p:cNvPr id="8" name="TextBox 8"/>
          <p:cNvSpPr txBox="1"/>
          <p:nvPr/>
        </p:nvSpPr>
        <p:spPr>
          <a:xfrm flipH="1">
            <a:off x="2497971" y="2044408"/>
            <a:ext cx="275272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Four document types: manual, procedures, work instructions, record forms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 flipH="1">
            <a:off x="2497973" y="1718106"/>
            <a:ext cx="1381125" cy="238125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Document types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 flipH="1">
            <a:off x="6489435" y="1538002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 rot="5400000">
            <a:off x="9868591" y="1621532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4">
              <a:alpha val="100000"/>
            </a:schemeClr>
          </a:solidFill>
        </p:spPr>
      </p:sp>
      <p:sp>
        <p:nvSpPr>
          <p:cNvPr id="12" name="TextBox 12"/>
          <p:cNvSpPr txBox="1"/>
          <p:nvPr/>
        </p:nvSpPr>
        <p:spPr>
          <a:xfrm flipH="1">
            <a:off x="6954024" y="2044408"/>
            <a:ext cx="275272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End-to-end internal coverage aligned with external standards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 flipH="1">
            <a:off x="7013480" y="1718106"/>
            <a:ext cx="2700173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Scope of application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924082" y="3226111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 rot="5400000">
            <a:off x="319863" y="3309641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16" name="TextBox 16"/>
          <p:cNvSpPr txBox="1"/>
          <p:nvPr/>
        </p:nvSpPr>
        <p:spPr>
          <a:xfrm flipH="1">
            <a:off x="1675599" y="3732517"/>
            <a:ext cx="275272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Three-tier architecture: policy, process, and execution layers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 flipH="1">
            <a:off x="1675601" y="3406215"/>
            <a:ext cx="1571625" cy="238125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System structure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AutoShape 18"/>
          <p:cNvSpPr/>
          <p:nvPr/>
        </p:nvSpPr>
        <p:spPr>
          <a:xfrm flipH="1">
            <a:off x="7326755" y="3226112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19" name="AutoShape 19"/>
          <p:cNvSpPr/>
          <p:nvPr/>
        </p:nvSpPr>
        <p:spPr>
          <a:xfrm rot="5400000">
            <a:off x="10705910" y="3309642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20" name="TextBox 20"/>
          <p:cNvSpPr txBox="1"/>
          <p:nvPr/>
        </p:nvSpPr>
        <p:spPr>
          <a:xfrm flipH="1">
            <a:off x="7694648" y="3732518"/>
            <a:ext cx="284797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Version and change management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 flipH="1">
            <a:off x="7778228" y="3406216"/>
            <a:ext cx="2771170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Document control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1746454" y="4912071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23" name="AutoShape 23"/>
          <p:cNvSpPr/>
          <p:nvPr/>
        </p:nvSpPr>
        <p:spPr>
          <a:xfrm rot="5400000">
            <a:off x="1142235" y="4995601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24" name="TextBox 24"/>
          <p:cNvSpPr txBox="1"/>
          <p:nvPr/>
        </p:nvSpPr>
        <p:spPr>
          <a:xfrm flipH="1">
            <a:off x="2497971" y="5418477"/>
            <a:ext cx="275272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Three core requirements: compliance, systematic design, and operability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TextBox 25"/>
          <p:cNvSpPr txBox="1"/>
          <p:nvPr/>
        </p:nvSpPr>
        <p:spPr>
          <a:xfrm flipH="1">
            <a:off x="2497973" y="5092175"/>
            <a:ext cx="1381125" cy="238125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Writing principles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AutoShape 26"/>
          <p:cNvSpPr/>
          <p:nvPr/>
        </p:nvSpPr>
        <p:spPr>
          <a:xfrm flipH="1">
            <a:off x="6489435" y="4912071"/>
            <a:ext cx="3985999" cy="1211059"/>
          </a:xfrm>
          <a:prstGeom prst="homePlate">
            <a:avLst>
              <a:gd name="adj" fmla="val 23738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27" name="AutoShape 27"/>
          <p:cNvSpPr/>
          <p:nvPr/>
        </p:nvSpPr>
        <p:spPr>
          <a:xfrm rot="5400000">
            <a:off x="9868591" y="4995601"/>
            <a:ext cx="1211061" cy="1044000"/>
          </a:xfrm>
          <a:prstGeom prst="hexagon">
            <a:avLst>
              <a:gd name="adj" fmla="val 25000"/>
              <a:gd name="vf" fmla="val 11547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28" name="TextBox 28"/>
          <p:cNvSpPr txBox="1"/>
          <p:nvPr/>
        </p:nvSpPr>
        <p:spPr>
          <a:xfrm flipH="1">
            <a:off x="6954024" y="5418477"/>
            <a:ext cx="275272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14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Cross-department document linkage and information transfer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TextBox 29"/>
          <p:cNvSpPr txBox="1"/>
          <p:nvPr/>
        </p:nvSpPr>
        <p:spPr>
          <a:xfrm flipH="1">
            <a:off x="7122336" y="5092175"/>
            <a:ext cx="2589742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15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Interface relationships</a:t>
            </a:r>
            <a:endParaRPr lang="en-US" sz="15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TextBox 30"/>
          <p:cNvSpPr txBox="1"/>
          <p:nvPr/>
        </p:nvSpPr>
        <p:spPr>
          <a:xfrm flipH="1">
            <a:off x="4997796" y="1433390"/>
            <a:ext cx="2236351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55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Scope definition</a:t>
            </a:r>
            <a:endParaRPr lang="en-US" sz="155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31" name="Connector 31"/>
          <p:cNvCxnSpPr/>
          <p:nvPr/>
        </p:nvCxnSpPr>
        <p:spPr>
          <a:xfrm>
            <a:off x="6094045" y="1781155"/>
            <a:ext cx="0" cy="831982"/>
          </a:xfrm>
          <a:prstGeom prst="line">
            <a:avLst/>
          </a:prstGeom>
          <a:ln w="12700">
            <a:solidFill>
              <a:schemeClr val="accent3"/>
            </a:solidFill>
            <a:prstDash val="solid"/>
            <a:headEnd type="oval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cxnSp>
        <p:nvCxnSpPr>
          <p:cNvPr id="32" name="Connector 32"/>
          <p:cNvCxnSpPr/>
          <p:nvPr/>
        </p:nvCxnSpPr>
        <p:spPr>
          <a:xfrm flipV="1">
            <a:off x="6094045" y="5074746"/>
            <a:ext cx="0" cy="922484"/>
          </a:xfrm>
          <a:prstGeom prst="line">
            <a:avLst/>
          </a:prstGeom>
          <a:ln w="12700">
            <a:solidFill>
              <a:schemeClr val="accent3"/>
            </a:solidFill>
            <a:prstDash val="solid"/>
            <a:headEnd type="oval"/>
            <a:tailEnd type="none"/>
          </a:ln>
        </p:spPr>
        <p:style>
          <a:lnRef idx="0">
            <a:schemeClr val="accent3"/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</p:cxnSp>
      <p:sp>
        <p:nvSpPr>
          <p:cNvPr id="33" name="TextBox 33"/>
          <p:cNvSpPr txBox="1"/>
          <p:nvPr/>
        </p:nvSpPr>
        <p:spPr>
          <a:xfrm>
            <a:off x="5159263" y="3470045"/>
            <a:ext cx="1963073" cy="3238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100">
                <a:solidFill>
                  <a:srgbClr val="F3F4F2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Document scope boundaries</a:t>
            </a:r>
            <a:endParaRPr lang="en-US" sz="2100">
              <a:solidFill>
                <a:srgbClr val="F3F4F2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5363378" y="3988574"/>
            <a:ext cx="149542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en-US" sz="800">
                <a:solidFill>
                  <a:srgbClr val="FDFBFB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Inter-standard relationships</a:t>
            </a:r>
            <a:endParaRPr lang="en-US" sz="800">
              <a:solidFill>
                <a:srgbClr val="FDFBFB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28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Definition and scope</a:t>
            </a:r>
            <a:endParaRPr lang="en-US" sz="28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Freeform 36"/>
          <p:cNvSpPr/>
          <p:nvPr/>
        </p:nvSpPr>
        <p:spPr>
          <a:xfrm>
            <a:off x="1505268" y="1853004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37" name="Freeform 37"/>
          <p:cNvSpPr/>
          <p:nvPr/>
        </p:nvSpPr>
        <p:spPr>
          <a:xfrm>
            <a:off x="707787" y="3561513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38" name="Freeform 38"/>
          <p:cNvSpPr/>
          <p:nvPr/>
        </p:nvSpPr>
        <p:spPr>
          <a:xfrm>
            <a:off x="1530159" y="5285219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39" name="Freeform 39"/>
          <p:cNvSpPr/>
          <p:nvPr/>
        </p:nvSpPr>
        <p:spPr>
          <a:xfrm>
            <a:off x="11096459" y="3561513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40" name="Freeform 40"/>
          <p:cNvSpPr/>
          <p:nvPr/>
        </p:nvSpPr>
        <p:spPr>
          <a:xfrm>
            <a:off x="10231624" y="5285219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41" name="Freeform 41"/>
          <p:cNvSpPr/>
          <p:nvPr/>
        </p:nvSpPr>
        <p:spPr>
          <a:xfrm>
            <a:off x="10259139" y="1911150"/>
            <a:ext cx="432590" cy="464762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04800" y="171155"/>
                </a:moveTo>
                <a:lnTo>
                  <a:pt x="304800" y="133055"/>
                </a:lnTo>
                <a:lnTo>
                  <a:pt x="259261" y="114081"/>
                </a:lnTo>
                <a:cubicBezTo>
                  <a:pt x="257994" y="110509"/>
                  <a:pt x="256661" y="107051"/>
                  <a:pt x="255022" y="103661"/>
                </a:cubicBezTo>
                <a:lnTo>
                  <a:pt x="273406" y="57893"/>
                </a:lnTo>
                <a:lnTo>
                  <a:pt x="246459" y="30956"/>
                </a:lnTo>
                <a:lnTo>
                  <a:pt x="201101" y="49635"/>
                </a:lnTo>
                <a:cubicBezTo>
                  <a:pt x="197644" y="47958"/>
                  <a:pt x="194110" y="46549"/>
                  <a:pt x="190462" y="45244"/>
                </a:cubicBezTo>
                <a:lnTo>
                  <a:pt x="171155" y="0"/>
                </a:lnTo>
                <a:lnTo>
                  <a:pt x="133055" y="0"/>
                </a:lnTo>
                <a:lnTo>
                  <a:pt x="114224" y="45091"/>
                </a:lnTo>
                <a:cubicBezTo>
                  <a:pt x="110433" y="46434"/>
                  <a:pt x="106785" y="47844"/>
                  <a:pt x="103175" y="49559"/>
                </a:cubicBezTo>
                <a:lnTo>
                  <a:pt x="57893" y="31366"/>
                </a:lnTo>
                <a:lnTo>
                  <a:pt x="30956" y="58303"/>
                </a:lnTo>
                <a:lnTo>
                  <a:pt x="49416" y="103175"/>
                </a:lnTo>
                <a:cubicBezTo>
                  <a:pt x="47625" y="106861"/>
                  <a:pt x="46177" y="110614"/>
                  <a:pt x="44796" y="114491"/>
                </a:cubicBezTo>
                <a:lnTo>
                  <a:pt x="0" y="133645"/>
                </a:lnTo>
                <a:lnTo>
                  <a:pt x="0" y="171745"/>
                </a:lnTo>
                <a:lnTo>
                  <a:pt x="44834" y="190424"/>
                </a:lnTo>
                <a:cubicBezTo>
                  <a:pt x="46215" y="194291"/>
                  <a:pt x="47701" y="198053"/>
                  <a:pt x="49482" y="201740"/>
                </a:cubicBezTo>
                <a:lnTo>
                  <a:pt x="31366" y="246907"/>
                </a:lnTo>
                <a:lnTo>
                  <a:pt x="58303" y="273844"/>
                </a:lnTo>
                <a:lnTo>
                  <a:pt x="103289" y="255318"/>
                </a:lnTo>
                <a:cubicBezTo>
                  <a:pt x="106899" y="257032"/>
                  <a:pt x="110585" y="258404"/>
                  <a:pt x="114376" y="259709"/>
                </a:cubicBezTo>
                <a:lnTo>
                  <a:pt x="133645" y="304800"/>
                </a:lnTo>
                <a:lnTo>
                  <a:pt x="171745" y="304800"/>
                </a:lnTo>
                <a:lnTo>
                  <a:pt x="190605" y="259480"/>
                </a:lnTo>
                <a:cubicBezTo>
                  <a:pt x="194215" y="258137"/>
                  <a:pt x="197787" y="256727"/>
                  <a:pt x="201206" y="255089"/>
                </a:cubicBezTo>
                <a:lnTo>
                  <a:pt x="246898" y="273396"/>
                </a:lnTo>
                <a:lnTo>
                  <a:pt x="273834" y="246459"/>
                </a:lnTo>
                <a:lnTo>
                  <a:pt x="255079" y="200997"/>
                </a:lnTo>
                <a:cubicBezTo>
                  <a:pt x="256680" y="197577"/>
                  <a:pt x="257985" y="194110"/>
                  <a:pt x="259251" y="190576"/>
                </a:cubicBezTo>
                <a:lnTo>
                  <a:pt x="304800" y="171155"/>
                </a:lnTo>
                <a:close/>
                <a:moveTo>
                  <a:pt x="152105" y="209550"/>
                </a:moveTo>
                <a:cubicBezTo>
                  <a:pt x="120558" y="209550"/>
                  <a:pt x="94955" y="183947"/>
                  <a:pt x="94955" y="152400"/>
                </a:cubicBezTo>
                <a:cubicBezTo>
                  <a:pt x="94955" y="120853"/>
                  <a:pt x="120558" y="95250"/>
                  <a:pt x="152105" y="95250"/>
                </a:cubicBezTo>
                <a:cubicBezTo>
                  <a:pt x="183652" y="95250"/>
                  <a:pt x="209255" y="120853"/>
                  <a:pt x="209255" y="152400"/>
                </a:cubicBezTo>
                <a:cubicBezTo>
                  <a:pt x="209255" y="183947"/>
                  <a:pt x="183652" y="209550"/>
                  <a:pt x="152105" y="209550"/>
                </a:cubicBezTo>
                <a:close/>
              </a:path>
            </a:pathLst>
          </a:custGeom>
          <a:solidFill>
            <a:srgbClr val="F9F8F7">
              <a:alpha val="100000"/>
            </a:srgbClr>
          </a:solidFill>
        </p:spPr>
      </p:sp>
      <p:sp>
        <p:nvSpPr>
          <p:cNvPr id="42" name="TextBox 42"/>
          <p:cNvSpPr txBox="1"/>
          <p:nvPr/>
        </p:nvSpPr>
        <p:spPr>
          <a:xfrm flipH="1">
            <a:off x="4968196" y="6123130"/>
            <a:ext cx="2238375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550">
                <a:solidFill>
                  <a:schemeClr val="accent3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Hierarchy levels</a:t>
            </a:r>
            <a:endParaRPr lang="en-US" sz="1550">
              <a:solidFill>
                <a:schemeClr val="accent3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Quality manual (Level 1 document)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65764" y="1981135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Record forms (Level 4 documents)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65764" y="4000377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Appendices and referenced documents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Work instructions (Level 3 documents)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97192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18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Procedures (Level 2 documents)</a:t>
            </a:r>
            <a:endParaRPr lang="en-US" sz="18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8" name="AutoShape 8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9" name="AutoShape 9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11" name="Connector 11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Document structure overview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55568" y="2185437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6455568" y="4241491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5" name="Connector 15"/>
          <p:cNvCxnSpPr/>
          <p:nvPr/>
        </p:nvCxnSpPr>
        <p:spPr>
          <a:xfrm>
            <a:off x="6554162" y="2284030"/>
            <a:ext cx="0" cy="4625613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1297192" y="1804349"/>
            <a:ext cx="4414526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As the governing document, it states quality policy, objectives, organization, and QMS scope—typically approved by top management with strategic guidance value.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7192" y="3543470"/>
            <a:ext cx="4414526" cy="1218548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Describes cross-functional processes (e.g., nonconforming product control, internal audit), defining "who, what, when," with inputs, outputs, responsibilities, and key control points.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97192" y="5282464"/>
            <a:ext cx="4414526" cy="1215852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Detailed documents for specific roles (e.g., equipment operation, inspection criteria), using text and graphics to reduce execution variance.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65764" y="2477197"/>
            <a:ext cx="4416675" cy="1231684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Objective evidence of QMS operation (e.g., inspection reports, training records) with traceability fields (number, signature, date) and retention per regulatory requirements.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65764" y="4518000"/>
            <a:ext cx="4416675" cy="1144609"/>
          </a:xfrm>
          <a:prstGeom prst="rect">
            <a:avLst/>
          </a:prstGeom>
          <a:noFill/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Supporting documents (e.g., national standards, technical specs) must cite version numbers to avoid nonconformities from obsolete references.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Basic writing requirements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15104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740613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clear, simple language; avoid vague terms (e.g., "as appropriate," "when necessary"); quantify requirements (e.g., "temperature 25±2°C").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15104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Clarity and operability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4278857" y="1377315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Version and change control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042611" y="1377315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Format standardization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15104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Risk-based thinking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278857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Approval and release process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042611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Training and implementation mechanism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278857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2" name="TextBox 12"/>
          <p:cNvSpPr txBox="1"/>
          <p:nvPr/>
        </p:nvSpPr>
        <p:spPr>
          <a:xfrm>
            <a:off x="4504366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unique document numbers and revision status; assess impact and notify stakeholders on change; retain superseded editions for reference.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042611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8268120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Standardize headers, footers, fonts, and section numbering; use corporate template libraries for professionalism and consistency.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515104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740613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Identify potential risks during writing (e.g., critical process failure) and add control points or contingency plans to reduce quality risk.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4278857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4504366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Documents require authorized approval (e.g., quality manager, technical expert) before release; electronic systems need access controls against unauthorized edits.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8042611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20" name="TextBox 20"/>
          <p:cNvSpPr txBox="1"/>
          <p:nvPr/>
        </p:nvSpPr>
        <p:spPr>
          <a:xfrm>
            <a:off x="8268120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After release, provide targeted training and verify via spot checks and record audits—"document what you do, do what you document."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1929" y="2882845"/>
            <a:ext cx="6029325" cy="262320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Quality Manual Writing Guide</a:t>
            </a:r>
            <a:endParaRPr lang="en-US" sz="4575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01929" y="1498692"/>
            <a:ext cx="5934075" cy="11049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7200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7200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69165" y="1183728"/>
            <a:ext cx="11459846" cy="692146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3" name="Freeform 3"/>
          <p:cNvSpPr/>
          <p:nvPr/>
        </p:nvSpPr>
        <p:spPr>
          <a:xfrm>
            <a:off x="1458055" y="3155486"/>
            <a:ext cx="9275890" cy="605612"/>
          </a:xfrm>
          <a:custGeom>
            <a:avLst/>
            <a:gdLst/>
            <a:ahLst/>
            <a:cxnLst/>
            <a:rect l="l" t="t" r="r" b="b"/>
            <a:pathLst>
              <a:path w="8348133" h="561260">
                <a:moveTo>
                  <a:pt x="0" y="561260"/>
                </a:moveTo>
                <a:cubicBezTo>
                  <a:pt x="2751667" y="-155585"/>
                  <a:pt x="5545667" y="-212029"/>
                  <a:pt x="8348133" y="544326"/>
                </a:cubicBezTo>
              </a:path>
            </a:pathLst>
          </a:custGeom>
          <a:noFill/>
          <a:ln w="1270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4" name="AutoShape 4"/>
          <p:cNvSpPr/>
          <p:nvPr/>
        </p:nvSpPr>
        <p:spPr>
          <a:xfrm>
            <a:off x="1335949" y="3653297"/>
            <a:ext cx="191850" cy="1918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3668384" y="3217524"/>
            <a:ext cx="191850" cy="1918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6000075" y="3059561"/>
            <a:ext cx="191850" cy="1918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8333253" y="3217524"/>
            <a:ext cx="191850" cy="1918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10665687" y="3653297"/>
            <a:ext cx="191850" cy="1918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AutoShape 9"/>
          <p:cNvSpPr/>
          <p:nvPr/>
        </p:nvSpPr>
        <p:spPr>
          <a:xfrm>
            <a:off x="5696624" y="2070762"/>
            <a:ext cx="838202" cy="8382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AutoShape 10"/>
          <p:cNvSpPr/>
          <p:nvPr/>
        </p:nvSpPr>
        <p:spPr>
          <a:xfrm>
            <a:off x="3345208" y="2243605"/>
            <a:ext cx="838202" cy="8382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1" name="AutoShape 11"/>
          <p:cNvSpPr/>
          <p:nvPr/>
        </p:nvSpPr>
        <p:spPr>
          <a:xfrm>
            <a:off x="1012773" y="2635299"/>
            <a:ext cx="838202" cy="8382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8010077" y="2243605"/>
            <a:ext cx="838202" cy="8382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AutoShape 13"/>
          <p:cNvSpPr/>
          <p:nvPr/>
        </p:nvSpPr>
        <p:spPr>
          <a:xfrm>
            <a:off x="10342511" y="2635299"/>
            <a:ext cx="838202" cy="838202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2917461" y="3723718"/>
            <a:ext cx="1695450" cy="190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DFBFB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Referenced standards</a:t>
            </a:r>
            <a:endParaRPr lang="en-US" sz="1200">
              <a:solidFill>
                <a:srgbClr val="FDFBFB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249896" y="3438475"/>
            <a:ext cx="1695450" cy="190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9F8F8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Term definitions</a:t>
            </a:r>
            <a:endParaRPr lang="en-US" sz="1200">
              <a:solidFill>
                <a:srgbClr val="F9F8F8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582330" y="3723718"/>
            <a:ext cx="1695450" cy="190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DFCFC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Responsibility assignment</a:t>
            </a:r>
            <a:endParaRPr lang="en-US" sz="1200">
              <a:solidFill>
                <a:srgbClr val="FDFCFC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9914765" y="4017403"/>
            <a:ext cx="1695450" cy="190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BFAFA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System description</a:t>
            </a:r>
            <a:endParaRPr lang="en-US" sz="1200">
              <a:solidFill>
                <a:srgbClr val="FBFAFA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69165" y="1298297"/>
            <a:ext cx="11460480" cy="501015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400">
                <a:solidFill>
                  <a:srgbClr val="FBF8F8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State purpose</a:t>
            </a:r>
            <a:endParaRPr lang="en-US" sz="2400">
              <a:solidFill>
                <a:srgbClr val="FBF8F8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349287" y="4907084"/>
            <a:ext cx="2125418" cy="1652259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20" name="AutoShape 20"/>
          <p:cNvSpPr/>
          <p:nvPr/>
        </p:nvSpPr>
        <p:spPr>
          <a:xfrm>
            <a:off x="369165" y="4305652"/>
            <a:ext cx="2125418" cy="66873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1" name="TextBox 21"/>
          <p:cNvSpPr txBox="1"/>
          <p:nvPr/>
        </p:nvSpPr>
        <p:spPr>
          <a:xfrm>
            <a:off x="493136" y="4504822"/>
            <a:ext cx="1525905" cy="281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AFBFB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Core elements</a:t>
            </a:r>
            <a:endParaRPr lang="en-US" sz="1200">
              <a:solidFill>
                <a:srgbClr val="FAFBFB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1737715" y="4326646"/>
            <a:ext cx="81624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defRPr/>
            </a:pPr>
            <a:r>
              <a:rPr lang="en-US" sz="4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5400000"/>
                </a:gradFill>
                <a:latin typeface="Noto Sans SC"/>
                <a:ea typeface="Noto Sans SC"/>
                <a:cs typeface="Noto Sans SC"/>
              </a:rPr>
              <a:t>01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585026" y="4017403"/>
            <a:ext cx="1695450" cy="190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9F6F6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Define scope</a:t>
            </a:r>
            <a:endParaRPr lang="en-US" sz="1200">
              <a:solidFill>
                <a:srgbClr val="F9F6F6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AutoShape 24"/>
          <p:cNvSpPr/>
          <p:nvPr/>
        </p:nvSpPr>
        <p:spPr>
          <a:xfrm>
            <a:off x="5034035" y="4458017"/>
            <a:ext cx="2125418" cy="2118566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25" name="AutoShape 25"/>
          <p:cNvSpPr/>
          <p:nvPr/>
        </p:nvSpPr>
        <p:spPr>
          <a:xfrm>
            <a:off x="2701600" y="4017403"/>
            <a:ext cx="2125418" cy="2559180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26" name="AutoShape 26"/>
          <p:cNvSpPr/>
          <p:nvPr/>
        </p:nvSpPr>
        <p:spPr>
          <a:xfrm>
            <a:off x="7366469" y="4017403"/>
            <a:ext cx="2125418" cy="2559180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27" name="AutoShape 27"/>
          <p:cNvSpPr/>
          <p:nvPr/>
        </p:nvSpPr>
        <p:spPr>
          <a:xfrm>
            <a:off x="9698903" y="4305000"/>
            <a:ext cx="2125418" cy="2254343"/>
          </a:xfrm>
          <a:prstGeom prst="rect">
            <a:avLst/>
          </a:prstGeom>
          <a:solidFill>
            <a:schemeClr val="lt2">
              <a:alpha val="100000"/>
            </a:schemeClr>
          </a:solidFill>
        </p:spPr>
      </p:sp>
      <p:sp>
        <p:nvSpPr>
          <p:cNvPr id="28" name="AutoShape 28"/>
          <p:cNvSpPr/>
          <p:nvPr/>
        </p:nvSpPr>
        <p:spPr>
          <a:xfrm>
            <a:off x="9697417" y="4305652"/>
            <a:ext cx="2125418" cy="66873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9" name="TextBox 29"/>
          <p:cNvSpPr txBox="1"/>
          <p:nvPr/>
        </p:nvSpPr>
        <p:spPr>
          <a:xfrm>
            <a:off x="9821387" y="4523872"/>
            <a:ext cx="1363980" cy="281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Process architecture</a:t>
            </a:r>
            <a:endParaRPr lang="en-US" sz="1200">
              <a:solidFill>
                <a:srgbClr val="FFFEFE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AutoShape 30"/>
          <p:cNvSpPr/>
          <p:nvPr/>
        </p:nvSpPr>
        <p:spPr>
          <a:xfrm>
            <a:off x="11027868" y="4279021"/>
            <a:ext cx="88036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en-US" sz="4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5400000"/>
                </a:gradFill>
                <a:latin typeface="Noto Sans SC"/>
                <a:ea typeface="Noto Sans SC"/>
                <a:cs typeface="Noto Sans SC"/>
              </a:rPr>
              <a:t>05</a:t>
            </a:r>
            <a:endParaRPr lang="en-US" sz="1100"/>
          </a:p>
        </p:txBody>
      </p:sp>
      <p:sp>
        <p:nvSpPr>
          <p:cNvPr id="31" name="AutoShape 31"/>
          <p:cNvSpPr/>
          <p:nvPr/>
        </p:nvSpPr>
        <p:spPr>
          <a:xfrm>
            <a:off x="2696388" y="4015572"/>
            <a:ext cx="2125418" cy="66873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2" name="TextBox 32"/>
          <p:cNvSpPr txBox="1"/>
          <p:nvPr/>
        </p:nvSpPr>
        <p:spPr>
          <a:xfrm>
            <a:off x="2820358" y="4214742"/>
            <a:ext cx="1363980" cy="281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AFBFB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Regulatory basis</a:t>
            </a:r>
            <a:endParaRPr lang="en-US" sz="1200">
              <a:solidFill>
                <a:srgbClr val="FAFBFB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3" name="AutoShape 33"/>
          <p:cNvSpPr/>
          <p:nvPr/>
        </p:nvSpPr>
        <p:spPr>
          <a:xfrm>
            <a:off x="4026838" y="4017516"/>
            <a:ext cx="88036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defRPr/>
            </a:pPr>
            <a:r>
              <a:rPr lang="en-US" sz="4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96000">
                      <a:schemeClr val="accent1">
                        <a:alpha val="100000"/>
                      </a:schemeClr>
                    </a:gs>
                  </a:gsLst>
                  <a:lin ang="5400000"/>
                </a:gradFill>
                <a:latin typeface="Noto Sans SC"/>
                <a:ea typeface="Noto Sans SC"/>
                <a:cs typeface="Noto Sans SC"/>
              </a:rPr>
              <a:t>02</a:t>
            </a:r>
            <a:endParaRPr lang="en-US" sz="1100"/>
          </a:p>
        </p:txBody>
      </p:sp>
      <p:sp>
        <p:nvSpPr>
          <p:cNvPr id="34" name="AutoShape 34"/>
          <p:cNvSpPr/>
          <p:nvPr/>
        </p:nvSpPr>
        <p:spPr>
          <a:xfrm>
            <a:off x="5030013" y="3761099"/>
            <a:ext cx="2125418" cy="696918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5" name="TextBox 35"/>
          <p:cNvSpPr txBox="1"/>
          <p:nvPr/>
        </p:nvSpPr>
        <p:spPr>
          <a:xfrm>
            <a:off x="5153983" y="3967322"/>
            <a:ext cx="1363980" cy="281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BFDF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Concept explanation</a:t>
            </a:r>
            <a:endParaRPr lang="en-US" sz="1200">
              <a:solidFill>
                <a:srgbClr val="FBFDF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AutoShape 36"/>
          <p:cNvSpPr/>
          <p:nvPr/>
        </p:nvSpPr>
        <p:spPr>
          <a:xfrm>
            <a:off x="6341413" y="3770096"/>
            <a:ext cx="88036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defRPr/>
            </a:pPr>
            <a:r>
              <a:rPr lang="en-US" sz="4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96000">
                      <a:schemeClr val="accent1">
                        <a:alpha val="100000"/>
                      </a:schemeClr>
                    </a:gs>
                  </a:gsLst>
                  <a:lin ang="5400000"/>
                </a:gradFill>
                <a:latin typeface="Noto Sans SC"/>
                <a:ea typeface="Noto Sans SC"/>
                <a:cs typeface="Noto Sans SC"/>
              </a:rPr>
              <a:t>03</a:t>
            </a:r>
            <a:endParaRPr lang="en-US" sz="1100"/>
          </a:p>
        </p:txBody>
      </p:sp>
      <p:sp>
        <p:nvSpPr>
          <p:cNvPr id="37" name="AutoShape 37"/>
          <p:cNvSpPr/>
          <p:nvPr/>
        </p:nvSpPr>
        <p:spPr>
          <a:xfrm>
            <a:off x="7354113" y="4015572"/>
            <a:ext cx="2125418" cy="668733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8" name="TextBox 38"/>
          <p:cNvSpPr txBox="1"/>
          <p:nvPr/>
        </p:nvSpPr>
        <p:spPr>
          <a:xfrm>
            <a:off x="7478083" y="4200877"/>
            <a:ext cx="1373505" cy="281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EFE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Roles and responsibilities</a:t>
            </a:r>
            <a:endParaRPr lang="en-US" sz="1200">
              <a:solidFill>
                <a:srgbClr val="FFFEFE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AutoShape 39"/>
          <p:cNvSpPr/>
          <p:nvPr/>
        </p:nvSpPr>
        <p:spPr>
          <a:xfrm>
            <a:off x="8665513" y="3998466"/>
            <a:ext cx="880369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noAutofit/>
          </a:bodyPr>
          <a:lstStyle/>
          <a:p>
            <a:pPr algn="l">
              <a:defRPr/>
            </a:pPr>
            <a:r>
              <a:rPr lang="en-US" sz="4000">
                <a:gradFill>
                  <a:gsLst>
                    <a:gs pos="0">
                      <a:srgbClr val="FFFFFF">
                        <a:alpha val="100000"/>
                      </a:srgbClr>
                    </a:gs>
                    <a:gs pos="96000">
                      <a:schemeClr val="accent1">
                        <a:alpha val="100000"/>
                      </a:schemeClr>
                    </a:gs>
                  </a:gsLst>
                  <a:lin ang="5400000"/>
                </a:gradFill>
                <a:latin typeface="Noto Sans SC"/>
                <a:ea typeface="Noto Sans SC"/>
                <a:cs typeface="Noto Sans SC"/>
              </a:rPr>
              <a:t>04</a:t>
            </a:r>
            <a:endParaRPr lang="en-US" sz="1100"/>
          </a:p>
        </p:txBody>
      </p:sp>
      <p:sp>
        <p:nvSpPr>
          <p:cNvPr id="40" name="TextBox 40"/>
          <p:cNvSpPr txBox="1"/>
          <p:nvPr/>
        </p:nvSpPr>
        <p:spPr>
          <a:xfrm>
            <a:off x="690272" y="5186031"/>
            <a:ext cx="143827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Define QMS boundaries and applicable domains—products, services, and activities covered by the manual.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690272" y="5867518"/>
            <a:ext cx="143827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Scope definition ensures system requirements match the organization's actual business.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TextBox 42"/>
          <p:cNvSpPr txBox="1"/>
          <p:nvPr/>
        </p:nvSpPr>
        <p:spPr>
          <a:xfrm>
            <a:off x="10049778" y="5186031"/>
            <a:ext cx="143827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the PDCA cycle to show interactions among QMS processes.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3" name="TextBox 43"/>
          <p:cNvSpPr txBox="1"/>
          <p:nvPr/>
        </p:nvSpPr>
        <p:spPr>
          <a:xfrm>
            <a:off x="10049778" y="5867518"/>
            <a:ext cx="1438275" cy="5429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process maps to integrate and visualize system requirements systematically.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3054918" y="4912342"/>
            <a:ext cx="1438275" cy="3619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List applicable ISO 9001 clauses, national regulations, and industry requirements.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3054918" y="5436861"/>
            <a:ext cx="1438275" cy="3619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Index supporting documents such as document control and record management procedures.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3054918" y="5951210"/>
            <a:ext cx="1438275" cy="3619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Reference standards to establish a compliance foundation aligned with international norms.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7712643" y="4912342"/>
            <a:ext cx="1438275" cy="3619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Describe quality responsibilities of top management, management representative, and functions.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TextBox 48"/>
          <p:cNvSpPr txBox="1"/>
          <p:nvPr/>
        </p:nvSpPr>
        <p:spPr>
          <a:xfrm>
            <a:off x="7712643" y="5436861"/>
            <a:ext cx="1438275" cy="3619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Assign ownership for quality objective setting, review, and improvement activities.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7712643" y="5951210"/>
            <a:ext cx="1438275" cy="3619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Responsibility allocation builds an organization-wide quality accountability network.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5383780" y="4656708"/>
            <a:ext cx="1438275" cy="3619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Explain specific meanings of terms such as quality policy and process approach.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1" name="TextBox 51"/>
          <p:cNvSpPr txBox="1"/>
          <p:nvPr/>
        </p:nvSpPr>
        <p:spPr>
          <a:xfrm>
            <a:off x="5383780" y="5181227"/>
            <a:ext cx="1438275" cy="3619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Align internal understanding of key quality management concepts.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2" name="TextBox 52"/>
          <p:cNvSpPr txBox="1"/>
          <p:nvPr/>
        </p:nvSpPr>
        <p:spPr>
          <a:xfrm>
            <a:off x="5383780" y="5695576"/>
            <a:ext cx="1438275" cy="7239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14000"/>
              </a:lnSpc>
              <a:spcBef>
                <a:spcPct val="0"/>
              </a:spcBef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Terminology standardization removes ambiguity and cognitive gaps in cross-department communication.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Freeform 53"/>
          <p:cNvSpPr/>
          <p:nvPr/>
        </p:nvSpPr>
        <p:spPr>
          <a:xfrm>
            <a:off x="1307454" y="2880389"/>
            <a:ext cx="285637" cy="340022"/>
          </a:xfrm>
          <a:custGeom>
            <a:avLst/>
            <a:gdLst/>
            <a:ahLst/>
            <a:cxnLst/>
            <a:rect l="l" t="t" r="r" b="b"/>
            <a:pathLst>
              <a:path w="401" h="478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w="401" h="478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54" name="Freeform 54"/>
          <p:cNvSpPr/>
          <p:nvPr/>
        </p:nvSpPr>
        <p:spPr>
          <a:xfrm>
            <a:off x="10656484" y="2899439"/>
            <a:ext cx="285637" cy="340022"/>
          </a:xfrm>
          <a:custGeom>
            <a:avLst/>
            <a:gdLst/>
            <a:ahLst/>
            <a:cxnLst/>
            <a:rect l="l" t="t" r="r" b="b"/>
            <a:pathLst>
              <a:path w="401" h="478">
                <a:moveTo>
                  <a:pt x="401" y="89"/>
                </a:moveTo>
                <a:lnTo>
                  <a:pt x="401" y="293"/>
                </a:lnTo>
                <a:cubicBezTo>
                  <a:pt x="292" y="212"/>
                  <a:pt x="182" y="375"/>
                  <a:pt x="73" y="293"/>
                </a:cubicBezTo>
                <a:lnTo>
                  <a:pt x="73" y="89"/>
                </a:lnTo>
                <a:cubicBezTo>
                  <a:pt x="182" y="171"/>
                  <a:pt x="292" y="7"/>
                  <a:pt x="401" y="89"/>
                </a:cubicBezTo>
                <a:close/>
              </a:path>
              <a:path w="401" h="478">
                <a:moveTo>
                  <a:pt x="39" y="0"/>
                </a:moveTo>
                <a:cubicBezTo>
                  <a:pt x="18" y="0"/>
                  <a:pt x="0" y="17"/>
                  <a:pt x="0" y="39"/>
                </a:cubicBezTo>
                <a:cubicBezTo>
                  <a:pt x="0" y="54"/>
                  <a:pt x="9" y="68"/>
                  <a:pt x="23" y="74"/>
                </a:cubicBezTo>
                <a:lnTo>
                  <a:pt x="23" y="478"/>
                </a:lnTo>
                <a:lnTo>
                  <a:pt x="56" y="478"/>
                </a:lnTo>
                <a:lnTo>
                  <a:pt x="56" y="74"/>
                </a:lnTo>
                <a:cubicBezTo>
                  <a:pt x="69" y="68"/>
                  <a:pt x="78" y="54"/>
                  <a:pt x="78" y="39"/>
                </a:cubicBezTo>
                <a:cubicBezTo>
                  <a:pt x="78" y="17"/>
                  <a:pt x="61" y="0"/>
                  <a:pt x="39" y="0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55" name="TextBox 55"/>
          <p:cNvSpPr txBox="1"/>
          <p:nvPr/>
        </p:nvSpPr>
        <p:spPr>
          <a:xfrm>
            <a:off x="906809" y="519647"/>
            <a:ext cx="5716905" cy="2343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>
              <a:lnSpc>
                <a:spcPct val="100000"/>
              </a:lnSpc>
              <a:spcBef>
                <a:spcPts val="375"/>
              </a:spcBef>
            </a:pPr>
            <a:endParaRPr lang="en-US" sz="900">
              <a:solidFill>
                <a:srgbClr val="101010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Manual purpose and content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7" name="Freeform 57"/>
          <p:cNvSpPr/>
          <p:nvPr/>
        </p:nvSpPr>
        <p:spPr>
          <a:xfrm>
            <a:off x="3552466" y="2463591"/>
            <a:ext cx="423687" cy="39822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9F4F4">
              <a:alpha val="100000"/>
            </a:srgbClr>
          </a:solidFill>
        </p:spPr>
      </p:sp>
      <p:sp>
        <p:nvSpPr>
          <p:cNvPr id="58" name="Freeform 58"/>
          <p:cNvSpPr/>
          <p:nvPr/>
        </p:nvSpPr>
        <p:spPr>
          <a:xfrm>
            <a:off x="8245909" y="2464759"/>
            <a:ext cx="423687" cy="39822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9F6F6">
              <a:alpha val="100000"/>
            </a:srgbClr>
          </a:solidFill>
        </p:spPr>
      </p:sp>
      <p:sp>
        <p:nvSpPr>
          <p:cNvPr id="59" name="Freeform 59"/>
          <p:cNvSpPr/>
          <p:nvPr/>
        </p:nvSpPr>
        <p:spPr>
          <a:xfrm>
            <a:off x="5906295" y="2317994"/>
            <a:ext cx="423687" cy="398229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7409" y="185366"/>
                </a:moveTo>
                <a:lnTo>
                  <a:pt x="66913" y="266338"/>
                </a:lnTo>
                <a:lnTo>
                  <a:pt x="66913" y="47987"/>
                </a:lnTo>
                <a:lnTo>
                  <a:pt x="228371" y="47987"/>
                </a:lnTo>
                <a:lnTo>
                  <a:pt x="228371" y="266338"/>
                </a:lnTo>
                <a:lnTo>
                  <a:pt x="147409" y="185366"/>
                </a:lnTo>
              </a:path>
            </a:pathLst>
          </a:custGeom>
          <a:solidFill>
            <a:srgbClr val="F9F6F6">
              <a:alpha val="100000"/>
            </a:srgbClr>
          </a:solid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32113" y="5184323"/>
            <a:ext cx="2429542" cy="1127284"/>
          </a:xfrm>
          <a:custGeom>
            <a:avLst/>
            <a:gdLst/>
            <a:ahLst/>
            <a:cxnLst/>
            <a:rect l="l" t="t" r="r" b="b"/>
            <a:pathLst>
              <a:path w="292" h="135">
                <a:moveTo>
                  <a:pt x="130" y="19"/>
                </a:moveTo>
                <a:cubicBezTo>
                  <a:pt x="75" y="38"/>
                  <a:pt x="31" y="73"/>
                  <a:pt x="0" y="118"/>
                </a:cubicBezTo>
                <a:cubicBezTo>
                  <a:pt x="52" y="134"/>
                  <a:pt x="108" y="135"/>
                  <a:pt x="163" y="116"/>
                </a:cubicBezTo>
                <a:cubicBezTo>
                  <a:pt x="218" y="97"/>
                  <a:pt x="262" y="61"/>
                  <a:pt x="292" y="17"/>
                </a:cubicBezTo>
                <a:cubicBezTo>
                  <a:pt x="241" y="0"/>
                  <a:pt x="184" y="0"/>
                  <a:pt x="130" y="19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3" name="Freeform 3"/>
          <p:cNvSpPr/>
          <p:nvPr/>
        </p:nvSpPr>
        <p:spPr>
          <a:xfrm>
            <a:off x="6032113" y="4073042"/>
            <a:ext cx="1515142" cy="2095595"/>
          </a:xfrm>
          <a:custGeom>
            <a:avLst/>
            <a:gdLst/>
            <a:ahLst/>
            <a:cxnLst/>
            <a:rect l="l" t="t" r="r" b="b"/>
            <a:pathLst>
              <a:path w="182" h="251">
                <a:moveTo>
                  <a:pt x="49" y="96"/>
                </a:moveTo>
                <a:cubicBezTo>
                  <a:pt x="15" y="143"/>
                  <a:pt x="0" y="197"/>
                  <a:pt x="1" y="251"/>
                </a:cubicBezTo>
                <a:cubicBezTo>
                  <a:pt x="52" y="235"/>
                  <a:pt x="99" y="203"/>
                  <a:pt x="132" y="156"/>
                </a:cubicBezTo>
                <a:cubicBezTo>
                  <a:pt x="166" y="109"/>
                  <a:pt x="182" y="54"/>
                  <a:pt x="181" y="0"/>
                </a:cubicBezTo>
                <a:cubicBezTo>
                  <a:pt x="130" y="16"/>
                  <a:pt x="83" y="49"/>
                  <a:pt x="49" y="96"/>
                </a:cubicBezTo>
              </a:path>
            </a:pathLst>
          </a:custGeom>
          <a:solidFill>
            <a:schemeClr val="accent1">
              <a:alpha val="60000"/>
            </a:schemeClr>
          </a:solidFill>
        </p:spPr>
      </p:sp>
      <p:sp>
        <p:nvSpPr>
          <p:cNvPr id="4" name="Freeform 4"/>
          <p:cNvSpPr/>
          <p:nvPr/>
        </p:nvSpPr>
        <p:spPr>
          <a:xfrm>
            <a:off x="3612763" y="5184323"/>
            <a:ext cx="2419350" cy="1127284"/>
          </a:xfrm>
          <a:custGeom>
            <a:avLst/>
            <a:gdLst/>
            <a:ahLst/>
            <a:cxnLst/>
            <a:rect l="l" t="t" r="r" b="b"/>
            <a:pathLst>
              <a:path w="291" h="135">
                <a:moveTo>
                  <a:pt x="162" y="19"/>
                </a:moveTo>
                <a:cubicBezTo>
                  <a:pt x="217" y="38"/>
                  <a:pt x="261" y="73"/>
                  <a:pt x="291" y="118"/>
                </a:cubicBezTo>
                <a:cubicBezTo>
                  <a:pt x="240" y="134"/>
                  <a:pt x="184" y="135"/>
                  <a:pt x="129" y="116"/>
                </a:cubicBezTo>
                <a:cubicBezTo>
                  <a:pt x="74" y="97"/>
                  <a:pt x="30" y="61"/>
                  <a:pt x="0" y="17"/>
                </a:cubicBezTo>
                <a:cubicBezTo>
                  <a:pt x="51" y="0"/>
                  <a:pt x="108" y="0"/>
                  <a:pt x="162" y="19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>
            <a:off x="4527163" y="4073042"/>
            <a:ext cx="1513713" cy="2095595"/>
          </a:xfrm>
          <a:custGeom>
            <a:avLst/>
            <a:gdLst/>
            <a:ahLst/>
            <a:cxnLst/>
            <a:rect l="l" t="t" r="r" b="b"/>
            <a:pathLst>
              <a:path w="182" h="251">
                <a:moveTo>
                  <a:pt x="133" y="96"/>
                </a:moveTo>
                <a:cubicBezTo>
                  <a:pt x="167" y="143"/>
                  <a:pt x="182" y="197"/>
                  <a:pt x="181" y="251"/>
                </a:cubicBezTo>
                <a:cubicBezTo>
                  <a:pt x="130" y="235"/>
                  <a:pt x="83" y="203"/>
                  <a:pt x="50" y="156"/>
                </a:cubicBezTo>
                <a:cubicBezTo>
                  <a:pt x="16" y="109"/>
                  <a:pt x="0" y="54"/>
                  <a:pt x="1" y="0"/>
                </a:cubicBezTo>
                <a:cubicBezTo>
                  <a:pt x="52" y="16"/>
                  <a:pt x="99" y="49"/>
                  <a:pt x="133" y="96"/>
                </a:cubicBezTo>
              </a:path>
            </a:pathLst>
          </a:custGeom>
          <a:solidFill>
            <a:schemeClr val="accent1">
              <a:alpha val="60000"/>
            </a:schemeClr>
          </a:solidFill>
        </p:spPr>
      </p:sp>
      <p:sp>
        <p:nvSpPr>
          <p:cNvPr id="6" name="Freeform 6"/>
          <p:cNvSpPr/>
          <p:nvPr/>
        </p:nvSpPr>
        <p:spPr>
          <a:xfrm>
            <a:off x="5609203" y="3588886"/>
            <a:ext cx="856012" cy="2579751"/>
          </a:xfrm>
          <a:custGeom>
            <a:avLst/>
            <a:gdLst/>
            <a:ahLst/>
            <a:cxnLst/>
            <a:rect l="l" t="t" r="r" b="b"/>
            <a:pathLst>
              <a:path w="103" h="309">
                <a:moveTo>
                  <a:pt x="0" y="154"/>
                </a:moveTo>
                <a:cubicBezTo>
                  <a:pt x="0" y="212"/>
                  <a:pt x="19" y="266"/>
                  <a:pt x="51" y="309"/>
                </a:cubicBezTo>
                <a:cubicBezTo>
                  <a:pt x="84" y="266"/>
                  <a:pt x="103" y="212"/>
                  <a:pt x="103" y="154"/>
                </a:cubicBezTo>
                <a:cubicBezTo>
                  <a:pt x="103" y="97"/>
                  <a:pt x="84" y="43"/>
                  <a:pt x="51" y="0"/>
                </a:cubicBezTo>
                <a:cubicBezTo>
                  <a:pt x="19" y="43"/>
                  <a:pt x="0" y="97"/>
                  <a:pt x="0" y="154"/>
                </a:cubicBez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463378" y="4535812"/>
            <a:ext cx="293133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a dedicated writing team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9597" y="5004954"/>
            <a:ext cx="2931336" cy="13985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Form a cross-functional team led by Quality to balance technical rigor and practicality and avoid single-department bias.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288216" y="2422580"/>
            <a:ext cx="293133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Conduct current-state assessment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74435" y="2891723"/>
            <a:ext cx="2931336" cy="13985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Map existing processes via interviews and document review; identify gaps vs. standards to inform manual design.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540944" y="1591726"/>
            <a:ext cx="3020092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Design manual framework and template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564095" y="2060868"/>
            <a:ext cx="2931336" cy="13985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Align with ISO 9001 clause structure; use hierarchical sections and appendices with consistent formatting and terminology.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261908" y="2422580"/>
            <a:ext cx="293133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Modular drafting and review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248127" y="2891723"/>
            <a:ext cx="2931336" cy="13985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Draft by modules (e.g., quality policy, process management, resource support); cross-functional review each module for accuracy and consistency.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814029" y="4535812"/>
            <a:ext cx="2931336" cy="490334"/>
          </a:xfrm>
          <a:prstGeom prst="rect">
            <a:avLst/>
          </a:prstGeom>
        </p:spPr>
        <p:txBody>
          <a:bodyPr vert="horz" wrap="square" lIns="66008" tIns="33052" rIns="66008" bIns="33052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1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Pilot run and optimization</a:t>
            </a:r>
            <a:endParaRPr lang="en-US" sz="21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8800248" y="5004954"/>
            <a:ext cx="2931336" cy="1398504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4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Pilot in representative departments or projects; collect feedback and revise vague or hard-to-use clauses to improve applicability.</a:t>
            </a:r>
            <a:endParaRPr lang="en-US" sz="14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Step-by-step writing process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3794737" y="526600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4527163" y="4396796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607298" y="4073042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697625" y="4396796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7495431" y="5266000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65700" y="1701094"/>
            <a:ext cx="3419475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Content disconnected from actual practice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65700" y="3875308"/>
            <a:ext cx="3419475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 algn="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Inconsistent term definitions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8310539" y="2205325"/>
            <a:ext cx="34194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Manual revision records and distribution scope are not standardized, which may lead departments to use obsolete versions. Implement document numbering and approval workflow controls.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310539" y="1701094"/>
            <a:ext cx="3419475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Lack of version control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10539" y="4380130"/>
            <a:ext cx="3409950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Latest regulatory or standard changes (e.g., ISO 9001 revisions) are not incorporated in time. Establish periodic review to maintain compliance.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8310539" y="3875308"/>
            <a:ext cx="3423043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Ignoring regulatory updates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422541" y="5507338"/>
            <a:ext cx="343852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ct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Reduce lengthy theoretical text; use structured language such as "input–activity–output" so frontline staff can quickly understand requirements.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376738" y="5021566"/>
            <a:ext cx="3438525" cy="495300"/>
          </a:xfrm>
          <a:prstGeom prst="rect">
            <a:avLst/>
          </a:prstGeom>
        </p:spPr>
        <p:txBody>
          <a:bodyPr vert="horz" wrap="square" lIns="114300" tIns="57150" rIns="114300" bIns="57150" rtlCol="0" anchor="ctr" anchorCtr="0">
            <a:noAutofit/>
          </a:bodyPr>
          <a:lstStyle/>
          <a:p>
            <a:pPr algn="ctr">
              <a:lnSpc>
                <a:spcPct val="96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Overly complex wording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65700" y="2205325"/>
            <a:ext cx="34194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Avoid copying templates verbatim so manual clauses mismatch actual processes. Use flowcharts and case examples to improve operability.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65700" y="4380130"/>
            <a:ext cx="3419475" cy="1114425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 algn="r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The same concept (e.g., "special process") is defined inconsistently in the manual. Build a glossary and apply it consistently throughout.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Common Mistakes to Avoid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5527532" y="1590406"/>
            <a:ext cx="1175454" cy="1037165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 rot="4275690">
            <a:off x="6785438" y="2506602"/>
            <a:ext cx="1175454" cy="1037165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5" name="AutoShape 15"/>
          <p:cNvSpPr/>
          <p:nvPr/>
        </p:nvSpPr>
        <p:spPr>
          <a:xfrm rot="2700000" flipH="1">
            <a:off x="4584703" y="2469836"/>
            <a:ext cx="1175454" cy="1037165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6" name="AutoShape 16"/>
          <p:cNvSpPr/>
          <p:nvPr/>
        </p:nvSpPr>
        <p:spPr>
          <a:xfrm rot="-8546356" flipH="1">
            <a:off x="4774012" y="4013018"/>
            <a:ext cx="1175454" cy="1037165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7" name="AutoShape 17"/>
          <p:cNvSpPr/>
          <p:nvPr/>
        </p:nvSpPr>
        <p:spPr>
          <a:xfrm rot="8546493" flipH="1">
            <a:off x="6327203" y="4006453"/>
            <a:ext cx="1175454" cy="1037165"/>
          </a:xfrm>
          <a:prstGeom prst="triangle">
            <a:avLst>
              <a:gd name="adj" fmla="val 50000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18" name="Freeform 18"/>
          <p:cNvSpPr/>
          <p:nvPr/>
        </p:nvSpPr>
        <p:spPr>
          <a:xfrm>
            <a:off x="5803666" y="2981611"/>
            <a:ext cx="676277" cy="67627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67640" y="0"/>
                </a:moveTo>
                <a:lnTo>
                  <a:pt x="182880" y="0"/>
                </a:lnTo>
                <a:lnTo>
                  <a:pt x="182880" y="45720"/>
                </a:lnTo>
                <a:lnTo>
                  <a:pt x="228600" y="152400"/>
                </a:lnTo>
                <a:lnTo>
                  <a:pt x="228600" y="274320"/>
                </a:lnTo>
                <a:cubicBezTo>
                  <a:pt x="228600" y="291151"/>
                  <a:pt x="214951" y="304800"/>
                  <a:pt x="198120" y="304800"/>
                </a:cubicBezTo>
                <a:lnTo>
                  <a:pt x="198120" y="304800"/>
                </a:lnTo>
                <a:lnTo>
                  <a:pt x="76200" y="304800"/>
                </a:lnTo>
                <a:cubicBezTo>
                  <a:pt x="59436" y="304800"/>
                  <a:pt x="40996" y="291998"/>
                  <a:pt x="35052" y="276149"/>
                </a:cubicBezTo>
                <a:lnTo>
                  <a:pt x="0" y="182880"/>
                </a:lnTo>
                <a:lnTo>
                  <a:pt x="0" y="152400"/>
                </a:lnTo>
                <a:cubicBezTo>
                  <a:pt x="0" y="135569"/>
                  <a:pt x="13649" y="121920"/>
                  <a:pt x="30480" y="121920"/>
                </a:cubicBezTo>
                <a:lnTo>
                  <a:pt x="30480" y="121920"/>
                </a:lnTo>
                <a:lnTo>
                  <a:pt x="137160" y="121920"/>
                </a:lnTo>
                <a:lnTo>
                  <a:pt x="137160" y="30480"/>
                </a:lnTo>
                <a:cubicBezTo>
                  <a:pt x="137160" y="13649"/>
                  <a:pt x="150809" y="0"/>
                  <a:pt x="167640" y="0"/>
                </a:cubicBezTo>
                <a:lnTo>
                  <a:pt x="167640" y="0"/>
                </a:lnTo>
                <a:close/>
              </a:path>
              <a:path w="304800" h="304800">
                <a:moveTo>
                  <a:pt x="259080" y="152400"/>
                </a:moveTo>
                <a:lnTo>
                  <a:pt x="304800" y="152400"/>
                </a:lnTo>
                <a:lnTo>
                  <a:pt x="304800" y="304800"/>
                </a:lnTo>
                <a:lnTo>
                  <a:pt x="259080" y="304800"/>
                </a:lnTo>
                <a:lnTo>
                  <a:pt x="259080" y="15240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1929" y="2882845"/>
            <a:ext cx="6029325" cy="262320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Procedure Document Writing Guide</a:t>
            </a:r>
            <a:endParaRPr lang="en-US" sz="4575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01929" y="1498692"/>
            <a:ext cx="5934075" cy="11049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7200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7200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Define clear objectives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865764" y="1308287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Version control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6865764" y="4000377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Access and distribution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Terminology standardization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297192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Hierarchical structure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grpSp>
        <p:nvGrpSpPr>
          <p:cNvPr id="7" name="Group 7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8" name="AutoShape 8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9" name="AutoShape 9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11" name="Connector 11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2" name="TextBox 1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Document purpose and structure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6455568" y="1512589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AutoShape 14"/>
          <p:cNvSpPr/>
          <p:nvPr/>
        </p:nvSpPr>
        <p:spPr>
          <a:xfrm>
            <a:off x="6455568" y="4241491"/>
            <a:ext cx="197186" cy="19718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15" name="Connector 15"/>
          <p:cNvCxnSpPr/>
          <p:nvPr/>
        </p:nvCxnSpPr>
        <p:spPr>
          <a:xfrm>
            <a:off x="6554162" y="1670999"/>
            <a:ext cx="0" cy="5208748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TextBox 16"/>
          <p:cNvSpPr txBox="1"/>
          <p:nvPr/>
        </p:nvSpPr>
        <p:spPr>
          <a:xfrm>
            <a:off x="1297192" y="1804349"/>
            <a:ext cx="4486656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Procedures must clearly state core objectives—e.g., standardize operations, ensure compliance, or improve efficiency—and avoid vague wording that causes execution gaps.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7192" y="3543470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a "overview–detail" structure: cover, table of contents, body (purpose, scope, responsibilities, process), and appendices for logical flow and easy reference.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97192" y="5282464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Terms must align with industry or internal standards to avoid ambiguity; provide a glossary in appendices when needed.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65764" y="1804349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Documents must show version number, revision history, and effective status for traceability and use of the current edition.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65764" y="4518000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Define applicable departments, user permissions, distribution scope, and ownership to prevent unauthorized changes or misuse.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H="1">
            <a:off x="7331443" y="1931960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0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3" name="AutoShape 3"/>
          <p:cNvSpPr/>
          <p:nvPr/>
        </p:nvSpPr>
        <p:spPr>
          <a:xfrm flipH="1" flipV="1">
            <a:off x="7710624" y="3643027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3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4" name="AutoShape 4"/>
          <p:cNvSpPr/>
          <p:nvPr/>
        </p:nvSpPr>
        <p:spPr>
          <a:xfrm flipH="1" flipV="1">
            <a:off x="4375731" y="4522749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3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5" name="AutoShape 5"/>
          <p:cNvSpPr/>
          <p:nvPr/>
        </p:nvSpPr>
        <p:spPr>
          <a:xfrm flipH="1" flipV="1">
            <a:off x="4553374" y="4085388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1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6" name="AutoShape 6"/>
          <p:cNvSpPr/>
          <p:nvPr/>
        </p:nvSpPr>
        <p:spPr>
          <a:xfrm flipH="1" flipV="1">
            <a:off x="4754540" y="3643027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1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7" name="AutoShape 7"/>
          <p:cNvSpPr/>
          <p:nvPr/>
        </p:nvSpPr>
        <p:spPr>
          <a:xfrm flipH="1">
            <a:off x="4754540" y="2804915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1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 flipH="1">
            <a:off x="4572424" y="2363003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2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9" name="AutoShape 9"/>
          <p:cNvSpPr/>
          <p:nvPr/>
        </p:nvSpPr>
        <p:spPr>
          <a:xfrm flipH="1">
            <a:off x="4385256" y="1931960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0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10" name="AutoShape 10"/>
          <p:cNvSpPr/>
          <p:nvPr/>
        </p:nvSpPr>
        <p:spPr>
          <a:xfrm flipH="1" flipV="1">
            <a:off x="1360701" y="4521699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3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11" name="AutoShape 11"/>
          <p:cNvSpPr/>
          <p:nvPr/>
        </p:nvSpPr>
        <p:spPr>
          <a:xfrm flipH="1" flipV="1">
            <a:off x="1558666" y="4085388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3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12" name="TextBox 12"/>
          <p:cNvSpPr txBox="1"/>
          <p:nvPr/>
        </p:nvSpPr>
        <p:spPr>
          <a:xfrm>
            <a:off x="8188598" y="2844065"/>
            <a:ext cx="1611630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Time planning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032655" y="2402153"/>
            <a:ext cx="1611630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Equipment requirements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14" name="Connector 14"/>
          <p:cNvCxnSpPr/>
          <p:nvPr/>
        </p:nvCxnSpPr>
        <p:spPr>
          <a:xfrm>
            <a:off x="487603" y="3392355"/>
            <a:ext cx="10688916" cy="0"/>
          </a:xfrm>
          <a:prstGeom prst="line">
            <a:avLst/>
          </a:prstGeom>
          <a:ln w="152400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Freeform 15"/>
          <p:cNvSpPr/>
          <p:nvPr/>
        </p:nvSpPr>
        <p:spPr>
          <a:xfrm>
            <a:off x="10518778" y="2497419"/>
            <a:ext cx="1105514" cy="894936"/>
          </a:xfrm>
          <a:custGeom>
            <a:avLst/>
            <a:gdLst/>
            <a:ahLst/>
            <a:cxnLst/>
            <a:rect l="l" t="t" r="r" b="b"/>
            <a:pathLst>
              <a:path w="866783" h="894936">
                <a:moveTo>
                  <a:pt x="202956" y="894936"/>
                </a:moveTo>
                <a:lnTo>
                  <a:pt x="0" y="0"/>
                </a:lnTo>
                <a:lnTo>
                  <a:pt x="866783" y="894936"/>
                </a:lnTo>
                <a:lnTo>
                  <a:pt x="202956" y="894936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6" name="Freeform 16"/>
          <p:cNvSpPr/>
          <p:nvPr/>
        </p:nvSpPr>
        <p:spPr>
          <a:xfrm flipV="1">
            <a:off x="10518778" y="3392355"/>
            <a:ext cx="1105514" cy="894936"/>
          </a:xfrm>
          <a:custGeom>
            <a:avLst/>
            <a:gdLst/>
            <a:ahLst/>
            <a:cxnLst/>
            <a:rect l="l" t="t" r="r" b="b"/>
            <a:pathLst>
              <a:path w="866783" h="894936">
                <a:moveTo>
                  <a:pt x="202956" y="894936"/>
                </a:moveTo>
                <a:lnTo>
                  <a:pt x="0" y="0"/>
                </a:lnTo>
                <a:lnTo>
                  <a:pt x="866783" y="894936"/>
                </a:lnTo>
                <a:lnTo>
                  <a:pt x="202956" y="894936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7" name="Freeform 17"/>
          <p:cNvSpPr/>
          <p:nvPr/>
        </p:nvSpPr>
        <p:spPr>
          <a:xfrm>
            <a:off x="375190" y="2979134"/>
            <a:ext cx="510445" cy="413290"/>
          </a:xfrm>
          <a:custGeom>
            <a:avLst/>
            <a:gdLst/>
            <a:ahLst/>
            <a:cxnLst/>
            <a:rect l="l" t="t" r="r" b="b"/>
            <a:pathLst>
              <a:path w="866783" h="894936">
                <a:moveTo>
                  <a:pt x="202956" y="894936"/>
                </a:moveTo>
                <a:lnTo>
                  <a:pt x="0" y="0"/>
                </a:lnTo>
                <a:lnTo>
                  <a:pt x="866783" y="894936"/>
                </a:lnTo>
                <a:lnTo>
                  <a:pt x="202956" y="894936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8" name="Freeform 18"/>
          <p:cNvSpPr/>
          <p:nvPr/>
        </p:nvSpPr>
        <p:spPr>
          <a:xfrm flipV="1">
            <a:off x="375190" y="3392329"/>
            <a:ext cx="510445" cy="413290"/>
          </a:xfrm>
          <a:custGeom>
            <a:avLst/>
            <a:gdLst/>
            <a:ahLst/>
            <a:cxnLst/>
            <a:rect l="l" t="t" r="r" b="b"/>
            <a:pathLst>
              <a:path w="866783" h="894936">
                <a:moveTo>
                  <a:pt x="202956" y="894936"/>
                </a:moveTo>
                <a:lnTo>
                  <a:pt x="0" y="0"/>
                </a:lnTo>
                <a:lnTo>
                  <a:pt x="866783" y="894936"/>
                </a:lnTo>
                <a:lnTo>
                  <a:pt x="202956" y="894936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9" name="TextBox 19"/>
          <p:cNvSpPr txBox="1"/>
          <p:nvPr/>
        </p:nvSpPr>
        <p:spPr>
          <a:xfrm>
            <a:off x="7795452" y="1971110"/>
            <a:ext cx="1640205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Staffing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 flipH="1">
            <a:off x="7156087" y="1379110"/>
            <a:ext cx="2312842" cy="419094"/>
          </a:xfrm>
          <a:prstGeom prst="parallelogram">
            <a:avLst>
              <a:gd name="adj" fmla="val 4245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21" name="TextBox 21"/>
          <p:cNvSpPr txBox="1"/>
          <p:nvPr/>
        </p:nvSpPr>
        <p:spPr>
          <a:xfrm>
            <a:off x="7455622" y="1465507"/>
            <a:ext cx="1676400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rgbClr val="FBF8F9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Resource allocation</a:t>
            </a:r>
            <a:endParaRPr lang="en-US" sz="1500">
              <a:solidFill>
                <a:srgbClr val="FBF8F9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AutoShape 22"/>
          <p:cNvSpPr/>
          <p:nvPr/>
        </p:nvSpPr>
        <p:spPr>
          <a:xfrm>
            <a:off x="369165" y="5788807"/>
            <a:ext cx="11459846" cy="764921"/>
          </a:xfrm>
          <a:prstGeom prst="roundRect">
            <a:avLst>
              <a:gd name="adj" fmla="val 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23" name="TextBox 23"/>
          <p:cNvSpPr txBox="1"/>
          <p:nvPr/>
        </p:nvSpPr>
        <p:spPr>
          <a:xfrm>
            <a:off x="375190" y="5989082"/>
            <a:ext cx="11453822" cy="3962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DF9FB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End-to-end closure required</a:t>
            </a:r>
            <a:endParaRPr lang="en-US" sz="1800">
              <a:solidFill>
                <a:srgbClr val="FDF9FB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24" name="Connector 24"/>
          <p:cNvCxnSpPr/>
          <p:nvPr/>
        </p:nvCxnSpPr>
        <p:spPr>
          <a:xfrm flipH="1" flipV="1">
            <a:off x="9277717" y="1398342"/>
            <a:ext cx="838629" cy="1930319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stealth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TextBox 25"/>
          <p:cNvSpPr txBox="1"/>
          <p:nvPr/>
        </p:nvSpPr>
        <p:spPr>
          <a:xfrm>
            <a:off x="4680142" y="2844065"/>
            <a:ext cx="2173605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Control methods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5086468" y="2402153"/>
            <a:ext cx="1611630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Key milestones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626613" y="1971110"/>
            <a:ext cx="1868805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Control points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AutoShape 28"/>
          <p:cNvSpPr/>
          <p:nvPr/>
        </p:nvSpPr>
        <p:spPr>
          <a:xfrm flipH="1">
            <a:off x="4209900" y="1379110"/>
            <a:ext cx="2312842" cy="419094"/>
          </a:xfrm>
          <a:prstGeom prst="parallelogram">
            <a:avLst>
              <a:gd name="adj" fmla="val 4245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29" name="TextBox 29"/>
          <p:cNvSpPr txBox="1"/>
          <p:nvPr/>
        </p:nvSpPr>
        <p:spPr>
          <a:xfrm>
            <a:off x="4509435" y="1465507"/>
            <a:ext cx="1676400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rgbClr val="F9F8F8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Process control</a:t>
            </a:r>
            <a:endParaRPr lang="en-US" sz="1500">
              <a:solidFill>
                <a:srgbClr val="F9F8F8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AutoShape 30"/>
          <p:cNvSpPr/>
          <p:nvPr/>
        </p:nvSpPr>
        <p:spPr>
          <a:xfrm flipH="1">
            <a:off x="1753251" y="2804915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3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31" name="TextBox 31"/>
          <p:cNvSpPr txBox="1"/>
          <p:nvPr/>
        </p:nvSpPr>
        <p:spPr>
          <a:xfrm>
            <a:off x="1669328" y="2844065"/>
            <a:ext cx="2173605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Interface relationships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AutoShape 32"/>
          <p:cNvSpPr/>
          <p:nvPr/>
        </p:nvSpPr>
        <p:spPr>
          <a:xfrm flipH="1">
            <a:off x="1597308" y="2363003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4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33" name="TextBox 33"/>
          <p:cNvSpPr txBox="1"/>
          <p:nvPr/>
        </p:nvSpPr>
        <p:spPr>
          <a:xfrm>
            <a:off x="2075654" y="2402153"/>
            <a:ext cx="1611630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Output elements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4" name="AutoShape 34"/>
          <p:cNvSpPr/>
          <p:nvPr/>
        </p:nvSpPr>
        <p:spPr>
          <a:xfrm flipH="1">
            <a:off x="1391583" y="1931960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3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35" name="TextBox 35"/>
          <p:cNvSpPr txBox="1"/>
          <p:nvPr/>
        </p:nvSpPr>
        <p:spPr>
          <a:xfrm>
            <a:off x="1615799" y="1971110"/>
            <a:ext cx="1868805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Input elements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AutoShape 36"/>
          <p:cNvSpPr/>
          <p:nvPr/>
        </p:nvSpPr>
        <p:spPr>
          <a:xfrm flipH="1">
            <a:off x="1199086" y="1379110"/>
            <a:ext cx="2312842" cy="419094"/>
          </a:xfrm>
          <a:prstGeom prst="parallelogram">
            <a:avLst>
              <a:gd name="adj" fmla="val 4245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37" name="TextBox 37"/>
          <p:cNvSpPr txBox="1"/>
          <p:nvPr/>
        </p:nvSpPr>
        <p:spPr>
          <a:xfrm>
            <a:off x="1498621" y="1465507"/>
            <a:ext cx="1676400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rgbClr val="FFFE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Process analysis</a:t>
            </a:r>
            <a:endParaRPr lang="en-US" sz="1500">
              <a:solidFill>
                <a:srgbClr val="FFFE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7821720" y="4560849"/>
            <a:ext cx="1611630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Control is key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8003039" y="4115013"/>
            <a:ext cx="1611630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Verification is assurance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8159179" y="3662794"/>
            <a:ext cx="1640205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Improvement drives maturity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1" name="AutoShape 41"/>
          <p:cNvSpPr/>
          <p:nvPr/>
        </p:nvSpPr>
        <p:spPr>
          <a:xfrm flipH="1" flipV="1">
            <a:off x="7144962" y="4986506"/>
            <a:ext cx="2312842" cy="419094"/>
          </a:xfrm>
          <a:prstGeom prst="parallelogram">
            <a:avLst>
              <a:gd name="adj" fmla="val 4245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2" name="TextBox 42"/>
          <p:cNvSpPr txBox="1"/>
          <p:nvPr/>
        </p:nvSpPr>
        <p:spPr>
          <a:xfrm>
            <a:off x="7444497" y="5072903"/>
            <a:ext cx="1676400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rgbClr val="FFFCFC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Identification is the foundation</a:t>
            </a:r>
            <a:endParaRPr lang="en-US" sz="1500">
              <a:solidFill>
                <a:srgbClr val="FFFCFC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43" name="Connector 43"/>
          <p:cNvCxnSpPr/>
          <p:nvPr/>
        </p:nvCxnSpPr>
        <p:spPr>
          <a:xfrm flipH="1">
            <a:off x="9266560" y="3458223"/>
            <a:ext cx="845592" cy="1917331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stealth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44" name="TextBox 44"/>
          <p:cNvSpPr txBox="1"/>
          <p:nvPr/>
        </p:nvSpPr>
        <p:spPr>
          <a:xfrm>
            <a:off x="4870747" y="4560849"/>
            <a:ext cx="1611630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Effectiveness confirmation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5052066" y="4115013"/>
            <a:ext cx="1611630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Performance evaluation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5208206" y="3662794"/>
            <a:ext cx="1640205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Improvement actions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7" name="AutoShape 47"/>
          <p:cNvSpPr/>
          <p:nvPr/>
        </p:nvSpPr>
        <p:spPr>
          <a:xfrm flipH="1" flipV="1">
            <a:off x="4193989" y="4986506"/>
            <a:ext cx="2312842" cy="419094"/>
          </a:xfrm>
          <a:prstGeom prst="parallelogram">
            <a:avLst>
              <a:gd name="adj" fmla="val 4245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48" name="TextBox 48"/>
          <p:cNvSpPr txBox="1"/>
          <p:nvPr/>
        </p:nvSpPr>
        <p:spPr>
          <a:xfrm>
            <a:off x="4493524" y="5072903"/>
            <a:ext cx="1676400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rgbClr val="FDFCFC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Process verification</a:t>
            </a:r>
            <a:endParaRPr lang="en-US" sz="1500">
              <a:solidFill>
                <a:srgbClr val="FDFCFC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9" name="TextBox 49"/>
          <p:cNvSpPr txBox="1"/>
          <p:nvPr/>
        </p:nvSpPr>
        <p:spPr>
          <a:xfrm>
            <a:off x="1861544" y="4560849"/>
            <a:ext cx="1611630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Execution standards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0" name="TextBox 50"/>
          <p:cNvSpPr txBox="1"/>
          <p:nvPr/>
        </p:nvSpPr>
        <p:spPr>
          <a:xfrm>
            <a:off x="2042863" y="4115013"/>
            <a:ext cx="1611630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Exception handling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1" name="AutoShape 51"/>
          <p:cNvSpPr/>
          <p:nvPr/>
        </p:nvSpPr>
        <p:spPr>
          <a:xfrm flipH="1" flipV="1">
            <a:off x="1752135" y="3623644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3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52" name="TextBox 52"/>
          <p:cNvSpPr txBox="1"/>
          <p:nvPr/>
        </p:nvSpPr>
        <p:spPr>
          <a:xfrm>
            <a:off x="2199003" y="3662794"/>
            <a:ext cx="1640205" cy="2914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Record requirements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AutoShape 53"/>
          <p:cNvSpPr/>
          <p:nvPr/>
        </p:nvSpPr>
        <p:spPr>
          <a:xfrm flipH="1" flipV="1">
            <a:off x="1184786" y="4986506"/>
            <a:ext cx="2312842" cy="419094"/>
          </a:xfrm>
          <a:prstGeom prst="parallelogram">
            <a:avLst>
              <a:gd name="adj" fmla="val 42455"/>
            </a:avLst>
          </a:prstGeom>
          <a:solidFill>
            <a:schemeClr val="accent1">
              <a:alpha val="100000"/>
            </a:schemeClr>
          </a:solidFill>
        </p:spPr>
      </p:sp>
      <p:sp>
        <p:nvSpPr>
          <p:cNvPr id="54" name="TextBox 54"/>
          <p:cNvSpPr txBox="1"/>
          <p:nvPr/>
        </p:nvSpPr>
        <p:spPr>
          <a:xfrm>
            <a:off x="1484321" y="5072903"/>
            <a:ext cx="1676400" cy="2381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1500">
                <a:solidFill>
                  <a:srgbClr val="F6F1F4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Operating steps</a:t>
            </a:r>
            <a:endParaRPr lang="en-US" sz="1500">
              <a:solidFill>
                <a:srgbClr val="F6F1F4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5" name="AutoShape 55"/>
          <p:cNvSpPr/>
          <p:nvPr/>
        </p:nvSpPr>
        <p:spPr>
          <a:xfrm>
            <a:off x="10023466" y="1438917"/>
            <a:ext cx="1640713" cy="290838"/>
          </a:xfrm>
          <a:prstGeom prst="roundRect">
            <a:avLst>
              <a:gd name="adj" fmla="val 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56" name="TextBox 56"/>
          <p:cNvSpPr txBox="1"/>
          <p:nvPr/>
        </p:nvSpPr>
        <p:spPr>
          <a:xfrm>
            <a:off x="10023466" y="1484947"/>
            <a:ext cx="1600826" cy="20002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DFCFC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Process identification</a:t>
            </a:r>
            <a:endParaRPr lang="en-US" sz="1200">
              <a:solidFill>
                <a:srgbClr val="FDFCFC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7" name="AutoShape 57"/>
          <p:cNvSpPr/>
          <p:nvPr/>
        </p:nvSpPr>
        <p:spPr>
          <a:xfrm>
            <a:off x="10023466" y="5095530"/>
            <a:ext cx="1640713" cy="290838"/>
          </a:xfrm>
          <a:prstGeom prst="roundRect">
            <a:avLst>
              <a:gd name="adj" fmla="val 0"/>
            </a:avLst>
          </a:prstGeom>
          <a:solidFill>
            <a:schemeClr val="accent3">
              <a:alpha val="100000"/>
            </a:schemeClr>
          </a:solidFill>
        </p:spPr>
      </p:sp>
      <p:sp>
        <p:nvSpPr>
          <p:cNvPr id="58" name="TextBox 58"/>
          <p:cNvSpPr txBox="1"/>
          <p:nvPr/>
        </p:nvSpPr>
        <p:spPr>
          <a:xfrm>
            <a:off x="10023466" y="5133975"/>
            <a:ext cx="1600826" cy="200025"/>
          </a:xfrm>
          <a:prstGeom prst="rect">
            <a:avLst/>
          </a:prstGeom>
          <a:noFill/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rgbClr val="FFFDFD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Process implementation</a:t>
            </a:r>
            <a:endParaRPr lang="en-US" sz="1200">
              <a:solidFill>
                <a:srgbClr val="FFFDFD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59" name="Connector 59"/>
          <p:cNvCxnSpPr/>
          <p:nvPr/>
        </p:nvCxnSpPr>
        <p:spPr>
          <a:xfrm flipH="1" flipV="1">
            <a:off x="6335735" y="1398342"/>
            <a:ext cx="838629" cy="1930319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stealth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0" name="Connector 60"/>
          <p:cNvCxnSpPr/>
          <p:nvPr/>
        </p:nvCxnSpPr>
        <p:spPr>
          <a:xfrm flipH="1">
            <a:off x="6324578" y="3458223"/>
            <a:ext cx="845592" cy="1917331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stealth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1" name="Connector 61"/>
          <p:cNvCxnSpPr/>
          <p:nvPr/>
        </p:nvCxnSpPr>
        <p:spPr>
          <a:xfrm flipH="1" flipV="1">
            <a:off x="3327492" y="1398342"/>
            <a:ext cx="838629" cy="1930319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stealth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2" name="Connector 62"/>
          <p:cNvCxnSpPr/>
          <p:nvPr/>
        </p:nvCxnSpPr>
        <p:spPr>
          <a:xfrm flipH="1">
            <a:off x="3316335" y="3458223"/>
            <a:ext cx="845592" cy="1917331"/>
          </a:xfrm>
          <a:prstGeom prst="line">
            <a:avLst/>
          </a:prstGeom>
          <a:ln w="38100">
            <a:solidFill>
              <a:schemeClr val="accent1"/>
            </a:solidFill>
            <a:prstDash val="solid"/>
            <a:headEnd type="stealth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3" name="TextBox 6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  <a:gradFill>
            <a:gsLst>
              <a:gs pos="0">
                <a:schemeClr val="accent2">
                  <a:alpha val="53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Process description methods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4" name="AutoShape 64"/>
          <p:cNvSpPr/>
          <p:nvPr/>
        </p:nvSpPr>
        <p:spPr>
          <a:xfrm flipH="1" flipV="1">
            <a:off x="7506436" y="4085388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3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65" name="AutoShape 65"/>
          <p:cNvSpPr/>
          <p:nvPr/>
        </p:nvSpPr>
        <p:spPr>
          <a:xfrm flipH="1" flipV="1">
            <a:off x="7331443" y="4522749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3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66" name="AutoShape 66"/>
          <p:cNvSpPr/>
          <p:nvPr/>
        </p:nvSpPr>
        <p:spPr>
          <a:xfrm flipH="1">
            <a:off x="7506436" y="2363003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0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  <p:sp>
        <p:nvSpPr>
          <p:cNvPr id="67" name="AutoShape 67"/>
          <p:cNvSpPr/>
          <p:nvPr/>
        </p:nvSpPr>
        <p:spPr>
          <a:xfrm flipH="1">
            <a:off x="7710624" y="2804915"/>
            <a:ext cx="2312842" cy="339807"/>
          </a:xfrm>
          <a:prstGeom prst="parallelogram">
            <a:avLst>
              <a:gd name="adj" fmla="val 42455"/>
            </a:avLst>
          </a:prstGeom>
          <a:gradFill>
            <a:gsLst>
              <a:gs pos="0">
                <a:schemeClr val="accent2">
                  <a:alpha val="50000"/>
                </a:schemeClr>
              </a:gs>
              <a:gs pos="85000">
                <a:srgbClr val="FFFFFF">
                  <a:alpha val="0"/>
                </a:srgbClr>
              </a:gs>
            </a:gsLst>
            <a:lin ang="0"/>
          </a:grad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Operability essentials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384075" y="1963339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454011" y="2110898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Avoid long, redundant sentences. Use active voice and verb-led short commands (e.g., "Review form," "File record") for clear instructions.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58275" y="1468323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Concise, precise language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297736" y="1963339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7" name="TextBox 7"/>
          <p:cNvSpPr txBox="1"/>
          <p:nvPr/>
        </p:nvSpPr>
        <p:spPr>
          <a:xfrm>
            <a:off x="4367671" y="2110898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Embed standardized form templates (e.g., request forms, checklists) with filling rules and examples to reduce execution variance.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71935" y="1468323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Embedded forms and templates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2127802" y="4534143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2197737" y="4681702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Set review cycles (e.g., every six months) and update content as business or regulations change to maintain applicability.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102002" y="4039126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Periodic review mechanism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142390" y="4534143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6212325" y="4681702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If IT systems are used, reference system modules or navigation paths in documents to link offline process with online tools.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116589" y="4039126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Digital enablement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177754" y="1963339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1000"/>
            </a:schemeClr>
          </a:solidFill>
        </p:spPr>
      </p:sp>
      <p:sp>
        <p:nvSpPr>
          <p:cNvPr id="16" name="TextBox 16"/>
          <p:cNvSpPr txBox="1"/>
          <p:nvPr/>
        </p:nvSpPr>
        <p:spPr>
          <a:xfrm>
            <a:off x="8247690" y="2110898"/>
            <a:ext cx="3497596" cy="1379868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Before release, validate via simulation or pilot trials and revise vague or hard-to-implement clauses based on feedback.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8151954" y="1468323"/>
            <a:ext cx="3689067" cy="560391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Training and trial verification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1929" y="2882845"/>
            <a:ext cx="6029325" cy="262320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Work Instruction Writing Guide</a:t>
            </a:r>
            <a:endParaRPr lang="en-US" sz="4575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01929" y="1498692"/>
            <a:ext cx="5934075" cy="11049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7200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7200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051458" y="1158257"/>
            <a:ext cx="9777553" cy="825818"/>
          </a:xfrm>
          <a:prstGeom prst="roundRect">
            <a:avLst>
              <a:gd name="adj" fmla="val 0"/>
            </a:avLst>
          </a:prstGeom>
          <a:solidFill>
            <a:schemeClr val="lt2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386703" y="1158252"/>
            <a:ext cx="2089700" cy="825817"/>
          </a:xfrm>
          <a:prstGeom prst="roundRect">
            <a:avLst>
              <a:gd name="adj" fmla="val 0"/>
            </a:avLst>
          </a:prstGeom>
          <a:solidFill>
            <a:schemeClr val="accent2">
              <a:alpha val="100000"/>
            </a:schemeClr>
          </a:solidFill>
        </p:spPr>
      </p:sp>
      <p:sp>
        <p:nvSpPr>
          <p:cNvPr id="4" name="TextBox 4"/>
          <p:cNvSpPr txBox="1"/>
          <p:nvPr/>
        </p:nvSpPr>
        <p:spPr>
          <a:xfrm>
            <a:off x="2737442" y="1300240"/>
            <a:ext cx="8726805" cy="56769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/>
          <a:p>
            <a:pPr algn="l">
              <a:lnSpc>
                <a:spcPct val="125000"/>
              </a:lnSpc>
            </a:pPr>
            <a:r>
              <a:rPr lang="en-US" sz="1200">
                <a:solidFill>
                  <a:srgbClr val="000000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Work instructions specify steps, methods, and requirements for specific tasks and are classified by purpose into different types</a:t>
            </a:r>
            <a:endParaRPr lang="en-US" sz="1200">
              <a:solidFill>
                <a:srgbClr val="000000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1471112" y="2982360"/>
            <a:ext cx="9255952" cy="524012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TextBox 6"/>
          <p:cNvSpPr txBox="1"/>
          <p:nvPr/>
        </p:nvSpPr>
        <p:spPr>
          <a:xfrm>
            <a:off x="1471112" y="3087516"/>
            <a:ext cx="9260578" cy="369332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Dedicated type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471112" y="2458337"/>
            <a:ext cx="9255952" cy="524012"/>
          </a:xfrm>
          <a:prstGeom prst="trapezoid">
            <a:avLst>
              <a:gd name="adj" fmla="val 234692"/>
            </a:avLst>
          </a:prstGeom>
          <a:gradFill>
            <a:gsLst>
              <a:gs pos="0">
                <a:schemeClr val="accent3">
                  <a:alpha val="0"/>
                </a:schemeClr>
              </a:gs>
              <a:gs pos="50000">
                <a:schemeClr val="accent3">
                  <a:alpha val="30154"/>
                </a:schemeClr>
              </a:gs>
              <a:gs pos="100000">
                <a:schemeClr val="accent3">
                  <a:alpha val="49908"/>
                </a:schemeClr>
              </a:gs>
            </a:gsLst>
            <a:lin ang="5400000"/>
          </a:gradFill>
        </p:spPr>
      </p:sp>
      <p:sp>
        <p:nvSpPr>
          <p:cNvPr id="8" name="AutoShape 8"/>
          <p:cNvSpPr/>
          <p:nvPr/>
        </p:nvSpPr>
        <p:spPr>
          <a:xfrm>
            <a:off x="1931575" y="2354866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9" name="TextBox 9"/>
          <p:cNvSpPr txBox="1"/>
          <p:nvPr/>
        </p:nvSpPr>
        <p:spPr>
          <a:xfrm>
            <a:off x="2078355" y="2457640"/>
            <a:ext cx="76200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Format types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3142583" y="2354866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1" name="TextBox 11"/>
          <p:cNvSpPr txBox="1"/>
          <p:nvPr/>
        </p:nvSpPr>
        <p:spPr>
          <a:xfrm>
            <a:off x="3289363" y="2457640"/>
            <a:ext cx="76200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Text-based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353496" y="2354866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3" name="TextBox 13"/>
          <p:cNvSpPr txBox="1"/>
          <p:nvPr/>
        </p:nvSpPr>
        <p:spPr>
          <a:xfrm>
            <a:off x="4406482" y="2457640"/>
            <a:ext cx="95250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Graphic-based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5564505" y="2354866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5" name="TextBox 15"/>
          <p:cNvSpPr txBox="1"/>
          <p:nvPr/>
        </p:nvSpPr>
        <p:spPr>
          <a:xfrm>
            <a:off x="5655437" y="2457640"/>
            <a:ext cx="918949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Hybrid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775418" y="2354866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7" name="TextBox 17"/>
          <p:cNvSpPr txBox="1"/>
          <p:nvPr/>
        </p:nvSpPr>
        <p:spPr>
          <a:xfrm>
            <a:off x="6885323" y="2457640"/>
            <a:ext cx="895581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Electronic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7986426" y="2354866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19" name="TextBox 19"/>
          <p:cNvSpPr txBox="1"/>
          <p:nvPr/>
        </p:nvSpPr>
        <p:spPr>
          <a:xfrm>
            <a:off x="8043346" y="2457640"/>
            <a:ext cx="908807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Multimedia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9197340" y="2354866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21" name="TextBox 21"/>
          <p:cNvSpPr txBox="1"/>
          <p:nvPr/>
        </p:nvSpPr>
        <p:spPr>
          <a:xfrm>
            <a:off x="9273232" y="2457640"/>
            <a:ext cx="888261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Other classifications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211900" y="1249391"/>
            <a:ext cx="1147000" cy="302133"/>
          </a:xfrm>
          <a:prstGeom prst="rect">
            <a:avLst/>
          </a:prstGeom>
          <a:noFill/>
        </p:spPr>
        <p:txBody>
          <a:bodyPr vert="horz" wrap="square" lIns="73438" tIns="36766" rIns="73438" bIns="36766" rtlCol="0" anchor="t" anchorCtr="0"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en-US" sz="1100">
                <a:solidFill>
                  <a:srgbClr val="FFFFFF">
                    <a:alpha val="64706"/>
                    <a:alpha val="65000"/>
                  </a:srgbClr>
                </a:solidFill>
                <a:latin typeface="Noto Sans SC"/>
                <a:ea typeface="Noto Sans SC"/>
                <a:cs typeface="Noto Sans SC"/>
              </a:rPr>
              <a:t>Definition</a:t>
            </a:r>
            <a:endParaRPr lang="en-US" sz="1100">
              <a:solidFill>
                <a:srgbClr val="FFFFFF">
                  <a:alpha val="64706"/>
                  <a:alpha val="65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211900" y="1453148"/>
            <a:ext cx="1051750" cy="425958"/>
          </a:xfrm>
          <a:prstGeom prst="rect">
            <a:avLst/>
          </a:prstGeom>
          <a:noFill/>
        </p:spPr>
        <p:txBody>
          <a:bodyPr vert="horz" wrap="square" lIns="73438" tIns="36766" rIns="73438" bIns="36766" rtlCol="0" anchor="t" anchorCtr="0">
            <a:sp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</a:pPr>
            <a:r>
              <a:rPr lang="en-US" sz="165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Work documents</a:t>
            </a:r>
            <a:endParaRPr lang="en-US" sz="165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cxnSp>
        <p:nvCxnSpPr>
          <p:cNvPr id="24" name="Connector 24"/>
          <p:cNvCxnSpPr/>
          <p:nvPr/>
        </p:nvCxnSpPr>
        <p:spPr>
          <a:xfrm rot="16200000" flipH="1">
            <a:off x="10231248" y="2947253"/>
            <a:ext cx="1503289" cy="524005"/>
          </a:xfrm>
          <a:prstGeom prst="bentConnector3">
            <a:avLst>
              <a:gd name="adj1" fmla="val 1663"/>
            </a:avLst>
          </a:prstGeom>
          <a:ln w="44450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cxnSp>
        <p:nvCxnSpPr>
          <p:cNvPr id="25" name="Connector 25"/>
          <p:cNvCxnSpPr/>
          <p:nvPr/>
        </p:nvCxnSpPr>
        <p:spPr>
          <a:xfrm rot="16200000" flipH="1">
            <a:off x="10749722" y="4644077"/>
            <a:ext cx="1503289" cy="524005"/>
          </a:xfrm>
          <a:prstGeom prst="bentConnector3">
            <a:avLst>
              <a:gd name="adj1" fmla="val 1663"/>
            </a:avLst>
          </a:prstGeom>
          <a:ln w="44450">
            <a:solidFill>
              <a:schemeClr val="accent2"/>
            </a:solidFill>
            <a:prstDash val="solid"/>
            <a:headEnd type="none"/>
            <a:tailEnd type="triangle"/>
          </a:ln>
        </p:spPr>
        <p:style>
          <a:lnRef idx="0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cxnSp>
      <p:sp>
        <p:nvSpPr>
          <p:cNvPr id="26" name="Freeform 26"/>
          <p:cNvSpPr/>
          <p:nvPr/>
        </p:nvSpPr>
        <p:spPr>
          <a:xfrm>
            <a:off x="595889" y="1325703"/>
            <a:ext cx="490926" cy="490926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60937" y="153467"/>
                </a:moveTo>
                <a:lnTo>
                  <a:pt x="144494" y="37824"/>
                </a:lnTo>
                <a:lnTo>
                  <a:pt x="38376" y="37824"/>
                </a:lnTo>
                <a:lnTo>
                  <a:pt x="38129" y="143808"/>
                </a:lnTo>
                <a:lnTo>
                  <a:pt x="153172" y="261242"/>
                </a:lnTo>
                <a:cubicBezTo>
                  <a:pt x="160734" y="268805"/>
                  <a:pt x="172898" y="268910"/>
                  <a:pt x="180346" y="261461"/>
                </a:cubicBezTo>
                <a:lnTo>
                  <a:pt x="261156" y="180642"/>
                </a:lnTo>
                <a:cubicBezTo>
                  <a:pt x="268595" y="173203"/>
                  <a:pt x="268500" y="161030"/>
                  <a:pt x="260937" y="153467"/>
                </a:cubicBezTo>
                <a:close/>
                <a:moveTo>
                  <a:pt x="66504" y="85763"/>
                </a:moveTo>
                <a:cubicBezTo>
                  <a:pt x="66504" y="75248"/>
                  <a:pt x="75038" y="66713"/>
                  <a:pt x="85554" y="66713"/>
                </a:cubicBezTo>
                <a:cubicBezTo>
                  <a:pt x="96069" y="66713"/>
                  <a:pt x="104604" y="75248"/>
                  <a:pt x="104604" y="85763"/>
                </a:cubicBezTo>
                <a:cubicBezTo>
                  <a:pt x="104604" y="96288"/>
                  <a:pt x="96069" y="104813"/>
                  <a:pt x="85554" y="104813"/>
                </a:cubicBezTo>
                <a:cubicBezTo>
                  <a:pt x="75038" y="104813"/>
                  <a:pt x="66504" y="96288"/>
                  <a:pt x="66504" y="85763"/>
                </a:cubicBezTo>
                <a:close/>
                <a:moveTo>
                  <a:pt x="170145" y="218618"/>
                </a:moveTo>
                <a:lnTo>
                  <a:pt x="96060" y="144532"/>
                </a:lnTo>
                <a:lnTo>
                  <a:pt x="102794" y="137798"/>
                </a:lnTo>
                <a:lnTo>
                  <a:pt x="176879" y="211884"/>
                </a:lnTo>
                <a:lnTo>
                  <a:pt x="170145" y="218618"/>
                </a:lnTo>
                <a:close/>
                <a:moveTo>
                  <a:pt x="190348" y="198415"/>
                </a:moveTo>
                <a:lnTo>
                  <a:pt x="116262" y="124330"/>
                </a:lnTo>
                <a:lnTo>
                  <a:pt x="123006" y="117596"/>
                </a:lnTo>
                <a:lnTo>
                  <a:pt x="197082" y="191681"/>
                </a:lnTo>
                <a:lnTo>
                  <a:pt x="190348" y="198415"/>
                </a:lnTo>
                <a:close/>
                <a:moveTo>
                  <a:pt x="210550" y="178203"/>
                </a:moveTo>
                <a:lnTo>
                  <a:pt x="136474" y="104118"/>
                </a:lnTo>
                <a:lnTo>
                  <a:pt x="143208" y="97384"/>
                </a:lnTo>
                <a:lnTo>
                  <a:pt x="217284" y="171469"/>
                </a:lnTo>
                <a:lnTo>
                  <a:pt x="210550" y="178203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27" name="AutoShape 27"/>
          <p:cNvSpPr/>
          <p:nvPr/>
        </p:nvSpPr>
        <p:spPr>
          <a:xfrm>
            <a:off x="958120" y="4484941"/>
            <a:ext cx="10281951" cy="52397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8" name="TextBox 28"/>
          <p:cNvSpPr txBox="1"/>
          <p:nvPr/>
        </p:nvSpPr>
        <p:spPr>
          <a:xfrm>
            <a:off x="958120" y="4590097"/>
            <a:ext cx="10288905" cy="36937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Functional classification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958120" y="3960876"/>
            <a:ext cx="10281951" cy="523970"/>
          </a:xfrm>
          <a:prstGeom prst="trapezoid">
            <a:avLst>
              <a:gd name="adj" fmla="val 234692"/>
            </a:avLst>
          </a:prstGeom>
          <a:gradFill>
            <a:gsLst>
              <a:gs pos="0">
                <a:schemeClr val="accent3">
                  <a:alpha val="0"/>
                </a:schemeClr>
              </a:gs>
              <a:gs pos="50000">
                <a:schemeClr val="accent3">
                  <a:alpha val="30154"/>
                </a:schemeClr>
              </a:gs>
              <a:gs pos="100000">
                <a:schemeClr val="accent3">
                  <a:alpha val="49908"/>
                </a:schemeClr>
              </a:gs>
            </a:gsLst>
            <a:lin ang="5400000"/>
          </a:gradFill>
        </p:spPr>
      </p:sp>
      <p:sp>
        <p:nvSpPr>
          <p:cNvPr id="30" name="AutoShape 30"/>
          <p:cNvSpPr/>
          <p:nvPr/>
        </p:nvSpPr>
        <p:spPr>
          <a:xfrm>
            <a:off x="1241203" y="3915251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31" name="TextBox 31"/>
          <p:cNvSpPr txBox="1"/>
          <p:nvPr/>
        </p:nvSpPr>
        <p:spPr>
          <a:xfrm>
            <a:off x="1317094" y="4017931"/>
            <a:ext cx="889637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Operation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AutoShape 32"/>
          <p:cNvSpPr/>
          <p:nvPr/>
        </p:nvSpPr>
        <p:spPr>
          <a:xfrm>
            <a:off x="2476405" y="3915251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33" name="TextBox 33"/>
          <p:cNvSpPr txBox="1"/>
          <p:nvPr/>
        </p:nvSpPr>
        <p:spPr>
          <a:xfrm>
            <a:off x="2529391" y="4017931"/>
            <a:ext cx="93345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Inspection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4" name="AutoShape 34"/>
          <p:cNvSpPr/>
          <p:nvPr/>
        </p:nvSpPr>
        <p:spPr>
          <a:xfrm>
            <a:off x="3711607" y="3915251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35" name="TextBox 35"/>
          <p:cNvSpPr txBox="1"/>
          <p:nvPr/>
        </p:nvSpPr>
        <p:spPr>
          <a:xfrm>
            <a:off x="3806471" y="4017931"/>
            <a:ext cx="877071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Maintenance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6" name="AutoShape 36"/>
          <p:cNvSpPr/>
          <p:nvPr/>
        </p:nvSpPr>
        <p:spPr>
          <a:xfrm>
            <a:off x="4946809" y="3915251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37" name="TextBox 37"/>
          <p:cNvSpPr txBox="1"/>
          <p:nvPr/>
        </p:nvSpPr>
        <p:spPr>
          <a:xfrm>
            <a:off x="5003728" y="4017931"/>
            <a:ext cx="93399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Purpose classification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8" name="AutoShape 38"/>
          <p:cNvSpPr/>
          <p:nvPr/>
        </p:nvSpPr>
        <p:spPr>
          <a:xfrm>
            <a:off x="6182106" y="3915251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39" name="TextBox 39"/>
          <p:cNvSpPr txBox="1"/>
          <p:nvPr/>
        </p:nvSpPr>
        <p:spPr>
          <a:xfrm>
            <a:off x="6239025" y="4017931"/>
            <a:ext cx="952962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Production use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0" name="AutoShape 40"/>
          <p:cNvSpPr/>
          <p:nvPr/>
        </p:nvSpPr>
        <p:spPr>
          <a:xfrm>
            <a:off x="7417308" y="3915251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41" name="TextBox 41"/>
          <p:cNvSpPr txBox="1"/>
          <p:nvPr/>
        </p:nvSpPr>
        <p:spPr>
          <a:xfrm>
            <a:off x="7474227" y="4017931"/>
            <a:ext cx="952962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Quality inspection use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2" name="AutoShape 42"/>
          <p:cNvSpPr/>
          <p:nvPr/>
        </p:nvSpPr>
        <p:spPr>
          <a:xfrm>
            <a:off x="8652510" y="3915251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43" name="TextBox 43"/>
          <p:cNvSpPr txBox="1"/>
          <p:nvPr/>
        </p:nvSpPr>
        <p:spPr>
          <a:xfrm>
            <a:off x="8709429" y="4017931"/>
            <a:ext cx="93399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Equipment use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4" name="AutoShape 44"/>
          <p:cNvSpPr/>
          <p:nvPr/>
        </p:nvSpPr>
        <p:spPr>
          <a:xfrm>
            <a:off x="9887712" y="3915251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45" name="TextBox 45"/>
          <p:cNvSpPr txBox="1"/>
          <p:nvPr/>
        </p:nvSpPr>
        <p:spPr>
          <a:xfrm>
            <a:off x="9944630" y="4017931"/>
            <a:ext cx="877071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Management stage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6" name="AutoShape 46"/>
          <p:cNvSpPr/>
          <p:nvPr/>
        </p:nvSpPr>
        <p:spPr>
          <a:xfrm>
            <a:off x="369189" y="5987510"/>
            <a:ext cx="11459813" cy="523970"/>
          </a:xfrm>
          <a:prstGeom prst="rect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7" name="TextBox 47"/>
          <p:cNvSpPr txBox="1"/>
          <p:nvPr/>
        </p:nvSpPr>
        <p:spPr>
          <a:xfrm>
            <a:off x="386703" y="6092666"/>
            <a:ext cx="11442309" cy="369379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8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Standard work instruction</a:t>
            </a:r>
            <a:endParaRPr lang="en-US" sz="18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8" name="AutoShape 48"/>
          <p:cNvSpPr/>
          <p:nvPr/>
        </p:nvSpPr>
        <p:spPr>
          <a:xfrm>
            <a:off x="369189" y="5463445"/>
            <a:ext cx="11459813" cy="523970"/>
          </a:xfrm>
          <a:prstGeom prst="trapezoid">
            <a:avLst>
              <a:gd name="adj" fmla="val 234692"/>
            </a:avLst>
          </a:prstGeom>
          <a:gradFill>
            <a:gsLst>
              <a:gs pos="0">
                <a:schemeClr val="accent3">
                  <a:alpha val="0"/>
                </a:schemeClr>
              </a:gs>
              <a:gs pos="50000">
                <a:schemeClr val="accent3">
                  <a:alpha val="30154"/>
                </a:schemeClr>
              </a:gs>
              <a:gs pos="100000">
                <a:schemeClr val="accent3">
                  <a:alpha val="49908"/>
                </a:schemeClr>
              </a:gs>
            </a:gsLst>
            <a:lin ang="5400000"/>
          </a:gradFill>
        </p:spPr>
      </p:sp>
      <p:sp>
        <p:nvSpPr>
          <p:cNvPr id="49" name="AutoShape 49"/>
          <p:cNvSpPr/>
          <p:nvPr/>
        </p:nvSpPr>
        <p:spPr>
          <a:xfrm>
            <a:off x="723329" y="5417820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50" name="TextBox 50"/>
          <p:cNvSpPr txBox="1"/>
          <p:nvPr/>
        </p:nvSpPr>
        <p:spPr>
          <a:xfrm>
            <a:off x="794385" y="5520595"/>
            <a:ext cx="942975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Temporary work instruction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1" name="AutoShape 51"/>
          <p:cNvSpPr/>
          <p:nvPr/>
        </p:nvSpPr>
        <p:spPr>
          <a:xfrm>
            <a:off x="1933670" y="5417820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52" name="TextBox 52"/>
          <p:cNvSpPr txBox="1"/>
          <p:nvPr/>
        </p:nvSpPr>
        <p:spPr>
          <a:xfrm>
            <a:off x="1990725" y="5520690"/>
            <a:ext cx="93345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Emergency work instruction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3" name="AutoShape 53"/>
          <p:cNvSpPr/>
          <p:nvPr/>
        </p:nvSpPr>
        <p:spPr>
          <a:xfrm>
            <a:off x="3143917" y="5417820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54" name="TextBox 54"/>
          <p:cNvSpPr txBox="1"/>
          <p:nvPr/>
        </p:nvSpPr>
        <p:spPr>
          <a:xfrm>
            <a:off x="3289363" y="5520595"/>
            <a:ext cx="820706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Criticality level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5" name="AutoShape 55"/>
          <p:cNvSpPr/>
          <p:nvPr/>
        </p:nvSpPr>
        <p:spPr>
          <a:xfrm>
            <a:off x="4354163" y="5417820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56" name="TextBox 56"/>
          <p:cNvSpPr txBox="1"/>
          <p:nvPr/>
        </p:nvSpPr>
        <p:spPr>
          <a:xfrm>
            <a:off x="4464068" y="5520595"/>
            <a:ext cx="89535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General guidance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7" name="AutoShape 57"/>
          <p:cNvSpPr/>
          <p:nvPr/>
        </p:nvSpPr>
        <p:spPr>
          <a:xfrm>
            <a:off x="5564505" y="5417820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58" name="TextBox 58"/>
          <p:cNvSpPr txBox="1"/>
          <p:nvPr/>
        </p:nvSpPr>
        <p:spPr>
          <a:xfrm>
            <a:off x="5655437" y="5520595"/>
            <a:ext cx="83820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Critical guidance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9" name="AutoShape 59"/>
          <p:cNvSpPr/>
          <p:nvPr/>
        </p:nvSpPr>
        <p:spPr>
          <a:xfrm>
            <a:off x="6774752" y="5417820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60" name="TextBox 60"/>
          <p:cNvSpPr txBox="1"/>
          <p:nvPr/>
        </p:nvSpPr>
        <p:spPr>
          <a:xfrm>
            <a:off x="6828404" y="5520595"/>
            <a:ext cx="95250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Special guidance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1" name="AutoShape 61"/>
          <p:cNvSpPr/>
          <p:nvPr/>
        </p:nvSpPr>
        <p:spPr>
          <a:xfrm>
            <a:off x="7984998" y="5417820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62" name="TextBox 62"/>
          <p:cNvSpPr txBox="1"/>
          <p:nvPr/>
        </p:nvSpPr>
        <p:spPr>
          <a:xfrm>
            <a:off x="8094903" y="5520595"/>
            <a:ext cx="857250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Confidential guidance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3" name="AutoShape 63"/>
          <p:cNvSpPr/>
          <p:nvPr/>
        </p:nvSpPr>
        <p:spPr>
          <a:xfrm>
            <a:off x="9195340" y="5417820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64" name="TextBox 64"/>
          <p:cNvSpPr txBox="1"/>
          <p:nvPr/>
        </p:nvSpPr>
        <p:spPr>
          <a:xfrm>
            <a:off x="9273232" y="5520595"/>
            <a:ext cx="888261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Scope of application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5" name="AutoShape 65"/>
          <p:cNvSpPr/>
          <p:nvPr/>
        </p:nvSpPr>
        <p:spPr>
          <a:xfrm>
            <a:off x="10405586" y="5417820"/>
            <a:ext cx="1063085" cy="390144"/>
          </a:xfrm>
          <a:prstGeom prst="roundRect">
            <a:avLst>
              <a:gd name="adj" fmla="val 50000"/>
            </a:avLst>
          </a:prstGeom>
          <a:solidFill>
            <a:schemeClr val="lt1">
              <a:alpha val="100000"/>
            </a:schemeClr>
          </a:solidFill>
          <a:ln w="12700">
            <a:solidFill>
              <a:schemeClr val="accent2">
                <a:alpha val="100000"/>
              </a:schemeClr>
            </a:solidFill>
            <a:prstDash val="solid"/>
          </a:ln>
        </p:spPr>
      </p:sp>
      <p:sp>
        <p:nvSpPr>
          <p:cNvPr id="66" name="TextBox 66"/>
          <p:cNvSpPr txBox="1"/>
          <p:nvPr/>
        </p:nvSpPr>
        <p:spPr>
          <a:xfrm>
            <a:off x="10458450" y="5520595"/>
            <a:ext cx="923925" cy="200025"/>
          </a:xfrm>
          <a:prstGeom prst="rect">
            <a:avLst/>
          </a:prstGeom>
          <a:solidFill>
            <a:schemeClr val="lt1">
              <a:alpha val="100000"/>
            </a:schemeClr>
          </a:solidFill>
        </p:spPr>
        <p:txBody>
          <a:bodyPr vert="horz" wrap="none" lIns="0" tIns="0" rIns="0" bIns="0" rtlCol="0" anchor="t" anchorCtr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12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General-purpose type</a:t>
            </a:r>
            <a:endParaRPr lang="en-US" sz="12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7" name="TextBox 67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Types and purposes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999626"/>
            <a:ext cx="12192000" cy="2994303"/>
          </a:xfrm>
          <a:custGeom>
            <a:avLst/>
            <a:gdLst/>
            <a:ahLst/>
            <a:cxnLst/>
            <a:rect l="l" t="t" r="r" b="b"/>
            <a:pathLst>
              <a:path w="3906441" h="959406">
                <a:moveTo>
                  <a:pt x="3906441" y="0"/>
                </a:moveTo>
                <a:cubicBezTo>
                  <a:pt x="3906441" y="0"/>
                  <a:pt x="3440259" y="420722"/>
                  <a:pt x="2248734" y="702350"/>
                </a:cubicBezTo>
                <a:cubicBezTo>
                  <a:pt x="1358146" y="912852"/>
                  <a:pt x="0" y="918924"/>
                  <a:pt x="0" y="918924"/>
                </a:cubicBezTo>
                <a:lnTo>
                  <a:pt x="0" y="959406"/>
                </a:lnTo>
                <a:cubicBezTo>
                  <a:pt x="0" y="959406"/>
                  <a:pt x="1563345" y="913864"/>
                  <a:pt x="2248734" y="759023"/>
                </a:cubicBezTo>
                <a:cubicBezTo>
                  <a:pt x="3467219" y="483751"/>
                  <a:pt x="3906441" y="141684"/>
                  <a:pt x="3906441" y="141684"/>
                </a:cubicBezTo>
                <a:lnTo>
                  <a:pt x="3906441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634600" y="5805199"/>
            <a:ext cx="188731" cy="1887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2899431" y="5710833"/>
            <a:ext cx="188731" cy="188731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4999059" y="5427737"/>
            <a:ext cx="283096" cy="2830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7204880" y="5038512"/>
            <a:ext cx="283096" cy="28309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9406737" y="4300183"/>
            <a:ext cx="393189" cy="393189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cxnSp>
        <p:nvCxnSpPr>
          <p:cNvPr id="8" name="Connector 8"/>
          <p:cNvCxnSpPr/>
          <p:nvPr/>
        </p:nvCxnSpPr>
        <p:spPr>
          <a:xfrm>
            <a:off x="713700" y="3236486"/>
            <a:ext cx="0" cy="2276186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Connector 9"/>
          <p:cNvCxnSpPr/>
          <p:nvPr/>
        </p:nvCxnSpPr>
        <p:spPr>
          <a:xfrm>
            <a:off x="2993796" y="291529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Connector 10"/>
          <p:cNvCxnSpPr/>
          <p:nvPr/>
        </p:nvCxnSpPr>
        <p:spPr>
          <a:xfrm>
            <a:off x="5189375" y="2671457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Connector 11"/>
          <p:cNvCxnSpPr/>
          <p:nvPr/>
        </p:nvCxnSpPr>
        <p:spPr>
          <a:xfrm>
            <a:off x="7346428" y="2084183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2" name="Connector 12"/>
          <p:cNvCxnSpPr/>
          <p:nvPr/>
        </p:nvCxnSpPr>
        <p:spPr>
          <a:xfrm>
            <a:off x="9603332" y="1096542"/>
            <a:ext cx="0" cy="2264768"/>
          </a:xfrm>
          <a:prstGeom prst="line">
            <a:avLst/>
          </a:prstGeom>
          <a:ln w="9525">
            <a:solidFill>
              <a:schemeClr val="accent1"/>
            </a:solidFill>
            <a:prstDash val="solid"/>
            <a:headEnd type="none"/>
            <a:tailEnd type="none"/>
          </a:ln>
        </p:spPr>
        <p:style>
          <a:lnRef idx="0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TextBox 1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Step-by-step writing process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829278" y="3169358"/>
            <a:ext cx="1971675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Requirements analysis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829278" y="3698610"/>
            <a:ext cx="1971675" cy="1447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Clarify use scenarios and target audience; define scope and depth through stakeholder research.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993796" y="2858559"/>
            <a:ext cx="2009775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Process mapping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2993796" y="3387810"/>
            <a:ext cx="1971675" cy="1447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Break down the full task with flowcharts or text; mark critical control points and error-prone steps.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5221195" y="2558712"/>
            <a:ext cx="1981200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Content drafting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5221195" y="3087964"/>
            <a:ext cx="1971675" cy="1447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concise imperative language; add visuals for complex steps and avoid ambiguous wording.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443964" y="1853208"/>
            <a:ext cx="1962150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Verification and review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443964" y="2382460"/>
            <a:ext cx="1971675" cy="1447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Have frontline staff trial the instruction, collect feedback, and have Quality review technical accuracy.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9712443" y="988925"/>
            <a:ext cx="1971675" cy="571500"/>
          </a:xfrm>
          <a:prstGeom prst="rect">
            <a:avLst/>
          </a:prstGeom>
        </p:spPr>
        <p:txBody>
          <a:bodyPr vert="horz" wrap="square" lIns="114300" tIns="57150" rIns="114300" bIns="57150" rtlCol="0" anchor="b" anchorCtr="0">
            <a:noAutofit/>
          </a:bodyPr>
          <a:lstStyle/>
          <a:p>
            <a:pPr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Version control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9712443" y="1518176"/>
            <a:ext cx="1971675" cy="1447800"/>
          </a:xfrm>
          <a:prstGeom prst="rect">
            <a:avLst/>
          </a:prstGeom>
        </p:spPr>
        <p:txBody>
          <a:bodyPr vert="horz" wrap="square" lIns="114300" tIns="57150" rIns="114300" bIns="5715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Maintain a revision log with change details and effective dates for full traceability.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349437" y="4255117"/>
            <a:ext cx="3699384" cy="2235599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3" name="AutoShape 3"/>
          <p:cNvSpPr/>
          <p:nvPr/>
        </p:nvSpPr>
        <p:spPr>
          <a:xfrm>
            <a:off x="8061524" y="4255117"/>
            <a:ext cx="3699384" cy="2235599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4194952" y="4255117"/>
            <a:ext cx="3699384" cy="2235599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5" name="AutoShape 5"/>
          <p:cNvSpPr/>
          <p:nvPr/>
        </p:nvSpPr>
        <p:spPr>
          <a:xfrm>
            <a:off x="8112652" y="1525054"/>
            <a:ext cx="3699384" cy="2235599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6" name="AutoShape 6"/>
          <p:cNvSpPr/>
          <p:nvPr/>
        </p:nvSpPr>
        <p:spPr>
          <a:xfrm>
            <a:off x="4246081" y="1525054"/>
            <a:ext cx="3699384" cy="2235599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7" name="AutoShape 7"/>
          <p:cNvSpPr/>
          <p:nvPr/>
        </p:nvSpPr>
        <p:spPr>
          <a:xfrm>
            <a:off x="400566" y="1525054"/>
            <a:ext cx="3699384" cy="2235599"/>
          </a:xfrm>
          <a:prstGeom prst="roundRect">
            <a:avLst>
              <a:gd name="adj" fmla="val 16667"/>
            </a:avLst>
          </a:prstGeom>
          <a:solidFill>
            <a:schemeClr val="lt2">
              <a:alpha val="80000"/>
            </a:schemeClr>
          </a:solidFill>
        </p:spPr>
      </p:sp>
      <p:sp>
        <p:nvSpPr>
          <p:cNvPr id="8" name="TextBox 8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Practical tips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1926519" y="1148796"/>
            <a:ext cx="666750" cy="666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0" name="TextBox 10"/>
          <p:cNvSpPr txBox="1"/>
          <p:nvPr/>
        </p:nvSpPr>
        <p:spPr>
          <a:xfrm>
            <a:off x="624948" y="1815546"/>
            <a:ext cx="3269892" cy="7048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Modular design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18352" y="2405129"/>
            <a:ext cx="3483085" cy="113374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Extract recurring content (e.g., safety warnings) into reusable modules to reduce duplicate writing.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58413" y="1117066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5782367" y="1148796"/>
            <a:ext cx="666750" cy="666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4480796" y="1815546"/>
            <a:ext cx="3269892" cy="7048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Visual aids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374199" y="2405129"/>
            <a:ext cx="3483085" cy="113374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symbols and colors to show priority—e.g., red for hazardous steps.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5714261" y="1117066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9628970" y="1148796"/>
            <a:ext cx="666750" cy="666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8327399" y="1815546"/>
            <a:ext cx="3269892" cy="7048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Terminology standardization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8220802" y="2405129"/>
            <a:ext cx="3483085" cy="113374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Build a company terminology library so the same operation is named consistently across documents.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9560864" y="1117066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1883095" y="3866252"/>
            <a:ext cx="666750" cy="666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2" name="TextBox 22"/>
          <p:cNvSpPr txBox="1"/>
          <p:nvPr/>
        </p:nvSpPr>
        <p:spPr>
          <a:xfrm>
            <a:off x="581524" y="4533002"/>
            <a:ext cx="3269892" cy="7048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Dynamic update mechanism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474928" y="5132111"/>
            <a:ext cx="3483085" cy="113374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Periodically assess applicability and update promptly for process improvements or regulatory changes.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814989" y="3834522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AutoShape 25"/>
          <p:cNvSpPr/>
          <p:nvPr/>
        </p:nvSpPr>
        <p:spPr>
          <a:xfrm>
            <a:off x="5738942" y="3866252"/>
            <a:ext cx="666750" cy="666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6" name="TextBox 26"/>
          <p:cNvSpPr txBox="1"/>
          <p:nvPr/>
        </p:nvSpPr>
        <p:spPr>
          <a:xfrm>
            <a:off x="4437371" y="4533002"/>
            <a:ext cx="3269892" cy="7048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Multilingual versions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4330775" y="5132111"/>
            <a:ext cx="3483085" cy="113374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Provide translations in key languages for multinational operations so non-native speakers understand correctly.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5670836" y="3834522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9585545" y="3866252"/>
            <a:ext cx="666750" cy="666750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30" name="TextBox 30"/>
          <p:cNvSpPr txBox="1"/>
          <p:nvPr/>
        </p:nvSpPr>
        <p:spPr>
          <a:xfrm>
            <a:off x="8283974" y="4533002"/>
            <a:ext cx="3269892" cy="70485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Electronic integration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8177378" y="5132111"/>
            <a:ext cx="3483085" cy="1133743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Embed instructions in shop-floor terminals for scan-to-view access and real-time update push.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9517439" y="3834522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24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06</a:t>
            </a:r>
            <a:endParaRPr lang="en-US" sz="24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1929" y="2882845"/>
            <a:ext cx="6029325" cy="262320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Record Form Design Guide</a:t>
            </a:r>
            <a:endParaRPr lang="en-US" sz="4575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01929" y="1498692"/>
            <a:ext cx="5934075" cy="11049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7200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7200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Role and design requirements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01832" y="2050015"/>
            <a:ext cx="2190750" cy="4428588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4" name="AutoShape 4"/>
          <p:cNvSpPr/>
          <p:nvPr/>
        </p:nvSpPr>
        <p:spPr>
          <a:xfrm>
            <a:off x="1069343" y="1649980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5" name="TextBox 5"/>
          <p:cNvSpPr txBox="1"/>
          <p:nvPr/>
        </p:nvSpPr>
        <p:spPr>
          <a:xfrm>
            <a:off x="487557" y="3275506"/>
            <a:ext cx="2019300" cy="301078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Record forms are key information carriers for QMS operation. They must accurately and completely reflect process control data and results to support reliable decisions.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95725" y="1712738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2710003" y="2050015"/>
            <a:ext cx="2190750" cy="4428588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8" name="AutoShape 8"/>
          <p:cNvSpPr/>
          <p:nvPr/>
        </p:nvSpPr>
        <p:spPr>
          <a:xfrm>
            <a:off x="3377515" y="1649980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2795728" y="3275506"/>
            <a:ext cx="2019300" cy="3010781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Form design should follow industry norms—title block, numbering area, version ID, etc.—for consistent use across departments and sites.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3403897" y="1712738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003222" y="2050015"/>
            <a:ext cx="2190750" cy="4428588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2" name="AutoShape 12"/>
          <p:cNvSpPr/>
          <p:nvPr/>
        </p:nvSpPr>
        <p:spPr>
          <a:xfrm>
            <a:off x="5670734" y="1649980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5186928" y="2634432"/>
            <a:ext cx="1817690" cy="704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Traceability requirements</a:t>
            </a:r>
            <a:endParaRPr lang="en-US" sz="16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5088947" y="3275506"/>
            <a:ext cx="2019300" cy="29474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Each form needs a unique identifier with document number, revision status, and other traceability fields for lifecycle management.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5697116" y="1712738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7275952" y="2079919"/>
            <a:ext cx="2190750" cy="4398684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17" name="AutoShape 17"/>
          <p:cNvSpPr/>
          <p:nvPr/>
        </p:nvSpPr>
        <p:spPr>
          <a:xfrm>
            <a:off x="7943464" y="1679885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18" name="TextBox 18"/>
          <p:cNvSpPr txBox="1"/>
          <p:nvPr/>
        </p:nvSpPr>
        <p:spPr>
          <a:xfrm>
            <a:off x="7361677" y="3305411"/>
            <a:ext cx="2019300" cy="2980876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Field layout should match operator habits; highlight critical data areas to reduce entry errors.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969846" y="1742642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AutoShape 20"/>
          <p:cNvSpPr/>
          <p:nvPr/>
        </p:nvSpPr>
        <p:spPr>
          <a:xfrm>
            <a:off x="9548682" y="2050015"/>
            <a:ext cx="2190750" cy="4428588"/>
          </a:xfrm>
          <a:prstGeom prst="round2SameRect">
            <a:avLst/>
          </a:prstGeom>
          <a:solidFill>
            <a:schemeClr val="lt2">
              <a:alpha val="80000"/>
            </a:schemeClr>
          </a:solidFill>
        </p:spPr>
      </p:sp>
      <p:sp>
        <p:nvSpPr>
          <p:cNvPr id="21" name="AutoShape 21"/>
          <p:cNvSpPr/>
          <p:nvPr/>
        </p:nvSpPr>
        <p:spPr>
          <a:xfrm>
            <a:off x="10216194" y="1649980"/>
            <a:ext cx="855726" cy="855726"/>
          </a:xfrm>
          <a:prstGeom prst="ellipse">
            <a:avLst/>
          </a:prstGeom>
          <a:solidFill>
            <a:schemeClr val="accent1">
              <a:alpha val="100000"/>
            </a:schemeClr>
          </a:solidFill>
        </p:spPr>
      </p:sp>
      <p:sp>
        <p:nvSpPr>
          <p:cNvPr id="22" name="TextBox 22"/>
          <p:cNvSpPr txBox="1"/>
          <p:nvPr/>
        </p:nvSpPr>
        <p:spPr>
          <a:xfrm>
            <a:off x="9634407" y="3275506"/>
            <a:ext cx="2019300" cy="2947454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smart features—dropdowns, auto-calculation—to reduce manual effort; mark required fields clearly to prevent omissions.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0242576" y="1712738"/>
            <a:ext cx="802962" cy="730211"/>
          </a:xfrm>
          <a:prstGeom prst="rect">
            <a:avLst/>
          </a:prstGeom>
          <a:noFill/>
        </p:spPr>
        <p:txBody>
          <a:bodyPr vert="horz" wrap="none" lIns="0" tIns="0" rIns="0" bIns="0" rtlCol="0" anchor="ctr" anchorCtr="0">
            <a:no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</a:pPr>
            <a:r>
              <a:rPr lang="en-US" sz="36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36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2896533" y="2634432"/>
            <a:ext cx="1817690" cy="704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Standardized design specifications</a:t>
            </a:r>
            <a:endParaRPr lang="en-US" sz="16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9717122" y="2634432"/>
            <a:ext cx="1817690" cy="704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Error-proofing design</a:t>
            </a:r>
            <a:endParaRPr lang="en-US" sz="16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7426726" y="2634432"/>
            <a:ext cx="1817690" cy="704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Human factors considerations</a:t>
            </a:r>
            <a:endParaRPr lang="en-US" sz="16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588361" y="2634432"/>
            <a:ext cx="1817690" cy="70485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Information carrier function</a:t>
            </a:r>
            <a:endParaRPr lang="en-US" sz="16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6392919" y="1471389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3" name="AutoShape 3"/>
          <p:cNvSpPr/>
          <p:nvPr/>
        </p:nvSpPr>
        <p:spPr>
          <a:xfrm>
            <a:off x="642135" y="4823305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4" name="AutoShape 4"/>
          <p:cNvSpPr/>
          <p:nvPr/>
        </p:nvSpPr>
        <p:spPr>
          <a:xfrm>
            <a:off x="642135" y="3187764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5" name="TextBox 5"/>
          <p:cNvSpPr txBox="1"/>
          <p:nvPr/>
        </p:nvSpPr>
        <p:spPr>
          <a:xfrm>
            <a:off x="1477002" y="1805928"/>
            <a:ext cx="4405069" cy="1127581"/>
          </a:xfrm>
          <a:prstGeom prst="rect">
            <a:avLst/>
          </a:prstGeom>
          <a:noFill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Every field should pass value analysis—avoid collecting useless data and tie fields directly to quality objectives.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77002" y="1456420"/>
            <a:ext cx="4219575" cy="41048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Necessity principle</a:t>
            </a:r>
            <a:endParaRPr lang="en-US" sz="165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477002" y="5176569"/>
            <a:ext cx="4346229" cy="1164308"/>
          </a:xfrm>
          <a:prstGeom prst="rect">
            <a:avLst/>
          </a:prstGeom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Design for quick, accurate completion on the shop floor; provide examples or notes for technical terms.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477002" y="3507078"/>
            <a:ext cx="4346229" cy="1165431"/>
          </a:xfrm>
          <a:prstGeom prst="rect">
            <a:avLst/>
          </a:prstGeom>
          <a:noFill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the minimum fields needed; generally no more than 20 per form—split complex processes across multiple forms.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36634" y="1534314"/>
            <a:ext cx="849630" cy="4819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01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36634" y="4891235"/>
            <a:ext cx="849630" cy="5200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03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536634" y="3247045"/>
            <a:ext cx="849630" cy="5200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02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642135" y="1455982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3" name="TextBox 13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t" anchorCtr="0">
            <a:sp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Design principles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6392919" y="3203171"/>
            <a:ext cx="638629" cy="638629"/>
          </a:xfrm>
          <a:prstGeom prst="rect">
            <a:avLst/>
          </a:prstGeom>
          <a:noFill/>
          <a:ln w="19050">
            <a:solidFill>
              <a:schemeClr val="accent1">
                <a:alpha val="100000"/>
              </a:schemeClr>
            </a:solidFill>
            <a:prstDash val="solid"/>
          </a:ln>
        </p:spPr>
      </p:sp>
      <p:sp>
        <p:nvSpPr>
          <p:cNvPr id="15" name="TextBox 15"/>
          <p:cNvSpPr txBox="1"/>
          <p:nvPr/>
        </p:nvSpPr>
        <p:spPr>
          <a:xfrm>
            <a:off x="7227786" y="1821335"/>
            <a:ext cx="4383960" cy="1112174"/>
          </a:xfrm>
          <a:prstGeom prst="rect">
            <a:avLst/>
          </a:prstGeom>
          <a:noFill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Electronic forms must open in mainstream office software; paper forms should fit standard filing and binding sizes.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227786" y="3522485"/>
            <a:ext cx="4383960" cy="1150023"/>
          </a:xfrm>
          <a:prstGeom prst="rect">
            <a:avLst/>
          </a:prstGeom>
          <a:noFill/>
        </p:spPr>
        <p:txBody>
          <a:bodyPr vert="horz" wrap="square" lIns="123825" tIns="57150" rIns="57150" bIns="5715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Reserve remark areas and spare fields to accommodate future process changes.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6287418" y="1530671"/>
            <a:ext cx="849630" cy="5200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04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6287418" y="3262453"/>
            <a:ext cx="849630" cy="520065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sp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05</a:t>
            </a:r>
            <a:endParaRPr lang="en-US" sz="2400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7227786" y="1456420"/>
            <a:ext cx="4219575" cy="41048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Compatibility principle</a:t>
            </a:r>
            <a:endParaRPr lang="en-US" sz="165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477002" y="3167475"/>
            <a:ext cx="4219575" cy="41048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Simplicity principle</a:t>
            </a:r>
            <a:endParaRPr lang="en-US" sz="165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7227786" y="3167475"/>
            <a:ext cx="4219575" cy="41048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Scalability principle</a:t>
            </a:r>
            <a:endParaRPr lang="en-US" sz="165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1477002" y="4827386"/>
            <a:ext cx="4219575" cy="410484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en-US" sz="165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Operability principle</a:t>
            </a:r>
            <a:endParaRPr lang="en-US" sz="165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Implementation and maintenance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grpSp>
        <p:nvGrpSpPr>
          <p:cNvPr id="3" name="Group 3"/>
          <p:cNvGrpSpPr/>
          <p:nvPr/>
        </p:nvGrpSpPr>
        <p:grpSpPr>
          <a:xfrm rot="0">
            <a:off x="839115" y="1512589"/>
            <a:ext cx="197186" cy="5357334"/>
            <a:chOff x="839115" y="1512589"/>
            <a:chExt cx="197186" cy="5357334"/>
          </a:xfrm>
        </p:grpSpPr>
        <p:sp>
          <p:nvSpPr>
            <p:cNvPr id="4" name="AutoShape 4"/>
            <p:cNvSpPr/>
            <p:nvPr/>
          </p:nvSpPr>
          <p:spPr>
            <a:xfrm>
              <a:off x="839115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839115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6" name="AutoShape 6"/>
            <p:cNvSpPr/>
            <p:nvPr/>
          </p:nvSpPr>
          <p:spPr>
            <a:xfrm>
              <a:off x="839115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7" name="Connector 7"/>
            <p:cNvCxnSpPr/>
            <p:nvPr/>
          </p:nvCxnSpPr>
          <p:spPr>
            <a:xfrm>
              <a:off x="937708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8" name="Group 8"/>
          <p:cNvGrpSpPr/>
          <p:nvPr/>
        </p:nvGrpSpPr>
        <p:grpSpPr>
          <a:xfrm rot="0">
            <a:off x="6455568" y="1512589"/>
            <a:ext cx="197186" cy="5357334"/>
            <a:chOff x="6455568" y="1512589"/>
            <a:chExt cx="197186" cy="5357334"/>
          </a:xfrm>
        </p:grpSpPr>
        <p:sp>
          <p:nvSpPr>
            <p:cNvPr id="9" name="AutoShape 9"/>
            <p:cNvSpPr/>
            <p:nvPr/>
          </p:nvSpPr>
          <p:spPr>
            <a:xfrm>
              <a:off x="6455568" y="1512589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0" name="AutoShape 10"/>
            <p:cNvSpPr/>
            <p:nvPr/>
          </p:nvSpPr>
          <p:spPr>
            <a:xfrm>
              <a:off x="6455568" y="3230148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sp>
          <p:nvSpPr>
            <p:cNvPr id="11" name="AutoShape 11"/>
            <p:cNvSpPr/>
            <p:nvPr/>
          </p:nvSpPr>
          <p:spPr>
            <a:xfrm>
              <a:off x="6455568" y="4975845"/>
              <a:ext cx="197186" cy="197186"/>
            </a:xfrm>
            <a:prstGeom prst="ellipse">
              <a:avLst/>
            </a:prstGeom>
            <a:solidFill>
              <a:schemeClr val="accent1">
                <a:alpha val="100000"/>
              </a:schemeClr>
            </a:solidFill>
          </p:spPr>
        </p:sp>
        <p:cxnSp>
          <p:nvCxnSpPr>
            <p:cNvPr id="12" name="Connector 12"/>
            <p:cNvCxnSpPr/>
            <p:nvPr/>
          </p:nvCxnSpPr>
          <p:spPr>
            <a:xfrm>
              <a:off x="6554162" y="1624780"/>
              <a:ext cx="0" cy="5245143"/>
            </a:xfrm>
            <a:prstGeom prst="line">
              <a:avLst/>
            </a:prstGeom>
            <a:ln w="19050">
              <a:solidFill>
                <a:schemeClr val="accent1"/>
              </a:solidFill>
              <a:prstDash val="dash"/>
              <a:headEnd type="none"/>
              <a:tailEnd type="none"/>
            </a:ln>
          </p:spPr>
          <p:style>
            <a:lnRef idx="0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13" name="TextBox 13"/>
          <p:cNvSpPr txBox="1"/>
          <p:nvPr/>
        </p:nvSpPr>
        <p:spPr>
          <a:xfrm>
            <a:off x="1297192" y="1308287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Version control process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297192" y="4762018"/>
            <a:ext cx="4414526" cy="62484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Periodic review system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297192" y="3025846"/>
            <a:ext cx="4348638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User training mechanism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97192" y="1804349"/>
            <a:ext cx="4486656" cy="1203960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Establish strict issue, revision, and obsolescence workflows; all changes require Change Control Board review.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97192" y="3543470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Before rollout, train users and provide demo videos or illustrated guides so operators understand requirements.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97192" y="5282464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Quarterly, evaluate form effectiveness, gather improvement suggestions, and fix design gaps promptly.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6865764" y="1308287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Electronic migration strategy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6865764" y="3025846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Archiving standards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6865764" y="1804349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Plan transition from paper to e-forms, including data migration rules and system validation.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6865764" y="3543470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Define retention periods and storage methods by form category; quality records must meet regulatory audit requirements.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865764" y="4780608"/>
            <a:ext cx="4493572" cy="60579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20000"/>
              </a:lnSpc>
              <a:spcBef>
                <a:spcPts val="450"/>
              </a:spcBef>
            </a:pPr>
            <a:r>
              <a:rPr lang="en-US" sz="20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Continuous improvement mechanism</a:t>
            </a:r>
            <a:endParaRPr lang="en-US" sz="20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865764" y="5298231"/>
            <a:ext cx="4486275" cy="1152525"/>
          </a:xfrm>
          <a:prstGeom prst="rect">
            <a:avLst/>
          </a:prstGeom>
        </p:spPr>
        <p:txBody>
          <a:bodyPr vert="horz" wrap="square" lIns="123825" tIns="0" rIns="57150" bIns="0" rtlCol="0" anchor="t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Create feedback channels; feed common entry-error analysis back into form redesign.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01929" y="2882845"/>
            <a:ext cx="6029325" cy="262320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4575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Integrated Practice and Optimization</a:t>
            </a:r>
            <a:endParaRPr lang="en-US" sz="4575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01929" y="1498692"/>
            <a:ext cx="5934075" cy="1104900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>
              <a:lnSpc>
                <a:spcPct val="77000"/>
              </a:lnSpc>
            </a:pPr>
            <a:r>
              <a:rPr lang="en-US" sz="7200" b="1">
                <a:solidFill>
                  <a:schemeClr val="lt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06</a:t>
            </a:r>
            <a:endParaRPr lang="en-US" sz="7200" b="1">
              <a:solidFill>
                <a:schemeClr val="lt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Document integration strategy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948466" y="1833388"/>
            <a:ext cx="3542492" cy="3603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Standardized template application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948466" y="2297252"/>
            <a:ext cx="3542492" cy="136916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Apply unified templates and formatting so all QMS documents share structure, terminology, and layout for cross-department collaboration.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164262" y="1833388"/>
            <a:ext cx="3542492" cy="3603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Modular design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6164262" y="2297252"/>
            <a:ext cx="3542492" cy="136916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Break complex processes into modules (procedures, work instructions, record forms) linked by cross-references to reduce maintenance cost.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75287" y="4158866"/>
            <a:ext cx="3542492" cy="3603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Version control mechanism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5287" y="4622729"/>
            <a:ext cx="3542492" cy="136916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Enforce version numbering and revision history so updates are traceable and version confusion does not cause execution errors.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416600" y="4158866"/>
            <a:ext cx="3542492" cy="3603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Digital document management tools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16600" y="4622729"/>
            <a:ext cx="3542492" cy="136916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Deploy document management systems (e.g., SharePoint or Confluence) for centralized storage, access control, and automated approval.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337121" y="4158866"/>
            <a:ext cx="3542492" cy="360348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noAutofit/>
          </a:bodyPr>
          <a:lstStyle/>
          <a:p>
            <a:pPr algn="l">
              <a:lnSpc>
                <a:spcPct val="120000"/>
              </a:lnSpc>
            </a:pPr>
            <a:r>
              <a:rPr lang="en-US" sz="17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Cross-functional collaborative review</a:t>
            </a:r>
            <a:endParaRPr lang="en-US" sz="17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8337121" y="4622729"/>
            <a:ext cx="3542492" cy="1369164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25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Conduct multi-department reviews of key documents to cover real business needs and reduce ambiguity or conflict during execution.</a:t>
            </a:r>
            <a:endParaRPr lang="en-US" sz="125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5567" y="1333976"/>
            <a:ext cx="5468684" cy="2529078"/>
          </a:xfrm>
          <a:custGeom>
            <a:avLst/>
            <a:gdLst/>
            <a:ahLst/>
            <a:cxnLst/>
            <a:rect l="l" t="t" r="r" b="b"/>
            <a:pathLst>
              <a:path w="2495014" h="1153850">
                <a:moveTo>
                  <a:pt x="2495014" y="0"/>
                </a:moveTo>
                <a:lnTo>
                  <a:pt x="1829006" y="1153850"/>
                </a:lnTo>
                <a:lnTo>
                  <a:pt x="0" y="1153850"/>
                </a:lnTo>
                <a:lnTo>
                  <a:pt x="0" y="0"/>
                </a:lnTo>
              </a:path>
            </a:pathLst>
          </a:custGeom>
          <a:solidFill>
            <a:schemeClr val="accent3">
              <a:alpha val="10000"/>
            </a:schemeClr>
          </a:solidFill>
        </p:spPr>
        <p:txBody>
          <a:bodyPr vert="horz" wrap="square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3" name="Freeform 3"/>
          <p:cNvSpPr/>
          <p:nvPr/>
        </p:nvSpPr>
        <p:spPr>
          <a:xfrm flipH="1">
            <a:off x="6373368" y="1362551"/>
            <a:ext cx="5468684" cy="2529078"/>
          </a:xfrm>
          <a:custGeom>
            <a:avLst/>
            <a:gdLst/>
            <a:ahLst/>
            <a:cxnLst/>
            <a:rect l="l" t="t" r="r" b="b"/>
            <a:pathLst>
              <a:path w="2495014" h="1153850">
                <a:moveTo>
                  <a:pt x="2495014" y="0"/>
                </a:moveTo>
                <a:lnTo>
                  <a:pt x="1829006" y="1153850"/>
                </a:lnTo>
                <a:lnTo>
                  <a:pt x="0" y="1153850"/>
                </a:lnTo>
                <a:lnTo>
                  <a:pt x="0" y="0"/>
                </a:lnTo>
              </a:path>
            </a:pathLst>
          </a:custGeom>
          <a:solidFill>
            <a:schemeClr val="accent3">
              <a:alpha val="10000"/>
            </a:schemeClr>
          </a:solidFill>
        </p:spPr>
        <p:txBody>
          <a:bodyPr vert="horz" wrap="square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4" name="Freeform 4"/>
          <p:cNvSpPr/>
          <p:nvPr/>
        </p:nvSpPr>
        <p:spPr>
          <a:xfrm flipH="1">
            <a:off x="8580787" y="5158264"/>
            <a:ext cx="3261265" cy="1133285"/>
          </a:xfrm>
          <a:custGeom>
            <a:avLst/>
            <a:gdLst/>
            <a:ahLst/>
            <a:cxnLst/>
            <a:rect l="l" t="t" r="r" b="b"/>
            <a:pathLst>
              <a:path w="1487925" h="517048">
                <a:moveTo>
                  <a:pt x="1487925" y="0"/>
                </a:moveTo>
                <a:lnTo>
                  <a:pt x="1189491" y="517049"/>
                </a:lnTo>
                <a:lnTo>
                  <a:pt x="0" y="517049"/>
                </a:lnTo>
                <a:lnTo>
                  <a:pt x="0" y="0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5" name="Freeform 5"/>
          <p:cNvSpPr/>
          <p:nvPr/>
        </p:nvSpPr>
        <p:spPr>
          <a:xfrm flipH="1">
            <a:off x="7879937" y="3944017"/>
            <a:ext cx="3962114" cy="1133285"/>
          </a:xfrm>
          <a:custGeom>
            <a:avLst/>
            <a:gdLst/>
            <a:ahLst/>
            <a:cxnLst/>
            <a:rect l="l" t="t" r="r" b="b"/>
            <a:pathLst>
              <a:path w="1807683" h="517048">
                <a:moveTo>
                  <a:pt x="1807683" y="0"/>
                </a:moveTo>
                <a:lnTo>
                  <a:pt x="1509249" y="517049"/>
                </a:lnTo>
                <a:lnTo>
                  <a:pt x="0" y="517049"/>
                </a:lnTo>
                <a:lnTo>
                  <a:pt x="0" y="0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6" name="Freeform 6"/>
          <p:cNvSpPr/>
          <p:nvPr/>
        </p:nvSpPr>
        <p:spPr>
          <a:xfrm>
            <a:off x="345567" y="5158264"/>
            <a:ext cx="3261265" cy="1133285"/>
          </a:xfrm>
          <a:custGeom>
            <a:avLst/>
            <a:gdLst/>
            <a:ahLst/>
            <a:cxnLst/>
            <a:rect l="l" t="t" r="r" b="b"/>
            <a:pathLst>
              <a:path w="1487925" h="517048">
                <a:moveTo>
                  <a:pt x="1487925" y="0"/>
                </a:moveTo>
                <a:lnTo>
                  <a:pt x="1189491" y="517049"/>
                </a:lnTo>
                <a:lnTo>
                  <a:pt x="0" y="517049"/>
                </a:lnTo>
                <a:lnTo>
                  <a:pt x="0" y="0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7" name="Freeform 7"/>
          <p:cNvSpPr/>
          <p:nvPr/>
        </p:nvSpPr>
        <p:spPr>
          <a:xfrm>
            <a:off x="345567" y="3944017"/>
            <a:ext cx="3962114" cy="1133285"/>
          </a:xfrm>
          <a:custGeom>
            <a:avLst/>
            <a:gdLst/>
            <a:ahLst/>
            <a:cxnLst/>
            <a:rect l="l" t="t" r="r" b="b"/>
            <a:pathLst>
              <a:path w="1807683" h="517048">
                <a:moveTo>
                  <a:pt x="1807683" y="0"/>
                </a:moveTo>
                <a:lnTo>
                  <a:pt x="1509249" y="517049"/>
                </a:lnTo>
                <a:lnTo>
                  <a:pt x="0" y="517049"/>
                </a:lnTo>
                <a:lnTo>
                  <a:pt x="0" y="0"/>
                </a:lnTo>
              </a:path>
            </a:pathLst>
          </a:custGeom>
          <a:solidFill>
            <a:schemeClr val="lt2">
              <a:alpha val="100000"/>
            </a:schemeClr>
          </a:solidFill>
        </p:spPr>
      </p:sp>
      <p:sp>
        <p:nvSpPr>
          <p:cNvPr id="8" name="Freeform 8"/>
          <p:cNvSpPr/>
          <p:nvPr/>
        </p:nvSpPr>
        <p:spPr>
          <a:xfrm>
            <a:off x="7465511" y="5155091"/>
            <a:ext cx="1312093" cy="1136448"/>
          </a:xfrm>
          <a:custGeom>
            <a:avLst/>
            <a:gdLst/>
            <a:ahLst/>
            <a:cxnLst/>
            <a:rect l="l" t="t" r="r" b="b"/>
            <a:pathLst>
              <a:path w="596961" h="517048">
                <a:moveTo>
                  <a:pt x="0" y="517049"/>
                </a:moveTo>
                <a:lnTo>
                  <a:pt x="0" y="517049"/>
                </a:lnTo>
                <a:lnTo>
                  <a:pt x="596961" y="517049"/>
                </a:lnTo>
                <a:lnTo>
                  <a:pt x="298527" y="0"/>
                </a:lnTo>
              </a:path>
            </a:pathLst>
          </a:custGeom>
          <a:solidFill>
            <a:schemeClr val="accent3">
              <a:alpha val="100000"/>
            </a:schemeClr>
          </a:solidFill>
        </p:spPr>
      </p:sp>
      <p:sp>
        <p:nvSpPr>
          <p:cNvPr id="9" name="Freeform 9"/>
          <p:cNvSpPr/>
          <p:nvPr/>
        </p:nvSpPr>
        <p:spPr>
          <a:xfrm>
            <a:off x="6142870" y="2863519"/>
            <a:ext cx="1931923" cy="3346845"/>
          </a:xfrm>
          <a:custGeom>
            <a:avLst/>
            <a:gdLst/>
            <a:ahLst/>
            <a:cxnLst/>
            <a:rect l="l" t="t" r="r" b="b"/>
            <a:pathLst>
              <a:path w="878964" h="1522709">
                <a:moveTo>
                  <a:pt x="878964" y="1005660"/>
                </a:moveTo>
                <a:lnTo>
                  <a:pt x="298434" y="0"/>
                </a:lnTo>
                <a:lnTo>
                  <a:pt x="0" y="517049"/>
                </a:lnTo>
                <a:lnTo>
                  <a:pt x="580437" y="1522709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0" name="Freeform 10"/>
          <p:cNvSpPr/>
          <p:nvPr/>
        </p:nvSpPr>
        <p:spPr>
          <a:xfrm>
            <a:off x="3414397" y="5155091"/>
            <a:ext cx="1312093" cy="1136448"/>
          </a:xfrm>
          <a:custGeom>
            <a:avLst/>
            <a:gdLst/>
            <a:ahLst/>
            <a:cxnLst/>
            <a:rect l="l" t="t" r="r" b="b"/>
            <a:pathLst>
              <a:path w="596961" h="517048">
                <a:moveTo>
                  <a:pt x="298434" y="0"/>
                </a:moveTo>
                <a:lnTo>
                  <a:pt x="298434" y="0"/>
                </a:lnTo>
                <a:lnTo>
                  <a:pt x="0" y="517049"/>
                </a:lnTo>
                <a:lnTo>
                  <a:pt x="596961" y="517049"/>
                </a:lnTo>
              </a:path>
            </a:pathLst>
          </a:custGeom>
          <a:solidFill>
            <a:schemeClr val="accent3">
              <a:alpha val="100000"/>
            </a:schemeClr>
          </a:solidFill>
        </p:spPr>
      </p:sp>
      <p:sp>
        <p:nvSpPr>
          <p:cNvPr id="11" name="Freeform 11"/>
          <p:cNvSpPr/>
          <p:nvPr/>
        </p:nvSpPr>
        <p:spPr>
          <a:xfrm>
            <a:off x="4164078" y="5155091"/>
            <a:ext cx="3207697" cy="1136448"/>
          </a:xfrm>
          <a:custGeom>
            <a:avLst/>
            <a:gdLst/>
            <a:ahLst/>
            <a:cxnLst/>
            <a:rect l="l" t="t" r="r" b="b"/>
            <a:pathLst>
              <a:path w="1459401" h="517048">
                <a:moveTo>
                  <a:pt x="298434" y="517049"/>
                </a:moveTo>
                <a:lnTo>
                  <a:pt x="1459402" y="517049"/>
                </a:lnTo>
                <a:lnTo>
                  <a:pt x="1160968" y="0"/>
                </a:lnTo>
                <a:lnTo>
                  <a:pt x="0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2" name="Freeform 12"/>
          <p:cNvSpPr/>
          <p:nvPr/>
        </p:nvSpPr>
        <p:spPr>
          <a:xfrm>
            <a:off x="5440056" y="1645894"/>
            <a:ext cx="1311889" cy="1136448"/>
          </a:xfrm>
          <a:custGeom>
            <a:avLst/>
            <a:gdLst/>
            <a:ahLst/>
            <a:cxnLst/>
            <a:rect l="l" t="t" r="r" b="b"/>
            <a:pathLst>
              <a:path w="596868" h="517048">
                <a:moveTo>
                  <a:pt x="596869" y="517049"/>
                </a:moveTo>
                <a:lnTo>
                  <a:pt x="596869" y="517049"/>
                </a:lnTo>
                <a:lnTo>
                  <a:pt x="298434" y="0"/>
                </a:lnTo>
                <a:lnTo>
                  <a:pt x="0" y="517049"/>
                </a:lnTo>
              </a:path>
            </a:pathLst>
          </a:custGeom>
          <a:solidFill>
            <a:schemeClr val="accent3">
              <a:alpha val="100000"/>
            </a:schemeClr>
          </a:solidFill>
        </p:spPr>
      </p:sp>
      <p:sp>
        <p:nvSpPr>
          <p:cNvPr id="13" name="Freeform 13"/>
          <p:cNvSpPr/>
          <p:nvPr/>
        </p:nvSpPr>
        <p:spPr>
          <a:xfrm>
            <a:off x="4117211" y="2863519"/>
            <a:ext cx="2587867" cy="2210395"/>
          </a:xfrm>
          <a:custGeom>
            <a:avLst/>
            <a:gdLst/>
            <a:ahLst/>
            <a:cxnLst/>
            <a:rect l="l" t="t" r="r" b="b"/>
            <a:pathLst>
              <a:path w="1177398" h="1005660">
                <a:moveTo>
                  <a:pt x="580530" y="0"/>
                </a:moveTo>
                <a:lnTo>
                  <a:pt x="0" y="1005660"/>
                </a:lnTo>
                <a:lnTo>
                  <a:pt x="596961" y="1005660"/>
                </a:lnTo>
                <a:lnTo>
                  <a:pt x="1177399" y="0"/>
                </a:lnTo>
              </a:path>
            </a:pathLst>
          </a:custGeom>
          <a:solidFill>
            <a:schemeClr val="accent1">
              <a:alpha val="100000"/>
            </a:schemeClr>
          </a:solidFill>
        </p:spPr>
      </p:sp>
      <p:sp>
        <p:nvSpPr>
          <p:cNvPr id="14" name="TextBox 14"/>
          <p:cNvSpPr txBox="1"/>
          <p:nvPr/>
        </p:nvSpPr>
        <p:spPr>
          <a:xfrm>
            <a:off x="5379244" y="5460397"/>
            <a:ext cx="91440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5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Internal audit methods</a:t>
            </a:r>
            <a:endParaRPr lang="en-US" sz="15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4951952" y="3706273"/>
            <a:ext cx="91440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5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Management review</a:t>
            </a:r>
            <a:endParaRPr lang="en-US" sz="15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6661214" y="4305490"/>
            <a:ext cx="914400" cy="24765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ctr">
              <a:lnSpc>
                <a:spcPct val="125000"/>
              </a:lnSpc>
              <a:spcBef>
                <a:spcPct val="0"/>
              </a:spcBef>
            </a:pPr>
            <a:r>
              <a:rPr lang="en-US" sz="1500">
                <a:solidFill>
                  <a:srgbClr val="FFFFFF">
                    <a:alpha val="100000"/>
                  </a:srgbClr>
                </a:solidFill>
                <a:latin typeface="Noto Sans SC"/>
                <a:ea typeface="Noto Sans SC"/>
                <a:cs typeface="Noto Sans SC"/>
              </a:rPr>
              <a:t>Improvement actions</a:t>
            </a:r>
            <a:endParaRPr lang="en-US" sz="1500">
              <a:solidFill>
                <a:srgbClr val="FFFFFF">
                  <a:alpha val="100000"/>
                </a:srgb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725617" y="5421809"/>
            <a:ext cx="2362200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Train internal auditors, develop audit plans, and master nonconformity identification techniques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725617" y="4235977"/>
            <a:ext cx="3019425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Train on corrective and preventive actions, root cause analysis, and improvement techniques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1643809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0" name="AutoShape 20"/>
          <p:cNvSpPr/>
          <p:nvPr/>
        </p:nvSpPr>
        <p:spPr>
          <a:xfrm>
            <a:off x="753667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1" name="AutoShape 21"/>
          <p:cNvSpPr/>
          <p:nvPr/>
        </p:nvSpPr>
        <p:spPr>
          <a:xfrm>
            <a:off x="2533951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2" name="TextBox 22"/>
          <p:cNvSpPr txBox="1"/>
          <p:nvPr/>
        </p:nvSpPr>
        <p:spPr>
          <a:xfrm>
            <a:off x="725617" y="2188528"/>
            <a:ext cx="3933825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Management review training: inputs, outputs, decision flow, and effectiveness assurance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725617" y="1686081"/>
            <a:ext cx="3883378" cy="3333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Improvement strategy: system optimization</a:t>
            </a:r>
            <a:endParaRPr lang="en-US" sz="2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4" name="TextBox 24"/>
          <p:cNvSpPr txBox="1"/>
          <p:nvPr/>
        </p:nvSpPr>
        <p:spPr>
          <a:xfrm flipH="1">
            <a:off x="9101017" y="5421809"/>
            <a:ext cx="2362200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Audit tools: use checklists, sampling, and other professional tools to improve audit effectiveness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5" name="TextBox 25"/>
          <p:cNvSpPr txBox="1"/>
          <p:nvPr/>
        </p:nvSpPr>
        <p:spPr>
          <a:xfrm flipH="1">
            <a:off x="8441129" y="4235977"/>
            <a:ext cx="3019425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Process optimization: use PDCA to continuously improve processes and eliminate quality risks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26" name="AutoShape 26"/>
          <p:cNvSpPr/>
          <p:nvPr/>
        </p:nvSpPr>
        <p:spPr>
          <a:xfrm flipH="1">
            <a:off x="10009606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>
              <a:lnSpc>
                <a:spcPct val="100000"/>
              </a:lnSpc>
              <a:spcBef>
                <a:spcPts val="375"/>
              </a:spcBef>
              <a:defRPr/>
            </a:pP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 flipH="1">
            <a:off x="10899747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8" name="AutoShape 28"/>
          <p:cNvSpPr/>
          <p:nvPr/>
        </p:nvSpPr>
        <p:spPr>
          <a:xfrm flipH="1">
            <a:off x="9119464" y="3008581"/>
            <a:ext cx="534188" cy="534188"/>
          </a:xfrm>
          <a:prstGeom prst="ellipse">
            <a:avLst/>
          </a:prstGeom>
          <a:solidFill>
            <a:schemeClr val="accent3">
              <a:alpha val="100000"/>
            </a:schemeClr>
          </a:solidFill>
        </p:spPr>
      </p:sp>
      <p:sp>
        <p:nvSpPr>
          <p:cNvPr id="29" name="TextBox 29"/>
          <p:cNvSpPr txBox="1"/>
          <p:nvPr/>
        </p:nvSpPr>
        <p:spPr>
          <a:xfrm flipH="1">
            <a:off x="7528879" y="2188528"/>
            <a:ext cx="3933825" cy="571500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sz="1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Review tools: use analytics and digital tools to improve management review decisions</a:t>
            </a:r>
            <a:endParaRPr lang="en-US" sz="1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0" name="TextBox 30"/>
          <p:cNvSpPr txBox="1"/>
          <p:nvPr/>
        </p:nvSpPr>
        <p:spPr>
          <a:xfrm flipH="1">
            <a:off x="7642088" y="1686081"/>
            <a:ext cx="3822902" cy="333375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spAutoFit/>
          </a:bodyPr>
          <a:lstStyle/>
          <a:p>
            <a:pPr algn="r">
              <a:lnSpc>
                <a:spcPct val="100000"/>
              </a:lnSpc>
              <a:spcBef>
                <a:spcPct val="0"/>
              </a:spcBef>
            </a:pPr>
            <a:r>
              <a:rPr lang="en-US" sz="20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Improvement strategy: technology application</a:t>
            </a:r>
            <a:endParaRPr lang="en-US" sz="20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Audit and improvement methods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2" name="Freeform 32"/>
          <p:cNvSpPr/>
          <p:nvPr/>
        </p:nvSpPr>
        <p:spPr>
          <a:xfrm>
            <a:off x="1734503" y="3094672"/>
            <a:ext cx="372427" cy="37242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</a:path>
              <a:path w="304800" h="304800"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</a:path>
            </a:pathLst>
          </a:custGeom>
          <a:solidFill>
            <a:srgbClr val="FDFDFD">
              <a:alpha val="100000"/>
            </a:srgbClr>
          </a:solidFill>
        </p:spPr>
      </p:sp>
      <p:sp>
        <p:nvSpPr>
          <p:cNvPr id="33" name="Freeform 33"/>
          <p:cNvSpPr/>
          <p:nvPr/>
        </p:nvSpPr>
        <p:spPr>
          <a:xfrm>
            <a:off x="844549" y="3094477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50749" y="121920"/>
                </a:moveTo>
                <a:lnTo>
                  <a:pt x="152400" y="182880"/>
                </a:lnTo>
                <a:lnTo>
                  <a:pt x="304800" y="91440"/>
                </a:lnTo>
                <a:lnTo>
                  <a:pt x="152400" y="0"/>
                </a:lnTo>
                <a:lnTo>
                  <a:pt x="0" y="91440"/>
                </a:lnTo>
                <a:lnTo>
                  <a:pt x="152400" y="91440"/>
                </a:lnTo>
                <a:lnTo>
                  <a:pt x="152400" y="121920"/>
                </a:lnTo>
                <a:lnTo>
                  <a:pt x="50749" y="121920"/>
                </a:lnTo>
                <a:close/>
              </a:path>
              <a:path w="304800" h="304800">
                <a:moveTo>
                  <a:pt x="0" y="121920"/>
                </a:moveTo>
                <a:lnTo>
                  <a:pt x="0" y="243840"/>
                </a:lnTo>
                <a:lnTo>
                  <a:pt x="30480" y="210007"/>
                </a:lnTo>
                <a:lnTo>
                  <a:pt x="30480" y="140208"/>
                </a:lnTo>
                <a:lnTo>
                  <a:pt x="0" y="121920"/>
                </a:lnTo>
                <a:close/>
              </a:path>
              <a:path w="304800" h="304800">
                <a:moveTo>
                  <a:pt x="152400" y="304800"/>
                </a:moveTo>
                <a:lnTo>
                  <a:pt x="45720" y="240792"/>
                </a:lnTo>
                <a:lnTo>
                  <a:pt x="45720" y="149352"/>
                </a:lnTo>
                <a:lnTo>
                  <a:pt x="152400" y="213360"/>
                </a:lnTo>
                <a:lnTo>
                  <a:pt x="259080" y="149352"/>
                </a:lnTo>
                <a:lnTo>
                  <a:pt x="259080" y="240792"/>
                </a:lnTo>
                <a:lnTo>
                  <a:pt x="152400" y="30480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4" name="Freeform 34"/>
          <p:cNvSpPr/>
          <p:nvPr/>
        </p:nvSpPr>
        <p:spPr>
          <a:xfrm>
            <a:off x="2624833" y="3113527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5" name="Freeform 35"/>
          <p:cNvSpPr/>
          <p:nvPr/>
        </p:nvSpPr>
        <p:spPr>
          <a:xfrm>
            <a:off x="9200820" y="3104002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50749" y="121920"/>
                </a:moveTo>
                <a:lnTo>
                  <a:pt x="152400" y="182880"/>
                </a:lnTo>
                <a:lnTo>
                  <a:pt x="304800" y="91440"/>
                </a:lnTo>
                <a:lnTo>
                  <a:pt x="152400" y="0"/>
                </a:lnTo>
                <a:lnTo>
                  <a:pt x="0" y="91440"/>
                </a:lnTo>
                <a:lnTo>
                  <a:pt x="152400" y="91440"/>
                </a:lnTo>
                <a:lnTo>
                  <a:pt x="152400" y="121920"/>
                </a:lnTo>
                <a:lnTo>
                  <a:pt x="50749" y="121920"/>
                </a:lnTo>
                <a:close/>
              </a:path>
              <a:path w="304800" h="304800">
                <a:moveTo>
                  <a:pt x="0" y="121920"/>
                </a:moveTo>
                <a:lnTo>
                  <a:pt x="0" y="243840"/>
                </a:lnTo>
                <a:lnTo>
                  <a:pt x="30480" y="210007"/>
                </a:lnTo>
                <a:lnTo>
                  <a:pt x="30480" y="140208"/>
                </a:lnTo>
                <a:lnTo>
                  <a:pt x="0" y="121920"/>
                </a:lnTo>
                <a:close/>
              </a:path>
              <a:path w="304800" h="304800">
                <a:moveTo>
                  <a:pt x="152400" y="304800"/>
                </a:moveTo>
                <a:lnTo>
                  <a:pt x="45720" y="240792"/>
                </a:lnTo>
                <a:lnTo>
                  <a:pt x="45720" y="149352"/>
                </a:lnTo>
                <a:lnTo>
                  <a:pt x="152400" y="213360"/>
                </a:lnTo>
                <a:lnTo>
                  <a:pt x="259080" y="149352"/>
                </a:lnTo>
                <a:lnTo>
                  <a:pt x="259080" y="240792"/>
                </a:lnTo>
                <a:lnTo>
                  <a:pt x="152400" y="304800"/>
                </a:lnTo>
              </a:path>
            </a:pathLst>
          </a:custGeom>
          <a:solidFill>
            <a:srgbClr val="FFFFFF">
              <a:alpha val="100000"/>
            </a:srgbClr>
          </a:solidFill>
        </p:spPr>
      </p:sp>
      <p:sp>
        <p:nvSpPr>
          <p:cNvPr id="36" name="Freeform 36"/>
          <p:cNvSpPr/>
          <p:nvPr/>
        </p:nvSpPr>
        <p:spPr>
          <a:xfrm>
            <a:off x="10086379" y="3094477"/>
            <a:ext cx="372427" cy="372427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57299" y="240773"/>
                </a:moveTo>
                <a:lnTo>
                  <a:pt x="257299" y="258156"/>
                </a:lnTo>
                <a:lnTo>
                  <a:pt x="47501" y="258156"/>
                </a:lnTo>
                <a:lnTo>
                  <a:pt x="47501" y="240773"/>
                </a:lnTo>
                <a:cubicBezTo>
                  <a:pt x="47501" y="240773"/>
                  <a:pt x="43015" y="231162"/>
                  <a:pt x="67361" y="208112"/>
                </a:cubicBezTo>
                <a:cubicBezTo>
                  <a:pt x="91688" y="185071"/>
                  <a:pt x="88487" y="125511"/>
                  <a:pt x="88487" y="85173"/>
                </a:cubicBezTo>
                <a:cubicBezTo>
                  <a:pt x="88487" y="44834"/>
                  <a:pt x="145142" y="43977"/>
                  <a:pt x="145142" y="43977"/>
                </a:cubicBezTo>
                <a:lnTo>
                  <a:pt x="147085" y="43977"/>
                </a:lnTo>
                <a:cubicBezTo>
                  <a:pt x="147085" y="43996"/>
                  <a:pt x="147085" y="43701"/>
                  <a:pt x="147085" y="37424"/>
                </a:cubicBezTo>
                <a:cubicBezTo>
                  <a:pt x="147085" y="33395"/>
                  <a:pt x="133560" y="18802"/>
                  <a:pt x="133560" y="18802"/>
                </a:cubicBezTo>
                <a:lnTo>
                  <a:pt x="133360" y="9973"/>
                </a:lnTo>
                <a:lnTo>
                  <a:pt x="171555" y="9973"/>
                </a:lnTo>
                <a:lnTo>
                  <a:pt x="171298" y="19136"/>
                </a:lnTo>
                <a:cubicBezTo>
                  <a:pt x="171298" y="19136"/>
                  <a:pt x="156639" y="33719"/>
                  <a:pt x="156639" y="38014"/>
                </a:cubicBezTo>
                <a:cubicBezTo>
                  <a:pt x="156639" y="42167"/>
                  <a:pt x="156639" y="43558"/>
                  <a:pt x="156639" y="43967"/>
                </a:cubicBezTo>
                <a:lnTo>
                  <a:pt x="159658" y="43967"/>
                </a:lnTo>
                <a:cubicBezTo>
                  <a:pt x="159658" y="43967"/>
                  <a:pt x="216313" y="44825"/>
                  <a:pt x="216313" y="85163"/>
                </a:cubicBezTo>
                <a:cubicBezTo>
                  <a:pt x="216313" y="125501"/>
                  <a:pt x="213112" y="185071"/>
                  <a:pt x="237449" y="208121"/>
                </a:cubicBezTo>
                <a:cubicBezTo>
                  <a:pt x="261785" y="231172"/>
                  <a:pt x="257299" y="240773"/>
                  <a:pt x="257299" y="240773"/>
                </a:cubicBezTo>
                <a:close/>
              </a:path>
              <a:path w="304800" h="304800">
                <a:moveTo>
                  <a:pt x="176327" y="267367"/>
                </a:moveTo>
                <a:cubicBezTo>
                  <a:pt x="176327" y="280559"/>
                  <a:pt x="165640" y="294827"/>
                  <a:pt x="152457" y="294827"/>
                </a:cubicBezTo>
                <a:cubicBezTo>
                  <a:pt x="139275" y="294827"/>
                  <a:pt x="128588" y="280559"/>
                  <a:pt x="128588" y="267367"/>
                </a:cubicBezTo>
                <a:cubicBezTo>
                  <a:pt x="128588" y="267662"/>
                  <a:pt x="176327" y="267062"/>
                  <a:pt x="176327" y="267367"/>
                </a:cubicBezTo>
              </a:path>
            </a:pathLst>
          </a:custGeom>
          <a:solidFill>
            <a:srgbClr val="FDFDFD">
              <a:alpha val="100000"/>
            </a:srgbClr>
          </a:solidFill>
        </p:spPr>
      </p:sp>
      <p:sp>
        <p:nvSpPr>
          <p:cNvPr id="37" name="Freeform 37"/>
          <p:cNvSpPr/>
          <p:nvPr/>
        </p:nvSpPr>
        <p:spPr>
          <a:xfrm>
            <a:off x="10981103" y="3104002"/>
            <a:ext cx="371475" cy="371475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800" y="79486"/>
                </a:moveTo>
                <a:cubicBezTo>
                  <a:pt x="152800" y="79486"/>
                  <a:pt x="133750" y="38891"/>
                  <a:pt x="90888" y="38891"/>
                </a:cubicBezTo>
                <a:cubicBezTo>
                  <a:pt x="44053" y="38891"/>
                  <a:pt x="19450" y="78581"/>
                  <a:pt x="19450" y="118262"/>
                </a:cubicBezTo>
                <a:cubicBezTo>
                  <a:pt x="19450" y="184147"/>
                  <a:pt x="152800" y="265900"/>
                  <a:pt x="152800" y="265900"/>
                </a:cubicBezTo>
                <a:cubicBezTo>
                  <a:pt x="152800" y="265900"/>
                  <a:pt x="285350" y="184937"/>
                  <a:pt x="285350" y="118262"/>
                </a:cubicBezTo>
                <a:cubicBezTo>
                  <a:pt x="285350" y="77781"/>
                  <a:pt x="259956" y="38891"/>
                  <a:pt x="214713" y="38891"/>
                </a:cubicBezTo>
                <a:cubicBezTo>
                  <a:pt x="169469" y="38891"/>
                  <a:pt x="152800" y="79486"/>
                  <a:pt x="152800" y="79486"/>
                </a:cubicBezTo>
              </a:path>
            </a:pathLst>
          </a:custGeom>
          <a:solidFill>
            <a:srgbClr val="FFFFFF">
              <a:alpha val="100000"/>
            </a:srgbClr>
          </a:solid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alphaModFix amt="100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76023" y="265328"/>
            <a:ext cx="11239500" cy="914400"/>
          </a:xfrm>
          <a:prstGeom prst="rect">
            <a:avLst/>
          </a:prstGeom>
        </p:spPr>
        <p:txBody>
          <a:bodyPr vert="horz" wrap="square" lIns="123825" tIns="123825" rIns="57150" bIns="123825" rtlCol="0" anchor="ctr" anchorCtr="0">
            <a:noAutofit/>
          </a:bodyPr>
          <a:lstStyle/>
          <a:p>
            <a:pPr>
              <a:lnSpc>
                <a:spcPct val="140000"/>
              </a:lnSpc>
            </a:pPr>
            <a:r>
              <a:rPr lang="en-US" sz="3000" b="1">
                <a:solidFill>
                  <a:schemeClr val="dk2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Addressing common challenges</a:t>
            </a:r>
            <a:endParaRPr lang="en-US" sz="3000" b="1">
              <a:solidFill>
                <a:schemeClr val="dk2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5104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Documents disconnected from practice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278857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Difficulty integrating multiple management systems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042611" y="1376998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Employee resistance to new processes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395390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Delayed regulatory updates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6159144" y="3950072"/>
            <a:ext cx="3637467" cy="501015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Autofit/>
          </a:bodyPr>
          <a:lstStyle/>
          <a:p>
            <a:pPr algn="ctr">
              <a:lnSpc>
                <a:spcPct val="100000"/>
              </a:lnSpc>
              <a:spcBef>
                <a:spcPts val="375"/>
              </a:spcBef>
            </a:pPr>
            <a:r>
              <a:rPr lang="en-US" sz="2400" b="1">
                <a:solidFill>
                  <a:schemeClr val="accent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Resistance to digital transformation</a:t>
            </a:r>
            <a:endParaRPr lang="en-US" sz="2400" b="1">
              <a:solidFill>
                <a:schemeClr val="accent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515104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9" name="TextBox 9"/>
          <p:cNvSpPr txBox="1"/>
          <p:nvPr/>
        </p:nvSpPr>
        <p:spPr>
          <a:xfrm>
            <a:off x="740613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Hold regular "gemba walk" activities to compare documents with actual practice and adjust content dynamically for effective guidance.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278857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1" name="TextBox 11"/>
          <p:cNvSpPr txBox="1"/>
          <p:nvPr/>
        </p:nvSpPr>
        <p:spPr>
          <a:xfrm>
            <a:off x="4504366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an "integrated manual" framework to combine ISO 9001, ISO 14001, and other requirements and avoid duplicate clauses and wasted effort.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8042611" y="1943785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3" name="TextBox 13"/>
          <p:cNvSpPr txBox="1"/>
          <p:nvPr/>
        </p:nvSpPr>
        <p:spPr>
          <a:xfrm>
            <a:off x="8268120" y="2105555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Use scenario-based training and visual guides (flowcharts, short videos) to lower the learning curve for new documents.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2395390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5" name="TextBox 15"/>
          <p:cNvSpPr txBox="1"/>
          <p:nvPr/>
        </p:nvSpPr>
        <p:spPr>
          <a:xfrm>
            <a:off x="2620899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Subscribe to regulatory updates and assign owners to track changes so document revisions stay aligned with external requirements.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159144" y="4500511"/>
            <a:ext cx="3637467" cy="1772200"/>
          </a:xfrm>
          <a:prstGeom prst="roundRect">
            <a:avLst>
              <a:gd name="adj" fmla="val 7233"/>
            </a:avLst>
          </a:prstGeom>
          <a:solidFill>
            <a:schemeClr val="lt2">
              <a:alpha val="60000"/>
            </a:schemeClr>
          </a:solidFill>
        </p:spPr>
      </p:sp>
      <p:sp>
        <p:nvSpPr>
          <p:cNvPr id="17" name="TextBox 17"/>
          <p:cNvSpPr txBox="1"/>
          <p:nvPr/>
        </p:nvSpPr>
        <p:spPr>
          <a:xfrm>
            <a:off x="6384653" y="4662281"/>
            <a:ext cx="3186449" cy="1448659"/>
          </a:xfrm>
          <a:prstGeom prst="rect">
            <a:avLst/>
          </a:prstGeom>
        </p:spPr>
        <p:txBody>
          <a:bodyPr vert="horz" wrap="square" lIns="66008" tIns="33052" rIns="66008" bIns="33052" rtlCol="0" anchor="t" anchorCtr="0">
            <a:noAutofit/>
          </a:bodyPr>
          <a:lstStyle/>
          <a:p>
            <a:pPr algn="l">
              <a:lnSpc>
                <a:spcPct val="140000"/>
              </a:lnSpc>
            </a:pPr>
            <a:r>
              <a:rPr lang="en-US" sz="1500">
                <a:solidFill>
                  <a:schemeClr val="dk1">
                    <a:alpha val="100000"/>
                  </a:schemeClr>
                </a:solidFill>
                <a:latin typeface="Noto Sans SC"/>
                <a:ea typeface="Noto Sans SC"/>
                <a:cs typeface="Noto Sans SC"/>
              </a:rPr>
              <a:t>Roll out paperless operations in phases—pilot first, then scale—with IT support and training.</a:t>
            </a:r>
            <a:endParaRPr lang="en-US" sz="1500">
              <a:solidFill>
                <a:schemeClr val="dk1">
                  <a:alpha val="100000"/>
                </a:schemeClr>
              </a:solidFill>
              <a:latin typeface="Noto Sans SC"/>
              <a:ea typeface="Noto Sans SC"/>
              <a:cs typeface="Noto Sans SC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1F1F1F"/>
      </a:dk1>
      <a:lt1>
        <a:srgbClr val="F2F2F2"/>
      </a:lt1>
      <a:dk2>
        <a:srgbClr val="1F1F1F"/>
      </a:dk2>
      <a:lt2>
        <a:srgbClr val="FFFFFF"/>
      </a:lt2>
      <a:accent1>
        <a:srgbClr val="004DED"/>
      </a:accent1>
      <a:accent2>
        <a:srgbClr val="0043CD"/>
      </a:accent2>
      <a:accent3>
        <a:srgbClr val="0037A7"/>
      </a:accent3>
      <a:accent4>
        <a:srgbClr val="002C86"/>
      </a:accent4>
      <a:accent5>
        <a:srgbClr val="356ADB"/>
      </a:accent5>
      <a:accent6>
        <a:srgbClr val="5985E1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E382D"/>
      </a:accent1>
      <a:accent2>
        <a:srgbClr val="0079C2"/>
      </a:accent2>
      <a:accent3>
        <a:srgbClr val="FFFFFF"/>
      </a:accent3>
      <a:accent4>
        <a:srgbClr val="000000"/>
      </a:accent4>
      <a:accent5>
        <a:srgbClr val="DBAEAC"/>
      </a:accent5>
      <a:accent6>
        <a:srgbClr val="006CAE"/>
      </a:accent6>
      <a:hlink>
        <a:srgbClr val="0563C1"/>
      </a:hlink>
      <a:folHlink>
        <a:srgbClr val="954F72"/>
      </a:folHlink>
    </a:clrScheme>
    <a:fontScheme name="">
      <a:majorFont>
        <a:latin typeface="Eras Medium ITC"/>
        <a:ea typeface="Calibri"/>
        <a:cs typeface=""/>
      </a:majorFont>
      <a:minorFont>
        <a:latin typeface="Eras Medium ITC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BE382D"/>
        </a:accent1>
        <a:accent2>
          <a:srgbClr val="0079C2"/>
        </a:accent2>
        <a:accent3>
          <a:srgbClr val="FFFFFF"/>
        </a:accent3>
        <a:accent4>
          <a:srgbClr val="000000"/>
        </a:accent4>
        <a:accent5>
          <a:srgbClr val="DBAEAC"/>
        </a:accent5>
        <a:accent6>
          <a:srgbClr val="006CAE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4474</Words>
  <Application>Microsoft Word</Application>
  <PresentationFormat>Widescreen</PresentationFormat>
  <Paragraphs>619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50" baseType="lpstr">
      <vt:lpstr>Arial</vt:lpstr>
      <vt:lpstr>Calibri</vt:lpstr>
      <vt:lpstr>Wingdings</vt:lpstr>
      <vt:lpstr>Eras Medium ITC</vt:lpstr>
      <vt:lpstr>苹方-简</vt:lpstr>
      <vt:lpstr>Calibri</vt:lpstr>
      <vt:lpstr>汉仪旗黑</vt:lpstr>
      <vt:lpstr>儷宋 Pro</vt:lpstr>
      <vt:lpstr>Noto Sans SC</vt:lpstr>
      <vt:lpstr>Thonburi</vt:lpstr>
      <vt:lpstr>Eras Light ITC</vt:lpstr>
      <vt:lpstr>Segoe UI</vt:lpstr>
      <vt:lpstr>Arial</vt:lpstr>
      <vt:lpstr>Calibri</vt:lpstr>
      <vt:lpstr>汉仪书宋二KW</vt:lpstr>
      <vt:lpstr>Arial Unicode MS</vt:lpstr>
      <vt:lpstr>Calibri</vt:lpstr>
      <vt:lpstr>Helvetica Neue</vt:lpstr>
      <vt:lpstr>等线</vt:lpstr>
      <vt:lpstr>汉仪中等线KW</vt:lpstr>
      <vt:lpstr>等线 Light</vt:lpstr>
      <vt:lpstr>Office 主题​​</vt:lpstr>
      <vt:lpstr>2_Office 主题</vt:lpstr>
      <vt:lpstr>QMS Document Writing Guide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zhangqishou</dc:creator>
  <cp:lastModifiedBy>QTank</cp:lastModifiedBy>
  <cp:revision>8</cp:revision>
  <dcterms:created xsi:type="dcterms:W3CDTF">2026-04-09T08:04:25Z</dcterms:created>
  <dcterms:modified xsi:type="dcterms:W3CDTF">2026-04-09T08:04:25Z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001191110000802100433B10001","ProduceID":"1535cee79d444b983a95888ff15e9350_1774966637_87390f6ad3a2c9747ddfd140b435b15e","ReservedCode1":"dcae4618e8ea7ea1cf5d8aa26d3b8a789bff9757af039e1c1d2eb09662e7a64f","ContentPropagator":"001191110000802100433B10001","PropagateID":"1535cee79d444b983a95888ff15e9350_1774966637_87390f6ad3a2c9747ddfd140b435b15e","ReservedCode2":"dcae4618e8ea7ea1cf5d8aa26d3b8a789bff9757af039e1c1d2eb09662e7a64f"}</vt:lpwstr>
  </property>
  <property fmtid="{D5CDD505-2E9C-101B-9397-08002B2CF9AE}" pid="3" name="ICV">
    <vt:lpwstr>3518FB6BCF288BB3895DD769EFA6BC37_43</vt:lpwstr>
  </property>
  <property fmtid="{D5CDD505-2E9C-101B-9397-08002B2CF9AE}" pid="4" name="KSOProductBuildVer">
    <vt:lpwstr>2052-6.11.0.8885</vt:lpwstr>
  </property>
</Properties>
</file>