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Metrology calibration · Measuring tool management · MSA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From ledger traceability to measurement system trustworthiness · Series of integrated practical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If your eyes are not accurate, all quality data is built on sand · Knowledge No. 6.2.1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6.2.1 · MSA and metrological traceability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Supporting article id=225 / 22 / 206 / 70 · It is recommended to train within 3 to 4 hours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a closed loop of accounting, marking and calibration plans for the entire life cycle of measuring tools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Distinguish between calibration and verification, be able to read certificates and conduct traceability assessment of non-conformities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Explain the measurement traceability chain and the "one-third" uncertainty principle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the five characteristics of MSA and GR&amp;R sampling, execution, judgment and improvement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Can do alternative strategies for bias/linearity/stability and destructive measurements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Able to draw the minimum path for digital implementation of "Calibration Management + MSA"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Course Map and Article Mapping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Main material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Why measurement system is the foundation of quality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Introduction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Measuring tool classification·Ledger·Identification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§ 2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Calibration plan·certificate·disqualification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§ Three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Measurement traceability and uncertainty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§ Four + 70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On-site use and maintenance and misunderstandings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§ 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 Five Characteristics and GR&amp;R Practice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 + 206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Bias/Linearity/Stability·Destructiveness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206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Digitalization and sustainable mechanisms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225 + 206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09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Workshop and Implementation Checklist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comprehensive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Beginning: Invisible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The ruler is inaccurate, SPC/CPK are all illusions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The most common "minor issues" in audits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On-site typical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The expired caliper is still in use in the drawer</a:t>
            </a:r>
            <a:br/>
            <a:r>
              <a:t>The certificate expired for three months and was left unattended</a:t>
            </a:r>
            <a:br/>
            <a:r>
              <a:t>The ledger does not match the physical object</a:t>
            </a:r>
            <a:br/>
            <a:r>
              <a:t>No calibration mark/color code confusion on site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⚠️Real consequences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Accidental killing of qualified products → waste</a:t>
            </a:r>
            <a:br/>
            <a:r>
              <a:t>Let go of unqualified products → Customer complaints/recalls</a:t>
            </a:r>
            <a:br/>
            <a:r>
              <a:t>Industry survey: &gt;40% of companies have systemic problems</a:t>
            </a:r>
            <a:br/>
            <a:r>
              <a:t>ISO 7.1.5 / IATF MSA+ traceability mandatory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Position this training in one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Measurement calibration and measuring tool management: ensuring that the "ruler itself" is traceable within the validity period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MSA: Prove that the measurement system composed of "employers + measuring tools + methods" is reliable enough for decision-making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Both are indispensable: calibration qualified ≠ MSA qualified; MSA passed ≠ lifetime maintenance-free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Goal: Data credibility → Determine credibility → Improve credibility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Measuring tool classification and ledger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Take care of your property first, then talk about accuracy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sets of classifications: Accuracy/Object/Management Level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category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Management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Accuracy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Standard instruments / work measuring instruments / monitoring instruments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standard is at the top of the traceability chain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object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Length·Mechanics·Temperature·Electricity·Special inspection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Assign people and environment according to professional abilities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grade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 Mandatory verification/B Enterprise standard/C General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A/B strictly controls cycle and qualifications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The core fields of the "account book" of the measuring tool ledger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Unique number (type-department-serial) + name specification + manufacturer/factory number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Accuracy/gradation value, using department/storage location, responsible person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Calibration cycle, latest calibration date/validity date, external school/internal school/exemption from school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Status: normal / disabled / scrapped; the certificate number can be checked back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Iron rule: Accounts should be consistent; it is recommended to take physical inventory every quarter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On-site visual identification (color code)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color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meaning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green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Qualified and within validity period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Can be used normally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yellow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Limited time/limited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Use with restrictions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Unqualified or disabled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Isolate, prohibit measurement and release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scrapped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Log out permanently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Physically destroyed or explicitly sealed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Measurement calibration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Complete link from program to certificate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Calibration vs Verification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Calibration Calibration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Determine the relationship between indication value and standard value</a:t>
            </a:r>
            <a:br/>
            <a:r>
              <a:t>Issue calibration certificate/indication error</a:t>
            </a:r>
            <a:br/>
            <a:r>
              <a:t>Generally unable to enforce legal effect</a:t>
            </a:r>
            <a:br/>
            <a:r>
              <a:t>Enterprises build themselves around "data trustworthiness"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Verification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Mandatory comprehensive assessment by statutory bodies</a:t>
            </a:r>
            <a:br/>
            <a:r>
              <a:t>Issue a calibration certificate</a:t>
            </a:r>
            <a:br/>
            <a:r>
              <a:t>Trade settlement/security/medical/environment, etc.</a:t>
            </a:r>
            <a:br/>
            <a:r>
              <a:t>The scope is determined by legislation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How to make a calibration plan before it can be executed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Period: type × frequency of use × environment × stability × historical data comprehensive determination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Reference: Caliper is about 12 months; micrometer is about 6 to 12 months; torque wrench is about 3 to 6 months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New purchase: first calibration upon arrival to verify factory accuracy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Method: external school (CNAS/statutory institution) or internal school (enterprise standard + certified personnel)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Execution: Rolling monthly plan for centralized school delivery, leaving a buffer, and prohibiting "cramming" on due dates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Calibration result judgment and processing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Qualified renewal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Adjustable→recalibration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Not repairable→disabled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Impact assessment traceability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Update ledger labels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"Impact assessment" after failure - the most easily missed items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ISO/IATF: Measurement results from the last qualified calibration to the current failure must be evaluated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Scope: Involves batches, release decisions, customer deliveries, special characteristics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Output: continue to use/strengthen re-inspection/quarantine recall/notify customers (according to CSR)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Evidence: Assessment records and disposal closed-loop archiving for review and customer complaint tracing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things about calibration certificate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Certificate number ↔ measuring tool number one-to-one correspondence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Validity period warning (system/board notice in advance)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Electronic/paper files are created based on measuring tools to retain historical trends.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Receipt review: standard instrument information, environment, uncertainty, and results are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Measurement traceability and uncertainty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The ruler must be connected to the national datum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Traceability pyramid (top to bottom)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national benchmark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social public standards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The highest standards of the enterprise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work measuring instrument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Product tested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Key points of traceability management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External schools choose CNAS accredited laboratories or legal metrology institutions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Internal school: establishing corporate standards, training metrologists, and regular external traceability of the highest standards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No traceability = self-talk: customer re-inspection disputes often arise from inconsistent standards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uncertainty on the certificate must be read: otherwise "passed" may not be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Uncertainty and Laboratory Comparisons (Article 70)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Measurement uncertainty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Any measurement result has an interval</a:t>
            </a:r>
            <a:br/>
            <a:r>
              <a:t>Consider the “grey zone” in quality judgment</a:t>
            </a:r>
            <a:br/>
            <a:r>
              <a:t>Rule of One-Thirds: Calibration U</a:t>
            </a:r>
            <a:br/>
            <a:r>
              <a:t>≤ 1/3 of the allowable error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Laboratory comparison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Multiple laboratories testing the same sample</a:t>
            </a:r>
            <a:br/>
            <a:r>
              <a:t>Verify capability and consistency</a:t>
            </a:r>
            <a:br/>
            <a:r>
              <a:t>Uncertainty statements are verified by comparison</a:t>
            </a:r>
            <a:br/>
            <a:r>
              <a:t>17025 / Commonly used in customer-specified laboratories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On-site use and maintenance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Passed on calibration day ≠ Still accurate today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Confirm 10 seconds before use (write SOP)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Is the calibration label within the validity period?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Appearance: bumps, deformation, rust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Zero position/clean measuring surface (caliper, micrometer)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Digital display: power and display are normal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Habitual actions can eliminate most risks of misdetection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Daily maintenance points (excerpt)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action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General measuring tools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Wipe clean, rust-proof, special box and cabinet, remove the battery for a long time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inspection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Clean cutting fluid/iron filings, check wear, and maintain constant temperature and humidity for precision parts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Standardizer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Clean with absolute ethanol, wear gloves, and do not touch the measuring surface with bare hands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major on-site misunderstandings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Misunderstanding ① "It's accurate once it's calibrated" → Periodic verification and zero position check before use are required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Misunderstanding ② "The more precise the better" → Adequacy principle to prevent over-provisioning and environmental sensitivity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Misunderstanding ③ "It's just a matter for the measurer" → Division of measurement/supervisor/operator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MSA and GR&amp;R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Demonstrate that the measurement system is reliable enough for decision making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MSA Core Concepts (Article 22 / 206)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Measurement system = measuring tool + person + method + fixture + environment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If measurement variation swamps process variation, SPC/CPK/judgment will be completely distorted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IATF / AIAG MSA 4th: Key characteristics require MSA evidence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MSA is an ongoing mechanism, not a "one-time PPT pass"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properties of measurement system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focus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method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Bias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Accurate or not (relative true value)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Repeated testing of standard parts + t test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Linearity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Does the bias change with the range?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Multiple standard parts regression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Stability Stability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Will it fade over time?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Standard parts control drawing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Repeatability 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same person and the same thing fluctuate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GR&amp;R decomposition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Reproducibility AV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Differences between people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GR&amp;R decomposition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GR&amp;R Sampling: The starting point determines the end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Samples must cover the full tolerance range, and the production line should not "just pick up 10 pieces" and squeeze them in the center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When the process capability is very high: manual selection or production of samples with upper and lower limits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Recommended: key safety features 10×3×3; general parameters can be simplified to 5×2×2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Measuring tools must be within the calibration validity period; record sheets and blind test disciplines must be prepared in advance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 three disciplines (most prone to errors)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The measurement order is randomized, and consecutive measurements in order of size are prohibited.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Insert normal operations between two measurements to simulate the real inspection rhythm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The results are kept confidential to the operator and prevent reading inertia and human correction.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AIAG %GR&amp;R Determination (Don’t One Size Fits All)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%GR&amp;R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determination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action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≤ 10%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acceptable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maintain and monitor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10%～30%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Conditionally 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Make decisions based on risk and cost of improvement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&gt; 30%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Unacceptable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Must be improved before use for release/SPC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%GR&amp;R/TV vs %GR&amp;R/Tol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Relative process variation TV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Look at the ratio of measurement variation to the total process fluctuation</a:t>
            </a:r>
            <a:br/>
            <a:r>
              <a:t>More suitable for SPC/process monitoring scenarios</a:t>
            </a:r>
            <a:br/>
            <a:r>
              <a:t>When the process is very stable, TV is prone to "falsely high"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Relative tolerance Tol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Look at the ratio of measurement variation to tolerance bandwidth</a:t>
            </a:r>
            <a:br/>
            <a:r>
              <a:t>More suitable for conformity determination/inspection scenarios</a:t>
            </a:r>
            <a:br/>
            <a:r>
              <a:t>It is recommended to look at both indicators at the same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GR&amp;R failed: troubleshooting order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points EV/AV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Check sample coverage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Check method/fixture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Check the ambient temperature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Let’s talk about changing measuring tools again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"Lower is better" is also a misunderstanding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%GR&amp;R well below 5% may be over-provisioned (±5 mm roughing measured with CMM)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High-precision equipment is more sensitive to the environment and may introduce new variations and higher costs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Principle: Select an “adequate” measurement system based on tolerance and process variation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Also look at ndc (number of distinguishable categories): too low indicates insufficient ability to resolve process variability.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Bias·Linearity·Stability·Destructiveness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Beyond precision, there’s accuracy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Bias / Linearity / Stability in one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Bias: How much the mean deviates from the reference value (fixed systematic error)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Linearity: Does the bias drift as size increases (full-scale consistency)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Stability: Is the control chart of standard parts out of control over weeks to months?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Calibration "point qualified" ≠ stable during the use period; check during the period to add the timeline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MSA replacement for destructive measurements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Strategy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Applicable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Main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Nesting method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Material/adjacent sample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Separating batch variation from measurement variation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Attribute consistency Kappa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Pass/fail determination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Kappa≥0.75 is usually better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Blind test of verification parts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Special damage test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Ability to perform regular spot checks on known results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Digitalization and sustainable mechanisms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From compliance checks to daily management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Core functions of measuring tool digitization (225)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Electronic ledger + barcode/QR code full life cycle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Automatic early warning of calibration expiration (email/WeChat/system)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Electronic archiving of certificates and trends in health records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Scan the code on site to intercept expired/red label measuring tools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Qualification rate, fault type, frequency of use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MSA Digital Trends (206)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Automatic collection + online calculation GR&amp;R/bias, abnormality warning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Multivariate Measurement (CMM/Imaging) Overall Evaluation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Vision/AI inspection: confusion matrix, ROC, not just traditional GR&amp;R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Goal: Annual review materials → Daily measurement health 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Suggested paths for digital evolution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Excel+Alert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Scan code ledger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Certificate electronic file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Interface with QMS/MES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Online MSA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Workshop and implementation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See you in two weeks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Suggested agenda (3-4 hours)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time period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content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output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30′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Foundation and review pain points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Consensus: Why do it?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45′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Ledger/Identification/Calibration Plan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First draft of field list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40′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Traceability·Certificate·Disqualification Traceability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Disposal Checklist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50′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MSA Five Elements and GR&amp;R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 characteristic sampling plan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30′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digital minimum path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90 day roadmap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25′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Workshop summary and division of labor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Two-week action items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Workshop: Choose a "Pilot Feature"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Select 1 critical dimension or quantifiable characteristic such as torque/seal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List: Gage number, calibration status, operator, method, environment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Design GR&amp;R: number of parts × number of people × times + randomization rules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Synchronous check: Whether the ledger fields are complete and certificate U meets 1/3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Output: Complete data collection within one week, and issue judgments and improvement items within two weeks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Two-week landing checklist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□ Complete the inventory of measuring tools and unify color standards in the pilot area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□ Release rolling monthly calibration plan + person responsible for expiry warning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□ Complete the "Impact Assessment" form and process for unqualified calibration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□ Complete 1 key feature GR&amp;R (including EV/AV interpretation)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□ Decide on the first step of digitization (scan the ledger or electronic certificate file)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Common pitfalls in auditing and management (general review)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There is a certificate but no ledger / there is a ledger but no physical object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There will be no interception for overdue use; there will be no batch impact assessment for unqualified use.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Only GR&amp;R is done without bias stability; cross-over is done once a year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Samples do not cover tolerances; results are not blindly tested; GR&amp;R is too low, blind pride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Measurement island: not linked to CP, SPC, and release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Metrology Calibration·Measuring Tool Management·MSA Series Integrated Training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think tank articles:</a:t>
            </a:r>
            <a:br/>
            <a:r>
              <a:t>id=225 Measurement calibration and measuring tool management</a:t>
            </a:r>
            <a:br/>
            <a:r>
              <a:t>id=22 MSA Practical Guide</a:t>
            </a:r>
            <a:br/>
            <a:r>
              <a:t>id=206 MSA in-depth practice (GR&amp;R→system)</a:t>
            </a:r>
            <a:br/>
            <a:r>
              <a:t>id=70 Measurement uncertainty compared with laboratory</a:t>
            </a:r>
            <a:br/>
            <a:r>
              <a:t>Knowledge No. 6.2.1 · This PPT can be downloaded from the database</a:t>
            </a:r>
            <a:br/>
            <a:r>
              <a:t>qtank.org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