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notesMasterIdLst>
    <p:notesMasterId r:id="rId31"/>
  </p:notesMasterIdLst>
  <p:sldIdLst>
    <p:sldId id="28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4" r:id="rId30"/>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notesMaster" Target="notesMasters/notesMaster1.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Lean Leadership and Team Improvement</a:t>
            </a:r>
          </a:p>
          <a:p>
            <a:pPr>
              <a:defRPr sz="1800">
                <a:solidFill>
                  <a:srgbClr val="64748B"/>
                </a:solidFill>
              </a:defRPr>
            </a:pPr>
            <a:r>
              <a:t>Explain lean culture, team motivation, organization and promotion of improvement activities from the perspective of managers, suitable for production managers and people in charge of lean promotion</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13.1.1 · Quality Committee and Responsibility System</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800002" name="Picture 2"/>
          <p:cNvPicPr>
            <a:picLocks noChangeAspect="1"/>
          </p:cNvPicPr>
          <p:nvPr/>
        </p:nvPicPr>
        <p:blipFill>
          <a:blip r:embed="rId2"/>
          <a:srcRect l="5985" t="1410" r="9783" b="18399"/>
          <a:stretch>
            <a:fillRect/>
          </a:stretch>
        </p:blipFill>
        <p:spPr>
          <a:xfrm>
            <a:off x="5715" y="0"/>
            <a:ext cx="12186284" cy="6858000"/>
          </a:xfrm>
          <a:prstGeom prst="rect">
            <a:avLst/>
          </a:prstGeom>
        </p:spPr>
      </p:pic>
      <p:sp>
        <p:nvSpPr>
          <p:cNvPr id="800003" name="TextBox 3"/>
          <p:cNvSpPr txBox="1"/>
          <p:nvPr/>
        </p:nvSpPr>
        <p:spPr>
          <a:xfrm>
            <a:off x="2408555" y="578079"/>
            <a:ext cx="2658110" cy="492125"/>
          </a:xfrm>
          <a:prstGeom prst="rect">
            <a:avLst/>
          </a:prstGeom>
          <a:noFill/>
        </p:spPr>
        <p:txBody>
          <a:bodyPr vert="horz" wrap="square" lIns="0" tIns="0" rIns="0" bIns="0" rtlCol="0" anchor="ctr" anchorCtr="0">
            <a:spAutoFit/>
          </a:bodyPr>
          <a:lstStyle/>
          <a:p>
            <a:pPr algn="l">
              <a:lnSpc>
                <a:spcPct val="100000"/>
              </a:lnSpc>
              <a:spcBef>
                <a:spcPct val="0"/>
              </a:spcBef>
              <a:spcAft>
                <a:spcPct val="0"/>
              </a:spcAft>
            </a:pPr>
            <a:r>
              <a:rPr lang="en-US" sz="3200">
                <a:solidFill>
                  <a:srgbClr val="0366FD">
                    <a:alpha val="100000"/>
                  </a:srgbClr>
                </a:solidFill>
                <a:latin typeface="Noto Sans SC"/>
                <a:ea typeface="Noto Sans SC"/>
                <a:cs typeface="Noto Sans SC"/>
              </a:rPr>
              <a:t>CONTENTS</a:t>
            </a:r>
            <a:endParaRPr lang="en-US" sz="3200">
              <a:solidFill>
                <a:srgbClr val="0366FD">
                  <a:alpha val="100000"/>
                </a:srgbClr>
              </a:solidFill>
              <a:latin typeface="Noto Sans SC"/>
              <a:ea typeface="Noto Sans SC"/>
              <a:cs typeface="Noto Sans SC"/>
            </a:endParaRPr>
          </a:p>
        </p:txBody>
      </p:sp>
      <p:sp>
        <p:nvSpPr>
          <p:cNvPr id="800008" name="AutoShape 4"/>
          <p:cNvSpPr/>
          <p:nvPr/>
        </p:nvSpPr>
        <p:spPr>
          <a:xfrm>
            <a:off x="842645" y="388849"/>
            <a:ext cx="1987550" cy="870585"/>
          </a:xfrm>
          <a:prstGeom prst="rect">
            <a:avLst/>
          </a:prstGeom>
          <a:noFill/>
        </p:spPr>
        <p:txBody>
          <a:bodyPr vert="horz" wrap="square" lIns="91440" tIns="45720" rIns="91440" bIns="45720" rtlCol="0" anchor="ctr" anchorCtr="0">
            <a:noAutofit/>
          </a:bodyPr>
          <a:lstStyle/>
          <a:p>
            <a:pPr algn="l">
              <a:lnSpc>
                <a:spcPct val="90000"/>
              </a:lnSpc>
              <a:spcBef>
                <a:spcPct val="0"/>
              </a:spcBef>
              <a:defRPr/>
            </a:pPr>
            <a:r>
              <a:rPr lang="en-US" sz="5400">
                <a:solidFill>
                  <a:srgbClr val="37383A">
                    <a:alpha val="100000"/>
                  </a:srgbClr>
                </a:solidFill>
                <a:latin typeface="Noto Sans SC ExtraBold"/>
                <a:ea typeface="Noto Sans SC ExtraBold"/>
                <a:cs typeface="Noto Sans SC ExtraBold"/>
              </a:rPr>
              <a:t>Table of contents</a:t>
            </a:r>
            <a:endParaRPr lang="en-US" sz="1100"/>
          </a:p>
        </p:txBody>
      </p:sp>
      <p:sp>
        <p:nvSpPr>
          <p:cNvPr id="800041" name="AutoShape 5"/>
          <p:cNvSpPr/>
          <p:nvPr/>
        </p:nvSpPr>
        <p:spPr>
          <a:xfrm>
            <a:off x="1937385" y="1727835"/>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42" name="AutoShape 6"/>
          <p:cNvSpPr/>
          <p:nvPr/>
        </p:nvSpPr>
        <p:spPr>
          <a:xfrm>
            <a:off x="1413308" y="1621585"/>
            <a:ext cx="923330" cy="923330"/>
          </a:xfrm>
          <a:prstGeom prst="ellipse">
            <a:avLst/>
          </a:prstGeom>
          <a:solidFill>
            <a:srgbClr val="0366FD">
              <a:alpha val="100000"/>
            </a:srgbClr>
          </a:solidFill>
        </p:spPr>
      </p:sp>
      <p:sp>
        <p:nvSpPr>
          <p:cNvPr id="800043" name="TextBox 7"/>
          <p:cNvSpPr txBox="1"/>
          <p:nvPr/>
        </p:nvSpPr>
        <p:spPr>
          <a:xfrm>
            <a:off x="1354138" y="1837055"/>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01</a:t>
            </a:r>
            <a:endParaRPr lang="en-US" sz="3200">
              <a:solidFill>
                <a:srgbClr val="FFFFFF">
                  <a:alpha val="100000"/>
                </a:srgbClr>
              </a:solidFill>
              <a:latin typeface="Noto Sans SC ExtraBold"/>
              <a:ea typeface="Noto Sans SC ExtraBold"/>
              <a:cs typeface="Noto Sans SC ExtraBold"/>
            </a:endParaRPr>
          </a:p>
        </p:txBody>
      </p:sp>
      <p:sp>
        <p:nvSpPr>
          <p:cNvPr id="800044" name="TextBox 8"/>
          <p:cNvSpPr txBox="1"/>
          <p:nvPr/>
        </p:nvSpPr>
        <p:spPr>
          <a:xfrm>
            <a:off x="2531110" y="1906905"/>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Lean Leadership Overview</a:t>
            </a:r>
            <a:endParaRPr lang="en-US" sz="2300">
              <a:solidFill>
                <a:srgbClr val="171515">
                  <a:alpha val="100000"/>
                </a:srgbClr>
              </a:solidFill>
              <a:latin typeface="Noto Sans SC"/>
              <a:ea typeface="Noto Sans SC"/>
              <a:cs typeface="Noto Sans SC"/>
            </a:endParaRPr>
          </a:p>
        </p:txBody>
      </p:sp>
      <p:sp>
        <p:nvSpPr>
          <p:cNvPr id="800045" name="AutoShape 9"/>
          <p:cNvSpPr/>
          <p:nvPr/>
        </p:nvSpPr>
        <p:spPr>
          <a:xfrm>
            <a:off x="6951345" y="1727835"/>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46" name="AutoShape 10"/>
          <p:cNvSpPr/>
          <p:nvPr/>
        </p:nvSpPr>
        <p:spPr>
          <a:xfrm>
            <a:off x="6427268" y="1621585"/>
            <a:ext cx="923330" cy="923330"/>
          </a:xfrm>
          <a:prstGeom prst="ellipse">
            <a:avLst/>
          </a:prstGeom>
          <a:solidFill>
            <a:srgbClr val="0366FD">
              <a:alpha val="100000"/>
            </a:srgbClr>
          </a:solidFill>
        </p:spPr>
      </p:sp>
      <p:sp>
        <p:nvSpPr>
          <p:cNvPr id="800047" name="TextBox 11"/>
          <p:cNvSpPr txBox="1"/>
          <p:nvPr/>
        </p:nvSpPr>
        <p:spPr>
          <a:xfrm>
            <a:off x="6368098" y="1837055"/>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02</a:t>
            </a:r>
            <a:endParaRPr lang="en-US" sz="3200">
              <a:solidFill>
                <a:srgbClr val="FFFFFF">
                  <a:alpha val="100000"/>
                </a:srgbClr>
              </a:solidFill>
              <a:latin typeface="Noto Sans SC ExtraBold"/>
              <a:ea typeface="Noto Sans SC ExtraBold"/>
              <a:cs typeface="Noto Sans SC ExtraBold"/>
            </a:endParaRPr>
          </a:p>
        </p:txBody>
      </p:sp>
      <p:sp>
        <p:nvSpPr>
          <p:cNvPr id="800048" name="TextBox 12"/>
          <p:cNvSpPr txBox="1"/>
          <p:nvPr/>
        </p:nvSpPr>
        <p:spPr>
          <a:xfrm>
            <a:off x="7545070" y="1906905"/>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Lean culture construction</a:t>
            </a:r>
            <a:endParaRPr lang="en-US" sz="2300">
              <a:solidFill>
                <a:srgbClr val="171515">
                  <a:alpha val="100000"/>
                </a:srgbClr>
              </a:solidFill>
              <a:latin typeface="Noto Sans SC"/>
              <a:ea typeface="Noto Sans SC"/>
              <a:cs typeface="Noto Sans SC"/>
            </a:endParaRPr>
          </a:p>
        </p:txBody>
      </p:sp>
      <p:sp>
        <p:nvSpPr>
          <p:cNvPr id="800012" name="AutoShape 13"/>
          <p:cNvSpPr/>
          <p:nvPr/>
        </p:nvSpPr>
        <p:spPr>
          <a:xfrm>
            <a:off x="1937385" y="2913380"/>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14" name="AutoShape 14"/>
          <p:cNvSpPr/>
          <p:nvPr/>
        </p:nvSpPr>
        <p:spPr>
          <a:xfrm>
            <a:off x="1413308" y="2807130"/>
            <a:ext cx="923330" cy="923330"/>
          </a:xfrm>
          <a:prstGeom prst="ellipse">
            <a:avLst/>
          </a:prstGeom>
          <a:solidFill>
            <a:srgbClr val="0366FD">
              <a:alpha val="100000"/>
            </a:srgbClr>
          </a:solidFill>
        </p:spPr>
      </p:sp>
      <p:sp>
        <p:nvSpPr>
          <p:cNvPr id="800016" name="TextBox 15"/>
          <p:cNvSpPr txBox="1"/>
          <p:nvPr/>
        </p:nvSpPr>
        <p:spPr>
          <a:xfrm>
            <a:off x="1354138" y="3022600"/>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03</a:t>
            </a:r>
            <a:endParaRPr lang="en-US" sz="3200">
              <a:solidFill>
                <a:srgbClr val="FFFFFF">
                  <a:alpha val="100000"/>
                </a:srgbClr>
              </a:solidFill>
              <a:latin typeface="Noto Sans SC ExtraBold"/>
              <a:ea typeface="Noto Sans SC ExtraBold"/>
              <a:cs typeface="Noto Sans SC ExtraBold"/>
            </a:endParaRPr>
          </a:p>
        </p:txBody>
      </p:sp>
      <p:sp>
        <p:nvSpPr>
          <p:cNvPr id="800017" name="TextBox 16"/>
          <p:cNvSpPr txBox="1"/>
          <p:nvPr/>
        </p:nvSpPr>
        <p:spPr>
          <a:xfrm>
            <a:off x="2531110" y="3092450"/>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Team motivation methods</a:t>
            </a:r>
            <a:endParaRPr lang="en-US" sz="2300">
              <a:solidFill>
                <a:srgbClr val="171515">
                  <a:alpha val="100000"/>
                </a:srgbClr>
              </a:solidFill>
              <a:latin typeface="Noto Sans SC"/>
              <a:ea typeface="Noto Sans SC"/>
              <a:cs typeface="Noto Sans SC"/>
            </a:endParaRPr>
          </a:p>
        </p:txBody>
      </p:sp>
      <p:sp>
        <p:nvSpPr>
          <p:cNvPr id="800021" name="AutoShape 17"/>
          <p:cNvSpPr/>
          <p:nvPr/>
        </p:nvSpPr>
        <p:spPr>
          <a:xfrm>
            <a:off x="6951345" y="2913380"/>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22" name="AutoShape 18"/>
          <p:cNvSpPr/>
          <p:nvPr/>
        </p:nvSpPr>
        <p:spPr>
          <a:xfrm>
            <a:off x="6427268" y="2807130"/>
            <a:ext cx="923330" cy="923330"/>
          </a:xfrm>
          <a:prstGeom prst="ellipse">
            <a:avLst/>
          </a:prstGeom>
          <a:solidFill>
            <a:srgbClr val="0366FD">
              <a:alpha val="100000"/>
            </a:srgbClr>
          </a:solidFill>
        </p:spPr>
      </p:sp>
      <p:sp>
        <p:nvSpPr>
          <p:cNvPr id="800055" name="TextBox 19"/>
          <p:cNvSpPr txBox="1"/>
          <p:nvPr/>
        </p:nvSpPr>
        <p:spPr>
          <a:xfrm>
            <a:off x="6368098" y="3022600"/>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04</a:t>
            </a:r>
            <a:endParaRPr lang="en-US" sz="3200">
              <a:solidFill>
                <a:srgbClr val="FFFFFF">
                  <a:alpha val="100000"/>
                </a:srgbClr>
              </a:solidFill>
              <a:latin typeface="Noto Sans SC ExtraBold"/>
              <a:ea typeface="Noto Sans SC ExtraBold"/>
              <a:cs typeface="Noto Sans SC ExtraBold"/>
            </a:endParaRPr>
          </a:p>
        </p:txBody>
      </p:sp>
      <p:sp>
        <p:nvSpPr>
          <p:cNvPr id="800056" name="TextBox 20"/>
          <p:cNvSpPr txBox="1"/>
          <p:nvPr/>
        </p:nvSpPr>
        <p:spPr>
          <a:xfrm>
            <a:off x="7545070" y="3092450"/>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Improve the organization of activities</a:t>
            </a:r>
            <a:endParaRPr lang="en-US" sz="2300">
              <a:solidFill>
                <a:srgbClr val="171515">
                  <a:alpha val="100000"/>
                </a:srgbClr>
              </a:solidFill>
              <a:latin typeface="Noto Sans SC"/>
              <a:ea typeface="Noto Sans SC"/>
              <a:cs typeface="Noto Sans SC"/>
            </a:endParaRPr>
          </a:p>
        </p:txBody>
      </p:sp>
      <p:sp>
        <p:nvSpPr>
          <p:cNvPr id="800004" name="AutoShape 21"/>
          <p:cNvSpPr/>
          <p:nvPr/>
        </p:nvSpPr>
        <p:spPr>
          <a:xfrm>
            <a:off x="1937385" y="4076065"/>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05" name="AutoShape 22"/>
          <p:cNvSpPr/>
          <p:nvPr/>
        </p:nvSpPr>
        <p:spPr>
          <a:xfrm>
            <a:off x="1413308" y="3969815"/>
            <a:ext cx="923330" cy="923330"/>
          </a:xfrm>
          <a:prstGeom prst="ellipse">
            <a:avLst/>
          </a:prstGeom>
          <a:solidFill>
            <a:srgbClr val="0366FD">
              <a:alpha val="100000"/>
            </a:srgbClr>
          </a:solidFill>
        </p:spPr>
      </p:sp>
      <p:sp>
        <p:nvSpPr>
          <p:cNvPr id="800006" name="TextBox 23"/>
          <p:cNvSpPr txBox="1"/>
          <p:nvPr/>
        </p:nvSpPr>
        <p:spPr>
          <a:xfrm>
            <a:off x="1354138" y="4185285"/>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05</a:t>
            </a:r>
            <a:endParaRPr lang="en-US" sz="3200">
              <a:solidFill>
                <a:srgbClr val="FFFFFF">
                  <a:alpha val="100000"/>
                </a:srgbClr>
              </a:solidFill>
              <a:latin typeface="Noto Sans SC ExtraBold"/>
              <a:ea typeface="Noto Sans SC ExtraBold"/>
              <a:cs typeface="Noto Sans SC ExtraBold"/>
            </a:endParaRPr>
          </a:p>
        </p:txBody>
      </p:sp>
      <p:sp>
        <p:nvSpPr>
          <p:cNvPr id="800007" name="TextBox 24"/>
          <p:cNvSpPr txBox="1"/>
          <p:nvPr/>
        </p:nvSpPr>
        <p:spPr>
          <a:xfrm>
            <a:off x="2531110" y="4255135"/>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Promote improvement activities</a:t>
            </a:r>
            <a:endParaRPr lang="en-US" sz="2300">
              <a:solidFill>
                <a:srgbClr val="171515">
                  <a:alpha val="100000"/>
                </a:srgbClr>
              </a:solidFill>
              <a:latin typeface="Noto Sans SC"/>
              <a:ea typeface="Noto Sans SC"/>
              <a:cs typeface="Noto Sans SC"/>
            </a:endParaRPr>
          </a:p>
        </p:txBody>
      </p:sp>
      <p:sp>
        <p:nvSpPr>
          <p:cNvPr id="800009" name="AutoShape 25"/>
          <p:cNvSpPr/>
          <p:nvPr/>
        </p:nvSpPr>
        <p:spPr>
          <a:xfrm>
            <a:off x="6951345" y="4076065"/>
            <a:ext cx="3874135" cy="720725"/>
          </a:xfrm>
          <a:prstGeom prst="roundRect">
            <a:avLst>
              <a:gd name="adj" fmla="val 9565"/>
            </a:avLst>
          </a:prstGeom>
          <a:solidFill>
            <a:srgbClr val="FFFFFF">
              <a:alpha val="100000"/>
            </a:srgbClr>
          </a:solidFill>
          <a:ln w="12700">
            <a:solidFill>
              <a:srgbClr val="87D6FD">
                <a:alpha val="100000"/>
              </a:srgbClr>
            </a:solidFill>
            <a:prstDash val="solid"/>
          </a:ln>
        </p:spPr>
      </p:sp>
      <p:sp>
        <p:nvSpPr>
          <p:cNvPr id="800010" name="AutoShape 26"/>
          <p:cNvSpPr/>
          <p:nvPr/>
        </p:nvSpPr>
        <p:spPr>
          <a:xfrm>
            <a:off x="6427268" y="3969815"/>
            <a:ext cx="923330" cy="923330"/>
          </a:xfrm>
          <a:prstGeom prst="ellipse">
            <a:avLst/>
          </a:prstGeom>
          <a:solidFill>
            <a:srgbClr val="0366FD">
              <a:alpha val="100000"/>
            </a:srgbClr>
          </a:solidFill>
        </p:spPr>
      </p:sp>
      <p:sp>
        <p:nvSpPr>
          <p:cNvPr id="800011" name="TextBox 27"/>
          <p:cNvSpPr txBox="1"/>
          <p:nvPr/>
        </p:nvSpPr>
        <p:spPr>
          <a:xfrm>
            <a:off x="6368098" y="4185285"/>
            <a:ext cx="1041400" cy="492125"/>
          </a:xfrm>
          <a:prstGeom prst="rect">
            <a:avLst/>
          </a:prstGeom>
          <a:noFill/>
        </p:spPr>
        <p:txBody>
          <a:bodyPr vert="horz" wrap="square" lIns="0" tIns="0" rIns="0" bIns="0" rtlCol="0" anchor="t" anchorCtr="0">
            <a:spAutoFit/>
          </a:bodyPr>
          <a:lstStyle/>
          <a:p>
            <a:pPr algn="ctr">
              <a:lnSpc>
                <a:spcPct val="100000"/>
              </a:lnSpc>
            </a:pPr>
            <a:r>
              <a:rPr lang="en-US" sz="3200">
                <a:solidFill>
                  <a:srgbClr val="FFFFFF">
                    <a:alpha val="100000"/>
                  </a:srgbClr>
                </a:solidFill>
                <a:latin typeface="Noto Sans SC ExtraBold"/>
                <a:ea typeface="Noto Sans SC ExtraBold"/>
                <a:cs typeface="Noto Sans SC ExtraBold"/>
              </a:rPr>
              <a:t>06</a:t>
            </a:r>
            <a:endParaRPr lang="en-US" sz="3200">
              <a:solidFill>
                <a:srgbClr val="FFFFFF">
                  <a:alpha val="100000"/>
                </a:srgbClr>
              </a:solidFill>
              <a:latin typeface="Noto Sans SC ExtraBold"/>
              <a:ea typeface="Noto Sans SC ExtraBold"/>
              <a:cs typeface="Noto Sans SC ExtraBold"/>
            </a:endParaRPr>
          </a:p>
        </p:txBody>
      </p:sp>
      <p:sp>
        <p:nvSpPr>
          <p:cNvPr id="800013" name="TextBox 28"/>
          <p:cNvSpPr txBox="1"/>
          <p:nvPr/>
        </p:nvSpPr>
        <p:spPr>
          <a:xfrm>
            <a:off x="7545070" y="4255135"/>
            <a:ext cx="3075940" cy="353695"/>
          </a:xfrm>
          <a:prstGeom prst="rect">
            <a:avLst/>
          </a:prstGeom>
          <a:noFill/>
        </p:spPr>
        <p:txBody>
          <a:bodyPr vert="horz" wrap="square" lIns="0" tIns="0" rIns="0" bIns="0" rtlCol="0" anchor="ctr" anchorCtr="0">
            <a:spAutoFit/>
          </a:bodyPr>
          <a:lstStyle/>
          <a:p>
            <a:pPr algn="l">
              <a:lnSpc>
                <a:spcPct val="80000"/>
              </a:lnSpc>
            </a:pPr>
            <a:r>
              <a:rPr lang="en-US" sz="2300">
                <a:solidFill>
                  <a:srgbClr val="171515">
                    <a:alpha val="100000"/>
                  </a:srgbClr>
                </a:solidFill>
                <a:latin typeface="Noto Sans SC"/>
                <a:ea typeface="Noto Sans SC"/>
                <a:cs typeface="Noto Sans SC"/>
              </a:rPr>
              <a:t>Lean Practice Case Studies</a:t>
            </a:r>
            <a:endParaRPr lang="en-US" sz="2300">
              <a:solidFill>
                <a:srgbClr val="171515">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Lean Leadership Overview</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01</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369164" y="3086153"/>
            <a:ext cx="2274704" cy="547649"/>
          </a:xfrm>
          <a:custGeom>
            <a:avLst/>
            <a:gdLst/>
            <a:ahLst/>
            <a:cxnLst/>
            <a:rect l="l" t="t" r="r" b="b"/>
            <a:pathLst>
              <a:path w="2274704" h="547649">
                <a:moveTo>
                  <a:pt x="0" y="0"/>
                </a:moveTo>
                <a:lnTo>
                  <a:pt x="2274704" y="0"/>
                </a:lnTo>
                <a:lnTo>
                  <a:pt x="2274704" y="547649"/>
                </a:lnTo>
                <a:lnTo>
                  <a:pt x="0" y="547649"/>
                </a:lnTo>
                <a:lnTo>
                  <a:pt x="0" y="0"/>
                </a:lnTo>
              </a:path>
            </a:pathLst>
          </a:custGeom>
          <a:solidFill>
            <a:schemeClr val="accent1">
              <a:alpha val="100000"/>
            </a:schemeClr>
          </a:solidFill>
        </p:spPr>
      </p:sp>
      <p:sp>
        <p:nvSpPr>
          <p:cNvPr id="3" name="Freeform 3"/>
          <p:cNvSpPr/>
          <p:nvPr/>
        </p:nvSpPr>
        <p:spPr>
          <a:xfrm>
            <a:off x="2689587"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a:off x="4982400"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5" name="Freeform 5"/>
          <p:cNvSpPr/>
          <p:nvPr/>
        </p:nvSpPr>
        <p:spPr>
          <a:xfrm>
            <a:off x="7275213"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6" name="TextBox 6"/>
          <p:cNvSpPr txBox="1"/>
          <p:nvPr/>
        </p:nvSpPr>
        <p:spPr>
          <a:xfrm>
            <a:off x="369164" y="3175310"/>
            <a:ext cx="2278380"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definition</a:t>
            </a:r>
            <a:endParaRPr lang="en-US" sz="1800">
              <a:solidFill>
                <a:srgbClr val="FFFFFF">
                  <a:alpha val="100000"/>
                </a:srgbClr>
              </a:solidFill>
              <a:latin typeface="Noto Sans SC"/>
              <a:ea typeface="Noto Sans SC"/>
              <a:cs typeface="Noto Sans SC"/>
            </a:endParaRPr>
          </a:p>
        </p:txBody>
      </p:sp>
      <p:sp>
        <p:nvSpPr>
          <p:cNvPr id="7" name="TextBox 7"/>
          <p:cNvSpPr txBox="1"/>
          <p:nvPr/>
        </p:nvSpPr>
        <p:spPr>
          <a:xfrm>
            <a:off x="2689587"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connotation</a:t>
            </a:r>
            <a:endParaRPr lang="en-US" sz="1800">
              <a:solidFill>
                <a:srgbClr val="FFFFFF">
                  <a:alpha val="100000"/>
                </a:srgbClr>
              </a:solidFill>
              <a:latin typeface="Noto Sans SC"/>
              <a:ea typeface="Noto Sans SC"/>
              <a:cs typeface="Noto Sans SC"/>
            </a:endParaRPr>
          </a:p>
        </p:txBody>
      </p:sp>
      <p:sp>
        <p:nvSpPr>
          <p:cNvPr id="8" name="TextBox 8"/>
          <p:cNvSpPr txBox="1"/>
          <p:nvPr/>
        </p:nvSpPr>
        <p:spPr>
          <a:xfrm>
            <a:off x="4982400"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in principle</a:t>
            </a:r>
            <a:endParaRPr lang="en-US" sz="1800">
              <a:solidFill>
                <a:srgbClr val="FFFFFF">
                  <a:alpha val="100000"/>
                </a:srgbClr>
              </a:solidFill>
              <a:latin typeface="Noto Sans SC"/>
              <a:ea typeface="Noto Sans SC"/>
              <a:cs typeface="Noto Sans SC"/>
            </a:endParaRPr>
          </a:p>
        </p:txBody>
      </p:sp>
      <p:sp>
        <p:nvSpPr>
          <p:cNvPr id="9" name="TextBox 9"/>
          <p:cNvSpPr txBox="1"/>
          <p:nvPr/>
        </p:nvSpPr>
        <p:spPr>
          <a:xfrm>
            <a:off x="7275213"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tool</a:t>
            </a:r>
            <a:endParaRPr lang="en-US" sz="1800">
              <a:solidFill>
                <a:srgbClr val="FFFFFF">
                  <a:alpha val="100000"/>
                </a:srgbClr>
              </a:solidFill>
              <a:latin typeface="Noto Sans SC"/>
              <a:ea typeface="Noto Sans SC"/>
              <a:cs typeface="Noto Sans SC"/>
            </a:endParaRPr>
          </a:p>
        </p:txBody>
      </p:sp>
      <p:sp>
        <p:nvSpPr>
          <p:cNvPr id="10" name="Freeform 10"/>
          <p:cNvSpPr/>
          <p:nvPr/>
        </p:nvSpPr>
        <p:spPr>
          <a:xfrm>
            <a:off x="9568026" y="3086153"/>
            <a:ext cx="2260984" cy="547649"/>
          </a:xfrm>
          <a:custGeom>
            <a:avLst/>
            <a:gdLst/>
            <a:ahLst/>
            <a:cxnLst/>
            <a:rect l="l" t="t" r="r" b="b"/>
            <a:pathLst>
              <a:path w="2260984" h="547649">
                <a:moveTo>
                  <a:pt x="0" y="0"/>
                </a:moveTo>
                <a:lnTo>
                  <a:pt x="2260984" y="0"/>
                </a:lnTo>
                <a:lnTo>
                  <a:pt x="2260984" y="547649"/>
                </a:lnTo>
                <a:lnTo>
                  <a:pt x="0" y="547649"/>
                </a:lnTo>
                <a:lnTo>
                  <a:pt x="0" y="0"/>
                </a:lnTo>
              </a:path>
            </a:pathLst>
          </a:custGeom>
          <a:solidFill>
            <a:schemeClr val="accent2">
              <a:alpha val="100000"/>
            </a:schemeClr>
          </a:solidFill>
        </p:spPr>
      </p:sp>
      <p:sp>
        <p:nvSpPr>
          <p:cNvPr id="11" name="TextBox 11"/>
          <p:cNvSpPr txBox="1"/>
          <p:nvPr/>
        </p:nvSpPr>
        <p:spPr>
          <a:xfrm>
            <a:off x="9568026" y="3175310"/>
            <a:ext cx="217677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develop</a:t>
            </a:r>
            <a:endParaRPr lang="en-US" sz="1800">
              <a:solidFill>
                <a:srgbClr val="FFFFFF">
                  <a:alpha val="100000"/>
                </a:srgbClr>
              </a:solidFill>
              <a:latin typeface="Noto Sans SC"/>
              <a:ea typeface="Noto Sans SC"/>
              <a:cs typeface="Noto Sans SC"/>
            </a:endParaRPr>
          </a:p>
        </p:txBody>
      </p:sp>
      <p:sp>
        <p:nvSpPr>
          <p:cNvPr id="12" name="AutoShape 12"/>
          <p:cNvSpPr/>
          <p:nvPr/>
        </p:nvSpPr>
        <p:spPr>
          <a:xfrm>
            <a:off x="1413355" y="2969916"/>
            <a:ext cx="186322" cy="116234"/>
          </a:xfrm>
          <a:prstGeom prst="triangle">
            <a:avLst>
              <a:gd name="adj" fmla="val 50000"/>
            </a:avLst>
          </a:prstGeom>
          <a:solidFill>
            <a:schemeClr val="accent1">
              <a:alpha val="100000"/>
            </a:schemeClr>
          </a:solidFill>
        </p:spPr>
      </p:sp>
      <p:sp>
        <p:nvSpPr>
          <p:cNvPr id="13" name="AutoShape 13"/>
          <p:cNvSpPr/>
          <p:nvPr/>
        </p:nvSpPr>
        <p:spPr>
          <a:xfrm>
            <a:off x="6012786" y="2969916"/>
            <a:ext cx="186322" cy="116234"/>
          </a:xfrm>
          <a:prstGeom prst="triangle">
            <a:avLst>
              <a:gd name="adj" fmla="val 50000"/>
            </a:avLst>
          </a:prstGeom>
          <a:solidFill>
            <a:schemeClr val="accent1">
              <a:alpha val="100000"/>
            </a:schemeClr>
          </a:solidFill>
        </p:spPr>
      </p:sp>
      <p:sp>
        <p:nvSpPr>
          <p:cNvPr id="14" name="AutoShape 14"/>
          <p:cNvSpPr/>
          <p:nvPr/>
        </p:nvSpPr>
        <p:spPr>
          <a:xfrm rot="10800000">
            <a:off x="3719974" y="3630699"/>
            <a:ext cx="186322" cy="116234"/>
          </a:xfrm>
          <a:prstGeom prst="triangle">
            <a:avLst>
              <a:gd name="adj" fmla="val 50000"/>
            </a:avLst>
          </a:prstGeom>
          <a:solidFill>
            <a:schemeClr val="accent1">
              <a:alpha val="100000"/>
            </a:schemeClr>
          </a:solidFill>
        </p:spPr>
      </p:sp>
      <p:sp>
        <p:nvSpPr>
          <p:cNvPr id="15" name="AutoShape 15"/>
          <p:cNvSpPr/>
          <p:nvPr/>
        </p:nvSpPr>
        <p:spPr>
          <a:xfrm rot="10800000">
            <a:off x="8305599" y="3630699"/>
            <a:ext cx="186322" cy="116234"/>
          </a:xfrm>
          <a:prstGeom prst="triangle">
            <a:avLst>
              <a:gd name="adj" fmla="val 50000"/>
            </a:avLst>
          </a:prstGeom>
          <a:solidFill>
            <a:schemeClr val="accent1">
              <a:alpha val="100000"/>
            </a:schemeClr>
          </a:solidFill>
        </p:spPr>
      </p:sp>
      <p:cxnSp>
        <p:nvCxnSpPr>
          <p:cNvPr id="16" name="Connector 16"/>
          <p:cNvCxnSpPr/>
          <p:nvPr/>
        </p:nvCxnSpPr>
        <p:spPr>
          <a:xfrm>
            <a:off x="1506516"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2049591" y="2037587"/>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Derived from the Toyota Production System, a management philosophy that continuously improves organizational effectiveness by eliminating waste.</a:t>
            </a:r>
            <a:endParaRPr lang="en-US" sz="1200">
              <a:solidFill>
                <a:schemeClr val="dk1">
                  <a:alpha val="100000"/>
                </a:schemeClr>
              </a:solidFill>
              <a:latin typeface="Noto Sans SC"/>
              <a:ea typeface="Noto Sans SC"/>
              <a:cs typeface="Noto Sans SC"/>
            </a:endParaRPr>
          </a:p>
        </p:txBody>
      </p:sp>
      <p:sp>
        <p:nvSpPr>
          <p:cNvPr id="18" name="TextBox 18"/>
          <p:cNvSpPr txBox="1"/>
          <p:nvPr/>
        </p:nvSpPr>
        <p:spPr>
          <a:xfrm>
            <a:off x="2021015" y="1585561"/>
            <a:ext cx="2334600"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origin</a:t>
            </a:r>
            <a:endParaRPr lang="en-US" sz="2000">
              <a:solidFill>
                <a:schemeClr val="accent1">
                  <a:alpha val="100000"/>
                </a:schemeClr>
              </a:solidFill>
              <a:latin typeface="Noto Sans SC"/>
              <a:ea typeface="Noto Sans SC"/>
              <a:cs typeface="Noto Sans SC"/>
            </a:endParaRPr>
          </a:p>
        </p:txBody>
      </p:sp>
      <p:sp>
        <p:nvSpPr>
          <p:cNvPr id="19" name="TextBox 19"/>
          <p:cNvSpPr txBox="1"/>
          <p:nvPr/>
        </p:nvSpPr>
        <p:spPr>
          <a:xfrm>
            <a:off x="4440508"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On-site observation, respect for employees, and continuous improvement constitute the basic behavioral norms of leaders.</a:t>
            </a:r>
            <a:endParaRPr lang="en-US" sz="1200">
              <a:solidFill>
                <a:schemeClr val="dk1">
                  <a:alpha val="100000"/>
                </a:schemeClr>
              </a:solidFill>
              <a:latin typeface="Noto Sans SC"/>
              <a:ea typeface="Noto Sans SC"/>
              <a:cs typeface="Noto Sans SC"/>
            </a:endParaRPr>
          </a:p>
        </p:txBody>
      </p:sp>
      <p:sp>
        <p:nvSpPr>
          <p:cNvPr id="20" name="TextBox 20"/>
          <p:cNvSpPr txBox="1"/>
          <p:nvPr/>
        </p:nvSpPr>
        <p:spPr>
          <a:xfrm>
            <a:off x="4450033"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code of conduct</a:t>
            </a:r>
            <a:endParaRPr lang="en-US" sz="2000">
              <a:solidFill>
                <a:schemeClr val="accent1">
                  <a:alpha val="100000"/>
                </a:schemeClr>
              </a:solidFill>
              <a:latin typeface="Noto Sans SC"/>
              <a:ea typeface="Noto Sans SC"/>
              <a:cs typeface="Noto Sans SC"/>
            </a:endParaRPr>
          </a:p>
        </p:txBody>
      </p:sp>
      <p:cxnSp>
        <p:nvCxnSpPr>
          <p:cNvPr id="21" name="Connector 21"/>
          <p:cNvCxnSpPr/>
          <p:nvPr/>
        </p:nvCxnSpPr>
        <p:spPr>
          <a:xfrm>
            <a:off x="6094845"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2" name="TextBox 22"/>
          <p:cNvSpPr txBox="1"/>
          <p:nvPr/>
        </p:nvSpPr>
        <p:spPr>
          <a:xfrm>
            <a:off x="6637920" y="2037587"/>
            <a:ext cx="2390775" cy="866775"/>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Establish a learning organization and cultivate problem-solving skills and teamwork spirit.</a:t>
            </a:r>
            <a:endParaRPr lang="en-US" sz="1200">
              <a:solidFill>
                <a:schemeClr val="dk1">
                  <a:alpha val="100000"/>
                </a:schemeClr>
              </a:solidFill>
              <a:latin typeface="Noto Sans SC"/>
              <a:ea typeface="Noto Sans SC"/>
              <a:cs typeface="Noto Sans SC"/>
            </a:endParaRPr>
          </a:p>
        </p:txBody>
      </p:sp>
      <p:sp>
        <p:nvSpPr>
          <p:cNvPr id="23" name="TextBox 23"/>
          <p:cNvSpPr txBox="1"/>
          <p:nvPr/>
        </p:nvSpPr>
        <p:spPr>
          <a:xfrm>
            <a:off x="6609344" y="1585561"/>
            <a:ext cx="2247900" cy="323850"/>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cultural shaping</a:t>
            </a:r>
            <a:endParaRPr lang="en-US" sz="2000">
              <a:solidFill>
                <a:schemeClr val="accent1">
                  <a:alpha val="100000"/>
                </a:schemeClr>
              </a:solidFill>
              <a:latin typeface="Noto Sans SC"/>
              <a:ea typeface="Noto Sans SC"/>
              <a:cs typeface="Noto Sans SC"/>
            </a:endParaRPr>
          </a:p>
        </p:txBody>
      </p:sp>
      <p:sp>
        <p:nvSpPr>
          <p:cNvPr id="24" name="TextBox 24"/>
          <p:cNvSpPr txBox="1"/>
          <p:nvPr/>
        </p:nvSpPr>
        <p:spPr>
          <a:xfrm>
            <a:off x="9066936"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Use A3 reports, value stream mapping and other tools to systematically promote process optimization and standardization.</a:t>
            </a:r>
            <a:endParaRPr lang="en-US" sz="1200">
              <a:solidFill>
                <a:schemeClr val="dk1">
                  <a:alpha val="100000"/>
                </a:schemeClr>
              </a:solidFill>
              <a:latin typeface="Noto Sans SC"/>
              <a:ea typeface="Noto Sans SC"/>
              <a:cs typeface="Noto Sans SC"/>
            </a:endParaRPr>
          </a:p>
        </p:txBody>
      </p:sp>
      <p:sp>
        <p:nvSpPr>
          <p:cNvPr id="25" name="TextBox 25"/>
          <p:cNvSpPr txBox="1"/>
          <p:nvPr/>
        </p:nvSpPr>
        <p:spPr>
          <a:xfrm>
            <a:off x="9038361"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Methodology</a:t>
            </a:r>
            <a:endParaRPr lang="en-US" sz="2000">
              <a:solidFill>
                <a:schemeClr val="accent1">
                  <a:alpha val="100000"/>
                </a:schemeClr>
              </a:solidFill>
              <a:latin typeface="Noto Sans SC"/>
              <a:ea typeface="Noto Sans SC"/>
              <a:cs typeface="Noto Sans SC"/>
            </a:endParaRPr>
          </a:p>
        </p:txBody>
      </p:sp>
      <p:sp>
        <p:nvSpPr>
          <p:cNvPr id="26" name="TextBox 26"/>
          <p:cNvSpPr txBox="1"/>
          <p:nvPr/>
        </p:nvSpPr>
        <p:spPr>
          <a:xfrm>
            <a:off x="9916002" y="1585561"/>
            <a:ext cx="1828800" cy="276225"/>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strategic deployment</a:t>
            </a:r>
            <a:endParaRPr lang="en-US" sz="1400">
              <a:solidFill>
                <a:schemeClr val="dk1">
                  <a:alpha val="100000"/>
                </a:schemeClr>
              </a:solidFill>
              <a:latin typeface="Noto Sans SC"/>
              <a:ea typeface="Noto Sans SC"/>
              <a:cs typeface="Noto Sans SC"/>
            </a:endParaRPr>
          </a:p>
        </p:txBody>
      </p:sp>
      <p:sp>
        <p:nvSpPr>
          <p:cNvPr id="27" name="TextBox 27"/>
          <p:cNvSpPr txBox="1"/>
          <p:nvPr/>
        </p:nvSpPr>
        <p:spPr>
          <a:xfrm>
            <a:off x="9916002" y="2037587"/>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target conduction</a:t>
            </a:r>
            <a:endParaRPr lang="en-US" sz="1400">
              <a:solidFill>
                <a:schemeClr val="dk1">
                  <a:alpha val="100000"/>
                </a:schemeClr>
              </a:solidFill>
              <a:latin typeface="Noto Sans SC"/>
              <a:ea typeface="Noto Sans SC"/>
              <a:cs typeface="Noto Sans SC"/>
            </a:endParaRPr>
          </a:p>
        </p:txBody>
      </p:sp>
      <p:sp>
        <p:nvSpPr>
          <p:cNvPr id="28" name="TextBox 28"/>
          <p:cNvSpPr txBox="1"/>
          <p:nvPr/>
        </p:nvSpPr>
        <p:spPr>
          <a:xfrm>
            <a:off x="9916002" y="2470974"/>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Performance closed loop</a:t>
            </a:r>
            <a:endParaRPr lang="en-US" sz="1400">
              <a:solidFill>
                <a:schemeClr val="dk1">
                  <a:alpha val="100000"/>
                </a:schemeClr>
              </a:solidFill>
              <a:latin typeface="Noto Sans SC"/>
              <a:ea typeface="Noto Sans SC"/>
              <a:cs typeface="Noto Sans SC"/>
            </a:endParaRPr>
          </a:p>
        </p:txBody>
      </p:sp>
      <p:sp>
        <p:nvSpPr>
          <p:cNvPr id="29" name="AutoShape 29"/>
          <p:cNvSpPr/>
          <p:nvPr/>
        </p:nvSpPr>
        <p:spPr>
          <a:xfrm>
            <a:off x="369164" y="5834790"/>
            <a:ext cx="11459847" cy="621927"/>
          </a:xfrm>
          <a:prstGeom prst="roundRect">
            <a:avLst>
              <a:gd name="adj" fmla="val 0"/>
            </a:avLst>
          </a:prstGeom>
          <a:solidFill>
            <a:schemeClr val="accent2">
              <a:alpha val="100000"/>
            </a:schemeClr>
          </a:solidFill>
        </p:spPr>
      </p:sp>
      <p:sp>
        <p:nvSpPr>
          <p:cNvPr id="30" name="TextBox 30"/>
          <p:cNvSpPr txBox="1"/>
          <p:nvPr/>
        </p:nvSpPr>
        <p:spPr>
          <a:xfrm>
            <a:off x="818363" y="591662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Overview of the Core Elements of Lean Leadership</a:t>
            </a:r>
            <a:endParaRPr lang="en-US" sz="1400">
              <a:solidFill>
                <a:srgbClr val="FFFFFF">
                  <a:alpha val="100000"/>
                </a:srgb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definition and core elements of lean leadership</a:t>
            </a:r>
            <a:endParaRPr lang="en-US" sz="3000" b="1">
              <a:solidFill>
                <a:schemeClr val="dk2">
                  <a:alpha val="100000"/>
                </a:schemeClr>
              </a:solidFill>
              <a:latin typeface="Noto Sans SC"/>
              <a:ea typeface="Noto Sans SC"/>
              <a:cs typeface="Noto Sans SC"/>
            </a:endParaRPr>
          </a:p>
        </p:txBody>
      </p:sp>
      <p:cxnSp>
        <p:nvCxnSpPr>
          <p:cNvPr id="32" name="Connector 32"/>
          <p:cNvCxnSpPr/>
          <p:nvPr/>
        </p:nvCxnSpPr>
        <p:spPr>
          <a:xfrm>
            <a:off x="8401261"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3" name="AutoShape 33"/>
          <p:cNvSpPr/>
          <p:nvPr/>
        </p:nvSpPr>
        <p:spPr>
          <a:xfrm rot="10800000">
            <a:off x="8305599" y="4598020"/>
            <a:ext cx="627793" cy="627793"/>
          </a:xfrm>
          <a:prstGeom prst="ellipse">
            <a:avLst/>
          </a:prstGeom>
          <a:solidFill>
            <a:schemeClr val="accent1">
              <a:alpha val="100000"/>
            </a:schemeClr>
          </a:solidFill>
        </p:spPr>
      </p:sp>
      <p:sp>
        <p:nvSpPr>
          <p:cNvPr id="34" name="AutoShape 34"/>
          <p:cNvSpPr/>
          <p:nvPr/>
        </p:nvSpPr>
        <p:spPr>
          <a:xfrm>
            <a:off x="5792051" y="1651397"/>
            <a:ext cx="627793" cy="627793"/>
          </a:xfrm>
          <a:prstGeom prst="ellipse">
            <a:avLst/>
          </a:prstGeom>
          <a:solidFill>
            <a:schemeClr val="accent1">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cxnSp>
        <p:nvCxnSpPr>
          <p:cNvPr id="35" name="Connector 35"/>
          <p:cNvCxnSpPr/>
          <p:nvPr/>
        </p:nvCxnSpPr>
        <p:spPr>
          <a:xfrm>
            <a:off x="3813014"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6" name="AutoShape 36"/>
          <p:cNvSpPr/>
          <p:nvPr/>
        </p:nvSpPr>
        <p:spPr>
          <a:xfrm rot="10800000">
            <a:off x="3660374" y="4412300"/>
            <a:ext cx="627793" cy="627793"/>
          </a:xfrm>
          <a:prstGeom prst="ellipse">
            <a:avLst/>
          </a:prstGeom>
          <a:solidFill>
            <a:schemeClr val="accent1">
              <a:alpha val="100000"/>
            </a:schemeClr>
          </a:solidFill>
        </p:spPr>
      </p:sp>
      <p:sp>
        <p:nvSpPr>
          <p:cNvPr id="37" name="AutoShape 37"/>
          <p:cNvSpPr/>
          <p:nvPr/>
        </p:nvSpPr>
        <p:spPr>
          <a:xfrm>
            <a:off x="1192625" y="1647730"/>
            <a:ext cx="627793" cy="627793"/>
          </a:xfrm>
          <a:prstGeom prst="ellipse">
            <a:avLst/>
          </a:prstGeom>
          <a:solidFill>
            <a:schemeClr val="accent1">
              <a:alpha val="100000"/>
            </a:schemeClr>
          </a:solidFill>
        </p:spPr>
      </p:sp>
      <p:sp>
        <p:nvSpPr>
          <p:cNvPr id="38" name="Freeform 38"/>
          <p:cNvSpPr/>
          <p:nvPr/>
        </p:nvSpPr>
        <p:spPr>
          <a:xfrm>
            <a:off x="5900922"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39" name="Freeform 39"/>
          <p:cNvSpPr/>
          <p:nvPr/>
        </p:nvSpPr>
        <p:spPr>
          <a:xfrm>
            <a:off x="1301491"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0" name="Freeform 40"/>
          <p:cNvSpPr/>
          <p:nvPr/>
        </p:nvSpPr>
        <p:spPr>
          <a:xfrm>
            <a:off x="3775034" y="4521171"/>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1" name="Freeform 41"/>
          <p:cNvSpPr/>
          <p:nvPr/>
        </p:nvSpPr>
        <p:spPr>
          <a:xfrm>
            <a:off x="8425246" y="470714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Quality and cost optimization</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Toyota Production System (TPS) data shows that effective lean leadership can reduce the defect rate by 52%, while shortening the delivery cycle by 30%, achieving simultaneous improvements in quality and efficiency.</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Increased employee engagement</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Through visual management and the improvement proposal system, the proportion of employees participating in improvement can be increased from less than 10% to more than 80%, greatly enhancing organizational vitality.</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Agile response to market changes</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Organizations with lean leadership shorten the change cycle by 60% and can adapt to the VUCA environment more quickly. For example, Nissan achieved a turnaround in 9 months through cross-departmental value stream reorganization during the crisis.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Maximize customer value</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Focus on eliminating non-value-added activities (NVA) and concentrate resources on customer payment. For example, Amazon has compressed order fulfillment time to 2 hours through lean leadership.</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sustainable competitive advantage</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The Boeing 787 project applied lean leadership principles to reduce supply chain inventory by 72%, and the project delay rate dropped from the industry average of 45% to 12%.</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Importance and Value of Lean Leadership</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5989345" y="1687996"/>
            <a:ext cx="5229225" cy="3819525"/>
          </a:xfrm>
          <a:prstGeom prst="rect">
            <a:avLst/>
          </a:prstGeom>
        </p:spPr>
        <p:txBody>
          <a:bodyPr vert="horz" wrap="square" lIns="123825" tIns="123825" rIns="57150" bIns="123825" rtlCol="0" anchor="t" anchorCtr="0">
            <a:normAutofit/>
          </a:bodyPr>
          <a:lstStyle/>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Long term vs short term perspective</a:t>
            </a:r>
            <a:r>
              <a:rPr lang="en-US" sz="1425">
                <a:solidFill>
                  <a:schemeClr val="dk1">
                    <a:alpha val="100000"/>
                  </a:schemeClr>
                </a:solidFill>
                <a:latin typeface="Noto Sans SC"/>
                <a:ea typeface="Noto Sans SC"/>
                <a:cs typeface="Noto Sans SC"/>
              </a:rPr>
              <a:t>: Lean leadership promotes continuous improvement with the patience of a ten-year tree, while traditional leadership focuses on quarterly financial reports, resulting in differences in strategic depth.</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Problem handling logic</a:t>
            </a:r>
            <a:r>
              <a:rPr lang="en-US" sz="1425">
                <a:solidFill>
                  <a:schemeClr val="dk1">
                    <a:alpha val="100000"/>
                  </a:schemeClr>
                </a:solidFill>
                <a:latin typeface="Noto Sans SC"/>
                <a:ea typeface="Noto Sans SC"/>
                <a:cs typeface="Noto Sans SC"/>
              </a:rPr>
              <a:t>: The lean paradigm achieves team evolution by exposing problems, while the traditional model breeds concealment due to a punishment culture and accumulates systemic risks.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Tool Methodology Differences</a:t>
            </a:r>
            <a:r>
              <a:rPr lang="en-US" sz="1425">
                <a:solidFill>
                  <a:schemeClr val="dk1">
                    <a:alpha val="100000"/>
                  </a:schemeClr>
                </a:solidFill>
                <a:latin typeface="Noto Sans SC"/>
                <a:ea typeface="Noto Sans SC"/>
                <a:cs typeface="Noto Sans SC"/>
              </a:rPr>
              <a:t>: The PDCA cycle supports continuous improvement, and KPI assessment strengthens result orientation, reflecting the underlying logic of different management philosophies.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market response mechanism</a:t>
            </a:r>
            <a:r>
              <a:rPr lang="en-US" sz="1425">
                <a:solidFill>
                  <a:schemeClr val="dk1">
                    <a:alpha val="100000"/>
                  </a:schemeClr>
                </a:solidFill>
                <a:latin typeface="Noto Sans SC"/>
                <a:ea typeface="Noto Sans SC"/>
                <a:cs typeface="Noto Sans SC"/>
              </a:rPr>
              <a:t>: Lean uses customer needs to drive process optimization, while transactional leadership relies on established processes, resulting in a significant gap in flexibility.</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employee value proposition</a:t>
            </a:r>
            <a:r>
              <a:rPr lang="en-US" sz="1425">
                <a:solidFill>
                  <a:schemeClr val="dk1">
                    <a:alpha val="100000"/>
                  </a:schemeClr>
                </a:solidFill>
                <a:latin typeface="Noto Sans SC"/>
                <a:ea typeface="Noto Sans SC"/>
                <a:cs typeface="Noto Sans SC"/>
              </a:rPr>
              <a:t>: Both service-oriented and lean leadership emphasize empowerment, but lean puts more emphasis on cultivating employee creativity through improvement activities.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System optimization level</a:t>
            </a:r>
            <a:r>
              <a:rPr lang="en-US" sz="1425">
                <a:solidFill>
                  <a:schemeClr val="dk1">
                    <a:alpha val="100000"/>
                  </a:schemeClr>
                </a:solidFill>
                <a:latin typeface="Noto Sans SC"/>
                <a:ea typeface="Noto Sans SC"/>
                <a:cs typeface="Noto Sans SC"/>
              </a:rPr>
              <a:t>: Lean requires end-to-end value stream analysis, transformational leadership focuses on breakthrough innovation, and the optimization dimensions are different but complementary.</a:t>
            </a:r>
            <a:endParaRPr lang="en-US" sz="1425">
              <a:solidFill>
                <a:schemeClr val="dk1">
                  <a:alpha val="100000"/>
                </a:schemeClr>
              </a:solidFill>
              <a:latin typeface="Noto Sans SC"/>
              <a:ea typeface="Noto Sans SC"/>
              <a:cs typeface="Noto Sans SC"/>
            </a:endParaRPr>
          </a:p>
        </p:txBody>
      </p:sp>
      <p:graphicFrame>
        <p:nvGraphicFramePr>
          <p:cNvPr id="3" name="Table 3"/>
          <p:cNvGraphicFramePr>
            <a:graphicFrameLocks noGrp="1"/>
          </p:cNvGraphicFramePr>
          <p:nvPr/>
        </p:nvGraphicFramePr>
        <p:xfrm>
          <a:off x="571500" y="1857375"/>
          <a:ext cx="5095875" cy="3448050"/>
        </p:xfrm>
        <a:graphic>
          <a:graphicData uri="http://schemas.openxmlformats.org/drawingml/2006/table">
            <a:tbl>
              <a:tblPr firstRow="1" bandRow="1">
                <a:tableStyleId>{5C22544A-7EE6-4342-B048-85BDC9FD1C3A}</a:tableStyleId>
              </a:tblPr>
              <a:tblGrid>
                <a:gridCol w="1019175"/>
                <a:gridCol w="1019175"/>
                <a:gridCol w="1019175"/>
                <a:gridCol w="1019175"/>
                <a:gridCol w="1019175"/>
              </a:tblGrid>
              <a:tr h="254000">
                <a:tc>
                  <a:txBody>
                    <a:bodyPr rtlCol="0"/>
                    <a:lstStyle/>
                    <a:p>
                      <a:pPr algn="l">
                        <a:defRPr/>
                      </a:pPr>
                      <a:r>
                        <a:rPr lang="en-US" sz="900">
                          <a:solidFill>
                            <a:srgbClr val="000000">
                              <a:alpha val="100000"/>
                            </a:srgbClr>
                          </a:solidFill>
                        </a:rPr>
                        <a:t>leadership type</a:t>
                      </a:r>
                      <a:endParaRPr lang="en-US" sz="1100"/>
                    </a:p>
                  </a:txBody>
                  <a:tcPr anchor="t"/>
                </a:tc>
                <a:tc>
                  <a:txBody>
                    <a:bodyPr rtlCol="0"/>
                    <a:lstStyle/>
                    <a:p>
                      <a:pPr algn="l">
                        <a:defRPr/>
                      </a:pPr>
                      <a:r>
                        <a:rPr lang="en-US" sz="900">
                          <a:solidFill>
                            <a:srgbClr val="000000">
                              <a:alpha val="100000"/>
                            </a:srgbClr>
                          </a:solidFill>
                        </a:rPr>
                        <a:t>core concerns</a:t>
                      </a:r>
                      <a:endParaRPr lang="en-US" sz="1100"/>
                    </a:p>
                  </a:txBody>
                  <a:tcPr anchor="t"/>
                </a:tc>
                <a:tc>
                  <a:txBody>
                    <a:bodyPr rtlCol="0"/>
                    <a:lstStyle/>
                    <a:p>
                      <a:pPr algn="l">
                        <a:defRPr/>
                      </a:pPr>
                      <a:r>
                        <a:rPr lang="en-US" sz="900">
                          <a:solidFill>
                            <a:srgbClr val="000000">
                              <a:alpha val="100000"/>
                            </a:srgbClr>
                          </a:solidFill>
                        </a:rPr>
                        <a:t>decision-making orientation</a:t>
                      </a:r>
                      <a:endParaRPr lang="en-US" sz="1100"/>
                    </a:p>
                  </a:txBody>
                  <a:tcPr anchor="t"/>
                </a:tc>
                <a:tc>
                  <a:txBody>
                    <a:bodyPr rtlCol="0"/>
                    <a:lstStyle/>
                    <a:p>
                      <a:pPr algn="l">
                        <a:defRPr/>
                      </a:pPr>
                      <a:r>
                        <a:rPr lang="en-US" sz="900">
                          <a:solidFill>
                            <a:srgbClr val="000000">
                              <a:alpha val="100000"/>
                            </a:srgbClr>
                          </a:solidFill>
                        </a:rPr>
                        <a:t>employee interaction model</a:t>
                      </a:r>
                      <a:endParaRPr lang="en-US" sz="1100"/>
                    </a:p>
                  </a:txBody>
                  <a:tcPr anchor="t"/>
                </a:tc>
                <a:tc>
                  <a:txBody>
                    <a:bodyPr rtlCol="0"/>
                    <a:lstStyle/>
                    <a:p>
                      <a:pPr algn="l">
                        <a:defRPr/>
                      </a:pPr>
                      <a:r>
                        <a:rPr lang="en-US" sz="900">
                          <a:solidFill>
                            <a:srgbClr val="000000">
                              <a:alpha val="100000"/>
                            </a:srgbClr>
                          </a:solidFill>
                        </a:rPr>
                        <a:t>Typical tool methods</a:t>
                      </a:r>
                      <a:endParaRPr lang="en-US" sz="1100"/>
                    </a:p>
                  </a:txBody>
                  <a:tcPr anchor="t"/>
                </a:tc>
              </a:tr>
              <a:tr h="254000">
                <a:tc>
                  <a:txBody>
                    <a:bodyPr rtlCol="0"/>
                    <a:lstStyle/>
                    <a:p>
                      <a:pPr algn="l">
                        <a:defRPr/>
                      </a:pPr>
                      <a:r>
                        <a:rPr lang="en-US" sz="900">
                          <a:solidFill>
                            <a:srgbClr val="000000">
                              <a:alpha val="100000"/>
                            </a:srgbClr>
                          </a:solidFill>
                        </a:rPr>
                        <a:t>Lean leadership</a:t>
                      </a:r>
                      <a:endParaRPr lang="en-US" sz="1100"/>
                    </a:p>
                  </a:txBody>
                  <a:tcPr anchor="t"/>
                </a:tc>
                <a:tc>
                  <a:txBody>
                    <a:bodyPr rtlCol="0"/>
                    <a:lstStyle/>
                    <a:p>
                      <a:pPr algn="l">
                        <a:defRPr/>
                      </a:pPr>
                      <a:r>
                        <a:rPr lang="en-US" sz="900">
                          <a:solidFill>
                            <a:srgbClr val="000000">
                              <a:alpha val="100000"/>
                            </a:srgbClr>
                          </a:solidFill>
                        </a:rPr>
                        <a:t>Long-term goals and continuous improvement</a:t>
                      </a:r>
                      <a:endParaRPr lang="en-US" sz="1100"/>
                    </a:p>
                  </a:txBody>
                  <a:tcPr anchor="t"/>
                </a:tc>
                <a:tc>
                  <a:txBody>
                    <a:bodyPr rtlCol="0"/>
                    <a:lstStyle/>
                    <a:p>
                      <a:pPr algn="l">
                        <a:defRPr/>
                      </a:pPr>
                      <a:r>
                        <a:rPr lang="en-US" sz="900">
                          <a:solidFill>
                            <a:srgbClr val="000000">
                              <a:alpha val="100000"/>
                            </a:srgbClr>
                          </a:solidFill>
                        </a:rPr>
                        <a:t>Market and customer needs</a:t>
                      </a:r>
                      <a:endParaRPr lang="en-US" sz="1100"/>
                    </a:p>
                  </a:txBody>
                  <a:tcPr anchor="t"/>
                </a:tc>
                <a:tc>
                  <a:txBody>
                    <a:bodyPr rtlCol="0"/>
                    <a:lstStyle/>
                    <a:p>
                      <a:pPr algn="l">
                        <a:defRPr/>
                      </a:pPr>
                      <a:r>
                        <a:rPr lang="en-US" sz="900">
                          <a:solidFill>
                            <a:srgbClr val="000000">
                              <a:alpha val="100000"/>
                            </a:srgbClr>
                          </a:solidFill>
                        </a:rPr>
                        <a:t>Encourage problem exposure</a:t>
                      </a:r>
                      <a:endParaRPr lang="en-US" sz="1100"/>
                    </a:p>
                  </a:txBody>
                  <a:tcPr anchor="t"/>
                </a:tc>
                <a:tc>
                  <a:txBody>
                    <a:bodyPr rtlCol="0"/>
                    <a:lstStyle/>
                    <a:p>
                      <a:pPr algn="l">
                        <a:defRPr/>
                      </a:pPr>
                      <a:r>
                        <a:rPr lang="en-US" sz="900">
                          <a:solidFill>
                            <a:srgbClr val="000000">
                              <a:alpha val="100000"/>
                            </a:srgbClr>
                          </a:solidFill>
                        </a:rPr>
                        <a:t>PDCA cycle, 5S management</a:t>
                      </a:r>
                      <a:endParaRPr lang="en-US" sz="1100"/>
                    </a:p>
                  </a:txBody>
                  <a:tcPr anchor="t"/>
                </a:tc>
              </a:tr>
              <a:tr h="254000">
                <a:tc>
                  <a:txBody>
                    <a:bodyPr rtlCol="0"/>
                    <a:lstStyle/>
                    <a:p>
                      <a:pPr algn="l">
                        <a:defRPr/>
                      </a:pPr>
                      <a:r>
                        <a:rPr lang="en-US" sz="900">
                          <a:solidFill>
                            <a:srgbClr val="000000">
                              <a:alpha val="100000"/>
                            </a:srgbClr>
                          </a:solidFill>
                        </a:rPr>
                        <a:t>traditional leadership</a:t>
                      </a:r>
                      <a:endParaRPr lang="en-US" sz="1100"/>
                    </a:p>
                  </a:txBody>
                  <a:tcPr anchor="t"/>
                </a:tc>
                <a:tc>
                  <a:txBody>
                    <a:bodyPr rtlCol="0"/>
                    <a:lstStyle/>
                    <a:p>
                      <a:pPr algn="l">
                        <a:defRPr/>
                      </a:pPr>
                      <a:r>
                        <a:rPr lang="en-US" sz="900">
                          <a:solidFill>
                            <a:srgbClr val="000000">
                              <a:alpha val="100000"/>
                            </a:srgbClr>
                          </a:solidFill>
                        </a:rPr>
                        <a:t>short term financial indicators</a:t>
                      </a:r>
                      <a:endParaRPr lang="en-US" sz="1100"/>
                    </a:p>
                  </a:txBody>
                  <a:tcPr anchor="t"/>
                </a:tc>
                <a:tc>
                  <a:txBody>
                    <a:bodyPr rtlCol="0"/>
                    <a:lstStyle/>
                    <a:p>
                      <a:pPr algn="l">
                        <a:defRPr/>
                      </a:pPr>
                      <a:r>
                        <a:rPr lang="en-US" sz="900">
                          <a:solidFill>
                            <a:srgbClr val="000000">
                              <a:alpha val="100000"/>
                            </a:srgbClr>
                          </a:solidFill>
                        </a:rPr>
                        <a:t>internal productivity</a:t>
                      </a:r>
                      <a:endParaRPr lang="en-US" sz="1100"/>
                    </a:p>
                  </a:txBody>
                  <a:tcPr anchor="t"/>
                </a:tc>
                <a:tc>
                  <a:txBody>
                    <a:bodyPr rtlCol="0"/>
                    <a:lstStyle/>
                    <a:p>
                      <a:pPr algn="l">
                        <a:defRPr/>
                      </a:pPr>
                      <a:r>
                        <a:rPr lang="en-US" sz="900">
                          <a:solidFill>
                            <a:srgbClr val="000000">
                              <a:alpha val="100000"/>
                            </a:srgbClr>
                          </a:solidFill>
                        </a:rPr>
                        <a:t>problem mask culture</a:t>
                      </a:r>
                      <a:endParaRPr lang="en-US" sz="1100"/>
                    </a:p>
                  </a:txBody>
                  <a:tcPr anchor="t"/>
                </a:tc>
                <a:tc>
                  <a:txBody>
                    <a:bodyPr rtlCol="0"/>
                    <a:lstStyle/>
                    <a:p>
                      <a:pPr algn="l">
                        <a:defRPr/>
                      </a:pPr>
                      <a:r>
                        <a:rPr lang="en-US" sz="900">
                          <a:solidFill>
                            <a:srgbClr val="000000">
                              <a:alpha val="100000"/>
                            </a:srgbClr>
                          </a:solidFill>
                        </a:rPr>
                        <a:t>KPI assessment and hierarchical reporting</a:t>
                      </a:r>
                      <a:endParaRPr lang="en-US" sz="1100"/>
                    </a:p>
                  </a:txBody>
                  <a:tcPr anchor="t"/>
                </a:tc>
              </a:tr>
              <a:tr h="254000">
                <a:tc>
                  <a:txBody>
                    <a:bodyPr rtlCol="0"/>
                    <a:lstStyle/>
                    <a:p>
                      <a:pPr algn="l">
                        <a:defRPr/>
                      </a:pPr>
                      <a:r>
                        <a:rPr lang="en-US" sz="900">
                          <a:solidFill>
                            <a:srgbClr val="000000">
                              <a:alpha val="100000"/>
                            </a:srgbClr>
                          </a:solidFill>
                        </a:rPr>
                        <a:t>transformational leadership</a:t>
                      </a:r>
                      <a:endParaRPr lang="en-US" sz="1100"/>
                    </a:p>
                  </a:txBody>
                  <a:tcPr anchor="t"/>
                </a:tc>
                <a:tc>
                  <a:txBody>
                    <a:bodyPr rtlCol="0"/>
                    <a:lstStyle/>
                    <a:p>
                      <a:pPr algn="l">
                        <a:defRPr/>
                      </a:pPr>
                      <a:r>
                        <a:rPr lang="en-US" sz="900">
                          <a:solidFill>
                            <a:srgbClr val="000000">
                              <a:alpha val="100000"/>
                            </a:srgbClr>
                          </a:solidFill>
                        </a:rPr>
                        <a:t>Vision and Innovation</a:t>
                      </a:r>
                      <a:endParaRPr lang="en-US" sz="1100"/>
                    </a:p>
                  </a:txBody>
                  <a:tcPr anchor="t"/>
                </a:tc>
                <a:tc>
                  <a:txBody>
                    <a:bodyPr rtlCol="0"/>
                    <a:lstStyle/>
                    <a:p>
                      <a:pPr algn="l">
                        <a:defRPr/>
                      </a:pPr>
                      <a:r>
                        <a:rPr lang="en-US" sz="900">
                          <a:solidFill>
                            <a:srgbClr val="000000">
                              <a:alpha val="100000"/>
                            </a:srgbClr>
                          </a:solidFill>
                        </a:rPr>
                        <a:t>strategic breakthrough</a:t>
                      </a:r>
                      <a:endParaRPr lang="en-US" sz="1100"/>
                    </a:p>
                  </a:txBody>
                  <a:tcPr anchor="t"/>
                </a:tc>
                <a:tc>
                  <a:txBody>
                    <a:bodyPr rtlCol="0"/>
                    <a:lstStyle/>
                    <a:p>
                      <a:pPr algn="l">
                        <a:defRPr/>
                      </a:pPr>
                      <a:r>
                        <a:rPr lang="en-US" sz="900">
                          <a:solidFill>
                            <a:srgbClr val="000000">
                              <a:alpha val="100000"/>
                            </a:srgbClr>
                          </a:solidFill>
                        </a:rPr>
                        <a:t>inspire creativity</a:t>
                      </a:r>
                      <a:endParaRPr lang="en-US" sz="1100"/>
                    </a:p>
                  </a:txBody>
                  <a:tcPr anchor="t"/>
                </a:tc>
                <a:tc>
                  <a:txBody>
                    <a:bodyPr rtlCol="0"/>
                    <a:lstStyle/>
                    <a:p>
                      <a:pPr algn="l">
                        <a:defRPr/>
                      </a:pPr>
                      <a:r>
                        <a:rPr lang="en-US" sz="900">
                          <a:solidFill>
                            <a:srgbClr val="000000">
                              <a:alpha val="100000"/>
                            </a:srgbClr>
                          </a:solidFill>
                        </a:rPr>
                        <a:t>Brainstorming, agile development</a:t>
                      </a:r>
                      <a:endParaRPr lang="en-US" sz="1100"/>
                    </a:p>
                  </a:txBody>
                  <a:tcPr anchor="t"/>
                </a:tc>
              </a:tr>
              <a:tr h="254000">
                <a:tc>
                  <a:txBody>
                    <a:bodyPr rtlCol="0"/>
                    <a:lstStyle/>
                    <a:p>
                      <a:pPr algn="l">
                        <a:defRPr/>
                      </a:pPr>
                      <a:r>
                        <a:rPr lang="en-US" sz="900">
                          <a:solidFill>
                            <a:srgbClr val="000000">
                              <a:alpha val="100000"/>
                            </a:srgbClr>
                          </a:solidFill>
                        </a:rPr>
                        <a:t>servant leadership</a:t>
                      </a:r>
                      <a:endParaRPr lang="en-US" sz="1100"/>
                    </a:p>
                  </a:txBody>
                  <a:tcPr anchor="t"/>
                </a:tc>
                <a:tc>
                  <a:txBody>
                    <a:bodyPr rtlCol="0"/>
                    <a:lstStyle/>
                    <a:p>
                      <a:pPr algn="l">
                        <a:defRPr/>
                      </a:pPr>
                      <a:r>
                        <a:rPr lang="en-US" sz="900">
                          <a:solidFill>
                            <a:srgbClr val="000000">
                              <a:alpha val="100000"/>
                            </a:srgbClr>
                          </a:solidFill>
                        </a:rPr>
                        <a:t>employee growth</a:t>
                      </a:r>
                      <a:endParaRPr lang="en-US" sz="1100"/>
                    </a:p>
                  </a:txBody>
                  <a:tcPr anchor="t"/>
                </a:tc>
                <a:tc>
                  <a:txBody>
                    <a:bodyPr rtlCol="0"/>
                    <a:lstStyle/>
                    <a:p>
                      <a:pPr algn="l">
                        <a:defRPr/>
                      </a:pPr>
                      <a:r>
                        <a:rPr lang="en-US" sz="900">
                          <a:solidFill>
                            <a:srgbClr val="000000">
                              <a:alpha val="100000"/>
                            </a:srgbClr>
                          </a:solidFill>
                        </a:rPr>
                        <a:t>Team empowerment</a:t>
                      </a:r>
                      <a:endParaRPr lang="en-US" sz="1100"/>
                    </a:p>
                  </a:txBody>
                  <a:tcPr anchor="t"/>
                </a:tc>
                <a:tc>
                  <a:txBody>
                    <a:bodyPr rtlCol="0"/>
                    <a:lstStyle/>
                    <a:p>
                      <a:pPr algn="l">
                        <a:defRPr/>
                      </a:pPr>
                      <a:r>
                        <a:rPr lang="en-US" sz="900">
                          <a:solidFill>
                            <a:srgbClr val="000000">
                              <a:alpha val="100000"/>
                            </a:srgbClr>
                          </a:solidFill>
                        </a:rPr>
                        <a:t>Highly supportive communication</a:t>
                      </a:r>
                      <a:endParaRPr lang="en-US" sz="1100"/>
                    </a:p>
                  </a:txBody>
                  <a:tcPr anchor="t"/>
                </a:tc>
                <a:tc>
                  <a:txBody>
                    <a:bodyPr rtlCol="0"/>
                    <a:lstStyle/>
                    <a:p>
                      <a:pPr algn="l">
                        <a:defRPr/>
                      </a:pPr>
                      <a:r>
                        <a:rPr lang="en-US" sz="900">
                          <a:solidFill>
                            <a:srgbClr val="000000">
                              <a:alpha val="100000"/>
                            </a:srgbClr>
                          </a:solidFill>
                        </a:rPr>
                        <a:t>Coaching techniques, feedback mechanisms</a:t>
                      </a:r>
                      <a:endParaRPr lang="en-US" sz="1100"/>
                    </a:p>
                  </a:txBody>
                  <a:tcPr anchor="t"/>
                </a:tc>
              </a:tr>
              <a:tr h="254000">
                <a:tc>
                  <a:txBody>
                    <a:bodyPr rtlCol="0"/>
                    <a:lstStyle/>
                    <a:p>
                      <a:pPr algn="l">
                        <a:defRPr/>
                      </a:pPr>
                      <a:r>
                        <a:rPr lang="en-US" sz="900">
                          <a:solidFill>
                            <a:srgbClr val="000000">
                              <a:alpha val="100000"/>
                            </a:srgbClr>
                          </a:solidFill>
                        </a:rPr>
                        <a:t>transactional leadership</a:t>
                      </a:r>
                      <a:endParaRPr lang="en-US" sz="1100"/>
                    </a:p>
                  </a:txBody>
                  <a:tcPr anchor="t"/>
                </a:tc>
                <a:tc>
                  <a:txBody>
                    <a:bodyPr rtlCol="0"/>
                    <a:lstStyle/>
                    <a:p>
                      <a:pPr algn="l">
                        <a:defRPr/>
                      </a:pPr>
                      <a:r>
                        <a:rPr lang="en-US" sz="900">
                          <a:solidFill>
                            <a:srgbClr val="000000">
                              <a:alpha val="100000"/>
                            </a:srgbClr>
                          </a:solidFill>
                        </a:rPr>
                        <a:t>task completion</a:t>
                      </a:r>
                      <a:endParaRPr lang="en-US" sz="1100"/>
                    </a:p>
                  </a:txBody>
                  <a:tcPr anchor="t"/>
                </a:tc>
                <a:tc>
                  <a:txBody>
                    <a:bodyPr rtlCol="0"/>
                    <a:lstStyle/>
                    <a:p>
                      <a:pPr algn="l">
                        <a:defRPr/>
                      </a:pPr>
                      <a:r>
                        <a:rPr lang="en-US" sz="900">
                          <a:solidFill>
                            <a:srgbClr val="000000">
                              <a:alpha val="100000"/>
                            </a:srgbClr>
                          </a:solidFill>
                        </a:rPr>
                        <a:t>reward and punishment driven</a:t>
                      </a:r>
                      <a:endParaRPr lang="en-US" sz="1100"/>
                    </a:p>
                  </a:txBody>
                  <a:tcPr anchor="t"/>
                </a:tc>
                <a:tc>
                  <a:txBody>
                    <a:bodyPr rtlCol="0"/>
                    <a:lstStyle/>
                    <a:p>
                      <a:pPr algn="l">
                        <a:defRPr/>
                      </a:pPr>
                      <a:r>
                        <a:rPr lang="en-US" sz="900">
                          <a:solidFill>
                            <a:srgbClr val="000000">
                              <a:alpha val="100000"/>
                            </a:srgbClr>
                          </a:solidFill>
                        </a:rPr>
                        <a:t>directive management</a:t>
                      </a:r>
                      <a:endParaRPr lang="en-US" sz="1100"/>
                    </a:p>
                  </a:txBody>
                  <a:tcPr anchor="t"/>
                </a:tc>
                <a:tc>
                  <a:txBody>
                    <a:bodyPr rtlCol="0"/>
                    <a:lstStyle/>
                    <a:p>
                      <a:pPr algn="l">
                        <a:defRPr/>
                      </a:pPr>
                      <a:r>
                        <a:rPr lang="en-US" sz="900">
                          <a:solidFill>
                            <a:srgbClr val="000000">
                              <a:alpha val="100000"/>
                            </a:srgbClr>
                          </a:solidFill>
                        </a:rPr>
                        <a:t>Performance contracts, standardized processes</a:t>
                      </a:r>
                      <a:endParaRPr lang="en-US" sz="1100"/>
                    </a:p>
                  </a:txBody>
                  <a:tcPr anchor="t"/>
                </a:tc>
              </a:tr>
            </a:tbl>
          </a:graphicData>
        </a:graphic>
      </p:graphicFrame>
      <p:sp>
        <p:nvSpPr>
          <p:cNvPr id="4" name="TextBox 4"/>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Lean leadership versus traditional leadership</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Lean culture construction</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02</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Key Characteristics and Principles of Lean Culture</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core of lean culture is continuous improvement (Kaizen), which continuously identifies and eliminates waste, optimizes processes, improves efficiency and quality, and creates an improvement atmosphere in which all employees participate.</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Continuous Improvement</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Lean culture emphasizes respecting the wisdom and contribution of every employee, encouraging employees to make suggestions for improvement, and giving them the authority and responsibility to solve problems.</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Respect employees</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Lean culture requires flexibility on the basis of standardized operations, ensuring stability through standardization, while encouraging innovation to adapt to changing needs and environments.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Standardization and flexibility</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Lean culture focuses on information sharing and visualization, making problems clear at a glance through tools such as Kanban boards and performance indicators, and promoting team collaboration and rapid decision-making.</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Visualization and transparency</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Lean culture focuses on customer needs and ensures that all activities directly or indirectly create value for customers through value stream analysis to avoid ineffective labor and waste of resources.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customer oriented</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6413211" y="1978049"/>
            <a:ext cx="3999171" cy="3999175"/>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noFill/>
          <a:ln w="15875">
            <a:solidFill>
              <a:schemeClr val="accent2">
                <a:alpha val="100000"/>
              </a:schemeClr>
            </a:solidFill>
            <a:prstDash val="dash"/>
          </a:ln>
        </p:spPr>
      </p:sp>
      <p:sp>
        <p:nvSpPr>
          <p:cNvPr id="3" name="Freeform 3"/>
          <p:cNvSpPr/>
          <p:nvPr/>
        </p:nvSpPr>
        <p:spPr>
          <a:xfrm>
            <a:off x="7430769" y="1344308"/>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4" name="Freeform 4"/>
          <p:cNvSpPr/>
          <p:nvPr/>
        </p:nvSpPr>
        <p:spPr>
          <a:xfrm>
            <a:off x="904310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5" name="Freeform 5"/>
          <p:cNvSpPr/>
          <p:nvPr/>
        </p:nvSpPr>
        <p:spPr>
          <a:xfrm>
            <a:off x="583137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6" name="TextBox 6"/>
          <p:cNvSpPr txBox="1"/>
          <p:nvPr/>
        </p:nvSpPr>
        <p:spPr>
          <a:xfrm>
            <a:off x="7965981" y="2420978"/>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2000">
                <a:solidFill>
                  <a:srgbClr val="F2F5F6">
                    <a:alpha val="100000"/>
                  </a:srgbClr>
                </a:solidFill>
                <a:latin typeface="Noto Sans SC"/>
                <a:ea typeface="Noto Sans SC"/>
                <a:cs typeface="Noto Sans SC"/>
              </a:rPr>
              <a:t>Lead by example</a:t>
            </a:r>
            <a:endParaRPr lang="en-US" sz="2000">
              <a:solidFill>
                <a:srgbClr val="F2F5F6">
                  <a:alpha val="100000"/>
                </a:srgbClr>
              </a:solidFill>
              <a:latin typeface="Noto Sans SC"/>
              <a:ea typeface="Noto Sans SC"/>
              <a:cs typeface="Noto Sans SC"/>
            </a:endParaRPr>
          </a:p>
        </p:txBody>
      </p:sp>
      <p:sp>
        <p:nvSpPr>
          <p:cNvPr id="7" name="TextBox 7"/>
          <p:cNvSpPr txBox="1"/>
          <p:nvPr/>
        </p:nvSpPr>
        <p:spPr>
          <a:xfrm>
            <a:off x="6359523" y="4994984"/>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2F5F6">
                    <a:alpha val="100000"/>
                  </a:srgbClr>
                </a:solidFill>
                <a:latin typeface="Noto Sans SC"/>
                <a:ea typeface="Noto Sans SC"/>
                <a:cs typeface="Noto Sans SC"/>
              </a:rPr>
              <a:t>coaching role</a:t>
            </a:r>
            <a:endParaRPr lang="en-US" sz="2000">
              <a:solidFill>
                <a:srgbClr val="F2F5F6">
                  <a:alpha val="100000"/>
                </a:srgbClr>
              </a:solidFill>
              <a:latin typeface="Noto Sans SC"/>
              <a:ea typeface="Noto Sans SC"/>
              <a:cs typeface="Noto Sans SC"/>
            </a:endParaRPr>
          </a:p>
        </p:txBody>
      </p:sp>
      <p:sp>
        <p:nvSpPr>
          <p:cNvPr id="8" name="TextBox 8"/>
          <p:cNvSpPr txBox="1"/>
          <p:nvPr/>
        </p:nvSpPr>
        <p:spPr>
          <a:xfrm>
            <a:off x="9623451" y="4994984"/>
            <a:ext cx="954405" cy="4152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FFFFF">
                    <a:alpha val="100000"/>
                  </a:srgbClr>
                </a:solidFill>
                <a:latin typeface="Noto Sans SC"/>
                <a:ea typeface="Noto Sans SC"/>
                <a:cs typeface="Noto Sans SC"/>
              </a:rPr>
              <a:t>decision support</a:t>
            </a:r>
            <a:endParaRPr lang="en-US" sz="2000">
              <a:solidFill>
                <a:srgbClr val="FFFFFF">
                  <a:alpha val="100000"/>
                </a:srgbClr>
              </a:solidFill>
              <a:latin typeface="Noto Sans SC"/>
              <a:ea typeface="Noto Sans SC"/>
              <a:cs typeface="Noto Sans SC"/>
            </a:endParaRPr>
          </a:p>
        </p:txBody>
      </p:sp>
      <p:pic>
        <p:nvPicPr>
          <p:cNvPr id="9" name="Picture 9"/>
          <p:cNvPicPr>
            <a:picLocks noChangeAspect="1"/>
          </p:cNvPicPr>
          <p:nvPr/>
        </p:nvPicPr>
        <p:blipFill>
          <a:blip r:embed="rId2"/>
          <a:srcRect/>
          <a:stretch>
            <a:fillRect/>
          </a:stretch>
        </p:blipFill>
        <p:spPr>
          <a:xfrm>
            <a:off x="6578980" y="4479791"/>
            <a:ext cx="515193" cy="515193"/>
          </a:xfrm>
          <a:prstGeom prst="rect">
            <a:avLst/>
          </a:prstGeom>
        </p:spPr>
      </p:pic>
      <p:sp>
        <p:nvSpPr>
          <p:cNvPr id="10" name="AutoShape 10"/>
          <p:cNvSpPr/>
          <p:nvPr/>
        </p:nvSpPr>
        <p:spPr>
          <a:xfrm>
            <a:off x="6624449" y="2209156"/>
            <a:ext cx="3535816" cy="3535816"/>
          </a:xfrm>
          <a:prstGeom prst="arc">
            <a:avLst>
              <a:gd name="adj1" fmla="val 18840768"/>
              <a:gd name="adj2" fmla="val 20807216"/>
            </a:avLst>
          </a:prstGeom>
          <a:noFill/>
          <a:ln w="28575">
            <a:solidFill>
              <a:schemeClr val="accent1">
                <a:alpha val="100000"/>
              </a:schemeClr>
            </a:solidFill>
            <a:prstDash val="solid"/>
          </a:ln>
        </p:spPr>
      </p:sp>
      <p:sp>
        <p:nvSpPr>
          <p:cNvPr id="11" name="AutoShape 11"/>
          <p:cNvSpPr/>
          <p:nvPr/>
        </p:nvSpPr>
        <p:spPr>
          <a:xfrm>
            <a:off x="6644889" y="2209728"/>
            <a:ext cx="3535816" cy="3535816"/>
          </a:xfrm>
          <a:prstGeom prst="arc">
            <a:avLst>
              <a:gd name="adj1" fmla="val 3996370"/>
              <a:gd name="adj2" fmla="val 6625973"/>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2" name="AutoShape 12"/>
          <p:cNvSpPr/>
          <p:nvPr/>
        </p:nvSpPr>
        <p:spPr>
          <a:xfrm>
            <a:off x="6668065" y="2293297"/>
            <a:ext cx="3535816" cy="3535816"/>
          </a:xfrm>
          <a:prstGeom prst="arc">
            <a:avLst>
              <a:gd name="adj1" fmla="val 11560467"/>
              <a:gd name="adj2" fmla="val 13937848"/>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role of managers in lean culture</a:t>
            </a:r>
            <a:endParaRPr lang="en-US" sz="3000" b="1">
              <a:solidFill>
                <a:schemeClr val="dk2">
                  <a:alpha val="100000"/>
                </a:schemeClr>
              </a:solidFill>
              <a:latin typeface="Noto Sans SC"/>
              <a:ea typeface="Noto Sans SC"/>
              <a:cs typeface="Noto Sans SC"/>
            </a:endParaRPr>
          </a:p>
        </p:txBody>
      </p:sp>
      <p:sp>
        <p:nvSpPr>
          <p:cNvPr id="14" name="Freeform 14"/>
          <p:cNvSpPr/>
          <p:nvPr/>
        </p:nvSpPr>
        <p:spPr>
          <a:xfrm>
            <a:off x="9927656" y="4479791"/>
            <a:ext cx="495300" cy="495300"/>
          </a:xfrm>
          <a:custGeom>
            <a:avLst/>
            <a:gdLst/>
            <a:ahLst/>
            <a:cxnLst/>
            <a:rect l="l" t="t" r="r" b="b"/>
            <a:pathLst>
              <a:path w="304800" h="304800">
                <a:moveTo>
                  <a:pt x="133350" y="0"/>
                </a:moveTo>
                <a:lnTo>
                  <a:pt x="0" y="0"/>
                </a:lnTo>
                <a:lnTo>
                  <a:pt x="0" y="304800"/>
                </a:lnTo>
                <a:lnTo>
                  <a:pt x="228600" y="304800"/>
                </a:lnTo>
                <a:lnTo>
                  <a:pt x="228600" y="95231"/>
                </a:lnTo>
                <a:lnTo>
                  <a:pt x="133350" y="0"/>
                </a:lnTo>
                <a:close/>
                <a:moveTo>
                  <a:pt x="113519" y="114300"/>
                </a:moveTo>
                <a:lnTo>
                  <a:pt x="113519" y="38100"/>
                </a:lnTo>
                <a:lnTo>
                  <a:pt x="189719" y="114300"/>
                </a:lnTo>
                <a:lnTo>
                  <a:pt x="113519" y="114300"/>
                </a:lnTo>
                <a:close/>
              </a:path>
            </a:pathLst>
          </a:custGeom>
          <a:solidFill>
            <a:srgbClr val="FFFFFF">
              <a:alpha val="100000"/>
            </a:srgbClr>
          </a:solidFill>
        </p:spPr>
      </p:sp>
      <p:sp>
        <p:nvSpPr>
          <p:cNvPr id="15" name="Freeform 15"/>
          <p:cNvSpPr/>
          <p:nvPr/>
        </p:nvSpPr>
        <p:spPr>
          <a:xfrm>
            <a:off x="8188322" y="1854213"/>
            <a:ext cx="495300" cy="495300"/>
          </a:xfrm>
          <a:custGeom>
            <a:avLst/>
            <a:gdLst/>
            <a:ahLst/>
            <a:cxnLst/>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sp>
      <p:cxnSp>
        <p:nvCxnSpPr>
          <p:cNvPr id="16" name="Connector 16"/>
          <p:cNvCxnSpPr/>
          <p:nvPr/>
        </p:nvCxnSpPr>
        <p:spPr>
          <a:xfrm flipH="1">
            <a:off x="1267386" y="2002593"/>
            <a:ext cx="1" cy="2981501"/>
          </a:xfrm>
          <a:prstGeom prst="line">
            <a:avLst/>
          </a:prstGeom>
          <a:ln w="1270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sp>
        <p:nvSpPr>
          <p:cNvPr id="17" name="TextBox 17"/>
          <p:cNvSpPr txBox="1"/>
          <p:nvPr/>
        </p:nvSpPr>
        <p:spPr>
          <a:xfrm>
            <a:off x="1708499" y="1627518"/>
            <a:ext cx="19545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cultural shaping</a:t>
            </a:r>
            <a:endParaRPr lang="en-US" sz="1800" b="1">
              <a:solidFill>
                <a:schemeClr val="dk1">
                  <a:alpha val="100000"/>
                </a:schemeClr>
              </a:solidFill>
              <a:latin typeface="Noto Sans SC"/>
              <a:ea typeface="Noto Sans SC"/>
              <a:cs typeface="Noto Sans SC"/>
            </a:endParaRPr>
          </a:p>
        </p:txBody>
      </p:sp>
      <p:sp>
        <p:nvSpPr>
          <p:cNvPr id="18" name="TextBox 18"/>
          <p:cNvSpPr txBox="1"/>
          <p:nvPr/>
        </p:nvSpPr>
        <p:spPr>
          <a:xfrm>
            <a:off x="1689449" y="2012251"/>
            <a:ext cx="3630930" cy="7772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Managers demonstrate lean values ​​through daily actions, such as proactively identifying waste during site inspections.</a:t>
            </a:r>
            <a:endParaRPr lang="en-US" sz="1200">
              <a:solidFill>
                <a:schemeClr val="dk1">
                  <a:alpha val="100000"/>
                </a:schemeClr>
              </a:solidFill>
              <a:latin typeface="Noto Sans SC"/>
              <a:ea typeface="Noto Sans SC"/>
              <a:cs typeface="Noto Sans SC"/>
            </a:endParaRPr>
          </a:p>
        </p:txBody>
      </p:sp>
      <p:sp>
        <p:nvSpPr>
          <p:cNvPr id="19" name="AutoShape 19"/>
          <p:cNvSpPr/>
          <p:nvPr/>
        </p:nvSpPr>
        <p:spPr>
          <a:xfrm>
            <a:off x="1003268" y="1551718"/>
            <a:ext cx="524542" cy="524542"/>
          </a:xfrm>
          <a:prstGeom prst="ellipse">
            <a:avLst/>
          </a:prstGeom>
          <a:solidFill>
            <a:schemeClr val="accent1">
              <a:alpha val="100000"/>
            </a:schemeClr>
          </a:solidFill>
        </p:spPr>
      </p:sp>
      <p:sp>
        <p:nvSpPr>
          <p:cNvPr id="20" name="TextBox 20"/>
          <p:cNvSpPr txBox="1"/>
          <p:nvPr/>
        </p:nvSpPr>
        <p:spPr>
          <a:xfrm>
            <a:off x="1653826" y="3148965"/>
            <a:ext cx="16497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Core responsibilities</a:t>
            </a:r>
            <a:endParaRPr lang="en-US" sz="1800" b="1">
              <a:solidFill>
                <a:schemeClr val="dk1">
                  <a:alpha val="100000"/>
                </a:schemeClr>
              </a:solidFill>
              <a:latin typeface="Noto Sans SC"/>
              <a:ea typeface="Noto Sans SC"/>
              <a:cs typeface="Noto Sans SC"/>
            </a:endParaRPr>
          </a:p>
        </p:txBody>
      </p:sp>
      <p:sp>
        <p:nvSpPr>
          <p:cNvPr id="21" name="TextBox 21"/>
          <p:cNvSpPr txBox="1"/>
          <p:nvPr/>
        </p:nvSpPr>
        <p:spPr>
          <a:xfrm>
            <a:off x="1689449" y="355006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Establish visual management dashboards, organize improvement week activities and other specific practices to promote continuous improvement.</a:t>
            </a:r>
            <a:endParaRPr lang="en-US" sz="1200">
              <a:solidFill>
                <a:schemeClr val="dk1">
                  <a:alpha val="100000"/>
                </a:schemeClr>
              </a:solidFill>
              <a:latin typeface="Noto Sans SC"/>
              <a:ea typeface="Noto Sans SC"/>
              <a:cs typeface="Noto Sans SC"/>
            </a:endParaRPr>
          </a:p>
        </p:txBody>
      </p:sp>
      <p:sp>
        <p:nvSpPr>
          <p:cNvPr id="22" name="AutoShape 22"/>
          <p:cNvSpPr/>
          <p:nvPr/>
        </p:nvSpPr>
        <p:spPr>
          <a:xfrm>
            <a:off x="1003268" y="3089624"/>
            <a:ext cx="524542" cy="524542"/>
          </a:xfrm>
          <a:prstGeom prst="ellipse">
            <a:avLst/>
          </a:prstGeom>
          <a:solidFill>
            <a:schemeClr val="accent2">
              <a:alpha val="100000"/>
            </a:schemeClr>
          </a:solidFill>
        </p:spPr>
      </p:sp>
      <p:sp>
        <p:nvSpPr>
          <p:cNvPr id="23" name="TextBox 23"/>
          <p:cNvSpPr txBox="1"/>
          <p:nvPr/>
        </p:nvSpPr>
        <p:spPr>
          <a:xfrm>
            <a:off x="1689449" y="4873416"/>
            <a:ext cx="216408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role transformation</a:t>
            </a:r>
            <a:endParaRPr lang="en-US" sz="1800" b="1">
              <a:solidFill>
                <a:schemeClr val="dk1">
                  <a:alpha val="100000"/>
                </a:schemeClr>
              </a:solidFill>
              <a:latin typeface="Noto Sans SC"/>
              <a:ea typeface="Noto Sans SC"/>
              <a:cs typeface="Noto Sans SC"/>
            </a:endParaRPr>
          </a:p>
        </p:txBody>
      </p:sp>
      <p:sp>
        <p:nvSpPr>
          <p:cNvPr id="24" name="TextBox 24"/>
          <p:cNvSpPr txBox="1"/>
          <p:nvPr/>
        </p:nvSpPr>
        <p:spPr>
          <a:xfrm>
            <a:off x="1689449" y="532619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Compared with traditional command management, lean leaders pay more attention to cultivating the team's ability to improve independently.</a:t>
            </a:r>
            <a:endParaRPr lang="en-US" sz="1200">
              <a:solidFill>
                <a:schemeClr val="dk1">
                  <a:alpha val="100000"/>
                </a:schemeClr>
              </a:solidFill>
              <a:latin typeface="Noto Sans SC"/>
              <a:ea typeface="Noto Sans SC"/>
              <a:cs typeface="Noto Sans SC"/>
            </a:endParaRPr>
          </a:p>
        </p:txBody>
      </p:sp>
      <p:sp>
        <p:nvSpPr>
          <p:cNvPr id="25" name="AutoShape 25"/>
          <p:cNvSpPr/>
          <p:nvPr/>
        </p:nvSpPr>
        <p:spPr>
          <a:xfrm>
            <a:off x="1003268" y="4767739"/>
            <a:ext cx="524542" cy="524542"/>
          </a:xfrm>
          <a:prstGeom prst="ellipse">
            <a:avLst/>
          </a:prstGeom>
          <a:solidFill>
            <a:schemeClr val="accent3">
              <a:alpha val="100000"/>
            </a:schemeClr>
          </a:solidFill>
        </p:spPr>
      </p:sp>
      <p:sp>
        <p:nvSpPr>
          <p:cNvPr id="26" name="TextBox 26"/>
          <p:cNvSpPr txBox="1"/>
          <p:nvPr/>
        </p:nvSpPr>
        <p:spPr>
          <a:xfrm>
            <a:off x="971264" y="1633252"/>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01</a:t>
            </a:r>
            <a:endParaRPr lang="en-US" sz="1800">
              <a:solidFill>
                <a:srgbClr val="FFFFFF">
                  <a:alpha val="100000"/>
                </a:srgbClr>
              </a:solidFill>
              <a:latin typeface="Noto Sans SC"/>
              <a:ea typeface="Noto Sans SC"/>
              <a:cs typeface="Noto Sans SC"/>
            </a:endParaRPr>
          </a:p>
        </p:txBody>
      </p:sp>
      <p:sp>
        <p:nvSpPr>
          <p:cNvPr id="27" name="TextBox 27"/>
          <p:cNvSpPr txBox="1"/>
          <p:nvPr/>
        </p:nvSpPr>
        <p:spPr>
          <a:xfrm>
            <a:off x="971264" y="3171158"/>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02</a:t>
            </a:r>
            <a:endParaRPr lang="en-US" sz="1800">
              <a:solidFill>
                <a:srgbClr val="FFFFFF">
                  <a:alpha val="100000"/>
                </a:srgbClr>
              </a:solidFill>
              <a:latin typeface="Noto Sans SC"/>
              <a:ea typeface="Noto Sans SC"/>
              <a:cs typeface="Noto Sans SC"/>
            </a:endParaRPr>
          </a:p>
        </p:txBody>
      </p:sp>
      <p:sp>
        <p:nvSpPr>
          <p:cNvPr id="28" name="TextBox 28"/>
          <p:cNvSpPr txBox="1"/>
          <p:nvPr/>
        </p:nvSpPr>
        <p:spPr>
          <a:xfrm>
            <a:off x="971264" y="4861370"/>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03</a:t>
            </a:r>
            <a:endParaRPr lang="en-US" sz="1800">
              <a:solidFill>
                <a:srgbClr val="FFFFFF">
                  <a:alpha val="100000"/>
                </a:srgbClr>
              </a:solidFill>
              <a:latin typeface="Noto Sans SC"/>
              <a:ea typeface="Noto Sans SC"/>
              <a:cs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Implementation strategies for implementing lean culture</a:t>
            </a:r>
            <a:endParaRPr lang="en-US" sz="3000" b="1">
              <a:solidFill>
                <a:schemeClr val="dk2">
                  <a:alpha val="100000"/>
                </a:schemeClr>
              </a:solidFill>
              <a:latin typeface="Noto Sans SC"/>
              <a:ea typeface="Noto Sans SC"/>
              <a:cs typeface="Noto Sans SC"/>
            </a:endParaRPr>
          </a:p>
        </p:txBody>
      </p:sp>
      <p:grpSp>
        <p:nvGrpSpPr>
          <p:cNvPr id="3" name="Group 3"/>
          <p:cNvGrpSpPr/>
          <p:nvPr/>
        </p:nvGrpSpPr>
        <p:grpSpPr>
          <a:xfrm rot="0">
            <a:off x="839115" y="1512589"/>
            <a:ext cx="197186" cy="5357334"/>
            <a:chOff x="839115" y="1512589"/>
            <a:chExt cx="197186" cy="5357334"/>
          </a:xfrm>
        </p:grpSpPr>
        <p:sp>
          <p:nvSpPr>
            <p:cNvPr id="4" name="AutoShape 4"/>
            <p:cNvSpPr/>
            <p:nvPr/>
          </p:nvSpPr>
          <p:spPr>
            <a:xfrm>
              <a:off x="839115" y="1512589"/>
              <a:ext cx="197186" cy="197186"/>
            </a:xfrm>
            <a:prstGeom prst="ellipse">
              <a:avLst/>
            </a:prstGeom>
            <a:solidFill>
              <a:schemeClr val="accent1">
                <a:alpha val="100000"/>
              </a:schemeClr>
            </a:solidFill>
          </p:spPr>
        </p:sp>
        <p:sp>
          <p:nvSpPr>
            <p:cNvPr id="5" name="AutoShape 5"/>
            <p:cNvSpPr/>
            <p:nvPr/>
          </p:nvSpPr>
          <p:spPr>
            <a:xfrm>
              <a:off x="839115" y="3230148"/>
              <a:ext cx="197186" cy="197186"/>
            </a:xfrm>
            <a:prstGeom prst="ellipse">
              <a:avLst/>
            </a:prstGeom>
            <a:solidFill>
              <a:schemeClr val="accent1">
                <a:alpha val="100000"/>
              </a:schemeClr>
            </a:solidFill>
          </p:spPr>
        </p:sp>
        <p:sp>
          <p:nvSpPr>
            <p:cNvPr id="6" name="AutoShape 6"/>
            <p:cNvSpPr/>
            <p:nvPr/>
          </p:nvSpPr>
          <p:spPr>
            <a:xfrm>
              <a:off x="839115" y="4975845"/>
              <a:ext cx="197186" cy="197186"/>
            </a:xfrm>
            <a:prstGeom prst="ellipse">
              <a:avLst/>
            </a:prstGeom>
            <a:solidFill>
              <a:schemeClr val="accent1">
                <a:alpha val="100000"/>
              </a:schemeClr>
            </a:solidFill>
          </p:spPr>
        </p:sp>
        <p:cxnSp>
          <p:nvCxnSpPr>
            <p:cNvPr id="7" name="Connector 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8" name="Group 8"/>
          <p:cNvGrpSpPr/>
          <p:nvPr/>
        </p:nvGrpSpPr>
        <p:grpSpPr>
          <a:xfrm rot="0">
            <a:off x="6455568" y="1512589"/>
            <a:ext cx="197186" cy="5357334"/>
            <a:chOff x="6455568" y="1512589"/>
            <a:chExt cx="197186" cy="5357334"/>
          </a:xfrm>
        </p:grpSpPr>
        <p:sp>
          <p:nvSpPr>
            <p:cNvPr id="9" name="AutoShape 9"/>
            <p:cNvSpPr/>
            <p:nvPr/>
          </p:nvSpPr>
          <p:spPr>
            <a:xfrm>
              <a:off x="6455568" y="1512589"/>
              <a:ext cx="197186" cy="197186"/>
            </a:xfrm>
            <a:prstGeom prst="ellipse">
              <a:avLst/>
            </a:prstGeom>
            <a:solidFill>
              <a:schemeClr val="accent1">
                <a:alpha val="100000"/>
              </a:schemeClr>
            </a:solidFill>
          </p:spPr>
        </p:sp>
        <p:sp>
          <p:nvSpPr>
            <p:cNvPr id="10" name="AutoShape 10"/>
            <p:cNvSpPr/>
            <p:nvPr/>
          </p:nvSpPr>
          <p:spPr>
            <a:xfrm>
              <a:off x="6455568" y="3230148"/>
              <a:ext cx="197186" cy="197186"/>
            </a:xfrm>
            <a:prstGeom prst="ellipse">
              <a:avLst/>
            </a:prstGeom>
            <a:solidFill>
              <a:schemeClr val="accent1">
                <a:alpha val="100000"/>
              </a:schemeClr>
            </a:solidFill>
          </p:spPr>
        </p:sp>
        <p:sp>
          <p:nvSpPr>
            <p:cNvPr id="11" name="AutoShape 11"/>
            <p:cNvSpPr/>
            <p:nvPr/>
          </p:nvSpPr>
          <p:spPr>
            <a:xfrm>
              <a:off x="6455568" y="4975845"/>
              <a:ext cx="197186" cy="197186"/>
            </a:xfrm>
            <a:prstGeom prst="ellipse">
              <a:avLst/>
            </a:prstGeom>
            <a:solidFill>
              <a:schemeClr val="accent1">
                <a:alpha val="100000"/>
              </a:schemeClr>
            </a:solidFill>
          </p:spPr>
        </p:sp>
        <p:cxnSp>
          <p:nvCxnSpPr>
            <p:cNvPr id="12" name="Connector 12"/>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3" name="TextBox 13"/>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leadership commitment</a:t>
            </a:r>
            <a:endParaRPr lang="en-US" sz="2000" b="1">
              <a:solidFill>
                <a:schemeClr val="accent1">
                  <a:alpha val="100000"/>
                </a:schemeClr>
              </a:solidFill>
              <a:latin typeface="Noto Sans SC"/>
              <a:ea typeface="Noto Sans SC"/>
              <a:cs typeface="Noto Sans SC"/>
            </a:endParaRPr>
          </a:p>
        </p:txBody>
      </p:sp>
      <p:sp>
        <p:nvSpPr>
          <p:cNvPr id="14" name="TextBox 14"/>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Pilot projects go first</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All staff training</a:t>
            </a:r>
            <a:endParaRPr lang="en-US" sz="2000" b="1">
              <a:solidFill>
                <a:schemeClr val="accent1">
                  <a:alpha val="100000"/>
                </a:schemeClr>
              </a:solidFill>
              <a:latin typeface="Noto Sans SC"/>
              <a:ea typeface="Noto Sans SC"/>
              <a:cs typeface="Noto Sans SC"/>
            </a:endParaRPr>
          </a:p>
        </p:txBody>
      </p: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implementation of lean culture requires the firm support and personal participation of senior leaders to provide organizational guarantee for lean transformation by formulating clear vision, goals and resource investment.</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Carry out hierarchical and multi-form lean training, from basic concepts to tools and methods (such as 5S, value stream mapping, PDCA, etc.) to ensure that each employee masters the necessary lean knowledge and skills.</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Select typical processes or departments as pilots to set a benchmark by quickly achieving visible improvement results. After accumulating experience, gradually promote it to the entire organization to reduce implementation risks.</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Establish improvement mechanism</a:t>
            </a:r>
            <a:endParaRPr lang="en-US" sz="2000" b="1">
              <a:solidFill>
                <a:schemeClr val="accent1">
                  <a:alpha val="100000"/>
                </a:schemeClr>
              </a:solidFill>
              <a:latin typeface="Noto Sans SC"/>
              <a:ea typeface="Noto Sans SC"/>
              <a:cs typeface="Noto Sans SC"/>
            </a:endParaRPr>
          </a:p>
        </p:txBody>
      </p:sp>
      <p:sp>
        <p:nvSpPr>
          <p:cNvPr id="20" name="TextBox 20"/>
          <p:cNvSpPr txBox="1"/>
          <p:nvPr/>
        </p:nvSpPr>
        <p:spPr>
          <a:xfrm>
            <a:off x="6865764" y="302584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Visualization and communication</a:t>
            </a:r>
            <a:endParaRPr lang="en-US" sz="2000" b="1">
              <a:solidFill>
                <a:schemeClr val="accent1">
                  <a:alpha val="100000"/>
                </a:schemeClr>
              </a:solidFill>
              <a:latin typeface="Noto Sans SC"/>
              <a:ea typeface="Noto Sans SC"/>
              <a:cs typeface="Noto Sans SC"/>
            </a:endParaRPr>
          </a:p>
        </p:txBody>
      </p:sp>
      <p:sp>
        <p:nvSpPr>
          <p:cNvPr id="21" name="TextBox 21"/>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Establish a regular improvement proposal system (such as suggestion box, improvement week activities), encourage employees to identify problems and propose solutions, and establish a quick response and reward mechanism.</a:t>
            </a:r>
            <a:endParaRPr lang="en-US" sz="1500">
              <a:solidFill>
                <a:schemeClr val="dk1">
                  <a:alpha val="100000"/>
                </a:schemeClr>
              </a:solidFill>
              <a:latin typeface="Noto Sans SC"/>
              <a:ea typeface="Noto Sans SC"/>
              <a:cs typeface="Noto Sans SC"/>
            </a:endParaRPr>
          </a:p>
        </p:txBody>
      </p:sp>
      <p:sp>
        <p:nvSpPr>
          <p:cNvPr id="22" name="TextBox 22"/>
          <p:cNvSpPr txBox="1"/>
          <p:nvPr/>
        </p:nvSpPr>
        <p:spPr>
          <a:xfrm>
            <a:off x="6865764"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tools such as dashboards, regular meetings, and digital platforms to achieve information transparency, regularly share successful cases and lessons learned, and maintain the team's focus and enthusiasm for lean improvement.</a:t>
            </a:r>
            <a:endParaRPr lang="en-US" sz="1500">
              <a:solidFill>
                <a:schemeClr val="dk1">
                  <a:alpha val="100000"/>
                </a:schemeClr>
              </a:solidFill>
              <a:latin typeface="Noto Sans SC"/>
              <a:ea typeface="Noto Sans SC"/>
              <a:cs typeface="Noto Sans SC"/>
            </a:endParaRPr>
          </a:p>
        </p:txBody>
      </p:sp>
      <p:sp>
        <p:nvSpPr>
          <p:cNvPr id="23" name="TextBox 23"/>
          <p:cNvSpPr txBox="1"/>
          <p:nvPr/>
        </p:nvSpPr>
        <p:spPr>
          <a:xfrm>
            <a:off x="6865764" y="4780608"/>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Continuously evaluate and adjust</a:t>
            </a:r>
            <a:endParaRPr lang="en-US" sz="2000" b="1">
              <a:solidFill>
                <a:schemeClr val="accent1">
                  <a:alpha val="100000"/>
                </a:schemeClr>
              </a:solidFill>
              <a:latin typeface="Noto Sans SC"/>
              <a:ea typeface="Noto Sans SC"/>
              <a:cs typeface="Noto Sans SC"/>
            </a:endParaRPr>
          </a:p>
        </p:txBody>
      </p:sp>
      <p:sp>
        <p:nvSpPr>
          <p:cNvPr id="24" name="TextBox 24"/>
          <p:cNvSpPr txBox="1"/>
          <p:nvPr/>
        </p:nvSpPr>
        <p:spPr>
          <a:xfrm>
            <a:off x="6865764" y="5298231"/>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Regularly evaluate the implementation effect of lean culture, and timely adjust strategies through multi-dimensional analysis such as questionnaires, performance data, customer feedback, etc. to ensure the deepening and solidification of lean culture.</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Team motivation methods</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03</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cxnSp>
        <p:nvCxnSpPr>
          <p:cNvPr id="2" name="Connector 2"/>
          <p:cNvCxnSpPr/>
          <p:nvPr/>
        </p:nvCxnSpPr>
        <p:spPr>
          <a:xfrm>
            <a:off x="5078823" y="1704636"/>
            <a:ext cx="2450496" cy="3715512"/>
          </a:xfrm>
          <a:prstGeom prst="line">
            <a:avLst/>
          </a:prstGeom>
          <a:ln w="635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sp>
        <p:nvSpPr>
          <p:cNvPr id="3" name="AutoShape 3"/>
          <p:cNvSpPr/>
          <p:nvPr/>
        </p:nvSpPr>
        <p:spPr>
          <a:xfrm>
            <a:off x="1002372" y="5420148"/>
            <a:ext cx="6408000" cy="643944"/>
          </a:xfrm>
          <a:prstGeom prst="parallelogram">
            <a:avLst>
              <a:gd name="adj" fmla="val 77000"/>
            </a:avLst>
          </a:prstGeom>
          <a:solidFill>
            <a:schemeClr val="accent1">
              <a:alpha val="100000"/>
            </a:schemeClr>
          </a:solidFill>
        </p:spPr>
      </p:sp>
      <p:sp>
        <p:nvSpPr>
          <p:cNvPr id="4" name="AutoShape 4"/>
          <p:cNvSpPr/>
          <p:nvPr/>
        </p:nvSpPr>
        <p:spPr>
          <a:xfrm>
            <a:off x="1002372" y="4491270"/>
            <a:ext cx="5832000" cy="643944"/>
          </a:xfrm>
          <a:prstGeom prst="parallelogram">
            <a:avLst>
              <a:gd name="adj" fmla="val 77000"/>
            </a:avLst>
          </a:prstGeom>
          <a:solidFill>
            <a:schemeClr val="accent1">
              <a:alpha val="100000"/>
            </a:schemeClr>
          </a:solidFill>
        </p:spPr>
      </p:sp>
      <p:sp>
        <p:nvSpPr>
          <p:cNvPr id="5" name="AutoShape 5"/>
          <p:cNvSpPr/>
          <p:nvPr/>
        </p:nvSpPr>
        <p:spPr>
          <a:xfrm>
            <a:off x="1002371" y="3562392"/>
            <a:ext cx="5220000" cy="643944"/>
          </a:xfrm>
          <a:prstGeom prst="parallelogram">
            <a:avLst>
              <a:gd name="adj" fmla="val 77000"/>
            </a:avLst>
          </a:prstGeom>
          <a:solidFill>
            <a:schemeClr val="accent1">
              <a:alpha val="100000"/>
            </a:schemeClr>
          </a:solidFill>
        </p:spPr>
      </p:sp>
      <p:sp>
        <p:nvSpPr>
          <p:cNvPr id="6" name="AutoShape 6"/>
          <p:cNvSpPr/>
          <p:nvPr/>
        </p:nvSpPr>
        <p:spPr>
          <a:xfrm>
            <a:off x="1002373" y="2633514"/>
            <a:ext cx="4644000" cy="643944"/>
          </a:xfrm>
          <a:prstGeom prst="parallelogram">
            <a:avLst>
              <a:gd name="adj" fmla="val 77000"/>
            </a:avLst>
          </a:prstGeom>
          <a:solidFill>
            <a:schemeClr val="accent1">
              <a:alpha val="100000"/>
            </a:schemeClr>
          </a:solidFill>
        </p:spPr>
      </p:sp>
      <p:sp>
        <p:nvSpPr>
          <p:cNvPr id="7" name="Freeform 7"/>
          <p:cNvSpPr/>
          <p:nvPr/>
        </p:nvSpPr>
        <p:spPr>
          <a:xfrm flipH="1">
            <a:off x="4595743" y="1704636"/>
            <a:ext cx="2946880" cy="4372156"/>
          </a:xfrm>
          <a:custGeom>
            <a:avLst/>
            <a:gdLst/>
            <a:ahLst/>
            <a:cxnLst/>
            <a:rect l="l" t="t" r="r" b="b"/>
            <a:pathLst>
              <a:path w="2946880" h="4372156">
                <a:moveTo>
                  <a:pt x="0" y="3724456"/>
                </a:moveTo>
                <a:lnTo>
                  <a:pt x="2460745" y="0"/>
                </a:lnTo>
                <a:lnTo>
                  <a:pt x="2946880" y="673100"/>
                </a:lnTo>
                <a:lnTo>
                  <a:pt x="460735" y="4372156"/>
                </a:lnTo>
                <a:lnTo>
                  <a:pt x="0" y="3724456"/>
                </a:lnTo>
              </a:path>
            </a:pathLst>
          </a:custGeom>
          <a:solidFill>
            <a:schemeClr val="accent3">
              <a:alpha val="100000"/>
              <a:lumMod val="75000"/>
            </a:schemeClr>
          </a:solidFill>
        </p:spPr>
      </p:sp>
      <p:sp>
        <p:nvSpPr>
          <p:cNvPr id="8" name="AutoShape 8"/>
          <p:cNvSpPr/>
          <p:nvPr/>
        </p:nvSpPr>
        <p:spPr>
          <a:xfrm>
            <a:off x="4587206" y="1704636"/>
            <a:ext cx="4176000" cy="643944"/>
          </a:xfrm>
          <a:prstGeom prst="parallelogram">
            <a:avLst>
              <a:gd name="adj" fmla="val 77000"/>
            </a:avLst>
          </a:prstGeom>
          <a:solidFill>
            <a:schemeClr val="accent3">
              <a:alpha val="100000"/>
            </a:schemeClr>
          </a:solidFill>
        </p:spPr>
      </p:sp>
      <p:sp>
        <p:nvSpPr>
          <p:cNvPr id="9" name="AutoShape 9"/>
          <p:cNvSpPr/>
          <p:nvPr/>
        </p:nvSpPr>
        <p:spPr>
          <a:xfrm>
            <a:off x="5233856" y="2633514"/>
            <a:ext cx="4226835" cy="643944"/>
          </a:xfrm>
          <a:prstGeom prst="parallelogram">
            <a:avLst>
              <a:gd name="adj" fmla="val 77000"/>
            </a:avLst>
          </a:prstGeom>
          <a:solidFill>
            <a:schemeClr val="accent3">
              <a:alpha val="100000"/>
            </a:schemeClr>
          </a:solidFill>
        </p:spPr>
      </p:sp>
      <p:sp>
        <p:nvSpPr>
          <p:cNvPr id="10" name="AutoShape 10"/>
          <p:cNvSpPr/>
          <p:nvPr/>
        </p:nvSpPr>
        <p:spPr>
          <a:xfrm>
            <a:off x="5870233" y="3562392"/>
            <a:ext cx="4176000" cy="643944"/>
          </a:xfrm>
          <a:prstGeom prst="parallelogram">
            <a:avLst>
              <a:gd name="adj" fmla="val 77000"/>
            </a:avLst>
          </a:prstGeom>
          <a:solidFill>
            <a:schemeClr val="accent3">
              <a:alpha val="100000"/>
            </a:schemeClr>
          </a:solidFill>
        </p:spPr>
      </p:sp>
      <p:sp>
        <p:nvSpPr>
          <p:cNvPr id="11" name="AutoShape 11"/>
          <p:cNvSpPr/>
          <p:nvPr/>
        </p:nvSpPr>
        <p:spPr>
          <a:xfrm>
            <a:off x="6465910" y="4491270"/>
            <a:ext cx="4176000" cy="643944"/>
          </a:xfrm>
          <a:prstGeom prst="parallelogram">
            <a:avLst>
              <a:gd name="adj" fmla="val 77000"/>
            </a:avLst>
          </a:prstGeom>
          <a:solidFill>
            <a:schemeClr val="accent3">
              <a:alpha val="100000"/>
            </a:schemeClr>
          </a:solidFill>
        </p:spPr>
      </p:sp>
      <p:sp>
        <p:nvSpPr>
          <p:cNvPr id="12" name="AutoShape 12"/>
          <p:cNvSpPr/>
          <p:nvPr/>
        </p:nvSpPr>
        <p:spPr>
          <a:xfrm>
            <a:off x="7064162" y="5420148"/>
            <a:ext cx="4176000" cy="643944"/>
          </a:xfrm>
          <a:prstGeom prst="parallelogram">
            <a:avLst>
              <a:gd name="adj" fmla="val 77000"/>
            </a:avLst>
          </a:prstGeom>
          <a:solidFill>
            <a:schemeClr val="accent3">
              <a:alpha val="100000"/>
            </a:schemeClr>
          </a:solidFill>
        </p:spPr>
      </p:sp>
      <p:sp>
        <p:nvSpPr>
          <p:cNvPr id="13" name="TextBox 13"/>
          <p:cNvSpPr txBox="1"/>
          <p:nvPr/>
        </p:nvSpPr>
        <p:spPr>
          <a:xfrm flipH="1">
            <a:off x="6222371" y="3765101"/>
            <a:ext cx="3337723"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Participation</a:t>
            </a:r>
            <a:endParaRPr lang="en-US" sz="1550">
              <a:solidFill>
                <a:srgbClr val="FFFFFF">
                  <a:alpha val="100000"/>
                </a:srgbClr>
              </a:solidFill>
              <a:latin typeface="Noto Sans SC"/>
              <a:ea typeface="Noto Sans SC"/>
              <a:cs typeface="Noto Sans SC"/>
            </a:endParaRPr>
          </a:p>
        </p:txBody>
      </p:sp>
      <p:sp>
        <p:nvSpPr>
          <p:cNvPr id="14" name="TextBox 14"/>
          <p:cNvSpPr txBox="1"/>
          <p:nvPr/>
        </p:nvSpPr>
        <p:spPr>
          <a:xfrm flipH="1">
            <a:off x="6834372" y="4693978"/>
            <a:ext cx="3211861"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Assessment feedback</a:t>
            </a:r>
            <a:endParaRPr lang="en-US" sz="1550">
              <a:solidFill>
                <a:srgbClr val="FFFFFF">
                  <a:alpha val="100000"/>
                </a:srgbClr>
              </a:solidFill>
              <a:latin typeface="Noto Sans SC"/>
              <a:ea typeface="Noto Sans SC"/>
              <a:cs typeface="Noto Sans SC"/>
            </a:endParaRPr>
          </a:p>
        </p:txBody>
      </p:sp>
      <p:sp>
        <p:nvSpPr>
          <p:cNvPr id="15" name="TextBox 15"/>
          <p:cNvSpPr txBox="1"/>
          <p:nvPr/>
        </p:nvSpPr>
        <p:spPr>
          <a:xfrm flipH="1">
            <a:off x="7410372" y="5622856"/>
            <a:ext cx="3231538"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Application of results</a:t>
            </a:r>
            <a:endParaRPr lang="en-US" sz="1550">
              <a:solidFill>
                <a:srgbClr val="FFFFFF">
                  <a:alpha val="100000"/>
                </a:srgbClr>
              </a:solidFill>
              <a:latin typeface="Noto Sans SC"/>
              <a:ea typeface="Noto Sans SC"/>
              <a:cs typeface="Noto Sans SC"/>
            </a:endParaRPr>
          </a:p>
        </p:txBody>
      </p:sp>
      <p:sp>
        <p:nvSpPr>
          <p:cNvPr id="16" name="TextBox 16"/>
          <p:cNvSpPr txBox="1"/>
          <p:nvPr/>
        </p:nvSpPr>
        <p:spPr>
          <a:xfrm flipH="1">
            <a:off x="5572185" y="2829272"/>
            <a:ext cx="3337854"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Scheme design</a:t>
            </a:r>
            <a:endParaRPr lang="en-US" sz="1550">
              <a:solidFill>
                <a:srgbClr val="FFFFFF">
                  <a:alpha val="100000"/>
                </a:srgbClr>
              </a:solidFill>
              <a:latin typeface="Noto Sans SC"/>
              <a:ea typeface="Noto Sans SC"/>
              <a:cs typeface="Noto Sans SC"/>
            </a:endParaRPr>
          </a:p>
        </p:txBody>
      </p:sp>
      <p:sp>
        <p:nvSpPr>
          <p:cNvPr id="17" name="TextBox 17"/>
          <p:cNvSpPr txBox="1"/>
          <p:nvPr/>
        </p:nvSpPr>
        <p:spPr>
          <a:xfrm flipH="1">
            <a:off x="5089798" y="1915702"/>
            <a:ext cx="2452825"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goal setting</a:t>
            </a:r>
            <a:endParaRPr lang="en-US" sz="1550">
              <a:solidFill>
                <a:srgbClr val="FFFFFF">
                  <a:alpha val="100000"/>
                </a:srgbClr>
              </a:solidFill>
              <a:latin typeface="Noto Sans SC"/>
              <a:ea typeface="Noto Sans SC"/>
              <a:cs typeface="Noto Sans SC"/>
            </a:endParaRPr>
          </a:p>
        </p:txBody>
      </p:sp>
      <p:sp>
        <p:nvSpPr>
          <p:cNvPr id="18" name="AutoShape 18"/>
          <p:cNvSpPr/>
          <p:nvPr/>
        </p:nvSpPr>
        <p:spPr>
          <a:xfrm rot="16200000">
            <a:off x="-1771531" y="3442551"/>
            <a:ext cx="4739089" cy="503993"/>
          </a:xfrm>
          <a:prstGeom prst="rightArrow">
            <a:avLst/>
          </a:prstGeom>
          <a:solidFill>
            <a:schemeClr val="accent3">
              <a:alpha val="100000"/>
            </a:schemeClr>
          </a:solidFill>
        </p:spPr>
      </p:sp>
      <p:sp>
        <p:nvSpPr>
          <p:cNvPr id="19" name="Freeform 19"/>
          <p:cNvSpPr/>
          <p:nvPr/>
        </p:nvSpPr>
        <p:spPr>
          <a:xfrm flipH="1">
            <a:off x="11088705" y="5420148"/>
            <a:ext cx="631070" cy="643944"/>
          </a:xfrm>
          <a:custGeom>
            <a:avLst/>
            <a:gdLst/>
            <a:ahLst/>
            <a:cxnLst/>
            <a:rect l="l" t="t" r="r" b="b"/>
            <a:pathLst>
              <a:path w="631070" h="643944">
                <a:moveTo>
                  <a:pt x="0" y="0"/>
                </a:moveTo>
                <a:lnTo>
                  <a:pt x="0" y="643944"/>
                </a:lnTo>
                <a:lnTo>
                  <a:pt x="631070" y="643944"/>
                </a:lnTo>
                <a:lnTo>
                  <a:pt x="627578" y="640381"/>
                </a:lnTo>
                <a:lnTo>
                  <a:pt x="627578" y="643943"/>
                </a:lnTo>
                <a:lnTo>
                  <a:pt x="441" y="643943"/>
                </a:lnTo>
                <a:lnTo>
                  <a:pt x="441" y="450"/>
                </a:lnTo>
                <a:lnTo>
                  <a:pt x="0" y="0"/>
                </a:lnTo>
              </a:path>
            </a:pathLst>
          </a:custGeom>
          <a:solidFill>
            <a:schemeClr val="accent3">
              <a:alpha val="100000"/>
            </a:schemeClr>
          </a:solidFill>
        </p:spPr>
      </p:sp>
      <p:sp>
        <p:nvSpPr>
          <p:cNvPr id="20" name="Freeform 20"/>
          <p:cNvSpPr/>
          <p:nvPr/>
        </p:nvSpPr>
        <p:spPr>
          <a:xfrm>
            <a:off x="9950862" y="3179483"/>
            <a:ext cx="1088402" cy="1955731"/>
          </a:xfrm>
          <a:custGeom>
            <a:avLst/>
            <a:gdLst/>
            <a:ahLst/>
            <a:cxnLst/>
            <a:rect l="l" t="t" r="r" b="b"/>
            <a:pathLst>
              <a:path w="1088402" h="1955731">
                <a:moveTo>
                  <a:pt x="544201" y="0"/>
                </a:moveTo>
                <a:lnTo>
                  <a:pt x="1088402" y="690243"/>
                </a:lnTo>
                <a:lnTo>
                  <a:pt x="890122" y="690243"/>
                </a:lnTo>
                <a:lnTo>
                  <a:pt x="890122" y="1087950"/>
                </a:lnTo>
                <a:lnTo>
                  <a:pt x="206201" y="1955731"/>
                </a:lnTo>
                <a:lnTo>
                  <a:pt x="198280" y="1955731"/>
                </a:lnTo>
                <a:lnTo>
                  <a:pt x="198280" y="690243"/>
                </a:lnTo>
                <a:lnTo>
                  <a:pt x="0" y="690243"/>
                </a:lnTo>
                <a:lnTo>
                  <a:pt x="544201" y="0"/>
                </a:lnTo>
              </a:path>
            </a:pathLst>
          </a:custGeom>
          <a:solidFill>
            <a:schemeClr val="accent3">
              <a:alpha val="100000"/>
              <a:lumMod val="60000"/>
              <a:lumOff val="40000"/>
            </a:schemeClr>
          </a:solidFill>
        </p:spPr>
      </p:sp>
      <p:sp>
        <p:nvSpPr>
          <p:cNvPr id="21" name="Freeform 21"/>
          <p:cNvSpPr/>
          <p:nvPr/>
        </p:nvSpPr>
        <p:spPr>
          <a:xfrm>
            <a:off x="10556579" y="4108361"/>
            <a:ext cx="1088402" cy="1955731"/>
          </a:xfrm>
          <a:custGeom>
            <a:avLst/>
            <a:gdLst/>
            <a:ahLst/>
            <a:cxnLst/>
            <a:rect l="l" t="t" r="r" b="b"/>
            <a:pathLst>
              <a:path w="1088402" h="1955731">
                <a:moveTo>
                  <a:pt x="544201" y="0"/>
                </a:moveTo>
                <a:lnTo>
                  <a:pt x="1088402" y="690243"/>
                </a:lnTo>
                <a:lnTo>
                  <a:pt x="890122" y="690243"/>
                </a:lnTo>
                <a:lnTo>
                  <a:pt x="890122" y="1087762"/>
                </a:lnTo>
                <a:lnTo>
                  <a:pt x="206053" y="1955731"/>
                </a:lnTo>
                <a:lnTo>
                  <a:pt x="198280" y="1955731"/>
                </a:lnTo>
                <a:lnTo>
                  <a:pt x="198280" y="690243"/>
                </a:lnTo>
                <a:lnTo>
                  <a:pt x="0" y="690243"/>
                </a:lnTo>
                <a:lnTo>
                  <a:pt x="544201" y="0"/>
                </a:lnTo>
              </a:path>
            </a:pathLst>
          </a:custGeom>
          <a:solidFill>
            <a:schemeClr val="accent3">
              <a:alpha val="100000"/>
              <a:lumMod val="60000"/>
              <a:lumOff val="40000"/>
            </a:schemeClr>
          </a:solidFill>
        </p:spPr>
      </p:sp>
      <p:sp>
        <p:nvSpPr>
          <p:cNvPr id="22" name="Freeform 22"/>
          <p:cNvSpPr/>
          <p:nvPr/>
        </p:nvSpPr>
        <p:spPr>
          <a:xfrm>
            <a:off x="9354873" y="2250605"/>
            <a:ext cx="1088402" cy="1955731"/>
          </a:xfrm>
          <a:custGeom>
            <a:avLst/>
            <a:gdLst/>
            <a:ahLst/>
            <a:cxnLst/>
            <a:rect l="l" t="t" r="r" b="b"/>
            <a:pathLst>
              <a:path w="1088402" h="1955731">
                <a:moveTo>
                  <a:pt x="544201" y="0"/>
                </a:moveTo>
                <a:lnTo>
                  <a:pt x="1088402" y="690243"/>
                </a:lnTo>
                <a:lnTo>
                  <a:pt x="890122" y="690243"/>
                </a:lnTo>
                <a:lnTo>
                  <a:pt x="890122" y="1079223"/>
                </a:lnTo>
                <a:lnTo>
                  <a:pt x="199323" y="1955731"/>
                </a:lnTo>
                <a:lnTo>
                  <a:pt x="198280" y="1955731"/>
                </a:lnTo>
                <a:lnTo>
                  <a:pt x="198280" y="690243"/>
                </a:lnTo>
                <a:lnTo>
                  <a:pt x="0" y="690243"/>
                </a:lnTo>
                <a:lnTo>
                  <a:pt x="544201" y="0"/>
                </a:lnTo>
              </a:path>
            </a:pathLst>
          </a:custGeom>
          <a:solidFill>
            <a:schemeClr val="accent3">
              <a:alpha val="100000"/>
              <a:lumMod val="60000"/>
              <a:lumOff val="40000"/>
            </a:schemeClr>
          </a:solidFill>
        </p:spPr>
      </p:sp>
      <p:sp>
        <p:nvSpPr>
          <p:cNvPr id="23" name="TextBox 23"/>
          <p:cNvSpPr txBox="1"/>
          <p:nvPr/>
        </p:nvSpPr>
        <p:spPr>
          <a:xfrm>
            <a:off x="410645" y="2505423"/>
            <a:ext cx="363855" cy="2567940"/>
          </a:xfrm>
          <a:prstGeom prst="rect">
            <a:avLst/>
          </a:prstGeom>
          <a:noFill/>
        </p:spPr>
        <p:txBody>
          <a:bodyPr vert="eaVert"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reward and punishment system</a:t>
            </a:r>
            <a:endParaRPr lang="en-US" sz="1100">
              <a:solidFill>
                <a:srgbClr val="FFFFFF">
                  <a:alpha val="100000"/>
                </a:srgbClr>
              </a:solidFill>
              <a:latin typeface="Noto Sans SC"/>
              <a:ea typeface="Noto Sans SC"/>
              <a:cs typeface="Noto Sans SC"/>
            </a:endParaRPr>
          </a:p>
        </p:txBody>
      </p:sp>
      <p:sp>
        <p:nvSpPr>
          <p:cNvPr id="24" name="TextBox 24"/>
          <p:cNvSpPr txBox="1"/>
          <p:nvPr/>
        </p:nvSpPr>
        <p:spPr>
          <a:xfrm>
            <a:off x="9560094" y="2674361"/>
            <a:ext cx="659130" cy="6819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Weight 22%</a:t>
            </a:r>
            <a:endParaRPr lang="en-US" sz="1800">
              <a:solidFill>
                <a:srgbClr val="FFFFFF">
                  <a:alpha val="100000"/>
                </a:srgbClr>
              </a:solidFill>
              <a:latin typeface="Noto Sans SC"/>
              <a:ea typeface="Noto Sans SC"/>
              <a:cs typeface="Noto Sans SC"/>
            </a:endParaRPr>
          </a:p>
        </p:txBody>
      </p:sp>
      <p:sp>
        <p:nvSpPr>
          <p:cNvPr id="25" name="TextBox 25"/>
          <p:cNvSpPr txBox="1"/>
          <p:nvPr/>
        </p:nvSpPr>
        <p:spPr>
          <a:xfrm>
            <a:off x="10137407" y="3589662"/>
            <a:ext cx="678180" cy="6819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Weight 28%</a:t>
            </a:r>
            <a:endParaRPr lang="en-US" sz="1800">
              <a:solidFill>
                <a:srgbClr val="FFFFFF">
                  <a:alpha val="100000"/>
                </a:srgbClr>
              </a:solidFill>
              <a:latin typeface="Noto Sans SC"/>
              <a:ea typeface="Noto Sans SC"/>
              <a:cs typeface="Noto Sans SC"/>
            </a:endParaRPr>
          </a:p>
        </p:txBody>
      </p:sp>
      <p:sp>
        <p:nvSpPr>
          <p:cNvPr id="26" name="TextBox 26"/>
          <p:cNvSpPr txBox="1"/>
          <p:nvPr/>
        </p:nvSpPr>
        <p:spPr>
          <a:xfrm>
            <a:off x="10760409" y="4532117"/>
            <a:ext cx="659130" cy="6819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Weight 32%</a:t>
            </a:r>
            <a:endParaRPr lang="en-US" sz="1800">
              <a:solidFill>
                <a:srgbClr val="FFFFFF">
                  <a:alpha val="100000"/>
                </a:srgbClr>
              </a:solidFill>
              <a:latin typeface="Noto Sans SC"/>
              <a:ea typeface="Noto Sans SC"/>
              <a:cs typeface="Noto Sans SC"/>
            </a:endParaRPr>
          </a:p>
        </p:txBody>
      </p:sp>
      <p:sp>
        <p:nvSpPr>
          <p:cNvPr id="27" name="Freeform 27"/>
          <p:cNvSpPr/>
          <p:nvPr/>
        </p:nvSpPr>
        <p:spPr>
          <a:xfrm flipV="1">
            <a:off x="11652113" y="1325003"/>
            <a:ext cx="127736" cy="1856499"/>
          </a:xfrm>
          <a:custGeom>
            <a:avLst/>
            <a:gdLst/>
            <a:ahLst/>
            <a:cxnLst/>
            <a:rect l="l" t="t" r="r" b="b"/>
            <a:pathLst>
              <a:path w="164578" h="3451885">
                <a:moveTo>
                  <a:pt x="53596" y="0"/>
                </a:moveTo>
                <a:lnTo>
                  <a:pt x="111196" y="0"/>
                </a:lnTo>
                <a:lnTo>
                  <a:pt x="111196" y="3272458"/>
                </a:lnTo>
                <a:lnTo>
                  <a:pt x="164578" y="3272458"/>
                </a:lnTo>
                <a:lnTo>
                  <a:pt x="82289" y="3451885"/>
                </a:lnTo>
                <a:lnTo>
                  <a:pt x="0" y="3272458"/>
                </a:lnTo>
                <a:lnTo>
                  <a:pt x="53596" y="3272458"/>
                </a:lnTo>
              </a:path>
            </a:pathLst>
          </a:custGeom>
          <a:solidFill>
            <a:schemeClr val="accent1">
              <a:alpha val="100000"/>
            </a:schemeClr>
          </a:solidFill>
        </p:spPr>
      </p:sp>
      <p:sp>
        <p:nvSpPr>
          <p:cNvPr id="28" name="TextBox 28"/>
          <p:cNvSpPr txBox="1"/>
          <p:nvPr/>
        </p:nvSpPr>
        <p:spPr>
          <a:xfrm>
            <a:off x="11529433" y="3206460"/>
            <a:ext cx="382905" cy="1005840"/>
          </a:xfrm>
          <a:prstGeom prst="rect">
            <a:avLst/>
          </a:prstGeom>
          <a:noFill/>
        </p:spPr>
        <p:txBody>
          <a:bodyPr vert="eaVert" wrap="none" lIns="91440" tIns="45720" rIns="91440" bIns="45720" rtlCol="0" anchor="t" anchorCtr="0">
            <a:spAutoFit/>
          </a:bodyPr>
          <a:lstStyle/>
          <a:p>
            <a:pPr algn="l">
              <a:lnSpc>
                <a:spcPct val="100000"/>
              </a:lnSpc>
              <a:spcBef>
                <a:spcPct val="0"/>
              </a:spcBef>
            </a:pPr>
            <a:r>
              <a:rPr lang="en-US" sz="1200">
                <a:solidFill>
                  <a:schemeClr val="dk1">
                    <a:alpha val="100000"/>
                  </a:schemeClr>
                </a:solidFill>
                <a:latin typeface="Noto Sans SC"/>
                <a:ea typeface="Noto Sans SC"/>
                <a:cs typeface="Noto Sans SC"/>
              </a:rPr>
              <a:t>Organizational structure</a:t>
            </a:r>
            <a:endParaRPr lang="en-US" sz="1200">
              <a:solidFill>
                <a:schemeClr val="dk1">
                  <a:alpha val="100000"/>
                </a:schemeClr>
              </a:solidFill>
              <a:latin typeface="Noto Sans SC"/>
              <a:ea typeface="Noto Sans SC"/>
              <a:cs typeface="Noto Sans SC"/>
            </a:endParaRPr>
          </a:p>
        </p:txBody>
      </p:sp>
      <p:sp>
        <p:nvSpPr>
          <p:cNvPr id="29" name="AutoShape 29"/>
          <p:cNvSpPr/>
          <p:nvPr/>
        </p:nvSpPr>
        <p:spPr>
          <a:xfrm flipV="1">
            <a:off x="11692499" y="4277847"/>
            <a:ext cx="45719" cy="1792115"/>
          </a:xfrm>
          <a:prstGeom prst="rect">
            <a:avLst/>
          </a:prstGeom>
          <a:solidFill>
            <a:schemeClr val="accent1">
              <a:alpha val="100000"/>
            </a:schemeClr>
          </a:solidFill>
        </p:spPr>
      </p:sp>
      <p:sp>
        <p:nvSpPr>
          <p:cNvPr id="30" name="Freeform 30"/>
          <p:cNvSpPr/>
          <p:nvPr/>
        </p:nvSpPr>
        <p:spPr>
          <a:xfrm>
            <a:off x="8763206" y="1321727"/>
            <a:ext cx="1088402" cy="1955731"/>
          </a:xfrm>
          <a:custGeom>
            <a:avLst/>
            <a:gdLst/>
            <a:ahLst/>
            <a:cxnLst/>
            <a:rect l="l" t="t" r="r" b="b"/>
            <a:pathLst>
              <a:path w="1088402" h="1955731">
                <a:moveTo>
                  <a:pt x="544201" y="0"/>
                </a:moveTo>
                <a:lnTo>
                  <a:pt x="1088402" y="690243"/>
                </a:lnTo>
                <a:lnTo>
                  <a:pt x="890122" y="690243"/>
                </a:lnTo>
                <a:lnTo>
                  <a:pt x="890122" y="1079223"/>
                </a:lnTo>
                <a:lnTo>
                  <a:pt x="199323" y="1955731"/>
                </a:lnTo>
                <a:lnTo>
                  <a:pt x="198280" y="1955731"/>
                </a:lnTo>
                <a:lnTo>
                  <a:pt x="198280" y="690243"/>
                </a:lnTo>
                <a:lnTo>
                  <a:pt x="0" y="690243"/>
                </a:lnTo>
                <a:lnTo>
                  <a:pt x="544201" y="0"/>
                </a:lnTo>
              </a:path>
            </a:pathLst>
          </a:custGeom>
          <a:solidFill>
            <a:schemeClr val="accent3">
              <a:alpha val="100000"/>
              <a:lumMod val="60000"/>
              <a:lumOff val="40000"/>
            </a:schemeClr>
          </a:solidFill>
        </p:spPr>
      </p:sp>
      <p:sp>
        <p:nvSpPr>
          <p:cNvPr id="31" name="TextBox 31"/>
          <p:cNvSpPr txBox="1"/>
          <p:nvPr/>
        </p:nvSpPr>
        <p:spPr>
          <a:xfrm>
            <a:off x="8988462" y="1745483"/>
            <a:ext cx="659130" cy="3962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Weight 10%</a:t>
            </a:r>
            <a:endParaRPr lang="en-US" sz="1800">
              <a:solidFill>
                <a:srgbClr val="FFFFFF">
                  <a:alpha val="100000"/>
                </a:srgbClr>
              </a:solidFill>
              <a:latin typeface="Noto Sans SC"/>
              <a:ea typeface="Noto Sans SC"/>
              <a:cs typeface="Noto Sans SC"/>
            </a:endParaRPr>
          </a:p>
        </p:txBody>
      </p:sp>
      <p:sp>
        <p:nvSpPr>
          <p:cNvPr id="32" name="TextBox 32"/>
          <p:cNvSpPr txBox="1"/>
          <p:nvPr/>
        </p:nvSpPr>
        <p:spPr>
          <a:xfrm>
            <a:off x="1546893" y="3684006"/>
            <a:ext cx="3950552"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Collect team data to improve engagement and interaction</a:t>
            </a:r>
            <a:endParaRPr lang="en-US" sz="1000">
              <a:solidFill>
                <a:srgbClr val="FFFFFF">
                  <a:alpha val="100000"/>
                </a:srgbClr>
              </a:solidFill>
              <a:latin typeface="Noto Sans SC"/>
              <a:ea typeface="Noto Sans SC"/>
              <a:cs typeface="Noto Sans SC"/>
            </a:endParaRPr>
          </a:p>
        </p:txBody>
      </p:sp>
      <p:sp>
        <p:nvSpPr>
          <p:cNvPr id="33" name="TextBox 33"/>
          <p:cNvSpPr txBox="1"/>
          <p:nvPr/>
        </p:nvSpPr>
        <p:spPr>
          <a:xfrm>
            <a:off x="1546893" y="4598406"/>
            <a:ext cx="4549107"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Provide evaluation and corresponding incentives based on improved performance</a:t>
            </a:r>
            <a:endParaRPr lang="en-US" sz="1000">
              <a:solidFill>
                <a:srgbClr val="FFFFFF">
                  <a:alpha val="100000"/>
                </a:srgbClr>
              </a:solidFill>
              <a:latin typeface="Noto Sans SC"/>
              <a:ea typeface="Noto Sans SC"/>
              <a:cs typeface="Noto Sans SC"/>
            </a:endParaRPr>
          </a:p>
        </p:txBody>
      </p:sp>
      <p:sp>
        <p:nvSpPr>
          <p:cNvPr id="34" name="TextBox 34"/>
          <p:cNvSpPr txBox="1"/>
          <p:nvPr/>
        </p:nvSpPr>
        <p:spPr>
          <a:xfrm>
            <a:off x="1546893" y="5520521"/>
            <a:ext cx="5071586"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Use incentive results to optimize continuous improvement mechanisms</a:t>
            </a:r>
            <a:endParaRPr lang="en-US" sz="1000">
              <a:solidFill>
                <a:srgbClr val="FFFFFF">
                  <a:alpha val="100000"/>
                </a:srgbClr>
              </a:solidFill>
              <a:latin typeface="Noto Sans SC"/>
              <a:ea typeface="Noto Sans SC"/>
              <a:cs typeface="Noto Sans SC"/>
            </a:endParaRPr>
          </a:p>
        </p:txBody>
      </p:sp>
      <p:sp>
        <p:nvSpPr>
          <p:cNvPr id="35" name="TextBox 35"/>
          <p:cNvSpPr txBox="1"/>
          <p:nvPr/>
        </p:nvSpPr>
        <p:spPr>
          <a:xfrm>
            <a:off x="1546893" y="2755128"/>
            <a:ext cx="3440727" cy="453390"/>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Designing lean improvement activities and reward mechanisms</a:t>
            </a:r>
            <a:endParaRPr lang="en-US" sz="1000">
              <a:solidFill>
                <a:srgbClr val="FFFFFF">
                  <a:alpha val="100000"/>
                </a:srgbClr>
              </a:solidFill>
              <a:latin typeface="Noto Sans SC"/>
              <a:ea typeface="Noto Sans SC"/>
              <a:cs typeface="Noto Sans SC"/>
            </a:endParaRPr>
          </a:p>
        </p:txBody>
      </p:sp>
      <p:sp>
        <p:nvSpPr>
          <p:cNvPr id="36" name="AutoShape 36"/>
          <p:cNvSpPr/>
          <p:nvPr/>
        </p:nvSpPr>
        <p:spPr>
          <a:xfrm>
            <a:off x="1129798" y="1704636"/>
            <a:ext cx="3960000" cy="643944"/>
          </a:xfrm>
          <a:prstGeom prst="parallelogram">
            <a:avLst>
              <a:gd name="adj" fmla="val 77000"/>
            </a:avLst>
          </a:prstGeom>
          <a:solidFill>
            <a:schemeClr val="accent1">
              <a:alpha val="100000"/>
            </a:schemeClr>
          </a:solidFill>
        </p:spPr>
      </p:sp>
      <p:sp>
        <p:nvSpPr>
          <p:cNvPr id="37" name="AutoShape 37"/>
          <p:cNvSpPr/>
          <p:nvPr/>
        </p:nvSpPr>
        <p:spPr>
          <a:xfrm>
            <a:off x="7542623" y="1893843"/>
            <a:ext cx="796980" cy="246221"/>
          </a:xfrm>
          <a:prstGeom prst="rect">
            <a:avLst/>
          </a:prstGeom>
          <a:noFill/>
        </p:spPr>
        <p:txBody>
          <a:bodyPr vert="horz" wrap="square" lIns="0" tIns="0" rIns="0" bIns="0" rtlCol="0" anchor="ctr" anchorCtr="0">
            <a:noAutofit/>
          </a:bodyPr>
          <a:lstStyle/>
          <a:p>
            <a:pPr algn="ctr">
              <a:lnSpc>
                <a:spcPct val="100000"/>
              </a:lnSpc>
              <a:spcBef>
                <a:spcPct val="0"/>
              </a:spcBef>
              <a:defRPr/>
            </a:pPr>
            <a:r>
              <a:rPr lang="en-US" sz="1600">
                <a:solidFill>
                  <a:srgbClr val="FFFFFF">
                    <a:alpha val="100000"/>
                  </a:srgbClr>
                </a:solidFill>
                <a:latin typeface="Noto Sans SC"/>
                <a:ea typeface="Noto Sans SC"/>
                <a:cs typeface="Noto Sans SC"/>
              </a:rPr>
              <a:t>Weight 8%</a:t>
            </a:r>
            <a:endParaRPr lang="en-US" sz="1100"/>
          </a:p>
        </p:txBody>
      </p:sp>
      <p:sp>
        <p:nvSpPr>
          <p:cNvPr id="38" name="AutoShape 38"/>
          <p:cNvSpPr/>
          <p:nvPr/>
        </p:nvSpPr>
        <p:spPr>
          <a:xfrm>
            <a:off x="1546893" y="1823971"/>
            <a:ext cx="3048850" cy="443198"/>
          </a:xfrm>
          <a:prstGeom prst="rect">
            <a:avLst/>
          </a:prstGeom>
          <a:noFill/>
        </p:spPr>
        <p:txBody>
          <a:bodyPr vert="horz" wrap="square" lIns="91440" tIns="45720" rIns="91440" bIns="45720" rtlCol="0" anchor="t" anchorCtr="0">
            <a:noAutofit/>
          </a:bodyPr>
          <a:lstStyle/>
          <a:p>
            <a:pPr algn="l">
              <a:lnSpc>
                <a:spcPct val="114000"/>
              </a:lnSpc>
              <a:spcBef>
                <a:spcPct val="0"/>
              </a:spcBef>
              <a:defRPr/>
            </a:pPr>
            <a:r>
              <a:rPr lang="en-US" sz="1000">
                <a:solidFill>
                  <a:srgbClr val="FFFFFF">
                    <a:alpha val="100000"/>
                  </a:srgbClr>
                </a:solidFill>
                <a:latin typeface="Noto Sans SC"/>
                <a:ea typeface="Noto Sans SC"/>
                <a:cs typeface="Noto Sans SC"/>
              </a:rPr>
              <a:t>Clarify lean goals and set improvement KPI indicators</a:t>
            </a:r>
            <a:endParaRPr lang="en-US" sz="1100"/>
          </a:p>
        </p:txBody>
      </p:sp>
      <p:cxnSp>
        <p:nvCxnSpPr>
          <p:cNvPr id="39" name="Connector 39"/>
          <p:cNvCxnSpPr/>
          <p:nvPr/>
        </p:nvCxnSpPr>
        <p:spPr>
          <a:xfrm>
            <a:off x="4597565" y="2348580"/>
            <a:ext cx="2461678" cy="3715512"/>
          </a:xfrm>
          <a:prstGeom prst="line">
            <a:avLst/>
          </a:prstGeom>
          <a:ln w="6350">
            <a:solidFill>
              <a:schemeClr val="accent4"/>
            </a:solidFill>
            <a:prstDash val="dash"/>
            <a:headEnd type="none"/>
            <a:tailEnd type="none"/>
          </a:ln>
        </p:spPr>
        <p:style>
          <a:lnRef idx="0">
            <a:schemeClr val="accent4"/>
          </a:lnRef>
          <a:fillRef idx="1">
            <a:schemeClr val="accent4"/>
          </a:fillRef>
          <a:effectRef idx="0">
            <a:schemeClr val="accent4"/>
          </a:effectRef>
          <a:fontRef idx="minor">
            <a:schemeClr val="lt1"/>
          </a:fontRef>
        </p:style>
      </p:cxnSp>
      <p:sp>
        <p:nvSpPr>
          <p:cNvPr id="40" name="TextBox 4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Incentive theory and lean environment adaptation</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Motivational techniques and tool applications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daily stand-ups or visual billboards to quickly recognize individual contributions, such as publicly praising small improvements through a "like wall" to reinforce positive behaviors.</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Provide flexible working hours, skills training slots or opportunities to participate in high-level meetings to meet employees' needs for growth and respect.</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Goal breakdown and delegation</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Break down the lean improvement goals into actionable sub-tasks and give team members autonomy, such as allowing them to choose Kaizen project leadership.</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Introduce a points system or challenge (such as the “Monthly Waste Elimination Champion”) to turn boring process optimization into a competitive event.</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Incorporate lean capabilities (such as Six Sigma certification) into promotion criteria and clarify the binding relationship between personal development and organizational lean transformation.</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Non-monetary reward design</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career path association</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Gamified incentives</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Instant feedback mechanism</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Evaluation and optimization of incentive effects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515104" y="1943785"/>
            <a:ext cx="3637467" cy="1772200"/>
          </a:xfrm>
          <a:prstGeom prst="roundRect">
            <a:avLst>
              <a:gd name="adj" fmla="val 7233"/>
            </a:avLst>
          </a:prstGeom>
          <a:solidFill>
            <a:schemeClr val="lt2">
              <a:alpha val="60000"/>
            </a:schemeClr>
          </a:solidFill>
        </p:spPr>
      </p:sp>
      <p:sp>
        <p:nvSpPr>
          <p:cNvPr id="4" name="TextBox 4"/>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Regularly and anonymously survey team members on their perceived value of incentives, focusing on dimensions such as "sense of participation" and "fairness" to quantitatively analyze trends.</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Employee Satisfaction Survey</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4278857"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behavioral observation method</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42611"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Performance indicator comparison</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51510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Turnover and Engagement</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278857"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A/B testing application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8042611"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feedback closed loop mechanism</a:t>
            </a:r>
            <a:endParaRPr lang="en-US" sz="2400" b="1">
              <a:solidFill>
                <a:schemeClr val="accent1">
                  <a:alpha val="100000"/>
                </a:schemeClr>
              </a:solidFill>
              <a:latin typeface="Noto Sans SC"/>
              <a:ea typeface="Noto Sans SC"/>
              <a:cs typeface="Noto Sans SC"/>
            </a:endParaRPr>
          </a:p>
        </p:txBody>
      </p:sp>
      <p:sp>
        <p:nvSpPr>
          <p:cNvPr id="11" name="AutoShape 11"/>
          <p:cNvSpPr/>
          <p:nvPr/>
        </p:nvSpPr>
        <p:spPr>
          <a:xfrm>
            <a:off x="4278857" y="1943785"/>
            <a:ext cx="3637467" cy="1772200"/>
          </a:xfrm>
          <a:prstGeom prst="roundRect">
            <a:avLst>
              <a:gd name="adj" fmla="val 7233"/>
            </a:avLst>
          </a:prstGeom>
          <a:solidFill>
            <a:schemeClr val="lt2">
              <a:alpha val="60000"/>
            </a:schemeClr>
          </a:solidFill>
        </p:spPr>
      </p:sp>
      <p:sp>
        <p:nvSpPr>
          <p:cNvPr id="12" name="TextBox 12"/>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Through on-site Gemba Walk, we record the frequency with which employees proactively propose improvement suggestions, and compare the changes before and after the implementation of the incentive policy.</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8042611" y="1943785"/>
            <a:ext cx="3637467" cy="1772200"/>
          </a:xfrm>
          <a:prstGeom prst="roundRect">
            <a:avLst>
              <a:gd name="adj" fmla="val 7233"/>
            </a:avLst>
          </a:prstGeom>
          <a:solidFill>
            <a:schemeClr val="lt2">
              <a:alpha val="60000"/>
            </a:schemeClr>
          </a:solidFill>
        </p:spPr>
      </p:sp>
      <p:sp>
        <p:nvSpPr>
          <p:cNvPr id="14" name="TextBox 14"/>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Analyze key indicators within the incentive cycle (such as cycle time shortening rate and defect rate reduction rate) to verify the causal relationship between incentives and business results.</a:t>
            </a:r>
            <a:endParaRPr lang="en-US" sz="1500">
              <a:solidFill>
                <a:schemeClr val="dk1">
                  <a:alpha val="100000"/>
                </a:schemeClr>
              </a:solidFill>
              <a:latin typeface="Noto Sans SC"/>
              <a:ea typeface="Noto Sans SC"/>
              <a:cs typeface="Noto Sans SC"/>
            </a:endParaRPr>
          </a:p>
        </p:txBody>
      </p:sp>
      <p:sp>
        <p:nvSpPr>
          <p:cNvPr id="15" name="AutoShape 15"/>
          <p:cNvSpPr/>
          <p:nvPr/>
        </p:nvSpPr>
        <p:spPr>
          <a:xfrm>
            <a:off x="515104" y="4500511"/>
            <a:ext cx="3637467" cy="1772200"/>
          </a:xfrm>
          <a:prstGeom prst="roundRect">
            <a:avLst>
              <a:gd name="adj" fmla="val 7233"/>
            </a:avLst>
          </a:prstGeom>
          <a:solidFill>
            <a:schemeClr val="lt2">
              <a:alpha val="60000"/>
            </a:schemeClr>
          </a:solidFill>
        </p:spPr>
      </p:sp>
      <p:sp>
        <p:nvSpPr>
          <p:cNvPr id="16" name="TextBox 16"/>
          <p:cNvSpPr txBox="1"/>
          <p:nvPr/>
        </p:nvSpPr>
        <p:spPr>
          <a:xfrm>
            <a:off x="74061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Monitoring the retention rate and internal recommendation rate of high-potential employees indirectly reflects the impact of the incentive system on long-term loyalty.</a:t>
            </a:r>
            <a:endParaRPr lang="en-US" sz="1500">
              <a:solidFill>
                <a:schemeClr val="dk1">
                  <a:alpha val="100000"/>
                </a:schemeClr>
              </a:solidFill>
              <a:latin typeface="Noto Sans SC"/>
              <a:ea typeface="Noto Sans SC"/>
              <a:cs typeface="Noto Sans SC"/>
            </a:endParaRPr>
          </a:p>
        </p:txBody>
      </p:sp>
      <p:sp>
        <p:nvSpPr>
          <p:cNvPr id="17" name="AutoShape 17"/>
          <p:cNvSpPr/>
          <p:nvPr/>
        </p:nvSpPr>
        <p:spPr>
          <a:xfrm>
            <a:off x="4278857" y="4500511"/>
            <a:ext cx="3637467" cy="1772200"/>
          </a:xfrm>
          <a:prstGeom prst="roundRect">
            <a:avLst>
              <a:gd name="adj" fmla="val 7233"/>
            </a:avLst>
          </a:prstGeom>
          <a:solidFill>
            <a:schemeClr val="lt2">
              <a:alpha val="60000"/>
            </a:schemeClr>
          </a:solidFill>
        </p:spPr>
      </p:sp>
      <p:sp>
        <p:nvSpPr>
          <p:cNvPr id="18" name="TextBox 18"/>
          <p:cNvSpPr txBox="1"/>
          <p:nvPr/>
        </p:nvSpPr>
        <p:spPr>
          <a:xfrm>
            <a:off x="4504366"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Pilot different incentive programs (such as material rewards vs. honorary recognition) on a small scale, and use data to select the optimal model before promoting it.</a:t>
            </a:r>
            <a:endParaRPr lang="en-US" sz="1500">
              <a:solidFill>
                <a:schemeClr val="dk1">
                  <a:alpha val="100000"/>
                </a:schemeClr>
              </a:solidFill>
              <a:latin typeface="Noto Sans SC"/>
              <a:ea typeface="Noto Sans SC"/>
              <a:cs typeface="Noto Sans SC"/>
            </a:endParaRPr>
          </a:p>
        </p:txBody>
      </p:sp>
      <p:sp>
        <p:nvSpPr>
          <p:cNvPr id="19" name="AutoShape 19"/>
          <p:cNvSpPr/>
          <p:nvPr/>
        </p:nvSpPr>
        <p:spPr>
          <a:xfrm>
            <a:off x="8042611" y="4500511"/>
            <a:ext cx="3637467" cy="1772200"/>
          </a:xfrm>
          <a:prstGeom prst="roundRect">
            <a:avLst>
              <a:gd name="adj" fmla="val 7233"/>
            </a:avLst>
          </a:prstGeom>
          <a:solidFill>
            <a:schemeClr val="lt2">
              <a:alpha val="60000"/>
            </a:schemeClr>
          </a:solidFill>
        </p:spPr>
      </p:sp>
      <p:sp>
        <p:nvSpPr>
          <p:cNvPr id="20" name="TextBox 20"/>
          <p:cNvSpPr txBox="1"/>
          <p:nvPr/>
        </p:nvSpPr>
        <p:spPr>
          <a:xfrm>
            <a:off x="8268120"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Establish a cycle of "proposal-pilot-evaluation-iteration", such as holding monthly incentive review meetings where the team votes to decide on adjustments.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Improve the organization of activities</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04</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Process optimization improvements</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Safety and environmental improvements</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Employee engagement improvements</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cost reduction improvements</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Quality improvement improvements</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Improve activity type identification and selection</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Redesign redundant links or inefficient operations in existing business processes, such as identifying non-value-added steps through value stream mapping analysis and developing standardized operating specifications to reduce waste.</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Focus on continuous improvement of product or service quality, such as solving defects in the production process and reducing the rate of defective products through the PDCA cycle (plan-do-check-act).</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Reduce operating costs through rational allocation of resources or technological innovation, such as introducing automated equipment to reduce dependence on manpower, or optimizing supply chain management to reduce inventory costs.</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Committed to improving workplace safety and environmental compliance, such as implementing 5S management (sorting, reorganizing, sweeping, cleaning, and literacy) to reduce safety hazards, or promoting green production processes.</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Encourage front-line employees to put forward suggestions for improvement, such as setting up a "creative proposal system", verifying the feasibility through small-scale pilots and then promoting it to the entire team.</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flipH="1">
            <a:off x="7331443" y="1931960"/>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3" name="AutoShape 3"/>
          <p:cNvSpPr/>
          <p:nvPr/>
        </p:nvSpPr>
        <p:spPr>
          <a:xfrm flipH="1" flipV="1">
            <a:off x="7710624" y="3643027"/>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4" name="AutoShape 4"/>
          <p:cNvSpPr/>
          <p:nvPr/>
        </p:nvSpPr>
        <p:spPr>
          <a:xfrm flipH="1" flipV="1">
            <a:off x="4375731" y="452274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5" name="AutoShape 5"/>
          <p:cNvSpPr/>
          <p:nvPr/>
        </p:nvSpPr>
        <p:spPr>
          <a:xfrm flipH="1" flipV="1">
            <a:off x="4553374" y="4085388"/>
            <a:ext cx="2312842" cy="339807"/>
          </a:xfrm>
          <a:prstGeom prst="parallelogram">
            <a:avLst>
              <a:gd name="adj" fmla="val 42455"/>
            </a:avLst>
          </a:prstGeom>
          <a:gradFill>
            <a:gsLst>
              <a:gs pos="0">
                <a:schemeClr val="accent2">
                  <a:alpha val="51000"/>
                </a:schemeClr>
              </a:gs>
              <a:gs pos="85000">
                <a:srgbClr val="FFFFFF">
                  <a:alpha val="0"/>
                </a:srgbClr>
              </a:gs>
            </a:gsLst>
            <a:lin ang="0"/>
          </a:gradFill>
        </p:spPr>
      </p:sp>
      <p:sp>
        <p:nvSpPr>
          <p:cNvPr id="6" name="AutoShape 6"/>
          <p:cNvSpPr/>
          <p:nvPr/>
        </p:nvSpPr>
        <p:spPr>
          <a:xfrm flipH="1" flipV="1">
            <a:off x="4754540" y="3643027"/>
            <a:ext cx="2312842" cy="339807"/>
          </a:xfrm>
          <a:prstGeom prst="parallelogram">
            <a:avLst>
              <a:gd name="adj" fmla="val 42455"/>
            </a:avLst>
          </a:prstGeom>
          <a:gradFill>
            <a:gsLst>
              <a:gs pos="0">
                <a:schemeClr val="accent2">
                  <a:alpha val="51000"/>
                </a:schemeClr>
              </a:gs>
              <a:gs pos="85000">
                <a:srgbClr val="FFFFFF">
                  <a:alpha val="0"/>
                </a:srgbClr>
              </a:gs>
            </a:gsLst>
            <a:lin ang="0"/>
          </a:gradFill>
        </p:spPr>
      </p:sp>
      <p:sp>
        <p:nvSpPr>
          <p:cNvPr id="7" name="AutoShape 7"/>
          <p:cNvSpPr/>
          <p:nvPr/>
        </p:nvSpPr>
        <p:spPr>
          <a:xfrm flipH="1">
            <a:off x="4754540" y="2804915"/>
            <a:ext cx="2312842" cy="339807"/>
          </a:xfrm>
          <a:prstGeom prst="parallelogram">
            <a:avLst>
              <a:gd name="adj" fmla="val 42455"/>
            </a:avLst>
          </a:prstGeom>
          <a:gradFill>
            <a:gsLst>
              <a:gs pos="0">
                <a:schemeClr val="accent2">
                  <a:alpha val="51000"/>
                </a:schemeClr>
              </a:gs>
              <a:gs pos="85000">
                <a:srgbClr val="FFFFFF">
                  <a:alpha val="0"/>
                </a:srgbClr>
              </a:gs>
            </a:gsLst>
            <a:lin ang="0"/>
          </a:gra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8" name="AutoShape 8"/>
          <p:cNvSpPr/>
          <p:nvPr/>
        </p:nvSpPr>
        <p:spPr>
          <a:xfrm flipH="1">
            <a:off x="4572424" y="2363003"/>
            <a:ext cx="2312842" cy="339807"/>
          </a:xfrm>
          <a:prstGeom prst="parallelogram">
            <a:avLst>
              <a:gd name="adj" fmla="val 42455"/>
            </a:avLst>
          </a:prstGeom>
          <a:gradFill>
            <a:gsLst>
              <a:gs pos="0">
                <a:schemeClr val="accent2">
                  <a:alpha val="52000"/>
                </a:schemeClr>
              </a:gs>
              <a:gs pos="85000">
                <a:srgbClr val="FFFFFF">
                  <a:alpha val="0"/>
                </a:srgbClr>
              </a:gs>
            </a:gsLst>
            <a:lin ang="0"/>
          </a:gradFill>
        </p:spPr>
      </p:sp>
      <p:sp>
        <p:nvSpPr>
          <p:cNvPr id="9" name="AutoShape 9"/>
          <p:cNvSpPr/>
          <p:nvPr/>
        </p:nvSpPr>
        <p:spPr>
          <a:xfrm flipH="1">
            <a:off x="4385256" y="1931960"/>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10" name="AutoShape 10"/>
          <p:cNvSpPr/>
          <p:nvPr/>
        </p:nvSpPr>
        <p:spPr>
          <a:xfrm flipH="1" flipV="1">
            <a:off x="1360701" y="452169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11" name="AutoShape 11"/>
          <p:cNvSpPr/>
          <p:nvPr/>
        </p:nvSpPr>
        <p:spPr>
          <a:xfrm flipH="1" flipV="1">
            <a:off x="1558666" y="4085388"/>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12" name="TextBox 12"/>
          <p:cNvSpPr txBox="1"/>
          <p:nvPr/>
        </p:nvSpPr>
        <p:spPr>
          <a:xfrm>
            <a:off x="8188598" y="2844065"/>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Node control</a:t>
            </a:r>
            <a:endParaRPr lang="en-US" sz="1200">
              <a:solidFill>
                <a:schemeClr val="dk1">
                  <a:alpha val="100000"/>
                </a:schemeClr>
              </a:solidFill>
              <a:latin typeface="Noto Sans SC"/>
              <a:ea typeface="Noto Sans SC"/>
              <a:cs typeface="Noto Sans SC"/>
            </a:endParaRPr>
          </a:p>
        </p:txBody>
      </p:sp>
      <p:sp>
        <p:nvSpPr>
          <p:cNvPr id="13" name="TextBox 13"/>
          <p:cNvSpPr txBox="1"/>
          <p:nvPr/>
        </p:nvSpPr>
        <p:spPr>
          <a:xfrm>
            <a:off x="8032655"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Process optimization</a:t>
            </a:r>
            <a:endParaRPr lang="en-US" sz="1200">
              <a:solidFill>
                <a:schemeClr val="dk1">
                  <a:alpha val="100000"/>
                </a:schemeClr>
              </a:solidFill>
              <a:latin typeface="Noto Sans SC"/>
              <a:ea typeface="Noto Sans SC"/>
              <a:cs typeface="Noto Sans SC"/>
            </a:endParaRPr>
          </a:p>
        </p:txBody>
      </p:sp>
      <p:cxnSp>
        <p:nvCxnSpPr>
          <p:cNvPr id="14" name="Connector 14"/>
          <p:cNvCxnSpPr/>
          <p:nvPr/>
        </p:nvCxnSpPr>
        <p:spPr>
          <a:xfrm>
            <a:off x="487603" y="3392355"/>
            <a:ext cx="10688916" cy="0"/>
          </a:xfrm>
          <a:prstGeom prst="line">
            <a:avLst/>
          </a:prstGeom>
          <a:ln w="1524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Freeform 15"/>
          <p:cNvSpPr/>
          <p:nvPr/>
        </p:nvSpPr>
        <p:spPr>
          <a:xfrm>
            <a:off x="10518778" y="2497419"/>
            <a:ext cx="1105514" cy="894936"/>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6" name="Freeform 16"/>
          <p:cNvSpPr/>
          <p:nvPr/>
        </p:nvSpPr>
        <p:spPr>
          <a:xfrm flipV="1">
            <a:off x="10518778" y="3392355"/>
            <a:ext cx="1105514" cy="894936"/>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7" name="Freeform 17"/>
          <p:cNvSpPr/>
          <p:nvPr/>
        </p:nvSpPr>
        <p:spPr>
          <a:xfrm>
            <a:off x="375190" y="2979134"/>
            <a:ext cx="510445" cy="413290"/>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8" name="Freeform 18"/>
          <p:cNvSpPr/>
          <p:nvPr/>
        </p:nvSpPr>
        <p:spPr>
          <a:xfrm flipV="1">
            <a:off x="375190" y="3392329"/>
            <a:ext cx="510445" cy="413290"/>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9" name="TextBox 19"/>
          <p:cNvSpPr txBox="1"/>
          <p:nvPr/>
        </p:nvSpPr>
        <p:spPr>
          <a:xfrm>
            <a:off x="7795452" y="1971110"/>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Tool matching</a:t>
            </a:r>
            <a:endParaRPr lang="en-US" sz="1200">
              <a:solidFill>
                <a:schemeClr val="dk1">
                  <a:alpha val="100000"/>
                </a:schemeClr>
              </a:solidFill>
              <a:latin typeface="Noto Sans SC"/>
              <a:ea typeface="Noto Sans SC"/>
              <a:cs typeface="Noto Sans SC"/>
            </a:endParaRPr>
          </a:p>
        </p:txBody>
      </p:sp>
      <p:sp>
        <p:nvSpPr>
          <p:cNvPr id="20" name="AutoShape 20"/>
          <p:cNvSpPr/>
          <p:nvPr/>
        </p:nvSpPr>
        <p:spPr>
          <a:xfrm flipH="1">
            <a:off x="7156087" y="1379110"/>
            <a:ext cx="2312842" cy="419094"/>
          </a:xfrm>
          <a:prstGeom prst="parallelogram">
            <a:avLst>
              <a:gd name="adj" fmla="val 42455"/>
            </a:avLst>
          </a:prstGeom>
          <a:solidFill>
            <a:schemeClr val="accent1">
              <a:alpha val="100000"/>
            </a:schemeClr>
          </a:solidFill>
        </p:spPr>
      </p:sp>
      <p:sp>
        <p:nvSpPr>
          <p:cNvPr id="21" name="TextBox 21"/>
          <p:cNvSpPr txBox="1"/>
          <p:nvPr/>
        </p:nvSpPr>
        <p:spPr>
          <a:xfrm>
            <a:off x="7455622"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BF8F9">
                    <a:alpha val="100000"/>
                  </a:srgbClr>
                </a:solidFill>
                <a:latin typeface="Noto Sans SC"/>
                <a:ea typeface="Noto Sans SC"/>
                <a:cs typeface="Noto Sans SC"/>
              </a:rPr>
              <a:t>Plan formulation</a:t>
            </a:r>
            <a:endParaRPr lang="en-US" sz="1500">
              <a:solidFill>
                <a:srgbClr val="FBF8F9">
                  <a:alpha val="100000"/>
                </a:srgbClr>
              </a:solidFill>
              <a:latin typeface="Noto Sans SC"/>
              <a:ea typeface="Noto Sans SC"/>
              <a:cs typeface="Noto Sans SC"/>
            </a:endParaRPr>
          </a:p>
        </p:txBody>
      </p:sp>
      <p:sp>
        <p:nvSpPr>
          <p:cNvPr id="22" name="AutoShape 22"/>
          <p:cNvSpPr/>
          <p:nvPr/>
        </p:nvSpPr>
        <p:spPr>
          <a:xfrm>
            <a:off x="369165" y="5788807"/>
            <a:ext cx="11459846" cy="764921"/>
          </a:xfrm>
          <a:prstGeom prst="roundRect">
            <a:avLst>
              <a:gd name="adj" fmla="val 0"/>
            </a:avLst>
          </a:prstGeom>
          <a:solidFill>
            <a:schemeClr val="accent3">
              <a:alpha val="100000"/>
            </a:schemeClr>
          </a:solidFill>
        </p:spPr>
      </p:sp>
      <p:sp>
        <p:nvSpPr>
          <p:cNvPr id="23" name="TextBox 23"/>
          <p:cNvSpPr txBox="1"/>
          <p:nvPr/>
        </p:nvSpPr>
        <p:spPr>
          <a:xfrm>
            <a:off x="375190" y="5989082"/>
            <a:ext cx="11453822" cy="3962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DF9FB">
                    <a:alpha val="100000"/>
                  </a:srgbClr>
                </a:solidFill>
                <a:latin typeface="Noto Sans SC"/>
                <a:ea typeface="Noto Sans SC"/>
                <a:cs typeface="Noto Sans SC"/>
              </a:rPr>
              <a:t>Full Employee Participation</a:t>
            </a:r>
            <a:endParaRPr lang="en-US" sz="1800">
              <a:solidFill>
                <a:srgbClr val="FDF9FB">
                  <a:alpha val="100000"/>
                </a:srgbClr>
              </a:solidFill>
              <a:latin typeface="Noto Sans SC"/>
              <a:ea typeface="Noto Sans SC"/>
              <a:cs typeface="Noto Sans SC"/>
            </a:endParaRPr>
          </a:p>
        </p:txBody>
      </p:sp>
      <p:cxnSp>
        <p:nvCxnSpPr>
          <p:cNvPr id="24" name="Connector 24"/>
          <p:cNvCxnSpPr/>
          <p:nvPr/>
        </p:nvCxnSpPr>
        <p:spPr>
          <a:xfrm flipH="1" flipV="1">
            <a:off x="9277717"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25" name="TextBox 25"/>
          <p:cNvSpPr txBox="1"/>
          <p:nvPr/>
        </p:nvSpPr>
        <p:spPr>
          <a:xfrm>
            <a:off x="4680142" y="2844065"/>
            <a:ext cx="21736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Method selection</a:t>
            </a:r>
            <a:endParaRPr lang="en-US" sz="1200">
              <a:solidFill>
                <a:schemeClr val="dk1">
                  <a:alpha val="100000"/>
                </a:schemeClr>
              </a:solidFill>
              <a:latin typeface="Noto Sans SC"/>
              <a:ea typeface="Noto Sans SC"/>
              <a:cs typeface="Noto Sans SC"/>
            </a:endParaRPr>
          </a:p>
        </p:txBody>
      </p:sp>
      <p:sp>
        <p:nvSpPr>
          <p:cNvPr id="26" name="TextBox 26"/>
          <p:cNvSpPr txBox="1"/>
          <p:nvPr/>
        </p:nvSpPr>
        <p:spPr>
          <a:xfrm>
            <a:off x="5086468"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Requirements ranking</a:t>
            </a:r>
            <a:endParaRPr lang="en-US" sz="1200">
              <a:solidFill>
                <a:schemeClr val="dk1">
                  <a:alpha val="100000"/>
                </a:schemeClr>
              </a:solidFill>
              <a:latin typeface="Noto Sans SC"/>
              <a:ea typeface="Noto Sans SC"/>
              <a:cs typeface="Noto Sans SC"/>
            </a:endParaRPr>
          </a:p>
        </p:txBody>
      </p:sp>
      <p:sp>
        <p:nvSpPr>
          <p:cNvPr id="27" name="TextBox 27"/>
          <p:cNvSpPr txBox="1"/>
          <p:nvPr/>
        </p:nvSpPr>
        <p:spPr>
          <a:xfrm>
            <a:off x="4626613" y="1971110"/>
            <a:ext cx="18688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Pain point mining</a:t>
            </a:r>
            <a:endParaRPr lang="en-US" sz="1200">
              <a:solidFill>
                <a:schemeClr val="dk1">
                  <a:alpha val="100000"/>
                </a:schemeClr>
              </a:solidFill>
              <a:latin typeface="Noto Sans SC"/>
              <a:ea typeface="Noto Sans SC"/>
              <a:cs typeface="Noto Sans SC"/>
            </a:endParaRPr>
          </a:p>
        </p:txBody>
      </p:sp>
      <p:sp>
        <p:nvSpPr>
          <p:cNvPr id="28" name="AutoShape 28"/>
          <p:cNvSpPr/>
          <p:nvPr/>
        </p:nvSpPr>
        <p:spPr>
          <a:xfrm flipH="1">
            <a:off x="4209900" y="1379110"/>
            <a:ext cx="2312842" cy="419094"/>
          </a:xfrm>
          <a:prstGeom prst="parallelogram">
            <a:avLst>
              <a:gd name="adj" fmla="val 42455"/>
            </a:avLst>
          </a:prstGeom>
          <a:solidFill>
            <a:schemeClr val="accent1">
              <a:alpha val="100000"/>
            </a:schemeClr>
          </a:solidFill>
        </p:spPr>
      </p:sp>
      <p:sp>
        <p:nvSpPr>
          <p:cNvPr id="29" name="TextBox 29"/>
          <p:cNvSpPr txBox="1"/>
          <p:nvPr/>
        </p:nvSpPr>
        <p:spPr>
          <a:xfrm>
            <a:off x="4509435"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9F8F8">
                    <a:alpha val="100000"/>
                  </a:srgbClr>
                </a:solidFill>
                <a:latin typeface="Noto Sans SC"/>
                <a:ea typeface="Noto Sans SC"/>
                <a:cs typeface="Noto Sans SC"/>
              </a:rPr>
              <a:t>Need identification</a:t>
            </a:r>
            <a:endParaRPr lang="en-US" sz="1500">
              <a:solidFill>
                <a:srgbClr val="F9F8F8">
                  <a:alpha val="100000"/>
                </a:srgbClr>
              </a:solidFill>
              <a:latin typeface="Noto Sans SC"/>
              <a:ea typeface="Noto Sans SC"/>
              <a:cs typeface="Noto Sans SC"/>
            </a:endParaRPr>
          </a:p>
        </p:txBody>
      </p:sp>
      <p:sp>
        <p:nvSpPr>
          <p:cNvPr id="30" name="AutoShape 30"/>
          <p:cNvSpPr/>
          <p:nvPr/>
        </p:nvSpPr>
        <p:spPr>
          <a:xfrm flipH="1">
            <a:off x="1753251" y="2804915"/>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31" name="TextBox 31"/>
          <p:cNvSpPr txBox="1"/>
          <p:nvPr/>
        </p:nvSpPr>
        <p:spPr>
          <a:xfrm>
            <a:off x="1669328" y="2844065"/>
            <a:ext cx="21736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associated elements</a:t>
            </a:r>
            <a:endParaRPr lang="en-US" sz="1200">
              <a:solidFill>
                <a:schemeClr val="dk1">
                  <a:alpha val="100000"/>
                </a:schemeClr>
              </a:solidFill>
              <a:latin typeface="Noto Sans SC"/>
              <a:ea typeface="Noto Sans SC"/>
              <a:cs typeface="Noto Sans SC"/>
            </a:endParaRPr>
          </a:p>
        </p:txBody>
      </p:sp>
      <p:sp>
        <p:nvSpPr>
          <p:cNvPr id="32" name="AutoShape 32"/>
          <p:cNvSpPr/>
          <p:nvPr/>
        </p:nvSpPr>
        <p:spPr>
          <a:xfrm flipH="1">
            <a:off x="1597308" y="2363003"/>
            <a:ext cx="2312842" cy="339807"/>
          </a:xfrm>
          <a:prstGeom prst="parallelogram">
            <a:avLst>
              <a:gd name="adj" fmla="val 42455"/>
            </a:avLst>
          </a:prstGeom>
          <a:gradFill>
            <a:gsLst>
              <a:gs pos="0">
                <a:schemeClr val="accent2">
                  <a:alpha val="54000"/>
                </a:schemeClr>
              </a:gs>
              <a:gs pos="85000">
                <a:srgbClr val="FFFFFF">
                  <a:alpha val="0"/>
                </a:srgbClr>
              </a:gs>
            </a:gsLst>
            <a:lin ang="0"/>
          </a:gradFill>
        </p:spPr>
      </p:sp>
      <p:sp>
        <p:nvSpPr>
          <p:cNvPr id="33" name="TextBox 33"/>
          <p:cNvSpPr txBox="1"/>
          <p:nvPr/>
        </p:nvSpPr>
        <p:spPr>
          <a:xfrm>
            <a:off x="2075654"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goal setting</a:t>
            </a:r>
            <a:endParaRPr lang="en-US" sz="1200">
              <a:solidFill>
                <a:schemeClr val="dk1">
                  <a:alpha val="100000"/>
                </a:schemeClr>
              </a:solidFill>
              <a:latin typeface="Noto Sans SC"/>
              <a:ea typeface="Noto Sans SC"/>
              <a:cs typeface="Noto Sans SC"/>
            </a:endParaRPr>
          </a:p>
        </p:txBody>
      </p:sp>
      <p:sp>
        <p:nvSpPr>
          <p:cNvPr id="34" name="AutoShape 34"/>
          <p:cNvSpPr/>
          <p:nvPr/>
        </p:nvSpPr>
        <p:spPr>
          <a:xfrm flipH="1">
            <a:off x="1391583" y="1931960"/>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35" name="TextBox 35"/>
          <p:cNvSpPr txBox="1"/>
          <p:nvPr/>
        </p:nvSpPr>
        <p:spPr>
          <a:xfrm>
            <a:off x="1615799" y="1971110"/>
            <a:ext cx="18688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Problem location</a:t>
            </a:r>
            <a:endParaRPr lang="en-US" sz="1200">
              <a:solidFill>
                <a:schemeClr val="dk1">
                  <a:alpha val="100000"/>
                </a:schemeClr>
              </a:solidFill>
              <a:latin typeface="Noto Sans SC"/>
              <a:ea typeface="Noto Sans SC"/>
              <a:cs typeface="Noto Sans SC"/>
            </a:endParaRPr>
          </a:p>
        </p:txBody>
      </p:sp>
      <p:sp>
        <p:nvSpPr>
          <p:cNvPr id="36" name="AutoShape 36"/>
          <p:cNvSpPr/>
          <p:nvPr/>
        </p:nvSpPr>
        <p:spPr>
          <a:xfrm flipH="1">
            <a:off x="1199086" y="1379110"/>
            <a:ext cx="2312842" cy="419094"/>
          </a:xfrm>
          <a:prstGeom prst="parallelogram">
            <a:avLst>
              <a:gd name="adj" fmla="val 42455"/>
            </a:avLst>
          </a:prstGeom>
          <a:solidFill>
            <a:schemeClr val="accent1">
              <a:alpha val="100000"/>
            </a:schemeClr>
          </a:solidFill>
        </p:spPr>
      </p:sp>
      <p:sp>
        <p:nvSpPr>
          <p:cNvPr id="37" name="TextBox 37"/>
          <p:cNvSpPr txBox="1"/>
          <p:nvPr/>
        </p:nvSpPr>
        <p:spPr>
          <a:xfrm>
            <a:off x="1498621"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FFEFF">
                    <a:alpha val="100000"/>
                  </a:srgbClr>
                </a:solidFill>
                <a:latin typeface="Noto Sans SC"/>
                <a:ea typeface="Noto Sans SC"/>
                <a:cs typeface="Noto Sans SC"/>
              </a:rPr>
              <a:t>Current situation analysis</a:t>
            </a:r>
            <a:endParaRPr lang="en-US" sz="1500">
              <a:solidFill>
                <a:srgbClr val="FFFEFF">
                  <a:alpha val="100000"/>
                </a:srgbClr>
              </a:solidFill>
              <a:latin typeface="Noto Sans SC"/>
              <a:ea typeface="Noto Sans SC"/>
              <a:cs typeface="Noto Sans SC"/>
            </a:endParaRPr>
          </a:p>
        </p:txBody>
      </p:sp>
      <p:sp>
        <p:nvSpPr>
          <p:cNvPr id="38" name="TextBox 38"/>
          <p:cNvSpPr txBox="1"/>
          <p:nvPr/>
        </p:nvSpPr>
        <p:spPr>
          <a:xfrm>
            <a:off x="7821720"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Analysis key</a:t>
            </a:r>
            <a:endParaRPr lang="en-US" sz="1200">
              <a:solidFill>
                <a:schemeClr val="dk1">
                  <a:alpha val="100000"/>
                </a:schemeClr>
              </a:solidFill>
              <a:latin typeface="Noto Sans SC"/>
              <a:ea typeface="Noto Sans SC"/>
              <a:cs typeface="Noto Sans SC"/>
            </a:endParaRPr>
          </a:p>
        </p:txBody>
      </p:sp>
      <p:sp>
        <p:nvSpPr>
          <p:cNvPr id="39" name="TextBox 39"/>
          <p:cNvSpPr txBox="1"/>
          <p:nvPr/>
        </p:nvSpPr>
        <p:spPr>
          <a:xfrm>
            <a:off x="8003039"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Implementation</a:t>
            </a:r>
            <a:endParaRPr lang="en-US" sz="1200">
              <a:solidFill>
                <a:schemeClr val="dk1">
                  <a:alpha val="100000"/>
                </a:schemeClr>
              </a:solidFill>
              <a:latin typeface="Noto Sans SC"/>
              <a:ea typeface="Noto Sans SC"/>
              <a:cs typeface="Noto Sans SC"/>
            </a:endParaRPr>
          </a:p>
        </p:txBody>
      </p:sp>
      <p:sp>
        <p:nvSpPr>
          <p:cNvPr id="40" name="TextBox 40"/>
          <p:cNvSpPr txBox="1"/>
          <p:nvPr/>
        </p:nvSpPr>
        <p:spPr>
          <a:xfrm>
            <a:off x="8159179"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Continuous Improvement</a:t>
            </a:r>
            <a:endParaRPr lang="en-US" sz="1200">
              <a:solidFill>
                <a:schemeClr val="dk1">
                  <a:alpha val="100000"/>
                </a:schemeClr>
              </a:solidFill>
              <a:latin typeface="Noto Sans SC"/>
              <a:ea typeface="Noto Sans SC"/>
              <a:cs typeface="Noto Sans SC"/>
            </a:endParaRPr>
          </a:p>
        </p:txBody>
      </p:sp>
      <p:sp>
        <p:nvSpPr>
          <p:cNvPr id="41" name="AutoShape 41"/>
          <p:cNvSpPr/>
          <p:nvPr/>
        </p:nvSpPr>
        <p:spPr>
          <a:xfrm flipH="1" flipV="1">
            <a:off x="7144962" y="4986506"/>
            <a:ext cx="2312842" cy="419094"/>
          </a:xfrm>
          <a:prstGeom prst="parallelogram">
            <a:avLst>
              <a:gd name="adj" fmla="val 42455"/>
            </a:avLst>
          </a:prstGeom>
          <a:solidFill>
            <a:schemeClr val="accent1">
              <a:alpha val="100000"/>
            </a:schemeClr>
          </a:solidFill>
        </p:spPr>
      </p:sp>
      <p:sp>
        <p:nvSpPr>
          <p:cNvPr id="42" name="TextBox 42"/>
          <p:cNvSpPr txBox="1"/>
          <p:nvPr/>
        </p:nvSpPr>
        <p:spPr>
          <a:xfrm>
            <a:off x="7444497"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FFCFC">
                    <a:alpha val="100000"/>
                  </a:srgbClr>
                </a:solidFill>
                <a:latin typeface="Noto Sans SC"/>
                <a:ea typeface="Noto Sans SC"/>
                <a:cs typeface="Noto Sans SC"/>
              </a:rPr>
              <a:t>Topic focus</a:t>
            </a:r>
            <a:endParaRPr lang="en-US" sz="1500">
              <a:solidFill>
                <a:srgbClr val="FFFCFC">
                  <a:alpha val="100000"/>
                </a:srgbClr>
              </a:solidFill>
              <a:latin typeface="Noto Sans SC"/>
              <a:ea typeface="Noto Sans SC"/>
              <a:cs typeface="Noto Sans SC"/>
            </a:endParaRPr>
          </a:p>
        </p:txBody>
      </p:sp>
      <p:cxnSp>
        <p:nvCxnSpPr>
          <p:cNvPr id="43" name="Connector 43"/>
          <p:cNvCxnSpPr/>
          <p:nvPr/>
        </p:nvCxnSpPr>
        <p:spPr>
          <a:xfrm flipH="1">
            <a:off x="9266560"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44" name="TextBox 44"/>
          <p:cNvSpPr txBox="1"/>
          <p:nvPr/>
        </p:nvSpPr>
        <p:spPr>
          <a:xfrm>
            <a:off x="4870747"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Standard comparison</a:t>
            </a:r>
            <a:endParaRPr lang="en-US" sz="1200">
              <a:solidFill>
                <a:schemeClr val="dk1">
                  <a:alpha val="100000"/>
                </a:schemeClr>
              </a:solidFill>
              <a:latin typeface="Noto Sans SC"/>
              <a:ea typeface="Noto Sans SC"/>
              <a:cs typeface="Noto Sans SC"/>
            </a:endParaRPr>
          </a:p>
        </p:txBody>
      </p:sp>
      <p:sp>
        <p:nvSpPr>
          <p:cNvPr id="45" name="TextBox 45"/>
          <p:cNvSpPr txBox="1"/>
          <p:nvPr/>
        </p:nvSpPr>
        <p:spPr>
          <a:xfrm>
            <a:off x="5052066"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Effect verification</a:t>
            </a:r>
            <a:endParaRPr lang="en-US" sz="1200">
              <a:solidFill>
                <a:schemeClr val="dk1">
                  <a:alpha val="100000"/>
                </a:schemeClr>
              </a:solidFill>
              <a:latin typeface="Noto Sans SC"/>
              <a:ea typeface="Noto Sans SC"/>
              <a:cs typeface="Noto Sans SC"/>
            </a:endParaRPr>
          </a:p>
        </p:txBody>
      </p:sp>
      <p:sp>
        <p:nvSpPr>
          <p:cNvPr id="46" name="TextBox 46"/>
          <p:cNvSpPr txBox="1"/>
          <p:nvPr/>
        </p:nvSpPr>
        <p:spPr>
          <a:xfrm>
            <a:off x="5208206"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Review summary</a:t>
            </a:r>
            <a:endParaRPr lang="en-US" sz="1200">
              <a:solidFill>
                <a:schemeClr val="dk1">
                  <a:alpha val="100000"/>
                </a:schemeClr>
              </a:solidFill>
              <a:latin typeface="Noto Sans SC"/>
              <a:ea typeface="Noto Sans SC"/>
              <a:cs typeface="Noto Sans SC"/>
            </a:endParaRPr>
          </a:p>
        </p:txBody>
      </p:sp>
      <p:sp>
        <p:nvSpPr>
          <p:cNvPr id="47" name="AutoShape 47"/>
          <p:cNvSpPr/>
          <p:nvPr/>
        </p:nvSpPr>
        <p:spPr>
          <a:xfrm flipH="1" flipV="1">
            <a:off x="4193989" y="4986506"/>
            <a:ext cx="2312842" cy="419094"/>
          </a:xfrm>
          <a:prstGeom prst="parallelogram">
            <a:avLst>
              <a:gd name="adj" fmla="val 42455"/>
            </a:avLst>
          </a:prstGeom>
          <a:solidFill>
            <a:schemeClr val="accent1">
              <a:alpha val="100000"/>
            </a:schemeClr>
          </a:solidFill>
        </p:spPr>
      </p:sp>
      <p:sp>
        <p:nvSpPr>
          <p:cNvPr id="48" name="TextBox 48"/>
          <p:cNvSpPr txBox="1"/>
          <p:nvPr/>
        </p:nvSpPr>
        <p:spPr>
          <a:xfrm>
            <a:off x="4493524"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DFCFC">
                    <a:alpha val="100000"/>
                  </a:srgbClr>
                </a:solidFill>
                <a:latin typeface="Noto Sans SC"/>
                <a:ea typeface="Noto Sans SC"/>
                <a:cs typeface="Noto Sans SC"/>
              </a:rPr>
              <a:t>Result acceptance</a:t>
            </a:r>
            <a:endParaRPr lang="en-US" sz="1500">
              <a:solidFill>
                <a:srgbClr val="FDFCFC">
                  <a:alpha val="100000"/>
                </a:srgbClr>
              </a:solidFill>
              <a:latin typeface="Noto Sans SC"/>
              <a:ea typeface="Noto Sans SC"/>
              <a:cs typeface="Noto Sans SC"/>
            </a:endParaRPr>
          </a:p>
        </p:txBody>
      </p:sp>
      <p:sp>
        <p:nvSpPr>
          <p:cNvPr id="49" name="TextBox 49"/>
          <p:cNvSpPr txBox="1"/>
          <p:nvPr/>
        </p:nvSpPr>
        <p:spPr>
          <a:xfrm>
            <a:off x="1861544"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Division of responsibilities</a:t>
            </a:r>
            <a:endParaRPr lang="en-US" sz="1200">
              <a:solidFill>
                <a:schemeClr val="dk1">
                  <a:alpha val="100000"/>
                </a:schemeClr>
              </a:solidFill>
              <a:latin typeface="Noto Sans SC"/>
              <a:ea typeface="Noto Sans SC"/>
              <a:cs typeface="Noto Sans SC"/>
            </a:endParaRPr>
          </a:p>
        </p:txBody>
      </p:sp>
      <p:sp>
        <p:nvSpPr>
          <p:cNvPr id="50" name="TextBox 50"/>
          <p:cNvSpPr txBox="1"/>
          <p:nvPr/>
        </p:nvSpPr>
        <p:spPr>
          <a:xfrm>
            <a:off x="2042863"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progress tracking</a:t>
            </a:r>
            <a:endParaRPr lang="en-US" sz="1200">
              <a:solidFill>
                <a:schemeClr val="dk1">
                  <a:alpha val="100000"/>
                </a:schemeClr>
              </a:solidFill>
              <a:latin typeface="Noto Sans SC"/>
              <a:ea typeface="Noto Sans SC"/>
              <a:cs typeface="Noto Sans SC"/>
            </a:endParaRPr>
          </a:p>
        </p:txBody>
      </p:sp>
      <p:sp>
        <p:nvSpPr>
          <p:cNvPr id="51" name="AutoShape 51"/>
          <p:cNvSpPr/>
          <p:nvPr/>
        </p:nvSpPr>
        <p:spPr>
          <a:xfrm flipH="1" flipV="1">
            <a:off x="1752135" y="3623644"/>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52" name="TextBox 52"/>
          <p:cNvSpPr txBox="1"/>
          <p:nvPr/>
        </p:nvSpPr>
        <p:spPr>
          <a:xfrm>
            <a:off x="2199003"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Quality control</a:t>
            </a:r>
            <a:endParaRPr lang="en-US" sz="1200">
              <a:solidFill>
                <a:schemeClr val="dk1">
                  <a:alpha val="100000"/>
                </a:schemeClr>
              </a:solidFill>
              <a:latin typeface="Noto Sans SC"/>
              <a:ea typeface="Noto Sans SC"/>
              <a:cs typeface="Noto Sans SC"/>
            </a:endParaRPr>
          </a:p>
        </p:txBody>
      </p:sp>
      <p:sp>
        <p:nvSpPr>
          <p:cNvPr id="53" name="AutoShape 53"/>
          <p:cNvSpPr/>
          <p:nvPr/>
        </p:nvSpPr>
        <p:spPr>
          <a:xfrm flipH="1" flipV="1">
            <a:off x="1184786" y="4986506"/>
            <a:ext cx="2312842" cy="419094"/>
          </a:xfrm>
          <a:prstGeom prst="parallelogram">
            <a:avLst>
              <a:gd name="adj" fmla="val 42455"/>
            </a:avLst>
          </a:prstGeom>
          <a:solidFill>
            <a:schemeClr val="accent1">
              <a:alpha val="100000"/>
            </a:schemeClr>
          </a:solidFill>
        </p:spPr>
      </p:sp>
      <p:sp>
        <p:nvSpPr>
          <p:cNvPr id="54" name="TextBox 54"/>
          <p:cNvSpPr txBox="1"/>
          <p:nvPr/>
        </p:nvSpPr>
        <p:spPr>
          <a:xfrm>
            <a:off x="1484321"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6F1F4">
                    <a:alpha val="100000"/>
                  </a:srgbClr>
                </a:solidFill>
                <a:latin typeface="Noto Sans SC"/>
                <a:ea typeface="Noto Sans SC"/>
                <a:cs typeface="Noto Sans SC"/>
              </a:rPr>
              <a:t>Teamwork</a:t>
            </a:r>
            <a:endParaRPr lang="en-US" sz="1500">
              <a:solidFill>
                <a:srgbClr val="F6F1F4">
                  <a:alpha val="100000"/>
                </a:srgbClr>
              </a:solidFill>
              <a:latin typeface="Noto Sans SC"/>
              <a:ea typeface="Noto Sans SC"/>
              <a:cs typeface="Noto Sans SC"/>
            </a:endParaRPr>
          </a:p>
        </p:txBody>
      </p:sp>
      <p:sp>
        <p:nvSpPr>
          <p:cNvPr id="55" name="AutoShape 55"/>
          <p:cNvSpPr/>
          <p:nvPr/>
        </p:nvSpPr>
        <p:spPr>
          <a:xfrm>
            <a:off x="10023466" y="1438917"/>
            <a:ext cx="1640713" cy="290838"/>
          </a:xfrm>
          <a:prstGeom prst="roundRect">
            <a:avLst>
              <a:gd name="adj" fmla="val 0"/>
            </a:avLst>
          </a:prstGeom>
          <a:solidFill>
            <a:schemeClr val="accent3">
              <a:alpha val="100000"/>
            </a:schemeClr>
          </a:solidFill>
        </p:spPr>
      </p:sp>
      <p:sp>
        <p:nvSpPr>
          <p:cNvPr id="56" name="TextBox 56"/>
          <p:cNvSpPr txBox="1"/>
          <p:nvPr/>
        </p:nvSpPr>
        <p:spPr>
          <a:xfrm>
            <a:off x="10023466" y="1484947"/>
            <a:ext cx="1600826"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CFC">
                    <a:alpha val="100000"/>
                  </a:srgbClr>
                </a:solidFill>
                <a:latin typeface="Noto Sans SC"/>
                <a:ea typeface="Noto Sans SC"/>
                <a:cs typeface="Noto Sans SC"/>
              </a:rPr>
              <a:t>Determine the topic</a:t>
            </a:r>
            <a:endParaRPr lang="en-US" sz="1200">
              <a:solidFill>
                <a:srgbClr val="FDFCFC">
                  <a:alpha val="100000"/>
                </a:srgbClr>
              </a:solidFill>
              <a:latin typeface="Noto Sans SC"/>
              <a:ea typeface="Noto Sans SC"/>
              <a:cs typeface="Noto Sans SC"/>
            </a:endParaRPr>
          </a:p>
        </p:txBody>
      </p:sp>
      <p:sp>
        <p:nvSpPr>
          <p:cNvPr id="57" name="AutoShape 57"/>
          <p:cNvSpPr/>
          <p:nvPr/>
        </p:nvSpPr>
        <p:spPr>
          <a:xfrm>
            <a:off x="10023466" y="5095530"/>
            <a:ext cx="1640713" cy="290838"/>
          </a:xfrm>
          <a:prstGeom prst="roundRect">
            <a:avLst>
              <a:gd name="adj" fmla="val 0"/>
            </a:avLst>
          </a:prstGeom>
          <a:solidFill>
            <a:schemeClr val="accent3">
              <a:alpha val="100000"/>
            </a:schemeClr>
          </a:solidFill>
        </p:spPr>
      </p:sp>
      <p:sp>
        <p:nvSpPr>
          <p:cNvPr id="58" name="TextBox 58"/>
          <p:cNvSpPr txBox="1"/>
          <p:nvPr/>
        </p:nvSpPr>
        <p:spPr>
          <a:xfrm>
            <a:off x="10023466" y="5133975"/>
            <a:ext cx="1600826"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FFDFD">
                    <a:alpha val="100000"/>
                  </a:srgbClr>
                </a:solidFill>
                <a:latin typeface="Noto Sans SC"/>
                <a:ea typeface="Noto Sans SC"/>
                <a:cs typeface="Noto Sans SC"/>
              </a:rPr>
              <a:t>Implementation and promotion</a:t>
            </a:r>
            <a:endParaRPr lang="en-US" sz="1200">
              <a:solidFill>
                <a:srgbClr val="FFFDFD">
                  <a:alpha val="100000"/>
                </a:srgbClr>
              </a:solidFill>
              <a:latin typeface="Noto Sans SC"/>
              <a:ea typeface="Noto Sans SC"/>
              <a:cs typeface="Noto Sans SC"/>
            </a:endParaRPr>
          </a:p>
        </p:txBody>
      </p:sp>
      <p:cxnSp>
        <p:nvCxnSpPr>
          <p:cNvPr id="59" name="Connector 59"/>
          <p:cNvCxnSpPr/>
          <p:nvPr/>
        </p:nvCxnSpPr>
        <p:spPr>
          <a:xfrm flipH="1" flipV="1">
            <a:off x="6335735"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0" name="Connector 60"/>
          <p:cNvCxnSpPr/>
          <p:nvPr/>
        </p:nvCxnSpPr>
        <p:spPr>
          <a:xfrm flipH="1">
            <a:off x="6324578"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1" name="Connector 61"/>
          <p:cNvCxnSpPr/>
          <p:nvPr/>
        </p:nvCxnSpPr>
        <p:spPr>
          <a:xfrm flipH="1" flipV="1">
            <a:off x="3327492"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2" name="Connector 62"/>
          <p:cNvCxnSpPr/>
          <p:nvPr/>
        </p:nvCxnSpPr>
        <p:spPr>
          <a:xfrm flipH="1">
            <a:off x="3316335"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63" name="TextBox 63"/>
          <p:cNvSpPr txBox="1"/>
          <p:nvPr/>
        </p:nvSpPr>
        <p:spPr>
          <a:xfrm>
            <a:off x="476023" y="265328"/>
            <a:ext cx="11239500" cy="914400"/>
          </a:xfrm>
          <a:prstGeom prst="rect">
            <a:avLst/>
          </a:prstGeom>
          <a:gradFill>
            <a:gsLst>
              <a:gs pos="0">
                <a:schemeClr val="accent2">
                  <a:alpha val="53000"/>
                </a:schemeClr>
              </a:gs>
              <a:gs pos="85000">
                <a:srgbClr val="FFFFFF">
                  <a:alpha val="0"/>
                </a:srgbClr>
              </a:gs>
            </a:gsLst>
            <a:lin ang="0"/>
          </a:gradFill>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Organizational process and procedure design</a:t>
            </a:r>
            <a:endParaRPr lang="en-US" sz="3000" b="1">
              <a:solidFill>
                <a:schemeClr val="dk2">
                  <a:alpha val="100000"/>
                </a:schemeClr>
              </a:solidFill>
              <a:latin typeface="Noto Sans SC"/>
              <a:ea typeface="Noto Sans SC"/>
              <a:cs typeface="Noto Sans SC"/>
            </a:endParaRPr>
          </a:p>
        </p:txBody>
      </p:sp>
      <p:sp>
        <p:nvSpPr>
          <p:cNvPr id="64" name="AutoShape 64"/>
          <p:cNvSpPr/>
          <p:nvPr/>
        </p:nvSpPr>
        <p:spPr>
          <a:xfrm flipH="1" flipV="1">
            <a:off x="7506436" y="4085388"/>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65" name="AutoShape 65"/>
          <p:cNvSpPr/>
          <p:nvPr/>
        </p:nvSpPr>
        <p:spPr>
          <a:xfrm flipH="1" flipV="1">
            <a:off x="7331443" y="452274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66" name="AutoShape 66"/>
          <p:cNvSpPr/>
          <p:nvPr/>
        </p:nvSpPr>
        <p:spPr>
          <a:xfrm flipH="1">
            <a:off x="7506436" y="2363003"/>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67" name="AutoShape 67"/>
          <p:cNvSpPr/>
          <p:nvPr/>
        </p:nvSpPr>
        <p:spPr>
          <a:xfrm flipH="1">
            <a:off x="7710624" y="2804915"/>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7714438" y="5467531"/>
            <a:ext cx="4093945" cy="764921"/>
          </a:xfrm>
          <a:custGeom>
            <a:avLst/>
            <a:gdLst/>
            <a:ahLst/>
            <a:cxnLst/>
            <a:rect l="l" t="t" r="r" b="b"/>
            <a:pathLst>
              <a:path w="4093945" h="764921">
                <a:moveTo>
                  <a:pt x="945285" y="0"/>
                </a:moveTo>
                <a:lnTo>
                  <a:pt x="4093945" y="0"/>
                </a:lnTo>
                <a:lnTo>
                  <a:pt x="4093945" y="764921"/>
                </a:lnTo>
                <a:lnTo>
                  <a:pt x="0" y="764921"/>
                </a:lnTo>
                <a:lnTo>
                  <a:pt x="141807" y="713019"/>
                </a:lnTo>
                <a:cubicBezTo>
                  <a:pt x="444059" y="585177"/>
                  <a:pt x="701225" y="371613"/>
                  <a:pt x="882829" y="102805"/>
                </a:cubicBezTo>
                <a:lnTo>
                  <a:pt x="945285" y="0"/>
                </a:lnTo>
              </a:path>
            </a:pathLst>
          </a:custGeom>
          <a:solidFill>
            <a:schemeClr val="accent4">
              <a:alpha val="100000"/>
            </a:schemeClr>
          </a:solidFill>
        </p:spPr>
      </p:sp>
      <p:sp>
        <p:nvSpPr>
          <p:cNvPr id="3" name="Freeform 3"/>
          <p:cNvSpPr/>
          <p:nvPr/>
        </p:nvSpPr>
        <p:spPr>
          <a:xfrm>
            <a:off x="355377" y="5467531"/>
            <a:ext cx="4136941" cy="764921"/>
          </a:xfrm>
          <a:custGeom>
            <a:avLst/>
            <a:gdLst/>
            <a:ahLst/>
            <a:cxnLst/>
            <a:rect l="l" t="t" r="r" b="b"/>
            <a:pathLst>
              <a:path w="4136941" h="764921">
                <a:moveTo>
                  <a:pt x="0" y="0"/>
                </a:moveTo>
                <a:lnTo>
                  <a:pt x="143448" y="0"/>
                </a:lnTo>
                <a:lnTo>
                  <a:pt x="296886" y="0"/>
                </a:lnTo>
                <a:lnTo>
                  <a:pt x="3191655" y="0"/>
                </a:lnTo>
                <a:lnTo>
                  <a:pt x="3254111" y="102805"/>
                </a:lnTo>
                <a:cubicBezTo>
                  <a:pt x="3435715" y="371613"/>
                  <a:pt x="3692881" y="585177"/>
                  <a:pt x="3995133" y="713019"/>
                </a:cubicBezTo>
                <a:lnTo>
                  <a:pt x="4136941" y="764921"/>
                </a:lnTo>
                <a:lnTo>
                  <a:pt x="143448" y="764921"/>
                </a:lnTo>
                <a:lnTo>
                  <a:pt x="143448" y="763674"/>
                </a:lnTo>
                <a:lnTo>
                  <a:pt x="0" y="763674"/>
                </a:lnTo>
              </a:path>
            </a:pathLst>
          </a:custGeom>
          <a:solidFill>
            <a:schemeClr val="accent2">
              <a:alpha val="100000"/>
            </a:schemeClr>
          </a:solidFill>
        </p:spPr>
      </p:sp>
      <p:sp>
        <p:nvSpPr>
          <p:cNvPr id="4" name="AutoShape 4"/>
          <p:cNvSpPr/>
          <p:nvPr/>
        </p:nvSpPr>
        <p:spPr>
          <a:xfrm>
            <a:off x="346015" y="1281356"/>
            <a:ext cx="11462368" cy="1570405"/>
          </a:xfrm>
          <a:prstGeom prst="roundRect">
            <a:avLst>
              <a:gd name="adj" fmla="val 0"/>
            </a:avLst>
          </a:prstGeom>
          <a:solidFill>
            <a:schemeClr val="lt2">
              <a:alpha val="100000"/>
            </a:schemeClr>
          </a:solidFill>
        </p:spPr>
      </p:sp>
      <p:sp>
        <p:nvSpPr>
          <p:cNvPr id="5" name="Freeform 5"/>
          <p:cNvSpPr/>
          <p:nvPr/>
        </p:nvSpPr>
        <p:spPr>
          <a:xfrm>
            <a:off x="3396000" y="3013217"/>
            <a:ext cx="2645692" cy="3217988"/>
          </a:xfrm>
          <a:custGeom>
            <a:avLst/>
            <a:gdLst/>
            <a:ahLst/>
            <a:cxnLst/>
            <a:rect l="l" t="t" r="r" b="b"/>
            <a:pathLst>
              <a:path w="3255742" h="3960000">
                <a:moveTo>
                  <a:pt x="1980000" y="0"/>
                </a:moveTo>
                <a:cubicBezTo>
                  <a:pt x="2458417" y="0"/>
                  <a:pt x="2897203" y="169677"/>
                  <a:pt x="3239464" y="452136"/>
                </a:cubicBezTo>
                <a:lnTo>
                  <a:pt x="3255741" y="466930"/>
                </a:lnTo>
                <a:lnTo>
                  <a:pt x="3201432" y="516289"/>
                </a:lnTo>
                <a:cubicBezTo>
                  <a:pt x="2826836" y="890886"/>
                  <a:pt x="2595143" y="1408386"/>
                  <a:pt x="2595143" y="1980000"/>
                </a:cubicBezTo>
                <a:cubicBezTo>
                  <a:pt x="2595143" y="2551615"/>
                  <a:pt x="2826836" y="3069115"/>
                  <a:pt x="3201432" y="3443711"/>
                </a:cubicBezTo>
                <a:lnTo>
                  <a:pt x="3255742" y="3493071"/>
                </a:lnTo>
                <a:lnTo>
                  <a:pt x="3239464" y="3507864"/>
                </a:lnTo>
                <a:cubicBezTo>
                  <a:pt x="2897203" y="3790323"/>
                  <a:pt x="2458417" y="3960000"/>
                  <a:pt x="1980000" y="3960000"/>
                </a:cubicBezTo>
                <a:cubicBezTo>
                  <a:pt x="886476" y="3960000"/>
                  <a:pt x="0" y="3073524"/>
                  <a:pt x="0" y="1980000"/>
                </a:cubicBezTo>
                <a:cubicBezTo>
                  <a:pt x="0" y="886476"/>
                  <a:pt x="886476" y="0"/>
                  <a:pt x="1980000" y="0"/>
                </a:cubicBezTo>
              </a:path>
            </a:pathLst>
          </a:custGeom>
          <a:solidFill>
            <a:schemeClr val="accent2">
              <a:alpha val="100000"/>
            </a:schemeClr>
          </a:solidFill>
        </p:spPr>
      </p:sp>
      <p:sp>
        <p:nvSpPr>
          <p:cNvPr id="6" name="Freeform 6"/>
          <p:cNvSpPr/>
          <p:nvPr/>
        </p:nvSpPr>
        <p:spPr>
          <a:xfrm>
            <a:off x="5578010" y="3120955"/>
            <a:ext cx="3217990" cy="3110250"/>
          </a:xfrm>
          <a:custGeom>
            <a:avLst/>
            <a:gdLst/>
            <a:ahLst/>
            <a:cxnLst/>
            <a:rect l="l" t="t" r="r" b="b"/>
            <a:pathLst>
              <a:path w="3960000" h="3827420">
                <a:moveTo>
                  <a:pt x="2687816" y="0"/>
                </a:moveTo>
                <a:lnTo>
                  <a:pt x="2750705" y="23018"/>
                </a:lnTo>
                <a:cubicBezTo>
                  <a:pt x="3461357" y="323599"/>
                  <a:pt x="3960000" y="1027277"/>
                  <a:pt x="3960000" y="1847420"/>
                </a:cubicBezTo>
                <a:cubicBezTo>
                  <a:pt x="3960000" y="2940944"/>
                  <a:pt x="3073524" y="3827420"/>
                  <a:pt x="1980000" y="3827420"/>
                </a:cubicBezTo>
                <a:cubicBezTo>
                  <a:pt x="886476" y="3827420"/>
                  <a:pt x="0" y="2940944"/>
                  <a:pt x="0" y="1847420"/>
                </a:cubicBezTo>
                <a:lnTo>
                  <a:pt x="4880" y="1750793"/>
                </a:lnTo>
                <a:lnTo>
                  <a:pt x="14617" y="1754357"/>
                </a:lnTo>
                <a:cubicBezTo>
                  <a:pt x="209071" y="1814838"/>
                  <a:pt x="415817" y="1847420"/>
                  <a:pt x="630172" y="1847420"/>
                </a:cubicBezTo>
                <a:cubicBezTo>
                  <a:pt x="1630498" y="1847420"/>
                  <a:pt x="2465097" y="1137861"/>
                  <a:pt x="2658117" y="194597"/>
                </a:cubicBezTo>
                <a:lnTo>
                  <a:pt x="2687816" y="0"/>
                </a:lnTo>
              </a:path>
            </a:pathLst>
          </a:custGeom>
          <a:solidFill>
            <a:schemeClr val="accent4">
              <a:alpha val="100000"/>
            </a:schemeClr>
          </a:solidFill>
        </p:spPr>
      </p:sp>
      <p:sp>
        <p:nvSpPr>
          <p:cNvPr id="7" name="Freeform 7"/>
          <p:cNvSpPr/>
          <p:nvPr/>
        </p:nvSpPr>
        <p:spPr>
          <a:xfrm>
            <a:off x="4481109" y="1327010"/>
            <a:ext cx="3217990" cy="3106125"/>
          </a:xfrm>
          <a:custGeom>
            <a:avLst/>
            <a:gdLst/>
            <a:ahLst/>
            <a:cxnLst/>
            <a:rect l="l" t="t" r="r" b="b"/>
            <a:pathLst>
              <a:path w="3960000" h="3822344">
                <a:moveTo>
                  <a:pt x="1980000" y="0"/>
                </a:moveTo>
                <a:cubicBezTo>
                  <a:pt x="3073524" y="0"/>
                  <a:pt x="3960000" y="886476"/>
                  <a:pt x="3960000" y="1980000"/>
                </a:cubicBezTo>
                <a:cubicBezTo>
                  <a:pt x="3960000" y="2800143"/>
                  <a:pt x="3461357" y="3503822"/>
                  <a:pt x="2750705" y="3804402"/>
                </a:cubicBezTo>
                <a:lnTo>
                  <a:pt x="2701684" y="3822344"/>
                </a:lnTo>
                <a:lnTo>
                  <a:pt x="2672630" y="3631974"/>
                </a:lnTo>
                <a:cubicBezTo>
                  <a:pt x="2479610" y="2688710"/>
                  <a:pt x="1645011" y="1979151"/>
                  <a:pt x="644685" y="1979151"/>
                </a:cubicBezTo>
                <a:cubicBezTo>
                  <a:pt x="430330" y="1979151"/>
                  <a:pt x="223584" y="2011733"/>
                  <a:pt x="29130" y="2072214"/>
                </a:cubicBezTo>
                <a:lnTo>
                  <a:pt x="5101" y="2081009"/>
                </a:lnTo>
                <a:lnTo>
                  <a:pt x="0" y="1980000"/>
                </a:lnTo>
                <a:cubicBezTo>
                  <a:pt x="0" y="886476"/>
                  <a:pt x="886476" y="0"/>
                  <a:pt x="1980000" y="0"/>
                </a:cubicBezTo>
              </a:path>
            </a:pathLst>
          </a:custGeom>
          <a:solidFill>
            <a:schemeClr val="accent1">
              <a:alpha val="100000"/>
            </a:schemeClr>
          </a:solidFill>
        </p:spPr>
      </p:sp>
      <p:sp>
        <p:nvSpPr>
          <p:cNvPr id="8" name="AutoShape 8"/>
          <p:cNvSpPr/>
          <p:nvPr/>
        </p:nvSpPr>
        <p:spPr>
          <a:xfrm>
            <a:off x="5489244" y="2464891"/>
            <a:ext cx="1295177" cy="332399"/>
          </a:xfrm>
          <a:prstGeom prst="rect">
            <a:avLst/>
          </a:prstGeom>
          <a:noFill/>
        </p:spPr>
        <p:txBody>
          <a:bodyPr vert="horz" wrap="square" lIns="0" tIns="0" rIns="0" bIns="0" rtlCol="0" anchor="t" anchorCtr="0">
            <a:noAutofit/>
          </a:bodyPr>
          <a:lstStyle/>
          <a:p>
            <a:pPr algn="ctr">
              <a:lnSpc>
                <a:spcPct val="120000"/>
              </a:lnSpc>
              <a:defRPr/>
            </a:pPr>
            <a:r>
              <a:rPr lang="en-US" sz="1800">
                <a:solidFill>
                  <a:srgbClr val="FBF6F8">
                    <a:alpha val="100000"/>
                  </a:srgbClr>
                </a:solidFill>
                <a:latin typeface="Noto Sans SC"/>
                <a:ea typeface="Noto Sans SC"/>
                <a:cs typeface="Noto Sans SC"/>
              </a:rPr>
              <a:t>Resource optimization</a:t>
            </a:r>
            <a:endParaRPr lang="en-US" sz="1100"/>
          </a:p>
        </p:txBody>
      </p:sp>
      <p:sp>
        <p:nvSpPr>
          <p:cNvPr id="9" name="AutoShape 9"/>
          <p:cNvSpPr/>
          <p:nvPr/>
        </p:nvSpPr>
        <p:spPr>
          <a:xfrm>
            <a:off x="6826531" y="5032348"/>
            <a:ext cx="1260459" cy="332399"/>
          </a:xfrm>
          <a:prstGeom prst="rect">
            <a:avLst/>
          </a:prstGeom>
          <a:noFill/>
        </p:spPr>
        <p:txBody>
          <a:bodyPr vert="horz" wrap="square" lIns="0" tIns="0" rIns="0" bIns="0" rtlCol="0" anchor="t" anchorCtr="0">
            <a:noAutofit/>
          </a:bodyPr>
          <a:lstStyle/>
          <a:p>
            <a:pPr algn="ctr">
              <a:lnSpc>
                <a:spcPct val="120000"/>
              </a:lnSpc>
              <a:defRPr/>
            </a:pPr>
            <a:r>
              <a:rPr lang="en-US" sz="1800">
                <a:solidFill>
                  <a:srgbClr val="F9F6F7">
                    <a:alpha val="100000"/>
                  </a:srgbClr>
                </a:solidFill>
                <a:latin typeface="Noto Sans SC"/>
                <a:ea typeface="Noto Sans SC"/>
                <a:cs typeface="Noto Sans SC"/>
              </a:rPr>
              <a:t>multidimensional assessment</a:t>
            </a:r>
            <a:endParaRPr lang="en-US" sz="1100"/>
          </a:p>
        </p:txBody>
      </p:sp>
      <p:sp>
        <p:nvSpPr>
          <p:cNvPr id="10" name="AutoShape 10"/>
          <p:cNvSpPr/>
          <p:nvPr/>
        </p:nvSpPr>
        <p:spPr>
          <a:xfrm>
            <a:off x="4074593" y="5032348"/>
            <a:ext cx="1208401" cy="316305"/>
          </a:xfrm>
          <a:prstGeom prst="rect">
            <a:avLst/>
          </a:prstGeom>
          <a:noFill/>
        </p:spPr>
        <p:txBody>
          <a:bodyPr vert="horz" wrap="square" lIns="0" tIns="0" rIns="0" bIns="0" rtlCol="0" anchor="t" anchorCtr="0">
            <a:noAutofit/>
          </a:bodyPr>
          <a:lstStyle/>
          <a:p>
            <a:pPr algn="ctr">
              <a:lnSpc>
                <a:spcPct val="120000"/>
              </a:lnSpc>
              <a:defRPr/>
            </a:pPr>
            <a:r>
              <a:rPr lang="en-US" sz="1800">
                <a:solidFill>
                  <a:srgbClr val="FDF9FB">
                    <a:alpha val="100000"/>
                  </a:srgbClr>
                </a:solidFill>
                <a:latin typeface="Noto Sans SC"/>
                <a:ea typeface="Noto Sans SC"/>
                <a:cs typeface="Noto Sans SC"/>
              </a:rPr>
              <a:t>Incentives</a:t>
            </a:r>
            <a:endParaRPr lang="en-US" sz="1100"/>
          </a:p>
        </p:txBody>
      </p:sp>
      <p:sp>
        <p:nvSpPr>
          <p:cNvPr id="11" name="TextBox 11"/>
          <p:cNvSpPr txBox="1"/>
          <p:nvPr/>
        </p:nvSpPr>
        <p:spPr>
          <a:xfrm flipH="1">
            <a:off x="1470530" y="1956659"/>
            <a:ext cx="2752725" cy="542925"/>
          </a:xfrm>
          <a:prstGeom prst="rect">
            <a:avLst/>
          </a:prstGeom>
          <a:noFill/>
        </p:spPr>
        <p:txBody>
          <a:bodyPr vert="horz" wrap="square" lIns="0" tIns="0" rIns="0" bIns="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Scientifically allocate human and material resources based on project goals and member expertise to ensure that all aspects of improvement activities are fully supported.</a:t>
            </a:r>
            <a:endParaRPr lang="en-US" sz="1000">
              <a:solidFill>
                <a:schemeClr val="dk1">
                  <a:alpha val="100000"/>
                </a:schemeClr>
              </a:solidFill>
              <a:latin typeface="Noto Sans SC"/>
              <a:ea typeface="Noto Sans SC"/>
              <a:cs typeface="Noto Sans SC"/>
            </a:endParaRPr>
          </a:p>
        </p:txBody>
      </p:sp>
      <p:sp>
        <p:nvSpPr>
          <p:cNvPr id="12" name="TextBox 12"/>
          <p:cNvSpPr txBox="1"/>
          <p:nvPr/>
        </p:nvSpPr>
        <p:spPr>
          <a:xfrm flipH="1">
            <a:off x="1470532" y="1630357"/>
            <a:ext cx="2915106" cy="238125"/>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Reasonable division of labor</a:t>
            </a:r>
            <a:endParaRPr lang="en-US" sz="1550">
              <a:solidFill>
                <a:schemeClr val="accent1">
                  <a:alpha val="100000"/>
                </a:schemeClr>
              </a:solidFill>
              <a:latin typeface="Noto Sans SC"/>
              <a:ea typeface="Noto Sans SC"/>
              <a:cs typeface="Noto Sans SC"/>
            </a:endParaRPr>
          </a:p>
        </p:txBody>
      </p:sp>
      <p:sp>
        <p:nvSpPr>
          <p:cNvPr id="13" name="AutoShape 13"/>
          <p:cNvSpPr/>
          <p:nvPr/>
        </p:nvSpPr>
        <p:spPr>
          <a:xfrm>
            <a:off x="8298752" y="1665827"/>
            <a:ext cx="1500188" cy="345567"/>
          </a:xfrm>
          <a:prstGeom prst="roundRect">
            <a:avLst>
              <a:gd name="adj" fmla="val 50000"/>
            </a:avLst>
          </a:prstGeom>
          <a:solidFill>
            <a:schemeClr val="accent3">
              <a:alpha val="100000"/>
            </a:schemeClr>
          </a:solidFill>
        </p:spPr>
      </p:sp>
      <p:sp>
        <p:nvSpPr>
          <p:cNvPr id="14" name="TextBox 14"/>
          <p:cNvSpPr txBox="1"/>
          <p:nvPr/>
        </p:nvSpPr>
        <p:spPr>
          <a:xfrm>
            <a:off x="8598408" y="1750219"/>
            <a:ext cx="1149382" cy="180975"/>
          </a:xfrm>
          <a:prstGeom prst="rect">
            <a:avLst/>
          </a:prstGeom>
          <a:noFill/>
        </p:spPr>
        <p:txBody>
          <a:bodyPr vert="horz" wrap="square" lIns="0" tIns="0" rIns="0" bIns="0" rtlCol="0" anchor="t" anchorCtr="0">
            <a:spAutoFit/>
          </a:bodyPr>
          <a:lstStyle/>
          <a:p>
            <a:pPr algn="ctr">
              <a:lnSpc>
                <a:spcPct val="80000"/>
              </a:lnSpc>
            </a:pPr>
            <a:r>
              <a:rPr lang="en-US" sz="1200">
                <a:solidFill>
                  <a:srgbClr val="FFFFFF">
                    <a:alpha val="100000"/>
                  </a:srgbClr>
                </a:solidFill>
                <a:latin typeface="Noto Sans SC"/>
                <a:ea typeface="Noto Sans SC"/>
                <a:cs typeface="Noto Sans SC"/>
              </a:rPr>
              <a:t>Set milestones</a:t>
            </a:r>
            <a:endParaRPr lang="en-US" sz="1200">
              <a:solidFill>
                <a:srgbClr val="FFFFFF">
                  <a:alpha val="100000"/>
                </a:srgbClr>
              </a:solidFill>
              <a:latin typeface="Noto Sans SC"/>
              <a:ea typeface="Noto Sans SC"/>
              <a:cs typeface="Noto Sans SC"/>
            </a:endParaRPr>
          </a:p>
        </p:txBody>
      </p:sp>
      <p:sp>
        <p:nvSpPr>
          <p:cNvPr id="15" name="AutoShape 15"/>
          <p:cNvSpPr/>
          <p:nvPr/>
        </p:nvSpPr>
        <p:spPr>
          <a:xfrm>
            <a:off x="8346377" y="1710880"/>
            <a:ext cx="252031" cy="252031"/>
          </a:xfrm>
          <a:prstGeom prst="ellipse">
            <a:avLst/>
          </a:prstGeom>
          <a:solidFill>
            <a:srgbClr val="FFFFFF">
              <a:alpha val="100000"/>
            </a:srgbClr>
          </a:solidFill>
        </p:spPr>
      </p:sp>
      <p:sp>
        <p:nvSpPr>
          <p:cNvPr id="16" name="Freeform 16"/>
          <p:cNvSpPr/>
          <p:nvPr/>
        </p:nvSpPr>
        <p:spPr>
          <a:xfrm rot="2700000">
            <a:off x="8442198" y="1762696"/>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17" name="AutoShape 17"/>
          <p:cNvSpPr/>
          <p:nvPr/>
        </p:nvSpPr>
        <p:spPr>
          <a:xfrm>
            <a:off x="9995726" y="1665827"/>
            <a:ext cx="1500188" cy="345567"/>
          </a:xfrm>
          <a:prstGeom prst="roundRect">
            <a:avLst>
              <a:gd name="adj" fmla="val 50000"/>
            </a:avLst>
          </a:prstGeom>
          <a:solidFill>
            <a:schemeClr val="accent3">
              <a:alpha val="100000"/>
            </a:schemeClr>
          </a:solidFill>
        </p:spPr>
      </p:sp>
      <p:sp>
        <p:nvSpPr>
          <p:cNvPr id="18" name="TextBox 18"/>
          <p:cNvSpPr txBox="1"/>
          <p:nvPr/>
        </p:nvSpPr>
        <p:spPr>
          <a:xfrm>
            <a:off x="10295477" y="1750219"/>
            <a:ext cx="1152525" cy="180975"/>
          </a:xfrm>
          <a:prstGeom prst="rect">
            <a:avLst/>
          </a:prstGeom>
          <a:noFill/>
        </p:spPr>
        <p:txBody>
          <a:bodyPr vert="horz" wrap="square" lIns="0" tIns="0" rIns="0" bIns="0" rtlCol="0" anchor="t" anchorCtr="0">
            <a:spAutoFit/>
          </a:bodyPr>
          <a:lstStyle/>
          <a:p>
            <a:pPr algn="ctr">
              <a:lnSpc>
                <a:spcPct val="80000"/>
              </a:lnSpc>
            </a:pPr>
            <a:r>
              <a:rPr lang="en-US" sz="1200">
                <a:solidFill>
                  <a:srgbClr val="FFFFFF">
                    <a:alpha val="100000"/>
                  </a:srgbClr>
                </a:solidFill>
                <a:latin typeface="Noto Sans SC"/>
                <a:ea typeface="Noto Sans SC"/>
                <a:cs typeface="Noto Sans SC"/>
              </a:rPr>
              <a:t>reserve buffer period</a:t>
            </a:r>
            <a:endParaRPr lang="en-US" sz="1200">
              <a:solidFill>
                <a:srgbClr val="FFFFFF">
                  <a:alpha val="100000"/>
                </a:srgbClr>
              </a:solidFill>
              <a:latin typeface="Noto Sans SC"/>
              <a:ea typeface="Noto Sans SC"/>
              <a:cs typeface="Noto Sans SC"/>
            </a:endParaRPr>
          </a:p>
        </p:txBody>
      </p:sp>
      <p:sp>
        <p:nvSpPr>
          <p:cNvPr id="19" name="AutoShape 19"/>
          <p:cNvSpPr/>
          <p:nvPr/>
        </p:nvSpPr>
        <p:spPr>
          <a:xfrm>
            <a:off x="10043446" y="1710880"/>
            <a:ext cx="252031" cy="252031"/>
          </a:xfrm>
          <a:prstGeom prst="ellipse">
            <a:avLst/>
          </a:prstGeom>
          <a:solidFill>
            <a:srgbClr val="FFFFFF">
              <a:alpha val="100000"/>
            </a:srgbClr>
          </a:solidFill>
        </p:spPr>
      </p:sp>
      <p:sp>
        <p:nvSpPr>
          <p:cNvPr id="20" name="Freeform 20"/>
          <p:cNvSpPr/>
          <p:nvPr/>
        </p:nvSpPr>
        <p:spPr>
          <a:xfrm rot="2700000">
            <a:off x="10139172" y="1762696"/>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21" name="AutoShape 21"/>
          <p:cNvSpPr/>
          <p:nvPr/>
        </p:nvSpPr>
        <p:spPr>
          <a:xfrm>
            <a:off x="8298752" y="2137315"/>
            <a:ext cx="1500188" cy="345567"/>
          </a:xfrm>
          <a:prstGeom prst="roundRect">
            <a:avLst>
              <a:gd name="adj" fmla="val 50000"/>
            </a:avLst>
          </a:prstGeom>
          <a:solidFill>
            <a:schemeClr val="accent3">
              <a:alpha val="100000"/>
            </a:schemeClr>
          </a:solidFill>
        </p:spPr>
      </p:sp>
      <p:sp>
        <p:nvSpPr>
          <p:cNvPr id="22" name="TextBox 22"/>
          <p:cNvSpPr txBox="1"/>
          <p:nvPr/>
        </p:nvSpPr>
        <p:spPr>
          <a:xfrm>
            <a:off x="8598408" y="2221706"/>
            <a:ext cx="1152525" cy="180975"/>
          </a:xfrm>
          <a:prstGeom prst="rect">
            <a:avLst/>
          </a:prstGeom>
          <a:noFill/>
        </p:spPr>
        <p:txBody>
          <a:bodyPr vert="horz" wrap="square" lIns="0" tIns="0" rIns="0" bIns="0" rtlCol="0" anchor="t" anchorCtr="0">
            <a:spAutoFit/>
          </a:bodyPr>
          <a:lstStyle/>
          <a:p>
            <a:pPr algn="ctr">
              <a:lnSpc>
                <a:spcPct val="80000"/>
              </a:lnSpc>
            </a:pPr>
            <a:r>
              <a:rPr lang="en-US" sz="1200">
                <a:solidFill>
                  <a:srgbClr val="FFFFFF">
                    <a:alpha val="100000"/>
                  </a:srgbClr>
                </a:solidFill>
                <a:latin typeface="Noto Sans SC"/>
                <a:ea typeface="Noto Sans SC"/>
                <a:cs typeface="Noto Sans SC"/>
              </a:rPr>
              <a:t>Responsibility falls on people</a:t>
            </a:r>
            <a:endParaRPr lang="en-US" sz="1200">
              <a:solidFill>
                <a:srgbClr val="FFFFFF">
                  <a:alpha val="100000"/>
                </a:srgbClr>
              </a:solidFill>
              <a:latin typeface="Noto Sans SC"/>
              <a:ea typeface="Noto Sans SC"/>
              <a:cs typeface="Noto Sans SC"/>
            </a:endParaRPr>
          </a:p>
        </p:txBody>
      </p:sp>
      <p:sp>
        <p:nvSpPr>
          <p:cNvPr id="23" name="AutoShape 23"/>
          <p:cNvSpPr/>
          <p:nvPr/>
        </p:nvSpPr>
        <p:spPr>
          <a:xfrm>
            <a:off x="8346377" y="2182368"/>
            <a:ext cx="252031" cy="252031"/>
          </a:xfrm>
          <a:prstGeom prst="ellipse">
            <a:avLst/>
          </a:prstGeom>
          <a:solidFill>
            <a:srgbClr val="FFFFFF">
              <a:alpha val="100000"/>
            </a:srgb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4" name="Freeform 24"/>
          <p:cNvSpPr/>
          <p:nvPr/>
        </p:nvSpPr>
        <p:spPr>
          <a:xfrm rot="2700000">
            <a:off x="8442198" y="223418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25" name="AutoShape 25"/>
          <p:cNvSpPr/>
          <p:nvPr/>
        </p:nvSpPr>
        <p:spPr>
          <a:xfrm>
            <a:off x="9995726" y="2137315"/>
            <a:ext cx="1500188" cy="345567"/>
          </a:xfrm>
          <a:prstGeom prst="roundRect">
            <a:avLst>
              <a:gd name="adj" fmla="val 50000"/>
            </a:avLst>
          </a:prstGeom>
          <a:solidFill>
            <a:schemeClr val="accent3">
              <a:alpha val="100000"/>
            </a:schemeClr>
          </a:solidFill>
        </p:spPr>
      </p:sp>
      <p:sp>
        <p:nvSpPr>
          <p:cNvPr id="26" name="TextBox 26"/>
          <p:cNvSpPr txBox="1"/>
          <p:nvPr/>
        </p:nvSpPr>
        <p:spPr>
          <a:xfrm>
            <a:off x="10295477" y="2221706"/>
            <a:ext cx="1152525" cy="180975"/>
          </a:xfrm>
          <a:prstGeom prst="rect">
            <a:avLst/>
          </a:prstGeom>
          <a:noFill/>
        </p:spPr>
        <p:txBody>
          <a:bodyPr vert="horz" wrap="square" lIns="0" tIns="0" rIns="0" bIns="0" rtlCol="0" anchor="t" anchorCtr="0">
            <a:spAutoFit/>
          </a:bodyPr>
          <a:lstStyle/>
          <a:p>
            <a:pPr algn="ctr">
              <a:lnSpc>
                <a:spcPct val="80000"/>
              </a:lnSpc>
            </a:pPr>
            <a:r>
              <a:rPr lang="en-US" sz="1200">
                <a:solidFill>
                  <a:srgbClr val="FFFFFF">
                    <a:alpha val="100000"/>
                  </a:srgbClr>
                </a:solidFill>
                <a:latin typeface="Noto Sans SC"/>
                <a:ea typeface="Noto Sans SC"/>
                <a:cs typeface="Noto Sans SC"/>
              </a:rPr>
              <a:t>stage review</a:t>
            </a:r>
            <a:endParaRPr lang="en-US" sz="1200">
              <a:solidFill>
                <a:srgbClr val="FFFFFF">
                  <a:alpha val="100000"/>
                </a:srgbClr>
              </a:solidFill>
              <a:latin typeface="Noto Sans SC"/>
              <a:ea typeface="Noto Sans SC"/>
              <a:cs typeface="Noto Sans SC"/>
            </a:endParaRPr>
          </a:p>
        </p:txBody>
      </p:sp>
      <p:sp>
        <p:nvSpPr>
          <p:cNvPr id="27" name="AutoShape 27"/>
          <p:cNvSpPr/>
          <p:nvPr/>
        </p:nvSpPr>
        <p:spPr>
          <a:xfrm>
            <a:off x="10043446" y="2182368"/>
            <a:ext cx="252031" cy="252031"/>
          </a:xfrm>
          <a:prstGeom prst="ellipse">
            <a:avLst/>
          </a:prstGeom>
          <a:solidFill>
            <a:srgbClr val="FFFFFF">
              <a:alpha val="100000"/>
            </a:srgb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8" name="Freeform 28"/>
          <p:cNvSpPr/>
          <p:nvPr/>
        </p:nvSpPr>
        <p:spPr>
          <a:xfrm rot="2700000">
            <a:off x="10139172" y="223418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29" name="TextBox 29"/>
          <p:cNvSpPr txBox="1"/>
          <p:nvPr/>
        </p:nvSpPr>
        <p:spPr>
          <a:xfrm>
            <a:off x="84288" y="5671682"/>
            <a:ext cx="4192905" cy="348615"/>
          </a:xfrm>
          <a:prstGeom prst="rect">
            <a:avLst/>
          </a:prstGeom>
          <a:noFill/>
        </p:spPr>
        <p:txBody>
          <a:bodyPr vert="horz" wrap="square" lIns="91440" tIns="45720" rIns="91440" bIns="45720" rtlCol="0" anchor="t" anchorCtr="0">
            <a:spAutoFit/>
          </a:bodyPr>
          <a:lstStyle/>
          <a:p>
            <a:pPr algn="ctr">
              <a:lnSpc>
                <a:spcPct val="80000"/>
              </a:lnSpc>
            </a:pPr>
            <a:r>
              <a:rPr lang="en-US" sz="1800">
                <a:solidFill>
                  <a:srgbClr val="F6F4F4">
                    <a:alpha val="100000"/>
                  </a:srgbClr>
                </a:solidFill>
                <a:latin typeface="Noto Sans SC"/>
                <a:ea typeface="Noto Sans SC"/>
                <a:cs typeface="Noto Sans SC"/>
              </a:rPr>
              <a:t>Benchmark comparison</a:t>
            </a:r>
            <a:endParaRPr lang="en-US" sz="1800">
              <a:solidFill>
                <a:srgbClr val="F6F4F4">
                  <a:alpha val="100000"/>
                </a:srgbClr>
              </a:solidFill>
              <a:latin typeface="Noto Sans SC"/>
              <a:ea typeface="Noto Sans SC"/>
              <a:cs typeface="Noto Sans SC"/>
            </a:endParaRPr>
          </a:p>
        </p:txBody>
      </p:sp>
      <p:sp>
        <p:nvSpPr>
          <p:cNvPr id="30" name="TextBox 30"/>
          <p:cNvSpPr txBox="1"/>
          <p:nvPr/>
        </p:nvSpPr>
        <p:spPr>
          <a:xfrm>
            <a:off x="8230821" y="5665325"/>
            <a:ext cx="3745230" cy="348615"/>
          </a:xfrm>
          <a:prstGeom prst="rect">
            <a:avLst/>
          </a:prstGeom>
          <a:noFill/>
        </p:spPr>
        <p:txBody>
          <a:bodyPr vert="horz" wrap="square" lIns="91440" tIns="45720" rIns="91440" bIns="45720" rtlCol="0" anchor="t" anchorCtr="0">
            <a:spAutoFit/>
          </a:bodyPr>
          <a:lstStyle/>
          <a:p>
            <a:pPr algn="ctr">
              <a:lnSpc>
                <a:spcPct val="80000"/>
              </a:lnSpc>
            </a:pPr>
            <a:r>
              <a:rPr lang="en-US" sz="1800">
                <a:solidFill>
                  <a:srgbClr val="FBF8F8">
                    <a:alpha val="100000"/>
                  </a:srgbClr>
                </a:solidFill>
                <a:latin typeface="Noto Sans SC"/>
                <a:ea typeface="Noto Sans SC"/>
                <a:cs typeface="Noto Sans SC"/>
              </a:rPr>
              <a:t>Iterate quickly</a:t>
            </a:r>
            <a:endParaRPr lang="en-US" sz="1800">
              <a:solidFill>
                <a:srgbClr val="FBF8F8">
                  <a:alpha val="100000"/>
                </a:srgbClr>
              </a:solidFill>
              <a:latin typeface="Noto Sans SC"/>
              <a:ea typeface="Noto Sans SC"/>
              <a:cs typeface="Noto Sans SC"/>
            </a:endParaRPr>
          </a:p>
        </p:txBody>
      </p:sp>
      <p:sp>
        <p:nvSpPr>
          <p:cNvPr id="31" name="Freeform 31"/>
          <p:cNvSpPr/>
          <p:nvPr/>
        </p:nvSpPr>
        <p:spPr>
          <a:xfrm>
            <a:off x="566166" y="1653159"/>
            <a:ext cx="792004" cy="792004"/>
          </a:xfrm>
          <a:custGeom>
            <a:avLst/>
            <a:gdLst/>
            <a:ahLst/>
            <a:cxnLst/>
            <a:rect l="l" t="t" r="r" b="b"/>
            <a:pathLst>
              <a:path w="21600" h="21600">
                <a:moveTo>
                  <a:pt x="20573" y="8675"/>
                </a:moveTo>
                <a:cubicBezTo>
                  <a:pt x="19576" y="7884"/>
                  <a:pt x="19068" y="6656"/>
                  <a:pt x="19213" y="5391"/>
                </a:cubicBezTo>
                <a:cubicBezTo>
                  <a:pt x="19309" y="4564"/>
                  <a:pt x="19026" y="3752"/>
                  <a:pt x="18437" y="3163"/>
                </a:cubicBezTo>
                <a:cubicBezTo>
                  <a:pt x="17848" y="2574"/>
                  <a:pt x="17036" y="2291"/>
                  <a:pt x="16208" y="2387"/>
                </a:cubicBezTo>
                <a:cubicBezTo>
                  <a:pt x="14943" y="2532"/>
                  <a:pt x="13716" y="2024"/>
                  <a:pt x="12925" y="1027"/>
                </a:cubicBezTo>
                <a:cubicBezTo>
                  <a:pt x="12407" y="374"/>
                  <a:pt x="11633" y="0"/>
                  <a:pt x="10800" y="0"/>
                </a:cubicBezTo>
                <a:cubicBezTo>
                  <a:pt x="9967" y="0"/>
                  <a:pt x="9193" y="374"/>
                  <a:pt x="8675" y="1027"/>
                </a:cubicBezTo>
                <a:cubicBezTo>
                  <a:pt x="7884" y="2024"/>
                  <a:pt x="6657" y="2532"/>
                  <a:pt x="5392" y="2387"/>
                </a:cubicBezTo>
                <a:cubicBezTo>
                  <a:pt x="4564" y="2291"/>
                  <a:pt x="3752" y="2574"/>
                  <a:pt x="3163" y="3163"/>
                </a:cubicBezTo>
                <a:cubicBezTo>
                  <a:pt x="2574" y="3752"/>
                  <a:pt x="2291" y="4564"/>
                  <a:pt x="2387" y="5392"/>
                </a:cubicBezTo>
                <a:cubicBezTo>
                  <a:pt x="2532" y="6656"/>
                  <a:pt x="2024" y="7884"/>
                  <a:pt x="1026" y="8675"/>
                </a:cubicBezTo>
                <a:cubicBezTo>
                  <a:pt x="374" y="9193"/>
                  <a:pt x="0" y="9967"/>
                  <a:pt x="0" y="10800"/>
                </a:cubicBezTo>
                <a:cubicBezTo>
                  <a:pt x="0" y="11633"/>
                  <a:pt x="374" y="12407"/>
                  <a:pt x="1026" y="12925"/>
                </a:cubicBezTo>
                <a:cubicBezTo>
                  <a:pt x="2024" y="13716"/>
                  <a:pt x="2532" y="14944"/>
                  <a:pt x="2387" y="16209"/>
                </a:cubicBezTo>
                <a:cubicBezTo>
                  <a:pt x="2291" y="17036"/>
                  <a:pt x="2574" y="17848"/>
                  <a:pt x="3163" y="18437"/>
                </a:cubicBezTo>
                <a:cubicBezTo>
                  <a:pt x="3752" y="19026"/>
                  <a:pt x="4565" y="19309"/>
                  <a:pt x="5392" y="19213"/>
                </a:cubicBezTo>
                <a:cubicBezTo>
                  <a:pt x="6656" y="19068"/>
                  <a:pt x="7884" y="19576"/>
                  <a:pt x="8675" y="20573"/>
                </a:cubicBezTo>
                <a:cubicBezTo>
                  <a:pt x="9193" y="21226"/>
                  <a:pt x="9967" y="21600"/>
                  <a:pt x="10800" y="21600"/>
                </a:cubicBezTo>
                <a:cubicBezTo>
                  <a:pt x="11633" y="21600"/>
                  <a:pt x="12407" y="21226"/>
                  <a:pt x="12925" y="20573"/>
                </a:cubicBezTo>
                <a:cubicBezTo>
                  <a:pt x="13716" y="19576"/>
                  <a:pt x="14943" y="19068"/>
                  <a:pt x="16208" y="19213"/>
                </a:cubicBezTo>
                <a:cubicBezTo>
                  <a:pt x="17036" y="19308"/>
                  <a:pt x="17848" y="19026"/>
                  <a:pt x="18437" y="18437"/>
                </a:cubicBezTo>
                <a:cubicBezTo>
                  <a:pt x="19026" y="17848"/>
                  <a:pt x="19309" y="17036"/>
                  <a:pt x="19213" y="16208"/>
                </a:cubicBezTo>
                <a:cubicBezTo>
                  <a:pt x="19068" y="14944"/>
                  <a:pt x="19576" y="13716"/>
                  <a:pt x="20574" y="12925"/>
                </a:cubicBezTo>
                <a:cubicBezTo>
                  <a:pt x="21226" y="12407"/>
                  <a:pt x="21600" y="11633"/>
                  <a:pt x="21600" y="10800"/>
                </a:cubicBezTo>
                <a:cubicBezTo>
                  <a:pt x="21600" y="9967"/>
                  <a:pt x="21226" y="9193"/>
                  <a:pt x="20573" y="8675"/>
                </a:cubicBezTo>
              </a:path>
            </a:pathLst>
          </a:custGeom>
          <a:solidFill>
            <a:schemeClr val="accent1">
              <a:alpha val="100000"/>
            </a:schemeClr>
          </a:solidFill>
        </p:spPr>
      </p:sp>
      <p:sp>
        <p:nvSpPr>
          <p:cNvPr id="32" name="TextBox 3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2800" b="1">
                <a:solidFill>
                  <a:schemeClr val="dk2">
                    <a:alpha val="100000"/>
                  </a:schemeClr>
                </a:solidFill>
                <a:latin typeface="Noto Sans SC"/>
                <a:ea typeface="Noto Sans SC"/>
                <a:cs typeface="Noto Sans SC"/>
              </a:rPr>
              <a:t>Team formation and resource allocation</a:t>
            </a:r>
            <a:endParaRPr lang="en-US" sz="2800" b="1">
              <a:solidFill>
                <a:schemeClr val="dk2">
                  <a:alpha val="100000"/>
                </a:schemeClr>
              </a:solidFill>
              <a:latin typeface="Noto Sans SC"/>
              <a:ea typeface="Noto Sans SC"/>
              <a:cs typeface="Noto Sans SC"/>
            </a:endParaRPr>
          </a:p>
        </p:txBody>
      </p:sp>
      <p:sp>
        <p:nvSpPr>
          <p:cNvPr id="33" name="Freeform 33"/>
          <p:cNvSpPr/>
          <p:nvPr/>
        </p:nvSpPr>
        <p:spPr>
          <a:xfrm>
            <a:off x="750325" y="1867444"/>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9F9">
              <a:alpha val="100000"/>
            </a:srgbClr>
          </a:solidFill>
        </p:spPr>
      </p:sp>
      <p:sp>
        <p:nvSpPr>
          <p:cNvPr id="34" name="Freeform 34"/>
          <p:cNvSpPr/>
          <p:nvPr/>
        </p:nvSpPr>
        <p:spPr>
          <a:xfrm>
            <a:off x="5882161" y="1641869"/>
            <a:ext cx="629580" cy="629580"/>
          </a:xfrm>
          <a:custGeom>
            <a:avLst/>
            <a:gdLst/>
            <a:ahLst/>
            <a:cxnLst/>
            <a:rect l="l" t="t" r="r" b="b"/>
            <a:pathLst>
              <a:path w="361950" h="304800">
                <a:moveTo>
                  <a:pt x="202444" y="169259"/>
                </a:moveTo>
                <a:cubicBezTo>
                  <a:pt x="202444" y="169259"/>
                  <a:pt x="207007" y="107880"/>
                  <a:pt x="150762" y="100870"/>
                </a:cubicBezTo>
                <a:cubicBezTo>
                  <a:pt x="102546" y="95945"/>
                  <a:pt x="87878" y="140751"/>
                  <a:pt x="87878" y="140751"/>
                </a:cubicBezTo>
                <a:cubicBezTo>
                  <a:pt x="87878" y="140751"/>
                  <a:pt x="73362" y="126787"/>
                  <a:pt x="53664" y="138189"/>
                </a:cubicBezTo>
                <a:cubicBezTo>
                  <a:pt x="36033" y="149076"/>
                  <a:pt x="39157" y="168993"/>
                  <a:pt x="39157" y="168993"/>
                </a:cubicBezTo>
                <a:cubicBezTo>
                  <a:pt x="39157" y="168993"/>
                  <a:pt x="0" y="176603"/>
                  <a:pt x="0" y="216513"/>
                </a:cubicBezTo>
                <a:cubicBezTo>
                  <a:pt x="1086" y="257061"/>
                  <a:pt x="42272" y="256051"/>
                  <a:pt x="42272" y="256051"/>
                </a:cubicBezTo>
                <a:lnTo>
                  <a:pt x="196320" y="256451"/>
                </a:lnTo>
                <a:cubicBezTo>
                  <a:pt x="196320" y="256451"/>
                  <a:pt x="233191" y="256889"/>
                  <a:pt x="239906" y="218894"/>
                </a:cubicBezTo>
                <a:cubicBezTo>
                  <a:pt x="242497" y="177432"/>
                  <a:pt x="202444" y="169259"/>
                  <a:pt x="202444" y="169259"/>
                </a:cubicBezTo>
                <a:close/>
              </a:path>
              <a:path w="361950" h="304800">
                <a:moveTo>
                  <a:pt x="308486" y="174822"/>
                </a:moveTo>
                <a:cubicBezTo>
                  <a:pt x="308486" y="135360"/>
                  <a:pt x="276511" y="103384"/>
                  <a:pt x="237049" y="103384"/>
                </a:cubicBezTo>
                <a:cubicBezTo>
                  <a:pt x="230372" y="103384"/>
                  <a:pt x="216179" y="105556"/>
                  <a:pt x="202178" y="112805"/>
                </a:cubicBezTo>
                <a:cubicBezTo>
                  <a:pt x="202178" y="112824"/>
                  <a:pt x="193424" y="118777"/>
                  <a:pt x="193424" y="118777"/>
                </a:cubicBezTo>
                <a:cubicBezTo>
                  <a:pt x="193424" y="118777"/>
                  <a:pt x="207283" y="131359"/>
                  <a:pt x="208474" y="164697"/>
                </a:cubicBezTo>
                <a:cubicBezTo>
                  <a:pt x="208474" y="165287"/>
                  <a:pt x="245183" y="174708"/>
                  <a:pt x="245183" y="212808"/>
                </a:cubicBezTo>
                <a:cubicBezTo>
                  <a:pt x="245183" y="239001"/>
                  <a:pt x="231277" y="246202"/>
                  <a:pt x="231277" y="246202"/>
                </a:cubicBezTo>
                <a:lnTo>
                  <a:pt x="237049" y="246259"/>
                </a:lnTo>
                <a:cubicBezTo>
                  <a:pt x="237049" y="246259"/>
                  <a:pt x="308486" y="231381"/>
                  <a:pt x="308486" y="174822"/>
                </a:cubicBezTo>
                <a:close/>
              </a:path>
              <a:path w="361950" h="304800">
                <a:moveTo>
                  <a:pt x="237049" y="53378"/>
                </a:moveTo>
                <a:lnTo>
                  <a:pt x="216960" y="93564"/>
                </a:lnTo>
                <a:lnTo>
                  <a:pt x="257146" y="93564"/>
                </a:lnTo>
                <a:lnTo>
                  <a:pt x="237049" y="53378"/>
                </a:lnTo>
                <a:close/>
              </a:path>
              <a:path w="361950" h="304800">
                <a:moveTo>
                  <a:pt x="322878" y="88687"/>
                </a:moveTo>
                <a:lnTo>
                  <a:pt x="280254" y="102889"/>
                </a:lnTo>
                <a:lnTo>
                  <a:pt x="308667" y="131302"/>
                </a:lnTo>
                <a:lnTo>
                  <a:pt x="322878" y="88687"/>
                </a:lnTo>
                <a:close/>
              </a:path>
              <a:path w="361950" h="304800">
                <a:moveTo>
                  <a:pt x="318011" y="195205"/>
                </a:moveTo>
                <a:lnTo>
                  <a:pt x="358197" y="175117"/>
                </a:lnTo>
                <a:lnTo>
                  <a:pt x="318011" y="155029"/>
                </a:lnTo>
                <a:lnTo>
                  <a:pt x="318011" y="195205"/>
                </a:lnTo>
                <a:close/>
              </a:path>
              <a:path w="361950" h="304800">
                <a:moveTo>
                  <a:pt x="280264" y="246745"/>
                </a:moveTo>
                <a:lnTo>
                  <a:pt x="322888" y="260947"/>
                </a:lnTo>
                <a:lnTo>
                  <a:pt x="308686" y="218323"/>
                </a:lnTo>
                <a:lnTo>
                  <a:pt x="280264" y="246745"/>
                </a:lnTo>
              </a:path>
            </a:pathLst>
          </a:custGeom>
          <a:solidFill>
            <a:srgbClr val="FAFBFB">
              <a:alpha val="100000"/>
            </a:srgbClr>
          </a:solidFill>
        </p:spPr>
      </p:sp>
      <p:sp>
        <p:nvSpPr>
          <p:cNvPr id="35" name="Freeform 35"/>
          <p:cNvSpPr/>
          <p:nvPr/>
        </p:nvSpPr>
        <p:spPr>
          <a:xfrm>
            <a:off x="4385638" y="4139980"/>
            <a:ext cx="586311" cy="586311"/>
          </a:xfrm>
          <a:custGeom>
            <a:avLst/>
            <a:gdLst/>
            <a:ahLst/>
            <a:cxnLst/>
            <a:rect l="l" t="t" r="r" b="b"/>
            <a:pathLst>
              <a:path w="333375" h="304800">
                <a:moveTo>
                  <a:pt x="202444" y="162220"/>
                </a:moveTo>
                <a:cubicBezTo>
                  <a:pt x="202444" y="162220"/>
                  <a:pt x="207007" y="100841"/>
                  <a:pt x="150752" y="93840"/>
                </a:cubicBezTo>
                <a:cubicBezTo>
                  <a:pt x="102537" y="88916"/>
                  <a:pt x="87868" y="133721"/>
                  <a:pt x="87868" y="133721"/>
                </a:cubicBezTo>
                <a:cubicBezTo>
                  <a:pt x="87868" y="133721"/>
                  <a:pt x="73352" y="119758"/>
                  <a:pt x="53654" y="131159"/>
                </a:cubicBezTo>
                <a:cubicBezTo>
                  <a:pt x="36024" y="142046"/>
                  <a:pt x="39148" y="161963"/>
                  <a:pt x="39148" y="161963"/>
                </a:cubicBezTo>
                <a:cubicBezTo>
                  <a:pt x="39148" y="161963"/>
                  <a:pt x="0" y="169574"/>
                  <a:pt x="0" y="209493"/>
                </a:cubicBezTo>
                <a:cubicBezTo>
                  <a:pt x="1076" y="250031"/>
                  <a:pt x="42262" y="249022"/>
                  <a:pt x="42262" y="249022"/>
                </a:cubicBezTo>
                <a:lnTo>
                  <a:pt x="196310" y="249431"/>
                </a:lnTo>
                <a:cubicBezTo>
                  <a:pt x="196310" y="249431"/>
                  <a:pt x="233182" y="249860"/>
                  <a:pt x="239897" y="211874"/>
                </a:cubicBezTo>
                <a:cubicBezTo>
                  <a:pt x="242497" y="170412"/>
                  <a:pt x="202444" y="162220"/>
                  <a:pt x="202444" y="162220"/>
                </a:cubicBezTo>
                <a:close/>
              </a:path>
              <a:path w="333375" h="304800">
                <a:moveTo>
                  <a:pt x="297694" y="124130"/>
                </a:moveTo>
                <a:cubicBezTo>
                  <a:pt x="297694" y="124130"/>
                  <a:pt x="302257" y="62751"/>
                  <a:pt x="246012" y="55740"/>
                </a:cubicBezTo>
                <a:cubicBezTo>
                  <a:pt x="197796" y="50816"/>
                  <a:pt x="182537" y="96212"/>
                  <a:pt x="182537" y="96212"/>
                </a:cubicBezTo>
                <a:cubicBezTo>
                  <a:pt x="182537" y="96212"/>
                  <a:pt x="210626" y="112509"/>
                  <a:pt x="211817" y="156562"/>
                </a:cubicBezTo>
                <a:cubicBezTo>
                  <a:pt x="229676" y="161925"/>
                  <a:pt x="248707" y="176660"/>
                  <a:pt x="249307" y="211188"/>
                </a:cubicBezTo>
                <a:lnTo>
                  <a:pt x="291560" y="211341"/>
                </a:lnTo>
                <a:cubicBezTo>
                  <a:pt x="291560" y="211341"/>
                  <a:pt x="328432" y="211769"/>
                  <a:pt x="335147" y="173784"/>
                </a:cubicBezTo>
                <a:cubicBezTo>
                  <a:pt x="337747" y="132302"/>
                  <a:pt x="297694" y="124130"/>
                  <a:pt x="297694" y="124130"/>
                </a:cubicBezTo>
              </a:path>
            </a:pathLst>
          </a:custGeom>
          <a:solidFill>
            <a:srgbClr val="F4F6F6">
              <a:alpha val="100000"/>
            </a:srgbClr>
          </a:solidFill>
        </p:spPr>
      </p:sp>
      <p:sp>
        <p:nvSpPr>
          <p:cNvPr id="36" name="Freeform 36"/>
          <p:cNvSpPr/>
          <p:nvPr/>
        </p:nvSpPr>
        <p:spPr>
          <a:xfrm>
            <a:off x="7187005" y="4139980"/>
            <a:ext cx="624654" cy="624654"/>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4F6F6">
              <a:alpha val="100000"/>
            </a:srgbClr>
          </a:solidFill>
        </p:spPr>
      </p:sp>
      <p:sp>
        <p:nvSpPr>
          <p:cNvPr id="37" name="AutoShape 37"/>
          <p:cNvSpPr/>
          <p:nvPr/>
        </p:nvSpPr>
        <p:spPr>
          <a:xfrm>
            <a:off x="9012269" y="3277267"/>
            <a:ext cx="2483739" cy="345567"/>
          </a:xfrm>
          <a:prstGeom prst="roundRect">
            <a:avLst>
              <a:gd name="adj" fmla="val 50000"/>
            </a:avLst>
          </a:prstGeom>
          <a:solidFill>
            <a:schemeClr val="accent4">
              <a:alpha val="100000"/>
            </a:schemeClr>
          </a:solidFill>
        </p:spPr>
      </p:sp>
      <p:sp>
        <p:nvSpPr>
          <p:cNvPr id="38" name="AutoShape 38"/>
          <p:cNvSpPr/>
          <p:nvPr/>
        </p:nvSpPr>
        <p:spPr>
          <a:xfrm>
            <a:off x="8991695" y="3803938"/>
            <a:ext cx="2483739" cy="345567"/>
          </a:xfrm>
          <a:prstGeom prst="roundRect">
            <a:avLst>
              <a:gd name="adj" fmla="val 50000"/>
            </a:avLst>
          </a:prstGeom>
          <a:solidFill>
            <a:schemeClr val="accent4">
              <a:alpha val="100000"/>
            </a:schemeClr>
          </a:solidFill>
        </p:spPr>
      </p:sp>
      <p:sp>
        <p:nvSpPr>
          <p:cNvPr id="39" name="AutoShape 39"/>
          <p:cNvSpPr/>
          <p:nvPr/>
        </p:nvSpPr>
        <p:spPr>
          <a:xfrm>
            <a:off x="9012269" y="4344638"/>
            <a:ext cx="2483739" cy="345567"/>
          </a:xfrm>
          <a:prstGeom prst="roundRect">
            <a:avLst>
              <a:gd name="adj" fmla="val 50000"/>
            </a:avLst>
          </a:prstGeom>
          <a:solidFill>
            <a:schemeClr val="accent4">
              <a:alpha val="100000"/>
            </a:schemeClr>
          </a:solidFill>
        </p:spPr>
      </p:sp>
      <p:sp>
        <p:nvSpPr>
          <p:cNvPr id="40" name="AutoShape 40"/>
          <p:cNvSpPr/>
          <p:nvPr/>
        </p:nvSpPr>
        <p:spPr>
          <a:xfrm>
            <a:off x="9010745" y="4878614"/>
            <a:ext cx="2483739" cy="345567"/>
          </a:xfrm>
          <a:prstGeom prst="roundRect">
            <a:avLst>
              <a:gd name="adj" fmla="val 50000"/>
            </a:avLst>
          </a:prstGeom>
          <a:solidFill>
            <a:schemeClr val="accent4">
              <a:alpha val="100000"/>
            </a:schemeClr>
          </a:solidFill>
        </p:spPr>
      </p:sp>
      <p:sp>
        <p:nvSpPr>
          <p:cNvPr id="41" name="TextBox 41"/>
          <p:cNvSpPr txBox="1"/>
          <p:nvPr/>
        </p:nvSpPr>
        <p:spPr>
          <a:xfrm>
            <a:off x="9391364" y="3327845"/>
            <a:ext cx="1906905" cy="262890"/>
          </a:xfrm>
          <a:prstGeom prst="rect">
            <a:avLst/>
          </a:prstGeom>
          <a:noFill/>
        </p:spPr>
        <p:txBody>
          <a:bodyPr vert="horz" wrap="square" lIns="91440" tIns="45720" rIns="91440" bIns="45720" rtlCol="0" anchor="t" anchorCtr="0">
            <a:spAutoFit/>
          </a:bodyPr>
          <a:lstStyle/>
          <a:p>
            <a:pPr algn="l">
              <a:lnSpc>
                <a:spcPct val="80000"/>
              </a:lnSpc>
            </a:pPr>
            <a:r>
              <a:rPr lang="en-US" sz="1200">
                <a:solidFill>
                  <a:srgbClr val="FDFBFB">
                    <a:alpha val="100000"/>
                  </a:srgbClr>
                </a:solidFill>
                <a:latin typeface="Noto Sans SC"/>
                <a:ea typeface="Noto Sans SC"/>
                <a:cs typeface="Noto Sans SC"/>
              </a:rPr>
              <a:t>Quantitative indicators</a:t>
            </a:r>
            <a:endParaRPr lang="en-US" sz="1200">
              <a:solidFill>
                <a:srgbClr val="FDFBFB">
                  <a:alpha val="100000"/>
                </a:srgbClr>
              </a:solidFill>
              <a:latin typeface="Noto Sans SC"/>
              <a:ea typeface="Noto Sans SC"/>
              <a:cs typeface="Noto Sans SC"/>
            </a:endParaRPr>
          </a:p>
        </p:txBody>
      </p:sp>
      <p:sp>
        <p:nvSpPr>
          <p:cNvPr id="42" name="TextBox 42"/>
          <p:cNvSpPr txBox="1"/>
          <p:nvPr/>
        </p:nvSpPr>
        <p:spPr>
          <a:xfrm>
            <a:off x="9381839" y="3835432"/>
            <a:ext cx="1906905" cy="300990"/>
          </a:xfrm>
          <a:prstGeom prst="rect">
            <a:avLst/>
          </a:prstGeom>
          <a:noFill/>
        </p:spPr>
        <p:txBody>
          <a:bodyPr vert="horz" wrap="square" lIns="91440" tIns="45720" rIns="91440" bIns="45720" rtlCol="0" anchor="t" anchorCtr="0">
            <a:spAutoFit/>
          </a:bodyPr>
          <a:lstStyle/>
          <a:p>
            <a:pPr algn="just">
              <a:lnSpc>
                <a:spcPct val="110000"/>
              </a:lnSpc>
            </a:pPr>
            <a:r>
              <a:rPr lang="en-US" sz="1200">
                <a:solidFill>
                  <a:srgbClr val="FDFCFC">
                    <a:alpha val="100000"/>
                  </a:srgbClr>
                </a:solidFill>
                <a:latin typeface="Noto Sans SC"/>
                <a:ea typeface="Noto Sans SC"/>
                <a:cs typeface="Noto Sans SC"/>
              </a:rPr>
              <a:t>Dynamic assessment</a:t>
            </a:r>
            <a:endParaRPr lang="en-US" sz="1200">
              <a:solidFill>
                <a:srgbClr val="FDFCFC">
                  <a:alpha val="100000"/>
                </a:srgbClr>
              </a:solidFill>
              <a:latin typeface="Noto Sans SC"/>
              <a:ea typeface="Noto Sans SC"/>
              <a:cs typeface="Noto Sans SC"/>
            </a:endParaRPr>
          </a:p>
        </p:txBody>
      </p:sp>
      <p:sp>
        <p:nvSpPr>
          <p:cNvPr id="43" name="TextBox 43"/>
          <p:cNvSpPr txBox="1"/>
          <p:nvPr/>
        </p:nvSpPr>
        <p:spPr>
          <a:xfrm>
            <a:off x="9391364" y="4406946"/>
            <a:ext cx="1906905" cy="262890"/>
          </a:xfrm>
          <a:prstGeom prst="rect">
            <a:avLst/>
          </a:prstGeom>
          <a:noFill/>
        </p:spPr>
        <p:txBody>
          <a:bodyPr vert="horz" wrap="square" lIns="91440" tIns="45720" rIns="91440" bIns="45720" rtlCol="0" anchor="t" anchorCtr="0">
            <a:spAutoFit/>
          </a:bodyPr>
          <a:lstStyle/>
          <a:p>
            <a:pPr algn="l">
              <a:lnSpc>
                <a:spcPct val="80000"/>
              </a:lnSpc>
            </a:pPr>
            <a:r>
              <a:rPr lang="en-US" sz="1200">
                <a:solidFill>
                  <a:srgbClr val="F6F4F4">
                    <a:alpha val="100000"/>
                  </a:srgbClr>
                </a:solidFill>
                <a:latin typeface="Noto Sans SC"/>
                <a:ea typeface="Noto Sans SC"/>
                <a:cs typeface="Noto Sans SC"/>
              </a:rPr>
              <a:t>self-assessment report</a:t>
            </a:r>
            <a:endParaRPr lang="en-US" sz="1200">
              <a:solidFill>
                <a:srgbClr val="F6F4F4">
                  <a:alpha val="100000"/>
                </a:srgbClr>
              </a:solidFill>
              <a:latin typeface="Noto Sans SC"/>
              <a:ea typeface="Noto Sans SC"/>
              <a:cs typeface="Noto Sans SC"/>
            </a:endParaRPr>
          </a:p>
        </p:txBody>
      </p:sp>
      <p:sp>
        <p:nvSpPr>
          <p:cNvPr id="44" name="TextBox 44"/>
          <p:cNvSpPr txBox="1"/>
          <p:nvPr/>
        </p:nvSpPr>
        <p:spPr>
          <a:xfrm>
            <a:off x="9410414" y="4907756"/>
            <a:ext cx="1906905" cy="300990"/>
          </a:xfrm>
          <a:prstGeom prst="rect">
            <a:avLst/>
          </a:prstGeom>
          <a:noFill/>
        </p:spPr>
        <p:txBody>
          <a:bodyPr vert="horz" wrap="square" lIns="91440" tIns="45720" rIns="91440" bIns="45720" rtlCol="0" anchor="t" anchorCtr="0">
            <a:spAutoFit/>
          </a:bodyPr>
          <a:lstStyle/>
          <a:p>
            <a:pPr algn="just">
              <a:lnSpc>
                <a:spcPct val="110000"/>
              </a:lnSpc>
            </a:pPr>
            <a:r>
              <a:rPr lang="en-US" sz="1200">
                <a:solidFill>
                  <a:srgbClr val="FBFBFB">
                    <a:alpha val="100000"/>
                  </a:srgbClr>
                </a:solidFill>
                <a:latin typeface="Noto Sans SC"/>
                <a:ea typeface="Noto Sans SC"/>
                <a:cs typeface="Noto Sans SC"/>
              </a:rPr>
              <a:t>360 degree assessment</a:t>
            </a:r>
            <a:endParaRPr lang="en-US" sz="1200">
              <a:solidFill>
                <a:srgbClr val="FBFBFB">
                  <a:alpha val="100000"/>
                </a:srgbClr>
              </a:solidFill>
              <a:latin typeface="Noto Sans SC"/>
              <a:ea typeface="Noto Sans SC"/>
              <a:cs typeface="Noto Sans SC"/>
            </a:endParaRPr>
          </a:p>
        </p:txBody>
      </p:sp>
      <p:sp>
        <p:nvSpPr>
          <p:cNvPr id="45" name="AutoShape 45"/>
          <p:cNvSpPr/>
          <p:nvPr/>
        </p:nvSpPr>
        <p:spPr>
          <a:xfrm>
            <a:off x="9077420" y="3334417"/>
            <a:ext cx="252031" cy="252031"/>
          </a:xfrm>
          <a:prstGeom prst="ellipse">
            <a:avLst/>
          </a:prstGeom>
          <a:solidFill>
            <a:srgbClr val="FFFFFF">
              <a:alpha val="100000"/>
            </a:srgbClr>
          </a:solidFill>
        </p:spPr>
      </p:sp>
      <p:sp>
        <p:nvSpPr>
          <p:cNvPr id="46" name="Freeform 46"/>
          <p:cNvSpPr/>
          <p:nvPr/>
        </p:nvSpPr>
        <p:spPr>
          <a:xfrm rot="2700000">
            <a:off x="9176004" y="3383375"/>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4">
                <a:alpha val="100000"/>
              </a:schemeClr>
            </a:solidFill>
            <a:prstDash val="solid"/>
          </a:ln>
        </p:spPr>
      </p:sp>
      <p:sp>
        <p:nvSpPr>
          <p:cNvPr id="47" name="AutoShape 47"/>
          <p:cNvSpPr/>
          <p:nvPr/>
        </p:nvSpPr>
        <p:spPr>
          <a:xfrm>
            <a:off x="9058370" y="3849848"/>
            <a:ext cx="252031" cy="252031"/>
          </a:xfrm>
          <a:prstGeom prst="ellipse">
            <a:avLst/>
          </a:prstGeom>
          <a:solidFill>
            <a:srgbClr val="FFFFFF">
              <a:alpha val="100000"/>
            </a:srgbClr>
          </a:solidFill>
        </p:spPr>
      </p:sp>
      <p:sp>
        <p:nvSpPr>
          <p:cNvPr id="48" name="Freeform 48"/>
          <p:cNvSpPr/>
          <p:nvPr/>
        </p:nvSpPr>
        <p:spPr>
          <a:xfrm rot="2700000">
            <a:off x="9147429" y="3911155"/>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4">
                <a:alpha val="100000"/>
              </a:schemeClr>
            </a:solidFill>
            <a:prstDash val="solid"/>
          </a:ln>
        </p:spPr>
      </p:sp>
      <p:sp>
        <p:nvSpPr>
          <p:cNvPr id="49" name="AutoShape 49"/>
          <p:cNvSpPr/>
          <p:nvPr/>
        </p:nvSpPr>
        <p:spPr>
          <a:xfrm>
            <a:off x="9080278" y="4387120"/>
            <a:ext cx="252031" cy="252031"/>
          </a:xfrm>
          <a:prstGeom prst="ellipse">
            <a:avLst/>
          </a:prstGeom>
          <a:solidFill>
            <a:srgbClr val="FFFFFF">
              <a:alpha val="100000"/>
            </a:srgbClr>
          </a:solidFill>
        </p:spPr>
      </p:sp>
      <p:sp>
        <p:nvSpPr>
          <p:cNvPr id="50" name="Freeform 50"/>
          <p:cNvSpPr/>
          <p:nvPr/>
        </p:nvSpPr>
        <p:spPr>
          <a:xfrm rot="2700000">
            <a:off x="9176004" y="4439031"/>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4">
                <a:alpha val="100000"/>
              </a:schemeClr>
            </a:solidFill>
            <a:prstDash val="solid"/>
          </a:ln>
        </p:spPr>
      </p:sp>
      <p:sp>
        <p:nvSpPr>
          <p:cNvPr id="51" name="AutoShape 51"/>
          <p:cNvSpPr/>
          <p:nvPr/>
        </p:nvSpPr>
        <p:spPr>
          <a:xfrm>
            <a:off x="9080278" y="4929854"/>
            <a:ext cx="252031" cy="252031"/>
          </a:xfrm>
          <a:prstGeom prst="ellipse">
            <a:avLst/>
          </a:prstGeom>
          <a:solidFill>
            <a:srgbClr val="FFFFFF">
              <a:alpha val="100000"/>
            </a:srgbClr>
          </a:solidFill>
        </p:spPr>
      </p:sp>
      <p:sp>
        <p:nvSpPr>
          <p:cNvPr id="52" name="Freeform 52"/>
          <p:cNvSpPr/>
          <p:nvPr/>
        </p:nvSpPr>
        <p:spPr>
          <a:xfrm rot="2700000">
            <a:off x="9176004" y="4981670"/>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4">
                <a:alpha val="100000"/>
              </a:schemeClr>
            </a:solidFill>
            <a:prstDash val="solid"/>
          </a:ln>
        </p:spPr>
      </p:sp>
      <p:sp>
        <p:nvSpPr>
          <p:cNvPr id="53" name="AutoShape 53"/>
          <p:cNvSpPr/>
          <p:nvPr/>
        </p:nvSpPr>
        <p:spPr>
          <a:xfrm>
            <a:off x="566166" y="3277267"/>
            <a:ext cx="2483739" cy="345567"/>
          </a:xfrm>
          <a:prstGeom prst="roundRect">
            <a:avLst>
              <a:gd name="adj" fmla="val 50000"/>
            </a:avLst>
          </a:prstGeom>
          <a:solidFill>
            <a:schemeClr val="accent2">
              <a:alpha val="100000"/>
            </a:schemeClr>
          </a:solidFill>
        </p:spPr>
      </p:sp>
      <p:sp>
        <p:nvSpPr>
          <p:cNvPr id="54" name="AutoShape 54"/>
          <p:cNvSpPr/>
          <p:nvPr/>
        </p:nvSpPr>
        <p:spPr>
          <a:xfrm>
            <a:off x="566166" y="3813463"/>
            <a:ext cx="2483739" cy="345567"/>
          </a:xfrm>
          <a:prstGeom prst="roundRect">
            <a:avLst>
              <a:gd name="adj" fmla="val 50000"/>
            </a:avLst>
          </a:prstGeom>
          <a:solidFill>
            <a:schemeClr val="accent2">
              <a:alpha val="100000"/>
            </a:schemeClr>
          </a:solidFill>
        </p:spPr>
      </p:sp>
      <p:sp>
        <p:nvSpPr>
          <p:cNvPr id="55" name="AutoShape 55"/>
          <p:cNvSpPr/>
          <p:nvPr/>
        </p:nvSpPr>
        <p:spPr>
          <a:xfrm>
            <a:off x="566166" y="4340038"/>
            <a:ext cx="2483739" cy="345567"/>
          </a:xfrm>
          <a:prstGeom prst="roundRect">
            <a:avLst>
              <a:gd name="adj" fmla="val 50000"/>
            </a:avLst>
          </a:prstGeom>
          <a:solidFill>
            <a:schemeClr val="accent2">
              <a:alpha val="100000"/>
            </a:schemeClr>
          </a:solidFill>
        </p:spPr>
      </p:sp>
      <p:sp>
        <p:nvSpPr>
          <p:cNvPr id="56" name="AutoShape 56"/>
          <p:cNvSpPr/>
          <p:nvPr/>
        </p:nvSpPr>
        <p:spPr>
          <a:xfrm>
            <a:off x="566166" y="4888139"/>
            <a:ext cx="2483739" cy="345567"/>
          </a:xfrm>
          <a:prstGeom prst="roundRect">
            <a:avLst>
              <a:gd name="adj" fmla="val 50000"/>
            </a:avLst>
          </a:prstGeom>
          <a:solidFill>
            <a:schemeClr val="accent2">
              <a:alpha val="100000"/>
            </a:schemeClr>
          </a:solidFill>
        </p:spPr>
      </p:sp>
      <p:sp>
        <p:nvSpPr>
          <p:cNvPr id="57" name="TextBox 57"/>
          <p:cNvSpPr txBox="1"/>
          <p:nvPr/>
        </p:nvSpPr>
        <p:spPr>
          <a:xfrm>
            <a:off x="968216" y="3327845"/>
            <a:ext cx="2081689" cy="272415"/>
          </a:xfrm>
          <a:prstGeom prst="rect">
            <a:avLst/>
          </a:prstGeom>
          <a:noFill/>
        </p:spPr>
        <p:txBody>
          <a:bodyPr vert="horz" wrap="square" lIns="91440" tIns="45720" rIns="91440" bIns="45720" rtlCol="0" anchor="t" anchorCtr="0">
            <a:spAutoFit/>
          </a:bodyPr>
          <a:lstStyle/>
          <a:p>
            <a:pPr algn="l">
              <a:lnSpc>
                <a:spcPct val="80000"/>
              </a:lnSpc>
            </a:pPr>
            <a:r>
              <a:rPr lang="en-US" sz="1200">
                <a:solidFill>
                  <a:srgbClr val="F9F8F8">
                    <a:alpha val="100000"/>
                  </a:srgbClr>
                </a:solidFill>
                <a:latin typeface="Noto Sans SC"/>
                <a:ea typeface="Noto Sans SC"/>
                <a:cs typeface="Noto Sans SC"/>
              </a:rPr>
              <a:t>Innovation Challenge</a:t>
            </a:r>
            <a:endParaRPr lang="en-US" sz="1200">
              <a:solidFill>
                <a:srgbClr val="F9F8F8">
                  <a:alpha val="100000"/>
                </a:srgbClr>
              </a:solidFill>
              <a:latin typeface="Noto Sans SC"/>
              <a:ea typeface="Noto Sans SC"/>
              <a:cs typeface="Noto Sans SC"/>
            </a:endParaRPr>
          </a:p>
        </p:txBody>
      </p:sp>
      <p:sp>
        <p:nvSpPr>
          <p:cNvPr id="58" name="TextBox 58"/>
          <p:cNvSpPr txBox="1"/>
          <p:nvPr/>
        </p:nvSpPr>
        <p:spPr>
          <a:xfrm>
            <a:off x="962168" y="3838990"/>
            <a:ext cx="2087737" cy="300990"/>
          </a:xfrm>
          <a:prstGeom prst="rect">
            <a:avLst/>
          </a:prstGeom>
          <a:noFill/>
        </p:spPr>
        <p:txBody>
          <a:bodyPr vert="horz" wrap="square" lIns="91440" tIns="45720" rIns="91440" bIns="45720" rtlCol="0" anchor="t" anchorCtr="0">
            <a:spAutoFit/>
          </a:bodyPr>
          <a:lstStyle/>
          <a:p>
            <a:pPr algn="just">
              <a:lnSpc>
                <a:spcPct val="110000"/>
              </a:lnSpc>
            </a:pPr>
            <a:r>
              <a:rPr lang="en-US" sz="1200">
                <a:solidFill>
                  <a:srgbClr val="FBF9F9">
                    <a:alpha val="100000"/>
                  </a:srgbClr>
                </a:solidFill>
                <a:latin typeface="Noto Sans SC"/>
                <a:ea typeface="Noto Sans SC"/>
                <a:cs typeface="Noto Sans SC"/>
              </a:rPr>
              <a:t>Results conference</a:t>
            </a:r>
            <a:endParaRPr lang="en-US" sz="1200">
              <a:solidFill>
                <a:srgbClr val="FBF9F9">
                  <a:alpha val="100000"/>
                </a:srgbClr>
              </a:solidFill>
              <a:latin typeface="Noto Sans SC"/>
              <a:ea typeface="Noto Sans SC"/>
              <a:cs typeface="Noto Sans SC"/>
            </a:endParaRPr>
          </a:p>
        </p:txBody>
      </p:sp>
      <p:sp>
        <p:nvSpPr>
          <p:cNvPr id="59" name="TextBox 59"/>
          <p:cNvSpPr txBox="1"/>
          <p:nvPr/>
        </p:nvSpPr>
        <p:spPr>
          <a:xfrm>
            <a:off x="968216" y="4387596"/>
            <a:ext cx="2081689" cy="272415"/>
          </a:xfrm>
          <a:prstGeom prst="rect">
            <a:avLst/>
          </a:prstGeom>
          <a:noFill/>
        </p:spPr>
        <p:txBody>
          <a:bodyPr vert="horz" wrap="square" lIns="91440" tIns="45720" rIns="91440" bIns="45720" rtlCol="0" anchor="t" anchorCtr="0">
            <a:spAutoFit/>
          </a:bodyPr>
          <a:lstStyle/>
          <a:p>
            <a:pPr algn="l">
              <a:lnSpc>
                <a:spcPct val="80000"/>
              </a:lnSpc>
            </a:pPr>
            <a:r>
              <a:rPr lang="en-US" sz="1200">
                <a:solidFill>
                  <a:srgbClr val="FFFCFC">
                    <a:alpha val="100000"/>
                  </a:srgbClr>
                </a:solidFill>
                <a:latin typeface="Noto Sans SC"/>
                <a:ea typeface="Noto Sans SC"/>
                <a:cs typeface="Noto Sans SC"/>
              </a:rPr>
              <a:t>Performance rewards</a:t>
            </a:r>
            <a:endParaRPr lang="en-US" sz="1200">
              <a:solidFill>
                <a:srgbClr val="FFFCFC">
                  <a:alpha val="100000"/>
                </a:srgbClr>
              </a:solidFill>
              <a:latin typeface="Noto Sans SC"/>
              <a:ea typeface="Noto Sans SC"/>
              <a:cs typeface="Noto Sans SC"/>
            </a:endParaRPr>
          </a:p>
        </p:txBody>
      </p:sp>
      <p:sp>
        <p:nvSpPr>
          <p:cNvPr id="60" name="TextBox 60"/>
          <p:cNvSpPr txBox="1"/>
          <p:nvPr/>
        </p:nvSpPr>
        <p:spPr>
          <a:xfrm>
            <a:off x="968216" y="4907756"/>
            <a:ext cx="2034207" cy="300990"/>
          </a:xfrm>
          <a:prstGeom prst="rect">
            <a:avLst/>
          </a:prstGeom>
          <a:noFill/>
        </p:spPr>
        <p:txBody>
          <a:bodyPr vert="horz" wrap="square" lIns="91440" tIns="45720" rIns="91440" bIns="45720" rtlCol="0" anchor="t" anchorCtr="0">
            <a:spAutoFit/>
          </a:bodyPr>
          <a:lstStyle/>
          <a:p>
            <a:pPr algn="just">
              <a:lnSpc>
                <a:spcPct val="110000"/>
              </a:lnSpc>
            </a:pPr>
            <a:r>
              <a:rPr lang="en-US" sz="1200">
                <a:solidFill>
                  <a:srgbClr val="FDFBFB">
                    <a:alpha val="100000"/>
                  </a:srgbClr>
                </a:solidFill>
                <a:latin typeface="Noto Sans SC"/>
                <a:ea typeface="Noto Sans SC"/>
                <a:cs typeface="Noto Sans SC"/>
              </a:rPr>
              <a:t>Tool support</a:t>
            </a:r>
            <a:endParaRPr lang="en-US" sz="1200">
              <a:solidFill>
                <a:srgbClr val="FDFBFB">
                  <a:alpha val="100000"/>
                </a:srgbClr>
              </a:solidFill>
              <a:latin typeface="Noto Sans SC"/>
              <a:ea typeface="Noto Sans SC"/>
              <a:cs typeface="Noto Sans SC"/>
            </a:endParaRPr>
          </a:p>
        </p:txBody>
      </p:sp>
      <p:sp>
        <p:nvSpPr>
          <p:cNvPr id="61" name="AutoShape 61"/>
          <p:cNvSpPr/>
          <p:nvPr/>
        </p:nvSpPr>
        <p:spPr>
          <a:xfrm>
            <a:off x="637985" y="3331464"/>
            <a:ext cx="252031" cy="252031"/>
          </a:xfrm>
          <a:prstGeom prst="ellipse">
            <a:avLst/>
          </a:prstGeom>
          <a:solidFill>
            <a:srgbClr val="FFFFFF">
              <a:alpha val="100000"/>
            </a:srgb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62" name="Freeform 62"/>
          <p:cNvSpPr/>
          <p:nvPr/>
        </p:nvSpPr>
        <p:spPr>
          <a:xfrm rot="2700000">
            <a:off x="733711" y="3383375"/>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63" name="AutoShape 63"/>
          <p:cNvSpPr/>
          <p:nvPr/>
        </p:nvSpPr>
        <p:spPr>
          <a:xfrm>
            <a:off x="637985" y="3859339"/>
            <a:ext cx="252031" cy="252031"/>
          </a:xfrm>
          <a:prstGeom prst="ellipse">
            <a:avLst/>
          </a:prstGeom>
          <a:solidFill>
            <a:srgbClr val="FFFFFF">
              <a:alpha val="100000"/>
            </a:srgbClr>
          </a:solidFill>
        </p:spPr>
      </p:sp>
      <p:sp>
        <p:nvSpPr>
          <p:cNvPr id="64" name="Freeform 64"/>
          <p:cNvSpPr/>
          <p:nvPr/>
        </p:nvSpPr>
        <p:spPr>
          <a:xfrm rot="2700000">
            <a:off x="733711" y="3911155"/>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65" name="AutoShape 65"/>
          <p:cNvSpPr/>
          <p:nvPr/>
        </p:nvSpPr>
        <p:spPr>
          <a:xfrm>
            <a:off x="637985" y="4387120"/>
            <a:ext cx="252031" cy="252031"/>
          </a:xfrm>
          <a:prstGeom prst="ellipse">
            <a:avLst/>
          </a:prstGeom>
          <a:solidFill>
            <a:srgbClr val="FFFFFF">
              <a:alpha val="100000"/>
            </a:srgbClr>
          </a:solidFill>
        </p:spPr>
      </p:sp>
      <p:sp>
        <p:nvSpPr>
          <p:cNvPr id="66" name="Freeform 66"/>
          <p:cNvSpPr/>
          <p:nvPr/>
        </p:nvSpPr>
        <p:spPr>
          <a:xfrm rot="2700000">
            <a:off x="733711" y="4439031"/>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67" name="AutoShape 67"/>
          <p:cNvSpPr/>
          <p:nvPr/>
        </p:nvSpPr>
        <p:spPr>
          <a:xfrm>
            <a:off x="637985" y="4929854"/>
            <a:ext cx="252031" cy="252031"/>
          </a:xfrm>
          <a:prstGeom prst="ellipse">
            <a:avLst/>
          </a:prstGeom>
          <a:solidFill>
            <a:srgbClr val="FFFFFF">
              <a:alpha val="100000"/>
            </a:srgbClr>
          </a:solidFill>
        </p:spPr>
      </p:sp>
      <p:sp>
        <p:nvSpPr>
          <p:cNvPr id="68" name="Freeform 68"/>
          <p:cNvSpPr/>
          <p:nvPr/>
        </p:nvSpPr>
        <p:spPr>
          <a:xfrm rot="2700000">
            <a:off x="733711" y="4981670"/>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Promote improvement activities</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05</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Clarify vision and goals</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Establish accountability mechanisms</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Develop problem-solving skills</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Resource coordination and authorization</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Lead by example</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key role of leaders in facilitating</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Leaders need to clearly communicate the strategic significance of improvement activities, closely integrate lean concepts with organizational goals, and ensure that team members understand and identify with the improvement direction.</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Leaders should personally participate in improvement practices, demonstrate commitment to lean principles through on-site observations (Gemba Walk) and standardized operations, and set a behavioral benchmark.</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Provide necessary time, budget, and cross-functional support to improvement teams while empowering frontline staff with decision-making authority to respond quickly to improvement opportunities.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Regularly review the key performance indicators (KPI) of improvement projects, track progress through visual dashboards, and ensure that responsibilities are assigned to specific personnel.</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By organizing A3 report training and PDCA cycle workshops, we systematically improve the team's professional capabilities in root cause analysis and countermeasure formulation.</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345567" y="1333976"/>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3" name="Freeform 3"/>
          <p:cNvSpPr/>
          <p:nvPr/>
        </p:nvSpPr>
        <p:spPr>
          <a:xfrm flipH="1">
            <a:off x="6373368" y="1362551"/>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flipH="1">
            <a:off x="858078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5" name="Freeform 5"/>
          <p:cNvSpPr/>
          <p:nvPr/>
        </p:nvSpPr>
        <p:spPr>
          <a:xfrm flipH="1">
            <a:off x="787993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6" name="Freeform 6"/>
          <p:cNvSpPr/>
          <p:nvPr/>
        </p:nvSpPr>
        <p:spPr>
          <a:xfrm>
            <a:off x="34556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7" name="Freeform 7"/>
          <p:cNvSpPr/>
          <p:nvPr/>
        </p:nvSpPr>
        <p:spPr>
          <a:xfrm>
            <a:off x="34556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8" name="Freeform 8"/>
          <p:cNvSpPr/>
          <p:nvPr/>
        </p:nvSpPr>
        <p:spPr>
          <a:xfrm>
            <a:off x="7465511" y="5155091"/>
            <a:ext cx="1312093" cy="1136448"/>
          </a:xfrm>
          <a:custGeom>
            <a:avLst/>
            <a:gdLst/>
            <a:ahLst/>
            <a:cxnLst/>
            <a:rect l="l" t="t" r="r" b="b"/>
            <a:pathLst>
              <a:path w="596961" h="517048">
                <a:moveTo>
                  <a:pt x="0" y="517049"/>
                </a:moveTo>
                <a:lnTo>
                  <a:pt x="0" y="517049"/>
                </a:lnTo>
                <a:lnTo>
                  <a:pt x="596961" y="517049"/>
                </a:lnTo>
                <a:lnTo>
                  <a:pt x="298527" y="0"/>
                </a:lnTo>
              </a:path>
            </a:pathLst>
          </a:custGeom>
          <a:solidFill>
            <a:schemeClr val="accent3">
              <a:alpha val="100000"/>
            </a:schemeClr>
          </a:solidFill>
        </p:spPr>
      </p:sp>
      <p:sp>
        <p:nvSpPr>
          <p:cNvPr id="9" name="Freeform 9"/>
          <p:cNvSpPr/>
          <p:nvPr/>
        </p:nvSpPr>
        <p:spPr>
          <a:xfrm>
            <a:off x="6142870" y="2863519"/>
            <a:ext cx="1931923" cy="3346845"/>
          </a:xfrm>
          <a:custGeom>
            <a:avLst/>
            <a:gdLst/>
            <a:ahLst/>
            <a:cxnLst/>
            <a:rect l="l" t="t" r="r" b="b"/>
            <a:pathLst>
              <a:path w="878964" h="1522709">
                <a:moveTo>
                  <a:pt x="878964" y="1005660"/>
                </a:moveTo>
                <a:lnTo>
                  <a:pt x="298434" y="0"/>
                </a:lnTo>
                <a:lnTo>
                  <a:pt x="0" y="517049"/>
                </a:lnTo>
                <a:lnTo>
                  <a:pt x="580437" y="1522709"/>
                </a:lnTo>
              </a:path>
            </a:pathLst>
          </a:custGeom>
          <a:solidFill>
            <a:schemeClr val="accent1">
              <a:alpha val="100000"/>
            </a:schemeClr>
          </a:solidFill>
        </p:spPr>
      </p:sp>
      <p:sp>
        <p:nvSpPr>
          <p:cNvPr id="10" name="Freeform 10"/>
          <p:cNvSpPr/>
          <p:nvPr/>
        </p:nvSpPr>
        <p:spPr>
          <a:xfrm>
            <a:off x="3414397" y="5155091"/>
            <a:ext cx="1312093" cy="1136448"/>
          </a:xfrm>
          <a:custGeom>
            <a:avLst/>
            <a:gdLst/>
            <a:ahLst/>
            <a:cxnLst/>
            <a:rect l="l" t="t" r="r" b="b"/>
            <a:pathLst>
              <a:path w="596961" h="517048">
                <a:moveTo>
                  <a:pt x="298434" y="0"/>
                </a:moveTo>
                <a:lnTo>
                  <a:pt x="298434" y="0"/>
                </a:lnTo>
                <a:lnTo>
                  <a:pt x="0" y="517049"/>
                </a:lnTo>
                <a:lnTo>
                  <a:pt x="596961" y="517049"/>
                </a:lnTo>
              </a:path>
            </a:pathLst>
          </a:custGeom>
          <a:solidFill>
            <a:schemeClr val="accent3">
              <a:alpha val="100000"/>
            </a:schemeClr>
          </a:solidFill>
        </p:spPr>
      </p:sp>
      <p:sp>
        <p:nvSpPr>
          <p:cNvPr id="11" name="Freeform 11"/>
          <p:cNvSpPr/>
          <p:nvPr/>
        </p:nvSpPr>
        <p:spPr>
          <a:xfrm>
            <a:off x="4164078" y="5155091"/>
            <a:ext cx="3207697" cy="1136448"/>
          </a:xfrm>
          <a:custGeom>
            <a:avLst/>
            <a:gdLst/>
            <a:ahLst/>
            <a:cxnLst/>
            <a:rect l="l" t="t" r="r" b="b"/>
            <a:pathLst>
              <a:path w="1459401" h="517048">
                <a:moveTo>
                  <a:pt x="298434" y="517049"/>
                </a:moveTo>
                <a:lnTo>
                  <a:pt x="1459402" y="517049"/>
                </a:lnTo>
                <a:lnTo>
                  <a:pt x="1160968" y="0"/>
                </a:lnTo>
                <a:lnTo>
                  <a:pt x="0" y="0"/>
                </a:lnTo>
              </a:path>
            </a:pathLst>
          </a:custGeom>
          <a:solidFill>
            <a:schemeClr val="accent1">
              <a:alpha val="100000"/>
            </a:schemeClr>
          </a:solidFill>
        </p:spPr>
      </p:sp>
      <p:sp>
        <p:nvSpPr>
          <p:cNvPr id="12" name="Freeform 12"/>
          <p:cNvSpPr/>
          <p:nvPr/>
        </p:nvSpPr>
        <p:spPr>
          <a:xfrm>
            <a:off x="5440056" y="1645894"/>
            <a:ext cx="1311889" cy="1136448"/>
          </a:xfrm>
          <a:custGeom>
            <a:avLst/>
            <a:gdLst/>
            <a:ahLst/>
            <a:cxnLst/>
            <a:rect l="l" t="t" r="r" b="b"/>
            <a:pathLst>
              <a:path w="596868" h="517048">
                <a:moveTo>
                  <a:pt x="596869" y="517049"/>
                </a:moveTo>
                <a:lnTo>
                  <a:pt x="596869" y="517049"/>
                </a:lnTo>
                <a:lnTo>
                  <a:pt x="298434" y="0"/>
                </a:lnTo>
                <a:lnTo>
                  <a:pt x="0" y="517049"/>
                </a:lnTo>
              </a:path>
            </a:pathLst>
          </a:custGeom>
          <a:solidFill>
            <a:schemeClr val="accent3">
              <a:alpha val="100000"/>
            </a:schemeClr>
          </a:solidFill>
        </p:spPr>
      </p:sp>
      <p:sp>
        <p:nvSpPr>
          <p:cNvPr id="13" name="Freeform 13"/>
          <p:cNvSpPr/>
          <p:nvPr/>
        </p:nvSpPr>
        <p:spPr>
          <a:xfrm>
            <a:off x="4117211" y="2863519"/>
            <a:ext cx="2587867" cy="2210395"/>
          </a:xfrm>
          <a:custGeom>
            <a:avLst/>
            <a:gdLst/>
            <a:ahLst/>
            <a:cxnLst/>
            <a:rect l="l" t="t" r="r" b="b"/>
            <a:pathLst>
              <a:path w="1177398" h="1005660">
                <a:moveTo>
                  <a:pt x="580530" y="0"/>
                </a:moveTo>
                <a:lnTo>
                  <a:pt x="0" y="1005660"/>
                </a:lnTo>
                <a:lnTo>
                  <a:pt x="596961" y="1005660"/>
                </a:lnTo>
                <a:lnTo>
                  <a:pt x="1177399" y="0"/>
                </a:lnTo>
              </a:path>
            </a:pathLst>
          </a:custGeom>
          <a:solidFill>
            <a:schemeClr val="accent1">
              <a:alpha val="100000"/>
            </a:schemeClr>
          </a:solidFill>
        </p:spPr>
      </p:sp>
      <p:sp>
        <p:nvSpPr>
          <p:cNvPr id="14" name="TextBox 14"/>
          <p:cNvSpPr txBox="1"/>
          <p:nvPr/>
        </p:nvSpPr>
        <p:spPr>
          <a:xfrm>
            <a:off x="5379244" y="5460397"/>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PDCA cycle</a:t>
            </a:r>
            <a:endParaRPr lang="en-US" sz="1500">
              <a:solidFill>
                <a:srgbClr val="FFFFFF">
                  <a:alpha val="100000"/>
                </a:srgbClr>
              </a:solidFill>
              <a:latin typeface="Noto Sans SC"/>
              <a:ea typeface="Noto Sans SC"/>
              <a:cs typeface="Noto Sans SC"/>
            </a:endParaRPr>
          </a:p>
        </p:txBody>
      </p:sp>
      <p:sp>
        <p:nvSpPr>
          <p:cNvPr id="15" name="TextBox 15"/>
          <p:cNvSpPr txBox="1"/>
          <p:nvPr/>
        </p:nvSpPr>
        <p:spPr>
          <a:xfrm>
            <a:off x="4951952" y="3706273"/>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cultural cultivation</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6661214" y="4305490"/>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standardization</a:t>
            </a:r>
            <a:endParaRPr lang="en-US" sz="1500">
              <a:solidFill>
                <a:srgbClr val="FFFFFF">
                  <a:alpha val="100000"/>
                </a:srgbClr>
              </a:solidFill>
              <a:latin typeface="Noto Sans SC"/>
              <a:ea typeface="Noto Sans SC"/>
              <a:cs typeface="Noto Sans SC"/>
            </a:endParaRPr>
          </a:p>
        </p:txBody>
      </p:sp>
      <p:sp>
        <p:nvSpPr>
          <p:cNvPr id="17" name="TextBox 17"/>
          <p:cNvSpPr txBox="1"/>
          <p:nvPr/>
        </p:nvSpPr>
        <p:spPr>
          <a:xfrm>
            <a:off x="725617" y="5421809"/>
            <a:ext cx="2362200"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Establish a PDCA cycle training mechanism to guide the team to master the working methods of plan-execution-check-improvement, forming a closed-loop management of continuous improvement</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725617" y="4235977"/>
            <a:ext cx="30194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Develop standardized operating procedures (SOP) and achieve continuous optimization and iteration of work standards through visual Kanban management</a:t>
            </a:r>
            <a:endParaRPr lang="en-US" sz="1000">
              <a:solidFill>
                <a:schemeClr val="dk1">
                  <a:alpha val="100000"/>
                </a:schemeClr>
              </a:solidFill>
              <a:latin typeface="Noto Sans SC"/>
              <a:ea typeface="Noto Sans SC"/>
              <a:cs typeface="Noto Sans SC"/>
            </a:endParaRPr>
          </a:p>
        </p:txBody>
      </p:sp>
      <p:sp>
        <p:nvSpPr>
          <p:cNvPr id="19" name="AutoShape 19"/>
          <p:cNvSpPr/>
          <p:nvPr/>
        </p:nvSpPr>
        <p:spPr>
          <a:xfrm>
            <a:off x="1643809" y="3008581"/>
            <a:ext cx="534188" cy="534188"/>
          </a:xfrm>
          <a:prstGeom prst="ellipse">
            <a:avLst/>
          </a:prstGeom>
          <a:solidFill>
            <a:schemeClr val="accent3">
              <a:alpha val="100000"/>
            </a:schemeClr>
          </a:solidFill>
        </p:spPr>
      </p:sp>
      <p:sp>
        <p:nvSpPr>
          <p:cNvPr id="20" name="AutoShape 20"/>
          <p:cNvSpPr/>
          <p:nvPr/>
        </p:nvSpPr>
        <p:spPr>
          <a:xfrm>
            <a:off x="753667" y="3008581"/>
            <a:ext cx="534188" cy="534188"/>
          </a:xfrm>
          <a:prstGeom prst="ellipse">
            <a:avLst/>
          </a:prstGeom>
          <a:solidFill>
            <a:schemeClr val="accent3">
              <a:alpha val="100000"/>
            </a:schemeClr>
          </a:solidFill>
        </p:spPr>
      </p:sp>
      <p:sp>
        <p:nvSpPr>
          <p:cNvPr id="21" name="AutoShape 21"/>
          <p:cNvSpPr/>
          <p:nvPr/>
        </p:nvSpPr>
        <p:spPr>
          <a:xfrm>
            <a:off x="2533951" y="3008581"/>
            <a:ext cx="534188" cy="534188"/>
          </a:xfrm>
          <a:prstGeom prst="ellipse">
            <a:avLst/>
          </a:prstGeom>
          <a:solidFill>
            <a:schemeClr val="accent3">
              <a:alpha val="100000"/>
            </a:schemeClr>
          </a:solidFill>
        </p:spPr>
      </p:sp>
      <p:sp>
        <p:nvSpPr>
          <p:cNvPr id="22" name="TextBox 22"/>
          <p:cNvSpPr txBox="1"/>
          <p:nvPr/>
        </p:nvSpPr>
        <p:spPr>
          <a:xfrm>
            <a:off x="725617" y="2188528"/>
            <a:ext cx="39338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Establish a daily stand-up meeting mechanism, promptly identify problems and formulate countermeasures through short-cycle reviews, and cultivate work habits of continuous improvement.</a:t>
            </a:r>
            <a:endParaRPr lang="en-US" sz="1000">
              <a:solidFill>
                <a:schemeClr val="dk1">
                  <a:alpha val="100000"/>
                </a:schemeClr>
              </a:solidFill>
              <a:latin typeface="Noto Sans SC"/>
              <a:ea typeface="Noto Sans SC"/>
              <a:cs typeface="Noto Sans SC"/>
            </a:endParaRPr>
          </a:p>
        </p:txBody>
      </p:sp>
      <p:sp>
        <p:nvSpPr>
          <p:cNvPr id="23" name="TextBox 23"/>
          <p:cNvSpPr txBox="1"/>
          <p:nvPr/>
        </p:nvSpPr>
        <p:spPr>
          <a:xfrm>
            <a:off x="725617" y="1686081"/>
            <a:ext cx="3883378"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Mechanism building: daily management</a:t>
            </a:r>
            <a:endParaRPr lang="en-US" sz="2000">
              <a:solidFill>
                <a:schemeClr val="dk1">
                  <a:alpha val="100000"/>
                </a:schemeClr>
              </a:solidFill>
              <a:latin typeface="Noto Sans SC"/>
              <a:ea typeface="Noto Sans SC"/>
              <a:cs typeface="Noto Sans SC"/>
            </a:endParaRPr>
          </a:p>
        </p:txBody>
      </p:sp>
      <p:sp>
        <p:nvSpPr>
          <p:cNvPr id="24" name="TextBox 24"/>
          <p:cNvSpPr txBox="1"/>
          <p:nvPr/>
        </p:nvSpPr>
        <p:spPr>
          <a:xfrm flipH="1">
            <a:off x="9101017" y="5421809"/>
            <a:ext cx="2362200"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Improve tool application: Promote lean tools such as A3 reporting and 5Why analysis, and systematically identify and solve problems through standardized methods</a:t>
            </a:r>
            <a:endParaRPr lang="en-US" sz="1000">
              <a:solidFill>
                <a:schemeClr val="dk1">
                  <a:alpha val="100000"/>
                </a:schemeClr>
              </a:solidFill>
              <a:latin typeface="Noto Sans SC"/>
              <a:ea typeface="Noto Sans SC"/>
              <a:cs typeface="Noto Sans SC"/>
            </a:endParaRPr>
          </a:p>
        </p:txBody>
      </p:sp>
      <p:sp>
        <p:nvSpPr>
          <p:cNvPr id="25" name="TextBox 25"/>
          <p:cNvSpPr txBox="1"/>
          <p:nvPr/>
        </p:nvSpPr>
        <p:spPr>
          <a:xfrm flipH="1">
            <a:off x="8441129" y="4235977"/>
            <a:ext cx="30194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Continuous improvement activities: Regularly conduct Kaizen activities to encourage all employees to participate in process optimization proposals and implement effective improvement measures</a:t>
            </a:r>
            <a:endParaRPr lang="en-US" sz="1000">
              <a:solidFill>
                <a:schemeClr val="dk1">
                  <a:alpha val="100000"/>
                </a:schemeClr>
              </a:solidFill>
              <a:latin typeface="Noto Sans SC"/>
              <a:ea typeface="Noto Sans SC"/>
              <a:cs typeface="Noto Sans SC"/>
            </a:endParaRPr>
          </a:p>
        </p:txBody>
      </p:sp>
      <p:sp>
        <p:nvSpPr>
          <p:cNvPr id="26" name="AutoShape 26"/>
          <p:cNvSpPr/>
          <p:nvPr/>
        </p:nvSpPr>
        <p:spPr>
          <a:xfrm flipH="1">
            <a:off x="10009606" y="3008581"/>
            <a:ext cx="534188" cy="534188"/>
          </a:xfrm>
          <a:prstGeom prst="ellipse">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7" name="AutoShape 27"/>
          <p:cNvSpPr/>
          <p:nvPr/>
        </p:nvSpPr>
        <p:spPr>
          <a:xfrm flipH="1">
            <a:off x="10899747" y="3008581"/>
            <a:ext cx="534188" cy="534188"/>
          </a:xfrm>
          <a:prstGeom prst="ellipse">
            <a:avLst/>
          </a:prstGeom>
          <a:solidFill>
            <a:schemeClr val="accent3">
              <a:alpha val="100000"/>
            </a:schemeClr>
          </a:solidFill>
        </p:spPr>
      </p:sp>
      <p:sp>
        <p:nvSpPr>
          <p:cNvPr id="28" name="AutoShape 28"/>
          <p:cNvSpPr/>
          <p:nvPr/>
        </p:nvSpPr>
        <p:spPr>
          <a:xfrm flipH="1">
            <a:off x="9119464" y="3008581"/>
            <a:ext cx="534188" cy="534188"/>
          </a:xfrm>
          <a:prstGeom prst="ellipse">
            <a:avLst/>
          </a:prstGeom>
          <a:solidFill>
            <a:schemeClr val="accent3">
              <a:alpha val="100000"/>
            </a:schemeClr>
          </a:solidFill>
        </p:spPr>
      </p:sp>
      <p:sp>
        <p:nvSpPr>
          <p:cNvPr id="29" name="TextBox 29"/>
          <p:cNvSpPr txBox="1"/>
          <p:nvPr/>
        </p:nvSpPr>
        <p:spPr>
          <a:xfrm flipH="1">
            <a:off x="7528879" y="2188528"/>
            <a:ext cx="39338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Establish an improvement proposal system, incorporate improvement results into performance appraisal, and form a positive cycle mechanism for continuous improvement</a:t>
            </a:r>
            <a:endParaRPr lang="en-US" sz="1000">
              <a:solidFill>
                <a:schemeClr val="dk1">
                  <a:alpha val="100000"/>
                </a:schemeClr>
              </a:solidFill>
              <a:latin typeface="Noto Sans SC"/>
              <a:ea typeface="Noto Sans SC"/>
              <a:cs typeface="Noto Sans SC"/>
            </a:endParaRPr>
          </a:p>
        </p:txBody>
      </p:sp>
      <p:sp>
        <p:nvSpPr>
          <p:cNvPr id="30" name="TextBox 30"/>
          <p:cNvSpPr txBox="1"/>
          <p:nvPr/>
        </p:nvSpPr>
        <p:spPr>
          <a:xfrm flipH="1">
            <a:off x="7642088" y="1686081"/>
            <a:ext cx="3822902" cy="333375"/>
          </a:xfrm>
          <a:prstGeom prst="rect">
            <a:avLst/>
          </a:prstGeom>
          <a:noFill/>
        </p:spPr>
        <p:txBody>
          <a:bodyPr vert="horz" wrap="squar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Mechanism construction: incentive mechanism</a:t>
            </a:r>
            <a:endParaRPr lang="en-US" sz="2000">
              <a:solidFill>
                <a:schemeClr val="dk1">
                  <a:alpha val="100000"/>
                </a:scheme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Establishment of continuous improvement mechanism</a:t>
            </a:r>
            <a:endParaRPr lang="en-US" sz="3000" b="1">
              <a:solidFill>
                <a:schemeClr val="dk2">
                  <a:alpha val="100000"/>
                </a:schemeClr>
              </a:solidFill>
              <a:latin typeface="Noto Sans SC"/>
              <a:ea typeface="Noto Sans SC"/>
              <a:cs typeface="Noto Sans SC"/>
            </a:endParaRPr>
          </a:p>
        </p:txBody>
      </p:sp>
      <p:sp>
        <p:nvSpPr>
          <p:cNvPr id="32" name="Freeform 32"/>
          <p:cNvSpPr/>
          <p:nvPr/>
        </p:nvSpPr>
        <p:spPr>
          <a:xfrm>
            <a:off x="1734503" y="3094672"/>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3" name="Freeform 33"/>
          <p:cNvSpPr/>
          <p:nvPr/>
        </p:nvSpPr>
        <p:spPr>
          <a:xfrm>
            <a:off x="844549" y="3094477"/>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4" name="Freeform 34"/>
          <p:cNvSpPr/>
          <p:nvPr/>
        </p:nvSpPr>
        <p:spPr>
          <a:xfrm>
            <a:off x="2624833" y="3113527"/>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35" name="Freeform 35"/>
          <p:cNvSpPr/>
          <p:nvPr/>
        </p:nvSpPr>
        <p:spPr>
          <a:xfrm>
            <a:off x="9200820" y="3104002"/>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6" name="Freeform 36"/>
          <p:cNvSpPr/>
          <p:nvPr/>
        </p:nvSpPr>
        <p:spPr>
          <a:xfrm>
            <a:off x="10086379" y="3094477"/>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7" name="Freeform 37"/>
          <p:cNvSpPr/>
          <p:nvPr/>
        </p:nvSpPr>
        <p:spPr>
          <a:xfrm>
            <a:off x="10981103" y="3104002"/>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349437" y="4255117"/>
            <a:ext cx="3699384" cy="2235599"/>
          </a:xfrm>
          <a:prstGeom prst="roundRect">
            <a:avLst>
              <a:gd name="adj" fmla="val 16667"/>
            </a:avLst>
          </a:prstGeom>
          <a:solidFill>
            <a:schemeClr val="lt2">
              <a:alpha val="80000"/>
            </a:schemeClr>
          </a:solidFill>
        </p:spPr>
      </p:sp>
      <p:sp>
        <p:nvSpPr>
          <p:cNvPr id="3" name="AutoShape 3"/>
          <p:cNvSpPr/>
          <p:nvPr/>
        </p:nvSpPr>
        <p:spPr>
          <a:xfrm>
            <a:off x="8061524" y="4255117"/>
            <a:ext cx="3699384" cy="2235599"/>
          </a:xfrm>
          <a:prstGeom prst="roundRect">
            <a:avLst>
              <a:gd name="adj" fmla="val 16667"/>
            </a:avLst>
          </a:prstGeom>
          <a:solidFill>
            <a:schemeClr val="lt2">
              <a:alpha val="80000"/>
            </a:schemeClr>
          </a:solidFill>
        </p:spPr>
      </p:sp>
      <p:sp>
        <p:nvSpPr>
          <p:cNvPr id="4" name="AutoShape 4"/>
          <p:cNvSpPr/>
          <p:nvPr/>
        </p:nvSpPr>
        <p:spPr>
          <a:xfrm>
            <a:off x="4194952" y="4255117"/>
            <a:ext cx="3699384" cy="2235599"/>
          </a:xfrm>
          <a:prstGeom prst="roundRect">
            <a:avLst>
              <a:gd name="adj" fmla="val 16667"/>
            </a:avLst>
          </a:prstGeom>
          <a:solidFill>
            <a:schemeClr val="lt2">
              <a:alpha val="80000"/>
            </a:schemeClr>
          </a:solidFill>
        </p:spPr>
      </p:sp>
      <p:sp>
        <p:nvSpPr>
          <p:cNvPr id="5" name="AutoShape 5"/>
          <p:cNvSpPr/>
          <p:nvPr/>
        </p:nvSpPr>
        <p:spPr>
          <a:xfrm>
            <a:off x="8112652" y="1525054"/>
            <a:ext cx="3699384" cy="2235599"/>
          </a:xfrm>
          <a:prstGeom prst="roundRect">
            <a:avLst>
              <a:gd name="adj" fmla="val 16667"/>
            </a:avLst>
          </a:prstGeom>
          <a:solidFill>
            <a:schemeClr val="lt2">
              <a:alpha val="80000"/>
            </a:schemeClr>
          </a:solidFill>
        </p:spPr>
      </p:sp>
      <p:sp>
        <p:nvSpPr>
          <p:cNvPr id="6" name="AutoShape 6"/>
          <p:cNvSpPr/>
          <p:nvPr/>
        </p:nvSpPr>
        <p:spPr>
          <a:xfrm>
            <a:off x="4246081" y="1525054"/>
            <a:ext cx="3699384" cy="2235599"/>
          </a:xfrm>
          <a:prstGeom prst="roundRect">
            <a:avLst>
              <a:gd name="adj" fmla="val 16667"/>
            </a:avLst>
          </a:prstGeom>
          <a:solidFill>
            <a:schemeClr val="lt2">
              <a:alpha val="80000"/>
            </a:schemeClr>
          </a:solidFill>
        </p:spPr>
      </p:sp>
      <p:sp>
        <p:nvSpPr>
          <p:cNvPr id="7" name="AutoShape 7"/>
          <p:cNvSpPr/>
          <p:nvPr/>
        </p:nvSpPr>
        <p:spPr>
          <a:xfrm>
            <a:off x="400566" y="1525054"/>
            <a:ext cx="3699384" cy="2235599"/>
          </a:xfrm>
          <a:prstGeom prst="roundRect">
            <a:avLst>
              <a:gd name="adj" fmla="val 16667"/>
            </a:avLst>
          </a:prstGeom>
          <a:solidFill>
            <a:schemeClr val="lt2">
              <a:alpha val="80000"/>
            </a:schemeClr>
          </a:solidFill>
        </p:spPr>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Barrier Identification and Solutions</a:t>
            </a:r>
            <a:endParaRPr lang="en-US" sz="3000" b="1">
              <a:solidFill>
                <a:schemeClr val="dk2">
                  <a:alpha val="100000"/>
                </a:schemeClr>
              </a:solidFill>
              <a:latin typeface="Noto Sans SC"/>
              <a:ea typeface="Noto Sans SC"/>
              <a:cs typeface="Noto Sans SC"/>
            </a:endParaRPr>
          </a:p>
        </p:txBody>
      </p:sp>
      <p:sp>
        <p:nvSpPr>
          <p:cNvPr id="9" name="AutoShape 9"/>
          <p:cNvSpPr/>
          <p:nvPr/>
        </p:nvSpPr>
        <p:spPr>
          <a:xfrm>
            <a:off x="1926519" y="1148796"/>
            <a:ext cx="666750" cy="666750"/>
          </a:xfrm>
          <a:prstGeom prst="ellipse">
            <a:avLst/>
          </a:prstGeom>
          <a:solidFill>
            <a:schemeClr val="accent1">
              <a:alpha val="100000"/>
            </a:schemeClr>
          </a:solidFill>
        </p:spPr>
      </p:sp>
      <p:sp>
        <p:nvSpPr>
          <p:cNvPr id="10" name="TextBox 10"/>
          <p:cNvSpPr txBox="1"/>
          <p:nvPr/>
        </p:nvSpPr>
        <p:spPr>
          <a:xfrm>
            <a:off x="624948"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Resistance to change</a:t>
            </a:r>
            <a:endParaRPr lang="en-US" sz="2400" b="1">
              <a:solidFill>
                <a:schemeClr val="accent1">
                  <a:alpha val="100000"/>
                </a:schemeClr>
              </a:solidFill>
              <a:latin typeface="Noto Sans SC"/>
              <a:ea typeface="Noto Sans SC"/>
              <a:cs typeface="Noto Sans SC"/>
            </a:endParaRPr>
          </a:p>
        </p:txBody>
      </p:sp>
      <p:sp>
        <p:nvSpPr>
          <p:cNvPr id="11" name="TextBox 11"/>
          <p:cNvSpPr txBox="1"/>
          <p:nvPr/>
        </p:nvSpPr>
        <p:spPr>
          <a:xfrm>
            <a:off x="51835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Carry out lean culture promotion activities and gradually eliminate employees’ fear and suspicion through successful case presentations and short-term quick-win projects.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858413"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3" name="AutoShape 13"/>
          <p:cNvSpPr/>
          <p:nvPr/>
        </p:nvSpPr>
        <p:spPr>
          <a:xfrm>
            <a:off x="5782367" y="1148796"/>
            <a:ext cx="666750" cy="666750"/>
          </a:xfrm>
          <a:prstGeom prst="ellipse">
            <a:avLst/>
          </a:prstGeom>
          <a:solidFill>
            <a:schemeClr val="accent1">
              <a:alpha val="100000"/>
            </a:schemeClr>
          </a:solidFill>
        </p:spPr>
      </p:sp>
      <p:sp>
        <p:nvSpPr>
          <p:cNvPr id="14" name="TextBox 14"/>
          <p:cNvSpPr txBox="1"/>
          <p:nvPr/>
        </p:nvSpPr>
        <p:spPr>
          <a:xfrm>
            <a:off x="4480796"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Data collection bottleneck</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4374199"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Deploy IoT sensors and MES systems to achieve real-time data collection, and use statistical process control (SPC) technology to identify abnormal fluctuations.</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5714261"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7" name="AutoShape 17"/>
          <p:cNvSpPr/>
          <p:nvPr/>
        </p:nvSpPr>
        <p:spPr>
          <a:xfrm>
            <a:off x="9628970" y="1148796"/>
            <a:ext cx="666750" cy="666750"/>
          </a:xfrm>
          <a:prstGeom prst="ellipse">
            <a:avLst/>
          </a:prstGeom>
          <a:solidFill>
            <a:schemeClr val="accent1">
              <a:alpha val="100000"/>
            </a:schemeClr>
          </a:solidFill>
        </p:spPr>
      </p:sp>
      <p:sp>
        <p:nvSpPr>
          <p:cNvPr id="18" name="TextBox 18"/>
          <p:cNvSpPr txBox="1"/>
          <p:nvPr/>
        </p:nvSpPr>
        <p:spPr>
          <a:xfrm>
            <a:off x="8327399"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Barriers to cross-departmental collaboration</a:t>
            </a:r>
            <a:endParaRPr lang="en-US" sz="2400" b="1">
              <a:solidFill>
                <a:schemeClr val="accent1">
                  <a:alpha val="100000"/>
                </a:schemeClr>
              </a:solidFill>
              <a:latin typeface="Noto Sans SC"/>
              <a:ea typeface="Noto Sans SC"/>
              <a:cs typeface="Noto Sans SC"/>
            </a:endParaRPr>
          </a:p>
        </p:txBody>
      </p:sp>
      <p:sp>
        <p:nvSpPr>
          <p:cNvPr id="19" name="TextBox 19"/>
          <p:cNvSpPr txBox="1"/>
          <p:nvPr/>
        </p:nvSpPr>
        <p:spPr>
          <a:xfrm>
            <a:off x="822080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Introduce the customer-supplier (internal SIPOC) model to clarify process interface responsibilities, and establish a cross-department KPI linkage assessment mechanism.</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9560864"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AutoShape 21"/>
          <p:cNvSpPr/>
          <p:nvPr/>
        </p:nvSpPr>
        <p:spPr>
          <a:xfrm>
            <a:off x="1883095" y="3866252"/>
            <a:ext cx="666750" cy="666750"/>
          </a:xfrm>
          <a:prstGeom prst="ellipse">
            <a:avLst/>
          </a:prstGeom>
          <a:solidFill>
            <a:schemeClr val="accent1">
              <a:alpha val="100000"/>
            </a:schemeClr>
          </a:solidFill>
        </p:spPr>
      </p:sp>
      <p:sp>
        <p:nvSpPr>
          <p:cNvPr id="22" name="TextBox 22"/>
          <p:cNvSpPr txBox="1"/>
          <p:nvPr/>
        </p:nvSpPr>
        <p:spPr>
          <a:xfrm>
            <a:off x="58152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Skill gap problem</a:t>
            </a:r>
            <a:endParaRPr lang="en-US" sz="2400" b="1">
              <a:solidFill>
                <a:schemeClr val="accent1">
                  <a:alpha val="100000"/>
                </a:schemeClr>
              </a:solidFill>
              <a:latin typeface="Noto Sans SC"/>
              <a:ea typeface="Noto Sans SC"/>
              <a:cs typeface="Noto Sans SC"/>
            </a:endParaRPr>
          </a:p>
        </p:txBody>
      </p:sp>
      <p:sp>
        <p:nvSpPr>
          <p:cNvPr id="23" name="TextBox 23"/>
          <p:cNvSpPr txBox="1"/>
          <p:nvPr/>
        </p:nvSpPr>
        <p:spPr>
          <a:xfrm>
            <a:off x="47492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Design a stepped training system (from white belt to black belt certification), combining OJT on-the-job training and simulated sand table drills to improve practical capabilities.</a:t>
            </a:r>
            <a:endParaRPr lang="en-US" sz="1500">
              <a:solidFill>
                <a:schemeClr val="dk1">
                  <a:alpha val="100000"/>
                </a:schemeClr>
              </a:solidFill>
              <a:latin typeface="Noto Sans SC"/>
              <a:ea typeface="Noto Sans SC"/>
              <a:cs typeface="Noto Sans SC"/>
            </a:endParaRPr>
          </a:p>
        </p:txBody>
      </p:sp>
      <p:sp>
        <p:nvSpPr>
          <p:cNvPr id="24" name="TextBox 24"/>
          <p:cNvSpPr txBox="1"/>
          <p:nvPr/>
        </p:nvSpPr>
        <p:spPr>
          <a:xfrm>
            <a:off x="181498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5" name="AutoShape 25"/>
          <p:cNvSpPr/>
          <p:nvPr/>
        </p:nvSpPr>
        <p:spPr>
          <a:xfrm>
            <a:off x="5738942" y="3866252"/>
            <a:ext cx="666750" cy="666750"/>
          </a:xfrm>
          <a:prstGeom prst="ellipse">
            <a:avLst/>
          </a:prstGeom>
          <a:solidFill>
            <a:schemeClr val="accent1">
              <a:alpha val="100000"/>
            </a:schemeClr>
          </a:solidFill>
        </p:spPr>
      </p:sp>
      <p:sp>
        <p:nvSpPr>
          <p:cNvPr id="26" name="TextBox 26"/>
          <p:cNvSpPr txBox="1"/>
          <p:nvPr/>
        </p:nvSpPr>
        <p:spPr>
          <a:xfrm>
            <a:off x="4437371"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Improve results maintenance</a:t>
            </a:r>
            <a:endParaRPr lang="en-US" sz="2400" b="1">
              <a:solidFill>
                <a:schemeClr val="accent1">
                  <a:alpha val="100000"/>
                </a:schemeClr>
              </a:solidFill>
              <a:latin typeface="Noto Sans SC"/>
              <a:ea typeface="Noto Sans SC"/>
              <a:cs typeface="Noto Sans SC"/>
            </a:endParaRPr>
          </a:p>
        </p:txBody>
      </p:sp>
      <p:sp>
        <p:nvSpPr>
          <p:cNvPr id="27" name="TextBox 27"/>
          <p:cNvSpPr txBox="1"/>
          <p:nvPr/>
        </p:nvSpPr>
        <p:spPr>
          <a:xfrm>
            <a:off x="4330775"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Develop Poka-Yoke devices and automated alarm systems to achieve immediate sensing and response to abnormalities through visual management tools.</a:t>
            </a:r>
            <a:endParaRPr lang="en-US" sz="1500">
              <a:solidFill>
                <a:schemeClr val="dk1">
                  <a:alpha val="100000"/>
                </a:schemeClr>
              </a:solidFill>
              <a:latin typeface="Noto Sans SC"/>
              <a:ea typeface="Noto Sans SC"/>
              <a:cs typeface="Noto Sans SC"/>
            </a:endParaRPr>
          </a:p>
        </p:txBody>
      </p:sp>
      <p:sp>
        <p:nvSpPr>
          <p:cNvPr id="28" name="TextBox 28"/>
          <p:cNvSpPr txBox="1"/>
          <p:nvPr/>
        </p:nvSpPr>
        <p:spPr>
          <a:xfrm>
            <a:off x="5670836"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
        <p:nvSpPr>
          <p:cNvPr id="29" name="AutoShape 29"/>
          <p:cNvSpPr/>
          <p:nvPr/>
        </p:nvSpPr>
        <p:spPr>
          <a:xfrm>
            <a:off x="9585545" y="3866252"/>
            <a:ext cx="666750" cy="666750"/>
          </a:xfrm>
          <a:prstGeom prst="ellipse">
            <a:avLst/>
          </a:prstGeom>
          <a:solidFill>
            <a:schemeClr val="accent1">
              <a:alpha val="100000"/>
            </a:schemeClr>
          </a:solidFill>
        </p:spPr>
      </p:sp>
      <p:sp>
        <p:nvSpPr>
          <p:cNvPr id="30" name="TextBox 30"/>
          <p:cNvSpPr txBox="1"/>
          <p:nvPr/>
        </p:nvSpPr>
        <p:spPr>
          <a:xfrm>
            <a:off x="828397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Resource allocation conflict</a:t>
            </a:r>
            <a:endParaRPr lang="en-US" sz="2400" b="1">
              <a:solidFill>
                <a:schemeClr val="accent1">
                  <a:alpha val="100000"/>
                </a:schemeClr>
              </a:solidFill>
              <a:latin typeface="Noto Sans SC"/>
              <a:ea typeface="Noto Sans SC"/>
              <a:cs typeface="Noto Sans SC"/>
            </a:endParaRPr>
          </a:p>
        </p:txBody>
      </p:sp>
      <p:sp>
        <p:nvSpPr>
          <p:cNvPr id="31" name="TextBox 31"/>
          <p:cNvSpPr txBox="1"/>
          <p:nvPr/>
        </p:nvSpPr>
        <p:spPr>
          <a:xfrm>
            <a:off x="817737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Use the theory of constraints (TOC) to identify key resource bottlenecks and establish a priority evaluation matrix based on improvement return on investment (ROI).</a:t>
            </a:r>
            <a:endParaRPr lang="en-US" sz="1500">
              <a:solidFill>
                <a:schemeClr val="dk1">
                  <a:alpha val="100000"/>
                </a:schemeClr>
              </a:solidFill>
              <a:latin typeface="Noto Sans SC"/>
              <a:ea typeface="Noto Sans SC"/>
              <a:cs typeface="Noto Sans SC"/>
            </a:endParaRPr>
          </a:p>
        </p:txBody>
      </p:sp>
      <p:sp>
        <p:nvSpPr>
          <p:cNvPr id="32" name="TextBox 32"/>
          <p:cNvSpPr txBox="1"/>
          <p:nvPr/>
        </p:nvSpPr>
        <p:spPr>
          <a:xfrm>
            <a:off x="951743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06</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3328670" y="2887980"/>
            <a:ext cx="5592445" cy="1425575"/>
          </a:xfrm>
          <a:prstGeom prst="rect">
            <a:avLst/>
          </a:prstGeom>
          <a:noFill/>
        </p:spPr>
        <p:txBody>
          <a:bodyPr vert="horz" wrap="square" lIns="91440" tIns="45720" rIns="91440" bIns="45720" rtlCol="0" anchor="ctr" anchorCtr="0">
            <a:normAutofit/>
          </a:bodyPr>
          <a:lstStyle/>
          <a:p>
            <a:pPr algn="ctr">
              <a:lnSpc>
                <a:spcPct val="100000"/>
              </a:lnSpc>
            </a:pPr>
            <a:r>
              <a:rPr lang="en-US" sz="3625">
                <a:solidFill>
                  <a:srgbClr val="37383A">
                    <a:alpha val="100000"/>
                  </a:srgbClr>
                </a:solidFill>
                <a:latin typeface="Noto Sans SC SemiBold"/>
                <a:ea typeface="Noto Sans SC SemiBold"/>
                <a:cs typeface="Noto Sans SC SemiBold"/>
              </a:rPr>
              <a:t>Lean Practice Case Studies</a:t>
            </a:r>
            <a:endParaRPr lang="en-US" sz="3625">
              <a:solidFill>
                <a:srgbClr val="37383A">
                  <a:alpha val="100000"/>
                </a:srgbClr>
              </a:solidFill>
              <a:latin typeface="Noto Sans SC SemiBold"/>
              <a:ea typeface="Noto Sans SC SemiBold"/>
              <a:cs typeface="Noto Sans SC SemiBold"/>
            </a:endParaRPr>
          </a:p>
        </p:txBody>
      </p:sp>
      <p:sp>
        <p:nvSpPr>
          <p:cNvPr id="900014" name="TextBox 3"/>
          <p:cNvSpPr txBox="1"/>
          <p:nvPr/>
        </p:nvSpPr>
        <p:spPr>
          <a:xfrm>
            <a:off x="4892040" y="1203325"/>
            <a:ext cx="2465705" cy="1684655"/>
          </a:xfrm>
          <a:prstGeom prst="rect">
            <a:avLst/>
          </a:prstGeom>
          <a:noFill/>
        </p:spPr>
        <p:txBody>
          <a:bodyPr vert="horz" wrap="square" lIns="91440" tIns="45720" rIns="91440" bIns="45720" rtlCol="0" anchor="t" anchorCtr="0">
            <a:normAutofit/>
          </a:bodyPr>
          <a:lstStyle/>
          <a:p>
            <a:pPr algn="ctr">
              <a:lnSpc>
                <a:spcPct val="80000"/>
              </a:lnSpc>
            </a:pPr>
            <a:r>
              <a:rPr lang="en-US" sz="10200">
                <a:solidFill>
                  <a:srgbClr val="0366FD">
                    <a:alpha val="100000"/>
                  </a:srgbClr>
                </a:solidFill>
                <a:latin typeface="Noto Sans SC Black"/>
                <a:ea typeface="Noto Sans SC Black"/>
                <a:cs typeface="Noto Sans SC Black"/>
              </a:rPr>
              <a:t>06</a:t>
            </a:r>
            <a:endParaRPr lang="en-US" sz="10200">
              <a:solidFill>
                <a:srgbClr val="0366FD">
                  <a:alpha val="100000"/>
                </a:srgbClr>
              </a:solidFill>
              <a:latin typeface="Noto Sans SC Black"/>
              <a:ea typeface="Noto Sans SC Black"/>
              <a:cs typeface="Noto Sans SC Black"/>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9118379"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3" name="Freeform 3"/>
          <p:cNvSpPr/>
          <p:nvPr/>
        </p:nvSpPr>
        <p:spPr>
          <a:xfrm>
            <a:off x="369165"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4" name="Freeform 4"/>
          <p:cNvSpPr/>
          <p:nvPr/>
        </p:nvSpPr>
        <p:spPr>
          <a:xfrm rot="10800000">
            <a:off x="369166"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5" name="AutoShape 5"/>
          <p:cNvSpPr/>
          <p:nvPr/>
        </p:nvSpPr>
        <p:spPr>
          <a:xfrm>
            <a:off x="369164" y="5935180"/>
            <a:ext cx="11459847" cy="621927"/>
          </a:xfrm>
          <a:prstGeom prst="roundRect">
            <a:avLst>
              <a:gd name="adj" fmla="val 0"/>
            </a:avLst>
          </a:prstGeom>
          <a:solidFill>
            <a:schemeClr val="accent3">
              <a:alpha val="100000"/>
            </a:schemeClr>
          </a:solidFill>
        </p:spPr>
      </p:sp>
      <p:sp>
        <p:nvSpPr>
          <p:cNvPr id="6" name="TextBox 6"/>
          <p:cNvSpPr txBox="1"/>
          <p:nvPr/>
        </p:nvSpPr>
        <p:spPr>
          <a:xfrm>
            <a:off x="818363" y="603200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BFAFA">
                    <a:alpha val="100000"/>
                  </a:srgbClr>
                </a:solidFill>
                <a:latin typeface="Noto Sans SC"/>
                <a:ea typeface="Noto Sans SC"/>
                <a:cs typeface="Noto Sans SC"/>
              </a:rPr>
              <a:t>Through value stream mapping analysis, 7 major waste points were identified and 18 improvement measures were formulated, with an estimated annual benefit increase of 2.3 million yuan.</a:t>
            </a:r>
            <a:endParaRPr lang="en-US" sz="1400">
              <a:solidFill>
                <a:srgbClr val="FBFAFA">
                  <a:alpha val="100000"/>
                </a:srgbClr>
              </a:solidFill>
              <a:latin typeface="Noto Sans SC"/>
              <a:ea typeface="Noto Sans SC"/>
              <a:cs typeface="Noto Sans SC"/>
            </a:endParaRPr>
          </a:p>
        </p:txBody>
      </p:sp>
      <p:sp>
        <p:nvSpPr>
          <p:cNvPr id="7" name="TextBox 7"/>
          <p:cNvSpPr txBox="1"/>
          <p:nvPr/>
        </p:nvSpPr>
        <p:spPr>
          <a:xfrm>
            <a:off x="544609"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6F9F6">
                    <a:alpha val="100000"/>
                  </a:srgbClr>
                </a:solidFill>
                <a:latin typeface="Noto Sans SC"/>
                <a:ea typeface="Noto Sans SC"/>
                <a:cs typeface="Noto Sans SC"/>
              </a:rPr>
              <a:t>Problem 1: Information distortion</a:t>
            </a:r>
            <a:endParaRPr lang="en-US" sz="1400">
              <a:solidFill>
                <a:srgbClr val="F6F9F6">
                  <a:alpha val="100000"/>
                </a:srgbClr>
              </a:solidFill>
              <a:latin typeface="Noto Sans SC"/>
              <a:ea typeface="Noto Sans SC"/>
              <a:cs typeface="Noto Sans SC"/>
            </a:endParaRPr>
          </a:p>
        </p:txBody>
      </p:sp>
      <p:sp>
        <p:nvSpPr>
          <p:cNvPr id="8" name="TextBox 8"/>
          <p:cNvSpPr txBox="1"/>
          <p:nvPr/>
        </p:nvSpPr>
        <p:spPr>
          <a:xfrm>
            <a:off x="553737"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There were three deviations in cross-department information transfer, leading to delays in decision-making</a:t>
            </a:r>
            <a:endParaRPr lang="en-US" sz="1000">
              <a:solidFill>
                <a:srgbClr val="FBF9F9">
                  <a:alpha val="100000"/>
                </a:srgbClr>
              </a:solidFill>
              <a:latin typeface="Noto Sans SC"/>
              <a:ea typeface="Noto Sans SC"/>
              <a:cs typeface="Noto Sans SC"/>
            </a:endParaRPr>
          </a:p>
        </p:txBody>
      </p:sp>
      <p:sp>
        <p:nvSpPr>
          <p:cNvPr id="9" name="TextBox 9"/>
          <p:cNvSpPr txBox="1"/>
          <p:nvPr/>
        </p:nvSpPr>
        <p:spPr>
          <a:xfrm>
            <a:off x="803068"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structured communication training and unify information transmission standards</a:t>
            </a:r>
            <a:endParaRPr lang="en-US" sz="1000">
              <a:solidFill>
                <a:schemeClr val="dk1">
                  <a:alpha val="100000"/>
                </a:schemeClr>
              </a:solidFill>
              <a:latin typeface="Noto Sans SC"/>
              <a:ea typeface="Noto Sans SC"/>
              <a:cs typeface="Noto Sans SC"/>
            </a:endParaRPr>
          </a:p>
        </p:txBody>
      </p:sp>
      <p:sp>
        <p:nvSpPr>
          <p:cNvPr id="10" name="AutoShape 10"/>
          <p:cNvSpPr/>
          <p:nvPr/>
        </p:nvSpPr>
        <p:spPr>
          <a:xfrm>
            <a:off x="649300" y="4177181"/>
            <a:ext cx="184666" cy="184666"/>
          </a:xfrm>
          <a:prstGeom prst="ellipse">
            <a:avLst/>
          </a:prstGeom>
          <a:solidFill>
            <a:schemeClr val="accent1">
              <a:alpha val="100000"/>
            </a:schemeClr>
          </a:solidFill>
        </p:spPr>
      </p:sp>
      <p:sp>
        <p:nvSpPr>
          <p:cNvPr id="11" name="TextBox 11"/>
          <p:cNvSpPr txBox="1"/>
          <p:nvPr/>
        </p:nvSpPr>
        <p:spPr>
          <a:xfrm>
            <a:off x="610887" y="4204151"/>
            <a:ext cx="266700"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12" name="TextBox 12"/>
          <p:cNvSpPr txBox="1"/>
          <p:nvPr/>
        </p:nvSpPr>
        <p:spPr>
          <a:xfrm>
            <a:off x="803068"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Deploy a visual signage system to achieve real-time synchronization of production data</a:t>
            </a:r>
            <a:endParaRPr lang="en-US" sz="1000">
              <a:solidFill>
                <a:schemeClr val="dk1">
                  <a:alpha val="100000"/>
                </a:schemeClr>
              </a:solidFill>
              <a:latin typeface="Noto Sans SC"/>
              <a:ea typeface="Noto Sans SC"/>
              <a:cs typeface="Noto Sans SC"/>
            </a:endParaRPr>
          </a:p>
        </p:txBody>
      </p:sp>
      <p:sp>
        <p:nvSpPr>
          <p:cNvPr id="13" name="AutoShape 13"/>
          <p:cNvSpPr/>
          <p:nvPr/>
        </p:nvSpPr>
        <p:spPr>
          <a:xfrm>
            <a:off x="649300" y="4875748"/>
            <a:ext cx="184666" cy="184666"/>
          </a:xfrm>
          <a:prstGeom prst="ellipse">
            <a:avLst/>
          </a:prstGeom>
          <a:solidFill>
            <a:schemeClr val="accent1">
              <a:alpha val="100000"/>
            </a:schemeClr>
          </a:solidFill>
        </p:spPr>
      </p:sp>
      <p:sp>
        <p:nvSpPr>
          <p:cNvPr id="14" name="TextBox 14"/>
          <p:cNvSpPr txBox="1"/>
          <p:nvPr/>
        </p:nvSpPr>
        <p:spPr>
          <a:xfrm>
            <a:off x="601759" y="4902718"/>
            <a:ext cx="27622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15" name="AutoShape 15"/>
          <p:cNvSpPr/>
          <p:nvPr/>
        </p:nvSpPr>
        <p:spPr>
          <a:xfrm>
            <a:off x="369165" y="5680733"/>
            <a:ext cx="2691410" cy="65684"/>
          </a:xfrm>
          <a:prstGeom prst="rect">
            <a:avLst/>
          </a:prstGeom>
          <a:solidFill>
            <a:schemeClr val="accent1">
              <a:alpha val="100000"/>
            </a:schemeClr>
          </a:solidFill>
        </p:spPr>
      </p:sp>
      <p:sp>
        <p:nvSpPr>
          <p:cNvPr id="16" name="Freeform 16"/>
          <p:cNvSpPr/>
          <p:nvPr/>
        </p:nvSpPr>
        <p:spPr>
          <a:xfrm>
            <a:off x="6216174"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17" name="Freeform 17"/>
          <p:cNvSpPr/>
          <p:nvPr/>
        </p:nvSpPr>
        <p:spPr>
          <a:xfrm rot="10800000">
            <a:off x="621617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18" name="TextBox 18"/>
          <p:cNvSpPr txBox="1"/>
          <p:nvPr/>
        </p:nvSpPr>
        <p:spPr>
          <a:xfrm>
            <a:off x="639161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5F6F4">
                    <a:alpha val="100000"/>
                  </a:srgbClr>
                </a:solidFill>
                <a:latin typeface="Noto Sans SC"/>
                <a:ea typeface="Noto Sans SC"/>
                <a:cs typeface="Noto Sans SC"/>
              </a:rPr>
              <a:t>Problem 3: Progress out of control</a:t>
            </a:r>
            <a:endParaRPr lang="en-US" sz="1400">
              <a:solidFill>
                <a:srgbClr val="F5F6F4">
                  <a:alpha val="100000"/>
                </a:srgbClr>
              </a:solidFill>
              <a:latin typeface="Noto Sans SC"/>
              <a:ea typeface="Noto Sans SC"/>
              <a:cs typeface="Noto Sans SC"/>
            </a:endParaRPr>
          </a:p>
        </p:txBody>
      </p:sp>
      <p:sp>
        <p:nvSpPr>
          <p:cNvPr id="19" name="TextBox 19"/>
          <p:cNvSpPr txBox="1"/>
          <p:nvPr/>
        </p:nvSpPr>
        <p:spPr>
          <a:xfrm>
            <a:off x="640074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6F3F3">
                    <a:alpha val="100000"/>
                  </a:srgbClr>
                </a:solidFill>
                <a:latin typeface="Noto Sans SC"/>
                <a:ea typeface="Noto Sans SC"/>
                <a:cs typeface="Noto Sans SC"/>
              </a:rPr>
              <a:t>3 projects had delivery delays due to lack of progress tracking</a:t>
            </a:r>
            <a:endParaRPr lang="en-US" sz="1000">
              <a:solidFill>
                <a:srgbClr val="F6F3F3">
                  <a:alpha val="100000"/>
                </a:srgbClr>
              </a:solidFill>
              <a:latin typeface="Noto Sans SC"/>
              <a:ea typeface="Noto Sans SC"/>
              <a:cs typeface="Noto Sans SC"/>
            </a:endParaRPr>
          </a:p>
        </p:txBody>
      </p:sp>
      <p:sp>
        <p:nvSpPr>
          <p:cNvPr id="20" name="TextBox 20"/>
          <p:cNvSpPr txBox="1"/>
          <p:nvPr/>
        </p:nvSpPr>
        <p:spPr>
          <a:xfrm>
            <a:off x="665007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rolling weekly planning and daily stand-up meeting mechanism</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a:off x="6496309" y="4177181"/>
            <a:ext cx="184666" cy="184666"/>
          </a:xfrm>
          <a:prstGeom prst="ellipse">
            <a:avLst/>
          </a:prstGeom>
          <a:solidFill>
            <a:schemeClr val="accent1">
              <a:alpha val="100000"/>
            </a:schemeClr>
          </a:solidFill>
        </p:spPr>
      </p:sp>
      <p:sp>
        <p:nvSpPr>
          <p:cNvPr id="22" name="TextBox 22"/>
          <p:cNvSpPr txBox="1"/>
          <p:nvPr/>
        </p:nvSpPr>
        <p:spPr>
          <a:xfrm>
            <a:off x="647401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23" name="TextBox 23"/>
          <p:cNvSpPr txBox="1"/>
          <p:nvPr/>
        </p:nvSpPr>
        <p:spPr>
          <a:xfrm>
            <a:off x="665007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project red, yellow and green light early warning system</a:t>
            </a:r>
            <a:endParaRPr lang="en-US" sz="1000">
              <a:solidFill>
                <a:schemeClr val="dk1">
                  <a:alpha val="100000"/>
                </a:schemeClr>
              </a:solidFill>
              <a:latin typeface="Noto Sans SC"/>
              <a:ea typeface="Noto Sans SC"/>
              <a:cs typeface="Noto Sans SC"/>
            </a:endParaRPr>
          </a:p>
        </p:txBody>
      </p:sp>
      <p:sp>
        <p:nvSpPr>
          <p:cNvPr id="24" name="AutoShape 24"/>
          <p:cNvSpPr/>
          <p:nvPr/>
        </p:nvSpPr>
        <p:spPr>
          <a:xfrm>
            <a:off x="6496309" y="4875748"/>
            <a:ext cx="184666" cy="184666"/>
          </a:xfrm>
          <a:prstGeom prst="ellipse">
            <a:avLst/>
          </a:prstGeom>
          <a:solidFill>
            <a:schemeClr val="accent1">
              <a:alpha val="100000"/>
            </a:schemeClr>
          </a:solidFill>
        </p:spPr>
      </p:sp>
      <p:sp>
        <p:nvSpPr>
          <p:cNvPr id="25" name="TextBox 25"/>
          <p:cNvSpPr txBox="1"/>
          <p:nvPr/>
        </p:nvSpPr>
        <p:spPr>
          <a:xfrm>
            <a:off x="647401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8F8">
                    <a:alpha val="100000"/>
                  </a:srgbClr>
                </a:solidFill>
                <a:latin typeface="Noto Sans SC"/>
                <a:ea typeface="Noto Sans SC"/>
                <a:cs typeface="Noto Sans SC"/>
              </a:rPr>
              <a:t>2</a:t>
            </a:r>
            <a:endParaRPr lang="en-US" sz="900">
              <a:solidFill>
                <a:srgbClr val="FFF8F8">
                  <a:alpha val="100000"/>
                </a:srgbClr>
              </a:solidFill>
              <a:latin typeface="Noto Sans SC"/>
              <a:ea typeface="Noto Sans SC"/>
              <a:cs typeface="Noto Sans SC"/>
            </a:endParaRPr>
          </a:p>
        </p:txBody>
      </p:sp>
      <p:sp>
        <p:nvSpPr>
          <p:cNvPr id="26" name="AutoShape 26"/>
          <p:cNvSpPr/>
          <p:nvPr/>
        </p:nvSpPr>
        <p:spPr>
          <a:xfrm>
            <a:off x="6216174" y="5680733"/>
            <a:ext cx="2691410" cy="65684"/>
          </a:xfrm>
          <a:prstGeom prst="rect">
            <a:avLst/>
          </a:prstGeom>
          <a:solidFill>
            <a:schemeClr val="accent1">
              <a:alpha val="100000"/>
            </a:schemeClr>
          </a:solidFill>
        </p:spPr>
      </p:sp>
      <p:sp>
        <p:nvSpPr>
          <p:cNvPr id="27" name="Freeform 27"/>
          <p:cNvSpPr/>
          <p:nvPr/>
        </p:nvSpPr>
        <p:spPr>
          <a:xfrm>
            <a:off x="3292670"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28" name="Freeform 28"/>
          <p:cNvSpPr/>
          <p:nvPr/>
        </p:nvSpPr>
        <p:spPr>
          <a:xfrm rot="10800000">
            <a:off x="3292671"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29" name="TextBox 29"/>
          <p:cNvSpPr txBox="1"/>
          <p:nvPr/>
        </p:nvSpPr>
        <p:spPr>
          <a:xfrm>
            <a:off x="3468114"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Problem 2: Process redundancy</a:t>
            </a:r>
            <a:endParaRPr lang="en-US" sz="1400">
              <a:solidFill>
                <a:srgbClr val="F9FBF9">
                  <a:alpha val="100000"/>
                </a:srgbClr>
              </a:solidFill>
              <a:latin typeface="Noto Sans SC"/>
              <a:ea typeface="Noto Sans SC"/>
              <a:cs typeface="Noto Sans SC"/>
            </a:endParaRPr>
          </a:p>
        </p:txBody>
      </p:sp>
      <p:sp>
        <p:nvSpPr>
          <p:cNvPr id="30" name="TextBox 30"/>
          <p:cNvSpPr txBox="1"/>
          <p:nvPr/>
        </p:nvSpPr>
        <p:spPr>
          <a:xfrm>
            <a:off x="3477242"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There are 5 non-value-added links in the assembly line, and the working hours of a single piece exceed the standard by 28%</a:t>
            </a:r>
            <a:endParaRPr lang="en-US" sz="1000">
              <a:solidFill>
                <a:srgbClr val="FBF9F9">
                  <a:alpha val="100000"/>
                </a:srgbClr>
              </a:solidFill>
              <a:latin typeface="Noto Sans SC"/>
              <a:ea typeface="Noto Sans SC"/>
              <a:cs typeface="Noto Sans SC"/>
            </a:endParaRPr>
          </a:p>
        </p:txBody>
      </p:sp>
      <p:sp>
        <p:nvSpPr>
          <p:cNvPr id="31" name="TextBox 31"/>
          <p:cNvSpPr txBox="1"/>
          <p:nvPr/>
        </p:nvSpPr>
        <p:spPr>
          <a:xfrm>
            <a:off x="3726573"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Use ECRS analysis to eliminate 3 redundant processes</a:t>
            </a:r>
            <a:endParaRPr lang="en-US" sz="1000">
              <a:solidFill>
                <a:schemeClr val="dk1">
                  <a:alpha val="100000"/>
                </a:schemeClr>
              </a:solidFill>
              <a:latin typeface="Noto Sans SC"/>
              <a:ea typeface="Noto Sans SC"/>
              <a:cs typeface="Noto Sans SC"/>
            </a:endParaRPr>
          </a:p>
        </p:txBody>
      </p:sp>
      <p:sp>
        <p:nvSpPr>
          <p:cNvPr id="32" name="AutoShape 32"/>
          <p:cNvSpPr/>
          <p:nvPr/>
        </p:nvSpPr>
        <p:spPr>
          <a:xfrm>
            <a:off x="3572805" y="4177181"/>
            <a:ext cx="184666" cy="184666"/>
          </a:xfrm>
          <a:prstGeom prst="ellipse">
            <a:avLst/>
          </a:prstGeom>
          <a:solidFill>
            <a:schemeClr val="accent2">
              <a:alpha val="100000"/>
            </a:schemeClr>
          </a:solidFill>
        </p:spPr>
      </p:sp>
      <p:sp>
        <p:nvSpPr>
          <p:cNvPr id="33" name="TextBox 33"/>
          <p:cNvSpPr txBox="1"/>
          <p:nvPr/>
        </p:nvSpPr>
        <p:spPr>
          <a:xfrm>
            <a:off x="3550508"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34" name="TextBox 34"/>
          <p:cNvSpPr txBox="1"/>
          <p:nvPr/>
        </p:nvSpPr>
        <p:spPr>
          <a:xfrm>
            <a:off x="3726573"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Import automatic inspection equipment to replace manual visual inspection</a:t>
            </a:r>
            <a:endParaRPr lang="en-US" sz="1000">
              <a:solidFill>
                <a:schemeClr val="dk1">
                  <a:alpha val="100000"/>
                </a:schemeClr>
              </a:solidFill>
              <a:latin typeface="Noto Sans SC"/>
              <a:ea typeface="Noto Sans SC"/>
              <a:cs typeface="Noto Sans SC"/>
            </a:endParaRPr>
          </a:p>
        </p:txBody>
      </p:sp>
      <p:sp>
        <p:nvSpPr>
          <p:cNvPr id="35" name="AutoShape 35"/>
          <p:cNvSpPr/>
          <p:nvPr/>
        </p:nvSpPr>
        <p:spPr>
          <a:xfrm>
            <a:off x="3572805" y="4875748"/>
            <a:ext cx="184666" cy="184666"/>
          </a:xfrm>
          <a:prstGeom prst="ellipse">
            <a:avLst/>
          </a:prstGeom>
          <a:solidFill>
            <a:schemeClr val="accent2">
              <a:alpha val="100000"/>
            </a:schemeClr>
          </a:solidFill>
        </p:spPr>
      </p:sp>
      <p:sp>
        <p:nvSpPr>
          <p:cNvPr id="36" name="TextBox 36"/>
          <p:cNvSpPr txBox="1"/>
          <p:nvPr/>
        </p:nvSpPr>
        <p:spPr>
          <a:xfrm>
            <a:off x="3550508"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37" name="AutoShape 37"/>
          <p:cNvSpPr/>
          <p:nvPr/>
        </p:nvSpPr>
        <p:spPr>
          <a:xfrm>
            <a:off x="3286858" y="5680733"/>
            <a:ext cx="2691410" cy="65684"/>
          </a:xfrm>
          <a:prstGeom prst="rect">
            <a:avLst/>
          </a:prstGeom>
          <a:solidFill>
            <a:schemeClr val="accent2">
              <a:alpha val="100000"/>
            </a:schemeClr>
          </a:solidFill>
        </p:spPr>
      </p:sp>
      <p:sp>
        <p:nvSpPr>
          <p:cNvPr id="38" name="Freeform 38"/>
          <p:cNvSpPr/>
          <p:nvPr/>
        </p:nvSpPr>
        <p:spPr>
          <a:xfrm rot="10800000">
            <a:off x="910885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39" name="TextBox 39"/>
          <p:cNvSpPr txBox="1"/>
          <p:nvPr/>
        </p:nvSpPr>
        <p:spPr>
          <a:xfrm>
            <a:off x="928429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Issue 4: Barriers to collaboration</a:t>
            </a:r>
            <a:endParaRPr lang="en-US" sz="1400">
              <a:solidFill>
                <a:srgbClr val="F9FBF9">
                  <a:alpha val="100000"/>
                </a:srgbClr>
              </a:solidFill>
              <a:latin typeface="Noto Sans SC"/>
              <a:ea typeface="Noto Sans SC"/>
              <a:cs typeface="Noto Sans SC"/>
            </a:endParaRPr>
          </a:p>
        </p:txBody>
      </p:sp>
      <p:sp>
        <p:nvSpPr>
          <p:cNvPr id="40" name="TextBox 40"/>
          <p:cNvSpPr txBox="1"/>
          <p:nvPr/>
        </p:nvSpPr>
        <p:spPr>
          <a:xfrm>
            <a:off x="929342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9F6F6">
                    <a:alpha val="100000"/>
                  </a:srgbClr>
                </a:solidFill>
                <a:latin typeface="Noto Sans SC"/>
                <a:ea typeface="Noto Sans SC"/>
                <a:cs typeface="Noto Sans SC"/>
              </a:rPr>
              <a:t>There are four intersection areas of responsibility between the quality and production departments</a:t>
            </a:r>
            <a:endParaRPr lang="en-US" sz="1000">
              <a:solidFill>
                <a:srgbClr val="F9F6F6">
                  <a:alpha val="100000"/>
                </a:srgbClr>
              </a:solidFill>
              <a:latin typeface="Noto Sans SC"/>
              <a:ea typeface="Noto Sans SC"/>
              <a:cs typeface="Noto Sans SC"/>
            </a:endParaRPr>
          </a:p>
        </p:txBody>
      </p:sp>
      <p:sp>
        <p:nvSpPr>
          <p:cNvPr id="41" name="TextBox 41"/>
          <p:cNvSpPr txBox="1"/>
          <p:nvPr/>
        </p:nvSpPr>
        <p:spPr>
          <a:xfrm>
            <a:off x="954275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Developed a cross-department SOP manual to clarify 13 docking nodes</a:t>
            </a:r>
            <a:endParaRPr lang="en-US" sz="1000">
              <a:solidFill>
                <a:schemeClr val="dk1">
                  <a:alpha val="100000"/>
                </a:schemeClr>
              </a:solidFill>
              <a:latin typeface="Noto Sans SC"/>
              <a:ea typeface="Noto Sans SC"/>
              <a:cs typeface="Noto Sans SC"/>
            </a:endParaRPr>
          </a:p>
        </p:txBody>
      </p:sp>
      <p:sp>
        <p:nvSpPr>
          <p:cNvPr id="42" name="AutoShape 42"/>
          <p:cNvSpPr/>
          <p:nvPr/>
        </p:nvSpPr>
        <p:spPr>
          <a:xfrm>
            <a:off x="9388989" y="4177181"/>
            <a:ext cx="184666" cy="184666"/>
          </a:xfrm>
          <a:prstGeom prst="ellipse">
            <a:avLst/>
          </a:prstGeom>
          <a:solidFill>
            <a:schemeClr val="accent3">
              <a:alpha val="100000"/>
            </a:schemeClr>
          </a:solidFill>
        </p:spPr>
      </p:sp>
      <p:sp>
        <p:nvSpPr>
          <p:cNvPr id="43" name="TextBox 43"/>
          <p:cNvSpPr txBox="1"/>
          <p:nvPr/>
        </p:nvSpPr>
        <p:spPr>
          <a:xfrm>
            <a:off x="936669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44" name="TextBox 44"/>
          <p:cNvSpPr txBox="1"/>
          <p:nvPr/>
        </p:nvSpPr>
        <p:spPr>
          <a:xfrm>
            <a:off x="954275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a joint improvement team to implement weekly collaborative meetings</a:t>
            </a:r>
            <a:endParaRPr lang="en-US" sz="1000">
              <a:solidFill>
                <a:schemeClr val="dk1">
                  <a:alpha val="100000"/>
                </a:schemeClr>
              </a:solidFill>
              <a:latin typeface="Noto Sans SC"/>
              <a:ea typeface="Noto Sans SC"/>
              <a:cs typeface="Noto Sans SC"/>
            </a:endParaRPr>
          </a:p>
        </p:txBody>
      </p:sp>
      <p:sp>
        <p:nvSpPr>
          <p:cNvPr id="45" name="AutoShape 45"/>
          <p:cNvSpPr/>
          <p:nvPr/>
        </p:nvSpPr>
        <p:spPr>
          <a:xfrm>
            <a:off x="9388989" y="4875748"/>
            <a:ext cx="184666" cy="184666"/>
          </a:xfrm>
          <a:prstGeom prst="ellipse">
            <a:avLst/>
          </a:prstGeom>
          <a:solidFill>
            <a:schemeClr val="accent3">
              <a:alpha val="100000"/>
            </a:schemeClr>
          </a:solidFill>
        </p:spPr>
      </p:sp>
      <p:sp>
        <p:nvSpPr>
          <p:cNvPr id="46" name="TextBox 46"/>
          <p:cNvSpPr txBox="1"/>
          <p:nvPr/>
        </p:nvSpPr>
        <p:spPr>
          <a:xfrm>
            <a:off x="936669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47" name="AutoShape 47"/>
          <p:cNvSpPr/>
          <p:nvPr/>
        </p:nvSpPr>
        <p:spPr>
          <a:xfrm>
            <a:off x="9108854" y="5680733"/>
            <a:ext cx="2691410" cy="65684"/>
          </a:xfrm>
          <a:prstGeom prst="rect">
            <a:avLst/>
          </a:prstGeom>
          <a:solidFill>
            <a:schemeClr val="accent2">
              <a:alpha val="100000"/>
            </a:schemeClr>
          </a:solidFill>
        </p:spPr>
      </p:sp>
      <p:sp>
        <p:nvSpPr>
          <p:cNvPr id="48" name="AutoShape 48"/>
          <p:cNvSpPr/>
          <p:nvPr/>
        </p:nvSpPr>
        <p:spPr>
          <a:xfrm>
            <a:off x="4294632" y="1043654"/>
            <a:ext cx="687419" cy="687419"/>
          </a:xfrm>
          <a:prstGeom prst="ellipse">
            <a:avLst/>
          </a:prstGeom>
          <a:solidFill>
            <a:schemeClr val="accent2">
              <a:alpha val="100000"/>
              <a:lumMod val="75000"/>
            </a:schemeClr>
          </a:solidFill>
        </p:spPr>
      </p:sp>
      <p:sp>
        <p:nvSpPr>
          <p:cNvPr id="49" name="AutoShape 49"/>
          <p:cNvSpPr/>
          <p:nvPr/>
        </p:nvSpPr>
        <p:spPr>
          <a:xfrm>
            <a:off x="10110788" y="1043654"/>
            <a:ext cx="687419" cy="687419"/>
          </a:xfrm>
          <a:prstGeom prst="ellipse">
            <a:avLst/>
          </a:prstGeom>
          <a:solidFill>
            <a:schemeClr val="accent2">
              <a:alpha val="100000"/>
              <a:lumMod val="75000"/>
            </a:scheme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Lean improvement cases from the perspective of production managers</a:t>
            </a:r>
            <a:endParaRPr lang="en-US" sz="3000" b="1">
              <a:solidFill>
                <a:schemeClr val="dk2">
                  <a:alpha val="100000"/>
                </a:schemeClr>
              </a:solidFill>
              <a:latin typeface="Noto Sans SC"/>
              <a:ea typeface="Noto Sans SC"/>
              <a:cs typeface="Noto Sans SC"/>
            </a:endParaRPr>
          </a:p>
        </p:txBody>
      </p:sp>
      <p:sp>
        <p:nvSpPr>
          <p:cNvPr id="51" name="Freeform 51"/>
          <p:cNvSpPr/>
          <p:nvPr/>
        </p:nvSpPr>
        <p:spPr>
          <a:xfrm>
            <a:off x="10242715"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9F9">
              <a:alpha val="100000"/>
            </a:srgbClr>
          </a:solidFill>
        </p:spPr>
      </p:sp>
      <p:sp>
        <p:nvSpPr>
          <p:cNvPr id="52" name="Freeform 52"/>
          <p:cNvSpPr/>
          <p:nvPr/>
        </p:nvSpPr>
        <p:spPr>
          <a:xfrm>
            <a:off x="4426532"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8F8">
              <a:alpha val="100000"/>
            </a:srgbClr>
          </a:solidFill>
        </p:spPr>
      </p:sp>
      <p:sp>
        <p:nvSpPr>
          <p:cNvPr id="53" name="AutoShape 53"/>
          <p:cNvSpPr/>
          <p:nvPr/>
        </p:nvSpPr>
        <p:spPr>
          <a:xfrm>
            <a:off x="1371124" y="1041273"/>
            <a:ext cx="687419" cy="687419"/>
          </a:xfrm>
          <a:prstGeom prst="ellipse">
            <a:avLst/>
          </a:prstGeom>
          <a:solidFill>
            <a:schemeClr val="accent1">
              <a:alpha val="100000"/>
              <a:lumMod val="75000"/>
            </a:schemeClr>
          </a:solidFill>
        </p:spPr>
      </p:sp>
      <p:sp>
        <p:nvSpPr>
          <p:cNvPr id="54" name="Freeform 54"/>
          <p:cNvSpPr/>
          <p:nvPr/>
        </p:nvSpPr>
        <p:spPr>
          <a:xfrm>
            <a:off x="1588865"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AutoShape 55"/>
          <p:cNvSpPr/>
          <p:nvPr/>
        </p:nvSpPr>
        <p:spPr>
          <a:xfrm>
            <a:off x="3637121" y="3546062"/>
            <a:ext cx="2002631" cy="328136"/>
          </a:xfrm>
          <a:prstGeom prst="roundRect">
            <a:avLst>
              <a:gd name="adj" fmla="val 50000"/>
            </a:avLst>
          </a:prstGeom>
          <a:solidFill>
            <a:schemeClr val="accent2">
              <a:alpha val="100000"/>
            </a:schemeClr>
          </a:solidFill>
        </p:spPr>
      </p:sp>
      <p:sp>
        <p:nvSpPr>
          <p:cNvPr id="56" name="TextBox 56"/>
          <p:cNvSpPr txBox="1"/>
          <p:nvPr/>
        </p:nvSpPr>
        <p:spPr>
          <a:xfrm>
            <a:off x="3936111" y="3623691"/>
            <a:ext cx="166439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Countermeasures: Value stream optimization</a:t>
            </a:r>
            <a:endParaRPr lang="en-US" sz="1200">
              <a:solidFill>
                <a:srgbClr val="FFFFFF">
                  <a:alpha val="100000"/>
                </a:srgbClr>
              </a:solidFill>
              <a:latin typeface="Noto Sans SC"/>
              <a:ea typeface="Noto Sans SC"/>
              <a:cs typeface="Noto Sans SC"/>
            </a:endParaRPr>
          </a:p>
        </p:txBody>
      </p:sp>
      <p:sp>
        <p:nvSpPr>
          <p:cNvPr id="57" name="AutoShape 57"/>
          <p:cNvSpPr/>
          <p:nvPr/>
        </p:nvSpPr>
        <p:spPr>
          <a:xfrm>
            <a:off x="3684746" y="3584448"/>
            <a:ext cx="251365" cy="251365"/>
          </a:xfrm>
          <a:prstGeom prst="ellipse">
            <a:avLst/>
          </a:prstGeom>
          <a:solidFill>
            <a:srgbClr val="FFFFFF">
              <a:alpha val="100000"/>
            </a:srgbClr>
          </a:solidFill>
        </p:spPr>
      </p:sp>
      <p:sp>
        <p:nvSpPr>
          <p:cNvPr id="58" name="Freeform 58"/>
          <p:cNvSpPr/>
          <p:nvPr/>
        </p:nvSpPr>
        <p:spPr>
          <a:xfrm rot="2700000">
            <a:off x="3780568"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59" name="AutoShape 59"/>
          <p:cNvSpPr/>
          <p:nvPr/>
        </p:nvSpPr>
        <p:spPr>
          <a:xfrm>
            <a:off x="9453276" y="3546062"/>
            <a:ext cx="2002631" cy="328136"/>
          </a:xfrm>
          <a:prstGeom prst="roundRect">
            <a:avLst>
              <a:gd name="adj" fmla="val 50000"/>
            </a:avLst>
          </a:prstGeom>
          <a:solidFill>
            <a:schemeClr val="accent2">
              <a:alpha val="100000"/>
            </a:schemeClr>
          </a:solidFill>
        </p:spPr>
      </p:sp>
      <p:sp>
        <p:nvSpPr>
          <p:cNvPr id="60" name="TextBox 60"/>
          <p:cNvSpPr txBox="1"/>
          <p:nvPr/>
        </p:nvSpPr>
        <p:spPr>
          <a:xfrm>
            <a:off x="9752362" y="3623691"/>
            <a:ext cx="166430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Countermeasures: Collaborate to break the wall</a:t>
            </a:r>
            <a:endParaRPr lang="en-US" sz="1200">
              <a:solidFill>
                <a:srgbClr val="FFFFFF">
                  <a:alpha val="100000"/>
                </a:srgbClr>
              </a:solidFill>
              <a:latin typeface="Noto Sans SC"/>
              <a:ea typeface="Noto Sans SC"/>
              <a:cs typeface="Noto Sans SC"/>
            </a:endParaRPr>
          </a:p>
        </p:txBody>
      </p:sp>
      <p:sp>
        <p:nvSpPr>
          <p:cNvPr id="61" name="AutoShape 61"/>
          <p:cNvSpPr/>
          <p:nvPr/>
        </p:nvSpPr>
        <p:spPr>
          <a:xfrm>
            <a:off x="9500997" y="3584448"/>
            <a:ext cx="251365" cy="251365"/>
          </a:xfrm>
          <a:prstGeom prst="ellipse">
            <a:avLst/>
          </a:prstGeom>
          <a:solidFill>
            <a:srgbClr val="FFFFFF">
              <a:alpha val="100000"/>
            </a:srgbClr>
          </a:solidFill>
        </p:spPr>
      </p:sp>
      <p:sp>
        <p:nvSpPr>
          <p:cNvPr id="62" name="Freeform 62"/>
          <p:cNvSpPr/>
          <p:nvPr/>
        </p:nvSpPr>
        <p:spPr>
          <a:xfrm rot="2700000">
            <a:off x="9596724" y="3636264"/>
            <a:ext cx="65818" cy="112871"/>
          </a:xfrm>
          <a:custGeom>
            <a:avLst/>
            <a:gdLst/>
            <a:ahLst/>
            <a:cxnLst/>
            <a:rect l="l" t="t" r="r" b="b"/>
            <a:pathLst>
              <a:path w="218174" h="415436">
                <a:moveTo>
                  <a:pt x="218174" y="0"/>
                </a:moveTo>
                <a:lnTo>
                  <a:pt x="218174" y="415436"/>
                </a:lnTo>
                <a:lnTo>
                  <a:pt x="0" y="415436"/>
                </a:lnTo>
              </a:path>
            </a:pathLst>
          </a:custGeom>
          <a:solidFill>
            <a:srgbClr val="007C85">
              <a:alpha val="0"/>
            </a:srgbClr>
          </a:solidFill>
          <a:ln w="38100">
            <a:solidFill>
              <a:schemeClr val="accent2">
                <a:alpha val="100000"/>
              </a:schemeClr>
            </a:solidFill>
            <a:prstDash val="solid"/>
          </a:ln>
        </p:spPr>
      </p:sp>
      <p:sp>
        <p:nvSpPr>
          <p:cNvPr id="63" name="AutoShape 63"/>
          <p:cNvSpPr/>
          <p:nvPr/>
        </p:nvSpPr>
        <p:spPr>
          <a:xfrm>
            <a:off x="7218140" y="1041273"/>
            <a:ext cx="687419" cy="687419"/>
          </a:xfrm>
          <a:prstGeom prst="ellipse">
            <a:avLst/>
          </a:prstGeom>
          <a:solidFill>
            <a:schemeClr val="accent1">
              <a:alpha val="100000"/>
              <a:lumMod val="75000"/>
            </a:schemeClr>
          </a:solidFill>
        </p:spPr>
      </p:sp>
      <p:sp>
        <p:nvSpPr>
          <p:cNvPr id="64" name="Freeform 64"/>
          <p:cNvSpPr/>
          <p:nvPr/>
        </p:nvSpPr>
        <p:spPr>
          <a:xfrm>
            <a:off x="7435882"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65" name="AutoShape 65"/>
          <p:cNvSpPr/>
          <p:nvPr/>
        </p:nvSpPr>
        <p:spPr>
          <a:xfrm>
            <a:off x="713613" y="3546062"/>
            <a:ext cx="2002631" cy="328136"/>
          </a:xfrm>
          <a:prstGeom prst="roundRect">
            <a:avLst>
              <a:gd name="adj" fmla="val 50000"/>
            </a:avLst>
          </a:prstGeom>
          <a:solidFill>
            <a:schemeClr val="accent1">
              <a:alpha val="100000"/>
            </a:schemeClr>
          </a:solidFill>
        </p:spPr>
      </p:sp>
      <p:sp>
        <p:nvSpPr>
          <p:cNvPr id="66" name="TextBox 66"/>
          <p:cNvSpPr txBox="1"/>
          <p:nvPr/>
        </p:nvSpPr>
        <p:spPr>
          <a:xfrm>
            <a:off x="1012603"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Countermeasures: Establish a communication mechanism</a:t>
            </a:r>
            <a:endParaRPr lang="en-US" sz="1200">
              <a:solidFill>
                <a:srgbClr val="FFFFFF">
                  <a:alpha val="100000"/>
                </a:srgbClr>
              </a:solidFill>
              <a:latin typeface="Noto Sans SC"/>
              <a:ea typeface="Noto Sans SC"/>
              <a:cs typeface="Noto Sans SC"/>
            </a:endParaRPr>
          </a:p>
        </p:txBody>
      </p:sp>
      <p:sp>
        <p:nvSpPr>
          <p:cNvPr id="67" name="AutoShape 67"/>
          <p:cNvSpPr/>
          <p:nvPr/>
        </p:nvSpPr>
        <p:spPr>
          <a:xfrm>
            <a:off x="761238" y="3584448"/>
            <a:ext cx="251365" cy="251365"/>
          </a:xfrm>
          <a:prstGeom prst="ellipse">
            <a:avLst/>
          </a:prstGeom>
          <a:solidFill>
            <a:srgbClr val="FFFFFF">
              <a:alpha val="100000"/>
            </a:srgbClr>
          </a:solidFill>
        </p:spPr>
      </p:sp>
      <p:sp>
        <p:nvSpPr>
          <p:cNvPr id="68" name="Freeform 68"/>
          <p:cNvSpPr/>
          <p:nvPr/>
        </p:nvSpPr>
        <p:spPr>
          <a:xfrm rot="2700000">
            <a:off x="857060"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69" name="AutoShape 69"/>
          <p:cNvSpPr/>
          <p:nvPr/>
        </p:nvSpPr>
        <p:spPr>
          <a:xfrm>
            <a:off x="6560630" y="3546062"/>
            <a:ext cx="2002631" cy="328136"/>
          </a:xfrm>
          <a:prstGeom prst="roundRect">
            <a:avLst>
              <a:gd name="adj" fmla="val 50000"/>
            </a:avLst>
          </a:prstGeom>
          <a:solidFill>
            <a:schemeClr val="accent1">
              <a:alpha val="100000"/>
            </a:schemeClr>
          </a:solidFill>
        </p:spPr>
      </p:sp>
      <p:sp>
        <p:nvSpPr>
          <p:cNvPr id="70" name="TextBox 70"/>
          <p:cNvSpPr txBox="1"/>
          <p:nvPr/>
        </p:nvSpPr>
        <p:spPr>
          <a:xfrm>
            <a:off x="6859619"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Countermeasures: Plan and control</a:t>
            </a:r>
            <a:endParaRPr lang="en-US" sz="1200">
              <a:solidFill>
                <a:srgbClr val="FFFFFF">
                  <a:alpha val="100000"/>
                </a:srgbClr>
              </a:solidFill>
              <a:latin typeface="Noto Sans SC"/>
              <a:ea typeface="Noto Sans SC"/>
              <a:cs typeface="Noto Sans SC"/>
            </a:endParaRPr>
          </a:p>
        </p:txBody>
      </p:sp>
      <p:sp>
        <p:nvSpPr>
          <p:cNvPr id="71" name="AutoShape 71"/>
          <p:cNvSpPr/>
          <p:nvPr/>
        </p:nvSpPr>
        <p:spPr>
          <a:xfrm>
            <a:off x="6608255" y="3584448"/>
            <a:ext cx="251365" cy="251365"/>
          </a:xfrm>
          <a:prstGeom prst="ellipse">
            <a:avLst/>
          </a:prstGeom>
          <a:solidFill>
            <a:srgbClr val="FFFFFF">
              <a:alpha val="100000"/>
            </a:srgbClr>
          </a:solidFill>
        </p:spPr>
      </p:sp>
      <p:sp>
        <p:nvSpPr>
          <p:cNvPr id="72" name="Freeform 72"/>
          <p:cNvSpPr/>
          <p:nvPr/>
        </p:nvSpPr>
        <p:spPr>
          <a:xfrm rot="2700000">
            <a:off x="6704076"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7195174" y="2054018"/>
            <a:ext cx="617410" cy="617410"/>
          </a:xfrm>
          <a:prstGeom prst="ellipse">
            <a:avLst/>
          </a:prstGeom>
          <a:solidFill>
            <a:schemeClr val="lt1">
              <a:alpha val="100000"/>
            </a:schemeClr>
          </a:solidFill>
          <a:ln w="19050">
            <a:solidFill>
              <a:schemeClr val="accent1">
                <a:alpha val="100000"/>
              </a:schemeClr>
            </a:solidFill>
            <a:prstDash val="solid"/>
          </a:ln>
        </p:spPr>
      </p:sp>
      <p:sp>
        <p:nvSpPr>
          <p:cNvPr id="3" name="AutoShape 3"/>
          <p:cNvSpPr/>
          <p:nvPr/>
        </p:nvSpPr>
        <p:spPr>
          <a:xfrm>
            <a:off x="7195174" y="5014854"/>
            <a:ext cx="617410" cy="617410"/>
          </a:xfrm>
          <a:prstGeom prst="ellipse">
            <a:avLst/>
          </a:prstGeom>
          <a:solidFill>
            <a:schemeClr val="lt1">
              <a:alpha val="100000"/>
            </a:schemeClr>
          </a:solidFill>
          <a:ln w="19050">
            <a:solidFill>
              <a:schemeClr val="accent1">
                <a:alpha val="100000"/>
              </a:schemeClr>
            </a:solidFill>
            <a:prstDash val="solid"/>
          </a:ln>
        </p:spPr>
      </p:sp>
      <p:sp>
        <p:nvSpPr>
          <p:cNvPr id="4" name="AutoShape 4"/>
          <p:cNvSpPr/>
          <p:nvPr/>
        </p:nvSpPr>
        <p:spPr>
          <a:xfrm>
            <a:off x="7786731" y="3573017"/>
            <a:ext cx="617410" cy="617410"/>
          </a:xfrm>
          <a:prstGeom prst="ellipse">
            <a:avLst/>
          </a:prstGeom>
          <a:solidFill>
            <a:schemeClr val="lt1">
              <a:alpha val="100000"/>
            </a:schemeClr>
          </a:solidFill>
          <a:ln w="19050">
            <a:solidFill>
              <a:schemeClr val="accent1">
                <a:alpha val="100000"/>
              </a:schemeClr>
            </a:solidFill>
            <a:prstDash val="solid"/>
          </a:ln>
        </p:spPr>
      </p:sp>
      <p:sp>
        <p:nvSpPr>
          <p:cNvPr id="5" name="AutoShape 5"/>
          <p:cNvSpPr/>
          <p:nvPr/>
        </p:nvSpPr>
        <p:spPr>
          <a:xfrm>
            <a:off x="4422454" y="2066288"/>
            <a:ext cx="617410" cy="617410"/>
          </a:xfrm>
          <a:prstGeom prst="ellipse">
            <a:avLst/>
          </a:prstGeom>
          <a:solidFill>
            <a:schemeClr val="lt1">
              <a:alpha val="100000"/>
            </a:schemeClr>
          </a:solidFill>
          <a:ln w="19050">
            <a:solidFill>
              <a:schemeClr val="accent1">
                <a:alpha val="100000"/>
              </a:schemeClr>
            </a:solidFill>
            <a:prstDash val="solid"/>
          </a:ln>
        </p:spPr>
      </p:sp>
      <p:sp>
        <p:nvSpPr>
          <p:cNvPr id="6" name="AutoShape 6"/>
          <p:cNvSpPr/>
          <p:nvPr/>
        </p:nvSpPr>
        <p:spPr>
          <a:xfrm>
            <a:off x="3752022" y="3585288"/>
            <a:ext cx="617410" cy="617410"/>
          </a:xfrm>
          <a:prstGeom prst="ellipse">
            <a:avLst/>
          </a:prstGeom>
          <a:solidFill>
            <a:schemeClr val="lt1">
              <a:alpha val="100000"/>
            </a:schemeClr>
          </a:solidFill>
          <a:ln w="19050">
            <a:solidFill>
              <a:schemeClr val="accent1">
                <a:alpha val="100000"/>
              </a:schemeClr>
            </a:solidFill>
            <a:prstDash val="solid"/>
          </a:ln>
        </p:spPr>
      </p:sp>
      <p:sp>
        <p:nvSpPr>
          <p:cNvPr id="7" name="AutoShape 7"/>
          <p:cNvSpPr/>
          <p:nvPr/>
        </p:nvSpPr>
        <p:spPr>
          <a:xfrm>
            <a:off x="4422454" y="5027125"/>
            <a:ext cx="617410" cy="617410"/>
          </a:xfrm>
          <a:prstGeom prst="ellipse">
            <a:avLst/>
          </a:prstGeom>
          <a:solidFill>
            <a:schemeClr val="lt1">
              <a:alpha val="100000"/>
            </a:schemeClr>
          </a:solidFill>
          <a:ln w="19050">
            <a:solidFill>
              <a:schemeClr val="accent1">
                <a:alpha val="100000"/>
              </a:schemeClr>
            </a:solidFill>
            <a:prstDash val="solid"/>
          </a:ln>
        </p:spPr>
      </p:sp>
      <p:sp>
        <p:nvSpPr>
          <p:cNvPr id="8" name="AutoShape 8"/>
          <p:cNvSpPr/>
          <p:nvPr/>
        </p:nvSpPr>
        <p:spPr>
          <a:xfrm>
            <a:off x="5346335" y="3132057"/>
            <a:ext cx="1499330" cy="1499330"/>
          </a:xfrm>
          <a:prstGeom prst="ellipse">
            <a:avLst/>
          </a:prstGeom>
          <a:solidFill>
            <a:schemeClr val="accent1">
              <a:alpha val="100000"/>
            </a:schemeClr>
          </a:solidFill>
        </p:spPr>
      </p:sp>
      <p:grpSp>
        <p:nvGrpSpPr>
          <p:cNvPr id="9" name="Group 9"/>
          <p:cNvGrpSpPr/>
          <p:nvPr/>
        </p:nvGrpSpPr>
        <p:grpSpPr>
          <a:xfrm rot="0">
            <a:off x="5804249" y="3601163"/>
            <a:ext cx="583501" cy="561118"/>
            <a:chOff x="5804249" y="3601163"/>
            <a:chExt cx="583501" cy="561118"/>
          </a:xfrm>
        </p:grpSpPr>
        <p:sp>
          <p:nvSpPr>
            <p:cNvPr id="10" name="AutoShape 10"/>
            <p:cNvSpPr/>
            <p:nvPr/>
          </p:nvSpPr>
          <p:spPr>
            <a:xfrm>
              <a:off x="5964745" y="3601163"/>
              <a:ext cx="262604" cy="265938"/>
            </a:xfrm>
            <a:prstGeom prst="ellipse">
              <a:avLst/>
            </a:prstGeom>
            <a:solidFill>
              <a:schemeClr val="lt1">
                <a:alpha val="100000"/>
              </a:schemeClr>
            </a:solidFill>
            <a:ln w="19050">
              <a:solidFill>
                <a:schemeClr val="accent1">
                  <a:alpha val="100000"/>
                </a:schemeClr>
              </a:solidFill>
              <a:prstDash val="solid"/>
            </a:ln>
          </p:spPr>
        </p:sp>
        <p:sp>
          <p:nvSpPr>
            <p:cNvPr id="11" name="Freeform 11"/>
            <p:cNvSpPr/>
            <p:nvPr/>
          </p:nvSpPr>
          <p:spPr>
            <a:xfrm>
              <a:off x="5804249" y="3908535"/>
              <a:ext cx="583501" cy="253746"/>
            </a:xfrm>
            <a:custGeom>
              <a:avLst/>
              <a:gdLst/>
              <a:ahLst/>
              <a:cxnLst/>
              <a:rect l="l" t="t"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path>
              </a:pathLst>
            </a:custGeom>
            <a:solidFill>
              <a:schemeClr val="lt1">
                <a:alpha val="100000"/>
              </a:schemeClr>
            </a:solidFill>
            <a:ln w="19050">
              <a:solidFill>
                <a:schemeClr val="accent1">
                  <a:alpha val="100000"/>
                </a:schemeClr>
              </a:solidFill>
              <a:prstDash val="solid"/>
            </a:ln>
          </p:spPr>
        </p:sp>
      </p:grpSp>
      <p:sp>
        <p:nvSpPr>
          <p:cNvPr id="12" name="TextBox 12"/>
          <p:cNvSpPr txBox="1"/>
          <p:nvPr/>
        </p:nvSpPr>
        <p:spPr>
          <a:xfrm>
            <a:off x="986573" y="1625969"/>
            <a:ext cx="3286271" cy="490334"/>
          </a:xfrm>
          <a:prstGeom prst="rect">
            <a:avLst/>
          </a:prstGeom>
        </p:spPr>
        <p:txBody>
          <a:bodyPr vert="horz" wrap="square" lIns="66008" tIns="33052" rIns="66008" bIns="33052" rtlCol="0" anchor="b" anchorCtr="0">
            <a:noAutofit/>
          </a:bodyPr>
          <a:lstStyle/>
          <a:p>
            <a:pPr algn="r">
              <a:lnSpc>
                <a:spcPct val="120000"/>
              </a:lnSpc>
            </a:pPr>
            <a:r>
              <a:rPr lang="en-US" sz="2000" b="1">
                <a:solidFill>
                  <a:schemeClr val="accent1">
                    <a:alpha val="100000"/>
                  </a:schemeClr>
                </a:solidFill>
                <a:latin typeface="Noto Sans SC"/>
                <a:ea typeface="Noto Sans SC"/>
                <a:cs typeface="Noto Sans SC"/>
              </a:rPr>
              <a:t>Change Management Methodology</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986573" y="2070247"/>
            <a:ext cx="3286271" cy="949747"/>
          </a:xfrm>
          <a:prstGeom prst="rect">
            <a:avLst/>
          </a:prstGeom>
        </p:spPr>
        <p:txBody>
          <a:bodyPr vert="horz" wrap="square" lIns="66008" tIns="33052" rIns="66008" bIns="33052" rtlCol="0" anchor="t" anchorCtr="0">
            <a:noAutofit/>
          </a:bodyPr>
          <a:lstStyle/>
          <a:p>
            <a:pPr algn="r">
              <a:lnSpc>
                <a:spcPct val="140000"/>
              </a:lnSpc>
            </a:pPr>
            <a:r>
              <a:rPr lang="en-US" sz="1275">
                <a:solidFill>
                  <a:schemeClr val="dk1">
                    <a:alpha val="100000"/>
                  </a:schemeClr>
                </a:solidFill>
                <a:latin typeface="Noto Sans SC"/>
                <a:ea typeface="Noto Sans SC"/>
                <a:cs typeface="Noto Sans SC"/>
              </a:rPr>
              <a:t>Adopting the ADKAR change model for awareness cultivation, through on-site workshop seminars and improvement achievement exhibitions, the employee participation rate increased from the initial 30% to 85%.</a:t>
            </a:r>
            <a:endParaRPr lang="en-US" sz="1275">
              <a:solidFill>
                <a:schemeClr val="dk1">
                  <a:alpha val="100000"/>
                </a:schemeClr>
              </a:solidFill>
              <a:latin typeface="Noto Sans SC"/>
              <a:ea typeface="Noto Sans SC"/>
              <a:cs typeface="Noto Sans SC"/>
            </a:endParaRPr>
          </a:p>
        </p:txBody>
      </p:sp>
      <p:sp>
        <p:nvSpPr>
          <p:cNvPr id="14" name="TextBox 14"/>
          <p:cNvSpPr txBox="1"/>
          <p:nvPr/>
        </p:nvSpPr>
        <p:spPr>
          <a:xfrm>
            <a:off x="316141" y="3178234"/>
            <a:ext cx="3286271" cy="490334"/>
          </a:xfrm>
          <a:prstGeom prst="rect">
            <a:avLst/>
          </a:prstGeom>
        </p:spPr>
        <p:txBody>
          <a:bodyPr vert="horz" wrap="square" lIns="66008" tIns="33052" rIns="66008" bIns="33052" rtlCol="0" anchor="b" anchorCtr="0">
            <a:noAutofit/>
          </a:bodyPr>
          <a:lstStyle/>
          <a:p>
            <a:pPr algn="r">
              <a:lnSpc>
                <a:spcPct val="120000"/>
              </a:lnSpc>
            </a:pPr>
            <a:r>
              <a:rPr lang="en-US" sz="2000" b="1">
                <a:solidFill>
                  <a:schemeClr val="accent1">
                    <a:alpha val="100000"/>
                  </a:schemeClr>
                </a:solidFill>
                <a:latin typeface="Noto Sans SC"/>
                <a:ea typeface="Noto Sans SC"/>
                <a:cs typeface="Noto Sans SC"/>
              </a:rPr>
              <a:t>Lean toolkit application</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334499" y="3632036"/>
            <a:ext cx="3286271" cy="937998"/>
          </a:xfrm>
          <a:prstGeom prst="rect">
            <a:avLst/>
          </a:prstGeom>
        </p:spPr>
        <p:txBody>
          <a:bodyPr vert="horz" wrap="square" lIns="66008" tIns="33052" rIns="66008" bIns="33052" rtlCol="0" anchor="t" anchorCtr="0">
            <a:noAutofit/>
          </a:bodyPr>
          <a:lstStyle/>
          <a:p>
            <a:pPr algn="r">
              <a:lnSpc>
                <a:spcPct val="140000"/>
              </a:lnSpc>
            </a:pPr>
            <a:r>
              <a:rPr lang="en-US" sz="1275">
                <a:solidFill>
                  <a:schemeClr val="dk1">
                    <a:alpha val="100000"/>
                  </a:schemeClr>
                </a:solidFill>
                <a:latin typeface="Noto Sans SC"/>
                <a:ea typeface="Noto Sans SC"/>
                <a:cs typeface="Noto Sans SC"/>
              </a:rPr>
              <a:t>Flexible use of 5S, SMED, Kanban and other toolkits can increase space utilization by 40% and picking efficiency by 60% in the warehousing process.</a:t>
            </a:r>
            <a:endParaRPr lang="en-US" sz="1275">
              <a:solidFill>
                <a:schemeClr val="dk1">
                  <a:alpha val="100000"/>
                </a:schemeClr>
              </a:solidFill>
              <a:latin typeface="Noto Sans SC"/>
              <a:ea typeface="Noto Sans SC"/>
              <a:cs typeface="Noto Sans SC"/>
            </a:endParaRPr>
          </a:p>
        </p:txBody>
      </p:sp>
      <p:sp>
        <p:nvSpPr>
          <p:cNvPr id="16" name="TextBox 16"/>
          <p:cNvSpPr txBox="1"/>
          <p:nvPr/>
        </p:nvSpPr>
        <p:spPr>
          <a:xfrm>
            <a:off x="986573" y="4731698"/>
            <a:ext cx="3286271" cy="490334"/>
          </a:xfrm>
          <a:prstGeom prst="rect">
            <a:avLst/>
          </a:prstGeom>
        </p:spPr>
        <p:txBody>
          <a:bodyPr vert="horz" wrap="square" lIns="66008" tIns="33052" rIns="66008" bIns="33052" rtlCol="0" anchor="b" anchorCtr="0">
            <a:noAutofit/>
          </a:bodyPr>
          <a:lstStyle/>
          <a:p>
            <a:pPr algn="r">
              <a:lnSpc>
                <a:spcPct val="120000"/>
              </a:lnSpc>
            </a:pPr>
            <a:r>
              <a:rPr lang="en-US" sz="2000" b="1">
                <a:solidFill>
                  <a:schemeClr val="accent1">
                    <a:alpha val="100000"/>
                  </a:schemeClr>
                </a:solidFill>
                <a:latin typeface="Noto Sans SC"/>
                <a:ea typeface="Noto Sans SC"/>
                <a:cs typeface="Noto Sans SC"/>
              </a:rPr>
              <a:t>Data-driven decision-making system</a:t>
            </a:r>
            <a:endParaRPr lang="en-US" sz="2000" b="1">
              <a:solidFill>
                <a:schemeClr val="accent1">
                  <a:alpha val="100000"/>
                </a:schemeClr>
              </a:solidFill>
              <a:latin typeface="Noto Sans SC"/>
              <a:ea typeface="Noto Sans SC"/>
              <a:cs typeface="Noto Sans SC"/>
            </a:endParaRPr>
          </a:p>
        </p:txBody>
      </p:sp>
      <p:sp>
        <p:nvSpPr>
          <p:cNvPr id="17" name="TextBox 17"/>
          <p:cNvSpPr txBox="1"/>
          <p:nvPr/>
        </p:nvSpPr>
        <p:spPr>
          <a:xfrm>
            <a:off x="986995" y="5195026"/>
            <a:ext cx="3286271" cy="936111"/>
          </a:xfrm>
          <a:prstGeom prst="rect">
            <a:avLst/>
          </a:prstGeom>
        </p:spPr>
        <p:txBody>
          <a:bodyPr vert="horz" wrap="square" lIns="66008" tIns="33052" rIns="66008" bIns="33052" rtlCol="0" anchor="t" anchorCtr="0">
            <a:noAutofit/>
          </a:bodyPr>
          <a:lstStyle/>
          <a:p>
            <a:pPr algn="r">
              <a:lnSpc>
                <a:spcPct val="140000"/>
              </a:lnSpc>
            </a:pPr>
            <a:r>
              <a:rPr lang="en-US" sz="1275">
                <a:solidFill>
                  <a:schemeClr val="dk1">
                    <a:alpha val="100000"/>
                  </a:schemeClr>
                </a:solidFill>
                <a:latin typeface="Noto Sans SC"/>
                <a:ea typeface="Noto Sans SC"/>
                <a:cs typeface="Noto Sans SC"/>
              </a:rPr>
              <a:t>A production digital signage system was built to monitor 16 key indicators in real time, shortening the problem discovery cycle from weekly to hourly.</a:t>
            </a:r>
            <a:endParaRPr lang="en-US" sz="1275">
              <a:solidFill>
                <a:schemeClr val="dk1">
                  <a:alpha val="100000"/>
                </a:schemeClr>
              </a:solidFill>
              <a:latin typeface="Noto Sans SC"/>
              <a:ea typeface="Noto Sans SC"/>
              <a:cs typeface="Noto Sans SC"/>
            </a:endParaRPr>
          </a:p>
        </p:txBody>
      </p:sp>
      <p:sp>
        <p:nvSpPr>
          <p:cNvPr id="18" name="TextBox 18"/>
          <p:cNvSpPr txBox="1"/>
          <p:nvPr/>
        </p:nvSpPr>
        <p:spPr>
          <a:xfrm>
            <a:off x="7954269" y="1601428"/>
            <a:ext cx="3286271" cy="490334"/>
          </a:xfrm>
          <a:prstGeom prst="rect">
            <a:avLst/>
          </a:prstGeom>
        </p:spPr>
        <p:txBody>
          <a:bodyPr vert="horz" wrap="square" lIns="66008" tIns="33052" rIns="66008" bIns="33052" rtlCol="0" anchor="b" anchorCtr="0">
            <a:noAutofit/>
          </a:bodyPr>
          <a:lstStyle/>
          <a:p>
            <a:pPr algn="l">
              <a:lnSpc>
                <a:spcPct val="120000"/>
              </a:lnSpc>
            </a:pPr>
            <a:r>
              <a:rPr lang="en-US" sz="2000" b="1">
                <a:solidFill>
                  <a:schemeClr val="accent1">
                    <a:alpha val="100000"/>
                  </a:schemeClr>
                </a:solidFill>
                <a:latin typeface="Noto Sans SC"/>
                <a:ea typeface="Noto Sans SC"/>
                <a:cs typeface="Noto Sans SC"/>
              </a:rPr>
              <a:t>Cross-departmental collaboration mechanism</a:t>
            </a:r>
            <a:endParaRPr lang="en-US" sz="2000" b="1">
              <a:solidFill>
                <a:schemeClr val="accent1">
                  <a:alpha val="100000"/>
                </a:schemeClr>
              </a:solidFill>
              <a:latin typeface="Noto Sans SC"/>
              <a:ea typeface="Noto Sans SC"/>
              <a:cs typeface="Noto Sans SC"/>
            </a:endParaRPr>
          </a:p>
        </p:txBody>
      </p:sp>
      <p:sp>
        <p:nvSpPr>
          <p:cNvPr id="19" name="TextBox 19"/>
          <p:cNvSpPr txBox="1"/>
          <p:nvPr/>
        </p:nvSpPr>
        <p:spPr>
          <a:xfrm>
            <a:off x="7954269" y="2045706"/>
            <a:ext cx="3286271" cy="949747"/>
          </a:xfrm>
          <a:prstGeom prst="rect">
            <a:avLst/>
          </a:prstGeom>
        </p:spPr>
        <p:txBody>
          <a:bodyPr vert="horz" wrap="square" lIns="66008" tIns="33052" rIns="66008" bIns="33052" rtlCol="0" anchor="t" anchorCtr="0">
            <a:noAutofit/>
          </a:bodyPr>
          <a:lstStyle/>
          <a:p>
            <a:pPr algn="l">
              <a:lnSpc>
                <a:spcPct val="140000"/>
              </a:lnSpc>
            </a:pPr>
            <a:r>
              <a:rPr lang="en-US" sz="1275">
                <a:solidFill>
                  <a:schemeClr val="dk1">
                    <a:alpha val="100000"/>
                  </a:schemeClr>
                </a:solidFill>
                <a:latin typeface="Noto Sans SC"/>
                <a:ea typeface="Noto Sans SC"/>
                <a:cs typeface="Noto Sans SC"/>
              </a:rPr>
              <a:t>A quick action team composed of process, quality, and equipment was established to shorten the new product introduction cycle from 8 weeks to 3 weeks.</a:t>
            </a:r>
            <a:endParaRPr lang="en-US" sz="1275">
              <a:solidFill>
                <a:schemeClr val="dk1">
                  <a:alpha val="100000"/>
                </a:schemeClr>
              </a:solidFill>
              <a:latin typeface="Noto Sans SC"/>
              <a:ea typeface="Noto Sans SC"/>
              <a:cs typeface="Noto Sans SC"/>
            </a:endParaRPr>
          </a:p>
        </p:txBody>
      </p:sp>
      <p:sp>
        <p:nvSpPr>
          <p:cNvPr id="20" name="TextBox 20"/>
          <p:cNvSpPr txBox="1"/>
          <p:nvPr/>
        </p:nvSpPr>
        <p:spPr>
          <a:xfrm>
            <a:off x="8545826" y="3153693"/>
            <a:ext cx="3286271" cy="490334"/>
          </a:xfrm>
          <a:prstGeom prst="rect">
            <a:avLst/>
          </a:prstGeom>
        </p:spPr>
        <p:txBody>
          <a:bodyPr vert="horz" wrap="square" lIns="66008" tIns="33052" rIns="66008" bIns="33052" rtlCol="0" anchor="b" anchorCtr="0">
            <a:noAutofit/>
          </a:bodyPr>
          <a:lstStyle/>
          <a:p>
            <a:pPr algn="l">
              <a:lnSpc>
                <a:spcPct val="120000"/>
              </a:lnSpc>
            </a:pPr>
            <a:r>
              <a:rPr lang="en-US" sz="2000" b="1">
                <a:solidFill>
                  <a:schemeClr val="accent1">
                    <a:alpha val="100000"/>
                  </a:schemeClr>
                </a:solidFill>
                <a:latin typeface="Noto Sans SC"/>
                <a:ea typeface="Noto Sans SC"/>
                <a:cs typeface="Noto Sans SC"/>
              </a:rPr>
              <a:t>Continuous improvement culture cultivation</a:t>
            </a:r>
            <a:endParaRPr lang="en-US" sz="2000" b="1">
              <a:solidFill>
                <a:schemeClr val="accent1">
                  <a:alpha val="100000"/>
                </a:schemeClr>
              </a:solidFill>
              <a:latin typeface="Noto Sans SC"/>
              <a:ea typeface="Noto Sans SC"/>
              <a:cs typeface="Noto Sans SC"/>
            </a:endParaRPr>
          </a:p>
        </p:txBody>
      </p:sp>
      <p:sp>
        <p:nvSpPr>
          <p:cNvPr id="21" name="TextBox 21"/>
          <p:cNvSpPr txBox="1"/>
          <p:nvPr/>
        </p:nvSpPr>
        <p:spPr>
          <a:xfrm>
            <a:off x="8556922" y="3607495"/>
            <a:ext cx="3286271" cy="937998"/>
          </a:xfrm>
          <a:prstGeom prst="rect">
            <a:avLst/>
          </a:prstGeom>
        </p:spPr>
        <p:txBody>
          <a:bodyPr vert="horz" wrap="square" lIns="66008" tIns="33052" rIns="66008" bIns="33052" rtlCol="0" anchor="t" anchorCtr="0">
            <a:noAutofit/>
          </a:bodyPr>
          <a:lstStyle/>
          <a:p>
            <a:pPr algn="l">
              <a:lnSpc>
                <a:spcPct val="140000"/>
              </a:lnSpc>
            </a:pPr>
            <a:r>
              <a:rPr lang="en-US" sz="1275">
                <a:solidFill>
                  <a:schemeClr val="dk1">
                    <a:alpha val="100000"/>
                  </a:schemeClr>
                </a:solidFill>
                <a:latin typeface="Noto Sans SC"/>
                <a:ea typeface="Noto Sans SC"/>
                <a:cs typeface="Noto Sans SC"/>
              </a:rPr>
              <a:t>Designed a "golden idea" point redemption system, and the average number of employee proposals received per year increased from 120 to more than 500.</a:t>
            </a:r>
            <a:endParaRPr lang="en-US" sz="1275">
              <a:solidFill>
                <a:schemeClr val="dk1">
                  <a:alpha val="100000"/>
                </a:schemeClr>
              </a:solidFill>
              <a:latin typeface="Noto Sans SC"/>
              <a:ea typeface="Noto Sans SC"/>
              <a:cs typeface="Noto Sans SC"/>
            </a:endParaRPr>
          </a:p>
        </p:txBody>
      </p:sp>
      <p:sp>
        <p:nvSpPr>
          <p:cNvPr id="22" name="TextBox 22"/>
          <p:cNvSpPr txBox="1"/>
          <p:nvPr/>
        </p:nvSpPr>
        <p:spPr>
          <a:xfrm>
            <a:off x="7954269" y="4731698"/>
            <a:ext cx="3286271" cy="490334"/>
          </a:xfrm>
          <a:prstGeom prst="rect">
            <a:avLst/>
          </a:prstGeom>
        </p:spPr>
        <p:txBody>
          <a:bodyPr vert="horz" wrap="square" lIns="66008" tIns="33052" rIns="66008" bIns="33052" rtlCol="0" anchor="b" anchorCtr="0">
            <a:noAutofit/>
          </a:bodyPr>
          <a:lstStyle/>
          <a:p>
            <a:pPr algn="l">
              <a:lnSpc>
                <a:spcPct val="120000"/>
              </a:lnSpc>
            </a:pPr>
            <a:r>
              <a:rPr lang="en-US" sz="2000" b="1">
                <a:solidFill>
                  <a:schemeClr val="accent1">
                    <a:alpha val="100000"/>
                  </a:schemeClr>
                </a:solidFill>
                <a:latin typeface="Noto Sans SC"/>
                <a:ea typeface="Noto Sans SC"/>
                <a:cs typeface="Noto Sans SC"/>
              </a:rPr>
              <a:t>Leadership Engagement Model</a:t>
            </a:r>
            <a:endParaRPr lang="en-US" sz="2000" b="1">
              <a:solidFill>
                <a:schemeClr val="accent1">
                  <a:alpha val="100000"/>
                </a:schemeClr>
              </a:solidFill>
              <a:latin typeface="Noto Sans SC"/>
              <a:ea typeface="Noto Sans SC"/>
              <a:cs typeface="Noto Sans SC"/>
            </a:endParaRPr>
          </a:p>
        </p:txBody>
      </p:sp>
      <p:sp>
        <p:nvSpPr>
          <p:cNvPr id="23" name="TextBox 23"/>
          <p:cNvSpPr txBox="1"/>
          <p:nvPr/>
        </p:nvSpPr>
        <p:spPr>
          <a:xfrm>
            <a:off x="7947560" y="5195026"/>
            <a:ext cx="3286271" cy="936111"/>
          </a:xfrm>
          <a:prstGeom prst="rect">
            <a:avLst/>
          </a:prstGeom>
        </p:spPr>
        <p:txBody>
          <a:bodyPr vert="horz" wrap="square" lIns="66008" tIns="33052" rIns="66008" bIns="33052" rtlCol="0" anchor="t" anchorCtr="0">
            <a:noAutofit/>
          </a:bodyPr>
          <a:lstStyle/>
          <a:p>
            <a:pPr algn="l">
              <a:lnSpc>
                <a:spcPct val="140000"/>
              </a:lnSpc>
            </a:pPr>
            <a:r>
              <a:rPr lang="en-US" sz="1275">
                <a:solidFill>
                  <a:schemeClr val="dk1">
                    <a:alpha val="100000"/>
                  </a:schemeClr>
                </a:solidFill>
                <a:latin typeface="Noto Sans SC"/>
                <a:ea typeface="Noto Sans SC"/>
                <a:cs typeface="Noto Sans SC"/>
              </a:rPr>
              <a:t>The general manager Gemba Walk system is implemented to conduct on-site inspections three times a month and directly solve bottlenecks.</a:t>
            </a:r>
            <a:endParaRPr lang="en-US" sz="1275">
              <a:solidFill>
                <a:schemeClr val="dk1">
                  <a:alpha val="100000"/>
                </a:schemeClr>
              </a:solidFill>
              <a:latin typeface="Noto Sans SC"/>
              <a:ea typeface="Noto Sans SC"/>
              <a:cs typeface="Noto Sans SC"/>
            </a:endParaRPr>
          </a:p>
        </p:txBody>
      </p:sp>
      <p:sp>
        <p:nvSpPr>
          <p:cNvPr id="24" name="TextBox 2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successful experience of the person in charge of lean promotion</a:t>
            </a:r>
            <a:endParaRPr lang="en-US" sz="3000" b="1">
              <a:solidFill>
                <a:schemeClr val="dk2">
                  <a:alpha val="100000"/>
                </a:schemeClr>
              </a:solidFill>
              <a:latin typeface="Noto Sans SC"/>
              <a:ea typeface="Noto Sans SC"/>
              <a:cs typeface="Noto Sans SC"/>
            </a:endParaRPr>
          </a:p>
        </p:txBody>
      </p:sp>
      <p:sp>
        <p:nvSpPr>
          <p:cNvPr id="25" name="TextBox 25"/>
          <p:cNvSpPr txBox="1"/>
          <p:nvPr/>
        </p:nvSpPr>
        <p:spPr>
          <a:xfrm>
            <a:off x="4306344" y="2134011"/>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01</a:t>
            </a:r>
            <a:endParaRPr lang="en-US" sz="2400">
              <a:solidFill>
                <a:schemeClr val="accent1">
                  <a:alpha val="100000"/>
                </a:schemeClr>
              </a:solidFill>
              <a:latin typeface="Noto Sans SC"/>
              <a:ea typeface="Noto Sans SC"/>
              <a:cs typeface="Noto Sans SC"/>
            </a:endParaRPr>
          </a:p>
        </p:txBody>
      </p:sp>
      <p:sp>
        <p:nvSpPr>
          <p:cNvPr id="26" name="TextBox 26"/>
          <p:cNvSpPr txBox="1"/>
          <p:nvPr/>
        </p:nvSpPr>
        <p:spPr>
          <a:xfrm>
            <a:off x="7079064" y="2121740"/>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04</a:t>
            </a:r>
            <a:endParaRPr lang="en-US" sz="2400">
              <a:solidFill>
                <a:schemeClr val="accent1">
                  <a:alpha val="100000"/>
                </a:schemeClr>
              </a:solidFill>
              <a:latin typeface="Noto Sans SC"/>
              <a:ea typeface="Noto Sans SC"/>
              <a:cs typeface="Noto Sans SC"/>
            </a:endParaRPr>
          </a:p>
        </p:txBody>
      </p:sp>
      <p:sp>
        <p:nvSpPr>
          <p:cNvPr id="27" name="TextBox 27"/>
          <p:cNvSpPr txBox="1"/>
          <p:nvPr/>
        </p:nvSpPr>
        <p:spPr>
          <a:xfrm>
            <a:off x="3635912" y="3653010"/>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02</a:t>
            </a:r>
            <a:endParaRPr lang="en-US" sz="2400">
              <a:solidFill>
                <a:schemeClr val="accent1">
                  <a:alpha val="100000"/>
                </a:schemeClr>
              </a:solidFill>
              <a:latin typeface="Noto Sans SC"/>
              <a:ea typeface="Noto Sans SC"/>
              <a:cs typeface="Noto Sans SC"/>
            </a:endParaRPr>
          </a:p>
        </p:txBody>
      </p:sp>
      <p:sp>
        <p:nvSpPr>
          <p:cNvPr id="28" name="TextBox 28"/>
          <p:cNvSpPr txBox="1"/>
          <p:nvPr/>
        </p:nvSpPr>
        <p:spPr>
          <a:xfrm>
            <a:off x="7670621" y="3640740"/>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05</a:t>
            </a:r>
            <a:endParaRPr lang="en-US" sz="2400">
              <a:solidFill>
                <a:schemeClr val="accent1">
                  <a:alpha val="100000"/>
                </a:schemeClr>
              </a:solidFill>
              <a:latin typeface="Noto Sans SC"/>
              <a:ea typeface="Noto Sans SC"/>
              <a:cs typeface="Noto Sans SC"/>
            </a:endParaRPr>
          </a:p>
        </p:txBody>
      </p:sp>
      <p:sp>
        <p:nvSpPr>
          <p:cNvPr id="29" name="TextBox 29"/>
          <p:cNvSpPr txBox="1"/>
          <p:nvPr/>
        </p:nvSpPr>
        <p:spPr>
          <a:xfrm>
            <a:off x="4306344" y="5094847"/>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03</a:t>
            </a:r>
            <a:endParaRPr lang="en-US" sz="2400">
              <a:solidFill>
                <a:schemeClr val="accent1">
                  <a:alpha val="100000"/>
                </a:schemeClr>
              </a:solidFill>
              <a:latin typeface="Noto Sans SC"/>
              <a:ea typeface="Noto Sans SC"/>
              <a:cs typeface="Noto Sans SC"/>
            </a:endParaRPr>
          </a:p>
        </p:txBody>
      </p:sp>
      <p:sp>
        <p:nvSpPr>
          <p:cNvPr id="30" name="TextBox 30"/>
          <p:cNvSpPr txBox="1"/>
          <p:nvPr/>
        </p:nvSpPr>
        <p:spPr>
          <a:xfrm>
            <a:off x="7079064" y="5082576"/>
            <a:ext cx="849630" cy="481965"/>
          </a:xfrm>
          <a:prstGeom prst="rect">
            <a:avLst/>
          </a:prstGeom>
        </p:spPr>
        <p:txBody>
          <a:bodyPr vert="horz" wrap="square" lIns="91440" tIns="45720" rIns="91440" bIns="45720" rtlCol="0" anchor="ctr" anchorCtr="1">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06</a:t>
            </a:r>
            <a:endParaRPr lang="en-US" sz="2400">
              <a:solidFill>
                <a:schemeClr val="accent1">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6416821" y="4938314"/>
            <a:ext cx="5039441" cy="1606314"/>
          </a:xfrm>
          <a:prstGeom prst="roundRect">
            <a:avLst/>
          </a:prstGeom>
          <a:solidFill>
            <a:schemeClr val="lt2">
              <a:alpha val="80000"/>
            </a:schemeClr>
          </a:solidFill>
        </p:spPr>
      </p:sp>
      <p:sp>
        <p:nvSpPr>
          <p:cNvPr id="3" name="AutoShape 3"/>
          <p:cNvSpPr/>
          <p:nvPr/>
        </p:nvSpPr>
        <p:spPr>
          <a:xfrm>
            <a:off x="6416821" y="3128036"/>
            <a:ext cx="5039441" cy="1606314"/>
          </a:xfrm>
          <a:prstGeom prst="roundRect">
            <a:avLst/>
          </a:prstGeom>
          <a:solidFill>
            <a:schemeClr val="lt2">
              <a:alpha val="80000"/>
            </a:schemeClr>
          </a:solidFill>
        </p:spPr>
      </p:sp>
      <p:sp>
        <p:nvSpPr>
          <p:cNvPr id="4" name="AutoShape 4"/>
          <p:cNvSpPr/>
          <p:nvPr/>
        </p:nvSpPr>
        <p:spPr>
          <a:xfrm>
            <a:off x="6416821" y="1317759"/>
            <a:ext cx="5039441" cy="1606314"/>
          </a:xfrm>
          <a:prstGeom prst="roundRect">
            <a:avLst/>
          </a:prstGeom>
          <a:solidFill>
            <a:schemeClr val="lt2">
              <a:alpha val="80000"/>
            </a:schemeClr>
          </a:solidFill>
        </p:spPr>
      </p:sp>
      <p:sp>
        <p:nvSpPr>
          <p:cNvPr id="5" name="AutoShape 5"/>
          <p:cNvSpPr/>
          <p:nvPr/>
        </p:nvSpPr>
        <p:spPr>
          <a:xfrm>
            <a:off x="709129" y="4960709"/>
            <a:ext cx="5039441" cy="1606314"/>
          </a:xfrm>
          <a:prstGeom prst="roundRect">
            <a:avLst/>
          </a:prstGeom>
          <a:solidFill>
            <a:schemeClr val="lt2">
              <a:alpha val="80000"/>
            </a:schemeClr>
          </a:solidFill>
        </p:spPr>
      </p:sp>
      <p:sp>
        <p:nvSpPr>
          <p:cNvPr id="6" name="AutoShape 6"/>
          <p:cNvSpPr/>
          <p:nvPr/>
        </p:nvSpPr>
        <p:spPr>
          <a:xfrm>
            <a:off x="709129" y="3159322"/>
            <a:ext cx="5039441" cy="1606314"/>
          </a:xfrm>
          <a:prstGeom prst="roundRect">
            <a:avLst/>
          </a:prstGeom>
          <a:solidFill>
            <a:schemeClr val="lt2">
              <a:alpha val="80000"/>
            </a:schemeClr>
          </a:solidFill>
        </p:spPr>
      </p:sp>
      <p:sp>
        <p:nvSpPr>
          <p:cNvPr id="7" name="AutoShape 7"/>
          <p:cNvSpPr/>
          <p:nvPr/>
        </p:nvSpPr>
        <p:spPr>
          <a:xfrm>
            <a:off x="709129" y="1369316"/>
            <a:ext cx="5039441" cy="1606314"/>
          </a:xfrm>
          <a:prstGeom prst="roundRect">
            <a:avLst/>
          </a:prstGeom>
          <a:solidFill>
            <a:schemeClr val="lt2">
              <a:alpha val="80000"/>
            </a:schemeClr>
          </a:solidFill>
        </p:spPr>
      </p:sp>
      <p:sp>
        <p:nvSpPr>
          <p:cNvPr id="8" name="AutoShape 8"/>
          <p:cNvSpPr/>
          <p:nvPr/>
        </p:nvSpPr>
        <p:spPr>
          <a:xfrm>
            <a:off x="538887" y="1969963"/>
            <a:ext cx="405020" cy="405020"/>
          </a:xfrm>
          <a:prstGeom prst="ellipse">
            <a:avLst/>
          </a:prstGeom>
          <a:solidFill>
            <a:schemeClr val="accent1">
              <a:alpha val="20000"/>
            </a:schemeClr>
          </a:solidFill>
        </p:spPr>
      </p:sp>
      <p:sp>
        <p:nvSpPr>
          <p:cNvPr id="9" name="AutoShape 9"/>
          <p:cNvSpPr/>
          <p:nvPr/>
        </p:nvSpPr>
        <p:spPr>
          <a:xfrm>
            <a:off x="619891" y="2050967"/>
            <a:ext cx="243012" cy="243012"/>
          </a:xfrm>
          <a:prstGeom prst="ellipse">
            <a:avLst/>
          </a:prstGeom>
          <a:solidFill>
            <a:schemeClr val="accent1">
              <a:alpha val="100000"/>
            </a:schemeClr>
          </a:solidFill>
        </p:spPr>
      </p:sp>
      <p:sp>
        <p:nvSpPr>
          <p:cNvPr id="10" name="AutoShape 10"/>
          <p:cNvSpPr/>
          <p:nvPr/>
        </p:nvSpPr>
        <p:spPr>
          <a:xfrm>
            <a:off x="537650" y="3759969"/>
            <a:ext cx="405020" cy="405020"/>
          </a:xfrm>
          <a:prstGeom prst="ellipse">
            <a:avLst/>
          </a:prstGeom>
          <a:solidFill>
            <a:schemeClr val="accent1">
              <a:alpha val="20000"/>
            </a:schemeClr>
          </a:solidFill>
        </p:spPr>
      </p:sp>
      <p:sp>
        <p:nvSpPr>
          <p:cNvPr id="11" name="AutoShape 11"/>
          <p:cNvSpPr/>
          <p:nvPr/>
        </p:nvSpPr>
        <p:spPr>
          <a:xfrm>
            <a:off x="618654" y="3840973"/>
            <a:ext cx="243012" cy="243012"/>
          </a:xfrm>
          <a:prstGeom prst="ellipse">
            <a:avLst/>
          </a:prstGeom>
          <a:solidFill>
            <a:schemeClr val="accent1">
              <a:alpha val="100000"/>
            </a:schemeClr>
          </a:solidFill>
        </p:spPr>
      </p:sp>
      <p:sp>
        <p:nvSpPr>
          <p:cNvPr id="12" name="AutoShape 12"/>
          <p:cNvSpPr/>
          <p:nvPr/>
        </p:nvSpPr>
        <p:spPr>
          <a:xfrm>
            <a:off x="547802" y="5561356"/>
            <a:ext cx="405020" cy="405020"/>
          </a:xfrm>
          <a:prstGeom prst="ellipse">
            <a:avLst/>
          </a:prstGeom>
          <a:solidFill>
            <a:schemeClr val="accent1">
              <a:alpha val="21000"/>
            </a:schemeClr>
          </a:solidFill>
        </p:spPr>
      </p:sp>
      <p:sp>
        <p:nvSpPr>
          <p:cNvPr id="13" name="AutoShape 13"/>
          <p:cNvSpPr/>
          <p:nvPr/>
        </p:nvSpPr>
        <p:spPr>
          <a:xfrm>
            <a:off x="628806" y="5642360"/>
            <a:ext cx="243012" cy="243012"/>
          </a:xfrm>
          <a:prstGeom prst="ellipse">
            <a:avLst/>
          </a:prstGeom>
          <a:solidFill>
            <a:schemeClr val="accent1">
              <a:alpha val="100000"/>
            </a:schemeClr>
          </a:solidFill>
        </p:spPr>
      </p:sp>
      <p:sp>
        <p:nvSpPr>
          <p:cNvPr id="14" name="TextBox 14"/>
          <p:cNvSpPr txBox="1"/>
          <p:nvPr/>
        </p:nvSpPr>
        <p:spPr>
          <a:xfrm>
            <a:off x="1193316" y="143749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Resolving resistance to change</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1193316" y="1953730"/>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In view of the habitual resistance of old employees, the strategy of "demonstration first and then promotion" is adopted, and it will be fully rolled out after achieving results in the pilot area.</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1193316" y="3760065"/>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Design a dual-channel development path for lean experts, providing promotion options for both technical and management sequences.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193316" y="5515961"/>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A joint improvement team was established with core suppliers to jointly optimize packaging specifications and reduce the transportation damage rate by 28%.</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Challenge analysis and response strategies</a:t>
            </a:r>
            <a:endParaRPr lang="en-US" sz="3000" b="1">
              <a:solidFill>
                <a:schemeClr val="dk2">
                  <a:alpha val="100000"/>
                </a:schemeClr>
              </a:solidFill>
              <a:latin typeface="Noto Sans SC"/>
              <a:ea typeface="Noto Sans SC"/>
              <a:cs typeface="Noto Sans SC"/>
            </a:endParaRPr>
          </a:p>
        </p:txBody>
      </p:sp>
      <p:sp>
        <p:nvSpPr>
          <p:cNvPr id="19" name="TextBox 19"/>
          <p:cNvSpPr txBox="1"/>
          <p:nvPr/>
        </p:nvSpPr>
        <p:spPr>
          <a:xfrm>
            <a:off x="1193316" y="325432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Brain drain prevention measures</a:t>
            </a:r>
            <a:endParaRPr lang="en-US" sz="2400" b="1">
              <a:solidFill>
                <a:schemeClr val="accent1">
                  <a:alpha val="100000"/>
                </a:schemeClr>
              </a:solidFill>
              <a:latin typeface="Noto Sans SC"/>
              <a:ea typeface="Noto Sans SC"/>
              <a:cs typeface="Noto Sans SC"/>
            </a:endParaRPr>
          </a:p>
        </p:txBody>
      </p:sp>
      <p:sp>
        <p:nvSpPr>
          <p:cNvPr id="20" name="TextBox 20"/>
          <p:cNvSpPr txBox="1"/>
          <p:nvPr/>
        </p:nvSpPr>
        <p:spPr>
          <a:xfrm>
            <a:off x="1193316" y="5066405"/>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Breaking through supplier collaboration barriers</a:t>
            </a:r>
            <a:endParaRPr lang="en-US" sz="2400" b="1">
              <a:solidFill>
                <a:schemeClr val="accent1">
                  <a:alpha val="100000"/>
                </a:schemeClr>
              </a:solidFill>
              <a:latin typeface="Noto Sans SC"/>
              <a:ea typeface="Noto Sans SC"/>
              <a:cs typeface="Noto Sans SC"/>
            </a:endParaRPr>
          </a:p>
        </p:txBody>
      </p:sp>
      <p:sp>
        <p:nvSpPr>
          <p:cNvPr id="21" name="AutoShape 21"/>
          <p:cNvSpPr/>
          <p:nvPr/>
        </p:nvSpPr>
        <p:spPr>
          <a:xfrm>
            <a:off x="6235740" y="1918405"/>
            <a:ext cx="405020" cy="405020"/>
          </a:xfrm>
          <a:prstGeom prst="ellipse">
            <a:avLst/>
          </a:prstGeom>
          <a:solidFill>
            <a:schemeClr val="accent1">
              <a:alpha val="20000"/>
            </a:schemeClr>
          </a:solidFill>
        </p:spPr>
      </p:sp>
      <p:sp>
        <p:nvSpPr>
          <p:cNvPr id="22" name="AutoShape 22"/>
          <p:cNvSpPr/>
          <p:nvPr/>
        </p:nvSpPr>
        <p:spPr>
          <a:xfrm>
            <a:off x="6316744" y="1999409"/>
            <a:ext cx="243012" cy="243012"/>
          </a:xfrm>
          <a:prstGeom prst="ellipse">
            <a:avLst/>
          </a:prstGeom>
          <a:solidFill>
            <a:schemeClr val="accent1">
              <a:alpha val="100000"/>
            </a:schemeClr>
          </a:solidFill>
        </p:spPr>
      </p:sp>
      <p:sp>
        <p:nvSpPr>
          <p:cNvPr id="23" name="AutoShape 23"/>
          <p:cNvSpPr/>
          <p:nvPr/>
        </p:nvSpPr>
        <p:spPr>
          <a:xfrm>
            <a:off x="6234503" y="3728683"/>
            <a:ext cx="405020" cy="405020"/>
          </a:xfrm>
          <a:prstGeom prst="ellipse">
            <a:avLst/>
          </a:prstGeom>
          <a:solidFill>
            <a:schemeClr val="accent1">
              <a:alpha val="20000"/>
            </a:schemeClr>
          </a:solidFill>
        </p:spPr>
      </p:sp>
      <p:sp>
        <p:nvSpPr>
          <p:cNvPr id="24" name="AutoShape 24"/>
          <p:cNvSpPr/>
          <p:nvPr/>
        </p:nvSpPr>
        <p:spPr>
          <a:xfrm>
            <a:off x="6315507" y="3809688"/>
            <a:ext cx="243012" cy="243012"/>
          </a:xfrm>
          <a:prstGeom prst="ellipse">
            <a:avLst/>
          </a:prstGeom>
          <a:solidFill>
            <a:schemeClr val="accent1">
              <a:alpha val="100000"/>
            </a:schemeClr>
          </a:solidFill>
        </p:spPr>
      </p:sp>
      <p:sp>
        <p:nvSpPr>
          <p:cNvPr id="25" name="AutoShape 25"/>
          <p:cNvSpPr/>
          <p:nvPr/>
        </p:nvSpPr>
        <p:spPr>
          <a:xfrm>
            <a:off x="6244655" y="5538961"/>
            <a:ext cx="405020" cy="405020"/>
          </a:xfrm>
          <a:prstGeom prst="ellipse">
            <a:avLst/>
          </a:prstGeom>
          <a:solidFill>
            <a:schemeClr val="accent1">
              <a:alpha val="21000"/>
            </a:schemeClr>
          </a:solidFill>
        </p:spPr>
      </p:sp>
      <p:sp>
        <p:nvSpPr>
          <p:cNvPr id="26" name="AutoShape 26"/>
          <p:cNvSpPr/>
          <p:nvPr/>
        </p:nvSpPr>
        <p:spPr>
          <a:xfrm>
            <a:off x="6325659" y="5619966"/>
            <a:ext cx="243012" cy="243012"/>
          </a:xfrm>
          <a:prstGeom prst="ellipse">
            <a:avLst/>
          </a:prstGeom>
          <a:solidFill>
            <a:schemeClr val="accent1">
              <a:alpha val="100000"/>
            </a:schemeClr>
          </a:solidFill>
        </p:spPr>
      </p:sp>
      <p:sp>
        <p:nvSpPr>
          <p:cNvPr id="27" name="TextBox 27"/>
          <p:cNvSpPr txBox="1"/>
          <p:nvPr/>
        </p:nvSpPr>
        <p:spPr>
          <a:xfrm>
            <a:off x="6892339" y="143628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Response plan for indicator fluctuations</a:t>
            </a:r>
            <a:endParaRPr lang="en-US" sz="2400" b="1">
              <a:solidFill>
                <a:schemeClr val="accent1">
                  <a:alpha val="100000"/>
                </a:schemeClr>
              </a:solidFill>
              <a:latin typeface="Noto Sans SC"/>
              <a:ea typeface="Noto Sans SC"/>
              <a:cs typeface="Noto Sans SC"/>
            </a:endParaRPr>
          </a:p>
        </p:txBody>
      </p:sp>
      <p:sp>
        <p:nvSpPr>
          <p:cNvPr id="28" name="TextBox 28"/>
          <p:cNvSpPr txBox="1"/>
          <p:nvPr/>
        </p:nvSpPr>
        <p:spPr>
          <a:xfrm>
            <a:off x="6892339" y="1952513"/>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Establish a process control SPC chart to automatically trigger the root cause analysis process when key parameters exceed the control line.</a:t>
            </a:r>
            <a:endParaRPr lang="en-US" sz="1500">
              <a:solidFill>
                <a:schemeClr val="dk1">
                  <a:alpha val="100000"/>
                </a:schemeClr>
              </a:solidFill>
              <a:latin typeface="Noto Sans SC"/>
              <a:ea typeface="Noto Sans SC"/>
              <a:cs typeface="Noto Sans SC"/>
            </a:endParaRPr>
          </a:p>
        </p:txBody>
      </p:sp>
      <p:sp>
        <p:nvSpPr>
          <p:cNvPr id="29" name="TextBox 29"/>
          <p:cNvSpPr txBox="1"/>
          <p:nvPr/>
        </p:nvSpPr>
        <p:spPr>
          <a:xfrm>
            <a:off x="6892339" y="3758848"/>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Implement the "Lean Terminology Multilingual Standardization" project in multinational factories, and unify Chinese and English version work instructions and training materials.</a:t>
            </a:r>
            <a:endParaRPr lang="en-US" sz="1500">
              <a:solidFill>
                <a:schemeClr val="dk1">
                  <a:alpha val="100000"/>
                </a:schemeClr>
              </a:solidFill>
              <a:latin typeface="Noto Sans SC"/>
              <a:ea typeface="Noto Sans SC"/>
              <a:cs typeface="Noto Sans SC"/>
            </a:endParaRPr>
          </a:p>
        </p:txBody>
      </p:sp>
      <p:sp>
        <p:nvSpPr>
          <p:cNvPr id="30" name="TextBox 30"/>
          <p:cNvSpPr txBox="1"/>
          <p:nvPr/>
        </p:nvSpPr>
        <p:spPr>
          <a:xfrm>
            <a:off x="6892339" y="5514744"/>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Adopt a hybrid lean implementation method and retain paper signboards as a transitional guarantee during the launch of the MES system.</a:t>
            </a:r>
            <a:endParaRPr lang="en-US" sz="1500">
              <a:solidFill>
                <a:schemeClr val="dk1">
                  <a:alpha val="100000"/>
                </a:schemeClr>
              </a:solidFill>
              <a:latin typeface="Noto Sans SC"/>
              <a:ea typeface="Noto Sans SC"/>
              <a:cs typeface="Noto Sans SC"/>
            </a:endParaRPr>
          </a:p>
        </p:txBody>
      </p:sp>
      <p:sp>
        <p:nvSpPr>
          <p:cNvPr id="31" name="TextBox 31"/>
          <p:cNvSpPr txBox="1"/>
          <p:nvPr/>
        </p:nvSpPr>
        <p:spPr>
          <a:xfrm>
            <a:off x="6892339" y="3253106"/>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Cross-cultural team integration</a:t>
            </a:r>
            <a:endParaRPr lang="en-US" sz="2400" b="1">
              <a:solidFill>
                <a:schemeClr val="accent1">
                  <a:alpha val="100000"/>
                </a:schemeClr>
              </a:solidFill>
              <a:latin typeface="Noto Sans SC"/>
              <a:ea typeface="Noto Sans SC"/>
              <a:cs typeface="Noto Sans SC"/>
            </a:endParaRPr>
          </a:p>
        </p:txBody>
      </p:sp>
      <p:sp>
        <p:nvSpPr>
          <p:cNvPr id="32" name="TextBox 32"/>
          <p:cNvSpPr txBox="1"/>
          <p:nvPr/>
        </p:nvSpPr>
        <p:spPr>
          <a:xfrm>
            <a:off x="6892339" y="506518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Digital transition and connection</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303235"/>
      </a:dk1>
      <a:lt1>
        <a:srgbClr val="E4F0FC"/>
      </a:lt1>
      <a:dk2>
        <a:srgbClr val="1A1A1A"/>
      </a:dk2>
      <a:lt2>
        <a:srgbClr val="FFFFFF"/>
      </a:lt2>
      <a:accent1>
        <a:srgbClr val="0366FD"/>
      </a:accent1>
      <a:accent2>
        <a:srgbClr val="176EF2"/>
      </a:accent2>
      <a:accent3>
        <a:srgbClr val="50B8F7"/>
      </a:accent3>
      <a:accent4>
        <a:srgbClr val="0366FD"/>
      </a:accent4>
      <a:accent5>
        <a:srgbClr val="2FA2E7"/>
      </a:accent5>
      <a:accent6>
        <a:srgbClr val="0A5FDF"/>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303235"/>
      </a:dk1>
      <a:lt1>
        <a:srgbClr val="E4F0FC"/>
      </a:lt1>
      <a:dk2>
        <a:srgbClr val="1A1A1A"/>
      </a:dk2>
      <a:lt2>
        <a:srgbClr val="FFFFFF"/>
      </a:lt2>
      <a:accent1>
        <a:srgbClr val="0366FD"/>
      </a:accent1>
      <a:accent2>
        <a:srgbClr val="176EF2"/>
      </a:accent2>
      <a:accent3>
        <a:srgbClr val="50B8F7"/>
      </a:accent3>
      <a:accent4>
        <a:srgbClr val="0366FD"/>
      </a:accent4>
      <a:accent5>
        <a:srgbClr val="2FA2E7"/>
      </a:accent5>
      <a:accent6>
        <a:srgbClr val="0A5FDF"/>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4985</Words>
  <Application>Microsoft PowerPoint</Application>
  <PresentationFormat>Widescreen</PresentationFormat>
  <Paragraphs>691</Paragraphs>
  <Slides>27</Slides>
  <Notes>0</Notes>
  <HiddenSlides>0</HiddenSlides>
  <MMClips>0</MMClips>
  <ScaleCrop>false</ScaleCrop>
  <HeadingPairs>
    <vt:vector size="6" baseType="variant">
      <vt:variant>
        <vt:lpstr>Fonts Used</vt:lpstr>
      </vt:variant>
      <vt:variant>
        <vt:i4>29</vt:i4>
      </vt:variant>
      <vt:variant>
        <vt:lpstr>主题</vt:lpstr>
      </vt:variant>
      <vt:variant>
        <vt:i4>2</vt:i4>
      </vt:variant>
      <vt:variant>
        <vt:lpstr>幻灯片标题</vt:lpstr>
      </vt:variant>
      <vt:variant>
        <vt:i4>27</vt:i4>
      </vt:variant>
    </vt:vector>
  </HeadingPairs>
  <TitlesOfParts>
    <vt:vector size="58" baseType="lpstr">
      <vt:lpstr>Arial</vt:lpstr>
      <vt:lpstr>Calibri</vt:lpstr>
      <vt:lpstr>Wingdings</vt:lpstr>
      <vt:lpstr>Noto Sans SC Black</vt:lpstr>
      <vt:lpstr>Thonburi</vt:lpstr>
      <vt:lpstr>Noto Sans SC Light</vt:lpstr>
      <vt:lpstr>Noto Sans SC</vt:lpstr>
      <vt:lpstr>Noto Sans SC ExtraBold</vt:lpstr>
      <vt:lpstr>Noto Sans SC SemiBold</vt:lpstr>
      <vt:lpstr>Arial</vt:lpstr>
      <vt:lpstr>Calibri</vt:lpstr>
      <vt:lpstr>Calibri-简</vt:lpstr>
      <vt:lpstr>Calibri</vt:lpstr>
      <vt:lpstr>汉仪旗黑</vt:lpstr>
      <vt:lpstr>Arial Unicode MS</vt:lpstr>
      <vt:lpstr>等线 Light</vt:lpstr>
      <vt:lpstr>苹方-简</vt:lpstr>
      <vt:lpstr>等线</vt:lpstr>
      <vt:lpstr>Calibri</vt:lpstr>
      <vt:lpstr>Helvetica Neue</vt:lpstr>
      <vt:lpstr>Noto Sans SC</vt:lpstr>
      <vt:lpstr>Noto Sans SC Black</vt:lpstr>
      <vt:lpstr>Noto Sans SC ExtraBold</vt:lpstr>
      <vt:lpstr>Noto Sans SC Light</vt:lpstr>
      <vt:lpstr>Noto Sans SC SemiBold</vt:lpstr>
      <vt:lpstr>Eras Medium ITC</vt:lpstr>
      <vt:lpstr>儷宋 Pro</vt:lpstr>
      <vt:lpstr>Eras Light ITC</vt:lpstr>
      <vt:lpstr>Segoe UI</vt:lpstr>
      <vt:lpstr>Office 主题​​</vt:lpstr>
      <vt:lpstr>2_Office 主题</vt:lpstr>
      <vt:lpstr>SPC统计过程控制实战培训（含Minitab操作）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3</cp:revision>
  <dcterms:created xsi:type="dcterms:W3CDTF">2026-03-31T14:40:03Z</dcterms:created>
  <dcterms:modified xsi:type="dcterms:W3CDTF">2026-03-31T14:40:03Z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f8a94f818c8b573881c73048b29ad767_1774967860_978abc16a2b75cdae11dd4d432078228","ReservedCode1":"19b0609ab181b2de9c55d7d9c4918e166fbded7ea336acf1b9cdc04d86e346e6","ContentPropagator":"001191110000802100433B10001","PropagateID":"f8a94f818c8b573881c73048b29ad767_1774967860_978abc16a2b75cdae11dd4d432078228","ReservedCode2":"19b0609ab181b2de9c55d7d9c4918e166fbded7ea336acf1b9cdc04d86e346e6"}</vt:lpwstr>
  </property>
  <property fmtid="{D5CDD505-2E9C-101B-9397-08002B2CF9AE}" pid="3" name="ICV">
    <vt:lpwstr>3E2F0B6B7C3C4BF3C3DCCB69A0A82F10_42</vt:lpwstr>
  </property>
  <property fmtid="{D5CDD505-2E9C-101B-9397-08002B2CF9AE}" pid="4" name="KSOProductBuildVer">
    <vt:lpwstr>2052-12.1.23155.23155</vt:lpwstr>
  </property>
</Properties>
</file>