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QE empowerment training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Panoramic actual combat of QC to QE · Overview of role transformation and tools and methods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From "gatekeeping inspection" to "process design and system improvement" · Theory + Practical Operation · Job Competency Model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No. 13.2.1 · Job Competency Model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Applicable objects: Excellent QC promoted to QE, new QE, internal training for quality supervisors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Establish QE (quality engineer) role awareness: boundaries and collaboration with QC, SQE, and PQE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Understanding QC→QE Turnaround: Thinking Mode, Time Allocation, and Capability Jump Path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Master the core areas of QE responsibility: Advanced Quality, Process Control, Problem Solving, Supplier and Customer Quality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Systematic review of essential QE theories: Deming/Juran/Crosby, PDCA, ISO 9001 seven principles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Proficient in selecting methods and tools: 8D/A3, Seven Tools, FMEA/CP/SPC/MSA/PPAP, DOE Getting Started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Complete the 90-Day Turnaround Action Plan and Self-Assessment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Course map (recommended 2 to 3 days of intensive training + 90 days of on-the-job coaching)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module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theme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Duration reference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01～03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Role transformation and competence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0.5 days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04～05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Quality theory and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0.5 days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06～09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Advanced Quality and Core Tools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 day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10～14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Problem Solving and Statistical Methods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0.5 days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15～18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supply chain, customers, change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0.5 days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19～22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Digital, Soft Skills, 90 Day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0.5 days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opening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The three months when QC rose to QE were "acclimated"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Case: The inspection team leader of a Tier 2 machining factory was promoted to QE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❌ turn around dilemma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Still monitor the inspection station every day, and drag 8D to the customer’s reminder</a:t>
            </a:r>
            <a:br/>
            <a:r>
              <a:t>• I couldn’t get a word in during the PFMEA meeting and just said “can’t detect it.”</a:t>
            </a:r>
            <a:br/>
            <a:r>
              <a:t>• Repeated problems with incoming materials from suppliers will only tighten IQC</a:t>
            </a:r>
            <a:br/>
            <a:r>
              <a:t>• Process parameter changes were not notified, and the CP version was lagging behind</a:t>
            </a:r>
            <a:br/>
            <a:r>
              <a:t>• Supervisor’s comment: “Still QC thinking, lacking engineering perspective”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✅ Turn around and break through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Time allocation: Inspection 20% → Process Planning 40%</a:t>
            </a:r>
            <a:br/>
            <a:r>
              <a:t>• Leading the PFMEA→CP alignment pilot of a production line</a:t>
            </a:r>
            <a:br/>
            <a:r>
              <a:t>• Use 5Why+Fishbone to close 1 repeat customer complaint</a:t>
            </a:r>
            <a:br/>
            <a:r>
              <a:t>• Establish supplier PPAP issue list, SQE joint audit</a:t>
            </a:r>
            <a:br/>
            <a:r>
              <a:t>• Be independently responsible for the APQP quality nodes of new projects after 3 months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 Enlightenment: QE is not “Advanced QC”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QC Core: Determination of qualification, implementation of inspection standards, recording and isolation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Core: Define how to control, design control plans, promote root cause elimination and system prevention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Common reasons for failure in turnaround: unclear responsibilities, lack of tool and method training, no mentor, and still being kidnapped by test KPIs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Keys to successful turnaround: clear 90-day goals, project-based experience, cross-functional visibility (process/production/procurement)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goal of this courseware: to give you a panoramic map of QE to avoid "getting promoted and still working in the same position"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QC / QE / SQE / PQE Role Comparison (Getting Started)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Role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focus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Typical output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QC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Inspection execution and judgment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Inspection records and isolation of defective products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QE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planning and improvement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FMEA/CP/SPC, 8D, process capabilities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SQE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Supply chain quality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Supplier audit, PPAP, SCAR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PQE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Project advance 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APQP deliverables, stage gate reviews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QC→QE turn around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Three switches of thinking, time and ability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Thinking model comparison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Dimensions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QC thinking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QE thinking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problem perspective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Found bad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Prevent adverse events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Data usage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Judge pass/fail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Find sources of variation and computing power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Standard source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Acceptance has been given to the standard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Participate in formulating/verifying the rationality of standards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Improve depth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Pick/Return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Root cause + systematic correction and prevention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Scope of collaboration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Inside the inspection station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Across processes, production, purchasing, and customers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Success Metrics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Missing detection rate and efficiency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PPM, Cpk, duplicate issue closure rate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Time allocation turnaround (example)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Promoted to QC monitor (week)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60% refund on on-site inspection and judgment</a:t>
            </a:r>
            <a:br/>
            <a:r>
              <a:t>• Records and Reports 25%</a:t>
            </a:r>
            <a:br/>
            <a:r>
              <a:t>• Training new employees 10%</a:t>
            </a:r>
            <a:br/>
            <a:r>
              <a:t>• Others 5%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QE after turning around (target)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Process Planning/Documentation 35% (FMEA/CP/SPC)</a:t>
            </a:r>
            <a:br/>
            <a:r>
              <a:t>• Problem Solved 25% (8D/CAPA)</a:t>
            </a:r>
            <a:br/>
            <a:r>
              <a:t>• Review with Gemba 20%</a:t>
            </a:r>
            <a:br/>
            <a:r>
              <a:t>• Project/Supplier/Customer 15%</a:t>
            </a:r>
            <a:br/>
            <a:r>
              <a:t>• Inspection support 5% (exceptional not routine)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QC→QE turnaround path (recommended 90 days)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role clarification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Tools to make up lessons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Follow the project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independent and responsible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Review certification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Turn around support: What to do on the organizational side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Release of JD and RACI: What is no longer routinely checked by QE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Designated mentor (senior QE/quality manager) 1on1 once a week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First project: small scope, quantifiable (such as a line CP alignment or an 8D)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Adjust KPI: From "inspection workload" to "process indicator + project closure"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Training records are included in **13.2.2 Training system and effect evaluation**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Turn around and evaluate yourself: Am I still a QC?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self-evaluation items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Still QC mode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Already in QE mode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Customer complaint is coming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Check first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First containment + root cause + horizontal expansion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Bad incoming materials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Full inspection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Supplier evaluation + specification change + PPAP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Meeting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With inspection data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With process capability + improvement plan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Read only SOP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Maintain FMEA/CP version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QE role awareness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Position in the value chain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QE definition (used in this courseware)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Quality Engineer (QE): Use engineering methods and quality tools to keep products/processes under control and continuously improved during design, manufacturing and delivery.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Keywords: engineering, prevention, data-driven, cross-functional, documented evidence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It is not equal to: a quality clerk who only writes reports; nor is it equal to a "firefighter" who takes the blame for production.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IATF/auto chain: QE often serves as a PQE node or is deeply involved in APQP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Medical/Electronics: QE focuses on verification, traceability, change and CAPA regulatory compliance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QE’s six major areas of responsibility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Responsibility area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Main content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Typical deliverables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Advance planning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VOC, special characteristics, DFMEA/PFMEA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APQP node file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CP, SPC, MSA, response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Controlled process, capability reporting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Inspection planning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IQC/IPQC/FQC scheme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Sampling plan, inspection tool list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problem solving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8D、5Why、A3、CAPA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Root cause evidence, recurrence prevention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supply chain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Second-party audit, SCAR, PPAP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Supplier performance, approval status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customer interface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Audit response, PPAP, changes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Submit package, issue closure evidence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QE's position in the quality value chain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upstream (input)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Customer CSR/Drawings/Regulations</a:t>
            </a:r>
            <a:br/>
            <a:r>
              <a:t>• VOCs and special characteristics</a:t>
            </a:r>
            <a:br/>
            <a:r>
              <a:t>• Design output, DFMEA</a:t>
            </a:r>
            <a:br/>
            <a:r>
              <a:t>• Supplier incoming materials and PPAP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Downstream (output)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Controlled process and CP execution</a:t>
            </a:r>
            <a:br/>
            <a:r>
              <a:t>• Traceable batch/SN records</a:t>
            </a:r>
            <a:br/>
            <a:r>
              <a:t>• Capability index and audit evidence</a:t>
            </a:r>
            <a:br/>
            <a:r>
              <a:t>• Post-launch failure feedback closed loop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8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Stakeholder map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Production/manufacturing: SOPs, response plans, line shutdown rights and upgrade paths must be aligned in advance</a:t></a:r></a:p><a:p><a:pPr><a:spcAft><a:spcPts val="1000"/></a:spcAft><a:defRPr sz="2000"><a:solidFill><a:srgbClr val="1E293B"/></a:solidFill></a:defRPr></a:pPr><a:r><a:t>Process/R&D: Co-Owner of PFMEA, Special Features, Change ECN</a:t></a:r></a:p><a:p><a:pPr><a:spcAft><a:spcPts val="1000"/></a:spcAft><a:defRPr sz="2000"><a:solidFill><a:srgbClr val="1E293B"/></a:solidFill></a:defRPr></a:pPr><a:r><a:t>Purchasing/SQE: Incoming material specifications, supplier approval, SCAR and IQC standards consistent</a:t></a:r></a:p><a:p><a:pPr><a:spcAft><a:spcPts val="1000"/></a:spcAft><a:defRPr sz="2000"><a:solidFill><a:srgbClr val="1E293B"/></a:solidFill></a:defRPr></a:pPr><a:r><a:t>Laboratory: MSA, gauge calibration, OOS/OOT disposal</a:t></a:r></a:p><a:p><a:pPr><a:spcAft><a:spcPts val="1000"/></a:spcAft><a:defRPr sz="2000"><a:solidFill><a:srgbClr val="1E293B"/></a:solidFill></a:defRPr></a:pPr><a:r><a:t>Client/Auditor: PPAP, 8D, process capabilities, document version consistency</a:t></a:r></a:p><a:p><a:pPr><a:spcAft><a:spcPts val="1000"/></a:spcAft><a:defRPr sz="2000"><a:solidFill><a:srgbClr val="1E293B"/></a:solidFill></a:defRPr></a:pPr><a:r><a:t>QE’s “soft power” comes from professionalism and evidence, not just rank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QE empowerment training · QC→QE panoramic practice</a:t></a:r></a:p></p:txBody></p:sp></p:spTree></p:cSld><p:clrMapOvr><a:masterClrMapping/></p:clrMapOvr>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QE collaborates with relevant positions RACI (Simplified)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424"/>
                <a:gridCol w="2249424"/>
                <a:gridCol w="2249424"/>
                <a:gridCol w="2249424"/>
                <a:gridCol w="2249424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Activity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QC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Craftsmanship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Production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Write PFMEA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Writing a 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Daily inspection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8D Dominance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SPC runaway reaction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QE competency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Knowledge · Skills · Behavior · Experience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QE capability four quadrants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Quadrant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content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Assessment method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Knowledge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Standards, regulations, statistical basis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Written test/certification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Skill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FMEA, 8D, SPC, audit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Practical exercises + projects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Behavior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Communication, promotion, systematic thinking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360°/instructor observation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Industry products and process types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Project resume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Hard skills list (L1→L3)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Skill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L1 Getting Started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L2 independent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L3 Expert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PFMEA/CP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Can fill in forms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Leading process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Review others, methodology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SPC/MSA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Can read pictures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Map construction and difference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Measurement uncertainty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8D/A3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participate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dominant close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Teach others, systematize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Sampling inspection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Lookup table execution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planning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risk modeling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APQP/PPAP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Known node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Submit document package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customer negotiation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Soft skills checklist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Skill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QE scenario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training method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structured expression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8D reporting, review response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Pyramid Principle Exercise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Cross-departmental promotion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CP landing and line suspension decisions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RACI project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coaching questions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5Why guides production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role play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Priority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Multiple customer complaints concurrently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Eisenhower matrix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Customer thinking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PPAP controversy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Case study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Effect Level 4 (Kirkpatrick)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L1 response: Do students find it useful? (After-class questionnaire)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L2 learning: Can you get it right in taking the FMEA/SPC exam? (Closed book + computer)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L3 Behavior: Will you submit CP/8D independently within 90 days? (Supervisor observation)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L4 Results: Did PPM, duplicate issues decrease? (Business Metrics)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QC→QE training cannot stop at L1 - it must be bound to L3 project acceptance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Competency Assessment: Practical Exercise Design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Walkthrough 1 (Day1 Afternoon)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Given customer complaint description → completed within 2 hours</a:t>
            </a:r>
            <a:br/>
            <a:r>
              <a:t>• Problem description 5W2H</a:t>
            </a:r>
            <a:br/>
            <a:r>
              <a:t>• Containment measures</a:t>
            </a:r>
            <a:br/>
            <a:r>
              <a:t>• Fishbone + 5Why first draft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Walkthrough 2 (Day2 Afternoon)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Given process → completed within 3h</a:t>
            </a:r>
            <a:br/>
            <a:r>
              <a:t>• PFMEA one line FM→FE→FC</a:t>
            </a:r>
            <a:br/>
            <a:r>
              <a:t>• Map CP one row</a:t>
            </a:r>
            <a:br/>
            <a:r>
              <a:t>• Six Elements of a Response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Quality management theoretical foundation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The “why” of QE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Deming’s Fourteen Key Points (Excerpts related to QE)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Establish constant purpose of improvement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⑤ Improve every process—the main battlefield of QE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⑥ On-the-job training—turn around and get training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⑨ Break down departmental walls - 8D cross-functional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⑪ Eliminate slogan-based management—require data and methods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⑬ Education and self-improvement - 90-day plan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Deming cycle = the theoretical origin of PDCA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Juran Quality Trilogy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Quality planning (Planning)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Identify customer needs</a:t>
            </a:r>
            <a:br/>
            <a:r>
              <a:t>• Design process meets needs</a:t>
            </a:r>
            <a:br/>
            <a:r>
              <a:t>• APQP/VOC/PFMEA all belong to this stage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Quality Control + Quality Improvement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Control: SPC, CP, correction when process drifts</a:t>
            </a:r>
            <a:br/>
            <a:r>
              <a:t>• Improvement: breakthrough projects, DOE, Six Sigma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Crosby · Taguchi · Six Sigma (Quick Facts)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Crosby: Free Quality, Zero Defects, Prevention, Cost of Measurement (COQ)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Taguchi: Quality is by design; robust parameter design; loss function (tolerance centrality)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Six Sigma: DMAIC structured improvement; black belt toolkit (regression, DOE, hypothesis testing)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Lean: Eliminate waste; combine with quality = Lean Six Sigma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doesn’t have to be a statistician, but you need to know “when to call for black belt support”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Mapping of PDCA in QE work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24917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Plan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0678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177540" y="2560320"/>
            <a:ext cx="24917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Do a test run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6967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806440" y="2560320"/>
            <a:ext cx="24917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Check data</a:t>
            </a:r>
          </a:p>
        </p:txBody>
      </p:sp>
      <p:sp>
        <p:nvSpPr>
          <p:cNvPr id="8" name="Right Arrow 7"/>
          <p:cNvSpPr/>
          <p:nvPr/>
        </p:nvSpPr>
        <p:spPr>
          <a:xfrm>
            <a:off x="83256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35340" y="2560320"/>
            <a:ext cx="24917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Act standardization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ISO 9001:2015 Seven Principles (QE Practice Points)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in principle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QE practice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Focus on customers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VOC, customer complaints, PPAP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leadership 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Decomposition of quality objectives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Everyone participates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Inspector feedback→PFMEA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approach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Flow chart, turtle diagram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improve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8D、Kaizen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evidence-based decision-making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SPC, data speak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relationship management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suppliers, customers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Industry system increment (automotive/aviation)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IATF 16949: CSR, product safety, core tools, warranty data analysis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AS9100: Configuration management, first article identification FAI, key features, counterfeit parts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QEs in Tier1/2 must be familiar with the **Customer Special Requirements** Checklist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For details, see the think tank article: 2.1.2 IATF 16949 and AS9100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Theory is not a decoration - the review asks "What criteria do you base this control on?" You must be able to answer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Cost of quality COQ (QE should be calculated)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category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Example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QE leverage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prevention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FMEA training, MSA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↑ Often has the highest ROI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identification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Inspect labor and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Optimal sampling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internal failure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scrap, rework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SPC + error proofing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external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Warranty, recall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Root cause + horizontal expansion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Advanced Quality Planning APQP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QE node in the project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APQP five stages (simplified)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plan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Product design and development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process design and development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feedback assessment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mass production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VOC → special characteristics transfer chain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VOC: Customer voice, regulations, competitive products, warranty data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Special features: CC/SC/KCC/KPC - customer symbols are subject to CSR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Delivery: VOC → DFMEA → Drawings → PFMEA → CP → PPAP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Responsibilities: Ensure there are no breakpoints in the chain; changes in any link trigger downstream reviews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Think tank reference: 1.3.1 VOC, 8.3.x core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APQP Core Tools and QE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tool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QE key actions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flow chart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Define process boundaries and handoffs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DFMEA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Design Risk → Verification Plan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PFMEA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FM/FC/Probe→Optimization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Characteristics, methods, frequency, response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MSA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Gage GR&amp;R precedes SPC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Stability and Capability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PPAP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Evidence package completeness and approval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PFMEA seven-step method (QE must know)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Steps 1～4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Planning and preparation</a:t>
            </a:r>
            <a:br/>
            <a:r>
              <a:t>• Structural analysis</a:t>
            </a:r>
            <a:br/>
            <a:r>
              <a:t>• Functional analysis</a:t>
            </a:r>
            <a:br/>
            <a:r>
              <a:t>• Failure analysis (FM/FE/FC)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Steps 5～7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Risk analysis (AP=S×O×D)</a:t>
            </a:r>
            <a:br/>
            <a:r>
              <a:t>• Optimization measures</a:t>
            </a:r>
            <a:br/>
            <a:r>
              <a:t>• Documentation and Living FMEA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Control Plan CP——QE’s Production Line Contract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CP answers three questions: What to control? How to control? What should I do if I lose control?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Items with AP=H in PFMEA must have executable control in CP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Six elements of response plan: stop, isolate, notify, handle, verify, record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CP, SOP, and inspection specification versions must be consistent among the three parties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Supporting courseware: Control Plan CP Training PPT (8.3.2)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PPAP and QE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Submission level (common)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Level 3: PSW + sample + complete support data</a:t>
            </a:r>
            <a:br/>
            <a:r>
              <a:t>• Contains PFMEA, CP, MSA, SPC, appearance approval, etc.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QE Audit Key Points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Special features are consistent across packages</a:t>
            </a:r>
            <a:br/>
            <a:r>
              <a:t>• Quote data only if MSA is qualified</a:t>
            </a:r>
            <a:br/>
            <a:r>
              <a:t>• Trial production data support capability index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Stage Gate Review (QE Checklist Excerpt)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node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QE must check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Gate 2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DFMEA and prototype verification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Gate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PFMEA/CP first version, MSA plan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Gate 4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Trial production SPC, PPAP draft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Gate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Mass production CP, Layered Audit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problem solving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8D · 5Why · A3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8D eight steps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D1 Team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7533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8630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D2 description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0678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1775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D3 containment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3822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4919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D4 root cause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6967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8064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D5 Countermeasures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0111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1208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D6 verification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83256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35340" y="2560320"/>
            <a:ext cx="117729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D7 Prevention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964006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749790" y="2560320"/>
            <a:ext cx="117729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D8 Commendation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8D QE key points of each step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D2: 5W2H + samples/photos; avoid vague words such as "poor quality"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D3: Containment within 24 hours; rather large than small scope (batch/SN/in transit)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D4: Distinguish the causes of occurrence/outflow; verify the root cause (reproduce/eliminate)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D5: Countermeasures target root causes, not just additional inspections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D7: Horizontal expansion (similar products/processes/suppliers) + file update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D8: Team recognition – improving culture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5Why and fish bones (cause and effect diagram)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5Why Rules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Based on facts, ask questions one by one</a:t>
            </a:r>
            <a:br/>
            <a:r>
              <a:t>• To actionable root causes (processes/standards/training)</a:t>
            </a:r>
            <a:br/>
            <a:r>
              <a:t>• Avoid being stopped by “careless people”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Fishbone 4M1E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People, Machine, Materials, Laws and Environments</a:t>
            </a:r>
            <a:br/>
            <a:r>
              <a:t>• Team co-creation, QE guidance does not do everything</a:t>
            </a:r>
            <a:br/>
            <a:r>
              <a:t>• Hypotheses require data validation (scatter plot/DOE)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A3 Report (Lean Problem Solving)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One page: Background → Current Situation → Goals → Root Causes → Countermeasures → Plan → Follow-up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Suitable for internal improvement issues; 8D is still used for major customer complaints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A3 emphasizes Gemba and visual management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skills: compress complex problems into "one picture to explain clearly"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Think tank reference: 5.2.2 A3 Report and Issue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Method Selection Guide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scene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Recommended method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Major quality accidents of customers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8D + containment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Small internal duplication issues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A3 or simple 5Why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Unknown cause, multifactorial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DOE or regression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Failure mode system identification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FMEA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emergency containment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control plan response plan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Calculation Case: Seal Leakage 8D (Abstract)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D4 root cause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5Why: Leakage → Seal groove size is out of tolerance → Tool wear → Tool change standard is not defined → CP has no process monitoring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D5～D7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Countermeasures: Tool life management + groove diameter SPC</a:t>
            </a:r>
            <a:br/>
            <a:r>
              <a:t>• Verification: 32 piece capability Cpk≥1.33</a:t>
            </a:r>
            <a:br/>
            <a:r>
              <a:t>• Horizontal: CP update for 3 coaxial production lines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CAPA and recurrence prevention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Correction: Eliminate the cause of the nonconformity that has occurred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Prevention: Eliminate the causes of potential nonconformities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must prove: the measures are effective (compare data before and after)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Documentation: ECN updates FMEA/CP/SOP/training records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Validity review: 30/60/90 days tracking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Seven QC Tools · QE Advanced Usage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From being able to use it to using it thoroughly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① Checklist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QC: Tick record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QE: Design checklist structure → directly enter the database/hierarchical analysis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Key points: Field standardization, alignment with MES collection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Misunderstanding: Too many tables and no one can summarize them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② Layer classification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QC: Grouped by shift/machine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QE: Multi-dimensional intersection (machine × material batch × operator)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Key points: separate layers first and then draw to avoid mixed distribution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Think Tank: In-depth Interpretation Layer 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③Plato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QC: Counting defective items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QE: Define "items" and cost weights; focus on vital few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Key points: cumulative 80% principle + project approval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Misunderstanding: Inconsistent classification of categories leads to changes in conclusions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④ Fishbone diagram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QC: Participate in brainstorming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QE: Guided Validation of Hypotheses; linked to 5Why/FMEA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Key Points: Cross-functional on-site development; avoid human responsibility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Supporting PPT: QC seven tool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⑤ Scatter chart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QC: See if it matters.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QE: correlation coefficient r, regression, residual analysis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Key points: The direction of cause and effect requires engineering judgment.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Application: Parameters vs Dimensions (Injection Temperature vs Shrinkage)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⑥ Histogram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QC: Look at the distribution shape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QE: normality test, group interval selection, comparison with specifications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Key points: n is too small, don’t over-interpret it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Connection: pre-analysis of capability index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⑦ Control chart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QC: Call the police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QE: Image selection (X̄-R/I-MR/p/np), reasonable subgroups, and difference rules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Key points: MSA first; out of control → response plan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Think Tank: 6.3.x SPC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Seven tool combination boxing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Checklist + Level → Plato → Fishbone → Scatter → Control Chart Verification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project standard path: define → measure → analyze → improve → control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One-to-one correspondence with DMAIC stages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Exercise: Walk through 7 tools with the same data 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Statistical Methods and Process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MSA · SPC · Capabilities · DOE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MSA Measurement System Analysis (QE Access Control)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GR&amp;R: %GRR &lt; 10% excellent, 10~30% acceptable (the industry can be stricter)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Bias, linearity, stability - the entire life cycle of measuring tools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SPC data that has not passed MSA – a must-ask for review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Destruction Measurement: Nested GR&amp;R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MSA plan is linked to the CP "Evaluation/Measurement Technology"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Control Chart Selection (Getting Started)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data type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Commonly used pictures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meteringcontinuous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X̄-R、I-MR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Large metrology subgroup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X̄-s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Count defective product rate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 picture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Count defects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c/u diagram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Cpk and Ppk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Cpk (potential capability)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Within-group σ</a:t>
            </a:r>
            <a:br/>
            <a:r>
              <a:t>• See “how good it can be” when the process is under control</a:t>
            </a:r>
            <a:br/>
            <a:r>
              <a:t>• PPAP commonly used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Ppk (actual performance)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Overall σ</a:t>
            </a:r>
            <a:br/>
            <a:r>
              <a:t>• Contains drift and anomalies</a:t>
            </a:r>
            <a:br/>
            <a:r>
              <a:t>• Mass production monitoring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Cpk calculation example (summary)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Specification: 10.0 ± 0.2 mm; subgroup n=5, total 25 groups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Within group σ̂ = 0.04 → Cpk = min[(10.2-10.05),(10.05-9.8)]/(3×0.04) ≈ 1.25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Overall σ = 0.06 → Ppk ≈ 0.83 → Process instability or center deviation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action: first determine the heterostable process, and then talk about capabilities; if necessary, DOE finds factors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For details, see Think Tank: 6.3.2 Cpk/Ppk in-depth draft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DOE Design of Experiments (Introduction to QE)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Purpose: Find significant factors and optimal parameters with minimal testing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2^k full factor, fractional factor, RSM response surface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Scenario: injection molding parameters, welding energy, cleaning time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Comparison with single-factor trial and error: efficiency and interaction effect discovery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Complex DOE can introduce Six Sigma black belts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Western Electric Discrimination Rules (Excerpt)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rule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meaning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 point over 3σ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special reasons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Same side as 9 o'clock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offset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6 points increment/decrement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trend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2/3 points exceed 2σ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early warning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Inspection planning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QE design · QC execution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IQC / IPQC / FQC / OQC planning logic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Risk orientation: Key characteristics are tightened; stable suppliers can reduce quantities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GB/T 2828.1 / ISO 2859-1: AQL, inspection level, transfer rules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Consistent with CP: If CP is written 100%, IQC cannot conduct random inspections secretly.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Exemption from inspection is not a lack of inspection - it is supplier process assurance + audit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Think Tank: 11.1.x Inspection Planning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Sampling calculation (normal inspection example)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N batch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AQL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n samples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Ac/Re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500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1.0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50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1/2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1/2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tighten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Same as AQL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n↑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Ac↓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Inspection tools and laboratories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Inspection tools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Checking tool list, calibration cycle</a:t>
            </a:r>
            <a:br/>
            <a:r>
              <a:t>• Consistent with MSA</a:t>
            </a:r>
            <a:br/>
            <a:r>
              <a:t>• Limited sample management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laboratory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OOS/OOT investigation</a:t>
            </a:r>
            <a:br/>
            <a:r>
              <a:t>• Method validation</a:t>
            </a:r>
            <a:br/>
            <a:r>
              <a:t>• Interfacing with LIMS (12.3.1)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Right first order (RFT) and inspection efficiency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Goal: Source control reduces inspection load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FPY, RTY and inspection station bottleneck analysis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Poka-yoke is better than human inspection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Combining Lean SMED and OEE to see inspection downtime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Think Tank: 5.3.3 Right First Time and Source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supplier quality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QE and SQE synergy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Supplier quality management cycle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Choose: qualifications, process capabilities, quality system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Approval: PPAP/Prototype/Small batch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Monitoring: PPM, PPM Trends, Audits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Improvement: SCAR, 8D, on-site coaching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Exit: performance red lines, alternative suppliers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is often responsible for IQC standards and SCAR technical judgments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Key points of second-party audit (QE can participate)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Dimensions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What to check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Is the PFMEA/CP consistent with the supplier?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MSA, calibration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change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Notify customer mechanism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trace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Batch/SN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Calculation: Incoming PPM and SCAR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data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3-month PPM for a certain fastener = 850</a:t>
            </a:r>
            <a:br/>
            <a:r>
              <a:t>• Main failure: Thread pass and stop gauge 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QE+SQE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SCAR requires supplier process capabilities</a:t>
            </a:r>
            <a:br/>
            <a:r>
              <a:t>• Update IQC and tighten to AQL 0.65</a:t>
            </a:r>
            <a:br/>
            <a:r>
              <a:t>• PPM drops to 120 after 3 months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PPAP Supplier Approval (QE Perspective)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Check PSW and commit element integrity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Transfer of special characteristics in supplier FMEA/CP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Material certification, sub-supplier list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Temporary approval (Waiver) must have a time limit and quantity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Think Tank: 8.3.3 PPAP Training PPT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Customer Quality and Audit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Evidence based communication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Customer Review Type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System Audit: ISO/IATF Compliance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Process audit: VDA 6.3, Layered Process Audit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Product review: Full size, functionality, durability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preparation: document index, mock questions and answers, evidence chain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Principle: Say less "should" and show more "records + data"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Review high-frequency questions and QE responses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question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Qualified response elements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Is the CP consistent with the scene?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Version number+Layered Audit record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What should I do if my SPC is out of control?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Response plan example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When is the FMEA updated?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4M Change/Invalidation Feedback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MSA 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Schedule + Report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Customer complaint and warranty data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Unify market failure codes with factory failure modes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Warranty PPM driven PFMEA optimization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Linked with **1.3.2 Satisfaction/NPS**, **1.3.3 Market Quality**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Major customer complaints: 24h preliminary report, 48h containment scope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is the "technical translator" between factories and customers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PPAP Submit Dispute Resolution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Customers question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Insufficient Cpk</a:t>
            </a:r>
            <a:br/>
            <a:r>
              <a:t>• Missing an MSA</a:t>
            </a:r>
            <a:br/>
            <a:r>
              <a:t>• Special features not noted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QE strategy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Data transparency + improvement plan</a:t>
            </a:r>
            <a:br/>
            <a:r>
              <a:t>• Conditions for provisional approval</a:t>
            </a:r>
            <a:br/>
            <a:r>
              <a:t>• Don’t falsify data – red 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Layered Audit Layered Audit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L1 monitor: press CP frequency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L2 Supervisor: Special Features and Response Plans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L3 Manager: System Effectiveness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Design Checklist and Defect Closed Loop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Audit findings→CAPA→File update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Change · NCR · Documentation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QE’s system touchpoints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4M Change Management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6154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people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1915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301240" y="2560320"/>
            <a:ext cx="16154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machine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9441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053840" y="2560320"/>
            <a:ext cx="16154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material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6967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806440" y="2560320"/>
            <a:ext cx="16154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Law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74493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559040" y="2560320"/>
            <a:ext cx="16154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ring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2019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311640" y="2560320"/>
            <a:ext cx="16154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trigger review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ECN minimum package (QE takes the lead in checking)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Description and rationale for change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Impact assessment: products, processes, suppliers, customers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PFMEA/CP/SOP/Inspection Specification Difference Highlighting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Trial run/validation data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Training and cutover dates (Breakpoint Management 8.4.2)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NCR Disposal Decision Tree (Simplified)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situation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Dispose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Small amount of NG in batch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Pick/Rework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Impact on safety/regulation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Scrap+Root Cause 8D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concession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Written approval + logo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recurring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CAPA+Management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Documentation and version control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only source of control: document control system or PLM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There is no "latest version" on site = serious non-compliance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maintenance quality level three document list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Record retention period: CSR normal ≥15 years (automobile)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Electronic Records: Audit Trail 12.1.2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Traceability and recall preparation (QE responsibility)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daily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SN/batch forward and reverse traceability</a:t>
            </a:r>
            <a:br/>
            <a:r>
              <a:t>• Shipping scanning rate ≥99.5%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crisis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24h simulated recall drill</a:t>
            </a:r>
            <a:br/>
            <a:r>
              <a:t>• Circle SN list for legal/PR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digital quality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QMS/MES/Data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Digital QE capabilities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Will define data requirements: what fields, what frequency, who is the owner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Understanding MES/QMS/LIMS Boundaries – Avoiding the Three Sets of Truths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Electronic CP, SPC automatic collection, NCR workflow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Dashboard: PPM, OEE, CPK Trends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Think Tank: 12.3.1 MES/QMS/LIMS Boundary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System Boundaries (Quick Check)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system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master data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Batch, process parameters, completion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Inspection results and reports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QMS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NCR, CAPA, changes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Predictive quality (look-ahead)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Parameter drift warning → intervene before deviation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Supplier performance forecast → advance review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AI visual inspection - QE defines defects and sampling inspection strategy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Digital twin (high-end scenario)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foundation remains: MSA qualified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Soft skills and influence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Can be promoted even without rank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Gemba genchigenbutsu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QE fixed weekly Gemba time - not in the office to pile reports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Observation: Standard work vs. reality; asking “Why is it done this way?”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Respect the scene; understand first and then improve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On-site with data: control charts, defective samples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difficult conversation scene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scene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QE speaking principles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Request to stop line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Facts + CP + risks, give recovery conditions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Recommended supplier 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Data + contract, give deadline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refuse to accept concessions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Regulations/CSR, giving alternatives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Promote process improvement 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Review risks + customer cases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Reporting Structure (Pyramid)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Conclusion first: "It is recommended to suspend batch Bxxx because..."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Arguments: data, standards, scope of influence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Next steps: who, when, deliverables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8D client reporting is especially needed Executive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Mentorship and knowledge inheritance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Senior QE leads 1~2 QCs to turn around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Case library: Our factory’s real 8D/FMEA desensitized version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Reading Club: Think Tank Articles + Courseware Discussion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Certification: Internal QE L2/L3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Practical workshops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Day 2～3 Comprehensive drill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Workshop 1: PFMEA→CP linkage (3h)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Receive the real process in groups (desensitization)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Completed: 1 FM line + CP counterpart line + reaction plan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Mutual evaluation: Is AP=H under control? Is the reaction executable?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Commonly missed items in lecturer reviews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Workshop 2: 8D Simulation (2h)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Given customer complaint scenario (including sample photos)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2h delivery: D1～D4 + containment range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Make up D5~D7 24 hours after class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Evaluation rubric: factuality, root cause depth, enforceability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Workshop 3: Audit Simulation (2h)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Role Play: Auditor vs QE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Pump 5 high frequency questions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On-site adjustment CP/SPC/MSA records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Feedback: Is the chain of evidence complete?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Exercise Rating Sheet (Excerpt)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item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Full marks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standard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Problem description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5W2H Quantification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root 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verification evidence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Countermeasures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Target the root cause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FMEA/CP updates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Express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Clear and concise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Homework (90 days)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Select 1 production line to complete PFMEA/CP alignment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Dominant closure 1 up to 8D (including lateral expansion)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Complete 1 supplier or internal process audit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Submit monthly turnaround diary to instructor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90 Day Turnaround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Executable and acceptable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90 day milestone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stage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Target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acceptance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0～30 days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Tool remedial lessons + follow-up projects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Pass L2 test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31～60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Standalone CP/8D node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 approved CP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61～90 days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APQP/Audit Participation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Instructor’s signature L2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Week 1～4 Daily study suggestions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W1: QC vs QE roles + seven tools review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W2: PFMEA/CP courseware + mapping exercise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W3: MSA/SPC computer (Minitab/JMP)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W4: 8D template + factory case reading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1h study + 1h onsite every 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Recommended Think Tank Learning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13.2.1 Job Competencies (this article)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8.3.1 PFMEA · 8.3.2 CP · 8.3.3 PPAP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5.2.1 8D · 5.2.2 A3 · 6.3.x SPC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11.1.x Inspection · 9.3.2 Traceability · 2.1.2 IATF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Database download supporting PPT and templates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QE Turn Around Checklist (Final Draft)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#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Check items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□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Able to independently interpret one line of PFMEA to one line of CP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Can dominate 8D D1～D7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Can construct X̄-R and determine its difference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Able to answer 10 frequently asked questions in customer reviews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Complete 90-day project log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Common misunderstandings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Turn around and avoid the pit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Top ten misunderstandings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Misunderstanding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Countermeasures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Still at the inspection post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RACI+KPI adjustment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Only additional inspections will be 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Root cause + process control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FMEA fill out and discard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Living FMEA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CP copy paste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Create new process by process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Ignore MSA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GR&amp;R first, then SPC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8D Pass the blame to others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System reasons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Afraid of line interruption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Response plan pre-alignment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file version is messed 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Document control+ECN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Not collaborating with suppliers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SQE United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Not learning standards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CSR Checklist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 word from a quality manager to QE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"Your value is not to find more bad things, but to make them no longer meaningful."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Inspection is the last line of defense; engineering prevention is the main business of QE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Take 90 days to prove: you deserve a seat at the PFMEA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QE panoramic capability map - five-question self-examination</a:t>
            </a:r>
          </a:p>
        </p:txBody>
      </p:sp>
      <p:sp>
        <p:nvSpPr>
          <p:cNvPr id="3" name="Oval 2"/>
          <p:cNvSpPr/>
          <p:nvPr/>
        </p:nvSpPr>
        <p:spPr>
          <a:xfrm>
            <a:off x="731520" y="182880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88036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who I am?</a:t>
            </a:r>
          </a:p>
        </p:txBody>
      </p:sp>
      <p:sp>
        <p:nvSpPr>
          <p:cNvPr id="5" name="Oval 4"/>
          <p:cNvSpPr/>
          <p:nvPr/>
        </p:nvSpPr>
        <p:spPr>
          <a:xfrm>
            <a:off x="3017520" y="182880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26079" y="288036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Control what?</a:t>
            </a:r>
          </a:p>
        </p:txBody>
      </p:sp>
      <p:sp>
        <p:nvSpPr>
          <p:cNvPr id="7" name="Oval 6"/>
          <p:cNvSpPr/>
          <p:nvPr/>
        </p:nvSpPr>
        <p:spPr>
          <a:xfrm>
            <a:off x="5303520" y="182880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12080" y="288036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How to control?</a:t>
            </a:r>
          </a:p>
        </p:txBody>
      </p:sp>
      <p:sp>
        <p:nvSpPr>
          <p:cNvPr id="9" name="Oval 8"/>
          <p:cNvSpPr/>
          <p:nvPr/>
        </p:nvSpPr>
        <p:spPr>
          <a:xfrm>
            <a:off x="7589520" y="182880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0" y="288036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Is the data trustworthy?</a:t>
            </a:r>
          </a:p>
        </p:txBody>
      </p:sp>
      <p:sp>
        <p:nvSpPr>
          <p:cNvPr id="11" name="Oval 10"/>
          <p:cNvSpPr/>
          <p:nvPr/>
        </p:nvSpPr>
        <p:spPr>
          <a:xfrm>
            <a:off x="9875520" y="182880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84080" y="288036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How to improve?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3840480"/>
            <a:ext cx="10241280" cy="2011680"/>
          </a:xfrm>
          <a:prstGeom prst="roundRect">
            <a:avLst/>
          </a:prstGeom>
          <a:solidFill>
            <a:srgbClr val="FFF7ED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summary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QC → QE is a career transition: from "gatekeeping" to "designing gatekeeping solutions and eliminating risks."</a:t>
            </a:r>
            <a:br/>
            <a:r>
              <a:t>This courseware covers roles, theories, APQP tools, problem solving, statistics, supply chain, customers and digitalization - 2-3 days of intensive training + 90 days of project-based coaching are recommended.</a:t>
            </a:r>
            <a:br/>
            <a:r>
              <a:t>Next step: receive the 90-day plan template, select a mentor and the first pilot production line, and complete the first PFMEA meeting speech this week.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QE empowerment training · QC→QE panoramic practice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Supporting think tank: Job Competency Model 13.2.1 · PFMEA/CP/PPAP courseware · QC seven tool series · qtank.org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thanks for listening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