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Process Performance</a:t></a:r></a:p><a:p><a:pPr><a:defRPr sz="3200"><a:solidFill><a:srgbClr val="1E293B"/></a:solidFill></a:defRPr></a:pPr><a:r><a:t>& Process Audit Practical Training</a:t></a:r></a:p><a:p><a:pPr><a:defRPr sz="1800"><a:solidFill><a:srgbClr val="64748B"/></a:solidFill></a:defRPr></a:pPr><a:r><a:t>From lagging KPIs to real process approach · IATF / VDA 6.3 mindset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2.2.2 · Process Performance & Process Audit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Training Objectives</a:t></a:r></a:p><a:p><a:pPr><a:defRPr sz="1400"><a:solidFill><a:srgbClr val="E0F2FE"/></a:solidFill></a:defRPr></a:pPr><a:r><a:t>After training you should answer: is the process stable? is the design sound?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Separate result KPIs from process KPIs; build predictable process capability</a:t></a:r></a:p><a:p><a:pPr><a:spcAft><a:spcPts val="1000"/></a:spcAft><a:defRPr sz="2000"><a:solidFill><a:srgbClr val="1E293B"/></a:solidFill></a:defRPr></a:pPr><a:r><a:t>Design value stream performance boards with action thresholds (yellow/red)</a:t></a:r></a:p><a:p><a:pPr><a:spcAft><a:spcPts val="1000"/></a:spcAft><a:defRPr sz="2000"><a:solidFill><a:srgbClr val="1E293B"/></a:solidFill></a:defRPr></a:pPr><a:r><a:t>Master six-step process audit and differences vs LPA and product audit</a:t></a:r></a:p><a:p><a:pPr><a:spcAft><a:spcPts val="1000"/></a:spcAft><a:defRPr sz="2000"><a:solidFill><a:srgbClr val="1E293B"/></a:solidFill></a:defRPr></a:pPr><a:r><a:t>Build process register linking performance exceptions to tightened audits</a:t></a:r></a:p><a:p><a:pPr><a:spcAft><a:spcPts val="1000"/></a:spcAft><a:defRPr sz="2000"><a:solidFill><a:srgbClr val="1E293B"/></a:solidFill></a:defRPr></a:pPr><a:r><a:t>Run a simplified process audit and output improvement items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Process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Don't wait for complaints to read the numbers</a:t>
            </a:r>
          </a:p>
        </p:txBody>
      </p:sp>
    </p:spTree>
  </p:cSld>
  <p:clrMapOvr>
    <a:masterClrMapping/>
  </p:clrMapOvr>
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Lagging vs leading indicators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 Results only</a:t></a:r></a:p><a:p><a:pPr><a:defRPr sz="1500"><a:solidFill><a:srgbClr val="1E293B"/></a:solidFill></a:defRPr></a:pPr><a:r><a:t>• Complaints, PPM, warranty cost — react only after failure</a:t></a:r><a:br/><a:r><a:t>• Monthly reports; front line disconnected</a:t></a:r><a:br/><a:r><a:t>• Departments optimize locally; value stream breaks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 Process performance</a:t></a:r></a:p><a:p><a:pPr><a:defRPr sz="1500"><a:solidFill><a:srgbClr val="1E293B"/></a:solidFill></a:defRPr></a:pPr><a:r><a:t>• FPY, Cpk, deviation close cycle, first piece after changeover</a:t></a:r><a:br/><a:r><a:t>• Shift/daily/weekly updates driving fast response</a:t></a:r><a:br/><a:r><a:t>• Process owner = value stream lead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Three-tier metric structure</a:t></a:r></a:p></p:txBody></p:sp><p:graphicFrame><p:nvGraphicFramePr><p:cNvPr id="3" name="Table 2"/><p:cNvGraphicFramePr><a:graphicFrameLocks noGrp="1"/></p:cNvGraphicFramePr><p:nvPr/></p:nvGraphicFramePr><p:xfrm><a:off x="457200" y="1280160"/><a:ext cx="11247120" cy="146304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Tier</a:t></a:r></a:p></a:txBody><a:tcPr><a:solidFill><a:srgbClr val="0EA5E9"/></a:solidFill></a:tcPr></a:tc><a:tc><a:txBody><a:bodyPr/><a:lstStyle/><a:p><a:pPr><a:defRPr b="1" sz="1300"><a:solidFill><a:srgbClr val="FFFFFF"/></a:solidFill></a:defRPr></a:pPr><a:r><a:t>Example</a:t></a:r></a:p></a:txBody><a:tcPr><a:solidFill><a:srgbClr val="0EA5E9"/></a:solidFill></a:tcPr></a:tc><a:tc><a:txBody><a:bodyPr/><a:lstStyle/><a:p><a:pPr><a:defRPr b="1" sz="1300"><a:solidFill><a:srgbClr val="FFFFFF"/></a:solidFill></a:defRPr></a:pPr><a:r><a:t>Purpose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Results tier</a:t></a:r></a:p></a:txBody><a:tcPr><a:solidFill><a:srgbClr val="E0F2FE"/></a:solidFill></a:tcPr></a:tc><a:tc><a:txBody><a:bodyPr/><a:lstStyle/><a:p><a:pPr><a:defRPr sz="1200"><a:solidFill><a:srgbClr val="1E293B"/></a:solidFill></a:defRPr></a:pPr><a:r><a:t>Complaints, PPM, OTD</a:t></a:r></a:p></a:txBody><a:tcPr><a:solidFill><a:srgbClr val="E0F2FE"/></a:solidFill></a:tcPr></a:tc><a:tc><a:txBody><a:bodyPr/><a:lstStyle/><a:p><a:pPr><a:defRPr sz="1200"><a:solidFill><a:srgbClr val="1E293B"/></a:solidFill></a:defRPr></a:pPr><a:r><a:t>Management & customer dialogue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Process tier</a:t></a:r></a:p></a:txBody><a:tcPr/></a:tc><a:tc><a:txBody><a:bodyPr/><a:lstStyle/><a:p><a:pPr><a:defRPr sz="1200"><a:solidFill><a:srgbClr val="1E293B"/></a:solidFill></a:defRPr></a:pPr><a:r><a:t>FPY, SPC out-of-control count, LPA compliance rate</a:t></a:r></a:p></a:txBody><a:tcPr/></a:tc><a:tc><a:txBody><a:bodyPr/><a:lstStyle/><a:p><a:pPr><a:defRPr sz="1200"><a:solidFill><a:srgbClr val="1E293B"/></a:solidFill></a:defRPr></a:pPr><a:r><a:t>Daily management & prediction</a:t></a:r></a:p></a:txBody><a:tcPr/></a:tc></a:tr><a:tr h="365760"><a:tc><a:txBody><a:bodyPr/><a:lstStyle/><a:p><a:pPr><a:defRPr sz="1200"><a:solidFill><a:srgbClr val="1E293B"/></a:solidFill></a:defRPr></a:pPr><a:r><a:t>Driver tier</a:t></a:r></a:p></a:txBody><a:tcPr><a:solidFill><a:srgbClr val="E0F2FE"/></a:solidFill></a:tcPr></a:tc><a:tc><a:txBody><a:bodyPr/><a:lstStyle/><a:p><a:pPr><a:defRPr sz="1200"><a:solidFill><a:srgbClr val="1E293B"/></a:solidFill></a:defRPr></a:pPr><a:r><a:t>Training completion rate, on-time calibration rate</a:t></a:r></a:p></a:txBody><a:tcPr><a:solidFill><a:srgbClr val="E0F2FE"/></a:solidFill></a:tcPr></a:tc><a:tc><a:txBody><a:bodyPr/><a:lstStyle/><a:p><a:pPr><a:defRPr sz="1200"><a:solidFill><a:srgbClr val="1E293B"/></a:solidFill></a:defRPr></a:pPr><a:r><a:t>Capability building</a:t></a:r></a:p></a:txBody><a:tcPr><a:solidFill><a:srgbClr val="E0F2FE"/></a:solidFill></a:tcPr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Process KPI reference library (excerpt)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Production: FPY/RTY, OEE breakdown, first-piece defect rate after changeover</a:t></a:r></a:p><a:p><a:pPr><a:spcAft><a:spcPts val="1000"/></a:spcAft><a:defRPr sz="2000"><a:solidFill><a:srgbClr val="1E293B"/></a:solidFill></a:defRPr></a:pPr><a:r><a:t>Quality: NCR close cycle, repeat NCR, deviation trend by risk tier</a:t></a:r></a:p><a:p><a:pPr><a:spcAft><a:spcPts val="1000"/></a:spcAft><a:defRPr sz="2000"><a:solidFill><a:srgbClr val="1E293B"/></a:solidFill></a:defRPr></a:pPr><a:r><a:t>Supply chain: incoming PPM, SCAR response cycle</a:t></a:r></a:p><a:p><a:pPr><a:spcAft><a:spcPts val="1000"/></a:spcAft><a:defRPr sz="2000"><a:solidFill><a:srgbClr val="1E293B"/></a:solidFill></a:defRPr></a:pPr><a:r><a:t>5–7 core KPIs per value stream; each must have an owner</a:t></a:r></a:p><a:p><a:pPr><a:spcAft><a:spcPts val="1000"/></a:spcAft><a:defRPr sz="2000"><a:solidFill><a:srgbClr val="1E293B"/></a:solidFill></a:defRPr></a:pPr><a:r><a:t>Define yellow/red thresholds and DRI per KPI — not report-only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7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Three-tier boards & management cadence</a:t></a:r></a:p></p:txBody></p:sp><p:sp><p:nvSpPr><p:cNvPr id="3" name="Rounded Rectangle 2"/><p:cNvSpPr/><p:nvPr/></p:nvSpPr><p:spPr><a:xfrm><a:off x="548640" y="2560320"/><a:ext cx="33680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Team board (per shift)</a:t></a:r></a:p></p:txBody></p:sp><p:sp><p:nvSpPr><p:cNvPr id="4" name="Right Arrow 3"/><p:cNvSpPr/><p:nvPr/></p:nvSpPr><p:spPr><a:xfrm><a:off x="39441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4053840" y="2560320"/><a:ext cx="33680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Value stream daily (15 min)</a:t></a:r></a:p></p:txBody></p:sp><p:sp><p:nvSpPr><p:cNvPr id="6" name="Right Arrow 5"/><p:cNvSpPr/><p:nvPr/></p:nvSpPr><p:spPr><a:xfrm><a:off x="74493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7559040" y="2560320"/><a:ext cx="33680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Plant / function weekly</a:t></a:r></a:p></p:txBody></p:sp><p:sp><p:nvSpPr><p:cNvPr id="8" name="TextBox 7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Process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Verify process can consistently produce conforming output</a:t>
            </a:r>
          </a:p>
        </p:txBody>
      </p:sp>
    </p:spTree>
  </p:cSld>
  <p:clrMapOvr>
    <a:masterClrMapping/>
  </p:clrMapOvr>
</p:sld>
</file>

<file path=ppt/slides/slide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 audit types — roles</a:t></a:r></a:p></p:txBody></p:sp><p:graphicFrame><p:nvGraphicFramePr><p:cNvPr id="3" name="Table 2"/><p:cNvGraphicFramePr><a:graphicFrameLocks noGrp="1"/></p:cNvGraphicFramePr><p:nvPr/></p:nvGraphicFramePr><p:xfrm><a:off x="457200" y="1280160"/><a:ext cx="11247120" cy="146304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Type</a:t></a:r></a:p></a:txBody><a:tcPr><a:solidFill><a:srgbClr val="0EA5E9"/></a:solidFill></a:tcPr></a:tc><a:tc><a:txBody><a:bodyPr/><a:lstStyle/><a:p><a:pPr><a:defRPr b="1" sz="1300"><a:solidFill><a:srgbClr val="FFFFFF"/></a:solidFill></a:defRPr></a:pPr><a:r><a:t>Question asked</a:t></a:r></a:p></a:txBody><a:tcPr><a:solidFill><a:srgbClr val="0EA5E9"/></a:solidFill></a:tcPr></a:tc><a:tc><a:txBody><a:bodyPr/><a:lstStyle/><a:p><a:pPr><a:defRPr b="1" sz="1300"><a:solidFill><a:srgbClr val="FFFFFF"/></a:solidFill></a:defRPr></a:pPr><a:r><a:t>Method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System audit</a:t></a:r></a:p></a:txBody><a:tcPr><a:solidFill><a:srgbClr val="E0F2FE"/></a:solidFill></a:tcPr></a:tc><a:tc><a:txBody><a:bodyPr/><a:lstStyle/><a:p><a:pPr><a:defRPr sz="1200"><a:solidFill><a:srgbClr val="1E293B"/></a:solidFill></a:defRPr></a:pPr><a:r><a:t>Does it meet standard requirements?</a:t></a:r></a:p></a:txBody><a:tcPr><a:solidFill><a:srgbClr val="E0F2FE"/></a:solidFill></a:tcPr></a:tc><a:tc><a:txBody><a:bodyPr/><a:lstStyle/><a:p><a:pPr><a:defRPr sz="1200"><a:solidFill><a:srgbClr val="1E293B"/></a:solidFill></a:defRPr></a:pPr><a:r><a:t>Sample procedures & documents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Product audit</a:t></a:r></a:p></a:txBody><a:tcPr/></a:tc><a:tc><a:txBody><a:bodyPr/><a:lstStyle/><a:p><a:pPr><a:defRPr sz="1200"><a:solidFill><a:srgbClr val="1E293B"/></a:solidFill></a:defRPr></a:pPr><a:r><a:t>Does product meet specification?</a:t></a:r></a:p></a:txBody><a:tcPr/></a:tc><a:tc><a:txBody><a:bodyPr/><a:lstStyle/><a:p><a:pPr><a:defRPr sz="1200"><a:solidFill><a:srgbClr val="1E293B"/></a:solidFill></a:defRPr></a:pPr><a:r><a:t>Measure per specification</a:t></a:r></a:p></a:txBody><a:tcPr/></a:tc></a:tr><a:tr h="365760"><a:tc><a:txBody><a:bodyPr/><a:lstStyle/><a:p><a:pPr><a:defRPr sz="1200"><a:solidFill><a:srgbClr val="1E293B"/></a:solidFill></a:defRPr></a:pPr><a:r><a:t>Process audit</a:t></a:r></a:p></a:txBody><a:tcPr><a:solidFill><a:srgbClr val="E0F2FE"/></a:solidFill></a:tcPr></a:tc><a:tc><a:txBody><a:bodyPr/><a:lstStyle/><a:p><a:pPr><a:defRPr sz="1200"><a:solidFill><a:srgbClr val="1E293B"/></a:solidFill></a:defRPr></a:pPr><a:r><a:t>Is process stable? Is design sound?</a:t></a:r></a:p></a:txBody><a:tcPr><a:solidFill><a:srgbClr val="E0F2FE"/></a:solidFill></a:tcPr></a:tc><a:tc><a:txBody><a:bodyPr/><a:lstStyle/><a:p><a:pPr><a:defRPr sz="1200"><a:solidFill><a:srgbClr val="1E293B"/></a:solidFill></a:defRPr></a:pPr><a:r><a:t>Walk-through + performance + on-site</a:t></a:r></a:p></a:txBody><a:tcPr><a:solidFill><a:srgbClr val="E0F2FE"/></a:solidFill></a:tcPr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Six-step process audit</a:t></a:r></a:p></p:txBody></p:sp><p:sp><p:nvSpPr><p:cNvPr id="3" name="Rounded Rectangle 2"/><p:cNvSpPr/><p:nvPr/></p:nvSpPr><p:spPr><a:xfrm><a:off x="548640" y="2560320"/><a:ext cx="16154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1. Select process (risk-based)</a:t></a:r></a:p></p:txBody></p:sp><p:sp><p:nvSpPr><p:cNvPr id="4" name="Right Arrow 3"/><p:cNvSpPr/><p:nvPr/></p:nvSpPr><p:spPr><a:xfrm><a:off x="21915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2301240" y="2560320"/><a:ext cx="16154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2. Review planning (CP/FMEA)</a:t></a:r></a:p></p:txBody></p:sp><p:sp><p:nvSpPr><p:cNvPr id="6" name="Right Arrow 5"/><p:cNvSpPr/><p:nvPr/></p:nvSpPr><p:spPr><a:xfrm><a:off x="39441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4053840" y="2560320"/><a:ext cx="16154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3. Review performance (SPC/FPY)</a:t></a:r></a:p></p:txBody></p:sp><p:sp><p:nvSpPr><p:cNvPr id="8" name="Right Arrow 7"/><p:cNvSpPr/><p:nvPr/></p:nvSpPr><p:spPr><a:xfrm><a:off x="56967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9" name="Rounded Rectangle 8"/><p:cNvSpPr/><p:nvPr/></p:nvSpPr><p:spPr><a:xfrm><a:off x="5806440" y="2560320"/><a:ext cx="16154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4. On-site verification</a:t></a:r></a:p></p:txBody></p:sp><p:sp><p:nvSpPr><p:cNvPr id="10" name="Right Arrow 9"/><p:cNvSpPr/><p:nvPr/></p:nvSpPr><p:spPr><a:xfrm><a:off x="74493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11" name="Rounded Rectangle 10"/><p:cNvSpPr/><p:nvPr/></p:nvSpPr><p:spPr><a:xfrm><a:off x="7559040" y="2560320"/><a:ext cx="16154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5. Score & classify</a:t></a:r></a:p></p:txBody></p:sp><p:sp><p:nvSpPr><p:cNvPr id="12" name="Right Arrow 11"/><p:cNvSpPr/><p:nvPr/></p:nvSpPr><p:spPr><a:xfrm><a:off x="92019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13" name="Rounded Rectangle 12"/><p:cNvSpPr/><p:nvPr/></p:nvSpPr><p:spPr><a:xfrm><a:off x="9311640" y="2560320"/><a:ext cx="16154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6. Improve & re-audit</a:t></a:r></a:p></p:txBody></p:sp><p:sp><p:nvSpPr><p:cNvPr id="14" name="TextBox 1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On-site verification essentials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Walk-through: trace 1–2 samples input to output</a:t></a:r></a:p><a:p><a:pPr><a:spcAft><a:spcPts val="1000"/></a:spcAft><a:defRPr sz="2000"><a:solidFill><a:srgbClr val="1E293B"/></a:solidFill></a:defRPr></a:pPr><a:r><a:t>Triangle check: listen (interview) → see (floor) → check (records)</a:t></a:r></a:p><a:p><a:pPr><a:spcAft><a:spcPts val="1000"/></a:spcAft><a:defRPr sz="2000"><a:solidFill><a:srgbClr val="1E293B"/></a:solidFill></a:defRPr></a:pPr><a:r><a:t>KCP check: criteria clear? escalation path? error-proofing effective?</a:t></a:r></a:p><a:p><a:pPr><a:spcAft><a:spcPts val="1000"/></a:spcAft><a:defRPr sz="2000"><a:solidFill><a:srgbClr val="1E293B"/></a:solidFill></a:defRPr></a:pPr><a:r><a:t>Interface audit: upstream/downstream I/O, SLA, escalation</a:t></a:r></a:p><a:p><a:pPr><a:spcAft><a:spcPts val="1000"/></a:spcAft><a:defRPr sz="2000"><a:solidFill><a:srgbClr val="1E293B"/></a:solidFill></a:defRPr></a:pPr><a:r><a:t>Data-driven focus: review 6–12 month SPC/FPY trends first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Linked closed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Performance red → tighten audit → improve → recover</a:t>
            </a:r>
          </a:p>
        </p:txBody>
      </p:sp>
    </p:spTree>
  </p:cSld>
  <p:clrMapOvr>
    <a:masterClrMapping/>
  </p:clrMapOvr>
</p:sld>
</file>

<file path=ppt/slides/slide1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Process Register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Fields: process name, owner, process KPI, last audit, next planned, risk level</a:t></a:r></a:p><a:p><a:pPr><a:spcAft><a:spcPts val="1000"/></a:spcAft><a:defRPr sz="2000"><a:solidFill><a:srgbClr val="1E293B"/></a:solidFill></a:defRPr></a:pPr><a:r><a:t>Performance red → trigger tightened process audit or focused diagnostic</a:t></a:r></a:p><a:p><a:pPr><a:spcAft><a:spcPts val="1000"/></a:spcAft><a:defRPr sz="2000"><a:solidFill><a:srgbClr val="1E293B"/></a:solidFill></a:defRPr></a:pPr><a:r><a:t>Audit finding → CAPA/improvement project → update FMEA/CP</a:t></a:r></a:p><a:p><a:pPr><a:spcAft><a:spcPts val="1000"/></a:spcAft><a:defRPr sz="2000"><a:solidFill><a:srgbClr val="1E293B"/></a:solidFill></a:defRPr></a:pPr><a:r><a:t>KPI recovered → audit frequency may relax (risk-based)</a:t></a:r></a:p><a:p><a:pPr><a:spcAft><a:spcPts val="1000"/></a:spcAft><a:defRPr sz="2000"><a:solidFill><a:srgbClr val="1E293B"/></a:solidFill></a:defRPr></a:pPr><a:r><a:t>LPA checks daily execution; process audit checks CP adequacy — complementary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Common pitfalls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❌ Avoid</a:t></a:r></a:p><a:p><a:pPr><a:defRPr sz="1500"><a:solidFill><a:srgbClr val="1E293B"/></a:solidFill></a:defRPr></a:pPr><a:r><a:t>• Process KPIs visible only to quality</a:t></a:r><a:br/><a:r><a:t>• Skip audit when Cpk looks good</a:t></a:r><a:br/><a:r><a:t>• Audit scoring with no improvement</a:t></a:r><a:br/><a:r><a:t>• Performance and audit in separate meetings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✅ Recommended</a:t></a:r></a:p><a:p><a:pPr><a:defRPr sz="1500"><a:solidFill><a:srgbClr val="1E293B"/></a:solidFill></a:defRPr></a:pPr><a:r><a:t>• Value stream owner owns process KPIs</a:t></a:r><a:br/><a:r><a:t>• Documents and shop floor may diverge</a:t></a:r><a:br/><a:r><a:t>• Improvement projects + data verification</a:t></a:r><a:br/><a:r><a:t>• Integrate into value stream daily meeting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90-day launch path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Weeks 1–3: pick one value stream; define 5 process KPIs + daily board</a:t></a:r></a:p><a:p><a:pPr><a:spcAft><a:spcPts val="1000"/></a:spcAft><a:defRPr sz="2000"><a:solidFill><a:srgbClr val="1E293B"/></a:solidFill></a:defRPr></a:pPr><a:r><a:t>Weeks 4–6: build process register; first simplified audit on worst process</a:t></a:r></a:p><a:p><a:pPr><a:spcAft><a:spcPts val="1000"/></a:spcAft><a:defRPr sz="2000"><a:solidFill><a:srgbClr val="1E293B"/></a:solidFill></a:defRPr></a:pPr><a:r><a:t>Weeks 7–12: close 2 improvement projects and verify KPIs; train 2 internal auditors</a:t></a:r></a:p><a:p><a:pPr><a:spcAft><a:spcPts val="1000"/></a:spcAft><a:defRPr sz="2000"><a:solidFill><a:srgbClr val="1E293B"/></a:solidFill></a:defRPr></a:pPr><a:r><a:t>Related article: Process Performance & Process Audit (Knowledge Code 2.2.2)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Process Performance & Process Audit Training</a:t></a:r></a:p></p:txBody></p:sp></p:spTree></p:cSld><p:clrMapOvr><a:masterClrMapping/></p:clrMapOvr></p:sld>
</file>

<file path=ppt/slides/slide1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TextBox 1"/><p:cNvSpPr txBox="1"/><p:nvPr/></p:nvSpPr><p:spPr><a:xfrm><a:off x="1828800" y="2560320"/><a:ext cx="8503920" cy="1828800"/></a:xfrm><a:prstGeom prst="rect"><a:avLst/></a:prstGeom><a:noFill/></p:spPr><p:txBody><a:bodyPr wrap="none"><a:spAutoFit/></a:bodyPr><a:lstStyle/><a:p><a:pPr algn="ctr"><a:defRPr sz="4800" b="1"><a:solidFill><a:srgbClr val="0EA5E9"/></a:solidFill></a:defRPr></a:pPr><a:r><a:t>Q &amp; A</a:t></a:r></a:p></p:txBody></p:sp><p:sp><p:nvSpPr><p:cNvPr id="3" name="TextBox 2"/><p:cNvSpPr txBox="1"/><p:nvPr/></p:nvSpPr><p:spPr><a:xfrm><a:off x="1828800" y="3840480"/><a:ext cx="8503920" cy="914400"/></a:xfrm><a:prstGeom prst="rect"><a:avLst/></a:prstGeom><a:noFill/></p:spPr><p:txBody><a:bodyPr wrap="none"><a:spAutoFit/></a:bodyPr><a:lstStyle/><a:p><a:pPr algn="ctr"><a:defRPr sz="1800"><a:solidFill><a:srgbClr val="64748B"/></a:solidFill></a:defRPr></a:pPr><a:r><a:t>Related article: Process Performance & Process Audit — from lagging KPIs to real process approach</a:t></a:r><a:br/><a:r><a:t>qtank.org/article?id=143</a:t></a:r></a:p></p:txBody></p:sp></p:spTree></p:cSld><p:clrMapOvr><a:masterClrMapping/></p:clrMapOvr>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