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First Article Inspection (FAI)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Inspect one product · intercept a batch's quality risk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11.1.1 · IQC/IPQC/FQC/OQC Planning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After training, able to answer: When? Who? What to inspect? What if non-conforming?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Clarify two levels: production first article confirmation vs. new product FAI Report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seven mandatory FAI trigger scenarios; document in CP/work instructions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Implement self/cross/special three-inspection system and eight-step standard process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Design inspection items and judgment rules per CP/special characteristics/drawings/historical defects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Connect FAI with process control, SPC, PPAP; build first-pass yield improvement mechanism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Why First Article Inspection Is Mandatory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First Gate Before Batch Production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Two Levels — Do Not Confuse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Production First Article Confirmation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After line/mold/material/personnel change</a:t>
            </a:r>
            <a:br/>
            <a:r>
              <a:t>• Focus: 'Can this batch be run?'</a:t>
            </a:r>
            <a:br/>
            <a:r>
              <a:t>• Starting point of routine in-process inspection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New Product First Article (FAI Report)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After new product or major change</a:t>
            </a:r>
            <a:br/>
            <a:r>
              <a:t>• Full-dimension / full-performance inspection report</a:t>
            </a:r>
            <a:br/>
            <a:r>
              <a:t>• One of core PPAP submission attachments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Core Question FAI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 current Man/Machine/Material/Method/Environment/Measurement conditions, can we consistently produce conforming product?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Cost leverage: intercepts 'batch errors' at cost of inspecting one unit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Change-sensitive: quality variation often from condition changes; FAI is first exposure sample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Compliance: IATF 16949, GJB 9001 etc. explicitly require and retain records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Positioning: confirm 'process readiness' — not 'one more inspection step'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When FAI Is Mandatory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Seven Triggers + Document in Files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Seven Mandatory FAI Scenarios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Scenario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Key Points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Changeover / Line Change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First article mandatory after product switch or line adjustment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Mold/Tool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Mold/tool/fixture replacement or readjustment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Material Change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Raw/auxiliary material batch change, especially affecting key characteristics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Personnel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Operator/inspector/setup technician change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Equipment Adjustment/Repair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Major repair, parameter adjustment, restart after shutdown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Parameter, method, or environmental condition change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Shift Start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Daily shift start, first article after long holiday restart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Trigger mechanism must be documented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Write in Control Plan (CP) and work instructions: what condition → who initiates → what to inspect → who judges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Use first article confirmation form for traceability — eliminate 'self-discipline is enough'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Where possible, set FAI release in MES: batch cannot start without confirmed pass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Quantity: typically 1–3 units; 3 for high-risk processes (cover multiple stations)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Scope: full key characteristic coverage — dimensions, appearance, performance, assembly, packaging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How to Do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Three-Inspection · Eight-Step Process · Three Record Elements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Three-Inspection System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Self-inspection (operator)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9441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053840" y="2560320"/>
            <a:ext cx="33680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Cross-inspection (team)</a:t>
            </a:r>
          </a:p>
        </p:txBody>
      </p:sp>
      <p:sp>
        <p:nvSpPr>
          <p:cNvPr id="6" name="Right Arrow 5"/>
          <p:cNvSpPr/>
          <p:nvPr/>
        </p:nvSpPr>
        <p:spPr>
          <a:xfrm>
            <a:off x="74493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5590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Special inspection (inspector release)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1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Roles & Authority Matrix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3749040"/><a:gridCol w="3749040"/><a:gridCol w="3749040"/></a:tblGrid><a:tr h="365760"><a:tc><a:txBody><a:bodyPr/><a:lstStyle/><a:p><a:pPr><a:defRPr b="1" sz="1300"><a:solidFill><a:srgbClr val="FFFFFF"/></a:solidFill></a:defRPr></a:pPr><a:r><a:t>Role</a:t></a:r></a:p></a:txBody><a:tcPr><a:solidFill><a:srgbClr val="0EA5E9"/></a:solidFill></a:tcPr></a:tc><a:tc><a:txBody><a:bodyPr/><a:lstStyle/><a:p><a:pPr><a:defRPr b="1" sz="1300"><a:solidFill><a:srgbClr val="FFFFFF"/></a:solidFill></a:defRPr></a:pPr><a:r><a:t>Responsibilities</a:t></a:r></a:p></a:txBody><a:tcPr><a:solidFill><a:srgbClr val="0EA5E9"/></a:solidFill></a:tcPr></a:tc><a:tc><a:txBody><a:bodyPr/><a:lstStyle/><a:p><a:pPr><a:defRPr b="1" sz="1300"><a:solidFill><a:srgbClr val="FFFFFF"/></a:solidFill></a:defRPr></a:pPr><a:r><a:t>Authority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Operator</a:t></a:r></a:p></a:txBody><a:tcPr><a:solidFill><a:srgbClr val="E0F2FE"/></a:solidFill></a:tcPr></a:tc><a:tc><a:txBody><a:bodyPr/><a:lstStyle/><a:p><a:pPr><a:defRPr sz="1200"><a:solidFill><a:srgbClr val="1E293B"/></a:solidFill></a:defRPr></a:pPr><a:r><a:t>First article self-inspection, record anomalies</a:t></a:r></a:p></a:txBody><a:tcPr><a:solidFill><a:srgbClr val="E0F2FE"/></a:solidFill></a:tcPr></a:tc><a:tc><a:txBody><a:bodyPr/><a:lstStyle/><a:p><a:pPr><a:defRPr sz="1200"><a:solidFill><a:srgbClr val="1E293B"/></a:solidFill></a:defRPr></a:pPr><a:r><a:t>No release authority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Team Leader</a:t></a:r></a:p></a:txBody><a:tcPr/></a:tc><a:tc><a:txBody><a:bodyPr/><a:lstStyle/><a:p><a:pPr><a:defRPr sz="1200"><a:solidFill><a:srgbClr val="1E293B"/></a:solidFill></a:defRPr></a:pPr><a:r><a:t>Cross-inspection, organize root cause analysis</a:t></a:r></a:p></a:txBody><a:tcPr/></a:tc><a:tc><a:txBody><a:bodyPr/><a:lstStyle/><a:p><a:pPr><a:defRPr sz="1200"><a:solidFill><a:srgbClr val="1E293B"/></a:solidFill></a:defRPr></a:pPr><a:r><a:t>No release authority</a:t></a:r></a:p></a:txBody><a:tcPr/></a:tc></a:tr><a:tr h="365760"><a:tc><a:txBody><a:bodyPr/><a:lstStyle/><a:p><a:pPr><a:defRPr sz="1200"><a:solidFill><a:srgbClr val="1E293B"/></a:solidFill></a:defRPr></a:pPr><a:r><a:t>Inspector</a:t></a:r></a:p></a:txBody><a:tcPr><a:solidFill><a:srgbClr val="E0F2FE"/></a:solidFill></a:tcPr></a:tc><a:tc><a:txBody><a:bodyPr/><a:lstStyle/><a:p><a:pPr><a:defRPr sz="1200"><a:solidFill><a:srgbClr val="1E293B"/></a:solidFill></a:defRPr></a:pPr><a:r><a:t>Special inspection, final judgment</a:t></a:r></a:p></a:txBody><a:tcPr><a:solidFill><a:srgbClr val="E0F2FE"/></a:solidFill></a:tcPr></a:tc><a:tc><a:txBody><a:bodyPr/><a:lstStyle/><a:p><a:pPr><a:defRPr sz="1200"><a:solidFill><a:srgbClr val="1E293B"/></a:solidFill></a:defRPr></a:pPr><a:r><a:t>Authority to release / hold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Quality Engineer</a:t></a:r></a:p></a:txBody><a:tcPr/></a:tc><a:tc><a:txBody><a:bodyPr/><a:lstStyle/><a:p><a:pPr><a:defRPr sz="1200"><a:solidFill><a:srgbClr val="1E293B"/></a:solidFill></a:defRPr></a:pPr><a:r><a:t>Anomaly handling, change review</a:t></a:r></a:p></a:txBody><a:tcPr/></a:tc><a:tc><a:txBody><a:bodyPr/><a:lstStyle/><a:p><a:pPr><a:defRPr sz="1200"><a:solidFill><a:srgbClr val="1E293B"/></a:solidFill></a:defRPr></a:pPr><a:r><a:t>Authority to adjust plan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First Article Inspection (FAI) Practical Training</a:t></a:r></a:p></p:txBody></p:sp></p:spTree></p:cSld><p:clrMapOvr><a:masterClrMapping/></p:clrMapOvr>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Elements of First Article Records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Inspection items and measured values (not just writing 'Pass')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Inspection basis and gauge ID (traceable)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Judgment conclusion and signature (with timestamp)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Retention per customer and system requirements (automotive often covers product lifecycle)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Records without measured values or gauge IDs = no inspection done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Eight-Step Standard Process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① Trigger Confirmation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7533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8630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② Trial First Article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678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1775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③ Self-inspection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3822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4919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④ Cross-inspection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8064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⑤ Special Inspection Judgment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0111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1208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⑥ Release Identification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83256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353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⑦ Non-conformance Closure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96400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7497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⑧ Archive in System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Process must be 'short and strict'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No step skipped: any failure blocks batch production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Keep wait time per step in minutes — avoid FAI becoming delivery bottleneck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Non-conformance: isolate → analyze → re-trial → re-inspect pass before resuming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Strictly prohibit 'tweak and concession release' fake first articles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After pass: mark first article and complete system entry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15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Oval 1"/><p:cNvSpPr/><p:nvPr/></p:nvSpPr><p:spPr><a:xfrm><a:off x="4937760" y="1828800"/><a:ext cx="2286000" cy="2286000"/></a:xfrm><a:prstGeom prst="ellipse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4800" b="1"><a:solidFill><a:srgbClr val="FFFFFF"/></a:solidFill></a:defRPr></a:pPr><a:r><a:t>04</a:t></a:r></a:p></p:txBody></p:sp><p:sp><p:nvSpPr><p:cNvPr id="3" name="TextBox 2"/><p:cNvSpPr txBox="1"/><p:nvPr/></p:nvSpPr><p:spPr><a:xfrm><a:off x="914400" y="4389120"/><a:ext cx="10332720" cy="1097280"/></a:xfrm><a:prstGeom prst="rect"><a:avLst/></a:prstGeom><a:noFill/></p:spPr><p:txBody><a:bodyPr wrap="none"><a:spAutoFit/></a:bodyPr><a:lstStyle/><a:p><a:pPr algn="ctr"><a:defRPr sz="3200" b="1"><a:solidFill><a:srgbClr val="1E293B"/></a:solidFill></a:defRPr></a:pPr><a:r><a:t>What to Inspect, How to Judge</a:t></a:r></a:p></p:txBody></p:sp><p:sp><p:nvSpPr><p:cNvPr id="4" name="TextBox 3"/><p:cNvSpPr txBox="1"/><p:nvPr/></p:nvSpPr><p:spPr><a:xfrm><a:off x="914400" y="5120640"/><a:ext cx="10332720" cy="731520"/></a:xfrm><a:prstGeom prst="rect"><a:avLst/></a:prstGeom><a:noFill/></p:spPr><p:txBody><a:bodyPr wrap="none"><a:spAutoFit/></a:bodyPr><a:lstStyle/><a:p><a:pPr algn="ctr"><a:defRPr sz="1600"><a:solidFill><a:srgbClr val="64748B"/></a:solidFill></a:defRPr></a:pPr><a:r><a:t>Item Design & Appearance Criteria</a:t></a:r></a:p></p:txBody></p:sp></p:spTree></p:cSld><p:clrMapOvr><a:masterClrMapping/></p:clrMapOvr>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 Sources of Inspection Items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Not inspector 'by experience' ad-hoc item selection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Product and process characteristics in Control Plan (CP)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Special characteristics list: CC/SC must be fully covered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Drawings and specs: dimensions, tolerances, material, surface treatment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Historical defects: prioritize confirmation on first article for similar products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First article items in Customer Specific Requirements (CSR)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How to Handle Non-conforming First Articles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Must Do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Stop batch production immediately</a:t>
            </a:r>
            <a:br/>
            <a:r>
              <a:t>• Isolate / identify / review</a:t>
            </a:r>
            <a:br/>
            <a:r>
              <a:t>• 4M1E root cause analysis</a:t>
            </a:r>
            <a:br/>
            <a:r>
              <a:t>• Re-trial and re-inspect</a:t>
            </a:r>
            <a:br/>
            <a:r>
              <a:t>• Document causes and actions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Must Not Do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Verbal 'close enough' to start line</a:t>
            </a:r>
            <a:br/>
            <a:r>
              <a:t>• Change records only, not process</a:t>
            </a:r>
            <a:br/>
            <a:r>
              <a:t>• Concession first article straight to mass production</a:t>
            </a:r>
            <a:br/>
            <a:r>
              <a:t>• Special inspection only, no self/cross inspection</a:t>
            </a:r>
            <a:br/>
            <a:r>
              <a:t>• Write 'Pass' only without measured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Appearance First Article Judgment Criteria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Limit samples: pass upper limit and fail lower limit for on-site comparison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Defect atlas: photo archive of common appearance defects for training and judgment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Consistency check: periodic independent judgment of same sample set, calibrate disagreements with Kappa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Update criteria documents and limit samples with product changes, mark version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Prevent judgment disputes from mixing old and new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19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New Product First Article & Full-Dimension Inspection Report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Measure and record all drawing dimensions and characteristics item by item</a:t></a:r></a:p><a:p><a:pPr><a:spcAft><a:spcPts val="1000"/></a:spcAft><a:defRPr sz="2000"><a:solidFill><a:srgbClr val="1E293B"/></a:solidFill></a:defRPr></a:pPr><a:r><a:t>Include Cpk/Ppk data when process capability is required</a:t></a:r></a:p><a:p><a:pPr><a:spcAft><a:spcPts val="1000"/></a:spcAft><a:defRPr sz="2000"><a:solidFill><a:srgbClr val="1E293B"/></a:solidFill></a:defRPr></a:pPr><a:r><a:t>Archive material reports, performance tests, appearance limit samples together</a:t></a:r></a:p><a:p><a:pPr><a:spcAft><a:spcPts val="1000"/></a:spcAft><a:defRPr sz="2000"><a:solidFill><a:srgbClr val="1E293B"/></a:solidFill></a:defRPr></a:pPr><a:r><a:t>Report is core PPAP attachment (e.g., PSW)</a:t></a:r></a:p><a:p><a:pPr><a:spcAft><a:spcPts val="1000"/></a:spcAft><a:defRPr sz="2000"><a:solidFill><a:srgbClr val="1E293B"/></a:solidFill></a:defRPr></a:pPr><a:r><a:t>No batch supply before customer approval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First Article Inspection (FAI) Practical Training</a:t></a:r></a:p></p:txBody></p:sp></p:spTree></p:cSld><p:clrMapOvr><a:masterClrMapping/></p:clrMapOvr>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Integration with Process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Correct Start + Stable Process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FAI is not the end — it is the start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First article pass ≠ entire batch stable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Afterward rely on CP in-process inspection, SPC monitoring, mistake-proofing to eliminate human error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FAI manages 'correct start'; process control manages 'process stability'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FAI data: adjustment count, non-conformance items, cause distribution → monthly analysis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Frequent FAI failures → drive changeover standardization/SMED/update FMEA·CP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Digital FAI (Optional Advanced)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Auto-trigger FAI task on condition change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Mobile entry of inspection results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Auto-hold batch on non-conformance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Data feeds quality dashboard and first-pass yield metrics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Prerequisite remains: clear logic, defined roles — digitalization is not the goal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23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Oval 1"/><p:cNvSpPr/><p:nvPr/></p:nvSpPr><p:spPr><a:xfrm><a:off x="4937760" y="1828800"/><a:ext cx="2286000" cy="2286000"/></a:xfrm><a:prstGeom prst="ellipse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4800" b="1"><a:solidFill><a:srgbClr val="FFFFFF"/></a:solidFill></a:defRPr></a:pPr><a:r><a:t>06</a:t></a:r></a:p></p:txBody></p:sp><p:sp><p:nvSpPr><p:cNvPr id="3" name="TextBox 2"/><p:cNvSpPr txBox="1"/><p:nvPr/></p:nvSpPr><p:spPr><a:xfrm><a:off x="914400" y="4389120"/><a:ext cx="10332720" cy="1097280"/></a:xfrm><a:prstGeom prst="rect"><a:avLst/></a:prstGeom><a:noFill/></p:spPr><p:txBody><a:bodyPr wrap="none"><a:spAutoFit/></a:bodyPr><a:lstStyle/><a:p><a:pPr algn="ctr"><a:defRPr sz="3200" b="1"><a:solidFill><a:srgbClr val="1E293B"/></a:solidFill></a:defRPr></a:pPr><a:r><a:t>Pitfalls & Implementation</a:t></a:r></a:p></p:txBody></p:sp><p:sp><p:nvSpPr><p:cNvPr id="4" name="TextBox 3"/><p:cNvSpPr txBox="1"/><p:nvPr/></p:nvSpPr><p:spPr><a:xfrm><a:off x="914400" y="5120640"/><a:ext cx="10332720" cy="731520"/></a:xfrm><a:prstGeom prst="rect"><a:avLst/></a:prstGeom><a:noFill/></p:spPr><p:txBody><a:bodyPr wrap="none"><a:spAutoFit/></a:bodyPr><a:lstStyle/><a:p><a:pPr algn="ctr"><a:defRPr sz="1600"><a:solidFill><a:srgbClr val="64748B"/></a:solidFill></a:defRPr></a:pPr><a:r><a:t>Five Pitfalls · Five-Step Path · Three Audit Questions</a:t></a:r></a:p></p:txBody></p:sp></p:spTree></p:cSld><p:clrMapOvr><a:masterClrMapping/></p:clrMapOvr>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 Common Pitfalls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Pitfall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Correct Understanding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Inspector's job only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Must include self + cross + special inspection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First article pass = entire batch 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control still needed after correct start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Writing 'Pass' is enough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Must have measured values and gauge IDs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FAI only on changeover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Material/personnel/repair/restart also require FAI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Non-conformance fixed and released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Must re-trial and re-inspect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Five-Step Implementation Path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Step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Key Output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Map triggers and current state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Trigger checklist, gap analysis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Define three-inspection and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documents, roles matrix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Design items per CP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Item list, first article confirmation form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Training and trial 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Training records, issue list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Monitoring and continuous improvement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First-pass yield, monthly analysis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Self-Audit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Are trigger conditions documented?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Can first article records trace to specific batch and gauge?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Did non-conforming first article complete isolate-analyze-reverify loop?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Internal/external audit hot spots: triggers, record completeness, non-conformance handling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Doing it well is both quality assurance and compliance 'must-answer'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One-Line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Use one product's inspection cost to intercept a batch's quality risk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Intercept 'done wrong' before 'done too much'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Documented triggers · Clear three-inspection · Complete items · Traceable records · Data feedback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FAI is no longer a signature exercise — it is one of the highest-ROI quality gates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First Article Inspection (FAI) Practical Training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Related article: id=275 First Article Inspection (FAI) Practical Guide · Knowledge Code 11.1.1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