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83" r:id="rId3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273" r:id="rId31"/>
  </p:sldIdLst>
  <p:sldSz cx="12192000" cy="6858000"/>
  <p:notesSz cx="6858000" cy="9144000"/>
  <p:embeddedFontLst>
    <p:embeddedFont>
      <p:font typeface="Eras Medium ITC" panose="020B0602030504020804" pitchFamily="2" charset="0"/>
      <p:regular r:id="rId37"/>
    </p:embeddedFont>
    <p:embeddedFont>
      <p:font typeface="Calibri" pitchFamily="2" charset="-122"/>
      <p:regular r:id="rId38"/>
    </p:embeddedFont>
    <p:embeddedFont>
      <p:font typeface="STXinwei" panose="02010800040101010101" pitchFamily="2" charset="-122"/>
      <p:regular r:id="rId39"/>
    </p:embeddedFont>
    <p:embeddedFont>
      <p:font typeface="Calibri"/>
      <p:regular r:id="rId40"/>
    </p:embeddedFont>
    <p:embeddedFont>
      <p:font typeface="Calibri" charset="0"/>
      <p:regular r:id="rId41"/>
    </p:embeddedFont>
    <p:embeddedFont>
      <p:font typeface="Eras Light ITC" panose="020B0402030504020804" pitchFamily="2" charset="0"/>
      <p:regular r:id="rId42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05" userDrawn="1">
          <p15:clr>
            <a:srgbClr val="A4A3A4"/>
          </p15:clr>
        </p15:guide>
        <p15:guide id="4" pos="66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_1679281038" initials="W" lastIdx="0" clrIdx="0"/>
  <p:cmAuthor id="2" name="123" initials="1" lastIdx="0" clrIdx="1"/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2D"/>
    <a:srgbClr val="E61E0F"/>
    <a:srgbClr val="FF8900"/>
    <a:srgbClr val="F03C0A"/>
    <a:srgbClr val="0079C2"/>
    <a:srgbClr val="007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600" y="192"/>
      </p:cViewPr>
      <p:guideLst>
        <p:guide orient="horz" pos="2201"/>
        <p:guide pos="3840"/>
        <p:guide pos="1005"/>
        <p:guide pos="66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font" Target="fonts/font6.fntdata"/><Relationship Id="rId41" Type="http://schemas.openxmlformats.org/officeDocument/2006/relationships/font" Target="fonts/font5.fntdata"/><Relationship Id="rId40" Type="http://schemas.openxmlformats.org/officeDocument/2006/relationships/font" Target="fonts/font4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 dirty="0"/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2" charset="0"/>
                <a:ea typeface="Calibri" pitchFamily="2" charset="-122"/>
                <a:cs typeface="+mn-cs"/>
              </a:rPr>
            </a:fld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595" y="153035"/>
            <a:ext cx="771525" cy="32829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In-Depth Guide to the QC Seven Tools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Scatter Diagram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"I think they're related" and "data proves they're related" are not the same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5.2.4 · QC Seven Tools (Classic Seven QC Tools)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003865"/>
                </a:solidFill>
                <a:latin typeface="Calibri"/>
              </a:defRPr>
            </a:pPr>
            <a:r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0" y="914400"/>
            <a:ext cx="2743200" cy="36576"/>
          </a:xfrm>
          <a:prstGeom prst="rect">
            <a:avLst/>
          </a:prstGeom>
          <a:solidFill>
            <a:srgbClr val="0071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1  Nature of Scatter Diagrams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2  Scatter Diagram Plotting and Analysis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3  Scatter Diagram Practical Cases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4  Common Scatter Diagram Pitfalls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5  Scatter Diagram Combined with Other Tools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6  Advanced Scatter Diagram Uses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7  Scatter Diagram Evaluation Criteria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Summary: Scatter Diagram "Principle" and "Practice"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2/28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Preface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In prior issues we learned: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Fishbone: hypothesized causes (qualitative)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Pareto: focus on vital few (ranking)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Stratification: find differences (classification)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Scatter answers: do two variables relate at all?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How strong? What direction?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"I think they're related" and "data proves they're related" are not the same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3/28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Nature of Scatter Diagrams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4/28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1.1 What Is a Scatter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Scatter Diagram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Plot two variables as points on a coordinate system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To observe and analyze correlation between two variables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Core logic: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X-axis = one variable (e.g., temperature)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Y-axis = another variable (e.g., defect rate)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Each point = one data pair (temperature, defect rate)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Judge from point pattern: do the variables relate?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5/28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1.2 Six Correlation Patterns</a:t>
            </a:r>
          </a:p>
        </p:txBody>
      </p:sp>
      <p:pic>
        <p:nvPicPr>
          <p:cNvPr id="3" name="Picture 2" descr="scatter_typ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48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6/28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1.3 Three Purposes + 1.4 Scatter vs Correlation Analysis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85800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Purpose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Application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Verify hypotheses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Test correlation between two variables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Data verification of fishbone hypotheses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Determine direction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Positive or negative correlation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Process parameter optimization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Identify outliers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Find points deviating from overall trend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Process anomaly detection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1520" y="411480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Scatter (qualitative)    vs    Correlation coefficient (quantitative)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View point pattern          Calculate r mathematically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Judge direction/shape        Linear strength only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Detect nonlinear/outliers      Outliers affect r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Best practice: plot scatter first, then calculate r!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7/28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Scatter Diagram Plotting and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8/28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2.1 Standard 5-Step Plotting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Step 1  Define subjects — X (cause) and Y (effect)</a:t>
            </a:r>
          </a:p>
          <a:p>
            <a:pPr>
              <a:spcAft>
                <a:spcPts val="6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Step 2  Collect pairs — at least 30–50 pairs</a:t>
            </a:r>
          </a:p>
          <a:p>
            <a:pPr>
              <a:spcAft>
                <a:spcPts val="6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Step 3  Set axes — X = cause, Y = effect</a:t>
            </a:r>
          </a:p>
          <a:p>
            <a:pPr>
              <a:spcAft>
                <a:spcPts val="6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Step 4  Plot — one point per pair</a:t>
            </a:r>
          </a:p>
          <a:p>
            <a:pPr>
              <a:spcAft>
                <a:spcPts val="6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Step 5  Analyze — observe distribution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9/28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2.2 Data Collection Requirements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① Pairing rule — each point must match the same conditions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✓ Same lot: temperature + defect rate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✗ Today's temperature + yesterday's defect rate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② Sample size — minimum 30 pairs; recommend 50+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③ Data range — cover full possible range of variables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④ Data accuracy — measurement system must be reliable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10/28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2.3 Correlation Coefficient (r) Quick Reference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5486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r=1.0    Perfect positive correlation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r=0.8–1.0 Strong positive correlation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r=0.5–0.8 Moderate positive correlation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r=0.3–0.5 Weak positive correlation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r=-0.3–0.3 No correlation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r=-0.5–-0.3 Weak negative correlation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r=-0.8–-0.5 Moderate negative correlation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r=-1.0–-0.8 Strong negative correlation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r=-1.0    Perfect negative correlation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097280"/>
            <a:ext cx="50292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  <a:r>
              <a:t>⚠ Notes:</a:t>
            </a: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  <a:r>
              <a:t>1. r measures linear correlation only</a:t>
            </a: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  <a:r>
              <a:t>   Cannot measure nonlinear correlation</a:t>
            </a: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  <a:r>
              <a:t>2. r is heavily influenced by outliers</a:t>
            </a: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  <a:r>
              <a:t>3. Correlation ≠ causation</a:t>
            </a: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  <a:r>
              <a:t>   Two variables related does not mean</a:t>
            </a:r>
          </a:p>
          <a:p>
            <a:pPr>
              <a:spcAft>
                <a:spcPts val="300"/>
              </a:spcAft>
              <a:defRPr sz="1700">
                <a:solidFill>
                  <a:srgbClr val="ED7D31"/>
                </a:solidFill>
                <a:latin typeface="Calibri"/>
              </a:defRPr>
            </a:pPr>
            <a:r>
              <a:t>   one causes the other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11/28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Scatter Diagram Practical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12/28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1: Manufacturing — Mold Temperature vs Defect Rate</a:t>
            </a:r>
          </a:p>
        </p:txBody>
      </p:sp>
      <p:pic>
        <p:nvPicPr>
          <p:cNvPr id="3" name="Picture 2" descr="scatter_temp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64008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1097280"/>
            <a:ext cx="4114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Injection molding shop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Mold temperature vs shrinkage defects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Conclusion: Strong negative correlation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 = -0.82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Higher mold temp → lower defect rate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Mold temp 180→200°C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Defect rate 4.5%→2.1%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13/28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2: Service — Wait Time vs Satisfaction</a:t>
            </a:r>
          </a:p>
        </p:txBody>
      </p:sp>
      <p:pic>
        <p:nvPicPr>
          <p:cNvPr id="3" name="Picture 2" descr="scatter_waitin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64008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1097280"/>
            <a:ext cx="4114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Bank branch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Wait time affects satisfaction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Conclusion: Moderate negative correlation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 = -0.65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Longer wait → lower satisfaction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But not the only factor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15-minute timeout alert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Add peak-hour windows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Satisfaction 3.2→4.1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14/28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3: Software — Lines of Code vs Defect Count</a:t>
            </a:r>
          </a:p>
        </p:txBody>
      </p:sp>
      <p:pic>
        <p:nvPicPr>
          <p:cNvPr id="3" name="Picture 2" descr="scatter_cod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64008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1097280"/>
            <a:ext cx="4114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Code size vs defects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Conclusion: Moderate positive correlation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 = 0.72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More code → more defects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Outliers found: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Small module but many defects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Novice developer code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Large module code review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Extra review for novice code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Defect rate reduced 35%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15/28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4: Nonlinear — Reaction Temperature vs Yield</a:t>
            </a:r>
          </a:p>
        </p:txBody>
      </p:sp>
      <p:pic>
        <p:nvPicPr>
          <p:cNvPr id="3" name="Picture 2" descr="scatter_nonlinea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64008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1097280"/>
            <a:ext cx="4114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Chemical product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Reaction temperature vs yield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 = 0.12 (no correlation?)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❌ Actually an inverted-U curve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⚠ Key lesson: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Relying on r alone misleads!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Plot first, then interpret numbers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Optimal temperature range exists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Too low or too high both hurt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16/28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Common Scatter Diagram 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17/28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Five Common Scatter Diagram Pitfalls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1: Treat correlation as causation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"Ice cream sales correlate with drownings" → ice cream causes drowning?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Correlation≠causation; both result from hot weather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2: Look at r only, not the plot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r=0.02 → no correlation → done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Plot first — may reveal nonlinear correlation or outliers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3: Insufficient sample size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5–10 data pairs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Minimum 30 pairs; recommend 50+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4: Data range too narrow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Collect only in normal range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Include critical values; cover full range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5: Ignore outliers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Delete outliers on sight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Investigate — may reveal important information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18/28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Pitfall 1 Detail: Correlation ≠ Causation</a:t>
            </a:r>
          </a:p>
        </p:txBody>
      </p:sp>
      <p:pic>
        <p:nvPicPr>
          <p:cNvPr id="3" name="Picture 2" descr="scatter_causatio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303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19/28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Scatter Diagram Combined with Other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20/28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Scatter + Fishbone / Stratification / Control Chart / Regression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Scatter + Fishbone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Fishbone lists hypotheses → scatter verifies which hold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Scatter + Stratification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Stratify and plot separately; compare relationships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Scatter + Control Chart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Analyze variable relationships after process in control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Scatter + Regression Analysis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Scatter for qualitative view → regression for modeling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Upgrade path: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Scatter → correlation → regression equation → prediction and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21/28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5.2 Scatter + Stratification in Practice</a:t>
            </a:r>
          </a:p>
        </p:txBody>
      </p:sp>
      <p:pic>
        <p:nvPicPr>
          <p:cNvPr id="3" name="Picture 2" descr="scatter_lay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22/28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Advanced Scatter Diagram 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23/28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Advanced Scatter Diagram Uses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Grouped scatter plot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Use colors/symbols for different groups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See overall trend + between-group differences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Time-series scatter plot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Label points with time sequence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Observe if relationship changes over time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Multivariate matrix scatter plot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Show pairwise relationships among multiple variables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Quickly find key variables and interactions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💡 Advanced = TQC thinking: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Layer multiple dimensions on one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24/28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Chapter 7 — Scatter Diagram Evaluation Criteria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Evaluation Dimension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Good Standard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Poor Practice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Adequate sample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50+ data pairs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Under 30 pairs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Range 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Cover full variable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Middle range only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Data accuracy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Reliable measurement system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Uncertain data source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axis labels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Confusing scale; clustered points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Correct analysis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Combine plot and r value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 value only, no plot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Reasonable conclusion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Correlation≠causation; verified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Treat correlation as causation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25/28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Scatter Diagram "Principle" and "Practice"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26/28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Calibri"/>
              </a:defRPr>
            </a:pPr>
            <a:r>
              <a:t>Summary: Scatter Diagram "Principle" and "Practice"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828800"/>
            <a:ext cx="5486400" cy="27432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Practice (How to Plot)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Collect 50 paired data sets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X = cause, Y = effect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Plot points and observe distribution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Interpret with r value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Principle (Why Plot)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"a chart with a trend"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It is "replace intuition with data"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It is "before taking action,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confirm the direction is right"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828800"/>
            <a:ext cx="27432" cy="4572000"/>
          </a:xfrm>
          <a:prstGeom prst="rect">
            <a:avLst/>
          </a:prstGeom>
          <a:solidFill>
            <a:srgbClr val="FFFFFF">
              <a:lumMod val="50000"/>
              <a:lumOff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4864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ED7D31"/>
                </a:solidFill>
                <a:latin typeface="Calibri"/>
              </a:defRPr>
            </a:pPr>
            <a:r>
              <a:t>Greatest value — avoid wasting resources in the wrong direction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59436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The costliest mistake is not doing wrong things — but improving an unrelated cause at great expense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27/28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2705</Words>
  <Application>Microsoft PowerPoint</Application>
  <PresentationFormat>Widescreen</PresentationFormat>
  <Paragraphs>400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2" baseType="lpstr">
      <vt:lpstr>Arial</vt:lpstr>
      <vt:lpstr>Calibri</vt:lpstr>
      <vt:lpstr>Wingdings</vt:lpstr>
      <vt:lpstr>Eras Medium ITC</vt:lpstr>
      <vt:lpstr>Calibri</vt:lpstr>
      <vt:lpstr>儷宋 Pro</vt:lpstr>
      <vt:lpstr>Calibri</vt:lpstr>
      <vt:lpstr>Helvetica Neue</vt:lpstr>
      <vt:lpstr>汉仪书宋二KW</vt:lpstr>
      <vt:lpstr>Arial Black</vt:lpstr>
      <vt:lpstr>Arial Black</vt:lpstr>
      <vt:lpstr>Arial Black</vt:lpstr>
      <vt:lpstr>Calibri</vt:lpstr>
      <vt:lpstr>Calibri</vt:lpstr>
      <vt:lpstr>STXinwei</vt:lpstr>
      <vt:lpstr>Calibri</vt:lpstr>
      <vt:lpstr>Calibri</vt:lpstr>
      <vt:lpstr>Calibri-简</vt:lpstr>
      <vt:lpstr>Arial Unicode MS</vt:lpstr>
      <vt:lpstr>Eras Light ITC</vt:lpstr>
      <vt:lpstr>Segoe UI</vt:lpstr>
      <vt:lpstr>苹方-简</vt:lpstr>
      <vt:lpstr>Calibri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Gavin Yan</dc:creator>
  <cp:lastModifiedBy>QTank</cp:lastModifiedBy>
  <cp:revision>68</cp:revision>
  <dcterms:created xsi:type="dcterms:W3CDTF">2026-05-03T13:21:43Z</dcterms:created>
  <dcterms:modified xsi:type="dcterms:W3CDTF">2026-05-03T13:21:43Z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11806BFE189D3F08CC2BA06957139955_41</vt:lpwstr>
  </property>
</Properties>
</file>