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35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273" r:id="rId34"/>
  </p:sldIdLst>
  <p:sldSz cx="12192000" cy="6858000"/>
  <p:notesSz cx="6858000" cy="9144000"/>
  <p:embeddedFontLst>
    <p:embeddedFont>
      <p:font typeface="Eras Medium ITC" panose="020B0602030504020804" pitchFamily="2" charset="0"/>
      <p:regular r:id="rId40"/>
    </p:embeddedFont>
    <p:embeddedFont>
      <p:font typeface="Calibri" pitchFamily="2" charset="-122"/>
      <p:regular r:id="rId41"/>
    </p:embeddedFont>
    <p:embeddedFont>
      <p:font typeface="STXinwei" panose="02010800040101010101" pitchFamily="2" charset="-122"/>
      <p:regular r:id="rId42"/>
    </p:embeddedFont>
    <p:embeddedFont>
      <p:font typeface="Calibri"/>
      <p:regular r:id="rId43"/>
    </p:embeddedFont>
    <p:embeddedFont>
      <p:font typeface="Calibri" charset="0"/>
      <p:regular r:id="rId44"/>
    </p:embeddedFont>
    <p:embeddedFont>
      <p:font typeface="Eras Light ITC" panose="020B0402030504020804" pitchFamily="2" charset="0"/>
      <p:regular r:id="rId45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notesMaster" Target="notesMasters/notesMaster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Fishbone Diagram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Structured · Systematic · Visual Root Cause Analysis Framework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The Essence of Fishbone Diagram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Fishbone Diagram Structure and Elements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5M1E — The "Skeleton" of Fishbone Diagram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Fishbone Diagram Workflow (Standard 7-Step Process)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Common Pitfalls and How to Avoid Them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Combining Fishbone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Fishbone Case Studies by Industry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8  Fishbone Variants and Advanced Techniques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9  Evaluation Criteria for Fishbone Diagram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The "Principle" and "Technique" of Fishbone Diagram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2/30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Before the Series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071BB"/>
                </a:solidFill>
                <a:latin typeface="Calibri"/>
              </a:defRPr>
            </a:pPr>
            <a:r>
              <a:t>QC Seven Tools — the most fundamental and powerful "seven weapons" in quality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▸ Check Sheet  ▸ Stratification  ▸ Pareto Chart  ▸ Cause-and-Effect Diagram (Fishbone)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▸ Scatter Diagram  ▸ Histogram  ▸ Control Chart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Many QCs can use them, but don't necessarily "understand" them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Many QEs know what they are, but can't "use them to full effect"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Series goal: Take apart each weapon —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✓ What it does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✓ When to use it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✓ How to use it correctly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✓ Pitfalls in practice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✓ How to go from "can use" to "master"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3/30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The Essence of Fishbone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4/30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 What Is a Fishbone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Fishbone Diagram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Also called Cause-and-Effect Diagram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Proposed by quality master Kaoru Ishikawa in 1943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Hence also called Ishikawa Diagram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Standard definition: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A visual tool that systematically analyzes causal chains to layer out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potential causes of a problem by category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Core logic: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Every outcome (problem/effect) has multiple causes,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with hierarchical and categorical relationships among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1.2 Essence of Fishbone — Not "drawing," but a "thinking framework"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Structured: not random listing, but 5M1E categorization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Systematic: covers all possible cause dimensions, avoids gaps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Visual: one diagram shows all potential causes and relationships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Many beginners treat fishbone as "drawing a fish on the meeting room wall"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— precisely missing its value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The essence of fishbone is a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structured, systematic, visual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root cause analysis thinking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6/30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Three Key Roles of Fishbone Diagram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18872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80010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Identify root causes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Systematically map all possible causes, find true root cause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8D-D4, CAPA analysis, quality incident investigation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Prevent problems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Proactively identify "what could go wrong"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FMEA brainstorming, new line ramp-up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Promote collaboration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Cross-functional teams collaborate around "one fish"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Quality meetings, improvement project kickoffs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7/30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Fishbone Diagram Structure and Elements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Standard Fishbone Diagram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9/30</a:t>
            </a:r>
          </a:p>
        </p:txBody>
      </p:sp>
      <p:pic>
        <p:nvPicPr>
          <p:cNvPr id="5" name="图片 4" descr="yugut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1111885"/>
            <a:ext cx="8510270" cy="47872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 Fishbone Diagram Core Elements Reference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18872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87828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Element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Name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Position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Fish Head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Problem/Effect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Core problem to analyze — the more specific, the better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Far right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Fish Spine (Main Bone)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Main trunk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Arrow line from left pointing to fish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Center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Major Bone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Cause Category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Classified by 5M1E or other framework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Angled up/down from main bone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Medium Bone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Primary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Primary causes under each major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Extending from major bone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Minor Bone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Sub-cause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Specific causes under primary causes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Extending from medium bone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58783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Fine Bone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More granular causes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Deepest level of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Outermost tip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10/30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2.3 Three Types of Fishbone Diagram</a:t>
            </a:r>
          </a:p>
        </p:txBody>
      </p:sp>
      <p:pic>
        <p:nvPicPr>
          <p:cNvPr id="3" name="Picture 2" descr="fishbone_typ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11/30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5M1E — The "Skeleton" of Fishbone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12/30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3.1 Full Meaning of 5M1E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5M1E = Man + Machine + Material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        + Method + Measurement + Environment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The "standard classification framework" for manufacturing fishbone analysis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Each dimension must be drilled to at least 3 levels to find true root cause</a:t>
            </a:r>
          </a:p>
          <a:p>
            <a:pPr>
              <a:spcAft>
                <a:spcPts val="4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Not done after "drawing one major bone"</a:t>
            </a:r>
          </a:p>
        </p:txBody>
      </p:sp>
      <p:pic>
        <p:nvPicPr>
          <p:cNvPr id="4" name="Picture 3" descr="5m1e_rada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1097280"/>
            <a:ext cx="5486400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13/30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M1 — Man (Personnel)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Insufficient skills → inadequate training, many new hires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Non-standard operation → unfamiliar with SOP, shortcuts taken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Lack of focus → fatigue, monotonous work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Weak quality awareness → unclear on quality standards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Poor communication → handover information gaps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Staff turnover → skilled workers leaving, temporary replacements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⚠ Deep insight: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"People" problems are often blamed on "bad attitude"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Excellent quality professionals keep asking: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Why bad attitude? Inadequate training? Insufficient motivation?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Or is the process design itself error-prone?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14/30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M2 — Machine  |  M3 — Material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E67E22"/>
                </a:solidFill>
                <a:latin typeface="Calibri"/>
              </a:defRPr>
            </a:pPr>
            <a:r>
              <a:t>Machine (Equipment)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Insufficient equipment precision → aging, wear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Parameter abnormality → drift, deviation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Tooling/mold issues → wear, poor positioning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Poor maintenance → missed PM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Low automation → no mistake-proofing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F1C40F"/>
                </a:solidFill>
                <a:latin typeface="Calibri"/>
              </a:defRPr>
            </a:pPr>
            <a:r>
              <a:t>Material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Incoming defects → supplier quality issues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Material change → undisclosed specification change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Improper storage → moisture, oxidation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Label confusion → mixed batches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Poor packaging → transport damage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188720"/>
            <a:ext cx="27432" cy="41148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15/30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M4 — Method  |  M5 —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2ECC71"/>
                </a:solidFill>
                <a:latin typeface="Calibri"/>
              </a:defRPr>
            </a:pPr>
            <a:r>
              <a:t>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Unreasonable process parameters → narrow parameter window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Incomplete SOP → key parameters omitted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Unclear inspection criteria → subjective judgment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Process design flaws → no mistake-proofing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Method change → unapproved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3498DB"/>
                </a:solidFill>
                <a:latin typeface="Calibri"/>
              </a:defRPr>
            </a:pPr>
            <a:r>
              <a:t>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Insufficient gauge precision → inadequate resolution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Improper measurement method → inconsistent position/technique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Reference standard failure → gauge block wear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Insufficient inspection frequency → sample too small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Poor MSA → excessive GR&amp;R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188720"/>
            <a:ext cx="27432" cy="41148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0292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ED7D31"/>
                </a:solidFill>
                <a:latin typeface="Calibri"/>
              </a:defRPr>
            </a:pPr>
            <a:r>
              <a:t>⚠ Deep insight: Measurement system issues are often overlooked — excellent QEs always ask first: Is this data reliable? Is there a measurement system problem?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16/30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M6 — Environment  |  Industry Extensions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9B59B6"/>
                </a:solidFill>
                <a:latin typeface="Calibri"/>
              </a:defRPr>
            </a:pPr>
            <a:r>
              <a:t>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Temperature/humidity → climate control failure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Cleanliness → dust, oil, static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Lighting → insufficient illuminance, color temperature deviation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Noise/vibration → floor vibration impact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Layout → inefficient routing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071BB"/>
                </a:solidFill>
                <a:latin typeface="Calibri"/>
              </a:defRPr>
            </a:pPr>
            <a:r>
              <a:t>5M1E extensions by industry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Service: 4M+1C (+ Customer)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Software: +2M (Management + Metrics)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Healthcare: +1P (Patient)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Food: +1C (Cold Chain)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188720"/>
            <a:ext cx="27432" cy="41148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17/30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Fishbone Diagram Workflow (Standard 7-Step Process)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18/30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Standard 7-Step Workflow</a:t>
            </a:r>
          </a:p>
        </p:txBody>
      </p:sp>
      <p:pic>
        <p:nvPicPr>
          <p:cNvPr id="3" name="Picture 2" descr="7step_flow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1124712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931920"/>
            <a:ext cx="100584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1  Define problem (fish head) — the more specific, the better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2  Build framework (main bone + major bones) — 5M1E categories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3  Brainstorm (team co-creation) — cross-functional participation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4  Layer out (minor → fine bones) — drill at least 3 levels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5  Identify key factors — select top 3–5 most important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6  Verify root causes — fishbone is hypothesis, data verification is conclusion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7  Define improvement actions — short, medium, and long term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19/30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Step 1 — Define Problem (Fish Head)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Key: The more specific the problem definition, the more effective the analysis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✗ Bad example: "Poor product quality"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  → Too vague to focus analysis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✓ Good example: "Welding strength of Product B on Line A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   dropped 30% over the past two weeks"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  → Specific to: which product, which process,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    which metric, what time period, what deviation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Checklist: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□ Is the problem measurable?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□ Is there a time/space boundary?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□ Are known factors excluded?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□ Is there a single focus?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20/30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Step 3 — Brainstorm (Team Co-creation)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The greatest value of fishbone diagram is multi-perspective collision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Recommended participants: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QC (most familiar with shop floor details)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QE (most familiar with quality data and systemic issues)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Production operators/team leaders (most familiar with actual operations)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Process engineers (most familiar with process parameters)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Maintenance staff (most familiar with equipment condition)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Brainstorming rules: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No criticism, no judgment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Encourage quantity — volume leads to breakthrough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Encourage "piggybacking" — build on others' ideas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Describe each cause in neutral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21/30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Step 4 — Layer Out (Drill at Least 3 Levels)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Example (rising defect rate → welding defect):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Level 1 (major → medium bone):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Method: Unreasonable welding parameters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Level 2 (medium → minor bone):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Unreasonable welding parameters → welding current setpoint deviation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Level 3 (minor → fine bone):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Current deviation → parameters not adjusted per standard after shift change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Current deviation → equipment parameter memory function failed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Level 4 (finer):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Memory function failure → not covered in preventive maintenance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💡 In excellent quality fishbone diagrams,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 true root causes are found at levels 3–4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Step 5–7 — Identify · Verify · Improve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30168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Step 5 — Identify Key Contributing Factors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Voting | Data verification | Pareto screening | Controlled experiment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Step 6 — Verify Root Causes (Most Critical Step!)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Fishbone → Generate hypotheses (Hypothesis Generation)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Data verification → Verify hypotheses (Hypothesis Verification)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A fishbone without data verification is just a "pretty picture"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Step 7 — Define Improvement Actions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Short term: Immediate fix, verify after line stop and repair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Medium term: Incorporate into standard process and checklists</a:t>
            </a:r>
            <a:endParaRPr sz="1600"/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rPr sz="1600"/>
              <a:t>  Long term: Prevent recurrence at system level</a:t>
            </a:r>
            <a:endParaRPr sz="1600"/>
          </a:p>
        </p:txBody>
      </p:sp>
      <p:pic>
        <p:nvPicPr>
          <p:cNvPr id="4" name="Picture 3" descr="verification_level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9290" y="4114800"/>
            <a:ext cx="73152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23/30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Pitfalls and How to Avoid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24/30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Seven Common Pitfalls in Fishbone Diagram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25/30</a:t>
            </a:r>
          </a:p>
        </p:txBody>
      </p:sp>
      <p:pic>
        <p:nvPicPr>
          <p:cNvPr id="5" name="图片 4" descr="yugutu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7525" y="1241425"/>
            <a:ext cx="8450580" cy="47542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 Details (Part 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Listing causes without categorization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Draw all brainstormed causes directly on the fishbone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Classify with 5M1E first, then fill — "classification is analysis itself"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Major bones only, no breakdown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Write "Man" on major bone and stop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Drill each major bone to at least levels 2–3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Fishbone stops at "surface causes"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"Rising defect rate → Man: inexperienced operator → no further drill-down"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Drill to "what can we do to change it"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One person draws the entire diagram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QE draws alone in office, missing shop floor reality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Cross-functional team draws together, complementary perspectives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26/30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 Details (Part 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Treating fishbone as "case closed report"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Draw a nice diagram in 8D report, then nobody revisits it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Key question: "Have analysis conclusions been converted to improvement actions?"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6: Confusing "causes" with "symptoms"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Cause of "high defect rate" is "dimensional out-of-spec"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Dimensional out-of-spec is a symptom, not a cause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True cause: tool wear → unreasonable life setting → missing management system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7: One fishbone analyzing multiple problems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Mix three problems: "rising scrap, more complaints, falling efficiency"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One problem per fishbone — draw separate fishbones for multiple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27/30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Combining Fishbone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28/30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Fishbone + Other Tools — Golden Partners</a:t>
            </a:r>
          </a:p>
        </p:txBody>
      </p:sp>
      <p:pic>
        <p:nvPicPr>
          <p:cNvPr id="3" name="Picture 2" descr="tool_combination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303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29/30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The "Principle" and "Technique" of Fishbone Diagram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Technique (How to Draw)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Define problem precisely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Classify using 5M1E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Drill to 3+ levels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Team co-creation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Draw It)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about drawing a pretty picture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just completing an 8D step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to "prove I did the analysis"</a:t>
            </a:r>
          </a:p>
          <a:p>
            <a:pPr>
              <a:spcAft>
                <a:spcPts val="6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To "find root causes we can act on"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6692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ED7D31"/>
                </a:solidFill>
                <a:latin typeface="Calibri"/>
              </a:defRPr>
            </a:pPr>
            <a:r>
              <a:t>The greatest value of fishbone — it forces you from "it's a people problem" to "it's a system problem"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61264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30/30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4094</Words>
  <Application>Microsoft PowerPoint</Application>
  <PresentationFormat>Widescreen</PresentationFormat>
  <Paragraphs>465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5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汉仪书宋二KW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2026-05-03T13:21:28Z</dcterms:created>
  <dcterms:modified xsi:type="dcterms:W3CDTF">2026-05-03T13:21:28Z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