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83" r:id="rId3"/>
    <p:sldId id="306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273" r:id="rId27"/>
  </p:sldIdLst>
  <p:sldSz cx="12192000" cy="6858000"/>
  <p:notesSz cx="6858000" cy="9144000"/>
  <p:embeddedFontLst>
    <p:embeddedFont>
      <p:font typeface="Eras Medium ITC" panose="020B0602030504020804" pitchFamily="2" charset="0"/>
      <p:regular r:id="rId33"/>
    </p:embeddedFont>
    <p:embeddedFont>
      <p:font typeface="Calibri" pitchFamily="2" charset="-122"/>
      <p:regular r:id="rId34"/>
    </p:embeddedFont>
    <p:embeddedFont>
      <p:font typeface="STXinwei" panose="02010800040101010101" pitchFamily="2" charset="-122"/>
      <p:regular r:id="rId35"/>
    </p:embeddedFont>
    <p:embeddedFont>
      <p:font typeface="Calibri"/>
      <p:regular r:id="rId36"/>
    </p:embeddedFont>
    <p:embeddedFont>
      <p:font typeface="Calibri" charset="0"/>
      <p:regular r:id="rId37"/>
    </p:embeddedFont>
    <p:embeddedFont>
      <p:font typeface="Eras Light ITC" panose="020B0402030504020804" pitchFamily="2" charset="0"/>
      <p:regular r:id="rId38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005" userDrawn="1">
          <p15:clr>
            <a:srgbClr val="A4A3A4"/>
          </p15:clr>
        </p15:guide>
        <p15:guide id="4" pos="66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_1679281038" initials="W" lastIdx="0" clrIdx="0"/>
  <p:cmAuthor id="2" name="123" initials="1" lastIdx="0" clrIdx="1"/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2D"/>
    <a:srgbClr val="E61E0F"/>
    <a:srgbClr val="FF8900"/>
    <a:srgbClr val="F03C0A"/>
    <a:srgbClr val="0079C2"/>
    <a:srgbClr val="007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 varScale="1">
        <p:scale>
          <a:sx n="116" d="100"/>
          <a:sy n="116" d="100"/>
        </p:scale>
        <p:origin x="600" y="192"/>
      </p:cViewPr>
      <p:guideLst>
        <p:guide orient="horz" pos="2201"/>
        <p:guide pos="3840"/>
        <p:guide pos="1005"/>
        <p:guide pos="66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font" Target="fonts/font6.fntdata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099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 dirty="0"/>
          </a:p>
        </p:txBody>
      </p:sp>
      <p:sp>
        <p:nvSpPr>
          <p:cNvPr id="4102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3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2" charset="0"/>
                <a:ea typeface="Calibri" pitchFamily="2" charset="-122"/>
                <a:cs typeface="+mn-cs"/>
              </a:rPr>
            </a:fld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zhiliangclub.com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775335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5" name="文本框 4"/>
          <p:cNvSpPr txBox="1"/>
          <p:nvPr userDrawn="1"/>
        </p:nvSpPr>
        <p:spPr>
          <a:xfrm>
            <a:off x="4764405" y="6445885"/>
            <a:ext cx="285051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65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2" action="ppaction://hlinkfile"/>
              </a:rPr>
              <a:t>QTank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2" action="ppaction://hlinkfile"/>
              </a:rPr>
              <a:t> | www.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uFillTx/>
                <a:latin typeface="儷宋 Pro" panose="02020300000000000000" charset="-120"/>
                <a:cs typeface="儷宋 Pro" panose="02020300000000000000" charset="-120"/>
                <a:hlinkClick r:id="rId2" action="ppaction://hlinkfile"/>
              </a:rPr>
              <a:t>zhiliangclub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2" action="ppaction://hlinkfile"/>
              </a:rPr>
              <a:t>.com</a:t>
            </a:r>
            <a:endParaRPr lang="en-US" altLang="zh-CN" sz="1200">
              <a:solidFill>
                <a:schemeClr val="bg2">
                  <a:lumMod val="50000"/>
                </a:schemeClr>
              </a:solidFill>
              <a:latin typeface="儷宋 Pro" panose="02020300000000000000" charset="-120"/>
              <a:cs typeface="儷宋 Pro" panose="02020300000000000000" charset="-120"/>
              <a:hlinkClick r:id="rId2" action="ppaction://hlinkfile"/>
            </a:endParaRPr>
          </a:p>
        </p:txBody>
      </p:sp>
      <p:pic>
        <p:nvPicPr>
          <p:cNvPr id="6" name="图片 5" descr="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05210" y="81280"/>
            <a:ext cx="836295" cy="355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Click to edit master subtitle style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16945" y="95250"/>
            <a:ext cx="935990" cy="39814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Click to edit Master text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/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base" latinLnBrk="0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In-Depth Guide to the QC Seven Tools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Check Sheet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The "simplest" tool is often the easiest to misuse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5.2.4 · QC Seven Tools (Classic Seven QC Tools)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003865"/>
                </a:solidFill>
                <a:latin typeface="Calibri"/>
              </a:defRPr>
            </a:pPr>
            <a:r>
              <a:t>Contents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0" y="914400"/>
            <a:ext cx="2743200" cy="36576"/>
          </a:xfrm>
          <a:prstGeom prst="rect">
            <a:avLst/>
          </a:prstGeom>
          <a:solidFill>
            <a:srgbClr val="0071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8288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1  Nature of Check Sheets</a:t>
            </a:r>
          </a:p>
          <a:p>
            <a:pPr>
              <a:spcAft>
                <a:spcPts val="10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2  Check Sheet Design Principles</a:t>
            </a:r>
          </a:p>
          <a:p>
            <a:pPr>
              <a:spcAft>
                <a:spcPts val="10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3  Check Sheet Practical Cases</a:t>
            </a:r>
          </a:p>
          <a:p>
            <a:pPr>
              <a:spcAft>
                <a:spcPts val="10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4  Common Check Sheet Pitfalls</a:t>
            </a:r>
          </a:p>
          <a:p>
            <a:pPr>
              <a:spcAft>
                <a:spcPts val="10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5  Check Sheet Combined with Other Tools</a:t>
            </a:r>
          </a:p>
          <a:p>
            <a:pPr>
              <a:spcAft>
                <a:spcPts val="10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6  Digital Check Sheets</a:t>
            </a:r>
          </a:p>
          <a:p>
            <a:pPr>
              <a:spcAft>
                <a:spcPts val="10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7  Check Sheet Evaluation Criteria</a:t>
            </a:r>
          </a:p>
          <a:p>
            <a:pPr>
              <a:spcAft>
                <a:spcPts val="10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Summary: Check Sheet "Principle" and "Practice"</a:t>
            </a:r>
          </a:p>
          <a:p>
            <a:pPr>
              <a:spcAft>
                <a:spcPts val="10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Appendix: Complete QC Seven Tools Framework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2/26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Preface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"The simplest tool is often the easiest to misuse."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Check sheet — the "simplest" of the QC seven tools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So simple almost every QC uses it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Because it is so simple, few think seriously: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What check sheet actually solves problems?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What check sheet is just "going through motions"?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Well-designed check sheet → easy, accurate data collection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Poor check sheet → shop-floor compliance theater, worthless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3/26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Nature of Check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4/26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1.1–1.2 What Is a Check Sheet &amp; Two Types</a:t>
            </a:r>
          </a:p>
        </p:txBody>
      </p:sp>
      <p:pic>
        <p:nvPicPr>
          <p:cNvPr id="3" name="Picture 2" descr="check_type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5/26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1.4 Check Sheet vs Ordinary Data Log</a:t>
            </a:r>
          </a:p>
        </p:txBody>
      </p:sp>
      <p:pic>
        <p:nvPicPr>
          <p:cNvPr id="3" name="Picture 2" descr="check_good_vs_ba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6/26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1.3 Three Purposes of Check Sheets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097280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685800"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Purpose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Description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Application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Standardized data collection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Ensure consistent method across operators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Daily inspection, patrol checks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Prevent omissions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Structured table prevents forgetting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Equipment inspection, safety checks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Improve efficiency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Checkmarks faster than writing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Batch data recording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7/26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Check Sheet Design Principles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8/26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2.1 Seven Design Principles for Check Sheets</a:t>
            </a:r>
          </a:p>
        </p:txBody>
      </p:sp>
      <p:pic>
        <p:nvPicPr>
          <p:cNvPr id="3" name="Picture 2" descr="check_principle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9/26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2.2 Design Process &amp; 2.3 Check Sheet Formats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45720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0071BB"/>
                </a:solidFill>
                <a:latin typeface="Calibri"/>
              </a:defRPr>
            </a:pPr>
            <a:r>
              <a:t>Six-Step Design Process: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4572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Step 1  Define purpose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Step 2  Define check items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Step 3  Define recording method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Step 4  Design table format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Step 5  Write completion instructions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Step 6  Pilot and optimize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09728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ED7D31"/>
                </a:solidFill>
                <a:latin typeface="Calibri"/>
              </a:defRPr>
            </a:pPr>
            <a:r>
              <a:t>Four Common Formats</a:t>
            </a:r>
          </a:p>
        </p:txBody>
      </p:sp>
      <p:pic>
        <p:nvPicPr>
          <p:cNvPr id="6" name="Picture 5" descr="check_format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0" y="1645920"/>
            <a:ext cx="5943600" cy="457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10/26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Check Sheet Practical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11/26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</a:t>
            </a:r>
            <a:r>
              <a:rPr lang="en-US"/>
              <a:t>1</a:t>
            </a:r>
            <a:r>
              <a:t>-</a:t>
            </a:r>
            <a:r>
              <a:rPr lang="en-US"/>
              <a:t>3</a:t>
            </a:r>
            <a:r>
              <a:t>: Equipment Inspection / 5S Audit / Customer Complaints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3657600" cy="352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0071BB"/>
                </a:solidFill>
                <a:latin typeface="Calibri"/>
              </a:defRPr>
            </a:pPr>
            <a:r>
              <a:t>Case</a:t>
            </a:r>
            <a:r>
              <a:rPr lang="en-US"/>
              <a:t>1</a:t>
            </a:r>
            <a:r>
              <a:t>: Equipment Inspection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3657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Daily CNC inspection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5 items × 3 shifts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✓/✗ recording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→ Equipment downtime reduced 40%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Key: each item has acceptance criteria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1188720"/>
            <a:ext cx="3657600" cy="352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D7D31"/>
                </a:solidFill>
                <a:latin typeface="Calibri"/>
              </a:defRPr>
            </a:pPr>
            <a:r>
              <a:t>Case</a:t>
            </a:r>
            <a:r>
              <a:rPr lang="en-US"/>
              <a:t>2</a:t>
            </a:r>
            <a:r>
              <a:t>: 5S Check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1737360"/>
            <a:ext cx="3657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Score by area × 5S dimension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1–5 scale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→ Qualitative to quantitative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→ Compare areas horizontally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→ Track improvement over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188720"/>
            <a:ext cx="3657600" cy="352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9B59B6"/>
                </a:solidFill>
                <a:latin typeface="Calibri"/>
              </a:defRPr>
            </a:pPr>
            <a:r>
              <a:t>Case</a:t>
            </a:r>
            <a:r>
              <a:rPr lang="en-US"/>
              <a:t>3</a:t>
            </a:r>
            <a:r>
              <a:t>: Customer Complaint Log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0" y="1737360"/>
            <a:ext cx="3657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Complaint category + severity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→ Data ready for Pareto chart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→ Found most complaints on Product A packaging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→ Targeted packaging improvement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13/26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Common Check Sheet Pitfalls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14/26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Five Common Check Sheet Pitfalls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1: Too many items — form becomes burden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30–40 items, 15 minutes to fill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Keep 10–15 items; complete in under 3 minutes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2: No operational definition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"Product appearance" → subjective judgment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"No visible scratches or color difference on surface"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3: Fill for sake of filling; no analysis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File away after filling; never analyze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Analyze regularly; use Pareto/stratification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4: "One-time" check sheet, never optimized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Same form used for 3 years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Monthly review; formal review every 6 months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5: Check sheet = Quality dept only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Quality designs; production resists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Users co-design; see data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15/26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Check Sheet Combined with Other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16/26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5.1–5.4 Check Sheet as Data-Driven Starting Point</a:t>
            </a:r>
          </a:p>
        </p:txBody>
      </p:sp>
      <p:pic>
        <p:nvPicPr>
          <p:cNvPr id="3" name="Picture 2" descr="check_flow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389120"/>
            <a:ext cx="10058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Check Sheet + Pareto: collect raw data → analyze vital few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Check Sheet + Stratification: build stratification into design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Check Sheet + Histogram/Control Chart: continuous collection → distribution → monitoring</a:t>
            </a:r>
          </a:p>
          <a:p>
            <a:pPr>
              <a:spcAft>
                <a:spcPts val="3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Check Sheet + Fishbone: fishbone hypotheses → check sheet data verification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17/26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Digital Check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18/26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6.1–6.2 Digital Check Sheets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50292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Limitations of paper check sheets: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Data entry: paper to electronic — extra work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Searching paper archives — inefficient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Statistics require manual computer entry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Paper forms easily lost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Advantages of digital check sheets: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Real-time entry: phone/tablet direct input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Auto summary: charts generated automatically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Instant feedback: auto alert on abnormality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Data security: cloud storage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1097280"/>
            <a:ext cx="50292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Principle upgrades in the digital era: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Clear purpose → database schema design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Simple → mobile UI design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Operational definition → options + image reference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Mistake-proofing → required fields + logic validation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Analysis-ready → auto-generated charts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Time recording → automatic timestamp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Continuous improvement → A/B test optimization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19/26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Chapter 7 — Check Sheet Evaluation Criteria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097280"/>
          <a:ext cx="10515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653142"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Evaluation Dimension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Good Standard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Poor Practice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Clear purpose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Know what analysis the data supports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Filling for its own sake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Reasonable item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10–15 items; complete in 3 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30+ items — too heavy</a:t>
                      </a:r>
                    </a:p>
                  </a:txBody>
                  <a:tcPr/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Clear definitions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Each item has operational definition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Judgment by feel only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Simple 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At a glance; no thinking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Confusing layout needs training</a:t>
                      </a:r>
                    </a:p>
                  </a:txBody>
                  <a:tcPr/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Analysis-ready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Data ready for charts and statistics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Messy format — cannot analyze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Continuous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Regular review and optimization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Used once then abandoned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20/26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Check Sheet "Principle" and "Practice"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21/26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Calibri"/>
              </a:defRPr>
            </a:pPr>
            <a:r>
              <a:t>Summary: Check Sheet "Principle" and "Practice"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0400" y="1828800"/>
            <a:ext cx="5486400" cy="27432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Practice (How to Design)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Define purpose first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Keep items within 15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Operational definition per item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Simple format; optimize regularly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Principle (Why Design)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Not "fill and forget"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It is "collect reliable data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  to support decisions"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It is "convert shop-floor experience into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  analyzable data"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828800"/>
            <a:ext cx="27432" cy="4572000"/>
          </a:xfrm>
          <a:prstGeom prst="rect">
            <a:avLst/>
          </a:prstGeom>
          <a:solidFill>
            <a:srgbClr val="FFFFFF">
              <a:lumMod val="50000"/>
              <a:lumOff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71600" y="54864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>
                <a:solidFill>
                  <a:srgbClr val="ED7D31"/>
                </a:solidFill>
                <a:latin typeface="Calibri"/>
              </a:defRPr>
            </a:pPr>
            <a:r>
              <a:t>Greatest value of check sheets — data to speak with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59436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C8DCF0"/>
                </a:solidFill>
                <a:latin typeface="Calibri"/>
              </a:defRPr>
            </a:pPr>
            <a:r>
              <a:t>Without data you say "I think"; with data you say "the data shows"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22/26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Appendix: Complete QC Seven Tools Framework — Let Data Speak</a:t>
            </a:r>
          </a:p>
        </p:txBody>
      </p:sp>
      <p:pic>
        <p:nvPicPr>
          <p:cNvPr id="3" name="Picture 2" descr="check_summary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23/26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Calibri"/>
              </a:defRPr>
            </a:pPr>
            <a:r>
              <a:t>Series</a:t>
            </a:r>
            <a:r>
              <a:rPr lang="zh-CN"/>
              <a:t>Part 1</a:t>
            </a:r>
            <a:endParaRPr lang="zh-CN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0">
                <a:solidFill>
                  <a:srgbClr val="C8DCF0"/>
                </a:solidFill>
                <a:latin typeface="Calibri"/>
              </a:defRPr>
            </a:pPr>
            <a:r>
              <a:t>In-Depth Guide to the QC Seven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05840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C8DCF0"/>
                </a:solidFill>
                <a:latin typeface="Calibri"/>
              </a:defRPr>
            </a:pPr>
            <a:r>
              <a:t>Issue 1 </a:t>
            </a:r>
            <a:r>
              <a:rPr lang="zh-CN"/>
              <a:t>Check Sheet</a:t>
            </a:r>
            <a:r>
              <a:t> → Issue 2 </a:t>
            </a:r>
            <a:r>
              <a:rPr lang="zh-CN"/>
              <a:t>Stratification</a:t>
            </a:r>
            <a:r>
              <a:t> → Issue 3 </a:t>
            </a:r>
            <a:r>
              <a:rPr>
                <a:sym typeface="+mn-ea"/>
              </a:rPr>
              <a:t>Pareto Chart</a:t>
            </a:r>
            <a:endParaRPr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1005840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C8DCF0"/>
                </a:solidFill>
                <a:latin typeface="Calibri"/>
              </a:defRPr>
            </a:pPr>
            <a:r>
              <a:t>Issue 4 </a:t>
            </a:r>
            <a:r>
              <a:rPr lang="zh-CN"/>
              <a:t>Fishbone Diagram</a:t>
            </a:r>
            <a:r>
              <a:t> → Issue 5 </a:t>
            </a:r>
            <a:r>
              <a:rPr lang="zh-CN"/>
              <a:t>Scatter Diagram</a:t>
            </a:r>
            <a:r>
              <a:t> → Issue 6 </a:t>
            </a:r>
            <a:r>
              <a:rPr lang="zh-CN"/>
              <a:t>Histogram</a:t>
            </a:r>
            <a:endParaRPr lang="zh-CN"/>
          </a:p>
        </p:txBody>
      </p:sp>
      <p:sp>
        <p:nvSpPr>
          <p:cNvPr id="6" name="TextBox 5"/>
          <p:cNvSpPr txBox="1"/>
          <p:nvPr/>
        </p:nvSpPr>
        <p:spPr>
          <a:xfrm>
            <a:off x="914400" y="4754880"/>
            <a:ext cx="1005840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C8DCF0"/>
                </a:solidFill>
                <a:latin typeface="Calibri"/>
              </a:defRPr>
            </a:pPr>
            <a:r>
              <a:t>Issue 7 </a:t>
            </a:r>
            <a:r>
              <a:rPr lang="zh-CN"/>
              <a:t>Control Chart</a:t>
            </a:r>
            <a:endParaRPr lang="zh-CN"/>
          </a:p>
        </p:txBody>
      </p:sp>
      <p:sp>
        <p:nvSpPr>
          <p:cNvPr id="7" name="Rectangle 6"/>
          <p:cNvSpPr/>
          <p:nvPr/>
        </p:nvSpPr>
        <p:spPr>
          <a:xfrm>
            <a:off x="2743200" y="5303520"/>
            <a:ext cx="6400800" cy="36576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54864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FFC864"/>
                </a:solidFill>
                <a:latin typeface="Calibri"/>
              </a:defRPr>
            </a:pPr>
            <a:r>
              <a:t>Don't be a QE who "can use tools" — be one who "chooses the right tool"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6035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C8DCF0"/>
                </a:solidFill>
                <a:latin typeface="Calibri"/>
              </a:defRPr>
            </a:pPr>
            <a:r>
              <a:t>QTank  ·  Continuous improvement with you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24/26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2D"/>
      </a:accent1>
      <a:accent2>
        <a:srgbClr val="0079C2"/>
      </a:accent2>
      <a:accent3>
        <a:srgbClr val="FFFFFF"/>
      </a:accent3>
      <a:accent4>
        <a:srgbClr val="000000"/>
      </a:accent4>
      <a:accent5>
        <a:srgbClr val="DBAEAC"/>
      </a:accent5>
      <a:accent6>
        <a:srgbClr val="006CAE"/>
      </a:accent6>
      <a:hlink>
        <a:srgbClr val="0563C1"/>
      </a:hlink>
      <a:folHlink>
        <a:srgbClr val="954F72"/>
      </a:folHlink>
    </a:clrScheme>
    <a:fontScheme name="">
      <a:majorFont>
        <a:latin typeface="Eras Medium ITC"/>
        <a:ea typeface="Calibri"/>
        <a:cs typeface=""/>
      </a:majorFont>
      <a:minorFont>
        <a:latin typeface="Eras Medium ITC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BE382D"/>
        </a:accent1>
        <a:accent2>
          <a:srgbClr val="0079C2"/>
        </a:accent2>
        <a:accent3>
          <a:srgbClr val="FFFFFF"/>
        </a:accent3>
        <a:accent4>
          <a:srgbClr val="000000"/>
        </a:accent4>
        <a:accent5>
          <a:srgbClr val="DBAEAC"/>
        </a:accent5>
        <a:accent6>
          <a:srgbClr val="006CA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2092</Words>
  <Application>Microsoft PowerPoint</Application>
  <PresentationFormat>Widescreen</PresentationFormat>
  <Paragraphs>323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8" baseType="lpstr">
      <vt:lpstr>Arial</vt:lpstr>
      <vt:lpstr>Calibri</vt:lpstr>
      <vt:lpstr>Wingdings</vt:lpstr>
      <vt:lpstr>Eras Medium ITC</vt:lpstr>
      <vt:lpstr>Calibri</vt:lpstr>
      <vt:lpstr>儷宋 Pro</vt:lpstr>
      <vt:lpstr>Calibri</vt:lpstr>
      <vt:lpstr>Helvetica Neue</vt:lpstr>
      <vt:lpstr>汉仪书宋二KW</vt:lpstr>
      <vt:lpstr>Arial Black</vt:lpstr>
      <vt:lpstr>Arial Black</vt:lpstr>
      <vt:lpstr>Arial Black</vt:lpstr>
      <vt:lpstr>Calibri</vt:lpstr>
      <vt:lpstr>Calibri</vt:lpstr>
      <vt:lpstr>STXinwei</vt:lpstr>
      <vt:lpstr>Calibri</vt:lpstr>
      <vt:lpstr>Calibri</vt:lpstr>
      <vt:lpstr>Calibri-简</vt:lpstr>
      <vt:lpstr>Arial Unicode MS</vt:lpstr>
      <vt:lpstr>Eras Light ITC</vt:lpstr>
      <vt:lpstr>Segoe UI</vt:lpstr>
      <vt:lpstr>苹方-简</vt:lpstr>
      <vt:lpstr>Calibri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Thanks！谢谢！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Gavin Yan</dc:creator>
  <cp:lastModifiedBy>QTank</cp:lastModifiedBy>
  <cp:revision>71</cp:revision>
  <dcterms:created xsi:type="dcterms:W3CDTF">2026-05-03T13:20:46Z</dcterms:created>
  <dcterms:modified xsi:type="dcterms:W3CDTF">2026-05-03T13:20:46Z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2052-12.1.25869.25869</vt:lpwstr>
  </property>
  <property fmtid="{D5CDD505-2E9C-101B-9397-08002B2CF9AE}" pid="3" name="ICV">
    <vt:lpwstr>F73CC889C48B0708003DF769041EA750_43</vt:lpwstr>
  </property>
</Properties>
</file>