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0" r:id="rId3"/>
  </p:sldMasterIdLst>
  <p:sldIdLst>
    <p:sldId id="284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3" r:id="rId30"/>
  </p:sldIdLst>
  <p:sldSz cx="12192000" cy="68580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20"/>
    <p:restoredTop sz="94674"/>
  </p:normalViewPr>
  <p:slideViewPr>
    <p:cSldViewPr snapToGrid="0">
      <p:cViewPr varScale="1">
        <p:scale>
          <a:sx n="124" d="100"/>
          <a:sy n="124" d="100"/>
        </p:scale>
        <p:origin x="22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zhiliangclub.com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Click to edit master subtitle style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  <a:p>
            <a:pPr lvl="1"/>
            <a:r>
              <a:rPr kumimoji="1" lang="zh-CN" altLang="en-US"/>
              <a:t>Level 2</a:t>
            </a:r>
            <a:endParaRPr kumimoji="1" lang="zh-CN" altLang="en-US"/>
          </a:p>
          <a:p>
            <a:pPr lvl="2"/>
            <a:r>
              <a:rPr kumimoji="1" lang="zh-CN" altLang="en-US"/>
              <a:t>Level 3</a:t>
            </a:r>
            <a:endParaRPr kumimoji="1" lang="zh-CN" altLang="en-US"/>
          </a:p>
          <a:p>
            <a:pPr lvl="3"/>
            <a:r>
              <a:rPr kumimoji="1" lang="zh-CN" altLang="en-US"/>
              <a:t>Level 4</a:t>
            </a:r>
            <a:endParaRPr kumimoji="1" lang="zh-CN" altLang="en-US"/>
          </a:p>
          <a:p>
            <a:pPr lvl="4"/>
            <a:r>
              <a:rPr kumimoji="1" lang="zh-CN" altLang="en-US"/>
              <a:t>Level 5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  <a:p>
            <a:pPr lvl="1"/>
            <a:r>
              <a:rPr kumimoji="1" lang="zh-CN" altLang="en-US"/>
              <a:t>Level 2</a:t>
            </a:r>
            <a:endParaRPr kumimoji="1" lang="zh-CN" altLang="en-US"/>
          </a:p>
          <a:p>
            <a:pPr lvl="2"/>
            <a:r>
              <a:rPr kumimoji="1" lang="zh-CN" altLang="en-US"/>
              <a:t>Level 3</a:t>
            </a:r>
            <a:endParaRPr kumimoji="1" lang="zh-CN" altLang="en-US"/>
          </a:p>
          <a:p>
            <a:pPr lvl="3"/>
            <a:r>
              <a:rPr kumimoji="1" lang="zh-CN" altLang="en-US"/>
              <a:t>Level 4</a:t>
            </a:r>
            <a:endParaRPr kumimoji="1" lang="zh-CN" altLang="en-US"/>
          </a:p>
          <a:p>
            <a:pPr lvl="4"/>
            <a:r>
              <a:rPr kumimoji="1" lang="zh-CN" altLang="en-US"/>
              <a:t>Level 5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  <a:p>
            <a:pPr lvl="1"/>
            <a:r>
              <a:rPr kumimoji="1" lang="zh-CN" altLang="en-US"/>
              <a:t>Level 2</a:t>
            </a:r>
            <a:endParaRPr kumimoji="1" lang="zh-CN" altLang="en-US"/>
          </a:p>
          <a:p>
            <a:pPr lvl="2"/>
            <a:r>
              <a:rPr kumimoji="1" lang="zh-CN" altLang="en-US"/>
              <a:t>Level 3</a:t>
            </a:r>
            <a:endParaRPr kumimoji="1" lang="zh-CN" altLang="en-US"/>
          </a:p>
          <a:p>
            <a:pPr lvl="3"/>
            <a:r>
              <a:rPr kumimoji="1" lang="zh-CN" altLang="en-US"/>
              <a:t>Level 4</a:t>
            </a:r>
            <a:endParaRPr kumimoji="1" lang="zh-CN" altLang="en-US"/>
          </a:p>
          <a:p>
            <a:pPr lvl="4"/>
            <a:r>
              <a:rPr kumimoji="1" lang="zh-CN" altLang="en-US"/>
              <a:t>Level 5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  <a:p>
            <a:pPr lvl="1"/>
            <a:r>
              <a:rPr kumimoji="1" lang="zh-CN" altLang="en-US"/>
              <a:t>Level 2</a:t>
            </a:r>
            <a:endParaRPr kumimoji="1" lang="zh-CN" altLang="en-US"/>
          </a:p>
          <a:p>
            <a:pPr lvl="2"/>
            <a:r>
              <a:rPr kumimoji="1" lang="zh-CN" altLang="en-US"/>
              <a:t>Level 3</a:t>
            </a:r>
            <a:endParaRPr kumimoji="1" lang="zh-CN" altLang="en-US"/>
          </a:p>
          <a:p>
            <a:pPr lvl="3"/>
            <a:r>
              <a:rPr kumimoji="1" lang="zh-CN" altLang="en-US"/>
              <a:t>Level 4</a:t>
            </a:r>
            <a:endParaRPr kumimoji="1" lang="zh-CN" altLang="en-US"/>
          </a:p>
          <a:p>
            <a:pPr lvl="4"/>
            <a:r>
              <a:rPr kumimoji="1" lang="zh-CN" altLang="en-US"/>
              <a:t>Level 5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  <a:p>
            <a:pPr lvl="1"/>
            <a:r>
              <a:rPr kumimoji="1" lang="zh-CN" altLang="en-US"/>
              <a:t>Level 2</a:t>
            </a:r>
            <a:endParaRPr kumimoji="1" lang="zh-CN" altLang="en-US"/>
          </a:p>
          <a:p>
            <a:pPr lvl="2"/>
            <a:r>
              <a:rPr kumimoji="1" lang="zh-CN" altLang="en-US"/>
              <a:t>Level 3</a:t>
            </a:r>
            <a:endParaRPr kumimoji="1" lang="zh-CN" altLang="en-US"/>
          </a:p>
          <a:p>
            <a:pPr lvl="3"/>
            <a:r>
              <a:rPr kumimoji="1" lang="zh-CN" altLang="en-US"/>
              <a:t>Level 4</a:t>
            </a:r>
            <a:endParaRPr kumimoji="1" lang="zh-CN" altLang="en-US"/>
          </a:p>
          <a:p>
            <a:pPr lvl="4"/>
            <a:r>
              <a:rPr kumimoji="1" lang="zh-CN" altLang="en-US"/>
              <a:t>Level 5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  <a:p>
            <a:pPr lvl="1"/>
            <a:r>
              <a:rPr kumimoji="1" lang="zh-CN" altLang="en-US"/>
              <a:t>Level 2</a:t>
            </a:r>
            <a:endParaRPr kumimoji="1" lang="zh-CN" altLang="en-US"/>
          </a:p>
          <a:p>
            <a:pPr lvl="2"/>
            <a:r>
              <a:rPr kumimoji="1" lang="zh-CN" altLang="en-US"/>
              <a:t>Level 3</a:t>
            </a:r>
            <a:endParaRPr kumimoji="1" lang="zh-CN" altLang="en-US"/>
          </a:p>
          <a:p>
            <a:pPr lvl="3"/>
            <a:r>
              <a:rPr kumimoji="1" lang="zh-CN" altLang="en-US"/>
              <a:t>Level 4</a:t>
            </a:r>
            <a:endParaRPr kumimoji="1" lang="zh-CN" altLang="en-US"/>
          </a:p>
          <a:p>
            <a:pPr lvl="4"/>
            <a:r>
              <a:rPr kumimoji="1" lang="zh-CN" altLang="en-US"/>
              <a:t>Level 5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  <a:p>
            <a:pPr lvl="1"/>
            <a:r>
              <a:rPr kumimoji="1" lang="zh-CN" altLang="en-US"/>
              <a:t>Level 2</a:t>
            </a:r>
            <a:endParaRPr kumimoji="1" lang="zh-CN" altLang="en-US"/>
          </a:p>
          <a:p>
            <a:pPr lvl="2"/>
            <a:r>
              <a:rPr kumimoji="1" lang="zh-CN" altLang="en-US"/>
              <a:t>Level 3</a:t>
            </a:r>
            <a:endParaRPr kumimoji="1" lang="zh-CN" altLang="en-US"/>
          </a:p>
          <a:p>
            <a:pPr lvl="3"/>
            <a:r>
              <a:rPr kumimoji="1" lang="zh-CN" altLang="en-US"/>
              <a:t>Level 4</a:t>
            </a:r>
            <a:endParaRPr kumimoji="1" lang="zh-CN" altLang="en-US"/>
          </a:p>
          <a:p>
            <a:pPr lvl="4"/>
            <a:r>
              <a:rPr kumimoji="1" lang="zh-CN" altLang="en-US"/>
              <a:t>Level 5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  <a:p>
            <a:pPr lvl="1"/>
            <a:r>
              <a:rPr kumimoji="1" lang="zh-CN" altLang="en-US"/>
              <a:t>Level 2</a:t>
            </a:r>
            <a:endParaRPr kumimoji="1" lang="zh-CN" altLang="en-US"/>
          </a:p>
          <a:p>
            <a:pPr lvl="2"/>
            <a:r>
              <a:rPr kumimoji="1" lang="zh-CN" altLang="en-US"/>
              <a:t>Level 3</a:t>
            </a:r>
            <a:endParaRPr kumimoji="1" lang="zh-CN" altLang="en-US"/>
          </a:p>
          <a:p>
            <a:pPr lvl="3"/>
            <a:r>
              <a:rPr kumimoji="1" lang="zh-CN" altLang="en-US"/>
              <a:t>Level 4</a:t>
            </a:r>
            <a:endParaRPr kumimoji="1" lang="zh-CN" altLang="en-US"/>
          </a:p>
          <a:p>
            <a:pPr lvl="4"/>
            <a:r>
              <a:rPr kumimoji="1" lang="zh-CN" altLang="en-US"/>
              <a:t>Level 5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eaLnBrk="1" fontAlgn="base" hangingPunct="1"/>
            <a:r>
              <a:rPr lang="zh-CN" altLang="en-US" strike="noStrike" noProof="1" dirty="0">
                <a:latin typeface="Eras Medium ITC" panose="020B0602030504020804" pitchFamily="2" charset="0"/>
                <a:ea typeface="Calibri" charset="-122"/>
                <a:cs typeface="+mn-cs"/>
              </a:rPr>
              <a:t> </a:t>
            </a:r>
            <a:endParaRPr lang="zh-CN" altLang="en-US" strike="noStrike" noProof="1" dirty="0">
              <a:latin typeface="Eras Medium ITC" panose="020B0602030504020804" pitchFamily="2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7753350" y="6356350"/>
            <a:ext cx="41148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eaLnBrk="1" fontAlgn="base" hangingPunct="1"/>
            <a:r>
              <a:rPr lang="zh-CN" altLang="en-US" strike="noStrike" noProof="1" dirty="0">
                <a:latin typeface="Eras Medium ITC" panose="020B0602030504020804" pitchFamily="2" charset="0"/>
                <a:ea typeface="Calibri" charset="-122"/>
                <a:cs typeface="+mn-cs"/>
              </a:rPr>
              <a:t> </a:t>
            </a:r>
            <a:endParaRPr lang="zh-CN" altLang="en-US" strike="noStrike" noProof="1" dirty="0">
              <a:latin typeface="Eras Medium ITC" panose="020B0602030504020804" pitchFamily="2" charset="0"/>
            </a:endParaRPr>
          </a:p>
        </p:txBody>
      </p:sp>
      <p:pic>
        <p:nvPicPr>
          <p:cNvPr id="4" name="图片 3" descr="logo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375" y="59690"/>
            <a:ext cx="1301750" cy="553720"/>
          </a:xfrm>
          <a:prstGeom prst="rect">
            <a:avLst/>
          </a:prstGeom>
        </p:spPr>
      </p:pic>
      <p:sp>
        <p:nvSpPr>
          <p:cNvPr id="5" name="文本框 4"/>
          <p:cNvSpPr txBox="1"/>
          <p:nvPr userDrawn="1"/>
        </p:nvSpPr>
        <p:spPr>
          <a:xfrm>
            <a:off x="4764405" y="6445885"/>
            <a:ext cx="2850515" cy="27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65000"/>
                  </a:schemeClr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zh-CN" altLang="en-US" sz="1200">
                <a:solidFill>
                  <a:schemeClr val="bg2">
                    <a:lumMod val="50000"/>
                  </a:schemeClr>
                </a:solidFill>
                <a:latin typeface="儷宋 Pro" panose="02020300000000000000" charset="-120"/>
                <a:cs typeface="儷宋 Pro" panose="02020300000000000000" charset="-120"/>
                <a:hlinkClick r:id="rId3" action="ppaction://hlinkfile"/>
              </a:rPr>
              <a:t>QTank</a:t>
            </a:r>
            <a:r>
              <a:rPr lang="en-US" altLang="zh-CN" sz="1200">
                <a:solidFill>
                  <a:schemeClr val="bg2">
                    <a:lumMod val="50000"/>
                  </a:schemeClr>
                </a:solidFill>
                <a:latin typeface="儷宋 Pro" panose="02020300000000000000" charset="-120"/>
                <a:cs typeface="儷宋 Pro" panose="02020300000000000000" charset="-120"/>
                <a:hlinkClick r:id="rId3" action="ppaction://hlinkfile"/>
              </a:rPr>
              <a:t> | www.</a:t>
            </a:r>
            <a:r>
              <a:rPr lang="en-US" altLang="zh-CN" sz="1200">
                <a:solidFill>
                  <a:schemeClr val="bg2">
                    <a:lumMod val="50000"/>
                  </a:schemeClr>
                </a:solidFill>
                <a:uFillTx/>
                <a:latin typeface="儷宋 Pro" panose="02020300000000000000" charset="-120"/>
                <a:cs typeface="儷宋 Pro" panose="02020300000000000000" charset="-120"/>
                <a:hlinkClick r:id="rId3" action="ppaction://hlinkfile"/>
              </a:rPr>
              <a:t>zhiliangclub</a:t>
            </a:r>
            <a:r>
              <a:rPr lang="en-US" altLang="zh-CN" sz="1200">
                <a:solidFill>
                  <a:schemeClr val="bg2">
                    <a:lumMod val="50000"/>
                  </a:schemeClr>
                </a:solidFill>
                <a:latin typeface="儷宋 Pro" panose="02020300000000000000" charset="-120"/>
                <a:cs typeface="儷宋 Pro" panose="02020300000000000000" charset="-120"/>
                <a:hlinkClick r:id="rId3" action="ppaction://hlinkfile"/>
              </a:rPr>
              <a:t>.com</a:t>
            </a:r>
            <a:endParaRPr lang="en-US" altLang="zh-CN" sz="1200">
              <a:solidFill>
                <a:schemeClr val="bg2">
                  <a:lumMod val="50000"/>
                </a:schemeClr>
              </a:solidFill>
              <a:latin typeface="儷宋 Pro" panose="02020300000000000000" charset="-120"/>
              <a:cs typeface="儷宋 Pro" panose="02020300000000000000" charset="-120"/>
              <a:hlinkClick r:id="rId3" action="ppaction://hlinkfile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  <a:p>
            <a:pPr lvl="1"/>
            <a:r>
              <a:rPr kumimoji="1" lang="zh-CN" altLang="en-US"/>
              <a:t>Level 2</a:t>
            </a:r>
            <a:endParaRPr kumimoji="1" lang="zh-CN" altLang="en-US"/>
          </a:p>
          <a:p>
            <a:pPr lvl="2"/>
            <a:r>
              <a:rPr kumimoji="1" lang="zh-CN" altLang="en-US"/>
              <a:t>Level 3</a:t>
            </a:r>
            <a:endParaRPr kumimoji="1" lang="zh-CN" altLang="en-US"/>
          </a:p>
          <a:p>
            <a:pPr lvl="3"/>
            <a:r>
              <a:rPr kumimoji="1" lang="zh-CN" altLang="en-US"/>
              <a:t>Level 4</a:t>
            </a:r>
            <a:endParaRPr kumimoji="1" lang="zh-CN" altLang="en-US"/>
          </a:p>
          <a:p>
            <a:pPr lvl="4"/>
            <a:r>
              <a:rPr kumimoji="1" lang="zh-CN" altLang="en-US"/>
              <a:t>Level 5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Click to edit Master title style</a:t>
            </a:r>
            <a:endParaRPr lang="zh-CN" altLang="en-US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Click to edit Master text style</a:t>
            </a:r>
            <a:endParaRPr lang="zh-CN" altLang="en-US"/>
          </a:p>
          <a:p>
            <a:pPr lvl="1"/>
            <a:r>
              <a:rPr lang="zh-CN" altLang="en-US"/>
              <a:t>Second level</a:t>
            </a:r>
            <a:endParaRPr lang="zh-CN" altLang="en-US"/>
          </a:p>
          <a:p>
            <a:pPr lvl="2"/>
            <a:r>
              <a:rPr lang="zh-CN" altLang="en-US"/>
              <a:t>Third level</a:t>
            </a:r>
            <a:endParaRPr lang="zh-CN" altLang="en-US"/>
          </a:p>
          <a:p>
            <a:pPr lvl="3"/>
            <a:r>
              <a:rPr lang="zh-CN" altLang="en-US"/>
              <a:t>Fourth level</a:t>
            </a:r>
            <a:endParaRPr lang="zh-CN" altLang="en-US"/>
          </a:p>
          <a:p>
            <a:pPr lvl="4"/>
            <a:r>
              <a:rPr lang="zh-CN" altLang="en-US"/>
              <a:t>Fifth level</a:t>
            </a:r>
            <a:endParaRPr lang="zh-CN" altLang="en-US"/>
          </a:p>
        </p:txBody>
      </p:sp>
      <p:sp>
        <p:nvSpPr>
          <p:cNvPr id="3076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 lvl="0" eaLnBrk="1" fontAlgn="base" hangingPunct="1"/>
            <a:endParaRPr lang="zh-CN" altLang="en-US" strike="noStrike" noProof="1" dirty="0">
              <a:latin typeface="Eras Medium ITC" panose="020B0602030504020804" pitchFamily="2" charset="0"/>
            </a:endParaRPr>
          </a:p>
        </p:txBody>
      </p:sp>
      <p:sp>
        <p:nvSpPr>
          <p:cNvPr id="3077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 lvl="0" eaLnBrk="1" fontAlgn="base" hangingPunct="1"/>
            <a:endParaRPr lang="zh-CN" altLang="en-US" strike="noStrike" noProof="1" dirty="0">
              <a:latin typeface="Eras Medium ITC" panose="020B0602030504020804" pitchFamily="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lvl1pPr marL="0" lvl="0" indent="0" algn="l" defTabSz="914400" eaLnBrk="0" fontAlgn="base" latinLnBrk="0" hangingPunct="0">
        <a:lnSpc>
          <a:spcPct val="9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lvl="0" indent="-228600" algn="l" defTabSz="914400" eaLnBrk="0" fontAlgn="base" latinLnBrk="0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90204" pitchFamily="34" charset="0"/>
        <a:buChar char="•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charset="-122"/>
          <a:cs typeface="+mn-cs"/>
        </a:defRPr>
      </a:lvl2pPr>
      <a:lvl3pPr marL="914400" lvl="2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charset="-122"/>
          <a:cs typeface="+mn-cs"/>
        </a:defRPr>
      </a:lvl3pPr>
      <a:lvl4pPr marL="1371600" lvl="3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charset="-122"/>
          <a:cs typeface="+mn-cs"/>
        </a:defRPr>
      </a:lvl4pPr>
      <a:lvl5pPr marL="1828800" lvl="4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charset="-122"/>
          <a:cs typeface="+mn-cs"/>
        </a:defRPr>
      </a:lvl5pPr>
      <a:lvl6pPr marL="2286000" lvl="5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charset="-122"/>
          <a:cs typeface="+mn-cs"/>
        </a:defRPr>
      </a:lvl6pPr>
      <a:lvl7pPr marL="2743200" lvl="6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charset="-122"/>
          <a:cs typeface="+mn-cs"/>
        </a:defRPr>
      </a:lvl7pPr>
      <a:lvl8pPr marL="3200400" lvl="7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charset="-122"/>
          <a:cs typeface="+mn-cs"/>
        </a:defRPr>
      </a:lvl8pPr>
      <a:lvl9pPr marL="3657600" lvl="8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charset="-122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3" name="Rectangle 2"/><p:cNvSpPr/><p:nvPr/></p:nvSpPr><p:spPr><a:xfrm><a:off x="457200" y="457200"/><a:ext cx="73152" cy="594360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4" name="Rectangle 3"/><p:cNvSpPr/><p:nvPr/></p:nvSpPr><p:spPr><a:xfrm><a:off x="594360" y="457200"/><a:ext cx="73152" cy="5943600"/></a:xfrm><a:prstGeom prst="rect"><a:avLst/></a:prstGeom><a:solidFill><a:srgbClr val="38BDF8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5" name="Rectangle 4"/><p:cNvSpPr/><p:nvPr/></p:nvSpPr><p:spPr><a:xfrm><a:off x="731520" y="457200"/><a:ext cx="73152" cy="5943600"/></a:xfrm><a:prstGeom prst="rect"><a:avLst/></a:prstGeom><a:solidFill><a:srgbClr val="22C55E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6" name="Rectangle 5"/><p:cNvSpPr/><p:nvPr/></p:nvSpPr><p:spPr><a:xfrm><a:off x="868680" y="457200"/><a:ext cx="73152" cy="5943600"/></a:xfrm><a:prstGeom prst="rect"><a:avLst/></a:prstGeom><a:solidFill><a:srgbClr val="FB923C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/></a:p></p:txBody></p:sp><p:sp><p:nvSpPr><p:cNvPr id="7" name="Rounded Rectangle 6"/><p:cNvSpPr/><p:nvPr/></p:nvSpPr><p:spPr><a:xfrm><a:off x="1097280" y="1371600"/><a:ext cx="9875520" cy="4389120"/></a:xfrm><a:prstGeom prst="roundRect"><a:avLst/></a:prstGeom><a:solidFill><a:srgbClr val="FFFFFF"/></a:solidFill><a:ln><a:solidFill><a:srgbClr val="38BDF8"/></a:solidFill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 lIns="365760" tIns="457200"/><a:lstStyle/><a:p><a:pPr algn="ctr"><a:defRPr sz="4400" b="1"><a:solidFill><a:srgbClr val="0EA5E9"/></a:solidFill></a:defRPr></a:pPr><a:r><a:t>DOE Design of Experiments Practical Training</a:t></a:r></a:p><a:p><a:pPr><a:defRPr sz="1800"><a:solidFill><a:srgbClr val="64748B"/></a:solidFill></a:defRPr></a:pPr><a:r><a:t>From DOE fundamentals through full/fractional factorial and RSM; includes Minitab steps and sample data</a:t></a:r></a:p><a:p><a:pPr><a:defRPr sz="1400"><a:solidFill><a:srgbClr val="64748B"/></a:solidFill></a:defRPr></a:pPr><a:r><a:t>QTank</a:t></a:r></a:p></p:txBody></p:sp><p:sp><p:nvSpPr><p:cNvPr id="8" name="TextBox 7"/><p:cNvSpPr txBox="1"/><p:nvPr/></p:nvSpPr><p:spPr><a:xfrm><a:off x="457200" y="6400800"/><a:ext cx="4114800" cy="320040"/></a:xfrm><a:prstGeom prst="rect"><a:avLst/></a:prstGeom><a:noFill/></p:spPr><p:txBody><a:bodyPr wrap="none"><a:spAutoFit/></a:bodyPr><a:lstStyle/><a:p><a:pPr><a:defRPr sz="1000"><a:solidFill><a:srgbClr val="64748B"/></a:solidFill></a:defRPr></a:pPr><a:r><a:t>Knowledge Code 6.4.1 · DOE Fundamentals & Advanced</a:t></a:r></a:p></p:txBody></p:sp><p:sp><p:nvSpPr><p:cNvPr id="9" name="TextBox 8"/><p:cNvSpPr txBox="1"/><p:nvPr/></p:nvSpPr><p:spPr><a:xfrm><a:off x="4114800" y="6400800"/><a:ext cx="3962095" cy="320040"/></a:xfrm><a:prstGeom prst="rect"><a:avLst/></a:prstGeom><a:noFill/></p:spPr><p:txBody><a:bodyPr wrap="none"><a:spAutoFit/></a:bodyPr><a:lstStyle/><a:p><a:pPr algn="ctr"><a:defRPr sz="1100"><a:solidFill><a:srgbClr val="0EA5E9"/></a:solidFill></a:defRPr></a:pPr><a:r><a:t>qtank.org</a:t></a:r></a:p></p:txBody></p:sp></p:spTree></p:cSld><p:clrMapOvr><a:masterClrMapping/></p:clrMapOvr>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 l="-47" r="-47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007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88" y="0"/>
            <a:ext cx="12189023" cy="6858000"/>
          </a:xfrm>
          <a:prstGeom prst="rect">
            <a:avLst/>
          </a:prstGeom>
        </p:spPr>
      </p:pic>
      <p:sp>
        <p:nvSpPr>
          <p:cNvPr id="200031" name="TextBox 3"/>
          <p:cNvSpPr txBox="1"/>
          <p:nvPr/>
        </p:nvSpPr>
        <p:spPr>
          <a:xfrm rot="16200000">
            <a:off x="2212898" y="-61210"/>
            <a:ext cx="830997" cy="4141213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5400">
                <a:solidFill>
                  <a:srgbClr val="FFFFFF">
                    <a:alpha val="60000"/>
                  </a:srgbClr>
                </a:solidFill>
                <a:latin typeface="Noto Sans SC Black"/>
                <a:ea typeface="Noto Sans SC Black"/>
                <a:cs typeface="Noto Sans SC Black"/>
              </a:rPr>
              <a:t>CONTENTS</a:t>
            </a:r>
            <a:endParaRPr lang="en-US" sz="5400">
              <a:solidFill>
                <a:srgbClr val="FFFFFF">
                  <a:alpha val="60000"/>
                </a:srgbClr>
              </a:solidFill>
              <a:latin typeface="Noto Sans SC Black"/>
              <a:ea typeface="Noto Sans SC Black"/>
              <a:cs typeface="Noto Sans SC Black"/>
            </a:endParaRPr>
          </a:p>
        </p:txBody>
      </p:sp>
      <p:sp>
        <p:nvSpPr>
          <p:cNvPr id="200008" name="TextBox 4"/>
          <p:cNvSpPr txBox="1"/>
          <p:nvPr/>
        </p:nvSpPr>
        <p:spPr>
          <a:xfrm>
            <a:off x="557790" y="684937"/>
            <a:ext cx="2902858" cy="137326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en-US" sz="8000">
                <a:solidFill>
                  <a:srgbClr val="262626">
                    <a:alpha val="100000"/>
                  </a:srgbClr>
                </a:solidFill>
                <a:latin typeface="Noto Sans SC Black"/>
                <a:ea typeface="Noto Sans SC Black"/>
                <a:cs typeface="Noto Sans SC Black"/>
              </a:rPr>
              <a:t>Agenda</a:t>
            </a:r>
            <a:endParaRPr lang="en-US" sz="8000">
              <a:solidFill>
                <a:srgbClr val="262626">
                  <a:alpha val="100000"/>
                </a:srgbClr>
              </a:solidFill>
              <a:latin typeface="Noto Sans SC Black"/>
              <a:ea typeface="Noto Sans SC Black"/>
              <a:cs typeface="Noto Sans SC Black"/>
            </a:endParaRPr>
          </a:p>
        </p:txBody>
      </p:sp>
      <p:sp>
        <p:nvSpPr>
          <p:cNvPr id="200002" name="TextBox 5"/>
          <p:cNvSpPr txBox="1"/>
          <p:nvPr/>
        </p:nvSpPr>
        <p:spPr>
          <a:xfrm>
            <a:off x="5528632" y="730542"/>
            <a:ext cx="6145693" cy="5396917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/>
          <a:p>
            <a:pPr marL="228600" lvl="1" indent="-228600" algn="l">
              <a:lnSpc>
                <a:spcPct val="180000"/>
              </a:lnSpc>
              <a:buFont typeface="Arial" panose="020B0604020202090204"/>
              <a:buChar char="•"/>
            </a:pPr>
            <a:r>
              <a:rPr lang="en-US" sz="2200">
                <a:solidFill>
                  <a:srgbClr val="000000">
                    <a:alpha val="100000"/>
                  </a:srgbClr>
                </a:solidFill>
                <a:latin typeface="Noto Sans SC Black"/>
                <a:ea typeface="Noto Sans SC Black"/>
                <a:cs typeface="Noto Sans SC Black"/>
              </a:rPr>
              <a:t>DOE Fundamentals</a:t>
            </a:r>
            <a:endParaRPr lang="en-US" sz="2200">
              <a:solidFill>
                <a:srgbClr val="000000">
                  <a:alpha val="100000"/>
                </a:srgbClr>
              </a:solidFill>
              <a:latin typeface="Noto Sans SC Black"/>
              <a:ea typeface="Noto Sans SC Black"/>
              <a:cs typeface="Noto Sans SC Black"/>
            </a:endParaRPr>
          </a:p>
          <a:p>
            <a:pPr marL="228600" lvl="1" indent="-228600" algn="l">
              <a:lnSpc>
                <a:spcPct val="180000"/>
              </a:lnSpc>
              <a:buFont typeface="Arial" panose="020B0604020202090204"/>
              <a:buChar char="•"/>
            </a:pPr>
            <a:r>
              <a:rPr lang="en-US" sz="2200">
                <a:solidFill>
                  <a:srgbClr val="000000">
                    <a:alpha val="100000"/>
                  </a:srgbClr>
                </a:solidFill>
                <a:latin typeface="Noto Sans SC Black"/>
                <a:ea typeface="Noto Sans SC Black"/>
                <a:cs typeface="Noto Sans SC Black"/>
              </a:rPr>
              <a:t>Experimental Design Types</a:t>
            </a:r>
            <a:endParaRPr lang="en-US" sz="2200">
              <a:solidFill>
                <a:srgbClr val="000000">
                  <a:alpha val="100000"/>
                </a:srgbClr>
              </a:solidFill>
              <a:latin typeface="Noto Sans SC Black"/>
              <a:ea typeface="Noto Sans SC Black"/>
              <a:cs typeface="Noto Sans SC Black"/>
            </a:endParaRPr>
          </a:p>
          <a:p>
            <a:pPr marL="228600" lvl="1" indent="-228600" algn="l">
              <a:lnSpc>
                <a:spcPct val="180000"/>
              </a:lnSpc>
              <a:buFont typeface="Arial" panose="020B0604020202090204"/>
              <a:buChar char="•"/>
            </a:pPr>
            <a:r>
              <a:rPr lang="en-US" sz="2200">
                <a:solidFill>
                  <a:srgbClr val="000000">
                    <a:alpha val="100000"/>
                  </a:srgbClr>
                </a:solidFill>
                <a:latin typeface="Noto Sans SC Black"/>
                <a:ea typeface="Noto Sans SC Black"/>
                <a:cs typeface="Noto Sans SC Black"/>
              </a:rPr>
              <a:t>Essentials of Statistical Analysis Methods</a:t>
            </a:r>
            <a:endParaRPr lang="en-US" sz="2200">
              <a:solidFill>
                <a:srgbClr val="000000">
                  <a:alpha val="100000"/>
                </a:srgbClr>
              </a:solidFill>
              <a:latin typeface="Noto Sans SC Black"/>
              <a:ea typeface="Noto Sans SC Black"/>
              <a:cs typeface="Noto Sans SC Black"/>
            </a:endParaRPr>
          </a:p>
          <a:p>
            <a:pPr marL="228600" lvl="1" indent="-228600" algn="l">
              <a:lnSpc>
                <a:spcPct val="180000"/>
              </a:lnSpc>
              <a:buFont typeface="Arial" panose="020B0604020202090204"/>
              <a:buChar char="•"/>
            </a:pPr>
            <a:r>
              <a:rPr lang="en-US" sz="2200">
                <a:solidFill>
                  <a:srgbClr val="000000">
                    <a:alpha val="100000"/>
                  </a:srgbClr>
                </a:solidFill>
                <a:latin typeface="Noto Sans SC Black"/>
                <a:ea typeface="Noto Sans SC Black"/>
                <a:cs typeface="Noto Sans SC Black"/>
              </a:rPr>
              <a:t>Minitab Hands-On Guide</a:t>
            </a:r>
            <a:endParaRPr lang="en-US" sz="2200">
              <a:solidFill>
                <a:srgbClr val="000000">
                  <a:alpha val="100000"/>
                </a:srgbClr>
              </a:solidFill>
              <a:latin typeface="Noto Sans SC Black"/>
              <a:ea typeface="Noto Sans SC Black"/>
              <a:cs typeface="Noto Sans SC Black"/>
            </a:endParaRPr>
          </a:p>
          <a:p>
            <a:pPr marL="228600" lvl="1" indent="-228600" algn="l">
              <a:lnSpc>
                <a:spcPct val="180000"/>
              </a:lnSpc>
              <a:buFont typeface="Arial" panose="020B0604020202090204"/>
              <a:buChar char="•"/>
            </a:pPr>
            <a:r>
              <a:rPr lang="en-US" sz="2200">
                <a:solidFill>
                  <a:srgbClr val="000000">
                    <a:alpha val="100000"/>
                  </a:srgbClr>
                </a:solidFill>
                <a:latin typeface="Noto Sans SC Black"/>
                <a:ea typeface="Noto Sans SC Black"/>
                <a:cs typeface="Noto Sans SC Black"/>
              </a:rPr>
              <a:t>Industrial Case Studies</a:t>
            </a:r>
            <a:endParaRPr lang="en-US" sz="2200">
              <a:solidFill>
                <a:srgbClr val="000000">
                  <a:alpha val="100000"/>
                </a:srgbClr>
              </a:solidFill>
              <a:latin typeface="Noto Sans SC Black"/>
              <a:ea typeface="Noto Sans SC Black"/>
              <a:cs typeface="Noto Sans SC Black"/>
            </a:endParaRPr>
          </a:p>
          <a:p>
            <a:pPr marL="228600" lvl="1" indent="-228600" algn="l">
              <a:lnSpc>
                <a:spcPct val="180000"/>
              </a:lnSpc>
              <a:buFont typeface="Arial" panose="020B0604020202090204"/>
              <a:buChar char="•"/>
            </a:pPr>
            <a:r>
              <a:rPr lang="en-US" sz="2200">
                <a:solidFill>
                  <a:srgbClr val="000000">
                    <a:alpha val="100000"/>
                  </a:srgbClr>
                </a:solidFill>
                <a:latin typeface="Noto Sans SC Black"/>
                <a:ea typeface="Noto Sans SC Black"/>
                <a:cs typeface="Noto Sans SC Black"/>
              </a:rPr>
              <a:t>Advanced Design and Applications</a:t>
            </a:r>
            <a:endParaRPr lang="en-US" sz="2200">
              <a:solidFill>
                <a:srgbClr val="000000">
                  <a:alpha val="100000"/>
                </a:srgbClr>
              </a:solidFill>
              <a:latin typeface="Noto Sans SC Black"/>
              <a:ea typeface="Noto Sans SC Black"/>
              <a:cs typeface="Noto Sans SC Black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0005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88" y="0"/>
            <a:ext cx="12189023" cy="6858000"/>
          </a:xfrm>
          <a:prstGeom prst="rect">
            <a:avLst/>
          </a:prstGeom>
        </p:spPr>
      </p:pic>
      <p:sp>
        <p:nvSpPr>
          <p:cNvPr id="900006" name="TextBox 3"/>
          <p:cNvSpPr txBox="1"/>
          <p:nvPr/>
        </p:nvSpPr>
        <p:spPr>
          <a:xfrm>
            <a:off x="4083476" y="1982489"/>
            <a:ext cx="2558623" cy="113223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sz="5700">
                <a:solidFill>
                  <a:srgbClr val="4381DD">
                    <a:alpha val="100000"/>
                  </a:srgbClr>
                </a:solidFill>
                <a:latin typeface="Noto Sans SC Black"/>
                <a:ea typeface="Noto Sans SC Black"/>
                <a:cs typeface="Noto Sans SC Black"/>
              </a:rPr>
              <a:t>Part.</a:t>
            </a:r>
            <a:endParaRPr lang="en-US" sz="5700">
              <a:solidFill>
                <a:srgbClr val="4381DD">
                  <a:alpha val="100000"/>
                </a:srgbClr>
              </a:solidFill>
              <a:latin typeface="Noto Sans SC Black"/>
              <a:ea typeface="Noto Sans SC Black"/>
              <a:cs typeface="Noto Sans SC Black"/>
            </a:endParaRPr>
          </a:p>
        </p:txBody>
      </p:sp>
      <p:sp>
        <p:nvSpPr>
          <p:cNvPr id="900007" name="TextBox 4"/>
          <p:cNvSpPr txBox="1"/>
          <p:nvPr/>
        </p:nvSpPr>
        <p:spPr>
          <a:xfrm>
            <a:off x="6315053" y="1982489"/>
            <a:ext cx="1622446" cy="113223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sz="5700">
                <a:solidFill>
                  <a:srgbClr val="4381DD">
                    <a:alpha val="100000"/>
                  </a:srgbClr>
                </a:solidFill>
                <a:latin typeface="Noto Sans SC Black"/>
                <a:ea typeface="Noto Sans SC Black"/>
                <a:cs typeface="Noto Sans SC Black"/>
              </a:rPr>
              <a:t>01</a:t>
            </a:r>
            <a:endParaRPr lang="en-US" sz="5700">
              <a:solidFill>
                <a:srgbClr val="4381DD">
                  <a:alpha val="100000"/>
                </a:srgbClr>
              </a:solidFill>
              <a:latin typeface="Noto Sans SC Black"/>
              <a:ea typeface="Noto Sans SC Black"/>
              <a:cs typeface="Noto Sans SC Black"/>
            </a:endParaRPr>
          </a:p>
        </p:txBody>
      </p:sp>
      <p:sp>
        <p:nvSpPr>
          <p:cNvPr id="900008" name="TextBox 5"/>
          <p:cNvSpPr txBox="1"/>
          <p:nvPr/>
        </p:nvSpPr>
        <p:spPr>
          <a:xfrm>
            <a:off x="2908300" y="3146379"/>
            <a:ext cx="6375400" cy="126893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Noto Sans SC Black"/>
                <a:ea typeface="Noto Sans SC Black"/>
                <a:cs typeface="Noto Sans SC Black"/>
              </a:rPr>
              <a:t>DOE Fundamentals</a:t>
            </a:r>
            <a:endParaRPr lang="en-US" sz="3600">
              <a:solidFill>
                <a:srgbClr val="000000">
                  <a:alpha val="100000"/>
                </a:srgbClr>
              </a:solidFill>
              <a:latin typeface="Noto Sans SC Black"/>
              <a:ea typeface="Noto Sans SC Black"/>
              <a:cs typeface="Noto Sans SC Black"/>
            </a:endParaRPr>
          </a:p>
        </p:txBody>
      </p:sp>
    </p:spTree>
  </p:cSld>
  <p:clrMapOvr>
    <a:masterClrMapping/>
  </p:clrMapOvr>
</p:sld>
</file>

<file path=ppt/slides/slide4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><p:bg><p:bgPr><a:blipFill dpi="0" rotWithShape="1"><a:blip r:embed="rId1"><a:alphaModFix amt="100000"/></a:blip><a:srcRect/><a:stretch><a:fillRect l="-47" r="-47"/></a:stretch></a:blipFill><a:effectLst/></p:bgPr></p:bg><p:spTree><p:nvGrpSpPr><p:cNvPr id="1" name=""/><p:cNvGrpSpPr/><p:nvPr/></p:nvGrpSpPr><p:grpSpPr><a:xfrm><a:off x="0" y="0"/><a:ext cx="0" cy="0"/><a:chOff x="0" y="0"/><a:chExt cx="0" cy="0"/></a:xfrm></p:grpSpPr><p:sp><p:nvSpPr><p:cNvPr id="2" name="Freeform 2"/><p:cNvSpPr/><p:nvPr/></p:nvSpPr><p:spPr><a:xfrm><a:off x="6032113" y="5184323"/><a:ext cx="2429542" cy="1127284"/></a:xfrm><a:custGeom><a:avLst/><a:gdLst/><a:ahLst/><a:cxnLst/><a:rect l="l" t="t" r="r" b="b"/><a:pathLst><a:path w="292" h="135"><a:moveTo><a:pt x="130" y="19"/></a:moveTo><a:cubicBezTo><a:pt x="75" y="38"/><a:pt x="31" y="73"/><a:pt x="0" y="118"/></a:cubicBezTo><a:cubicBezTo><a:pt x="52" y="134"/><a:pt x="108" y="135"/><a:pt x="163" y="116"/></a:cubicBezTo><a:cubicBezTo><a:pt x="218" y="97"/><a:pt x="262" y="61"/><a:pt x="292" y="17"/></a:cubicBezTo><a:cubicBezTo><a:pt x="241" y="0"/><a:pt x="184" y="0"/><a:pt x="130" y="19"/></a:cubicBezTo></a:path></a:pathLst></a:custGeom><a:solidFill><a:schemeClr val="accent1"><a:alpha val="100000"/></a:schemeClr></a:solidFill></p:spPr></p:sp><p:sp><p:nvSpPr><p:cNvPr id="3" name="Freeform 3"/><p:cNvSpPr/><p:nvPr/></p:nvSpPr><p:spPr><a:xfrm><a:off x="6032113" y="4073042"/><a:ext cx="1515142" cy="2095595"/></a:xfrm><a:custGeom><a:avLst/><a:gdLst/><a:ahLst/><a:cxnLst/><a:rect l="l" t="t" r="r" b="b"/><a:pathLst><a:path w="182" h="251"><a:moveTo><a:pt x="49" y="96"/></a:moveTo><a:cubicBezTo><a:pt x="15" y="143"/><a:pt x="0" y="197"/><a:pt x="1" y="251"/></a:cubicBezTo><a:cubicBezTo><a:pt x="52" y="235"/><a:pt x="99" y="203"/><a:pt x="132" y="156"/></a:cubicBezTo><a:cubicBezTo><a:pt x="166" y="109"/><a:pt x="182" y="54"/><a:pt x="181" y="0"/></a:cubicBezTo><a:cubicBezTo><a:pt x="130" y="16"/><a:pt x="83" y="49"/><a:pt x="49" y="96"/></a:cubicBezTo></a:path></a:pathLst></a:custGeom><a:solidFill><a:schemeClr val="accent1"><a:alpha val="60000"/></a:schemeClr></a:solidFill></p:spPr></p:sp><p:sp><p:nvSpPr><p:cNvPr id="4" name="Freeform 4"/><p:cNvSpPr/><p:nvPr/></p:nvSpPr><p:spPr><a:xfrm><a:off x="3612763" y="5184323"/><a:ext cx="2419350" cy="1127284"/></a:xfrm><a:custGeom><a:avLst/><a:gdLst/><a:ahLst/><a:cxnLst/><a:rect l="l" t="t" r="r" b="b"/><a:pathLst><a:path w="291" h="135"><a:moveTo><a:pt x="162" y="19"/></a:moveTo><a:cubicBezTo><a:pt x="217" y="38"/><a:pt x="261" y="73"/><a:pt x="291" y="118"/></a:cubicBezTo><a:cubicBezTo><a:pt x="240" y="134"/><a:pt x="184" y="135"/><a:pt x="129" y="116"/></a:cubicBezTo><a:cubicBezTo><a:pt x="74" y="97"/><a:pt x="30" y="61"/><a:pt x="0" y="17"/></a:cubicBezTo><a:cubicBezTo><a:pt x="51" y="0"/><a:pt x="108" y="0"/><a:pt x="162" y="19"/></a:cubicBezTo></a:path></a:pathLst></a:custGeom><a:solidFill><a:schemeClr val="accent1"><a:alpha val="100000"/></a:schemeClr></a:solidFill></p:spPr></p:sp><p:sp><p:nvSpPr><p:cNvPr id="5" name="Freeform 5"/><p:cNvSpPr/><p:nvPr/></p:nvSpPr><p:spPr><a:xfrm><a:off x="4527163" y="4073042"/><a:ext cx="1513713" cy="2095595"/></a:xfrm><a:custGeom><a:avLst/><a:gdLst/><a:ahLst/><a:cxnLst/><a:rect l="l" t="t" r="r" b="b"/><a:pathLst><a:path w="182" h="251"><a:moveTo><a:pt x="133" y="96"/></a:moveTo><a:cubicBezTo><a:pt x="167" y="143"/><a:pt x="182" y="197"/><a:pt x="181" y="251"/></a:cubicBezTo><a:cubicBezTo><a:pt x="130" y="235"/><a:pt x="83" y="203"/><a:pt x="50" y="156"/></a:cubicBezTo><a:cubicBezTo><a:pt x="16" y="109"/><a:pt x="0" y="54"/><a:pt x="1" y="0"/></a:cubicBezTo><a:cubicBezTo><a:pt x="52" y="16"/><a:pt x="99" y="49"/><a:pt x="133" y="96"/></a:cubicBezTo></a:path></a:pathLst></a:custGeom><a:solidFill><a:schemeClr val="accent1"><a:alpha val="60000"/></a:schemeClr></a:solidFill></p:spPr></p:sp><p:sp><p:nvSpPr><p:cNvPr id="6" name="Freeform 6"/><p:cNvSpPr/><p:nvPr/></p:nvSpPr><p:spPr><a:xfrm><a:off x="5609203" y="3588886"/><a:ext cx="856012" cy="2579751"/></a:xfrm><a:custGeom><a:avLst/><a:gdLst/><a:ahLst/><a:cxnLst/><a:rect l="l" t="t" r="r" b="b"/><a:pathLst><a:path w="103" h="309"><a:moveTo><a:pt x="0" y="154"/></a:moveTo><a:cubicBezTo><a:pt x="0" y="212"/><a:pt x="19" y="266"/><a:pt x="51" y="309"/></a:cubicBezTo><a:cubicBezTo><a:pt x="84" y="266"/><a:pt x="103" y="212"/><a:pt x="103" y="154"/></a:cubicBezTo><a:cubicBezTo><a:pt x="103" y="97"/><a:pt x="84" y="43"/><a:pt x="51" y="0"/></a:cubicBezTo><a:cubicBezTo><a:pt x="19" y="43"/><a:pt x="0" y="97"/><a:pt x="0" y="154"/></a:cubicBezTo></a:path></a:pathLst></a:custGeom><a:solidFill><a:schemeClr val="accent1"><a:alpha val="100000"/></a:schemeClr></a:solidFill></p:spPr></p:sp><p:sp><p:nvSpPr><p:cNvPr id="7" name="TextBox 7"/><p:cNvSpPr txBox="1"/><p:nvPr/></p:nvSpPr><p:spPr><a:xfrm><a:off x="463378" y="4535812"/><a:ext cx="2931336" cy="490334"/></a:xfrm><a:prstGeom prst="rect"><a:avLst/></a:prstGeom></p:spPr><p:txBody><a:bodyPr vert="horz" wrap="square" lIns="66008" tIns="33052" rIns="66008" bIns="33052" rtlCol="0" anchor="ctr" anchorCtr="0"><a:noAutofit/></a:bodyPr><a:lstStyle/><a:p><a:pPr algn="ctr"><a:lnSpc><a:spcPct val="120000"/></a:lnSpc></a:pPr><a:r><a:rPr lang="en-US" sz="2100" b="1"><a:solidFill><a:schemeClr val="accent1"><a:alpha val="100000"/></a:schemeClr></a:solidFill><a:latin typeface="Noto Sans SC"/><a:ea typeface="Noto Sans SC"/><a:cs typeface="Noto Sans SC"/></a:rPr><a:t>Definition and Scope</a:t></a:r><a:endParaRPr lang="en-US" sz="2100" b="1"><a:solidFill><a:schemeClr val="accent1"><a:alpha val="100000"/></a:schemeClr></a:solidFill><a:latin typeface="Noto Sans SC"/><a:ea typeface="Noto Sans SC"/><a:cs typeface="Noto Sans SC"/></a:endParaRPr></a:p></p:txBody></p:sp><p:sp><p:nvSpPr><p:cNvPr id="8" name="TextBox 8"/><p:cNvSpPr txBox="1"/><p:nvPr/></p:nvSpPr><p:spPr><a:xfrm><a:off x="449597" y="5004954"/><a:ext cx="2931336" cy="1398504"/></a:xfrm><a:prstGeom prst="rect"><a:avLst/></a:prstGeom></p:spPr><p:txBody><a:bodyPr vert="horz" wrap="square" lIns="66008" tIns="33052" rIns="66008" bIns="33052" rtlCol="0" anchor="t" anchorCtr="0"><a:noAutofit/></a:bodyPr><a:lstStyle/><a:p><a:pPr algn="ctr"><a:lnSpc><a:spcPct val="140000"/></a:lnSpc></a:pPr><a:r><a:rPr lang="en-US" sz="1400"><a:solidFill><a:schemeClr val="dk1"><a:alpha val="100000"/></a:schemeClr></a:solidFill><a:latin typeface="Noto Sans SC"/><a:ea typeface="Noto Sans SC"/><a:cs typeface="Noto Sans SC"/></a:rPr><a:t>Designed experiments are a major branch of mathematical statistics, focused on scientifically arranging trials to optimize data collection and support valid statistical conclusions.</a:t></a:r><a:endParaRPr lang="en-US" sz="1400"><a:solidFill><a:schemeClr val="dk1"><a:alpha val="100000"/></a:schemeClr></a:solidFill><a:latin typeface="Noto Sans SC"/><a:ea typeface="Noto Sans SC"/><a:cs typeface="Noto Sans SC"/></a:endParaRPr></a:p></p:txBody></p:sp><p:sp><p:nvSpPr><p:cNvPr id="9" name="TextBox 9"/><p:cNvSpPr txBox="1"/><p:nvPr/></p:nvSpPr><p:spPr><a:xfrm><a:off x="1288216" y="2422580"/><a:ext cx="2931336" cy="490334"/></a:xfrm><a:prstGeom prst="rect"><a:avLst/></a:prstGeom></p:spPr><p:txBody><a:bodyPr vert="horz" wrap="square" lIns="66008" tIns="33052" rIns="66008" bIns="33052" rtlCol="0" anchor="ctr" anchorCtr="0"><a:noAutofit/></a:bodyPr><a:lstStyle/><a:p><a:pPr algn="ctr"><a:lnSpc><a:spcPct val="120000"/></a:lnSpc></a:pPr><a:r><a:rPr lang="en-US" sz="2100" b="1"><a:solidFill><a:schemeClr val="accent1"><a:alpha val="100000"/></a:schemeClr></a:solidFill><a:latin typeface="Noto Sans SC"/><a:ea typeface="Noto Sans SC"/><a:cs typeface="Noto Sans SC"/></a:rPr><a:t>Core Value</a:t></a:r><a:endParaRPr lang="en-US" sz="2100" b="1"><a:solidFill><a:schemeClr val="accent1"><a:alpha val="100000"/></a:schemeClr></a:solidFill><a:latin typeface="Noto Sans SC"/><a:ea typeface="Noto Sans SC"/><a:cs typeface="Noto Sans SC"/></a:endParaRPr></a:p></p:txBody></p:sp><p:sp><p:nvSpPr><p:cNvPr id="10" name="TextBox 10"/><p:cNvSpPr txBox="1"/><p:nvPr/></p:nvSpPr><p:spPr><a:xfrm><a:off x="1274435" y="2891723"/><a:ext cx="2931336" cy="1398504"/></a:xfrm><a:prstGeom prst="rect"><a:avLst/></a:prstGeom></p:spPr><p:txBody><a:bodyPr vert="horz" wrap="square" lIns="66008" tIns="33052" rIns="66008" bIns="33052" rtlCol="0" anchor="t" anchorCtr="0"><a:noAutofit/></a:bodyPr><a:lstStyle/><a:p><a:pPr algn="ctr"><a:lnSpc><a:spcPct val="140000"/></a:lnSpc></a:pPr><a:r><a:rPr lang="en-US" sz="1400"><a:solidFill><a:schemeClr val="dk1"><a:alpha val="100000"/></a:schemeClr></a:solidFill><a:latin typeface="Noto Sans SC"/><a:ea typeface="Noto Sans SC"/><a:cs typeface="Noto Sans SC"/></a:rPr><a:t>By reducing runs and controlling variation sources, DOE greatly improves research efficiency in industrial optimization, pharmaceutical R&D, and more.</a:t></a:r><a:endParaRPr lang="en-US" sz="1400"><a:solidFill><a:schemeClr val="dk1"><a:alpha val="100000"/></a:schemeClr></a:solidFill><a:latin typeface="Noto Sans SC"/><a:ea typeface="Noto Sans SC"/><a:cs typeface="Noto Sans SC"/></a:endParaRPr></a:p></p:txBody></p:sp><p:sp><p:nvSpPr><p:cNvPr id="11" name="TextBox 11"/><p:cNvSpPr txBox="1"/><p:nvPr/></p:nvSpPr><p:spPr><a:xfrm><a:off x="4540944" y="1591726"/><a:ext cx="3020092" cy="490334"/></a:xfrm><a:prstGeom prst="rect"><a:avLst/></a:prstGeom></p:spPr><p:txBody><a:bodyPr vert="horz" wrap="square" lIns="66008" tIns="33052" rIns="66008" bIns="33052" rtlCol="0" anchor="ctr" anchorCtr="0"><a:noAutofit/></a:bodyPr><a:lstStyle/><a:p><a:pPr algn="ctr"><a:lnSpc><a:spcPct val="120000"/></a:lnSpc></a:pPr><a:r><a:rPr lang="en-US" sz="2100" b="1"><a:solidFill><a:schemeClr val="accent1"><a:alpha val="100000"/></a:schemeClr></a:solidFill><a:latin typeface="Noto Sans SC"/><a:ea typeface="Noto Sans SC"/><a:cs typeface="Noto Sans SC"/></a:rPr><a:t>Goal Orientation</a:t></a:r><a:endParaRPr lang="en-US" sz="2100" b="1"><a:solidFill><a:schemeClr val="accent1"><a:alpha val="100000"/></a:schemeClr></a:solidFill><a:latin typeface="Noto Sans SC"/><a:ea typeface="Noto Sans SC"/><a:cs typeface="Noto Sans SC"/></a:endParaRPr></a:p></p:txBody></p:sp><p:sp><p:nvSpPr><p:cNvPr id="12" name="TextBox 12"/><p:cNvSpPr txBox="1"/><p:nvPr/></p:nvSpPr><p:spPr><a:xfrm><a:off x="4564095" y="2060868"/><a:ext cx="2931336" cy="1398504"/></a:xfrm><a:prstGeom prst="rect"><a:avLst/></a:prstGeom></p:spPr><p:txBody><a:bodyPr vert="horz" wrap="square" lIns="66008" tIns="33052" rIns="66008" bIns="33052" rtlCol="0" anchor="t" anchorCtr="0"><a:noAutofit/></a:bodyPr><a:lstStyle/><a:p><a:pPr algn="ctr"><a:lnSpc><a:spcPct val="140000"/></a:lnSpc></a:pPr><a:r><a:rPr lang="en-US" sz="1400"><a:solidFill><a:schemeClr val="dk1"><a:alpha val="100000"/></a:schemeClr></a:solidFill><a:latin typeface="Noto Sans SC"/><a:ea typeface="Noto Sans SC"/><a:cs typeface="Noto Sans SC"/></a:rPr><a:t>Clarify the problem type (e.g., factor screening, parameter optimization) and define the scope of generalization and statistical power.</a:t></a:r><a:endParaRPr lang="en-US" sz="1400"><a:solidFill><a:schemeClr val="dk1"><a:alpha val="100000"/></a:schemeClr></a:solidFill><a:latin typeface="Noto Sans SC"/><a:ea typeface="Noto Sans SC"/><a:cs typeface="Noto Sans SC"/></a:endParaRPr></a:p></p:txBody></p:sp><p:sp><p:nvSpPr><p:cNvPr id="13" name="TextBox 13"/><p:cNvSpPr txBox="1"/><p:nvPr/></p:nvSpPr><p:spPr><a:xfrm><a:off x="8261908" y="2422580"/><a:ext cx="2931336" cy="490334"/></a:xfrm><a:prstGeom prst="rect"><a:avLst/></a:prstGeom></p:spPr><p:txBody><a:bodyPr vert="horz" wrap="square" lIns="66008" tIns="33052" rIns="66008" bIns="33052" rtlCol="0" anchor="ctr" anchorCtr="0"><a:noAutofit/></a:bodyPr><a:lstStyle/><a:p><a:pPr algn="ctr"><a:lnSpc><a:spcPct val="120000"/></a:lnSpc></a:pPr><a:r><a:rPr lang="en-US" sz="2100" b="1"><a:solidFill><a:schemeClr val="accent1"><a:alpha val="100000"/></a:schemeClr></a:solidFill><a:latin typeface="Noto Sans SC"/><a:ea typeface="Noto Sans SC"/><a:cs typeface="Noto Sans SC"/></a:rPr><a:t>Cost-Benefit Trade-off</a:t></a:r><a:endParaRPr lang="en-US" sz="2100" b="1"><a:solidFill><a:schemeClr val="accent1"><a:alpha val="100000"/></a:schemeClr></a:solidFill><a:latin typeface="Noto Sans SC"/><a:ea typeface="Noto Sans SC"/><a:cs typeface="Noto Sans SC"/></a:endParaRPr></a:p></p:txBody></p:sp><p:sp><p:nvSpPr><p:cNvPr id="14" name="TextBox 14"/><p:cNvSpPr txBox="1"/><p:nvPr/></p:nvSpPr><p:spPr><a:xfrm><a:off x="8248127" y="2891723"/><a:ext cx="2931336" cy="1398504"/></a:xfrm><a:prstGeom prst="rect"><a:avLst/></a:prstGeom></p:spPr><p:txBody><a:bodyPr vert="horz" wrap="square" lIns="66008" tIns="33052" rIns="66008" bIns="33052" rtlCol="0" anchor="t" anchorCtr="0"><a:noAutofit/></a:bodyPr><a:lstStyle/><a:p><a:pPr algn="ctr"><a:lnSpc><a:spcPct val="140000"/></a:lnSpc></a:pPr><a:r><a:rPr lang="en-US" sz="1400"><a:solidFill><a:schemeClr val="dk1"><a:alpha val="100000"/></a:schemeClr></a:solidFill><a:latin typeface="Noto Sans SC"/><a:ea typeface="Noto Sans SC"/><a:cs typeface="Noto Sans SC"/></a:rPr><a:t>Balance experimental cost, time, and data quality during design to avoid waste.</a:t></a:r><a:endParaRPr lang="en-US" sz="1400"><a:solidFill><a:schemeClr val="dk1"><a:alpha val="100000"/></a:schemeClr></a:solidFill><a:latin typeface="Noto Sans SC"/><a:ea typeface="Noto Sans SC"/><a:cs typeface="Noto Sans SC"/></a:endParaRPr></a:p></p:txBody></p:sp><p:sp><p:nvSpPr><p:cNvPr id="15" name="TextBox 15"/><p:cNvSpPr txBox="1"/><p:nvPr/></p:nvSpPr><p:spPr><a:xfrm><a:off x="8814029" y="4535812"/><a:ext cx="2931336" cy="490334"/></a:xfrm><a:prstGeom prst="rect"><a:avLst/></a:prstGeom></p:spPr><p:txBody><a:bodyPr vert="horz" wrap="square" lIns="66008" tIns="33052" rIns="66008" bIns="33052" rtlCol="0" anchor="ctr" anchorCtr="0"><a:noAutofit/></a:bodyPr><a:lstStyle/><a:p><a:pPr algn="ctr"><a:lnSpc><a:spcPct val="120000"/></a:lnSpc></a:pPr><a:r><a:rPr lang="en-US" sz="2100" b="1"><a:solidFill><a:schemeClr val="accent1"><a:alpha val="100000"/></a:schemeClr></a:solidFill><a:latin typeface="Noto Sans SC"/><a:ea typeface="Noto Sans SC"/><a:cs typeface="Noto Sans SC"/></a:rPr><a:t>Structured Thinking</a:t></a:r><a:endParaRPr lang="en-US" sz="2100" b="1"><a:solidFill><a:schemeClr val="accent1"><a:alpha val="100000"/></a:schemeClr></a:solidFill><a:latin typeface="Noto Sans SC"/><a:ea typeface="Noto Sans SC"/><a:cs typeface="Noto Sans SC"/></a:endParaRPr></a:p></p:txBody></p:sp><p:sp><p:nvSpPr><p:cNvPr id="16" name="TextBox 16"/><p:cNvSpPr txBox="1"/><p:nvPr/></p:nvSpPr><p:spPr><a:xfrm><a:off x="8800248" y="5004954"/><a:ext cx="2931336" cy="1398504"/></a:xfrm><a:prstGeom prst="rect"><a:avLst/></a:prstGeom></p:spPr><p:txBody><a:bodyPr vert="horz" wrap="square" lIns="66008" tIns="33052" rIns="66008" bIns="33052" rtlCol="0" anchor="t" anchorCtr="0"><a:noAutofit/></a:bodyPr><a:lstStyle/><a:p><a:pPr algn="ctr"><a:lnSpc><a:spcPct val="140000"/></a:lnSpc></a:pPr><a:r><a:rPr lang="en-US" sz="1400"><a:solidFill><a:schemeClr val="dk1"><a:alpha val="100000"/></a:schemeClr></a:solidFill><a:latin typeface="Noto Sans SC"/><a:ea typeface="Noto Sans SC"/><a:cs typeface="Noto Sans SC"/></a:rPr><a:t>Require upfront planning of unit allocation, randomization, and analysis framework to ensure credible results.</a:t></a:r><a:endParaRPr lang="en-US" sz="1400"><a:solidFill><a:schemeClr val="dk1"><a:alpha val="100000"/></a:schemeClr></a:solidFill><a:latin typeface="Noto Sans SC"/><a:ea typeface="Noto Sans SC"/><a:cs typeface="Noto Sans SC"/></a:endParaRPr></a:p></p:txBody></p:sp><p:sp><p:nvSpPr><p:cNvPr id="17" name="TextBox 17"/><p:cNvSpPr txBox="1"/><p:nvPr/></p:nvSpPr><p:spPr><a:xfrm><a:off x="476023" y="265328"/><a:ext cx="11239500" cy="914400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40000"/></a:lnSpc></a:pPr><a:r><a:rPr lang="en-US" sz="3000" b="1"><a:solidFill><a:schemeClr val="dk2"><a:alpha val="100000"/></a:schemeClr></a:solidFill><a:latin typeface="Noto Sans SC"/><a:ea typeface="Noto Sans SC"/><a:cs typeface="Noto Sans SC"/></a:rPr><a:t>Definition and Core Value of Designed Experiments</a:t></a:r><a:endParaRPr lang="en-US" sz="3000" b="1"><a:solidFill><a:schemeClr val="dk2"><a:alpha val="100000"/></a:schemeClr></a:solidFill><a:latin typeface="Noto Sans SC"/><a:ea typeface="Noto Sans SC"/><a:cs typeface="Noto Sans SC"/></a:endParaRPr></a:p></p:txBody></p:sp><p:sp><p:nvSpPr><p:cNvPr id="18" name="TextBox 18"/><p:cNvSpPr txBox="1"/><p:nvPr/></p:nvSpPr><p:spPr><a:xfrm><a:off x="3794737" y="5266000"/><a:ext cx="849630" cy="481965"/></a:xfrm><a:prstGeom prst="rect"><a:avLst/></a:prstGeom></p:spPr><p:txBody><a:bodyPr vert="horz" wrap="square" lIns="91440" tIns="45720" rIns="91440" bIns="45720" rtlCol="0" anchor="ctr" anchorCtr="0"><a:spAutoFit/></a:bodyPr><a:lstStyle/><a:p><a:pPr algn="ctr"><a:lnSpc><a:spcPct val="100000"/></a:lnSpc><a:spcBef><a:spcPts val="375"/></a:spcBef></a:pPr><a:r><a:rPr lang="en-US" sz="2400"><a:solidFill><a:srgbClr val="FFFFFF"><a:alpha val="100000"/></a:srgbClr></a:solidFill><a:latin typeface="Noto Sans SC"/><a:ea typeface="Noto Sans SC"/><a:cs typeface="Noto Sans SC"/></a:rPr><a:t>01</a:t></a:r><a:endParaRPr lang="en-US" sz="2400"><a:solidFill><a:srgbClr val="FFFFFF"><a:alpha val="100000"/></a:srgbClr></a:solidFill><a:latin typeface="Noto Sans SC"/><a:ea typeface="Noto Sans SC"/><a:cs typeface="Noto Sans SC"/></a:endParaRPr></a:p></p:txBody></p:sp><p:sp><p:nvSpPr><p:cNvPr id="19" name="TextBox 19"/><p:cNvSpPr txBox="1"/><p:nvPr/></p:nvSpPr><p:spPr><a:xfrm><a:off x="4527163" y="4396796"/><a:ext cx="849630" cy="481965"/></a:xfrm><a:prstGeom prst="rect"><a:avLst/></a:prstGeom></p:spPr><p:txBody><a:bodyPr vert="horz" wrap="square" lIns="91440" tIns="45720" rIns="91440" bIns="45720" rtlCol="0" anchor="ctr" anchorCtr="0"><a:spAutoFit/></a:bodyPr><a:lstStyle/><a:p><a:pPr algn="ctr"><a:lnSpc><a:spcPct val="100000"/></a:lnSpc><a:spcBef><a:spcPts val="375"/></a:spcBef></a:pPr><a:r><a:rPr lang="en-US" sz="2400"><a:solidFill><a:srgbClr val="FFFFFF"><a:alpha val="100000"/></a:srgbClr></a:solidFill><a:latin typeface="Noto Sans SC"/><a:ea typeface="Noto Sans SC"/><a:cs typeface="Noto Sans SC"/></a:rPr><a:t>02</a:t></a:r><a:endParaRPr lang="en-US" sz="2400"><a:solidFill><a:srgbClr val="FFFFFF"><a:alpha val="100000"/></a:srgbClr></a:solidFill><a:latin typeface="Noto Sans SC"/><a:ea typeface="Noto Sans SC"/><a:cs typeface="Noto Sans SC"/></a:endParaRPr></a:p></p:txBody></p:sp><p:sp><p:nvSpPr><p:cNvPr id="20" name="TextBox 20"/><p:cNvSpPr txBox="1"/><p:nvPr/></p:nvSpPr><p:spPr><a:xfrm><a:off x="5607298" y="4073042"/><a:ext cx="849630" cy="481965"/></a:xfrm><a:prstGeom prst="rect"><a:avLst/></a:prstGeom></p:spPr><p:txBody><a:bodyPr vert="horz" wrap="square" lIns="91440" tIns="45720" rIns="91440" bIns="45720" rtlCol="0" anchor="ctr" anchorCtr="0"><a:spAutoFit/></a:bodyPr><a:lstStyle/><a:p><a:pPr algn="ctr"><a:lnSpc><a:spcPct val="100000"/></a:lnSpc><a:spcBef><a:spcPts val="375"/></a:spcBef></a:pPr><a:r><a:rPr lang="en-US" sz="2400"><a:solidFill><a:srgbClr val="FFFFFF"><a:alpha val="100000"/></a:srgbClr></a:solidFill><a:latin typeface="Noto Sans SC"/><a:ea typeface="Noto Sans SC"/><a:cs typeface="Noto Sans SC"/></a:rPr><a:t>03</a:t></a:r><a:endParaRPr lang="en-US" sz="2400"><a:solidFill><a:srgbClr val="FFFFFF"><a:alpha val="100000"/></a:srgbClr></a:solidFill><a:latin typeface="Noto Sans SC"/><a:ea typeface="Noto Sans SC"/><a:cs typeface="Noto Sans SC"/></a:endParaRPr></a:p></p:txBody></p:sp><p:sp><p:nvSpPr><p:cNvPr id="21" name="TextBox 21"/><p:cNvSpPr txBox="1"/><p:nvPr/></p:nvSpPr><p:spPr><a:xfrm><a:off x="6697625" y="4396796"/><a:ext cx="849630" cy="481965"/></a:xfrm><a:prstGeom prst="rect"><a:avLst/></a:prstGeom></p:spPr><p:txBody><a:bodyPr vert="horz" wrap="square" lIns="91440" tIns="45720" rIns="91440" bIns="45720" rtlCol="0" anchor="ctr" anchorCtr="0"><a:spAutoFit/></a:bodyPr><a:lstStyle/><a:p><a:pPr algn="ctr"><a:lnSpc><a:spcPct val="100000"/></a:lnSpc><a:spcBef><a:spcPts val="375"/></a:spcBef></a:pPr><a:r><a:rPr lang="en-US" sz="2400"><a:solidFill><a:srgbClr val="FFFFFF"><a:alpha val="100000"/></a:srgbClr></a:solidFill><a:latin typeface="Noto Sans SC"/><a:ea typeface="Noto Sans SC"/><a:cs typeface="Noto Sans SC"/></a:rPr><a:t>04</a:t></a:r><a:endParaRPr lang="en-US" sz="2400"><a:solidFill><a:srgbClr val="FFFFFF"><a:alpha val="100000"/></a:srgbClr></a:solidFill><a:latin typeface="Noto Sans SC"/><a:ea typeface="Noto Sans SC"/><a:cs typeface="Noto Sans SC"/></a:endParaRPr></a:p></p:txBody></p:sp><p:sp><p:nvSpPr><p:cNvPr id="22" name="TextBox 22"/><p:cNvSpPr txBox="1"/><p:nvPr/></p:nvSpPr><p:spPr><a:xfrm><a:off x="7495431" y="5266000"/><a:ext cx="849630" cy="481965"/></a:xfrm><a:prstGeom prst="rect"><a:avLst/></a:prstGeom></p:spPr><p:txBody><a:bodyPr vert="horz" wrap="square" lIns="91440" tIns="45720" rIns="91440" bIns="45720" rtlCol="0" anchor="ctr" anchorCtr="0"><a:spAutoFit/></a:bodyPr><a:lstStyle/><a:p><a:pPr algn="ctr"><a:lnSpc><a:spcPct val="100000"/></a:lnSpc><a:spcBef><a:spcPts val="375"/></a:spcBef></a:pPr><a:r><a:rPr lang="en-US" sz="2400"><a:solidFill><a:srgbClr val="FFFFFF"><a:alpha val="100000"/></a:srgbClr></a:solidFill><a:latin typeface="Noto Sans SC"/><a:ea typeface="Noto Sans SC"/><a:cs typeface="Noto Sans SC"/></a:rPr><a:t>05</a:t></a:r><a:endParaRPr lang="en-US" sz="2400"><a:solidFill><a:srgbClr val="FFFFFF"><a:alpha val="100000"/></a:srgbClr></a:solidFill><a:latin typeface="Noto Sans SC"/><a:ea typeface="Noto Sans SC"/><a:cs typeface="Noto Sans SC"/></a:endParaRPr></a:p></p:txBody></p:sp></p:spTree></p:cSld><p:clrMapOvr><a:masterClrMapping/></p:clrMapOvr>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 l="-47" r="-47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65700" y="1701094"/>
            <a:ext cx="3419475" cy="571500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Hypothesis-Driven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65700" y="3875308"/>
            <a:ext cx="3419475" cy="571500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Variable Control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310539" y="2205325"/>
            <a:ext cx="3419475" cy="11144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Execute in three phases: screening (key factors), main experiment (precise modeling), and confirmation (extrapolation).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310539" y="1701094"/>
            <a:ext cx="3419475" cy="571500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Phased Approach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310539" y="4380130"/>
            <a:ext cx="3409950" cy="11144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Use orthogonal arrays to ensure factor independence and assess each factor's contribution to the response.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310539" y="3875308"/>
            <a:ext cx="3423043" cy="571500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Orthogonality Principle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422541" y="5507338"/>
            <a:ext cx="3438525" cy="11144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Replicate runs to estimate error variance; randomize run order to eliminate systematic bias.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376738" y="5021566"/>
            <a:ext cx="3438525" cy="4953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ctr">
              <a:lnSpc>
                <a:spcPct val="96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Replication and Randomization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65700" y="2205325"/>
            <a:ext cx="3419475" cy="11144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Every experiment starts from a testable scientific hypothesis with clear causal or directional expectations.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65700" y="4380130"/>
            <a:ext cx="3419475" cy="11144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Distinguish controllable factors (temperature, concentration) from noise variables (environmental fluctuation); use blocking or randomization to reduce interference.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Scientific Experimentation Framework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5527532" y="1590406"/>
            <a:ext cx="1175454" cy="1037165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4" name="AutoShape 14"/>
          <p:cNvSpPr/>
          <p:nvPr/>
        </p:nvSpPr>
        <p:spPr>
          <a:xfrm rot="4275690">
            <a:off x="6785438" y="2506602"/>
            <a:ext cx="1175454" cy="1037165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5" name="AutoShape 15"/>
          <p:cNvSpPr/>
          <p:nvPr/>
        </p:nvSpPr>
        <p:spPr>
          <a:xfrm rot="2700000" flipH="1">
            <a:off x="4584703" y="2469836"/>
            <a:ext cx="1175454" cy="1037165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6" name="AutoShape 16"/>
          <p:cNvSpPr/>
          <p:nvPr/>
        </p:nvSpPr>
        <p:spPr>
          <a:xfrm rot="-8546356" flipH="1">
            <a:off x="4774012" y="4013018"/>
            <a:ext cx="1175454" cy="1037165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7" name="AutoShape 17"/>
          <p:cNvSpPr/>
          <p:nvPr/>
        </p:nvSpPr>
        <p:spPr>
          <a:xfrm rot="8546493" flipH="1">
            <a:off x="6327203" y="4006453"/>
            <a:ext cx="1175454" cy="1037165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8" name="Freeform 18"/>
          <p:cNvSpPr/>
          <p:nvPr/>
        </p:nvSpPr>
        <p:spPr>
          <a:xfrm>
            <a:off x="5803666" y="2981611"/>
            <a:ext cx="676277" cy="676277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</a:path>
              <a:path w="304800" h="304800"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 l="-47" r="-47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9164" y="3086153"/>
            <a:ext cx="2274704" cy="547649"/>
          </a:xfrm>
          <a:custGeom>
            <a:avLst/>
            <a:gdLst/>
            <a:ahLst/>
            <a:cxnLst/>
            <a:rect l="l" t="t" r="r" b="b"/>
            <a:pathLst>
              <a:path w="2274704" h="547649">
                <a:moveTo>
                  <a:pt x="0" y="0"/>
                </a:moveTo>
                <a:lnTo>
                  <a:pt x="2274704" y="0"/>
                </a:lnTo>
                <a:lnTo>
                  <a:pt x="2274704" y="547649"/>
                </a:lnTo>
                <a:lnTo>
                  <a:pt x="0" y="547649"/>
                </a:lnTo>
                <a:lnTo>
                  <a:pt x="0" y="0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3" name="Freeform 3"/>
          <p:cNvSpPr/>
          <p:nvPr/>
        </p:nvSpPr>
        <p:spPr>
          <a:xfrm>
            <a:off x="2689587" y="3086153"/>
            <a:ext cx="2247094" cy="547649"/>
          </a:xfrm>
          <a:custGeom>
            <a:avLst/>
            <a:gdLst/>
            <a:ahLst/>
            <a:cxnLst/>
            <a:rect l="l" t="t" r="r" b="b"/>
            <a:pathLst>
              <a:path w="2247094" h="547649">
                <a:moveTo>
                  <a:pt x="0" y="0"/>
                </a:moveTo>
                <a:lnTo>
                  <a:pt x="2247094" y="0"/>
                </a:lnTo>
                <a:lnTo>
                  <a:pt x="2247094" y="547649"/>
                </a:lnTo>
                <a:lnTo>
                  <a:pt x="0" y="547649"/>
                </a:lnTo>
                <a:lnTo>
                  <a:pt x="0" y="0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  <p:txBody>
          <a:bodyPr vert="horz" wrap="square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4" name="Freeform 4"/>
          <p:cNvSpPr/>
          <p:nvPr/>
        </p:nvSpPr>
        <p:spPr>
          <a:xfrm>
            <a:off x="4982400" y="3086153"/>
            <a:ext cx="2247094" cy="547649"/>
          </a:xfrm>
          <a:custGeom>
            <a:avLst/>
            <a:gdLst/>
            <a:ahLst/>
            <a:cxnLst/>
            <a:rect l="l" t="t" r="r" b="b"/>
            <a:pathLst>
              <a:path w="2247094" h="547649">
                <a:moveTo>
                  <a:pt x="0" y="0"/>
                </a:moveTo>
                <a:lnTo>
                  <a:pt x="2247094" y="0"/>
                </a:lnTo>
                <a:lnTo>
                  <a:pt x="2247094" y="547649"/>
                </a:lnTo>
                <a:lnTo>
                  <a:pt x="0" y="547649"/>
                </a:lnTo>
                <a:lnTo>
                  <a:pt x="0" y="0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5" name="Freeform 5"/>
          <p:cNvSpPr/>
          <p:nvPr/>
        </p:nvSpPr>
        <p:spPr>
          <a:xfrm>
            <a:off x="7275213" y="3086153"/>
            <a:ext cx="2247094" cy="547649"/>
          </a:xfrm>
          <a:custGeom>
            <a:avLst/>
            <a:gdLst/>
            <a:ahLst/>
            <a:cxnLst/>
            <a:rect l="l" t="t" r="r" b="b"/>
            <a:pathLst>
              <a:path w="2247094" h="547649">
                <a:moveTo>
                  <a:pt x="0" y="0"/>
                </a:moveTo>
                <a:lnTo>
                  <a:pt x="2247094" y="0"/>
                </a:lnTo>
                <a:lnTo>
                  <a:pt x="2247094" y="547649"/>
                </a:lnTo>
                <a:lnTo>
                  <a:pt x="0" y="547649"/>
                </a:lnTo>
                <a:lnTo>
                  <a:pt x="0" y="0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6" name="TextBox 6"/>
          <p:cNvSpPr txBox="1"/>
          <p:nvPr/>
        </p:nvSpPr>
        <p:spPr>
          <a:xfrm>
            <a:off x="369164" y="3175310"/>
            <a:ext cx="2278380" cy="38671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Factor</a:t>
            </a:r>
            <a:endParaRPr lang="en-US" sz="18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689587" y="3175310"/>
            <a:ext cx="2249805" cy="38671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Level</a:t>
            </a:r>
            <a:endParaRPr lang="en-US" sz="18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982400" y="3175310"/>
            <a:ext cx="2249805" cy="38671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Response</a:t>
            </a:r>
            <a:endParaRPr lang="en-US" sz="18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275213" y="3175310"/>
            <a:ext cx="2249805" cy="38671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Example</a:t>
            </a:r>
            <a:endParaRPr lang="en-US" sz="18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9568026" y="3086153"/>
            <a:ext cx="2260984" cy="547649"/>
          </a:xfrm>
          <a:custGeom>
            <a:avLst/>
            <a:gdLst/>
            <a:ahLst/>
            <a:cxnLst/>
            <a:rect l="l" t="t" r="r" b="b"/>
            <a:pathLst>
              <a:path w="2260984" h="547649">
                <a:moveTo>
                  <a:pt x="0" y="0"/>
                </a:moveTo>
                <a:lnTo>
                  <a:pt x="2260984" y="0"/>
                </a:lnTo>
                <a:lnTo>
                  <a:pt x="2260984" y="547649"/>
                </a:lnTo>
                <a:lnTo>
                  <a:pt x="0" y="547649"/>
                </a:lnTo>
                <a:lnTo>
                  <a:pt x="0" y="0"/>
                </a:lnTo>
              </a:path>
            </a:pathLst>
          </a:custGeom>
          <a:solidFill>
            <a:schemeClr val="accent2">
              <a:alpha val="100000"/>
            </a:schemeClr>
          </a:solidFill>
        </p:spPr>
      </p:sp>
      <p:sp>
        <p:nvSpPr>
          <p:cNvPr id="11" name="TextBox 11"/>
          <p:cNvSpPr txBox="1"/>
          <p:nvPr/>
        </p:nvSpPr>
        <p:spPr>
          <a:xfrm>
            <a:off x="9568026" y="3175310"/>
            <a:ext cx="2176775" cy="38671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Optimization Direction</a:t>
            </a:r>
            <a:endParaRPr lang="en-US" sz="18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1413355" y="2969916"/>
            <a:ext cx="186322" cy="116234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3" name="AutoShape 13"/>
          <p:cNvSpPr/>
          <p:nvPr/>
        </p:nvSpPr>
        <p:spPr>
          <a:xfrm>
            <a:off x="6012786" y="2969916"/>
            <a:ext cx="186322" cy="116234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4" name="AutoShape 14"/>
          <p:cNvSpPr/>
          <p:nvPr/>
        </p:nvSpPr>
        <p:spPr>
          <a:xfrm rot="10800000">
            <a:off x="3719974" y="3630699"/>
            <a:ext cx="186322" cy="116234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5" name="AutoShape 15"/>
          <p:cNvSpPr/>
          <p:nvPr/>
        </p:nvSpPr>
        <p:spPr>
          <a:xfrm rot="10800000">
            <a:off x="8305599" y="3630699"/>
            <a:ext cx="186322" cy="116234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</p:sp>
      <p:cxnSp>
        <p:nvCxnSpPr>
          <p:cNvPr id="16" name="Connector 16"/>
          <p:cNvCxnSpPr/>
          <p:nvPr/>
        </p:nvCxnSpPr>
        <p:spPr>
          <a:xfrm>
            <a:off x="1506516" y="2037587"/>
            <a:ext cx="0" cy="932329"/>
          </a:xfrm>
          <a:prstGeom prst="line">
            <a:avLst/>
          </a:prstGeom>
          <a:ln w="127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2049591" y="2037587"/>
            <a:ext cx="2390775" cy="6477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4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Controllable input variable in the experiment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021015" y="1585561"/>
            <a:ext cx="2334600" cy="33337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200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Independent Variable</a:t>
            </a:r>
            <a:endParaRPr lang="en-US" sz="2000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4440508" y="4726196"/>
            <a:ext cx="2390775" cy="6477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4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Specific value set for a factor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4450033" y="4274170"/>
            <a:ext cx="1781175" cy="323850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200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Setting</a:t>
            </a:r>
            <a:endParaRPr lang="en-US" sz="2000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cxnSp>
        <p:nvCxnSpPr>
          <p:cNvPr id="21" name="Connector 21"/>
          <p:cNvCxnSpPr/>
          <p:nvPr/>
        </p:nvCxnSpPr>
        <p:spPr>
          <a:xfrm>
            <a:off x="6094845" y="2037587"/>
            <a:ext cx="0" cy="932329"/>
          </a:xfrm>
          <a:prstGeom prst="line">
            <a:avLst/>
          </a:prstGeom>
          <a:ln w="127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2" name="TextBox 22"/>
          <p:cNvSpPr txBox="1"/>
          <p:nvPr/>
        </p:nvSpPr>
        <p:spPr>
          <a:xfrm>
            <a:off x="6637920" y="2037587"/>
            <a:ext cx="2390775" cy="86677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4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Measured output from the experiment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6609344" y="1585561"/>
            <a:ext cx="2247900" cy="32385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200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Dependent Variable</a:t>
            </a:r>
            <a:endParaRPr lang="en-US" sz="2000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9066936" y="4726196"/>
            <a:ext cx="2390775" cy="6477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4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Levels: 100°C / 150°C / 200°C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9038361" y="4274170"/>
            <a:ext cx="1781175" cy="323850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200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Temperature Factor</a:t>
            </a:r>
            <a:endParaRPr lang="en-US" sz="2000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9916002" y="1585561"/>
            <a:ext cx="1828800" cy="2762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25000"/>
              </a:lnSpc>
              <a:spcBef>
                <a:spcPct val="0"/>
              </a:spcBef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Factor Screening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9916002" y="2037587"/>
            <a:ext cx="1828800" cy="2286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25000"/>
              </a:lnSpc>
              <a:spcBef>
                <a:spcPct val="0"/>
              </a:spcBef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Level Optimization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9916002" y="2470974"/>
            <a:ext cx="1828800" cy="2286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25000"/>
              </a:lnSpc>
              <a:spcBef>
                <a:spcPct val="0"/>
              </a:spcBef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Response Analysis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9" name="AutoShape 29"/>
          <p:cNvSpPr/>
          <p:nvPr/>
        </p:nvSpPr>
        <p:spPr>
          <a:xfrm>
            <a:off x="369164" y="5834790"/>
            <a:ext cx="11459847" cy="621927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</p:sp>
      <p:sp>
        <p:nvSpPr>
          <p:cNvPr id="30" name="TextBox 30"/>
          <p:cNvSpPr txBox="1"/>
          <p:nvPr/>
        </p:nvSpPr>
        <p:spPr>
          <a:xfrm>
            <a:off x="818363" y="5916625"/>
            <a:ext cx="10565130" cy="4248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4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Factor–Level–Response Relationships</a:t>
            </a:r>
            <a:endParaRPr lang="en-US" sz="14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Key Elements: Factor / Level / Response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cxnSp>
        <p:nvCxnSpPr>
          <p:cNvPr id="32" name="Connector 32"/>
          <p:cNvCxnSpPr/>
          <p:nvPr/>
        </p:nvCxnSpPr>
        <p:spPr>
          <a:xfrm>
            <a:off x="8401261" y="3733279"/>
            <a:ext cx="0" cy="932329"/>
          </a:xfrm>
          <a:prstGeom prst="line">
            <a:avLst/>
          </a:prstGeom>
          <a:ln w="127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3" name="AutoShape 33"/>
          <p:cNvSpPr/>
          <p:nvPr/>
        </p:nvSpPr>
        <p:spPr>
          <a:xfrm rot="10800000">
            <a:off x="8305599" y="4598020"/>
            <a:ext cx="627793" cy="62779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34" name="AutoShape 34"/>
          <p:cNvSpPr/>
          <p:nvPr/>
        </p:nvSpPr>
        <p:spPr>
          <a:xfrm>
            <a:off x="5792051" y="1651397"/>
            <a:ext cx="627793" cy="62779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cxnSp>
        <p:nvCxnSpPr>
          <p:cNvPr id="35" name="Connector 35"/>
          <p:cNvCxnSpPr/>
          <p:nvPr/>
        </p:nvCxnSpPr>
        <p:spPr>
          <a:xfrm>
            <a:off x="3813014" y="3733279"/>
            <a:ext cx="0" cy="932329"/>
          </a:xfrm>
          <a:prstGeom prst="line">
            <a:avLst/>
          </a:prstGeom>
          <a:ln w="127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6" name="AutoShape 36"/>
          <p:cNvSpPr/>
          <p:nvPr/>
        </p:nvSpPr>
        <p:spPr>
          <a:xfrm rot="10800000">
            <a:off x="3660374" y="4412300"/>
            <a:ext cx="627793" cy="62779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37" name="AutoShape 37"/>
          <p:cNvSpPr/>
          <p:nvPr/>
        </p:nvSpPr>
        <p:spPr>
          <a:xfrm>
            <a:off x="1192625" y="1647730"/>
            <a:ext cx="627793" cy="627793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38" name="Freeform 38"/>
          <p:cNvSpPr/>
          <p:nvPr/>
        </p:nvSpPr>
        <p:spPr>
          <a:xfrm>
            <a:off x="5900922" y="1747486"/>
            <a:ext cx="410050" cy="41005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</a:path>
              <a:path w="304800" h="304800"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</a:path>
              <a:path w="304800" h="304800"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39" name="Freeform 39"/>
          <p:cNvSpPr/>
          <p:nvPr/>
        </p:nvSpPr>
        <p:spPr>
          <a:xfrm>
            <a:off x="1301491" y="1747486"/>
            <a:ext cx="410050" cy="41005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</a:path>
              <a:path w="304800" h="304800"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</a:path>
              <a:path w="304800" h="304800"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40" name="Freeform 40"/>
          <p:cNvSpPr/>
          <p:nvPr/>
        </p:nvSpPr>
        <p:spPr>
          <a:xfrm>
            <a:off x="3775034" y="4521171"/>
            <a:ext cx="410050" cy="41005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</a:path>
              <a:path w="304800" h="304800"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</a:path>
              <a:path w="304800" h="304800"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41" name="Freeform 41"/>
          <p:cNvSpPr/>
          <p:nvPr/>
        </p:nvSpPr>
        <p:spPr>
          <a:xfrm>
            <a:off x="8425246" y="4707146"/>
            <a:ext cx="410050" cy="41005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47180" y="28632"/>
                </a:moveTo>
                <a:lnTo>
                  <a:pt x="19907" y="83468"/>
                </a:lnTo>
                <a:lnTo>
                  <a:pt x="147304" y="137874"/>
                </a:lnTo>
                <a:lnTo>
                  <a:pt x="276015" y="83344"/>
                </a:lnTo>
                <a:lnTo>
                  <a:pt x="147180" y="28632"/>
                </a:lnTo>
                <a:close/>
              </a:path>
              <a:path w="304800" h="304800">
                <a:moveTo>
                  <a:pt x="152400" y="144723"/>
                </a:moveTo>
                <a:lnTo>
                  <a:pt x="152400" y="276168"/>
                </a:lnTo>
                <a:lnTo>
                  <a:pt x="276177" y="217408"/>
                </a:lnTo>
                <a:lnTo>
                  <a:pt x="276177" y="92145"/>
                </a:lnTo>
                <a:lnTo>
                  <a:pt x="152400" y="144723"/>
                </a:lnTo>
                <a:close/>
              </a:path>
              <a:path w="304800" h="304800">
                <a:moveTo>
                  <a:pt x="19098" y="217408"/>
                </a:moveTo>
                <a:lnTo>
                  <a:pt x="143294" y="276168"/>
                </a:lnTo>
                <a:lnTo>
                  <a:pt x="143294" y="144723"/>
                </a:lnTo>
                <a:lnTo>
                  <a:pt x="19098" y="92145"/>
                </a:lnTo>
                <a:lnTo>
                  <a:pt x="19098" y="217408"/>
                </a:lnTo>
              </a:path>
            </a:pathLst>
          </a:custGeom>
          <a:solidFill>
            <a:srgbClr val="FFFFFF">
              <a:alpha val="100000"/>
            </a:srgbClr>
          </a:solid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0005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88" y="0"/>
            <a:ext cx="12189023" cy="6858000"/>
          </a:xfrm>
          <a:prstGeom prst="rect">
            <a:avLst/>
          </a:prstGeom>
        </p:spPr>
      </p:pic>
      <p:sp>
        <p:nvSpPr>
          <p:cNvPr id="900006" name="TextBox 3"/>
          <p:cNvSpPr txBox="1"/>
          <p:nvPr/>
        </p:nvSpPr>
        <p:spPr>
          <a:xfrm>
            <a:off x="4083476" y="1982489"/>
            <a:ext cx="2558623" cy="113223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sz="5700">
                <a:solidFill>
                  <a:srgbClr val="4381DD">
                    <a:alpha val="100000"/>
                  </a:srgbClr>
                </a:solidFill>
                <a:latin typeface="Noto Sans SC Black"/>
                <a:ea typeface="Noto Sans SC Black"/>
                <a:cs typeface="Noto Sans SC Black"/>
              </a:rPr>
              <a:t>Part.</a:t>
            </a:r>
            <a:endParaRPr lang="en-US" sz="5700">
              <a:solidFill>
                <a:srgbClr val="4381DD">
                  <a:alpha val="100000"/>
                </a:srgbClr>
              </a:solidFill>
              <a:latin typeface="Noto Sans SC Black"/>
              <a:ea typeface="Noto Sans SC Black"/>
              <a:cs typeface="Noto Sans SC Black"/>
            </a:endParaRPr>
          </a:p>
        </p:txBody>
      </p:sp>
      <p:sp>
        <p:nvSpPr>
          <p:cNvPr id="900007" name="TextBox 4"/>
          <p:cNvSpPr txBox="1"/>
          <p:nvPr/>
        </p:nvSpPr>
        <p:spPr>
          <a:xfrm>
            <a:off x="6315053" y="1982489"/>
            <a:ext cx="1622446" cy="113223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sz="5700">
                <a:solidFill>
                  <a:srgbClr val="4381DD">
                    <a:alpha val="100000"/>
                  </a:srgbClr>
                </a:solidFill>
                <a:latin typeface="Noto Sans SC Black"/>
                <a:ea typeface="Noto Sans SC Black"/>
                <a:cs typeface="Noto Sans SC Black"/>
              </a:rPr>
              <a:t>02</a:t>
            </a:r>
            <a:endParaRPr lang="en-US" sz="5700">
              <a:solidFill>
                <a:srgbClr val="4381DD">
                  <a:alpha val="100000"/>
                </a:srgbClr>
              </a:solidFill>
              <a:latin typeface="Noto Sans SC Black"/>
              <a:ea typeface="Noto Sans SC Black"/>
              <a:cs typeface="Noto Sans SC Black"/>
            </a:endParaRPr>
          </a:p>
        </p:txBody>
      </p:sp>
      <p:sp>
        <p:nvSpPr>
          <p:cNvPr id="900008" name="TextBox 5"/>
          <p:cNvSpPr txBox="1"/>
          <p:nvPr/>
        </p:nvSpPr>
        <p:spPr>
          <a:xfrm>
            <a:off x="2908300" y="3146379"/>
            <a:ext cx="6375400" cy="126893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Noto Sans SC Black"/>
                <a:ea typeface="Noto Sans SC Black"/>
                <a:cs typeface="Noto Sans SC Black"/>
              </a:rPr>
              <a:t>Experimental Design Types</a:t>
            </a:r>
            <a:endParaRPr lang="en-US" sz="3600">
              <a:solidFill>
                <a:srgbClr val="000000">
                  <a:alpha val="100000"/>
                </a:srgbClr>
              </a:solidFill>
              <a:latin typeface="Noto Sans SC Black"/>
              <a:ea typeface="Noto Sans SC Black"/>
              <a:cs typeface="Noto Sans SC Black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 l="-47" r="-47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Full Factorial Design: Principles and Applications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grpSp>
        <p:nvGrpSpPr>
          <p:cNvPr id="3" name="Group 3"/>
          <p:cNvGrpSpPr/>
          <p:nvPr/>
        </p:nvGrpSpPr>
        <p:grpSpPr>
          <a:xfrm rot="0">
            <a:off x="839115" y="1512589"/>
            <a:ext cx="197186" cy="5357334"/>
            <a:chOff x="839115" y="1512589"/>
            <a:chExt cx="197186" cy="5357334"/>
          </a:xfrm>
        </p:grpSpPr>
        <p:sp>
          <p:nvSpPr>
            <p:cNvPr id="4" name="AutoShape 4"/>
            <p:cNvSpPr/>
            <p:nvPr/>
          </p:nvSpPr>
          <p:spPr>
            <a:xfrm>
              <a:off x="839115" y="1512589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5" name="AutoShape 5"/>
            <p:cNvSpPr/>
            <p:nvPr/>
          </p:nvSpPr>
          <p:spPr>
            <a:xfrm>
              <a:off x="839115" y="3230148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6" name="AutoShape 6"/>
            <p:cNvSpPr/>
            <p:nvPr/>
          </p:nvSpPr>
          <p:spPr>
            <a:xfrm>
              <a:off x="839115" y="4975845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cxnSp>
          <p:nvCxnSpPr>
            <p:cNvPr id="7" name="Connector 7"/>
            <p:cNvCxnSpPr/>
            <p:nvPr/>
          </p:nvCxnSpPr>
          <p:spPr>
            <a:xfrm>
              <a:off x="937708" y="1624780"/>
              <a:ext cx="0" cy="5245143"/>
            </a:xfrm>
            <a:prstGeom prst="line">
              <a:avLst/>
            </a:prstGeom>
            <a:ln w="190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 rot="0">
            <a:off x="6455568" y="1512589"/>
            <a:ext cx="197186" cy="5357334"/>
            <a:chOff x="6455568" y="1512589"/>
            <a:chExt cx="197186" cy="5357334"/>
          </a:xfrm>
        </p:grpSpPr>
        <p:sp>
          <p:nvSpPr>
            <p:cNvPr id="9" name="AutoShape 9"/>
            <p:cNvSpPr/>
            <p:nvPr/>
          </p:nvSpPr>
          <p:spPr>
            <a:xfrm>
              <a:off x="6455568" y="1512589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0" name="AutoShape 10"/>
            <p:cNvSpPr/>
            <p:nvPr/>
          </p:nvSpPr>
          <p:spPr>
            <a:xfrm>
              <a:off x="6455568" y="3230148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1" name="AutoShape 11"/>
            <p:cNvSpPr/>
            <p:nvPr/>
          </p:nvSpPr>
          <p:spPr>
            <a:xfrm>
              <a:off x="6455568" y="4975845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cxnSp>
          <p:nvCxnSpPr>
            <p:cNvPr id="12" name="Connector 12"/>
            <p:cNvCxnSpPr/>
            <p:nvPr/>
          </p:nvCxnSpPr>
          <p:spPr>
            <a:xfrm>
              <a:off x="6554162" y="1624780"/>
              <a:ext cx="0" cy="5245143"/>
            </a:xfrm>
            <a:prstGeom prst="line">
              <a:avLst/>
            </a:prstGeom>
            <a:ln w="190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3" name="TextBox 13"/>
          <p:cNvSpPr txBox="1"/>
          <p:nvPr/>
        </p:nvSpPr>
        <p:spPr>
          <a:xfrm>
            <a:off x="1297192" y="1308287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Full Factorial Design Definition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297192" y="4762018"/>
            <a:ext cx="4414526" cy="62484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Factor Level Selection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297192" y="3025846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Advantages of Full Factorial Design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297192" y="1804349"/>
            <a:ext cx="4486656" cy="1203960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Full factorial design includes all possible factor level combinations to comprehensively explore each factor's effect on the response.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297192" y="3543470"/>
            <a:ext cx="4486275" cy="1152525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Full factorial design accurately estimates each factor and interaction, avoids missing important effects, and improves reliability and precision.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297192" y="5282464"/>
            <a:ext cx="4486275" cy="1152525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Choose factor level counts balancing comprehensiveness against cost and time—typically two- or three-level designs.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6865764" y="1308287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Replication and Randomization in Experiments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6865764" y="3025846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Full Factorial Design Applications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6865764" y="1804349"/>
            <a:ext cx="4486275" cy="1152525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Replication and randomization in full factorial designs improve stability, reduce error, and ensure reliable results.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6865764" y="3543470"/>
            <a:ext cx="4486275" cy="1152525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Full factorial design is widely used in product development, process optimization, and quality control when comprehensive factor understanding is required.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6865764" y="4780608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Full Factorial Data Analysis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6865764" y="5298231"/>
            <a:ext cx="4486275" cy="1152525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Full factorial data analysis typically uses ANOVA, comparing response means across level combinations to reveal factor and interaction effects.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 l="-47" r="-47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Fractional Factorial Implementation Strategies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384075" y="1963339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1000"/>
            </a:schemeClr>
          </a:solidFill>
        </p:spPr>
      </p:sp>
      <p:sp>
        <p:nvSpPr>
          <p:cNvPr id="4" name="TextBox 4"/>
          <p:cNvSpPr txBox="1"/>
          <p:nvPr/>
        </p:nvSpPr>
        <p:spPr>
          <a:xfrm>
            <a:off x="454011" y="2110898"/>
            <a:ext cx="3497596" cy="1379868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Use resolution IV or V designs (e.g., 2^(k−p)) so main effects are not aliased with two-way interactions—prioritize clear main effects in screening.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58275" y="1468323"/>
            <a:ext cx="3689067" cy="5603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7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Alias Structure Management</a:t>
            </a:r>
            <a:endParaRPr lang="en-US" sz="17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4297736" y="1963339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1000"/>
            </a:schemeClr>
          </a:solidFill>
        </p:spPr>
      </p:sp>
      <p:sp>
        <p:nvSpPr>
          <p:cNvPr id="7" name="TextBox 7"/>
          <p:cNvSpPr txBox="1"/>
          <p:nvPr/>
        </p:nvSpPr>
        <p:spPr>
          <a:xfrm>
            <a:off x="4367671" y="2110898"/>
            <a:ext cx="3497596" cy="1379868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Foldover (e.g., reversing generator signs) on an initial fractional design separates aliased interactions—useful in confirmation phases.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271935" y="1468323"/>
            <a:ext cx="3689067" cy="5603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7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Foldover Design to Increase Resolution</a:t>
            </a:r>
            <a:endParaRPr lang="en-US" sz="17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2127802" y="4534143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1000"/>
            </a:schemeClr>
          </a:solidFill>
        </p:spPr>
      </p:sp>
      <p:sp>
        <p:nvSpPr>
          <p:cNvPr id="10" name="TextBox 10"/>
          <p:cNvSpPr txBox="1"/>
          <p:nvPr/>
        </p:nvSpPr>
        <p:spPr>
          <a:xfrm>
            <a:off x="2197737" y="4681702"/>
            <a:ext cx="3497596" cy="1379868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High-quality fractional designs project to full factorials on important subsets—e.g., a 7-factor 1/8 design remains full on any 3 factors.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102002" y="4039126"/>
            <a:ext cx="3689067" cy="5603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7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Projection Property Applications</a:t>
            </a:r>
            <a:endParaRPr lang="en-US" sz="17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6142390" y="4534143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1000"/>
            </a:schemeClr>
          </a:solidFill>
        </p:spPr>
      </p:sp>
      <p:sp>
        <p:nvSpPr>
          <p:cNvPr id="13" name="TextBox 13"/>
          <p:cNvSpPr txBox="1"/>
          <p:nvPr/>
        </p:nvSpPr>
        <p:spPr>
          <a:xfrm>
            <a:off x="6212325" y="4681702"/>
            <a:ext cx="3497596" cy="1379868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When standard tables don't apply, use intelligent algorithms for custom designs—especially mixed-level or heavily constrained scenarios.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116589" y="4039126"/>
            <a:ext cx="3689067" cy="5603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7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Genetic Algorithm Optimization</a:t>
            </a:r>
            <a:endParaRPr lang="en-US" sz="17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8177754" y="1963339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1000"/>
            </a:schemeClr>
          </a:solidFill>
        </p:spPr>
      </p:sp>
      <p:sp>
        <p:nvSpPr>
          <p:cNvPr id="16" name="TextBox 16"/>
          <p:cNvSpPr txBox="1"/>
          <p:nvPr/>
        </p:nvSpPr>
        <p:spPr>
          <a:xfrm>
            <a:off x="8247690" y="2110898"/>
            <a:ext cx="3497596" cy="1379868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Use Plackett-Burman and similar constructions to screen many factors with few runs (e.g., 12 runs for 11 factors).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8151954" y="1468323"/>
            <a:ext cx="3689067" cy="5603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7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Minimize Experimental Runs</a:t>
            </a:r>
            <a:endParaRPr lang="en-US" sz="17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10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><p:bg><p:bgPr><a:blipFill dpi="0" rotWithShape="1"><a:blip r:embed="rId1"><a:alphaModFix amt="100000"/></a:blip><a:srcRect/><a:stretch><a:fillRect l="-47" r="-47"/></a:stretch></a:blipFill><a:effectLst/></p:bgPr></p:bg><p:spTree><p:nvGrpSpPr><p:cNvPr id="1" name=""/><p:cNvGrpSpPr/><p:nvPr/></p:nvGrpSpPr><p:grpSpPr><a:xfrm><a:off x="0" y="0"/><a:ext cx="0" cy="0"/><a:chOff x="0" y="0"/><a:chExt cx="0" cy="0"/></a:xfrm></p:grpSpPr><p:sp><p:nvSpPr><p:cNvPr id="2" name="AutoShape 2"/><p:cNvSpPr/><p:nvPr/></p:nvSpPr><p:spPr><a:xfrm flipH="1"><a:off x="619335" y="3608265"/><a:ext cx="2528378" cy="2528378"/></a:xfrm><a:prstGeom prst="blockArc"><a:avLst/></a:prstGeom><a:solidFill><a:schemeClr val="accent1"><a:alpha val="100000"/></a:schemeClr></a:solidFill></p:spPr></p:sp><p:sp><p:nvSpPr><p:cNvPr id="3" name="AutoShape 3"/><p:cNvSpPr/><p:nvPr/></p:nvSpPr><p:spPr><a:xfrm><a:off x="9066112" y="1570545"/><a:ext cx="2528119" cy="2528119"/></a:xfrm><a:prstGeom prst="blockArc"><a:avLst/></a:prstGeom><a:solidFill><a:schemeClr val="accent1"><a:alpha val="100000"/></a:schemeClr></a:solidFill></p:spPr></p:sp><p:sp><p:nvSpPr><p:cNvPr id="4" name="AutoShape 4"/><p:cNvSpPr/><p:nvPr/></p:nvSpPr><p:spPr><a:xfrm><a:off x="856343" y="4357420"/><a:ext cx="10737888" cy="1030068"/></a:xfrm><a:prstGeom prst="roundRect"><a:avLst><a:gd name="adj" fmla="val 0"/></a:avLst></a:prstGeom><a:solidFill><a:schemeClr val="lt2"><a:alpha val="100000"/></a:schemeClr></a:solidFill></p:spPr></p:sp><p:sp><p:nvSpPr><p:cNvPr id="5" name="AutoShape 5"/><p:cNvSpPr/><p:nvPr/></p:nvSpPr><p:spPr><a:xfrm><a:off x="707860" y="2308745"/><a:ext cx="10700369" cy="1030068"/></a:xfrm><a:prstGeom prst="roundRect"><a:avLst><a:gd name="adj" fmla="val 0"/></a:avLst></a:prstGeom><a:solidFill><a:schemeClr val="lt2"><a:alpha val="100000"/></a:schemeClr></a:solidFill></p:spPr></p:sp><p:sp><p:nvSpPr><p:cNvPr id="6" name="AutoShape 6"/><p:cNvSpPr/><p:nvPr/></p:nvSpPr><p:spPr><a:xfrm rot="5400000"><a:off x="9064705" y="1570545"/><a:ext cx="2528119" cy="2528119"/></a:xfrm><a:prstGeom prst="blockArc"><a:avLst/></a:prstGeom><a:solidFill><a:schemeClr val="accent1"><a:alpha val="100000"/></a:schemeClr></a:solidFill></p:spPr></p:sp><p:sp><p:nvSpPr><p:cNvPr id="7" name="AutoShape 7"/><p:cNvSpPr/><p:nvPr/></p:nvSpPr><p:spPr><a:xfrm rot="16200000" flipH="1"><a:off x="619335" y="3608265"/><a:ext cx="2528378" cy="2528378"/></a:xfrm><a:prstGeom prst="blockArc"><a:avLst/></a:prstGeom><a:solidFill><a:schemeClr val="accent1"><a:alpha val="100000"/></a:schemeClr></a:solidFill></p:spPr></p:sp><p:sp><p:nvSpPr><p:cNvPr id="8" name="AutoShape 8"/><p:cNvSpPr/><p:nvPr/></p:nvSpPr><p:spPr><a:xfrm><a:off x="1873999" y="5623796"/><a:ext cx="9720232" cy="503999"/></a:xfrm><a:prstGeom prst="rect"><a:avLst/></a:prstGeom><a:solidFill><a:schemeClr val="accent1"><a:alpha val="100000"/></a:schemeClr></a:solidFill></p:spPr></p:sp><p:sp><p:nvSpPr><p:cNvPr id="9" name="AutoShape 9"/><p:cNvSpPr/><p:nvPr/></p:nvSpPr><p:spPr><a:xfrm><a:off x="1873999" y="3598487"/><a:ext cx="8464570" cy="500178"/></a:xfrm><a:prstGeom prst="rect"><a:avLst/></a:prstGeom><a:solidFill><a:schemeClr val="accent1"><a:alpha val="100000"/></a:schemeClr></a:solidFill></p:spPr></p:sp><p:sp><p:nvSpPr><p:cNvPr id="10" name="AutoShape 10"/><p:cNvSpPr/><p:nvPr/></p:nvSpPr><p:spPr><a:xfrm><a:off x="2833966" y="5470278"/><a:ext cx="1249349" cy="792000"/></a:xfrm><a:prstGeom prst="chevron"><a:avLst/></a:prstGeom><a:solidFill><a:schemeClr val="accent2"><a:alpha val="100000"/></a:schemeClr></a:solidFill></p:spPr></p:sp><p:sp><p:nvSpPr><p:cNvPr id="11" name="AutoShape 11"/><p:cNvSpPr/><p:nvPr/></p:nvSpPr><p:spPr><a:xfrm><a:off x="7951304" y="5470278"/><a:ext cx="1249349" cy="792000"/></a:xfrm><a:prstGeom prst="chevron"><a:avLst/></a:prstGeom><a:solidFill><a:schemeClr val="accent3"><a:alpha val="100000"/></a:schemeClr></a:solidFill></p:spPr></p:sp><p:sp><p:nvSpPr><p:cNvPr id="12" name="AutoShape 12"/><p:cNvSpPr/><p:nvPr/></p:nvSpPr><p:spPr><a:xfrm flipH="1"><a:off x="2833966" y="3450622"/><a:ext cx="1249349" cy="792000"/></a:xfrm><a:prstGeom prst="chevron"><a:avLst/></a:prstGeom><a:solidFill><a:schemeClr val="accent3"><a:alpha val="100000"/></a:schemeClr></a:solidFill></p:spPr></p:sp><p:sp><p:nvSpPr><p:cNvPr id="13" name="AutoShape 13"/><p:cNvSpPr/><p:nvPr/></p:nvSpPr><p:spPr><a:xfrm flipH="1"><a:off x="7951304" y="3450622"/><a:ext cx="1249349" cy="792000"/></a:xfrm><a:prstGeom prst="chevron"><a:avLst/></a:prstGeom><a:solidFill><a:schemeClr val="accent2"><a:alpha val="100000"/></a:schemeClr></a:solidFill></p:spPr></p:sp><p:sp><p:nvSpPr><p:cNvPr id="14" name="Freeform 14"/><p:cNvSpPr/><p:nvPr/></p:nvSpPr><p:spPr><a:xfrm><a:off x="479961" y="1576029"/><a:ext cx="9878384" cy="500399"/></a:xfrm><a:custGeom><a:avLst/><a:gdLst/><a:ahLst/><a:cxnLst/><a:rect l="l" t="t" r="r" b="b"/><a:pathLst><a:path w="9878384" h="500399"><a:moveTo><a:pt x="0" y="0"/></a:moveTo><a:lnTo><a:pt x="9878384" y="0"/></a:lnTo><a:lnTo><a:pt x="9878384" y="500399"/></a:lnTo><a:lnTo><a:pt x="9293" y="500399"/></a:lnTo><a:lnTo><a:pt x="254846" y="254846"/></a:lnTo><a:lnTo><a:pt x="0" y="0"/></a:lnTo></a:path></a:pathLst></a:custGeom><a:solidFill><a:schemeClr val="accent1"><a:alpha val="100000"/></a:schemeClr></a:solidFill></p:spPr></p:sp><p:sp><p:nvSpPr><p:cNvPr id="15" name="AutoShape 15"/><p:cNvSpPr/><p:nvPr/></p:nvSpPr><p:spPr><a:xfrm rot="5400000" flipH="1"><a:off x="11478657" y="5739369"/><a:ext cx="503999" cy="272854"/></a:xfrm><a:prstGeom prst="triangle"><a:avLst><a:gd name="adj" fmla="val 50000"/></a:avLst></a:prstGeom><a:solidFill><a:schemeClr val="accent1"><a:alpha val="100000"/></a:schemeClr></a:solidFill></p:spPr></p:sp><p:sp><p:nvSpPr><p:cNvPr id="16" name="AutoShape 16"/><p:cNvSpPr/><p:nvPr/></p:nvSpPr><p:spPr><a:xfrm><a:off x="2833966" y="1434874"/><a:ext cx="1249349" cy="792000"/></a:xfrm><a:prstGeom prst="chevron"><a:avLst/></a:prstGeom><a:solidFill><a:schemeClr val="accent2"><a:alpha val="100000"/></a:schemeClr></a:solidFill></p:spPr></p:sp><p:sp><p:nvSpPr><p:cNvPr id="17" name="AutoShape 17"/><p:cNvSpPr/><p:nvPr/></p:nvSpPr><p:spPr><a:xfrm><a:off x="7951304" y="1434874"/><a:ext cx="1249349" cy="792000"/></a:xfrm><a:prstGeom prst="chevron"><a:avLst/></a:prstGeom><a:solidFill><a:schemeClr val="accent3"><a:alpha val="100000"/></a:schemeClr></a:solidFill></p:spPr></p:sp><p:sp><p:nvSpPr><p:cNvPr id="18" name="AutoShape 18"/><p:cNvSpPr/><p:nvPr/></p:nvSpPr><p:spPr><a:xfrm><a:off x="3104477" y="1649260"/><a:ext cx="734083" cy="332399"/></a:xfrm><a:prstGeom prst="rect"><a:avLst/></a:prstGeom><a:noFill/></p:spPr><p:txBody><a:bodyPr vert="horz" wrap="square" lIns="0" tIns="0" rIns="0" bIns="0" rtlCol="0" anchor="t" anchorCtr="0"><a:noAutofit/></a:bodyPr><a:lstStyle/><a:p><a:pPr algn="ctr"><a:lnSpc><a:spcPct val="120000"/></a:lnSpc><a:spcBef><a:spcPct val="0"/></a:spcBef><a:defRPr/></a:pPr><a:r><a:rPr lang="en-US" sz="1800"><a:solidFill><a:srgbClr val="FFFFFF"><a:alpha val="100000"/></a:srgbClr></a:solidFill><a:latin typeface="Noto Sans SC"/><a:ea typeface="Noto Sans SC"/><a:cs typeface="Noto Sans SC"/></a:rPr><a:t>01</a:t></a:r><a:endParaRPr lang="en-US" sz="1100"/></a:p></p:txBody></p:sp><p:sp><p:nvSpPr><p:cNvPr id="19" name="AutoShape 19"/><p:cNvSpPr/><p:nvPr/></p:nvSpPr><p:spPr><a:xfrm><a:off x="8208936" y="1649260"/><a:ext cx="734083" cy="316305"/></a:xfrm><a:prstGeom prst="rect"><a:avLst/></a:prstGeom><a:noFill/></p:spPr><p:txBody><a:bodyPr vert="horz" wrap="square" lIns="0" tIns="0" rIns="0" bIns="0" rtlCol="0" anchor="t" anchorCtr="0"><a:noAutofit/></a:bodyPr><a:lstStyle/><a:p><a:pPr algn="ctr"><a:lnSpc><a:spcPct val="120000"/></a:lnSpc><a:spcBef><a:spcPct val="0"/></a:spcBef><a:defRPr/></a:pPr><a:r><a:rPr lang="en-US" sz="1800"><a:solidFill><a:srgbClr val="FFFFFF"><a:alpha val="100000"/></a:srgbClr></a:solidFill><a:latin typeface="Noto Sans SC"/><a:ea typeface="Noto Sans SC"/><a:cs typeface="Noto Sans SC"/></a:rPr><a:t>02</a:t></a:r><a:endParaRPr lang="en-US" sz="1100"/></a:p></p:txBody></p:sp><p:sp><p:nvSpPr><p:cNvPr id="20" name="AutoShape 20"/><p:cNvSpPr/><p:nvPr/></p:nvSpPr><p:spPr><a:xfrm><a:off x="3047325" y="3658365"/><a:ext cx="734083" cy="316305"/></a:xfrm><a:prstGeom prst="rect"><a:avLst/></a:prstGeom><a:noFill/></p:spPr><p:txBody><a:bodyPr vert="horz" wrap="square" lIns="0" tIns="0" rIns="0" bIns="0" rtlCol="0" anchor="t" anchorCtr="0"><a:noAutofit/></a:bodyPr><a:lstStyle/><a:p><a:pPr algn="ctr"><a:lnSpc><a:spcPct val="120000"/></a:lnSpc><a:spcBef><a:spcPct val="0"/></a:spcBef><a:defRPr/></a:pPr><a:r><a:rPr lang="en-US" sz="1800"><a:solidFill><a:srgbClr val="FFFFFF"><a:alpha val="100000"/></a:srgbClr></a:solidFill><a:latin typeface="Noto Sans SC"/><a:ea typeface="Noto Sans SC"/><a:cs typeface="Noto Sans SC"/></a:rPr><a:t>04</a:t></a:r><a:endParaRPr lang="en-US" sz="1100"/></a:p></p:txBody></p:sp><p:sp><p:nvSpPr><p:cNvPr id="21" name="AutoShape 21"/><p:cNvSpPr/><p:nvPr/></p:nvSpPr><p:spPr><a:xfrm><a:off x="8208936" y="3658365"/><a:ext cx="734083" cy="316305"/></a:xfrm><a:prstGeom prst="rect"><a:avLst/></a:prstGeom><a:noFill/></p:spPr><p:txBody><a:bodyPr vert="horz" wrap="square" lIns="0" tIns="0" rIns="0" bIns="0" rtlCol="0" anchor="t" anchorCtr="0"><a:noAutofit/></a:bodyPr><a:lstStyle/><a:p><a:pPr algn="ctr"><a:lnSpc><a:spcPct val="120000"/></a:lnSpc><a:spcBef><a:spcPct val="0"/></a:spcBef><a:defRPr/></a:pPr><a:r><a:rPr lang="en-US" sz="1800"><a:solidFill><a:srgbClr val="FFFFFF"><a:alpha val="100000"/></a:srgbClr></a:solidFill><a:latin typeface="Noto Sans SC"/><a:ea typeface="Noto Sans SC"/><a:cs typeface="Noto Sans SC"/></a:rPr><a:t>03</a:t></a:r><a:endParaRPr lang="en-US" sz="1100"/></a:p></p:txBody></p:sp><p:sp><p:nvSpPr><p:cNvPr id="22" name="AutoShape 22"/><p:cNvSpPr/><p:nvPr/></p:nvSpPr><p:spPr><a:xfrm><a:off x="3104477" y="5680348"/><a:ext cx="734083" cy="316305"/></a:xfrm><a:prstGeom prst="rect"><a:avLst/></a:prstGeom><a:noFill/></p:spPr><p:txBody><a:bodyPr vert="horz" wrap="square" lIns="0" tIns="0" rIns="0" bIns="0" rtlCol="0" anchor="t" anchorCtr="0"><a:noAutofit/></a:bodyPr><a:lstStyle/><a:p><a:pPr algn="ctr"><a:lnSpc><a:spcPct val="120000"/></a:lnSpc><a:spcBef><a:spcPct val="0"/></a:spcBef><a:defRPr/></a:pPr><a:r><a:rPr lang="en-US" sz="1800"><a:solidFill><a:srgbClr val="FFFFFF"><a:alpha val="100000"/></a:srgbClr></a:solidFill><a:latin typeface="Noto Sans SC"/><a:ea typeface="Noto Sans SC"/><a:cs typeface="Noto Sans SC"/></a:rPr><a:t>05</a:t></a:r><a:endParaRPr lang="en-US" sz="1100"/></a:p></p:txBody></p:sp><p:sp><p:nvSpPr><p:cNvPr id="23" name="AutoShape 23"/><p:cNvSpPr/><p:nvPr/></p:nvSpPr><p:spPr><a:xfrm><a:off x="8266088" y="5680348"/><a:ext cx="734083" cy="316305"/></a:xfrm><a:prstGeom prst="rect"><a:avLst/></a:prstGeom><a:noFill/></p:spPr><p:txBody><a:bodyPr vert="horz" wrap="square" lIns="0" tIns="0" rIns="0" bIns="0" rtlCol="0" anchor="t" anchorCtr="0"><a:noAutofit/></a:bodyPr><a:lstStyle/><a:p><a:pPr algn="ctr"><a:lnSpc><a:spcPct val="120000"/></a:lnSpc><a:spcBef><a:spcPct val="0"/></a:spcBef><a:defRPr/></a:pPr><a:r><a:rPr lang="en-US" sz="1800"><a:solidFill><a:srgbClr val="FFFFFF"><a:alpha val="100000"/></a:srgbClr></a:solidFill><a:latin typeface="Noto Sans SC"/><a:ea typeface="Noto Sans SC"/><a:cs typeface="Noto Sans SC"/></a:rPr><a:t>06</a:t></a:r><a:endParaRPr lang="en-US" sz="1100"/></a:p></p:txBody></p:sp><p:sp><p:nvSpPr><p:cNvPr id="24" name="TextBox 24"/><p:cNvSpPr txBox="1"/><p:nvPr/></p:nvSpPr><p:spPr><a:xfrm flipH="1"><a:off x="1281539" y="1751128"/><a:ext cx="1639118" cy="180975"/></a:xfrm><a:prstGeom prst="rect"><a:avLst/></a:prstGeom><a:noFill/></p:spPr><p:txBody><a:bodyPr vert="horz" wrap="square" lIns="0" tIns="0" rIns="0" bIns="0" rtlCol="0" anchor="t" anchorCtr="0"><a:spAutoFit/></a:bodyPr><a:lstStyle/><a:p><a:pPr algn="r"><a:lnSpc><a:spcPct val="110000"/></a:lnSpc></a:pPr><a:r><a:rPr lang="en-US" sz="1000"><a:solidFill><a:srgbClr val="FFFFFF"><a:alpha val="100000"/></a:srgbClr></a:solidFill><a:latin typeface="Noto Sans SC"/><a:ea typeface="Noto Sans SC"/><a:cs typeface="Noto Sans SC"/></a:rPr><a:t>Form the Team</a:t></a:r><a:endParaRPr lang="en-US" sz="1000"><a:solidFill><a:srgbClr val="FFFFFF"><a:alpha val="100000"/></a:srgbClr></a:solidFill><a:latin typeface="Noto Sans SC"/><a:ea typeface="Noto Sans SC"/><a:cs typeface="Noto Sans SC"/></a:endParaRPr></a:p></p:txBody></p:sp><p:cxnSp><p:nvCxnSpPr><p:cNvPr id="25" name="Connector 25"/><p:cNvCxnSpPr/><p:nvPr/></p:nvCxnSpPr><p:spPr><a:xfrm flipH="1"><a:off x="3793883" y="3851542"/><a:ext cx="4157420" cy="0"/></a:xfrm><a:prstGeom prst="line"><a:avLst/></a:prstGeom><a:ln w="19050"><a:solidFill><a:srgbClr val="FFFFFF"><a:alpha val="100000"/></a:srgbClr></a:solidFill><a:prstDash val="dash"/><a:headEnd type="none"/><a:tailEnd type="triangle"/></a:ln></p:spPr></p:cxnSp><p:sp><p:nvSpPr><p:cNvPr id="26" name="TextBox 26"/><p:cNvSpPr txBox="1"/><p:nvPr/></p:nvSpPr><p:spPr><a:xfrm><a:off x="5140151" y="1615194"/><a:ext cx="1631970" cy="222314"/></a:xfrm><a:prstGeom prst="rect"><a:avLst/></a:prstGeom></p:spPr><p:txBody><a:bodyPr vert="horz" wrap="square" lIns="25432" tIns="25432" rIns="25432" bIns="25432" rtlCol="0" anchor="t" anchorCtr="0"><a:spAutoFit/></a:bodyPr><a:lstStyle/><a:p><a:pPr algn="ctr"><a:lnSpc><a:spcPct val="80000"/></a:lnSpc></a:pPr><a:r><a:rPr lang="en-US" sz="1100"><a:solidFill><a:srgbClr val="FFFFFF"><a:alpha val="100000"/></a:srgbClr></a:solidFill><a:latin typeface="Noto Sans SC"/><a:ea typeface="Noto Sans SC"/><a:cs typeface="Noto Sans SC"/></a:rPr><a:t>Identify Factors</a:t></a:r><a:endParaRPr lang="en-US" sz="1100"><a:solidFill><a:srgbClr val="FFFFFF"><a:alpha val="100000"/></a:srgbClr></a:solidFill><a:latin typeface="Noto Sans SC"/><a:ea typeface="Noto Sans SC"/><a:cs typeface="Noto Sans SC"/></a:endParaRPr></a:p></p:txBody></p:sp><p:sp><p:nvSpPr><p:cNvPr id="27" name="TextBox 27"/><p:cNvSpPr txBox="1"/><p:nvPr/></p:nvSpPr><p:spPr><a:xfrm flipH="1"><a:off x="9296674" y="1751128"/><a:ext cx="1379678" cy="180975"/></a:xfrm><a:prstGeom prst="rect"><a:avLst/></a:prstGeom><a:noFill/></p:spPr><p:txBody><a:bodyPr vert="horz" wrap="square" lIns="0" tIns="0" rIns="0" bIns="0" rtlCol="0" anchor="t" anchorCtr="0"><a:spAutoFit/></a:bodyPr><a:lstStyle/><a:p><a:pPr algn="l"><a:lnSpc><a:spcPct val="110000"/></a:lnSpc></a:pPr><a:r><a:rPr lang="en-US" sz="1000"><a:solidFill><a:srgbClr val="FFFFFF"><a:alpha val="100000"/></a:srgbClr></a:solidFill><a:latin typeface="Noto Sans SC"/><a:ea typeface="Noto Sans SC"/><a:cs typeface="Noto Sans SC"/></a:rPr><a:t>Analyze Current State</a:t></a:r><a:endParaRPr lang="en-US" sz="1000"><a:solidFill><a:srgbClr val="FFFFFF"><a:alpha val="100000"/></a:srgbClr></a:solidFill><a:latin typeface="Noto Sans SC"/><a:ea typeface="Noto Sans SC"/><a:cs typeface="Noto Sans SC"/></a:endParaRPr></a:p></p:txBody></p:sp><p:sp><p:nvSpPr><p:cNvPr id="28" name="TextBox 28"/><p:cNvSpPr txBox="1"/><p:nvPr/></p:nvSpPr><p:spPr><a:xfrm><a:off x="997215" y="2750464"/><a:ext cx="2145030" cy="453390"/></a:xfrm><a:prstGeom prst="rect"><a:avLst/></a:prstGeom><a:noFill/></p:spPr><p:txBody><a:bodyPr vert="horz" wrap="square" lIns="91440" tIns="45720" rIns="91440" bIns="45720" rtlCol="0" anchor="t" anchorCtr="0"><a:spAutoFit/></a:bodyPr><a:lstStyle/><a:p><a:pPr algn="l"><a:lnSpc><a:spcPct val="114000"/></a:lnSpc></a:pPr><a:r><a:rPr lang="en-US" sz="1000"><a:solidFill><a:schemeClr val="dk1"><a:alpha val="100000"/></a:schemeClr></a:solidFill><a:latin typeface="Noto Sans SC"/><a:ea typeface="Noto Sans SC"/><a:cs typeface="Noto Sans SC"/></a:rPr><a:t>Screen key input variables and their interactions on the output.</a:t></a:r><a:endParaRPr lang="en-US" sz="1000"><a:solidFill><a:schemeClr val="dk1"><a:alpha val="100000"/></a:schemeClr></a:solidFill><a:latin typeface="Noto Sans SC"/><a:ea typeface="Noto Sans SC"/><a:cs typeface="Noto Sans SC"/></a:endParaRPr></a:p></p:txBody></p:sp><p:sp><p:nvSpPr><p:cNvPr id="29" name="Freeform 29"/><p:cNvSpPr/><p:nvPr/></p:nvSpPr><p:spPr><a:xfrm flipH="1"><a:off x="3508009" y="2445697"/><a:ext cx="88096" cy="763618"/></a:xfrm><a:custGeom><a:avLst/><a:gdLst/><a:ahLst/><a:cxnLst/><a:rect l="l" t="t" r="r" b="b"/><a:pathLst><a:path w="6350" h="225425"><a:moveTo><a:pt x="0" y="0"/></a:moveTo><a:lnTo><a:pt x="0" y="225425"/></a:lnTo></a:path></a:pathLst></a:custGeom><a:noFill/><a:ln w="12700"><a:solidFill><a:schemeClr val="accent1"><a:alpha val="100000"/></a:schemeClr></a:solidFill><a:prstDash val="solid"/></a:ln></p:spPr></p:sp><p:sp><p:nvSpPr><p:cNvPr id="30" name="Freeform 30"/><p:cNvSpPr/><p:nvPr/></p:nvSpPr><p:spPr><a:xfrm flipH="1"><a:off x="6948622" y="2445697"/><a:ext cx="88096" cy="763618"/></a:xfrm><a:custGeom><a:avLst/><a:gdLst/><a:ahLst/><a:cxnLst/><a:rect l="l" t="t" r="r" b="b"/><a:pathLst><a:path w="6350" h="225425"><a:moveTo><a:pt x="0" y="0"/></a:moveTo><a:lnTo><a:pt x="0" y="225425"/></a:lnTo></a:path></a:pathLst></a:custGeom><a:noFill/><a:ln w="12700"><a:solidFill><a:schemeClr val="accent1"><a:alpha val="100000"/></a:schemeClr></a:solidFill><a:prstDash val="solid"/></a:ln></p:spPr></p:sp><p:sp><p:nvSpPr><p:cNvPr id="31" name="TextBox 31"/><p:cNvSpPr txBox="1"/><p:nvPr/></p:nvSpPr><p:spPr><a:xfrm flipH="1"><a:off x="1596681" y="5807042"/><a:ext cx="1323975" cy="171450"/></a:xfrm><a:prstGeom prst="rect"><a:avLst/></a:prstGeom><a:noFill/></p:spPr><p:txBody><a:bodyPr vert="horz" wrap="square" lIns="0" tIns="0" rIns="0" bIns="0" rtlCol="0" anchor="t" anchorCtr="0"><a:spAutoFit/></a:bodyPr><a:lstStyle/><a:p><a:pPr algn="r"><a:lnSpc><a:spcPct val="110000"/></a:lnSpc></a:pPr><a:r><a:rPr lang="en-US" sz="1000"><a:solidFill><a:srgbClr val="FFFFFF"><a:alpha val="100000"/></a:srgbClr></a:solidFill><a:latin typeface="Noto Sans SC"/><a:ea typeface="Noto Sans SC"/><a:cs typeface="Noto Sans SC"/></a:rPr><a:t>Evaluate Responses</a:t></a:r><a:endParaRPr lang="en-US" sz="1000"><a:solidFill><a:srgbClr val="FFFFFF"><a:alpha val="100000"/></a:srgbClr></a:solidFill><a:latin typeface="Noto Sans SC"/><a:ea typeface="Noto Sans SC"/><a:cs typeface="Noto Sans SC"/></a:endParaRPr></a:p></p:txBody></p:sp><p:cxnSp><p:nvCxnSpPr><p:cNvPr id="32" name="Connector 32"/><p:cNvCxnSpPr/><p:nvPr/></p:nvCxnSpPr><p:spPr><a:xfrm><a:off x="4051516" y="5873525"/><a:ext cx="4157420" cy="0"/></a:xfrm><a:prstGeom prst="line"><a:avLst/></a:prstGeom><a:ln w="19050"><a:solidFill><a:srgbClr val="FFFFFF"><a:alpha val="100000"/></a:srgbClr></a:solidFill><a:prstDash val="dash"/><a:headEnd type="none"/><a:tailEnd type="triangle"/></a:ln></p:spPr></p:cxnSp><p:sp><p:nvSpPr><p:cNvPr id="33" name="TextBox 33"/><p:cNvSpPr txBox="1"/><p:nvPr/></p:nvSpPr><p:spPr><a:xfrm><a:off x="5140151" y="5659160"/><a:ext cx="1631970" cy="222314"/></a:xfrm><a:prstGeom prst="rect"><a:avLst/></a:prstGeom></p:spPr><p:txBody><a:bodyPr vert="horz" wrap="square" lIns="25432" tIns="25432" rIns="25432" bIns="25432" rtlCol="0" anchor="t" anchorCtr="0"><a:spAutoFit/></a:bodyPr><a:lstStyle/><a:p><a:pPr algn="ctr"><a:lnSpc><a:spcPct val="80000"/></a:lnSpc></a:pPr><a:r><a:rPr lang="en-US" sz="1100"><a:solidFill><a:srgbClr val="FFFFFF"><a:alpha val="100000"/></a:srgbClr></a:solidFill><a:latin typeface="Noto Sans SC"/><a:ea typeface="Noto Sans SC"/><a:cs typeface="Noto Sans SC"/></a:rPr><a:t>Adjust Parameters</a:t></a:r><a:endParaRPr lang="en-US" sz="1100"><a:solidFill><a:srgbClr val="FFFFFF"><a:alpha val="100000"/></a:srgbClr></a:solidFill><a:latin typeface="Noto Sans SC"/><a:ea typeface="Noto Sans SC"/><a:cs typeface="Noto Sans SC"/></a:endParaRPr></a:p></p:txBody></p:sp><p:sp><p:nvSpPr><p:cNvPr id="34" name="TextBox 34"/><p:cNvSpPr txBox="1"/><p:nvPr/></p:nvSpPr><p:spPr><a:xfrm flipH="1"><a:off x="9296674" y="5792150"/><a:ext cx="1843123" cy="180975"/></a:xfrm><a:prstGeom prst="rect"><a:avLst/></a:prstGeom><a:noFill/></p:spPr><p:txBody><a:bodyPr vert="horz" wrap="square" lIns="0" tIns="0" rIns="0" bIns="0" rtlCol="0" anchor="t" anchorCtr="0"><a:spAutoFit/></a:bodyPr><a:lstStyle/><a:p><a:pPr algn="l"><a:lnSpc><a:spcPct val="110000"/></a:lnSpc></a:pPr><a:r><a:rPr lang="en-US" sz="1000"><a:solidFill><a:srgbClr val="FFFFFF"><a:alpha val="100000"/></a:srgbClr></a:solidFill><a:latin typeface="Noto Sans SC"/><a:ea typeface="Noto Sans SC"/><a:cs typeface="Noto Sans SC"/></a:rPr><a:t>Iterative Optimization</a:t></a:r><a:endParaRPr lang="en-US" sz="1000"><a:solidFill><a:srgbClr val="FFFFFF"><a:alpha val="100000"/></a:srgbClr></a:solidFill><a:latin typeface="Noto Sans SC"/><a:ea typeface="Noto Sans SC"/><a:cs typeface="Noto Sans SC"/></a:endParaRPr></a:p></p:txBody></p:sp><p:sp><p:nvSpPr><p:cNvPr id="35" name="Freeform 35"/><p:cNvSpPr/><p:nvPr/></p:nvSpPr><p:spPr><a:xfrm flipH="1"><a:off x="4667895" y="4494372"/><a:ext cx="88096" cy="763618"/></a:xfrm><a:custGeom><a:avLst/><a:gdLst/><a:ahLst/><a:cxnLst/><a:rect l="l" t="t" r="r" b="b"/><a:pathLst><a:path w="6350" h="225425"><a:moveTo><a:pt x="0" y="0"/></a:moveTo><a:lnTo><a:pt x="0" y="225425"/></a:lnTo></a:path></a:pathLst></a:custGeom><a:noFill/><a:ln w="12700"><a:solidFill><a:schemeClr val="accent1"><a:alpha val="100000"/></a:schemeClr></a:solidFill><a:prstDash val="solid"/></a:ln></p:spPr></p:sp><p:sp><p:nvSpPr><p:cNvPr id="36" name="Freeform 36"/><p:cNvSpPr/><p:nvPr/></p:nvSpPr><p:spPr><a:xfrm flipH="1"><a:off x="8108508" y="4494372"/><a:ext cx="88096" cy="763618"/></a:xfrm><a:custGeom><a:avLst/><a:gdLst/><a:ahLst/><a:cxnLst/><a:rect l="l" t="t" r="r" b="b"/><a:pathLst><a:path w="6350" h="225425"><a:moveTo><a:pt x="0" y="0"/></a:moveTo><a:lnTo><a:pt x="0" y="225425"/></a:lnTo></a:path></a:pathLst></a:custGeom><a:noFill/><a:ln w="12700"><a:solidFill><a:schemeClr val="accent1"><a:alpha val="100000"/></a:schemeClr></a:solidFill><a:prstDash val="solid"/></a:ln></p:spPr></p:sp><p:cxnSp><p:nvCxnSpPr><p:cNvPr id="37" name="Connector 37"/><p:cNvCxnSpPr/><p:nvPr/></p:nvCxnSpPr><p:spPr><a:xfrm><a:off x="4051516" y="1842438"/><a:ext cx="4157420" cy="0"/></a:xfrm><a:prstGeom prst="line"><a:avLst/></a:prstGeom><a:ln w="19050"><a:solidFill><a:srgbClr val="FFFFFF"><a:alpha val="100000"/></a:srgbClr></a:solidFill><a:prstDash val="dash"/><a:headEnd type="none"/><a:tailEnd type="triangle"/></a:ln></p:spPr></p:cxnSp><p:sp><p:nvSpPr><p:cNvPr id="38" name="TextBox 38"/><p:cNvSpPr txBox="1"/><p:nvPr/></p:nvSpPr><p:spPr><a:xfrm><a:off x="5140151" y="3637177"/><a:ext cx="1631970" cy="222314"/></a:xfrm><a:prstGeom prst="rect"><a:avLst/></a:prstGeom></p:spPr><p:txBody><a:bodyPr vert="horz" wrap="square" lIns="25432" tIns="25432" rIns="25432" bIns="25432" rtlCol="0" anchor="t" anchorCtr="0"><a:spAutoFit/></a:bodyPr><a:lstStyle/><a:p><a:pPr algn="ctr"><a:lnSpc><a:spcPct val="80000"/></a:lnSpc></a:pPr><a:r><a:rPr lang="en-US" sz="1100"><a:solidFill><a:srgbClr val="FFFFFF"><a:alpha val="100000"/></a:srgbClr></a:solidFill><a:latin typeface="Noto Sans SC"/><a:ea typeface="Noto Sans SC"/><a:cs typeface="Noto Sans SC"/></a:rPr><a:t>Design the Experiment</a:t></a:r><a:endParaRPr lang="en-US" sz="1100"><a:solidFill><a:srgbClr val="FFFFFF"><a:alpha val="100000"/></a:srgbClr></a:solidFill><a:latin typeface="Noto Sans SC"/><a:ea typeface="Noto Sans SC"/><a:cs typeface="Noto Sans SC"/></a:endParaRPr></a:p></p:txBody></p:sp><p:sp><p:nvSpPr><p:cNvPr id="39" name="TextBox 39"/><p:cNvSpPr txBox="1"/><p:nvPr/></p:nvSpPr><p:spPr><a:xfrm flipH="1"><a:off x="1523823" y="3774228"/><a:ext cx="1228725" cy="171450"/></a:xfrm><a:prstGeom prst="rect"><a:avLst/></a:prstGeom><a:noFill/></p:spPr><p:txBody><a:bodyPr vert="horz" wrap="square" lIns="0" tIns="0" rIns="0" bIns="0" rtlCol="0" anchor="t" anchorCtr="0"><a:spAutoFit/></a:bodyPr><a:lstStyle/><a:p><a:pPr algn="r"><a:lnSpc><a:spcPct val="110000"/></a:lnSpc></a:pPr><a:r><a:rPr lang="en-US" sz="1000"><a:solidFill><a:srgbClr val="FFFFFF"><a:alpha val="100000"/></a:srgbClr></a:solidFill><a:latin typeface="Noto Sans SC"/><a:ea typeface="Noto Sans SC"/><a:cs typeface="Noto Sans SC"/></a:rPr><a:t>Run the Experiment</a:t></a:r><a:endParaRPr lang="en-US" sz="1000"><a:solidFill><a:srgbClr val="FFFFFF"><a:alpha val="100000"/></a:srgbClr></a:solidFill><a:latin typeface="Noto Sans SC"/><a:ea typeface="Noto Sans SC"/><a:cs typeface="Noto Sans SC"/></a:endParaRPr></a:p></p:txBody></p:sp><p:sp><p:nvSpPr><p:cNvPr id="40" name="TextBox 40"/><p:cNvSpPr txBox="1"/><p:nvPr/></p:nvSpPr><p:spPr><a:xfrm flipH="1"><a:off x="9149190" y="3774228"/><a:ext cx="1527162" cy="180975"/></a:xfrm><a:prstGeom prst="rect"><a:avLst/></a:prstGeom><a:noFill/></p:spPr><p:txBody><a:bodyPr vert="horz" wrap="square" lIns="0" tIns="0" rIns="0" bIns="0" rtlCol="0" anchor="t" anchorCtr="0"><a:spAutoFit/></a:bodyPr><a:lstStyle/><a:p><a:pPr algn="l"><a:lnSpc><a:spcPct val="110000"/></a:lnSpc></a:pPr><a:r><a:rPr lang="en-US" sz="1000"><a:solidFill><a:srgbClr val="FFFFFF"><a:alpha val="100000"/></a:srgbClr></a:solidFill><a:latin typeface="Noto Sans SC"/><a:ea typeface="Noto Sans SC"/><a:cs typeface="Noto Sans SC"/></a:rPr><a:t>Build the Model</a:t></a:r><a:endParaRPr lang="en-US" sz="1000"><a:solidFill><a:srgbClr val="FFFFFF"><a:alpha val="100000"/></a:srgbClr></a:solidFill><a:latin typeface="Noto Sans SC"/><a:ea typeface="Noto Sans SC"/><a:cs typeface="Noto Sans SC"/></a:endParaRPr></a:p></p:txBody></p:sp><p:sp><p:nvSpPr><p:cNvPr id="41" name="TextBox 41"/><p:cNvSpPr txBox="1"/><p:nvPr/></p:nvSpPr><p:spPr><a:xfrm flipH="1"><a:off x="1092032" y="2516745"/><a:ext cx="1743075" cy="228600"/></a:xfrm><a:prstGeom prst="rect"><a:avLst/></a:prstGeom><a:noFill/></p:spPr><p:txBody><a:bodyPr vert="horz" wrap="square" lIns="0" tIns="0" rIns="0" bIns="0" rtlCol="0" anchor="t" anchorCtr="0"><a:spAutoFit/></a:bodyPr><a:lstStyle/><a:p><a:pPr algn="l"><a:lnSpc><a:spcPct val="80000"/></a:lnSpc></a:pPr><a:r><a:rPr lang="en-US" sz="1550"><a:solidFill><a:schemeClr val="accent1"><a:alpha val="100000"/></a:schemeClr></a:solidFill><a:latin typeface="Noto Sans SC"/><a:ea typeface="Noto Sans SC"/><a:cs typeface="Noto Sans SC"/></a:rPr><a:t>Identify Factors</a:t></a:r><a:endParaRPr lang="en-US" sz="1550"><a:solidFill><a:schemeClr val="accent1"><a:alpha val="100000"/></a:schemeClr></a:solidFill><a:latin typeface="Noto Sans SC"/><a:ea typeface="Noto Sans SC"/><a:cs typeface="Noto Sans SC"/></a:endParaRPr></a:p></p:txBody></p:sp><p:sp><p:nvSpPr><p:cNvPr id="42" name="TextBox 42"/><p:cNvSpPr txBox="1"/><p:nvPr/></p:nvSpPr><p:spPr><a:xfrm><a:off x="4363290" y="2750464"/><a:ext cx="2145030" cy="453390"/></a:xfrm><a:prstGeom prst="rect"><a:avLst/></a:prstGeom><a:noFill/></p:spPr><p:txBody><a:bodyPr vert="horz" wrap="square" lIns="91440" tIns="45720" rIns="91440" bIns="45720" rtlCol="0" anchor="t" anchorCtr="0"><a:spAutoFit/></a:bodyPr><a:lstStyle/><a:p><a:pPr algn="l"><a:lnSpc><a:spcPct val="114000"/></a:lnSpc></a:pPr><a:r><a:rPr lang="en-US" sz="1000"><a:solidFill><a:schemeClr val="dk1"><a:alpha val="100000"/></a:schemeClr></a:solidFill><a:latin typeface="Noto Sans SC"/><a:ea typeface="Noto Sans SC"/><a:cs typeface="Noto Sans SC"/></a:rPr><a:t>Build a second-order polynomial model to describe nonlinear relationships between variables and responses.</a:t></a:r><a:endParaRPr lang="en-US" sz="1000"><a:solidFill><a:schemeClr val="dk1"><a:alpha val="100000"/></a:schemeClr></a:solidFill><a:latin typeface="Noto Sans SC"/><a:ea typeface="Noto Sans SC"/><a:cs typeface="Noto Sans SC"/></a:endParaRPr></a:p></p:txBody></p:sp><p:sp><p:nvSpPr><p:cNvPr id="43" name="TextBox 43"/><p:cNvSpPr txBox="1"/><p:nvPr/></p:nvSpPr><p:spPr><a:xfrm flipH="1"><a:off x="4458107" y="2516745"/><a:ext cx="1743075" cy="228600"/></a:xfrm><a:prstGeom prst="rect"><a:avLst/></a:prstGeom><a:noFill/></p:spPr><p:txBody><a:bodyPr vert="horz" wrap="square" lIns="0" tIns="0" rIns="0" bIns="0" rtlCol="0" anchor="t" anchorCtr="0"><a:spAutoFit/></a:bodyPr><a:lstStyle/><a:p><a:pPr algn="l"><a:lnSpc><a:spcPct val="80000"/></a:lnSpc></a:pPr><a:r><a:rPr lang="en-US" sz="1550"><a:solidFill><a:schemeClr val="accent1"><a:alpha val="100000"/></a:schemeClr></a:solidFill><a:latin typeface="Noto Sans SC"/><a:ea typeface="Noto Sans SC"/><a:cs typeface="Noto Sans SC"/></a:rPr><a:t>Modeling & Analysis</a:t></a:r><a:endParaRPr lang="en-US" sz="1550"><a:solidFill><a:schemeClr val="accent1"><a:alpha val="100000"/></a:schemeClr></a:solidFill><a:latin typeface="Noto Sans SC"/><a:ea typeface="Noto Sans SC"/><a:cs typeface="Noto Sans SC"/></a:endParaRPr></a:p></p:txBody></p:sp><p:sp><p:nvSpPr><p:cNvPr id="44" name="TextBox 44"/><p:cNvSpPr txBox="1"/><p:nvPr/></p:nvSpPr><p:spPr><a:xfrm><a:off x="7450089" y="2750464"/><a:ext cx="2145030" cy="634365"/></a:xfrm><a:prstGeom prst="rect"><a:avLst/></a:prstGeom><a:noFill/></p:spPr><p:txBody><a:bodyPr vert="horz" wrap="square" lIns="91440" tIns="45720" rIns="91440" bIns="45720" rtlCol="0" anchor="t" anchorCtr="0"><a:spAutoFit/></a:bodyPr><a:lstStyle/><a:p><a:pPr algn="l"><a:lnSpc><a:spcPct val="114000"/></a:lnSpc></a:pPr><a:r><a:rPr lang="en-US" sz="1000"><a:solidFill><a:schemeClr val="dk1"><a:alpha val="100000"/></a:schemeClr></a:solidFill><a:latin typeface="Noto Sans SC"/><a:ea typeface="Noto Sans SC"/><a:cs typeface="Noto Sans SC"/></a:rPr><a:t>Use CCD or BBD to determine the spatial distribution of experimental points.</a:t></a:r><a:endParaRPr lang="en-US" sz="1000"><a:solidFill><a:schemeClr val="dk1"><a:alpha val="100000"/></a:schemeClr></a:solidFill><a:latin typeface="Noto Sans SC"/><a:ea typeface="Noto Sans SC"/><a:cs typeface="Noto Sans SC"/></a:endParaRPr></a:p></p:txBody></p:sp><p:sp><p:nvSpPr><p:cNvPr id="45" name="TextBox 45"/><p:cNvSpPr txBox="1"/><p:nvPr/></p:nvSpPr><p:spPr><a:xfrm flipH="1"><a:off x="7544906" y="2516745"/><a:ext cx="1743075" cy="228600"/></a:xfrm><a:prstGeom prst="rect"><a:avLst/></a:prstGeom><a:noFill/></p:spPr><p:txBody><a:bodyPr vert="horz" wrap="square" lIns="0" tIns="0" rIns="0" bIns="0" rtlCol="0" anchor="t" anchorCtr="0"><a:spAutoFit/></a:bodyPr><a:lstStyle/><a:p><a:pPr algn="l"><a:lnSpc><a:spcPct val="80000"/></a:lnSpc></a:pPr><a:r><a:rPr lang="en-US" sz="1550"><a:solidFill><a:schemeClr val="accent1"><a:alpha val="100000"/></a:schemeClr></a:solidFill><a:latin typeface="Noto Sans SC"/><a:ea typeface="Noto Sans SC"/><a:cs typeface="Noto Sans SC"/></a:rPr><a:t>Design the Plan</a:t></a:r><a:endParaRPr lang="en-US" sz="1550"><a:solidFill><a:schemeClr val="accent1"><a:alpha val="100000"/></a:schemeClr></a:solidFill><a:latin typeface="Noto Sans SC"/><a:ea typeface="Noto Sans SC"/><a:cs typeface="Noto Sans SC"/></a:endParaRPr></a:p></p:txBody></p:sp><p:sp><p:nvSpPr><p:cNvPr id="46" name="TextBox 46"/><p:cNvSpPr txBox="1"/><p:nvPr/></p:nvSpPr><p:spPr><a:xfrm><a:off x="2410559" y="4811493"/><a:ext cx="2145030" cy="453390"/></a:xfrm><a:prstGeom prst="rect"><a:avLst/></a:prstGeom><a:noFill/></p:spPr><p:txBody><a:bodyPr vert="horz" wrap="square" lIns="91440" tIns="45720" rIns="91440" bIns="45720" rtlCol="0" anchor="t" anchorCtr="0"><a:spAutoFit/></a:bodyPr><a:lstStyle/><a:p><a:pPr algn="l"><a:lnSpc><a:spcPct val="114000"/></a:lnSpc></a:pPr><a:r><a:rPr lang="en-US" sz="1000"><a:solidFill><a:schemeClr val="dk1"><a:alpha val="100000"/></a:schemeClr></a:solidFill><a:latin typeface="Noto Sans SC"/><a:ea typeface="Noto Sans SC"/><a:cs typeface="Noto Sans SC"/></a:rPr><a:t>Allocate equipment, personnel, materials, and other resources per the experimental plan.</a:t></a:r><a:endParaRPr lang="en-US" sz="1000"><a:solidFill><a:schemeClr val="dk1"><a:alpha val="100000"/></a:schemeClr></a:solidFill><a:latin typeface="Noto Sans SC"/><a:ea typeface="Noto Sans SC"/><a:cs typeface="Noto Sans SC"/></a:endParaRPr></a:p></p:txBody></p:sp><p:sp><p:nvSpPr><p:cNvPr id="47" name="TextBox 47"/><p:cNvSpPr txBox="1"/><p:nvPr/></p:nvSpPr><p:spPr><a:xfrm flipH="1"><a:off x="2505376" y="4577774"/><a:ext cx="1743075" cy="228600"/></a:xfrm><a:prstGeom prst="rect"><a:avLst/></a:prstGeom><a:noFill/></p:spPr><p:txBody><a:bodyPr vert="horz" wrap="square" lIns="0" tIns="0" rIns="0" bIns="0" rtlCol="0" anchor="t" anchorCtr="0"><a:spAutoFit/></a:bodyPr><a:lstStyle/><a:p><a:pPr algn="l"><a:lnSpc><a:spcPct val="80000"/></a:lnSpc></a:pPr><a:r><a:rPr lang="en-US" sz="1550"><a:solidFill><a:schemeClr val="accent1"><a:alpha val="100000"/></a:schemeClr></a:solidFill><a:latin typeface="Noto Sans SC"/><a:ea typeface="Noto Sans SC"/><a:cs typeface="Noto Sans SC"/></a:rPr><a:t>Allocate Resources</a:t></a:r><a:endParaRPr lang="en-US" sz="1550"><a:solidFill><a:schemeClr val="accent1"><a:alpha val="100000"/></a:schemeClr></a:solidFill><a:latin typeface="Noto Sans SC"/><a:ea typeface="Noto Sans SC"/><a:cs typeface="Noto Sans SC"/></a:endParaRPr></a:p></p:txBody></p:sp><p:sp><p:nvSpPr><p:cNvPr id="48" name="TextBox 48"/><p:cNvSpPr txBox="1"/><p:nvPr/></p:nvSpPr><p:spPr><a:xfrm><a:off x="5497358" y="4811493"/><a:ext cx="2145030" cy="453390"/></a:xfrm><a:prstGeom prst="rect"><a:avLst/></a:prstGeom><a:noFill/></p:spPr><p:txBody><a:bodyPr vert="horz" wrap="square" lIns="91440" tIns="45720" rIns="91440" bIns="45720" rtlCol="0" anchor="t" anchorCtr="0"><a:spAutoFit/></a:bodyPr><a:lstStyle/><a:p><a:pPr algn="l"><a:lnSpc><a:spcPct val="114000"/></a:lnSpc></a:pPr><a:r><a:rPr lang="en-US" sz="1000"><a:solidFill><a:schemeClr val="dk1"><a:alpha val="100000"/></a:schemeClr></a:solidFill><a:latin typeface="Noto Sans SC"/><a:ea typeface="Noto Sans SC"/><a:cs typeface="Noto Sans SC"/></a:rPr><a:t>Execute experiments per the design matrix and record response data.</a:t></a:r><a:endParaRPr lang="en-US" sz="1000"><a:solidFill><a:schemeClr val="dk1"><a:alpha val="100000"/></a:schemeClr></a:solidFill><a:latin typeface="Noto Sans SC"/><a:ea typeface="Noto Sans SC"/><a:cs typeface="Noto Sans SC"/></a:endParaRPr></a:p></p:txBody></p:sp><p:sp><p:nvSpPr><p:cNvPr id="49" name="TextBox 49"/><p:cNvSpPr txBox="1"/><p:nvPr/></p:nvSpPr><p:spPr><a:xfrm flipH="1"><a:off x="5592175" y="4577774"/><a:ext cx="1743075" cy="228600"/></a:xfrm><a:prstGeom prst="rect"><a:avLst/></a:prstGeom><a:noFill/></p:spPr><p:txBody><a:bodyPr vert="horz" wrap="square" lIns="0" tIns="0" rIns="0" bIns="0" rtlCol="0" anchor="t" anchorCtr="0"><a:spAutoFit/></a:bodyPr><a:lstStyle/><a:p><a:pPr algn="l"><a:lnSpc><a:spcPct val="80000"/></a:lnSpc></a:pPr><a:r><a:rPr lang="en-US" sz="1550"><a:solidFill><a:schemeClr val="accent1"><a:alpha val="100000"/></a:schemeClr></a:solidFill><a:latin typeface="Noto Sans SC"/><a:ea typeface="Noto Sans SC"/><a:cs typeface="Noto Sans SC"/></a:rPr><a:t>Run Experiments</a:t></a:r><a:endParaRPr lang="en-US" sz="1550"><a:solidFill><a:schemeClr val="accent1"><a:alpha val="100000"/></a:schemeClr></a:solidFill><a:latin typeface="Noto Sans SC"/><a:ea typeface="Noto Sans SC"/><a:cs typeface="Noto Sans SC"/></a:endParaRPr></a:p></p:txBody></p:sp><p:sp><p:nvSpPr><p:cNvPr id="50" name="TextBox 50"/><p:cNvSpPr txBox="1"/><p:nvPr/></p:nvSpPr><p:spPr><a:xfrm><a:off x="8688953" y="4811493"/><a:ext cx="2145030" cy="453390"/></a:xfrm><a:prstGeom prst="rect"><a:avLst/></a:prstGeom><a:noFill/></p:spPr><p:txBody><a:bodyPr vert="horz" wrap="square" lIns="91440" tIns="45720" rIns="91440" bIns="45720" rtlCol="0" anchor="t" anchorCtr="0"><a:spAutoFit/></a:bodyPr><a:lstStyle/><a:p><a:pPr algn="l"><a:lnSpc><a:spcPct val="114000"/></a:lnSpc></a:pPr><a:r><a:rPr lang="en-US" sz="1000"><a:solidFill><a:schemeClr val="dk1"><a:alpha val="100000"/></a:schemeClr></a:solidFill><a:latin typeface="Noto Sans SC"/><a:ea typeface="Noto Sans SC"/><a:cs typeface="Noto Sans SC"/></a:rPr><a:t>Confirm model validity through residual analysis and goodness-of-fit tests.</a:t></a:r><a:endParaRPr lang="en-US" sz="1000"><a:solidFill><a:schemeClr val="dk1"><a:alpha val="100000"/></a:schemeClr></a:solidFill><a:latin typeface="Noto Sans SC"/><a:ea typeface="Noto Sans SC"/><a:cs typeface="Noto Sans SC"/></a:endParaRPr></a:p></p:txBody></p:sp><p:sp><p:nvSpPr><p:cNvPr id="51" name="TextBox 51"/><p:cNvSpPr txBox="1"/><p:nvPr/></p:nvSpPr><p:spPr><a:xfrm flipH="1"><a:off x="8783770" y="4577774"/><a:ext cx="1743075" cy="228600"/></a:xfrm><a:prstGeom prst="rect"><a:avLst/></a:prstGeom><a:noFill/></p:spPr><p:txBody><a:bodyPr vert="horz" wrap="square" lIns="0" tIns="0" rIns="0" bIns="0" rtlCol="0" anchor="t" anchorCtr="0"><a:spAutoFit/></a:bodyPr><a:lstStyle/><a:p><a:pPr algn="l"><a:lnSpc><a:spcPct val="80000"/></a:lnSpc></a:pPr><a:r><a:rPr lang="en-US" sz="1550"><a:solidFill><a:schemeClr val="accent1"><a:alpha val="100000"/></a:schemeClr></a:solidFill><a:latin typeface="Noto Sans SC"/><a:ea typeface="Noto Sans SC"/><a:cs typeface="Noto Sans SC"/></a:rPr><a:t>Model Validation</a:t></a:r><a:endParaRPr lang="en-US" sz="1550"><a:solidFill><a:schemeClr val="accent1"><a:alpha val="100000"/></a:schemeClr></a:solidFill><a:latin typeface="Noto Sans SC"/><a:ea typeface="Noto Sans SC"/><a:cs typeface="Noto Sans SC"/></a:endParaRPr></a:p></p:txBody></p:sp><p:sp><p:nvSpPr><p:cNvPr id="52" name="AutoShape 52"/><p:cNvSpPr/><p:nvPr/></p:nvSpPr><p:spPr><a:xfrm><a:off x="10676352" y="2175779"/><a:ext cx="1296000" cy="1296000"/></a:xfrm><a:prstGeom prst="ellipse"><a:avLst/></a:prstGeom><a:solidFill><a:schemeClr val="accent1"><a:alpha val="100000"/></a:schemeClr></a:solidFill></p:spPr></p:sp><p:sp><p:nvSpPr><p:cNvPr id="53" name="AutoShape 53"/><p:cNvSpPr/><p:nvPr/></p:nvSpPr><p:spPr><a:xfrm><a:off x="10822312" y="2291615"/><a:ext cx="1047198" cy="1047198"/></a:xfrm><a:prstGeom prst="ellipse"><a:avLst/></a:prstGeom><a:solidFill><a:schemeClr val="accent3"><a:alpha val="100000"/></a:schemeClr></a:solidFill></p:spPr></p:sp><p:sp><p:nvSpPr><p:cNvPr id="54" name="TextBox 54"/><p:cNvSpPr txBox="1"/><p:nvPr/></p:nvSpPr><p:spPr><a:xfrm><a:off x="10829255" y="2644709"/><a:ext cx="1040130" cy="358140"/></a:xfrm><a:prstGeom prst="rect"><a:avLst/></a:prstGeom><a:noFill/></p:spPr><p:txBody><a:bodyPr vert="horz" wrap="square" lIns="91440" tIns="45720" rIns="91440" bIns="45720" rtlCol="0" anchor="ctr" anchorCtr="0"><a:spAutoFit/></a:bodyPr><a:lstStyle/><a:p><a:pPr algn="ctr"><a:lnSpc><a:spcPct val="100000"/></a:lnSpc><a:spcBef><a:spcPct val="0"/></a:spcBef></a:pPr><a:r><a:rPr lang="en-US" sz="1600"><a:solidFill><a:srgbClr val="FFFFFF"><a:alpha val="100000"/></a:srgbClr></a:solidFill><a:latin typeface="Noto Sans SC"/><a:ea typeface="Noto Sans SC"/><a:cs typeface="Noto Sans SC"/></a:rPr><a:t>Optimization Steps</a:t></a:r><a:endParaRPr lang="en-US" sz="1600"><a:solidFill><a:srgbClr val="FFFFFF"><a:alpha val="100000"/></a:srgbClr></a:solidFill><a:latin typeface="Noto Sans SC"/><a:ea typeface="Noto Sans SC"/><a:cs typeface="Noto Sans SC"/></a:endParaRPr></a:p></p:txBody></p:sp><p:sp><p:nvSpPr><p:cNvPr id="55" name="AutoShape 55"/><p:cNvSpPr/><p:nvPr/></p:nvSpPr><p:spPr><a:xfrm><a:off x="301353" y="4208560"/><a:ext cx="1296000" cy="1296000"/></a:xfrm><a:prstGeom prst="ellipse"><a:avLst/></a:prstGeom><a:solidFill><a:schemeClr val="accent1"><a:alpha val="100000"/></a:schemeClr></a:solidFill></p:spPr></p:sp><p:sp><p:nvSpPr><p:cNvPr id="56" name="AutoShape 56"/><p:cNvSpPr/><p:nvPr/></p:nvSpPr><p:spPr><a:xfrm><a:off x="419048" y="4332196"/><a:ext cx="1047198" cy="1047198"/></a:xfrm><a:prstGeom prst="ellipse"><a:avLst/></a:prstGeom><a:solidFill><a:schemeClr val="accent3"><a:alpha val="100000"/></a:schemeClr></a:solidFill></p:spPr></p:sp><p:sp><p:nvSpPr><p:cNvPr id="57" name="TextBox 57"/><p:cNvSpPr txBox="1"/><p:nvPr/></p:nvSpPr><p:spPr><a:xfrm><a:off x="593834" y="4970424"/><a:ext cx="687705" cy="253365"/></a:xfrm><a:prstGeom prst="rect"><a:avLst/></a:prstGeom><a:noFill/></p:spPr><p:txBody><a:bodyPr vert="horz" wrap="none" lIns="91440" tIns="45720" rIns="91440" bIns="45720" rtlCol="0" anchor="t" anchorCtr="0"><a:spAutoFit/></a:bodyPr><a:lstStyle/><a:p><a:pPr algn="ctr"><a:lnSpc><a:spcPct val="100000"/></a:lnSpc><a:spcBef><a:spcPct val="0"/></a:spcBef></a:pPr><a:r><a:rPr lang="en-US" sz="1000"><a:solidFill><a:srgbClr val="FFFFFF"><a:alpha val="100000"/></a:srgbClr></a:solidFill><a:latin typeface="Noto Sans SC"/><a:ea typeface="Noto Sans SC"/><a:cs typeface="Noto Sans SC"/></a:rPr><a:t>Verify Results</a:t></a:r><a:endParaRPr lang="en-US" sz="1000"><a:solidFill><a:srgbClr val="FFFFFF"><a:alpha val="100000"/></a:srgbClr></a:solidFill><a:latin typeface="Noto Sans SC"/><a:ea typeface="Noto Sans SC"/><a:cs typeface="Noto Sans SC"/></a:endParaRPr></a:p></p:txBody></p:sp><p:sp><p:nvSpPr><p:cNvPr id="58" name="TextBox 58"/><p:cNvSpPr txBox="1"/><p:nvPr/></p:nvSpPr><p:spPr><a:xfrm><a:off x="476023" y="265328"/><a:ext cx="11239500" cy="914400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40000"/></a:lnSpc></a:pPr><a:r><a:rPr lang="en-US" sz="3000" b="1"><a:solidFill><a:schemeClr val="dk2"><a:alpha val="100000"/></a:schemeClr></a:solidFill><a:latin typeface="Noto Sans SC"/><a:ea typeface="Noto Sans SC"/><a:cs typeface="Noto Sans SC"/></a:rPr><a:t>Response Surface Method Optimization Path</a:t></a:r><a:endParaRPr lang="en-US" sz="3000" b="1"><a:solidFill><a:schemeClr val="dk2"><a:alpha val="100000"/></a:schemeClr></a:solidFill><a:latin typeface="Noto Sans SC"/><a:ea typeface="Noto Sans SC"/><a:cs typeface="Noto Sans SC"/></a:endParaRPr></a:p></p:txBody></p:sp><p:sp><p:nvSpPr><p:cNvPr id="59" name="Freeform 59"/><p:cNvSpPr/><p:nvPr/></p:nvSpPr><p:spPr><a:xfrm><a:off x="707860" y="4494372"/><a:ext cx="466725" cy="400050"/></a:xfrm><a:custGeom><a:avLst/><a:gdLst/><a:ahLst/><a:cxnLst/><a:rect l="l" t="t" r="r" b="b"/><a:pathLst><a:path w="304800" h="304800"><a:moveTo><a:pt x="152400" y="190500"/></a:moveTo><a:cubicBezTo><a:pt x="194481" y="190500"/><a:pt x="228562" y="156381"/><a:pt x="228562" y="114300"/></a:cubicBezTo><a:lnTo><a:pt x="228562" y="76200"/></a:lnTo><a:cubicBezTo><a:pt x="228562" y="23612"/><a:pt x="190500" y="0"/><a:pt x="152400" y="0"/></a:cubicBezTo><a:lnTo><a:pt x="76162" y="0"/></a:lnTo><a:cubicBezTo><a:pt x="38100" y="0"/><a:pt x="0" y="20241"/><a:pt x="0" y="76200"/></a:cubicBezTo><a:cubicBezTo><a:pt x="0" y="130969"/><a:pt x="38100" y="152400"/><a:pt x="76162" y="152400"/></a:cubicBezTo><a:lnTo><a:pt x="114300" y="152400"/></a:lnTo><a:cubicBezTo><a:pt x="135322" y="152400"/><a:pt x="152400" y="169478"/><a:pt x="152400" y="190500"/></a:cubicBezTo><a:close/></a:path><a:path w="304800" h="304800"><a:moveTo><a:pt x="247460" y="116329"/></a:moveTo><a:cubicBezTo><a:pt x="246345" y="167878"/><a:pt x="204197" y="209550"/><a:pt x="152400" y="209550"/></a:cubicBezTo><a:lnTo><a:pt x="133350" y="209550"/></a:lnTo><a:lnTo><a:pt x="133350" y="190500"/></a:lnTo><a:cubicBezTo><a:pt x="133350" y="179984"/><a:pt x="124797" y="171450"/><a:pt x="114300" y="171450"/></a:cubicBezTo><a:lnTo><a:pt x="78095" y="171450"/></a:lnTo><a:cubicBezTo><a:pt x="76952" y="177136"/><a:pt x="76248" y="183223"/><a:pt x="76200" y="189795"/></a:cubicBezTo><a:lnTo><a:pt x="76200" y="229333"/></a:lnTo><a:cubicBezTo><a:pt x="76600" y="271072"/><a:pt x="110566" y="304800"/><a:pt x="152400" y="304800"/></a:cubicBezTo><a:cubicBezTo><a:pt x="152400" y="283740"/><a:pt x="169478" y="266700"/><a:pt x="190500" y="266700"/></a:cubicBezTo><a:lnTo><a:pt x="228562" y="266700"/></a:lnTo><a:cubicBezTo><a:pt x="266700" y="266700"/><a:pt x="304800" y="245269"/><a:pt x="304800" y="190500"/></a:cubicBezTo><a:cubicBezTo><a:pt x="304800" y="143894"/><a:pt x="278273" y="122301"/><a:pt x="247460" y="116329"/></a:cubicBezTo></a:path></a:pathLst></a:custGeom><a:solidFill><a:srgbClr val="FFFFFF"><a:alpha val="100000"/></a:srgbClr></a:solidFill></p:spPr></p:sp></p:spTree></p:cSld><p:clrMapOvr><a:masterClrMapping/></p:clrMapOvr>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0005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88" y="0"/>
            <a:ext cx="12189023" cy="6858000"/>
          </a:xfrm>
          <a:prstGeom prst="rect">
            <a:avLst/>
          </a:prstGeom>
        </p:spPr>
      </p:pic>
      <p:sp>
        <p:nvSpPr>
          <p:cNvPr id="900006" name="TextBox 3"/>
          <p:cNvSpPr txBox="1"/>
          <p:nvPr/>
        </p:nvSpPr>
        <p:spPr>
          <a:xfrm>
            <a:off x="4083476" y="1982489"/>
            <a:ext cx="2558623" cy="113223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sz="5700">
                <a:solidFill>
                  <a:srgbClr val="4381DD">
                    <a:alpha val="100000"/>
                  </a:srgbClr>
                </a:solidFill>
                <a:latin typeface="Noto Sans SC Black"/>
                <a:ea typeface="Noto Sans SC Black"/>
                <a:cs typeface="Noto Sans SC Black"/>
              </a:rPr>
              <a:t>Part.</a:t>
            </a:r>
            <a:endParaRPr lang="en-US" sz="5700">
              <a:solidFill>
                <a:srgbClr val="4381DD">
                  <a:alpha val="100000"/>
                </a:srgbClr>
              </a:solidFill>
              <a:latin typeface="Noto Sans SC Black"/>
              <a:ea typeface="Noto Sans SC Black"/>
              <a:cs typeface="Noto Sans SC Black"/>
            </a:endParaRPr>
          </a:p>
        </p:txBody>
      </p:sp>
      <p:sp>
        <p:nvSpPr>
          <p:cNvPr id="900007" name="TextBox 4"/>
          <p:cNvSpPr txBox="1"/>
          <p:nvPr/>
        </p:nvSpPr>
        <p:spPr>
          <a:xfrm>
            <a:off x="6315053" y="1982489"/>
            <a:ext cx="1622446" cy="113223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sz="5700">
                <a:solidFill>
                  <a:srgbClr val="4381DD">
                    <a:alpha val="100000"/>
                  </a:srgbClr>
                </a:solidFill>
                <a:latin typeface="Noto Sans SC Black"/>
                <a:ea typeface="Noto Sans SC Black"/>
                <a:cs typeface="Noto Sans SC Black"/>
              </a:rPr>
              <a:t>03</a:t>
            </a:r>
            <a:endParaRPr lang="en-US" sz="5700">
              <a:solidFill>
                <a:srgbClr val="4381DD">
                  <a:alpha val="100000"/>
                </a:srgbClr>
              </a:solidFill>
              <a:latin typeface="Noto Sans SC Black"/>
              <a:ea typeface="Noto Sans SC Black"/>
              <a:cs typeface="Noto Sans SC Black"/>
            </a:endParaRPr>
          </a:p>
        </p:txBody>
      </p:sp>
      <p:sp>
        <p:nvSpPr>
          <p:cNvPr id="900008" name="TextBox 5"/>
          <p:cNvSpPr txBox="1"/>
          <p:nvPr/>
        </p:nvSpPr>
        <p:spPr>
          <a:xfrm>
            <a:off x="2908300" y="3146379"/>
            <a:ext cx="6375400" cy="126893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Noto Sans SC Black"/>
                <a:ea typeface="Noto Sans SC Black"/>
                <a:cs typeface="Noto Sans SC Black"/>
              </a:rPr>
              <a:t>Essentials of Statistical Analysis Methods</a:t>
            </a:r>
            <a:endParaRPr lang="en-US" sz="3600">
              <a:solidFill>
                <a:srgbClr val="000000">
                  <a:alpha val="100000"/>
                </a:srgbClr>
              </a:solidFill>
              <a:latin typeface="Noto Sans SC Black"/>
              <a:ea typeface="Noto Sans SC Black"/>
              <a:cs typeface="Noto Sans SC Black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 l="-47" r="-47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Analysis of Variance (ANOVA) Principles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401832" y="2050015"/>
            <a:ext cx="2190750" cy="4428588"/>
          </a:xfrm>
          <a:prstGeom prst="round2Same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1069343" y="1649980"/>
            <a:ext cx="855726" cy="85572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5" name="TextBox 5"/>
          <p:cNvSpPr txBox="1"/>
          <p:nvPr/>
        </p:nvSpPr>
        <p:spPr>
          <a:xfrm>
            <a:off x="487557" y="3275506"/>
            <a:ext cx="2019300" cy="301078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The core idea of ANOVA is to partition total variation into between-group and within-group components. The F ratio (between-group variance / within-group variance) tests whether treatment effects are significant. Between-group variation reflects differences across treatment levels; within-group variation reflects random error.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95725" y="1712738"/>
            <a:ext cx="802962" cy="730211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01</a:t>
            </a:r>
            <a:endParaRPr lang="en-US" sz="36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2710003" y="2050015"/>
            <a:ext cx="2190750" cy="4428588"/>
          </a:xfrm>
          <a:prstGeom prst="round2Same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8" name="AutoShape 8"/>
          <p:cNvSpPr/>
          <p:nvPr/>
        </p:nvSpPr>
        <p:spPr>
          <a:xfrm>
            <a:off x="3377515" y="1649980"/>
            <a:ext cx="855726" cy="85572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9" name="TextBox 9"/>
          <p:cNvSpPr txBox="1"/>
          <p:nvPr/>
        </p:nvSpPr>
        <p:spPr>
          <a:xfrm>
            <a:off x="2795728" y="3275506"/>
            <a:ext cx="2019300" cy="301078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ANOVA requires data to meet normality assumptions, typically verified by Shapiro-Wilk test or Q-Q plots. If data deviate severely from normality, use nonparametric tests (e.g., Kruskal-Wallis) or transformations (e.g., log transform).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3403897" y="1712738"/>
            <a:ext cx="802962" cy="730211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02</a:t>
            </a:r>
            <a:endParaRPr lang="en-US" sz="36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5003222" y="2050015"/>
            <a:ext cx="2190750" cy="4428588"/>
          </a:xfrm>
          <a:prstGeom prst="round2Same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12" name="AutoShape 12"/>
          <p:cNvSpPr/>
          <p:nvPr/>
        </p:nvSpPr>
        <p:spPr>
          <a:xfrm>
            <a:off x="5670734" y="1649980"/>
            <a:ext cx="855726" cy="85572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3" name="TextBox 13"/>
          <p:cNvSpPr txBox="1"/>
          <p:nvPr/>
        </p:nvSpPr>
        <p:spPr>
          <a:xfrm>
            <a:off x="5186928" y="2634432"/>
            <a:ext cx="1817690" cy="70485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6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Homogeneity of Variance Test</a:t>
            </a:r>
            <a:endParaRPr lang="en-US" sz="16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5088947" y="3275506"/>
            <a:ext cx="2019300" cy="29474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Group variances must be homogeneous (homoscedasticity), assessed by Levene or Bartlett tests. If variances are unequal, use Welch-corrected ANOVA or Games-Howell post-hoc comparisons.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5697116" y="1712738"/>
            <a:ext cx="802962" cy="730211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03</a:t>
            </a:r>
            <a:endParaRPr lang="en-US" sz="36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7275952" y="2079919"/>
            <a:ext cx="2190750" cy="4398684"/>
          </a:xfrm>
          <a:prstGeom prst="round2Same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17" name="AutoShape 17"/>
          <p:cNvSpPr/>
          <p:nvPr/>
        </p:nvSpPr>
        <p:spPr>
          <a:xfrm>
            <a:off x="7943464" y="1679885"/>
            <a:ext cx="855726" cy="85572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8" name="TextBox 18"/>
          <p:cNvSpPr txBox="1"/>
          <p:nvPr/>
        </p:nvSpPr>
        <p:spPr>
          <a:xfrm>
            <a:off x="7361677" y="3305411"/>
            <a:ext cx="2019300" cy="298087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When the overall test is significant, perform post-hoc multiple comparisons (e.g., Tukey HSD, Bonferroni correction) to control family-wise error rate (FWER). Modern methods such as Holm-Bonferroni step-down improve test power.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7969846" y="1742642"/>
            <a:ext cx="802962" cy="730211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04</a:t>
            </a:r>
            <a:endParaRPr lang="en-US" sz="36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0" name="AutoShape 20"/>
          <p:cNvSpPr/>
          <p:nvPr/>
        </p:nvSpPr>
        <p:spPr>
          <a:xfrm>
            <a:off x="9548682" y="2050015"/>
            <a:ext cx="2190750" cy="4428588"/>
          </a:xfrm>
          <a:prstGeom prst="round2Same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21" name="AutoShape 21"/>
          <p:cNvSpPr/>
          <p:nvPr/>
        </p:nvSpPr>
        <p:spPr>
          <a:xfrm>
            <a:off x="10216194" y="1649980"/>
            <a:ext cx="855726" cy="85572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22" name="TextBox 22"/>
          <p:cNvSpPr txBox="1"/>
          <p:nvPr/>
        </p:nvSpPr>
        <p:spPr>
          <a:xfrm>
            <a:off x="9634407" y="3275506"/>
            <a:ext cx="2019300" cy="29474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Beyond p-values, report effect sizes such as η² (eta-squared) or ω² (omega-squared) to quantify the proportion of variance explained by treatments. η² &gt; 0.14 is typically considered a large effect.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0242576" y="1712738"/>
            <a:ext cx="802962" cy="730211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05</a:t>
            </a:r>
            <a:endParaRPr lang="en-US" sz="36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2896533" y="2634432"/>
            <a:ext cx="1817690" cy="70485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6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Normality Assumption Requirements</a:t>
            </a:r>
            <a:endParaRPr lang="en-US" sz="16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9717122" y="2634432"/>
            <a:ext cx="1817690" cy="70485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6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Effect Size Calculation</a:t>
            </a:r>
            <a:endParaRPr lang="en-US" sz="16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7426726" y="2634432"/>
            <a:ext cx="1817690" cy="70485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6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Multiple Comparison Control</a:t>
            </a:r>
            <a:endParaRPr lang="en-US" sz="16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588361" y="2634432"/>
            <a:ext cx="1817690" cy="70485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6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Variance Decomposition Principle</a:t>
            </a:r>
            <a:endParaRPr lang="en-US" sz="16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 l="-47" r="-47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413211" y="1978049"/>
            <a:ext cx="3999171" cy="3999175"/>
          </a:xfrm>
          <a:custGeom>
            <a:avLst/>
            <a:gdLst/>
            <a:ahLst/>
            <a:cxnLst/>
            <a:rect l="l" t="t" r="r" b="b"/>
            <a:pathLst>
              <a:path w="1116283" h="1116283">
                <a:moveTo>
                  <a:pt x="0" y="558142"/>
                </a:moveTo>
                <a:cubicBezTo>
                  <a:pt x="0" y="249889"/>
                  <a:pt x="249889" y="0"/>
                  <a:pt x="558142" y="0"/>
                </a:cubicBezTo>
                <a:cubicBezTo>
                  <a:pt x="866395" y="0"/>
                  <a:pt x="1116284" y="249889"/>
                  <a:pt x="1116284" y="558142"/>
                </a:cubicBezTo>
                <a:cubicBezTo>
                  <a:pt x="1116284" y="866395"/>
                  <a:pt x="866395" y="1116284"/>
                  <a:pt x="558142" y="1116284"/>
                </a:cubicBezTo>
                <a:cubicBezTo>
                  <a:pt x="249889" y="1116284"/>
                  <a:pt x="0" y="866395"/>
                  <a:pt x="0" y="558142"/>
                </a:cubicBezTo>
              </a:path>
            </a:pathLst>
          </a:custGeom>
          <a:noFill/>
          <a:ln w="15875">
            <a:solidFill>
              <a:schemeClr val="accent2">
                <a:alpha val="100000"/>
              </a:schemeClr>
            </a:solidFill>
            <a:prstDash val="dash"/>
          </a:ln>
        </p:spPr>
      </p:sp>
      <p:sp>
        <p:nvSpPr>
          <p:cNvPr id="3" name="Freeform 3"/>
          <p:cNvSpPr/>
          <p:nvPr/>
        </p:nvSpPr>
        <p:spPr>
          <a:xfrm>
            <a:off x="7430769" y="1344308"/>
            <a:ext cx="2010407" cy="2010409"/>
          </a:xfrm>
          <a:custGeom>
            <a:avLst/>
            <a:gdLst/>
            <a:ahLst/>
            <a:cxnLst/>
            <a:rect l="l" t="t" r="r" b="b"/>
            <a:pathLst>
              <a:path w="1116283" h="1116283">
                <a:moveTo>
                  <a:pt x="0" y="558142"/>
                </a:moveTo>
                <a:cubicBezTo>
                  <a:pt x="0" y="249889"/>
                  <a:pt x="249889" y="0"/>
                  <a:pt x="558142" y="0"/>
                </a:cubicBezTo>
                <a:cubicBezTo>
                  <a:pt x="866395" y="0"/>
                  <a:pt x="1116284" y="249889"/>
                  <a:pt x="1116284" y="558142"/>
                </a:cubicBezTo>
                <a:cubicBezTo>
                  <a:pt x="1116284" y="866395"/>
                  <a:pt x="866395" y="1116284"/>
                  <a:pt x="558142" y="1116284"/>
                </a:cubicBezTo>
                <a:cubicBezTo>
                  <a:pt x="249889" y="1116284"/>
                  <a:pt x="0" y="866395"/>
                  <a:pt x="0" y="558142"/>
                </a:cubicBezTo>
              </a:path>
            </a:pathLst>
          </a:custGeom>
          <a:solidFill>
            <a:schemeClr val="accent2">
              <a:alpha val="100000"/>
            </a:schemeClr>
          </a:solidFill>
        </p:spPr>
      </p:sp>
      <p:sp>
        <p:nvSpPr>
          <p:cNvPr id="4" name="Freeform 4"/>
          <p:cNvSpPr/>
          <p:nvPr/>
        </p:nvSpPr>
        <p:spPr>
          <a:xfrm>
            <a:off x="9043103" y="3868212"/>
            <a:ext cx="2010407" cy="2010409"/>
          </a:xfrm>
          <a:custGeom>
            <a:avLst/>
            <a:gdLst/>
            <a:ahLst/>
            <a:cxnLst/>
            <a:rect l="l" t="t" r="r" b="b"/>
            <a:pathLst>
              <a:path w="1116283" h="1116283">
                <a:moveTo>
                  <a:pt x="0" y="558142"/>
                </a:moveTo>
                <a:cubicBezTo>
                  <a:pt x="0" y="249889"/>
                  <a:pt x="249889" y="0"/>
                  <a:pt x="558142" y="0"/>
                </a:cubicBezTo>
                <a:cubicBezTo>
                  <a:pt x="866395" y="0"/>
                  <a:pt x="1116284" y="249889"/>
                  <a:pt x="1116284" y="558142"/>
                </a:cubicBezTo>
                <a:cubicBezTo>
                  <a:pt x="1116284" y="866395"/>
                  <a:pt x="866395" y="1116284"/>
                  <a:pt x="558142" y="1116284"/>
                </a:cubicBezTo>
                <a:cubicBezTo>
                  <a:pt x="249889" y="1116284"/>
                  <a:pt x="0" y="866395"/>
                  <a:pt x="0" y="558142"/>
                </a:cubicBezTo>
              </a:path>
            </a:pathLst>
          </a:custGeom>
          <a:solidFill>
            <a:schemeClr val="accent2">
              <a:alpha val="100000"/>
            </a:schemeClr>
          </a:solidFill>
        </p:spPr>
      </p:sp>
      <p:sp>
        <p:nvSpPr>
          <p:cNvPr id="5" name="Freeform 5"/>
          <p:cNvSpPr/>
          <p:nvPr/>
        </p:nvSpPr>
        <p:spPr>
          <a:xfrm>
            <a:off x="5831373" y="3868212"/>
            <a:ext cx="2010407" cy="2010409"/>
          </a:xfrm>
          <a:custGeom>
            <a:avLst/>
            <a:gdLst/>
            <a:ahLst/>
            <a:cxnLst/>
            <a:rect l="l" t="t" r="r" b="b"/>
            <a:pathLst>
              <a:path w="1116283" h="1116283">
                <a:moveTo>
                  <a:pt x="0" y="558142"/>
                </a:moveTo>
                <a:cubicBezTo>
                  <a:pt x="0" y="249889"/>
                  <a:pt x="249889" y="0"/>
                  <a:pt x="558142" y="0"/>
                </a:cubicBezTo>
                <a:cubicBezTo>
                  <a:pt x="866395" y="0"/>
                  <a:pt x="1116284" y="249889"/>
                  <a:pt x="1116284" y="558142"/>
                </a:cubicBezTo>
                <a:cubicBezTo>
                  <a:pt x="1116284" y="866395"/>
                  <a:pt x="866395" y="1116284"/>
                  <a:pt x="558142" y="1116284"/>
                </a:cubicBezTo>
                <a:cubicBezTo>
                  <a:pt x="249889" y="1116284"/>
                  <a:pt x="0" y="866395"/>
                  <a:pt x="0" y="558142"/>
                </a:cubicBezTo>
              </a:path>
            </a:pathLst>
          </a:custGeom>
          <a:solidFill>
            <a:schemeClr val="accent2">
              <a:alpha val="100000"/>
            </a:schemeClr>
          </a:solidFill>
        </p:spPr>
      </p:sp>
      <p:sp>
        <p:nvSpPr>
          <p:cNvPr id="6" name="TextBox 6"/>
          <p:cNvSpPr txBox="1"/>
          <p:nvPr/>
        </p:nvSpPr>
        <p:spPr>
          <a:xfrm>
            <a:off x="7965981" y="2420978"/>
            <a:ext cx="954107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F2F5F6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Main Effects</a:t>
            </a:r>
            <a:endParaRPr lang="en-US" sz="2000">
              <a:solidFill>
                <a:srgbClr val="F2F5F6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359523" y="4994984"/>
            <a:ext cx="954107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2000">
                <a:solidFill>
                  <a:srgbClr val="F2F5F6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Interactions</a:t>
            </a:r>
            <a:endParaRPr lang="en-US" sz="2000">
              <a:solidFill>
                <a:srgbClr val="F2F5F6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623451" y="4994984"/>
            <a:ext cx="954405" cy="4152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20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Case Analysis</a:t>
            </a:r>
            <a:endParaRPr lang="en-US" sz="20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578980" y="4479791"/>
            <a:ext cx="515193" cy="515193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6624449" y="2209156"/>
            <a:ext cx="3535816" cy="3535816"/>
          </a:xfrm>
          <a:prstGeom prst="arc">
            <a:avLst>
              <a:gd name="adj1" fmla="val 18840768"/>
              <a:gd name="adj2" fmla="val 20807216"/>
            </a:avLst>
          </a:prstGeom>
          <a:noFill/>
          <a:ln w="28575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1" name="AutoShape 11"/>
          <p:cNvSpPr/>
          <p:nvPr/>
        </p:nvSpPr>
        <p:spPr>
          <a:xfrm>
            <a:off x="6644889" y="2209728"/>
            <a:ext cx="3535816" cy="3535816"/>
          </a:xfrm>
          <a:prstGeom prst="arc">
            <a:avLst>
              <a:gd name="adj1" fmla="val 3996370"/>
              <a:gd name="adj2" fmla="val 6625973"/>
            </a:avLst>
          </a:prstGeom>
          <a:noFill/>
          <a:ln w="28575">
            <a:solidFill>
              <a:schemeClr val="accent1">
                <a:alpha val="100000"/>
              </a:schemeClr>
            </a:solidFill>
            <a:prstDash val="solid"/>
          </a:ln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668065" y="2293297"/>
            <a:ext cx="3535816" cy="3535816"/>
          </a:xfrm>
          <a:prstGeom prst="arc">
            <a:avLst>
              <a:gd name="adj1" fmla="val 11560467"/>
              <a:gd name="adj2" fmla="val 13937848"/>
            </a:avLst>
          </a:prstGeom>
          <a:noFill/>
          <a:ln w="28575">
            <a:solidFill>
              <a:schemeClr val="accent1">
                <a:alpha val="100000"/>
              </a:schemeClr>
            </a:solidFill>
            <a:prstDash val="solid"/>
          </a:ln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13" name="TextBox 13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Interpreting Main Effects and Interactions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9927656" y="4479791"/>
            <a:ext cx="495300" cy="4953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33350" y="0"/>
                </a:moveTo>
                <a:lnTo>
                  <a:pt x="0" y="0"/>
                </a:lnTo>
                <a:lnTo>
                  <a:pt x="0" y="304800"/>
                </a:lnTo>
                <a:lnTo>
                  <a:pt x="228600" y="304800"/>
                </a:lnTo>
                <a:lnTo>
                  <a:pt x="228600" y="95231"/>
                </a:lnTo>
                <a:lnTo>
                  <a:pt x="133350" y="0"/>
                </a:lnTo>
                <a:close/>
                <a:moveTo>
                  <a:pt x="113519" y="114300"/>
                </a:moveTo>
                <a:lnTo>
                  <a:pt x="113519" y="38100"/>
                </a:lnTo>
                <a:lnTo>
                  <a:pt x="189719" y="114300"/>
                </a:lnTo>
                <a:lnTo>
                  <a:pt x="113519" y="1143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15" name="Freeform 15"/>
          <p:cNvSpPr/>
          <p:nvPr/>
        </p:nvSpPr>
        <p:spPr>
          <a:xfrm>
            <a:off x="8188322" y="1854213"/>
            <a:ext cx="495300" cy="4953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61518" y="97841"/>
                </a:moveTo>
                <a:cubicBezTo>
                  <a:pt x="249460" y="74143"/>
                  <a:pt x="230657" y="55340"/>
                  <a:pt x="207655" y="43605"/>
                </a:cubicBezTo>
                <a:lnTo>
                  <a:pt x="206959" y="43282"/>
                </a:lnTo>
                <a:lnTo>
                  <a:pt x="186538" y="84277"/>
                </a:lnTo>
                <a:cubicBezTo>
                  <a:pt x="201292" y="91802"/>
                  <a:pt x="212998" y="103508"/>
                  <a:pt x="220323" y="117834"/>
                </a:cubicBezTo>
                <a:lnTo>
                  <a:pt x="220523" y="118262"/>
                </a:lnTo>
                <a:lnTo>
                  <a:pt x="261518" y="97841"/>
                </a:lnTo>
                <a:close/>
                <a:moveTo>
                  <a:pt x="261518" y="206959"/>
                </a:moveTo>
                <a:lnTo>
                  <a:pt x="220523" y="186538"/>
                </a:lnTo>
                <a:cubicBezTo>
                  <a:pt x="212998" y="201292"/>
                  <a:pt x="201292" y="212998"/>
                  <a:pt x="186966" y="220323"/>
                </a:cubicBezTo>
                <a:lnTo>
                  <a:pt x="186538" y="220523"/>
                </a:lnTo>
                <a:lnTo>
                  <a:pt x="206959" y="261518"/>
                </a:lnTo>
                <a:cubicBezTo>
                  <a:pt x="230657" y="249460"/>
                  <a:pt x="249460" y="230657"/>
                  <a:pt x="261195" y="207655"/>
                </a:cubicBezTo>
                <a:lnTo>
                  <a:pt x="261518" y="206959"/>
                </a:lnTo>
                <a:close/>
                <a:moveTo>
                  <a:pt x="97841" y="43282"/>
                </a:moveTo>
                <a:cubicBezTo>
                  <a:pt x="74143" y="55340"/>
                  <a:pt x="55340" y="74143"/>
                  <a:pt x="43605" y="97145"/>
                </a:cubicBezTo>
                <a:lnTo>
                  <a:pt x="43282" y="97841"/>
                </a:lnTo>
                <a:lnTo>
                  <a:pt x="84277" y="118262"/>
                </a:lnTo>
                <a:cubicBezTo>
                  <a:pt x="91802" y="103508"/>
                  <a:pt x="103508" y="91802"/>
                  <a:pt x="117834" y="84477"/>
                </a:cubicBezTo>
                <a:lnTo>
                  <a:pt x="118262" y="84277"/>
                </a:lnTo>
                <a:lnTo>
                  <a:pt x="97841" y="43282"/>
                </a:lnTo>
                <a:close/>
                <a:moveTo>
                  <a:pt x="43282" y="206959"/>
                </a:moveTo>
                <a:cubicBezTo>
                  <a:pt x="55340" y="230657"/>
                  <a:pt x="74143" y="249460"/>
                  <a:pt x="97145" y="261195"/>
                </a:cubicBezTo>
                <a:lnTo>
                  <a:pt x="97841" y="261518"/>
                </a:lnTo>
                <a:lnTo>
                  <a:pt x="118262" y="220523"/>
                </a:lnTo>
                <a:cubicBezTo>
                  <a:pt x="103508" y="212998"/>
                  <a:pt x="91802" y="201292"/>
                  <a:pt x="84477" y="186966"/>
                </a:cubicBezTo>
                <a:lnTo>
                  <a:pt x="84277" y="186538"/>
                </a:lnTo>
                <a:lnTo>
                  <a:pt x="43282" y="206959"/>
                </a:lnTo>
                <a:close/>
                <a:moveTo>
                  <a:pt x="152400" y="304800"/>
                </a:moveTo>
                <a:cubicBezTo>
                  <a:pt x="68228" y="304800"/>
                  <a:pt x="0" y="236572"/>
                  <a:pt x="0" y="152400"/>
                </a:cubicBezTo>
                <a:cubicBezTo>
                  <a:pt x="0" y="68228"/>
                  <a:pt x="68228" y="0"/>
                  <a:pt x="152400" y="0"/>
                </a:cubicBezTo>
                <a:lnTo>
                  <a:pt x="152400" y="0"/>
                </a:lnTo>
                <a:cubicBezTo>
                  <a:pt x="236572" y="0"/>
                  <a:pt x="304800" y="68228"/>
                  <a:pt x="304800" y="152400"/>
                </a:cubicBezTo>
                <a:cubicBezTo>
                  <a:pt x="304800" y="236572"/>
                  <a:pt x="236572" y="304800"/>
                  <a:pt x="152400" y="304800"/>
                </a:cubicBezTo>
                <a:lnTo>
                  <a:pt x="152400" y="304800"/>
                </a:lnTo>
                <a:close/>
                <a:moveTo>
                  <a:pt x="152400" y="198120"/>
                </a:moveTo>
                <a:cubicBezTo>
                  <a:pt x="177651" y="198120"/>
                  <a:pt x="198120" y="177651"/>
                  <a:pt x="198120" y="152400"/>
                </a:cubicBezTo>
                <a:cubicBezTo>
                  <a:pt x="198120" y="127149"/>
                  <a:pt x="177651" y="106680"/>
                  <a:pt x="152400" y="106680"/>
                </a:cubicBezTo>
                <a:lnTo>
                  <a:pt x="152400" y="106680"/>
                </a:lnTo>
                <a:cubicBezTo>
                  <a:pt x="127149" y="106680"/>
                  <a:pt x="106680" y="127149"/>
                  <a:pt x="106680" y="152400"/>
                </a:cubicBezTo>
                <a:cubicBezTo>
                  <a:pt x="106680" y="177651"/>
                  <a:pt x="127149" y="198120"/>
                  <a:pt x="152400" y="198120"/>
                </a:cubicBezTo>
                <a:lnTo>
                  <a:pt x="152400" y="19812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cxnSp>
        <p:nvCxnSpPr>
          <p:cNvPr id="16" name="Connector 16"/>
          <p:cNvCxnSpPr/>
          <p:nvPr/>
        </p:nvCxnSpPr>
        <p:spPr>
          <a:xfrm flipH="1">
            <a:off x="1267386" y="2002593"/>
            <a:ext cx="1" cy="2981501"/>
          </a:xfrm>
          <a:prstGeom prst="line">
            <a:avLst/>
          </a:prstGeom>
          <a:ln w="12700">
            <a:solidFill>
              <a:schemeClr val="dk1"/>
            </a:solidFill>
            <a:prstDash val="dash"/>
            <a:headEnd type="none"/>
            <a:tailEnd type="none"/>
          </a:ln>
        </p:spPr>
        <p:style>
          <a:lnRef idx="0">
            <a:schemeClr val="dk1"/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cxnSp>
      <p:sp>
        <p:nvSpPr>
          <p:cNvPr id="17" name="TextBox 17"/>
          <p:cNvSpPr txBox="1"/>
          <p:nvPr/>
        </p:nvSpPr>
        <p:spPr>
          <a:xfrm>
            <a:off x="1708499" y="1627518"/>
            <a:ext cx="1954530" cy="39624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1800" b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Effect Analysis</a:t>
            </a:r>
            <a:endParaRPr lang="en-US" sz="1800" b="1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689449" y="2012251"/>
            <a:ext cx="3630930" cy="7772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12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Use variance decomposition to identify main effects of each factor—e.g., the independent impact of temperature and pressure on yield. Example: temperature main effect p &lt; 0.05 indicates a significant factor.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1003268" y="1551718"/>
            <a:ext cx="524542" cy="52454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20" name="TextBox 20"/>
          <p:cNvSpPr txBox="1"/>
          <p:nvPr/>
        </p:nvSpPr>
        <p:spPr>
          <a:xfrm>
            <a:off x="1653826" y="3148965"/>
            <a:ext cx="1649730" cy="39624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1800" b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Interaction Plots</a:t>
            </a:r>
            <a:endParaRPr lang="en-US" sz="1800" b="1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689449" y="3550063"/>
            <a:ext cx="3630930" cy="10058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12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Display two-factor interaction plots to illustrate nonlinear effect combinations. Example: when temperature × pressure interaction is significant, use contour plots.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AutoShape 22"/>
          <p:cNvSpPr/>
          <p:nvPr/>
        </p:nvSpPr>
        <p:spPr>
          <a:xfrm>
            <a:off x="1003268" y="3089624"/>
            <a:ext cx="524542" cy="524542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23" name="TextBox 23"/>
          <p:cNvSpPr txBox="1"/>
          <p:nvPr/>
        </p:nvSpPr>
        <p:spPr>
          <a:xfrm>
            <a:off x="1689449" y="4873416"/>
            <a:ext cx="2164080" cy="396240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1800" b="1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Effect Comparison</a:t>
            </a:r>
            <a:endParaRPr lang="en-US" sz="1800" b="1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689449" y="5326193"/>
            <a:ext cx="3630930" cy="10058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12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Compare effect sizes to identify key factors—e.g., temperature effect size 0.8 far exceeds pressure 0.3. Example: ANOVA shows Factor A contributes over 60%.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5" name="AutoShape 25"/>
          <p:cNvSpPr/>
          <p:nvPr/>
        </p:nvSpPr>
        <p:spPr>
          <a:xfrm>
            <a:off x="1003268" y="4767739"/>
            <a:ext cx="524542" cy="524542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</p:sp>
      <p:sp>
        <p:nvSpPr>
          <p:cNvPr id="26" name="TextBox 26"/>
          <p:cNvSpPr txBox="1"/>
          <p:nvPr/>
        </p:nvSpPr>
        <p:spPr>
          <a:xfrm>
            <a:off x="971264" y="1633252"/>
            <a:ext cx="592360" cy="3693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01</a:t>
            </a:r>
            <a:endParaRPr lang="en-US" sz="18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971264" y="3171158"/>
            <a:ext cx="592360" cy="3693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02</a:t>
            </a:r>
            <a:endParaRPr lang="en-US" sz="18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971264" y="4861370"/>
            <a:ext cx="592360" cy="36937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03</a:t>
            </a:r>
            <a:endParaRPr lang="en-US" sz="18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 l="-47" r="-47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97192" y="1308287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Completely Randomized Design</a:t>
            </a:r>
            <a:endParaRPr lang="en-US" sz="18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865764" y="1981135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Stratified Randomization</a:t>
            </a:r>
            <a:endParaRPr lang="en-US" sz="18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865764" y="4000377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Key Points for Randomization</a:t>
            </a:r>
            <a:endParaRPr lang="en-US" sz="18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297192" y="4762018"/>
            <a:ext cx="4414526" cy="624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Covariate Adjustment</a:t>
            </a:r>
            <a:endParaRPr lang="en-US" sz="18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97192" y="3025846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Randomized Block Design</a:t>
            </a:r>
            <a:endParaRPr lang="en-US" sz="18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grpSp>
        <p:nvGrpSpPr>
          <p:cNvPr id="7" name="Group 7"/>
          <p:cNvGrpSpPr/>
          <p:nvPr/>
        </p:nvGrpSpPr>
        <p:grpSpPr>
          <a:xfrm rot="0">
            <a:off x="839115" y="1512589"/>
            <a:ext cx="197186" cy="5357334"/>
            <a:chOff x="839115" y="1512589"/>
            <a:chExt cx="197186" cy="5357334"/>
          </a:xfrm>
        </p:grpSpPr>
        <p:sp>
          <p:nvSpPr>
            <p:cNvPr id="8" name="AutoShape 8"/>
            <p:cNvSpPr/>
            <p:nvPr/>
          </p:nvSpPr>
          <p:spPr>
            <a:xfrm>
              <a:off x="839115" y="1512589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9" name="AutoShape 9"/>
            <p:cNvSpPr/>
            <p:nvPr/>
          </p:nvSpPr>
          <p:spPr>
            <a:xfrm>
              <a:off x="839115" y="3230148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0" name="AutoShape 10"/>
            <p:cNvSpPr/>
            <p:nvPr/>
          </p:nvSpPr>
          <p:spPr>
            <a:xfrm>
              <a:off x="839115" y="4975845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cxnSp>
          <p:nvCxnSpPr>
            <p:cNvPr id="11" name="Connector 11"/>
            <p:cNvCxnSpPr/>
            <p:nvPr/>
          </p:nvCxnSpPr>
          <p:spPr>
            <a:xfrm>
              <a:off x="937708" y="1624780"/>
              <a:ext cx="0" cy="5245143"/>
            </a:xfrm>
            <a:prstGeom prst="line">
              <a:avLst/>
            </a:prstGeom>
            <a:ln w="190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2" name="TextBox 1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Randomization and Blocking Techniques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6455568" y="2185437"/>
            <a:ext cx="197186" cy="19718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4" name="AutoShape 14"/>
          <p:cNvSpPr/>
          <p:nvPr/>
        </p:nvSpPr>
        <p:spPr>
          <a:xfrm>
            <a:off x="6455568" y="4241491"/>
            <a:ext cx="197186" cy="19718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cxnSp>
        <p:nvCxnSpPr>
          <p:cNvPr id="15" name="Connector 15"/>
          <p:cNvCxnSpPr/>
          <p:nvPr/>
        </p:nvCxnSpPr>
        <p:spPr>
          <a:xfrm>
            <a:off x="6554162" y="2284030"/>
            <a:ext cx="0" cy="4625613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1297192" y="1804349"/>
            <a:ext cx="4414526" cy="1203960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For homogeneous experimental units, assign treatments completely at random via random number tables or software so each unit has equal chance of any treatment, controlling unknown confounders.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297192" y="3543470"/>
            <a:ext cx="4414526" cy="1218548"/>
          </a:xfrm>
          <a:prstGeom prst="rect">
            <a:avLst/>
          </a:prstGeom>
          <a:noFill/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When heterogeneity is evident (e.g., site or batch differences), group similar units into blocks and randomize treatments within blocks. Common types include RCBD and Latin square designs.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297192" y="5282464"/>
            <a:ext cx="4414526" cy="1215852"/>
          </a:xfrm>
          <a:prstGeom prst="rect">
            <a:avLst/>
          </a:prstGeom>
          <a:noFill/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For continuous confounders not controlled by randomization (e.g., baseline measurements), use ANCOVA to adjust statistically and improve treatment effect estimates.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6865764" y="2477197"/>
            <a:ext cx="4416675" cy="1231684"/>
          </a:xfrm>
          <a:prstGeom prst="rect">
            <a:avLst/>
          </a:prstGeom>
          <a:noFill/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In multi-center clinical trials, stratify randomization by center to balance treatment groups within each site. Predefine stratification factors and ensure adequate sample size per stratum.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6865764" y="4518000"/>
            <a:ext cx="4416675" cy="1144609"/>
          </a:xfrm>
          <a:prstGeom prst="rect">
            <a:avLst/>
          </a:prstGeom>
          <a:noFill/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Use sealed envelopes or central randomization (IWRS) for allocation concealment to prevent selection bias. Document randomization sequence generation for audit.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0005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88" y="0"/>
            <a:ext cx="12189023" cy="6858000"/>
          </a:xfrm>
          <a:prstGeom prst="rect">
            <a:avLst/>
          </a:prstGeom>
        </p:spPr>
      </p:pic>
      <p:sp>
        <p:nvSpPr>
          <p:cNvPr id="900006" name="TextBox 3"/>
          <p:cNvSpPr txBox="1"/>
          <p:nvPr/>
        </p:nvSpPr>
        <p:spPr>
          <a:xfrm>
            <a:off x="4083476" y="1982489"/>
            <a:ext cx="2558623" cy="113223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sz="5700">
                <a:solidFill>
                  <a:srgbClr val="4381DD">
                    <a:alpha val="100000"/>
                  </a:srgbClr>
                </a:solidFill>
                <a:latin typeface="Noto Sans SC Black"/>
                <a:ea typeface="Noto Sans SC Black"/>
                <a:cs typeface="Noto Sans SC Black"/>
              </a:rPr>
              <a:t>Part.</a:t>
            </a:r>
            <a:endParaRPr lang="en-US" sz="5700">
              <a:solidFill>
                <a:srgbClr val="4381DD">
                  <a:alpha val="100000"/>
                </a:srgbClr>
              </a:solidFill>
              <a:latin typeface="Noto Sans SC Black"/>
              <a:ea typeface="Noto Sans SC Black"/>
              <a:cs typeface="Noto Sans SC Black"/>
            </a:endParaRPr>
          </a:p>
        </p:txBody>
      </p:sp>
      <p:sp>
        <p:nvSpPr>
          <p:cNvPr id="900007" name="TextBox 4"/>
          <p:cNvSpPr txBox="1"/>
          <p:nvPr/>
        </p:nvSpPr>
        <p:spPr>
          <a:xfrm>
            <a:off x="6315053" y="1982489"/>
            <a:ext cx="1622446" cy="113223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sz="5700">
                <a:solidFill>
                  <a:srgbClr val="4381DD">
                    <a:alpha val="100000"/>
                  </a:srgbClr>
                </a:solidFill>
                <a:latin typeface="Noto Sans SC Black"/>
                <a:ea typeface="Noto Sans SC Black"/>
                <a:cs typeface="Noto Sans SC Black"/>
              </a:rPr>
              <a:t>04</a:t>
            </a:r>
            <a:endParaRPr lang="en-US" sz="5700">
              <a:solidFill>
                <a:srgbClr val="4381DD">
                  <a:alpha val="100000"/>
                </a:srgbClr>
              </a:solidFill>
              <a:latin typeface="Noto Sans SC Black"/>
              <a:ea typeface="Noto Sans SC Black"/>
              <a:cs typeface="Noto Sans SC Black"/>
            </a:endParaRPr>
          </a:p>
        </p:txBody>
      </p:sp>
      <p:sp>
        <p:nvSpPr>
          <p:cNvPr id="900008" name="TextBox 5"/>
          <p:cNvSpPr txBox="1"/>
          <p:nvPr/>
        </p:nvSpPr>
        <p:spPr>
          <a:xfrm>
            <a:off x="2908300" y="3146379"/>
            <a:ext cx="6375400" cy="126893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Noto Sans SC Black"/>
                <a:ea typeface="Noto Sans SC Black"/>
                <a:cs typeface="Noto Sans SC Black"/>
              </a:rPr>
              <a:t>Minitab Hands-On Guide</a:t>
            </a:r>
            <a:endParaRPr lang="en-US" sz="3600">
              <a:solidFill>
                <a:srgbClr val="000000">
                  <a:alpha val="100000"/>
                </a:srgbClr>
              </a:solidFill>
              <a:latin typeface="Noto Sans SC Black"/>
              <a:ea typeface="Noto Sans SC Black"/>
              <a:cs typeface="Noto Sans SC Black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 l="-47" r="-47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Full Factorial Design Steps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948466" y="1833388"/>
            <a:ext cx="3542492" cy="36034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17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Create the Experimental Design</a:t>
            </a:r>
            <a:endParaRPr lang="en-US" sz="17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948466" y="2297252"/>
            <a:ext cx="3542492" cy="1369164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In Minitab, select Stat &gt; DOE &gt; Factorial &gt; Create Factorial Design; enter factor count and levels, set center points and replicates, and generate the full factorial run table.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164262" y="1833388"/>
            <a:ext cx="3542492" cy="36034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17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Data Entry and Coding</a:t>
            </a:r>
            <a:endParaRPr lang="en-US" sz="17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164262" y="2297252"/>
            <a:ext cx="3542492" cy="1369164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Enter experimental data in the Minitab worksheet with correct factor coding (typically −1 = low level, +1 = high level) for analysis and visualization.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75287" y="4158866"/>
            <a:ext cx="3542492" cy="36034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17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Model Fitting and ANOVA</a:t>
            </a:r>
            <a:endParaRPr lang="en-US" sz="17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75287" y="4622729"/>
            <a:ext cx="3542492" cy="1369164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Fit the model via Stat &gt; DOE &gt; Factorial &gt; Analyze Factorial Design; check main and interaction significance and use the ANOVA table to assess overall model validity.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416600" y="4158866"/>
            <a:ext cx="3542492" cy="36034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17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Residual Diagnostics and Model Validation</a:t>
            </a:r>
            <a:endParaRPr lang="en-US" sz="17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416600" y="4622729"/>
            <a:ext cx="3542492" cy="1369164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Use Graph to generate residual plots (normal probability, residuals vs. fitted, etc.) to verify assumptions and detect outliers or nonlinear trends.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337121" y="4158866"/>
            <a:ext cx="3542492" cy="36034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17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Optimization and Prediction</a:t>
            </a:r>
            <a:endParaRPr lang="en-US" sz="17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337121" y="4622729"/>
            <a:ext cx="3542492" cy="1369164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Use the Response Optimizer to set response goals (maximize, minimize, or target), generate optimal parameter combinations and predictions, and save the plan for production.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 l="-47" r="-47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Fractional Factorial Design Workflow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384075" y="1963339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1000"/>
            </a:schemeClr>
          </a:solidFill>
        </p:spPr>
      </p:sp>
      <p:sp>
        <p:nvSpPr>
          <p:cNvPr id="4" name="TextBox 4"/>
          <p:cNvSpPr txBox="1"/>
          <p:nvPr/>
        </p:nvSpPr>
        <p:spPr>
          <a:xfrm>
            <a:off x="454011" y="2110898"/>
            <a:ext cx="3497596" cy="1379868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In Minitab, select Stat &gt; DOE &gt; Factorial &gt; Create Factorial Design, check "Fractional factorial," and choose resolution (e.g., IV or V) to balance efficiency against aliasing risk.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58275" y="1468323"/>
            <a:ext cx="3689067" cy="5603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7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Design Generation and Resolution Selection</a:t>
            </a:r>
            <a:endParaRPr lang="en-US" sz="17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4297736" y="1963339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1000"/>
            </a:schemeClr>
          </a:solidFill>
        </p:spPr>
      </p:sp>
      <p:sp>
        <p:nvSpPr>
          <p:cNvPr id="7" name="TextBox 7"/>
          <p:cNvSpPr txBox="1"/>
          <p:nvPr/>
        </p:nvSpPr>
        <p:spPr>
          <a:xfrm>
            <a:off x="4367671" y="2110898"/>
            <a:ext cx="3497596" cy="1379868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Use "Display Aliases" to review confounding; prioritize clear main effects and two-way interactions, adjusting generators or adding runs when needed.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271935" y="1468323"/>
            <a:ext cx="3689067" cy="5603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7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Alias Structure Analysis</a:t>
            </a:r>
            <a:endParaRPr lang="en-US" sz="17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2127802" y="4534143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1000"/>
            </a:schemeClr>
          </a:solidFill>
        </p:spPr>
      </p:sp>
      <p:sp>
        <p:nvSpPr>
          <p:cNvPr id="10" name="TextBox 10"/>
          <p:cNvSpPr txBox="1"/>
          <p:nvPr/>
        </p:nvSpPr>
        <p:spPr>
          <a:xfrm>
            <a:off x="2197737" y="4681702"/>
            <a:ext cx="3497596" cy="1379868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Generate main effects, interaction, and contour plots to identify sensitive regions and guide factor adjustment decisions.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102002" y="4039126"/>
            <a:ext cx="3689067" cy="5603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7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Reading Effect and Contour Plots</a:t>
            </a:r>
            <a:endParaRPr lang="en-US" sz="17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6142390" y="4534143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1000"/>
            </a:schemeClr>
          </a:solidFill>
        </p:spPr>
      </p:sp>
      <p:sp>
        <p:nvSpPr>
          <p:cNvPr id="13" name="TextBox 13"/>
          <p:cNvSpPr txBox="1"/>
          <p:nvPr/>
        </p:nvSpPr>
        <p:spPr>
          <a:xfrm>
            <a:off x="6212325" y="4681702"/>
            <a:ext cx="3497596" cy="1379868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If significant effects are aliased, add foldover runs via "Fold Design" to de-alias and strengthen conclusions.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116589" y="4039126"/>
            <a:ext cx="3689067" cy="5603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7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Foldover Design for Confirmation</a:t>
            </a:r>
            <a:endParaRPr lang="en-US" sz="17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8177754" y="1963339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1000"/>
            </a:schemeClr>
          </a:solidFill>
        </p:spPr>
      </p:sp>
      <p:sp>
        <p:nvSpPr>
          <p:cNvPr id="16" name="TextBox 16"/>
          <p:cNvSpPr txBox="1"/>
          <p:nvPr/>
        </p:nvSpPr>
        <p:spPr>
          <a:xfrm>
            <a:off x="8247690" y="2110898"/>
            <a:ext cx="3497596" cy="1379868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After entering data, use stepwise regression or manually drop nonsignificant terms (p &gt; 0.1) to simplify the model while retaining significant effects.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8151954" y="1468323"/>
            <a:ext cx="3689067" cy="5603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7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Data Collection and Model Reduction</a:t>
            </a:r>
            <a:endParaRPr lang="en-US" sz="17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 l="-47" r="-47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18379" y="3184929"/>
            <a:ext cx="2691410" cy="2561488"/>
          </a:xfrm>
          <a:custGeom>
            <a:avLst/>
            <a:gdLst/>
            <a:ahLst/>
            <a:cxnLst/>
            <a:rect l="l" t="t" r="r" b="b"/>
            <a:pathLst>
              <a:path w="2402958" h="1929036">
                <a:moveTo>
                  <a:pt x="0" y="0"/>
                </a:moveTo>
                <a:lnTo>
                  <a:pt x="961823" y="0"/>
                </a:lnTo>
                <a:lnTo>
                  <a:pt x="1201480" y="148630"/>
                </a:lnTo>
                <a:lnTo>
                  <a:pt x="1441137" y="0"/>
                </a:lnTo>
                <a:lnTo>
                  <a:pt x="2402958" y="0"/>
                </a:lnTo>
                <a:lnTo>
                  <a:pt x="2402958" y="1929036"/>
                </a:lnTo>
                <a:lnTo>
                  <a:pt x="0" y="1929036"/>
                </a:lnTo>
              </a:path>
            </a:pathLst>
          </a:custGeom>
          <a:solidFill>
            <a:schemeClr val="lt2">
              <a:alpha val="100000"/>
            </a:schemeClr>
          </a:solidFill>
        </p:spPr>
      </p:sp>
      <p:sp>
        <p:nvSpPr>
          <p:cNvPr id="3" name="Freeform 3"/>
          <p:cNvSpPr/>
          <p:nvPr/>
        </p:nvSpPr>
        <p:spPr>
          <a:xfrm>
            <a:off x="369165" y="3184929"/>
            <a:ext cx="2691410" cy="2561488"/>
          </a:xfrm>
          <a:custGeom>
            <a:avLst/>
            <a:gdLst/>
            <a:ahLst/>
            <a:cxnLst/>
            <a:rect l="l" t="t" r="r" b="b"/>
            <a:pathLst>
              <a:path w="2402958" h="1929036">
                <a:moveTo>
                  <a:pt x="0" y="0"/>
                </a:moveTo>
                <a:lnTo>
                  <a:pt x="961823" y="0"/>
                </a:lnTo>
                <a:lnTo>
                  <a:pt x="1201480" y="148630"/>
                </a:lnTo>
                <a:lnTo>
                  <a:pt x="1441137" y="0"/>
                </a:lnTo>
                <a:lnTo>
                  <a:pt x="2402958" y="0"/>
                </a:lnTo>
                <a:lnTo>
                  <a:pt x="2402958" y="1929036"/>
                </a:lnTo>
                <a:lnTo>
                  <a:pt x="0" y="1929036"/>
                </a:lnTo>
              </a:path>
            </a:pathLst>
          </a:custGeom>
          <a:solidFill>
            <a:schemeClr val="lt2">
              <a:alpha val="100000"/>
            </a:schemeClr>
          </a:solidFill>
        </p:spPr>
      </p:sp>
      <p:sp>
        <p:nvSpPr>
          <p:cNvPr id="4" name="Freeform 4"/>
          <p:cNvSpPr/>
          <p:nvPr/>
        </p:nvSpPr>
        <p:spPr>
          <a:xfrm rot="10800000">
            <a:off x="369166" y="1388510"/>
            <a:ext cx="2691410" cy="1891157"/>
          </a:xfrm>
          <a:custGeom>
            <a:avLst/>
            <a:gdLst/>
            <a:ahLst/>
            <a:cxnLst/>
            <a:rect l="l" t="t" r="r" b="b"/>
            <a:pathLst>
              <a:path w="2402958" h="2530526">
                <a:moveTo>
                  <a:pt x="2402958" y="2530526"/>
                </a:moveTo>
                <a:lnTo>
                  <a:pt x="0" y="2530526"/>
                </a:lnTo>
                <a:lnTo>
                  <a:pt x="0" y="233893"/>
                </a:lnTo>
                <a:lnTo>
                  <a:pt x="1002448" y="233893"/>
                </a:lnTo>
                <a:lnTo>
                  <a:pt x="1201478" y="0"/>
                </a:lnTo>
                <a:lnTo>
                  <a:pt x="1400508" y="233893"/>
                </a:lnTo>
                <a:lnTo>
                  <a:pt x="2402958" y="233893"/>
                </a:lnTo>
                <a:lnTo>
                  <a:pt x="2402958" y="2530526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369164" y="5935180"/>
            <a:ext cx="11459847" cy="621927"/>
          </a:xfrm>
          <a:prstGeom prst="roundRect">
            <a:avLst>
              <a:gd name="adj" fmla="val 0"/>
            </a:avLst>
          </a:prstGeom>
          <a:solidFill>
            <a:schemeClr val="accent3">
              <a:alpha val="100000"/>
            </a:schemeClr>
          </a:solidFill>
        </p:spPr>
      </p:sp>
      <p:sp>
        <p:nvSpPr>
          <p:cNvPr id="6" name="TextBox 6"/>
          <p:cNvSpPr txBox="1"/>
          <p:nvPr/>
        </p:nvSpPr>
        <p:spPr>
          <a:xfrm>
            <a:off x="818363" y="6032005"/>
            <a:ext cx="10565130" cy="42481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1400">
                <a:solidFill>
                  <a:srgbClr val="FBFAFA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Systematically resolve key surface-modeling issues to ensure reliable response optimization</a:t>
            </a:r>
            <a:endParaRPr lang="en-US" sz="1400">
              <a:solidFill>
                <a:srgbClr val="FBFAFA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44609" y="1906126"/>
            <a:ext cx="2345055" cy="3200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400">
                <a:solidFill>
                  <a:srgbClr val="F6F9F6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Issue 01: Inadequate Model Fit</a:t>
            </a:r>
            <a:endParaRPr lang="en-US" sz="1400">
              <a:solidFill>
                <a:srgbClr val="F6F9F6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53737" y="2239240"/>
            <a:ext cx="2326005" cy="6629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000">
                <a:solidFill>
                  <a:srgbClr val="FBF9F9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Second-order model fails to fit adequately; significant lack-of-fit is present</a:t>
            </a:r>
            <a:endParaRPr lang="en-US" sz="1000">
              <a:solidFill>
                <a:srgbClr val="FBF9F9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03068" y="4112977"/>
            <a:ext cx="2049780" cy="6343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114000"/>
              </a:lnSpc>
              <a:spcBef>
                <a:spcPct val="0"/>
              </a:spcBef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Increase center-point replicates to estimate pure error and test lack of fit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649300" y="4177181"/>
            <a:ext cx="184666" cy="18466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1" name="TextBox 11"/>
          <p:cNvSpPr txBox="1"/>
          <p:nvPr/>
        </p:nvSpPr>
        <p:spPr>
          <a:xfrm>
            <a:off x="610887" y="4204151"/>
            <a:ext cx="266700" cy="152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1</a:t>
            </a:r>
            <a:endParaRPr lang="en-US" sz="9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03068" y="4811544"/>
            <a:ext cx="2049780" cy="6343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114000"/>
              </a:lnSpc>
              <a:spcBef>
                <a:spcPct val="0"/>
              </a:spcBef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Apply Box-Cox transformation for non-normal response data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649300" y="4875748"/>
            <a:ext cx="184666" cy="18466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4" name="TextBox 14"/>
          <p:cNvSpPr txBox="1"/>
          <p:nvPr/>
        </p:nvSpPr>
        <p:spPr>
          <a:xfrm>
            <a:off x="601759" y="4902718"/>
            <a:ext cx="276225" cy="152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2</a:t>
            </a:r>
            <a:endParaRPr lang="en-US" sz="9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369165" y="5680733"/>
            <a:ext cx="2691410" cy="6568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6" name="Freeform 16"/>
          <p:cNvSpPr/>
          <p:nvPr/>
        </p:nvSpPr>
        <p:spPr>
          <a:xfrm>
            <a:off x="6216174" y="3184929"/>
            <a:ext cx="2691410" cy="2561488"/>
          </a:xfrm>
          <a:custGeom>
            <a:avLst/>
            <a:gdLst/>
            <a:ahLst/>
            <a:cxnLst/>
            <a:rect l="l" t="t" r="r" b="b"/>
            <a:pathLst>
              <a:path w="2402958" h="1929036">
                <a:moveTo>
                  <a:pt x="0" y="0"/>
                </a:moveTo>
                <a:lnTo>
                  <a:pt x="961823" y="0"/>
                </a:lnTo>
                <a:lnTo>
                  <a:pt x="1201480" y="148630"/>
                </a:lnTo>
                <a:lnTo>
                  <a:pt x="1441137" y="0"/>
                </a:lnTo>
                <a:lnTo>
                  <a:pt x="2402958" y="0"/>
                </a:lnTo>
                <a:lnTo>
                  <a:pt x="2402958" y="1929036"/>
                </a:lnTo>
                <a:lnTo>
                  <a:pt x="0" y="1929036"/>
                </a:lnTo>
              </a:path>
            </a:pathLst>
          </a:custGeom>
          <a:solidFill>
            <a:schemeClr val="lt2">
              <a:alpha val="100000"/>
            </a:schemeClr>
          </a:solidFill>
        </p:spPr>
      </p:sp>
      <p:sp>
        <p:nvSpPr>
          <p:cNvPr id="17" name="Freeform 17"/>
          <p:cNvSpPr/>
          <p:nvPr/>
        </p:nvSpPr>
        <p:spPr>
          <a:xfrm rot="10800000">
            <a:off x="6216175" y="1388510"/>
            <a:ext cx="2691410" cy="1891157"/>
          </a:xfrm>
          <a:custGeom>
            <a:avLst/>
            <a:gdLst/>
            <a:ahLst/>
            <a:cxnLst/>
            <a:rect l="l" t="t" r="r" b="b"/>
            <a:pathLst>
              <a:path w="2402958" h="2530526">
                <a:moveTo>
                  <a:pt x="2402958" y="2530526"/>
                </a:moveTo>
                <a:lnTo>
                  <a:pt x="0" y="2530526"/>
                </a:lnTo>
                <a:lnTo>
                  <a:pt x="0" y="233893"/>
                </a:lnTo>
                <a:lnTo>
                  <a:pt x="1002448" y="233893"/>
                </a:lnTo>
                <a:lnTo>
                  <a:pt x="1201478" y="0"/>
                </a:lnTo>
                <a:lnTo>
                  <a:pt x="1400508" y="233893"/>
                </a:lnTo>
                <a:lnTo>
                  <a:pt x="2402958" y="233893"/>
                </a:lnTo>
                <a:lnTo>
                  <a:pt x="2402958" y="2530526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18" name="TextBox 18"/>
          <p:cNvSpPr txBox="1"/>
          <p:nvPr/>
        </p:nvSpPr>
        <p:spPr>
          <a:xfrm>
            <a:off x="6391618" y="1906126"/>
            <a:ext cx="2345055" cy="3200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400">
                <a:solidFill>
                  <a:srgbClr val="F5F6F4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Issue 03: Multiple Response Optimization</a:t>
            </a:r>
            <a:endParaRPr lang="en-US" sz="1400">
              <a:solidFill>
                <a:srgbClr val="F5F6F4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6400746" y="2239240"/>
            <a:ext cx="2326005" cy="6629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000">
                <a:solidFill>
                  <a:srgbClr val="F6F3F3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Multiple responses conflict; difficult to optimize all simultaneously</a:t>
            </a:r>
            <a:endParaRPr lang="en-US" sz="1000">
              <a:solidFill>
                <a:srgbClr val="F6F3F3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6650077" y="4112977"/>
            <a:ext cx="2049780" cy="6343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114000"/>
              </a:lnSpc>
              <a:spcBef>
                <a:spcPct val="0"/>
              </a:spcBef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Build desirability functions for multi-objective optimization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AutoShape 21"/>
          <p:cNvSpPr/>
          <p:nvPr/>
        </p:nvSpPr>
        <p:spPr>
          <a:xfrm>
            <a:off x="6496309" y="4177181"/>
            <a:ext cx="184666" cy="18466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22" name="TextBox 22"/>
          <p:cNvSpPr txBox="1"/>
          <p:nvPr/>
        </p:nvSpPr>
        <p:spPr>
          <a:xfrm>
            <a:off x="6474012" y="4204151"/>
            <a:ext cx="219075" cy="152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1</a:t>
            </a:r>
            <a:endParaRPr lang="en-US" sz="9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6650077" y="4811544"/>
            <a:ext cx="2049780" cy="6343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114000"/>
              </a:lnSpc>
              <a:spcBef>
                <a:spcPct val="0"/>
              </a:spcBef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Use Minitab Response Optimizer to find the Pareto frontier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4" name="AutoShape 24"/>
          <p:cNvSpPr/>
          <p:nvPr/>
        </p:nvSpPr>
        <p:spPr>
          <a:xfrm>
            <a:off x="6496309" y="4875748"/>
            <a:ext cx="184666" cy="18466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25" name="TextBox 25"/>
          <p:cNvSpPr txBox="1"/>
          <p:nvPr/>
        </p:nvSpPr>
        <p:spPr>
          <a:xfrm>
            <a:off x="6474012" y="4902718"/>
            <a:ext cx="219075" cy="152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900">
                <a:solidFill>
                  <a:srgbClr val="FFF8F8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2</a:t>
            </a:r>
            <a:endParaRPr lang="en-US" sz="900">
              <a:solidFill>
                <a:srgbClr val="FFF8F8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AutoShape 26"/>
          <p:cNvSpPr/>
          <p:nvPr/>
        </p:nvSpPr>
        <p:spPr>
          <a:xfrm>
            <a:off x="6216174" y="5680733"/>
            <a:ext cx="2691410" cy="65684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27" name="Freeform 27"/>
          <p:cNvSpPr/>
          <p:nvPr/>
        </p:nvSpPr>
        <p:spPr>
          <a:xfrm>
            <a:off x="3292670" y="3184929"/>
            <a:ext cx="2691410" cy="2561488"/>
          </a:xfrm>
          <a:custGeom>
            <a:avLst/>
            <a:gdLst/>
            <a:ahLst/>
            <a:cxnLst/>
            <a:rect l="l" t="t" r="r" b="b"/>
            <a:pathLst>
              <a:path w="2402958" h="1929036">
                <a:moveTo>
                  <a:pt x="0" y="0"/>
                </a:moveTo>
                <a:lnTo>
                  <a:pt x="961823" y="0"/>
                </a:lnTo>
                <a:lnTo>
                  <a:pt x="1201480" y="148630"/>
                </a:lnTo>
                <a:lnTo>
                  <a:pt x="1441137" y="0"/>
                </a:lnTo>
                <a:lnTo>
                  <a:pt x="2402958" y="0"/>
                </a:lnTo>
                <a:lnTo>
                  <a:pt x="2402958" y="1929036"/>
                </a:lnTo>
                <a:lnTo>
                  <a:pt x="0" y="1929036"/>
                </a:lnTo>
              </a:path>
            </a:pathLst>
          </a:custGeom>
          <a:solidFill>
            <a:schemeClr val="lt2">
              <a:alpha val="100000"/>
            </a:schemeClr>
          </a:solidFill>
        </p:spPr>
      </p:sp>
      <p:sp>
        <p:nvSpPr>
          <p:cNvPr id="28" name="Freeform 28"/>
          <p:cNvSpPr/>
          <p:nvPr/>
        </p:nvSpPr>
        <p:spPr>
          <a:xfrm rot="10800000">
            <a:off x="3292671" y="1388510"/>
            <a:ext cx="2691410" cy="1891157"/>
          </a:xfrm>
          <a:custGeom>
            <a:avLst/>
            <a:gdLst/>
            <a:ahLst/>
            <a:cxnLst/>
            <a:rect l="l" t="t" r="r" b="b"/>
            <a:pathLst>
              <a:path w="2402958" h="2530526">
                <a:moveTo>
                  <a:pt x="2402958" y="2530526"/>
                </a:moveTo>
                <a:lnTo>
                  <a:pt x="0" y="2530526"/>
                </a:lnTo>
                <a:lnTo>
                  <a:pt x="0" y="233893"/>
                </a:lnTo>
                <a:lnTo>
                  <a:pt x="1002448" y="233893"/>
                </a:lnTo>
                <a:lnTo>
                  <a:pt x="1201478" y="0"/>
                </a:lnTo>
                <a:lnTo>
                  <a:pt x="1400508" y="233893"/>
                </a:lnTo>
                <a:lnTo>
                  <a:pt x="2402958" y="233893"/>
                </a:lnTo>
                <a:lnTo>
                  <a:pt x="2402958" y="2530526"/>
                </a:lnTo>
              </a:path>
            </a:pathLst>
          </a:custGeom>
          <a:solidFill>
            <a:schemeClr val="accent2">
              <a:alpha val="100000"/>
            </a:schemeClr>
          </a:solidFill>
        </p:spPr>
      </p:sp>
      <p:sp>
        <p:nvSpPr>
          <p:cNvPr id="29" name="TextBox 29"/>
          <p:cNvSpPr txBox="1"/>
          <p:nvPr/>
        </p:nvSpPr>
        <p:spPr>
          <a:xfrm>
            <a:off x="3468114" y="1906126"/>
            <a:ext cx="2345055" cy="3200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400">
                <a:solidFill>
                  <a:srgbClr val="F9FBF9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Issue 02: Inappropriate Factor Ranges</a:t>
            </a:r>
            <a:endParaRPr lang="en-US" sz="1400">
              <a:solidFill>
                <a:srgbClr val="F9FBF9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0" name="TextBox 30"/>
          <p:cNvSpPr txBox="1"/>
          <p:nvPr/>
        </p:nvSpPr>
        <p:spPr>
          <a:xfrm>
            <a:off x="3477242" y="2239240"/>
            <a:ext cx="2326005" cy="6629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000">
                <a:solidFill>
                  <a:srgbClr val="FBF9F9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Factor levels set outside the feasible region, causing distorted predictions</a:t>
            </a:r>
            <a:endParaRPr lang="en-US" sz="1000">
              <a:solidFill>
                <a:srgbClr val="FBF9F9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3726573" y="4112977"/>
            <a:ext cx="2049780" cy="6343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114000"/>
              </a:lnSpc>
              <a:spcBef>
                <a:spcPct val="0"/>
              </a:spcBef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Use steepest ascent to define reasonable factor ranges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2" name="AutoShape 32"/>
          <p:cNvSpPr/>
          <p:nvPr/>
        </p:nvSpPr>
        <p:spPr>
          <a:xfrm>
            <a:off x="3572805" y="4177181"/>
            <a:ext cx="184666" cy="18466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33" name="TextBox 33"/>
          <p:cNvSpPr txBox="1"/>
          <p:nvPr/>
        </p:nvSpPr>
        <p:spPr>
          <a:xfrm>
            <a:off x="3550508" y="4204151"/>
            <a:ext cx="219075" cy="152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1</a:t>
            </a:r>
            <a:endParaRPr lang="en-US" sz="9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3726573" y="4811544"/>
            <a:ext cx="2049780" cy="6343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114000"/>
              </a:lnSpc>
              <a:spcBef>
                <a:spcPct val="0"/>
              </a:spcBef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Validate the operating window with Minitab contour plots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5" name="AutoShape 35"/>
          <p:cNvSpPr/>
          <p:nvPr/>
        </p:nvSpPr>
        <p:spPr>
          <a:xfrm>
            <a:off x="3572805" y="4875748"/>
            <a:ext cx="184666" cy="184666"/>
          </a:xfrm>
          <a:prstGeom prst="ellipse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36" name="TextBox 36"/>
          <p:cNvSpPr txBox="1"/>
          <p:nvPr/>
        </p:nvSpPr>
        <p:spPr>
          <a:xfrm>
            <a:off x="3550508" y="4902718"/>
            <a:ext cx="219075" cy="152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2</a:t>
            </a:r>
            <a:endParaRPr lang="en-US" sz="9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7" name="AutoShape 37"/>
          <p:cNvSpPr/>
          <p:nvPr/>
        </p:nvSpPr>
        <p:spPr>
          <a:xfrm>
            <a:off x="3286858" y="5680733"/>
            <a:ext cx="2691410" cy="6568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38" name="Freeform 38"/>
          <p:cNvSpPr/>
          <p:nvPr/>
        </p:nvSpPr>
        <p:spPr>
          <a:xfrm rot="10800000">
            <a:off x="9108855" y="1388510"/>
            <a:ext cx="2691410" cy="1891157"/>
          </a:xfrm>
          <a:custGeom>
            <a:avLst/>
            <a:gdLst/>
            <a:ahLst/>
            <a:cxnLst/>
            <a:rect l="l" t="t" r="r" b="b"/>
            <a:pathLst>
              <a:path w="2402958" h="2530526">
                <a:moveTo>
                  <a:pt x="2402958" y="2530526"/>
                </a:moveTo>
                <a:lnTo>
                  <a:pt x="0" y="2530526"/>
                </a:lnTo>
                <a:lnTo>
                  <a:pt x="0" y="233893"/>
                </a:lnTo>
                <a:lnTo>
                  <a:pt x="1002448" y="233893"/>
                </a:lnTo>
                <a:lnTo>
                  <a:pt x="1201478" y="0"/>
                </a:lnTo>
                <a:lnTo>
                  <a:pt x="1400508" y="233893"/>
                </a:lnTo>
                <a:lnTo>
                  <a:pt x="2402958" y="233893"/>
                </a:lnTo>
                <a:lnTo>
                  <a:pt x="2402958" y="2530526"/>
                </a:lnTo>
              </a:path>
            </a:pathLst>
          </a:custGeom>
          <a:solidFill>
            <a:schemeClr val="accent2">
              <a:alpha val="100000"/>
            </a:schemeClr>
          </a:solidFill>
        </p:spPr>
      </p:sp>
      <p:sp>
        <p:nvSpPr>
          <p:cNvPr id="39" name="TextBox 39"/>
          <p:cNvSpPr txBox="1"/>
          <p:nvPr/>
        </p:nvSpPr>
        <p:spPr>
          <a:xfrm>
            <a:off x="9284298" y="1906126"/>
            <a:ext cx="2345055" cy="3200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400">
                <a:solidFill>
                  <a:srgbClr val="F9FBF9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Issue 04: Misidentifying Surface Features</a:t>
            </a:r>
            <a:endParaRPr lang="en-US" sz="1400">
              <a:solidFill>
                <a:srgbClr val="F9FBF9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9293426" y="2239240"/>
            <a:ext cx="2326005" cy="6629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1000">
                <a:solidFill>
                  <a:srgbClr val="F9F6F6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Saddle points or ridge systems mistaken for extrema</a:t>
            </a:r>
            <a:endParaRPr lang="en-US" sz="1000">
              <a:solidFill>
                <a:srgbClr val="F9F6F6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9542757" y="4112977"/>
            <a:ext cx="2049780" cy="6343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114000"/>
              </a:lnSpc>
              <a:spcBef>
                <a:spcPct val="0"/>
              </a:spcBef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Confirm surface type via eigenvalue analysis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2" name="AutoShape 42"/>
          <p:cNvSpPr/>
          <p:nvPr/>
        </p:nvSpPr>
        <p:spPr>
          <a:xfrm>
            <a:off x="9388989" y="4177181"/>
            <a:ext cx="184666" cy="18466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</p:sp>
      <p:sp>
        <p:nvSpPr>
          <p:cNvPr id="43" name="TextBox 43"/>
          <p:cNvSpPr txBox="1"/>
          <p:nvPr/>
        </p:nvSpPr>
        <p:spPr>
          <a:xfrm>
            <a:off x="9366692" y="4204151"/>
            <a:ext cx="219075" cy="152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1</a:t>
            </a:r>
            <a:endParaRPr lang="en-US" sz="9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4" name="TextBox 44"/>
          <p:cNvSpPr txBox="1"/>
          <p:nvPr/>
        </p:nvSpPr>
        <p:spPr>
          <a:xfrm>
            <a:off x="9542757" y="4811544"/>
            <a:ext cx="2049780" cy="6343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114000"/>
              </a:lnSpc>
              <a:spcBef>
                <a:spcPct val="0"/>
              </a:spcBef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Add axial runs to verify curvature direction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5" name="AutoShape 45"/>
          <p:cNvSpPr/>
          <p:nvPr/>
        </p:nvSpPr>
        <p:spPr>
          <a:xfrm>
            <a:off x="9388989" y="4875748"/>
            <a:ext cx="184666" cy="184666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</p:sp>
      <p:sp>
        <p:nvSpPr>
          <p:cNvPr id="46" name="TextBox 46"/>
          <p:cNvSpPr txBox="1"/>
          <p:nvPr/>
        </p:nvSpPr>
        <p:spPr>
          <a:xfrm>
            <a:off x="9366692" y="4902718"/>
            <a:ext cx="219075" cy="1524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9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2</a:t>
            </a:r>
            <a:endParaRPr lang="en-US" sz="9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7" name="AutoShape 47"/>
          <p:cNvSpPr/>
          <p:nvPr/>
        </p:nvSpPr>
        <p:spPr>
          <a:xfrm>
            <a:off x="9108854" y="5680733"/>
            <a:ext cx="2691410" cy="65684"/>
          </a:xfrm>
          <a:prstGeom prst="rect">
            <a:avLst/>
          </a:prstGeom>
          <a:solidFill>
            <a:schemeClr val="accent2">
              <a:alpha val="100000"/>
            </a:schemeClr>
          </a:solidFill>
        </p:spPr>
      </p:sp>
      <p:sp>
        <p:nvSpPr>
          <p:cNvPr id="48" name="AutoShape 48"/>
          <p:cNvSpPr/>
          <p:nvPr/>
        </p:nvSpPr>
        <p:spPr>
          <a:xfrm>
            <a:off x="4294632" y="1043654"/>
            <a:ext cx="687419" cy="687419"/>
          </a:xfrm>
          <a:prstGeom prst="ellipse">
            <a:avLst/>
          </a:prstGeom>
          <a:solidFill>
            <a:schemeClr val="accent2">
              <a:alpha val="100000"/>
              <a:lumMod val="75000"/>
            </a:schemeClr>
          </a:solidFill>
        </p:spPr>
      </p:sp>
      <p:sp>
        <p:nvSpPr>
          <p:cNvPr id="49" name="AutoShape 49"/>
          <p:cNvSpPr/>
          <p:nvPr/>
        </p:nvSpPr>
        <p:spPr>
          <a:xfrm>
            <a:off x="10110788" y="1043654"/>
            <a:ext cx="687419" cy="687419"/>
          </a:xfrm>
          <a:prstGeom prst="ellipse">
            <a:avLst/>
          </a:prstGeom>
          <a:solidFill>
            <a:schemeClr val="accent2">
              <a:alpha val="100000"/>
              <a:lumMod val="75000"/>
            </a:schemeClr>
          </a:solidFill>
        </p:spPr>
      </p:sp>
      <p:sp>
        <p:nvSpPr>
          <p:cNvPr id="50" name="TextBox 50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Response Surface Analysis Execution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1" name="Freeform 51"/>
          <p:cNvSpPr/>
          <p:nvPr/>
        </p:nvSpPr>
        <p:spPr>
          <a:xfrm>
            <a:off x="10242715" y="1189396"/>
            <a:ext cx="423687" cy="398229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47409" y="185366"/>
                </a:moveTo>
                <a:lnTo>
                  <a:pt x="66913" y="266338"/>
                </a:lnTo>
                <a:lnTo>
                  <a:pt x="66913" y="47987"/>
                </a:lnTo>
                <a:lnTo>
                  <a:pt x="228371" y="47987"/>
                </a:lnTo>
                <a:lnTo>
                  <a:pt x="228371" y="266338"/>
                </a:lnTo>
                <a:lnTo>
                  <a:pt x="147409" y="185366"/>
                </a:lnTo>
              </a:path>
            </a:pathLst>
          </a:custGeom>
          <a:solidFill>
            <a:srgbClr val="FBF9F9">
              <a:alpha val="100000"/>
            </a:srgbClr>
          </a:solidFill>
        </p:spPr>
      </p:sp>
      <p:sp>
        <p:nvSpPr>
          <p:cNvPr id="52" name="Freeform 52"/>
          <p:cNvSpPr/>
          <p:nvPr/>
        </p:nvSpPr>
        <p:spPr>
          <a:xfrm>
            <a:off x="4426532" y="1189396"/>
            <a:ext cx="423687" cy="398229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47409" y="185366"/>
                </a:moveTo>
                <a:lnTo>
                  <a:pt x="66913" y="266338"/>
                </a:lnTo>
                <a:lnTo>
                  <a:pt x="66913" y="47987"/>
                </a:lnTo>
                <a:lnTo>
                  <a:pt x="228371" y="47987"/>
                </a:lnTo>
                <a:lnTo>
                  <a:pt x="228371" y="266338"/>
                </a:lnTo>
                <a:lnTo>
                  <a:pt x="147409" y="185366"/>
                </a:lnTo>
              </a:path>
            </a:pathLst>
          </a:custGeom>
          <a:solidFill>
            <a:srgbClr val="FBF8F8">
              <a:alpha val="100000"/>
            </a:srgbClr>
          </a:solidFill>
        </p:spPr>
      </p:sp>
      <p:sp>
        <p:nvSpPr>
          <p:cNvPr id="53" name="AutoShape 53"/>
          <p:cNvSpPr/>
          <p:nvPr/>
        </p:nvSpPr>
        <p:spPr>
          <a:xfrm>
            <a:off x="1371124" y="1041273"/>
            <a:ext cx="687419" cy="687419"/>
          </a:xfrm>
          <a:prstGeom prst="ellipse">
            <a:avLst/>
          </a:prstGeom>
          <a:solidFill>
            <a:schemeClr val="accent1">
              <a:alpha val="100000"/>
              <a:lumMod val="75000"/>
            </a:schemeClr>
          </a:solidFill>
        </p:spPr>
      </p:sp>
      <p:sp>
        <p:nvSpPr>
          <p:cNvPr id="54" name="Freeform 54"/>
          <p:cNvSpPr/>
          <p:nvPr/>
        </p:nvSpPr>
        <p:spPr>
          <a:xfrm>
            <a:off x="1588865" y="1229963"/>
            <a:ext cx="285655" cy="340043"/>
          </a:xfrm>
          <a:custGeom>
            <a:avLst/>
            <a:gdLst/>
            <a:ahLst/>
            <a:cxnLst/>
            <a:rect l="l" t="t" r="r" b="b"/>
            <a:pathLst>
              <a:path w="401" h="478">
                <a:moveTo>
                  <a:pt x="401" y="89"/>
                </a:moveTo>
                <a:lnTo>
                  <a:pt x="401" y="293"/>
                </a:lnTo>
                <a:cubicBezTo>
                  <a:pt x="292" y="212"/>
                  <a:pt x="182" y="375"/>
                  <a:pt x="73" y="293"/>
                </a:cubicBezTo>
                <a:lnTo>
                  <a:pt x="73" y="89"/>
                </a:lnTo>
                <a:cubicBezTo>
                  <a:pt x="182" y="171"/>
                  <a:pt x="292" y="7"/>
                  <a:pt x="401" y="89"/>
                </a:cubicBezTo>
                <a:close/>
              </a:path>
              <a:path w="401" h="478">
                <a:moveTo>
                  <a:pt x="39" y="0"/>
                </a:moveTo>
                <a:cubicBezTo>
                  <a:pt x="18" y="0"/>
                  <a:pt x="0" y="17"/>
                  <a:pt x="0" y="39"/>
                </a:cubicBezTo>
                <a:cubicBezTo>
                  <a:pt x="0" y="54"/>
                  <a:pt x="9" y="68"/>
                  <a:pt x="23" y="74"/>
                </a:cubicBezTo>
                <a:lnTo>
                  <a:pt x="23" y="478"/>
                </a:lnTo>
                <a:lnTo>
                  <a:pt x="56" y="478"/>
                </a:lnTo>
                <a:lnTo>
                  <a:pt x="56" y="74"/>
                </a:lnTo>
                <a:cubicBezTo>
                  <a:pt x="69" y="68"/>
                  <a:pt x="78" y="54"/>
                  <a:pt x="78" y="39"/>
                </a:cubicBezTo>
                <a:cubicBezTo>
                  <a:pt x="78" y="17"/>
                  <a:pt x="61" y="0"/>
                  <a:pt x="39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55" name="AutoShape 55"/>
          <p:cNvSpPr/>
          <p:nvPr/>
        </p:nvSpPr>
        <p:spPr>
          <a:xfrm>
            <a:off x="3637121" y="3546062"/>
            <a:ext cx="2002631" cy="328136"/>
          </a:xfrm>
          <a:prstGeom prst="roundRect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</p:sp>
      <p:sp>
        <p:nvSpPr>
          <p:cNvPr id="56" name="TextBox 56"/>
          <p:cNvSpPr txBox="1"/>
          <p:nvPr/>
        </p:nvSpPr>
        <p:spPr>
          <a:xfrm>
            <a:off x="3936111" y="3623691"/>
            <a:ext cx="1664399" cy="2000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Improvement Strategy: Range Adjustment</a:t>
            </a:r>
            <a:endParaRPr lang="en-US" sz="12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7" name="AutoShape 57"/>
          <p:cNvSpPr/>
          <p:nvPr/>
        </p:nvSpPr>
        <p:spPr>
          <a:xfrm>
            <a:off x="3684746" y="3584448"/>
            <a:ext cx="251365" cy="251365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</p:sp>
      <p:sp>
        <p:nvSpPr>
          <p:cNvPr id="58" name="Freeform 58"/>
          <p:cNvSpPr/>
          <p:nvPr/>
        </p:nvSpPr>
        <p:spPr>
          <a:xfrm rot="2700000">
            <a:off x="3780568" y="3636264"/>
            <a:ext cx="65818" cy="112871"/>
          </a:xfrm>
          <a:custGeom>
            <a:avLst/>
            <a:gdLst/>
            <a:ahLst/>
            <a:cxnLst/>
            <a:rect l="l" t="t" r="r" b="b"/>
            <a:pathLst>
              <a:path w="218174" h="415436">
                <a:moveTo>
                  <a:pt x="218174" y="0"/>
                </a:moveTo>
                <a:lnTo>
                  <a:pt x="218174" y="415436"/>
                </a:lnTo>
                <a:lnTo>
                  <a:pt x="0" y="415436"/>
                </a:lnTo>
              </a:path>
            </a:pathLst>
          </a:custGeom>
          <a:noFill/>
          <a:ln w="38100">
            <a:solidFill>
              <a:schemeClr val="accent2">
                <a:alpha val="100000"/>
              </a:schemeClr>
            </a:solidFill>
            <a:prstDash val="solid"/>
          </a:ln>
        </p:spPr>
      </p:sp>
      <p:sp>
        <p:nvSpPr>
          <p:cNvPr id="59" name="AutoShape 59"/>
          <p:cNvSpPr/>
          <p:nvPr/>
        </p:nvSpPr>
        <p:spPr>
          <a:xfrm>
            <a:off x="9453276" y="3546062"/>
            <a:ext cx="2002631" cy="328136"/>
          </a:xfrm>
          <a:prstGeom prst="roundRect">
            <a:avLst>
              <a:gd name="adj" fmla="val 50000"/>
            </a:avLst>
          </a:prstGeom>
          <a:solidFill>
            <a:schemeClr val="accent2">
              <a:alpha val="100000"/>
            </a:schemeClr>
          </a:solidFill>
        </p:spPr>
      </p:sp>
      <p:sp>
        <p:nvSpPr>
          <p:cNvPr id="60" name="TextBox 60"/>
          <p:cNvSpPr txBox="1"/>
          <p:nvPr/>
        </p:nvSpPr>
        <p:spPr>
          <a:xfrm>
            <a:off x="9752362" y="3623691"/>
            <a:ext cx="1664303" cy="2000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Improvement Strategy: Feature Verification</a:t>
            </a:r>
            <a:endParaRPr lang="en-US" sz="12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1" name="AutoShape 61"/>
          <p:cNvSpPr/>
          <p:nvPr/>
        </p:nvSpPr>
        <p:spPr>
          <a:xfrm>
            <a:off x="9500997" y="3584448"/>
            <a:ext cx="251365" cy="251365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</p:sp>
      <p:sp>
        <p:nvSpPr>
          <p:cNvPr id="62" name="Freeform 62"/>
          <p:cNvSpPr/>
          <p:nvPr/>
        </p:nvSpPr>
        <p:spPr>
          <a:xfrm rot="2700000">
            <a:off x="9596724" y="3636264"/>
            <a:ext cx="65818" cy="112871"/>
          </a:xfrm>
          <a:custGeom>
            <a:avLst/>
            <a:gdLst/>
            <a:ahLst/>
            <a:cxnLst/>
            <a:rect l="l" t="t" r="r" b="b"/>
            <a:pathLst>
              <a:path w="218174" h="415436">
                <a:moveTo>
                  <a:pt x="218174" y="0"/>
                </a:moveTo>
                <a:lnTo>
                  <a:pt x="218174" y="415436"/>
                </a:lnTo>
                <a:lnTo>
                  <a:pt x="0" y="415436"/>
                </a:lnTo>
              </a:path>
            </a:pathLst>
          </a:custGeom>
          <a:solidFill>
            <a:srgbClr val="007C85">
              <a:alpha val="0"/>
            </a:srgbClr>
          </a:solidFill>
          <a:ln w="38100">
            <a:solidFill>
              <a:schemeClr val="accent2">
                <a:alpha val="100000"/>
              </a:schemeClr>
            </a:solidFill>
            <a:prstDash val="solid"/>
          </a:ln>
        </p:spPr>
      </p:sp>
      <p:sp>
        <p:nvSpPr>
          <p:cNvPr id="63" name="AutoShape 63"/>
          <p:cNvSpPr/>
          <p:nvPr/>
        </p:nvSpPr>
        <p:spPr>
          <a:xfrm>
            <a:off x="7218140" y="1041273"/>
            <a:ext cx="687419" cy="687419"/>
          </a:xfrm>
          <a:prstGeom prst="ellipse">
            <a:avLst/>
          </a:prstGeom>
          <a:solidFill>
            <a:schemeClr val="accent1">
              <a:alpha val="100000"/>
              <a:lumMod val="75000"/>
            </a:schemeClr>
          </a:solidFill>
        </p:spPr>
      </p:sp>
      <p:sp>
        <p:nvSpPr>
          <p:cNvPr id="64" name="Freeform 64"/>
          <p:cNvSpPr/>
          <p:nvPr/>
        </p:nvSpPr>
        <p:spPr>
          <a:xfrm>
            <a:off x="7435882" y="1229963"/>
            <a:ext cx="285655" cy="340043"/>
          </a:xfrm>
          <a:custGeom>
            <a:avLst/>
            <a:gdLst/>
            <a:ahLst/>
            <a:cxnLst/>
            <a:rect l="l" t="t" r="r" b="b"/>
            <a:pathLst>
              <a:path w="401" h="478">
                <a:moveTo>
                  <a:pt x="401" y="89"/>
                </a:moveTo>
                <a:lnTo>
                  <a:pt x="401" y="293"/>
                </a:lnTo>
                <a:cubicBezTo>
                  <a:pt x="292" y="212"/>
                  <a:pt x="182" y="375"/>
                  <a:pt x="73" y="293"/>
                </a:cubicBezTo>
                <a:lnTo>
                  <a:pt x="73" y="89"/>
                </a:lnTo>
                <a:cubicBezTo>
                  <a:pt x="182" y="171"/>
                  <a:pt x="292" y="7"/>
                  <a:pt x="401" y="89"/>
                </a:cubicBezTo>
                <a:close/>
              </a:path>
              <a:path w="401" h="478">
                <a:moveTo>
                  <a:pt x="39" y="0"/>
                </a:moveTo>
                <a:cubicBezTo>
                  <a:pt x="18" y="0"/>
                  <a:pt x="0" y="17"/>
                  <a:pt x="0" y="39"/>
                </a:cubicBezTo>
                <a:cubicBezTo>
                  <a:pt x="0" y="54"/>
                  <a:pt x="9" y="68"/>
                  <a:pt x="23" y="74"/>
                </a:cubicBezTo>
                <a:lnTo>
                  <a:pt x="23" y="478"/>
                </a:lnTo>
                <a:lnTo>
                  <a:pt x="56" y="478"/>
                </a:lnTo>
                <a:lnTo>
                  <a:pt x="56" y="74"/>
                </a:lnTo>
                <a:cubicBezTo>
                  <a:pt x="69" y="68"/>
                  <a:pt x="78" y="54"/>
                  <a:pt x="78" y="39"/>
                </a:cubicBezTo>
                <a:cubicBezTo>
                  <a:pt x="78" y="17"/>
                  <a:pt x="61" y="0"/>
                  <a:pt x="39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65" name="AutoShape 65"/>
          <p:cNvSpPr/>
          <p:nvPr/>
        </p:nvSpPr>
        <p:spPr>
          <a:xfrm>
            <a:off x="713613" y="3546062"/>
            <a:ext cx="2002631" cy="328136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66" name="TextBox 66"/>
          <p:cNvSpPr txBox="1"/>
          <p:nvPr/>
        </p:nvSpPr>
        <p:spPr>
          <a:xfrm>
            <a:off x="1012603" y="3623691"/>
            <a:ext cx="1619441" cy="2000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Improvement Strategy: Model Optimization</a:t>
            </a:r>
            <a:endParaRPr lang="en-US" sz="12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7" name="AutoShape 67"/>
          <p:cNvSpPr/>
          <p:nvPr/>
        </p:nvSpPr>
        <p:spPr>
          <a:xfrm>
            <a:off x="761238" y="3584448"/>
            <a:ext cx="251365" cy="251365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</p:sp>
      <p:sp>
        <p:nvSpPr>
          <p:cNvPr id="68" name="Freeform 68"/>
          <p:cNvSpPr/>
          <p:nvPr/>
        </p:nvSpPr>
        <p:spPr>
          <a:xfrm rot="2700000">
            <a:off x="857060" y="3636264"/>
            <a:ext cx="65818" cy="112871"/>
          </a:xfrm>
          <a:custGeom>
            <a:avLst/>
            <a:gdLst/>
            <a:ahLst/>
            <a:cxnLst/>
            <a:rect l="l" t="t" r="r" b="b"/>
            <a:pathLst>
              <a:path w="218174" h="415436">
                <a:moveTo>
                  <a:pt x="218174" y="0"/>
                </a:moveTo>
                <a:lnTo>
                  <a:pt x="218174" y="415436"/>
                </a:lnTo>
                <a:lnTo>
                  <a:pt x="0" y="415436"/>
                </a:lnTo>
              </a:path>
            </a:pathLst>
          </a:custGeom>
          <a:noFill/>
          <a:ln w="3810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69" name="AutoShape 69"/>
          <p:cNvSpPr/>
          <p:nvPr/>
        </p:nvSpPr>
        <p:spPr>
          <a:xfrm>
            <a:off x="6560630" y="3546062"/>
            <a:ext cx="2002631" cy="328136"/>
          </a:xfrm>
          <a:prstGeom prst="roundRect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70" name="TextBox 70"/>
          <p:cNvSpPr txBox="1"/>
          <p:nvPr/>
        </p:nvSpPr>
        <p:spPr>
          <a:xfrm>
            <a:off x="6859619" y="3623691"/>
            <a:ext cx="1619441" cy="2000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Improvement Strategy: Weight Allocation</a:t>
            </a:r>
            <a:endParaRPr lang="en-US" sz="12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1" name="AutoShape 71"/>
          <p:cNvSpPr/>
          <p:nvPr/>
        </p:nvSpPr>
        <p:spPr>
          <a:xfrm>
            <a:off x="6608255" y="3584448"/>
            <a:ext cx="251365" cy="251365"/>
          </a:xfrm>
          <a:prstGeom prst="ellipse">
            <a:avLst/>
          </a:prstGeom>
          <a:solidFill>
            <a:srgbClr val="FFFFFF">
              <a:alpha val="100000"/>
            </a:srgbClr>
          </a:solidFill>
        </p:spPr>
      </p:sp>
      <p:sp>
        <p:nvSpPr>
          <p:cNvPr id="72" name="Freeform 72"/>
          <p:cNvSpPr/>
          <p:nvPr/>
        </p:nvSpPr>
        <p:spPr>
          <a:xfrm rot="2700000">
            <a:off x="6704076" y="3636264"/>
            <a:ext cx="65818" cy="112871"/>
          </a:xfrm>
          <a:custGeom>
            <a:avLst/>
            <a:gdLst/>
            <a:ahLst/>
            <a:cxnLst/>
            <a:rect l="l" t="t" r="r" b="b"/>
            <a:pathLst>
              <a:path w="218174" h="415436">
                <a:moveTo>
                  <a:pt x="218174" y="0"/>
                </a:moveTo>
                <a:lnTo>
                  <a:pt x="218174" y="415436"/>
                </a:lnTo>
                <a:lnTo>
                  <a:pt x="0" y="415436"/>
                </a:lnTo>
              </a:path>
            </a:pathLst>
          </a:custGeom>
          <a:noFill/>
          <a:ln w="38100">
            <a:solidFill>
              <a:schemeClr val="accent1">
                <a:alpha val="100000"/>
              </a:schemeClr>
            </a:solidFill>
            <a:prstDash val="solid"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0005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88" y="0"/>
            <a:ext cx="12189023" cy="6858000"/>
          </a:xfrm>
          <a:prstGeom prst="rect">
            <a:avLst/>
          </a:prstGeom>
        </p:spPr>
      </p:pic>
      <p:sp>
        <p:nvSpPr>
          <p:cNvPr id="900006" name="TextBox 3"/>
          <p:cNvSpPr txBox="1"/>
          <p:nvPr/>
        </p:nvSpPr>
        <p:spPr>
          <a:xfrm>
            <a:off x="4083476" y="1982489"/>
            <a:ext cx="2558623" cy="113223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sz="5700">
                <a:solidFill>
                  <a:srgbClr val="4381DD">
                    <a:alpha val="100000"/>
                  </a:srgbClr>
                </a:solidFill>
                <a:latin typeface="Noto Sans SC Black"/>
                <a:ea typeface="Noto Sans SC Black"/>
                <a:cs typeface="Noto Sans SC Black"/>
              </a:rPr>
              <a:t>Part.</a:t>
            </a:r>
            <a:endParaRPr lang="en-US" sz="5700">
              <a:solidFill>
                <a:srgbClr val="4381DD">
                  <a:alpha val="100000"/>
                </a:srgbClr>
              </a:solidFill>
              <a:latin typeface="Noto Sans SC Black"/>
              <a:ea typeface="Noto Sans SC Black"/>
              <a:cs typeface="Noto Sans SC Black"/>
            </a:endParaRPr>
          </a:p>
        </p:txBody>
      </p:sp>
      <p:sp>
        <p:nvSpPr>
          <p:cNvPr id="900007" name="TextBox 4"/>
          <p:cNvSpPr txBox="1"/>
          <p:nvPr/>
        </p:nvSpPr>
        <p:spPr>
          <a:xfrm>
            <a:off x="6315053" y="1982489"/>
            <a:ext cx="1622446" cy="113223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sz="5700">
                <a:solidFill>
                  <a:srgbClr val="4381DD">
                    <a:alpha val="100000"/>
                  </a:srgbClr>
                </a:solidFill>
                <a:latin typeface="Noto Sans SC Black"/>
                <a:ea typeface="Noto Sans SC Black"/>
                <a:cs typeface="Noto Sans SC Black"/>
              </a:rPr>
              <a:t>05</a:t>
            </a:r>
            <a:endParaRPr lang="en-US" sz="5700">
              <a:solidFill>
                <a:srgbClr val="4381DD">
                  <a:alpha val="100000"/>
                </a:srgbClr>
              </a:solidFill>
              <a:latin typeface="Noto Sans SC Black"/>
              <a:ea typeface="Noto Sans SC Black"/>
              <a:cs typeface="Noto Sans SC Black"/>
            </a:endParaRPr>
          </a:p>
        </p:txBody>
      </p:sp>
      <p:sp>
        <p:nvSpPr>
          <p:cNvPr id="900008" name="TextBox 5"/>
          <p:cNvSpPr txBox="1"/>
          <p:nvPr/>
        </p:nvSpPr>
        <p:spPr>
          <a:xfrm>
            <a:off x="2908300" y="3146379"/>
            <a:ext cx="6375400" cy="126893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Noto Sans SC Black"/>
                <a:ea typeface="Noto Sans SC Black"/>
                <a:cs typeface="Noto Sans SC Black"/>
              </a:rPr>
              <a:t>Industrial Case Studies</a:t>
            </a:r>
            <a:endParaRPr lang="en-US" sz="3600">
              <a:solidFill>
                <a:srgbClr val="000000">
                  <a:alpha val="100000"/>
                </a:srgbClr>
              </a:solidFill>
              <a:latin typeface="Noto Sans SC Black"/>
              <a:ea typeface="Noto Sans SC Black"/>
              <a:cs typeface="Noto Sans SC Black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 l="-47" r="-47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Microwave Popcorn Parameter Optimization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515104" y="1943785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0000"/>
            </a:schemeClr>
          </a:solidFill>
        </p:spPr>
      </p:sp>
      <p:sp>
        <p:nvSpPr>
          <p:cNvPr id="4" name="TextBox 4"/>
          <p:cNvSpPr txBox="1"/>
          <p:nvPr/>
        </p:nvSpPr>
        <p:spPr>
          <a:xfrm>
            <a:off x="740613" y="2105555"/>
            <a:ext cx="3186449" cy="144865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Based on package size and target pop rate, use DOE to find optimal heating power—avoiding scorching from excess power or unpopped kernels from insufficient power.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15104" y="1376998"/>
            <a:ext cx="3637467" cy="501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Heating Power Selection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278857" y="1377315"/>
            <a:ext cx="3637467" cy="501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Heating Time Control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042611" y="1377315"/>
            <a:ext cx="3637467" cy="501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Microwave Frequency Adjustment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15104" y="3950072"/>
            <a:ext cx="3637467" cy="501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Packaging Material Microwave Transparency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278857" y="3950072"/>
            <a:ext cx="3637467" cy="501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Initial Moisture Content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042611" y="3950072"/>
            <a:ext cx="3637467" cy="501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Vent Hole Design Optimization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4278857" y="1943785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0000"/>
            </a:schemeClr>
          </a:solidFill>
        </p:spPr>
      </p:sp>
      <p:sp>
        <p:nvSpPr>
          <p:cNvPr id="12" name="TextBox 12"/>
          <p:cNvSpPr txBox="1"/>
          <p:nvPr/>
        </p:nvSpPr>
        <p:spPr>
          <a:xfrm>
            <a:off x="4504366" y="2105555"/>
            <a:ext cx="3186449" cy="144865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Run time-gradient experiments combining expansion ratio and taste scores to find the heating-time sweet spot balancing efficiency and quality.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8042611" y="1943785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0000"/>
            </a:schemeClr>
          </a:solidFill>
        </p:spPr>
      </p:sp>
      <p:sp>
        <p:nvSpPr>
          <p:cNvPr id="14" name="TextBox 14"/>
          <p:cNvSpPr txBox="1"/>
          <p:nvPr/>
        </p:nvSpPr>
        <p:spPr>
          <a:xfrm>
            <a:off x="8268120" y="2105555"/>
            <a:ext cx="3186449" cy="144865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Optimize microwave frequency via orthogonal experiments to account for batch dielectric differences and ensure uniform energy absorption.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515104" y="4500511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0000"/>
            </a:schemeClr>
          </a:solidFill>
        </p:spPr>
      </p:sp>
      <p:sp>
        <p:nvSpPr>
          <p:cNvPr id="16" name="TextBox 16"/>
          <p:cNvSpPr txBox="1"/>
          <p:nvPr/>
        </p:nvSpPr>
        <p:spPr>
          <a:xfrm>
            <a:off x="740613" y="4662281"/>
            <a:ext cx="3186449" cy="144865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Test packaging materials for microwave transparency and pop uniformity to select the optimal material combination.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4278857" y="4500511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0000"/>
            </a:schemeClr>
          </a:solidFill>
        </p:spPr>
      </p:sp>
      <p:sp>
        <p:nvSpPr>
          <p:cNvPr id="18" name="TextBox 18"/>
          <p:cNvSpPr txBox="1"/>
          <p:nvPr/>
        </p:nvSpPr>
        <p:spPr>
          <a:xfrm>
            <a:off x="4504366" y="4662281"/>
            <a:ext cx="3186449" cy="144865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Control preprocessing to set moisture levels and build quantitative models linking moisture to pop rate and hardness.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8042611" y="4500511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0000"/>
            </a:schemeClr>
          </a:solidFill>
        </p:spPr>
      </p:sp>
      <p:sp>
        <p:nvSpPr>
          <p:cNvPr id="20" name="TextBox 20"/>
          <p:cNvSpPr txBox="1"/>
          <p:nvPr/>
        </p:nvSpPr>
        <p:spPr>
          <a:xfrm>
            <a:off x="8268120" y="4662281"/>
            <a:ext cx="3186449" cy="144865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Compare vent count, diameter, and placement via pressure monitoring and yield statistics to determine optimal vent geometry.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 l="-47" r="-47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97192" y="1308287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Dynamic Laser Power Adjustment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865764" y="1308287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Workpiece Preheat Temperature Control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865764" y="4000377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Robot Path Planning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297192" y="4762018"/>
            <a:ext cx="4414526" cy="62484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Wire Feed Speed Calibration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97192" y="3025846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Shielding Gas Mix Ratio Experiment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grpSp>
        <p:nvGrpSpPr>
          <p:cNvPr id="7" name="Group 7"/>
          <p:cNvGrpSpPr/>
          <p:nvPr/>
        </p:nvGrpSpPr>
        <p:grpSpPr>
          <a:xfrm rot="0">
            <a:off x="839115" y="1512589"/>
            <a:ext cx="197186" cy="5357334"/>
            <a:chOff x="839115" y="1512589"/>
            <a:chExt cx="197186" cy="5357334"/>
          </a:xfrm>
        </p:grpSpPr>
        <p:sp>
          <p:nvSpPr>
            <p:cNvPr id="8" name="AutoShape 8"/>
            <p:cNvSpPr/>
            <p:nvPr/>
          </p:nvSpPr>
          <p:spPr>
            <a:xfrm>
              <a:off x="839115" y="1512589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9" name="AutoShape 9"/>
            <p:cNvSpPr/>
            <p:nvPr/>
          </p:nvSpPr>
          <p:spPr>
            <a:xfrm>
              <a:off x="839115" y="3230148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0" name="AutoShape 10"/>
            <p:cNvSpPr/>
            <p:nvPr/>
          </p:nvSpPr>
          <p:spPr>
            <a:xfrm>
              <a:off x="839115" y="4975845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cxnSp>
          <p:nvCxnSpPr>
            <p:cNvPr id="11" name="Connector 11"/>
            <p:cNvCxnSpPr/>
            <p:nvPr/>
          </p:nvCxnSpPr>
          <p:spPr>
            <a:xfrm>
              <a:off x="937708" y="1624780"/>
              <a:ext cx="0" cy="5245143"/>
            </a:xfrm>
            <a:prstGeom prst="line">
              <a:avLst/>
            </a:prstGeom>
            <a:ln w="190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2" name="TextBox 1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Welding Process Parameter Improvement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6455568" y="1512589"/>
            <a:ext cx="197186" cy="19718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4" name="AutoShape 14"/>
          <p:cNvSpPr/>
          <p:nvPr/>
        </p:nvSpPr>
        <p:spPr>
          <a:xfrm>
            <a:off x="6455568" y="4241491"/>
            <a:ext cx="197186" cy="19718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cxnSp>
        <p:nvCxnSpPr>
          <p:cNvPr id="15" name="Connector 15"/>
          <p:cNvCxnSpPr/>
          <p:nvPr/>
        </p:nvCxnSpPr>
        <p:spPr>
          <a:xfrm>
            <a:off x="6554162" y="1670999"/>
            <a:ext cx="0" cy="5208748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1297192" y="1804349"/>
            <a:ext cx="4486656" cy="1203960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Using real-time weld imaging feedback, build a power gradient model (800–1500 W stepwise control), reducing porosity from 3.2% to below 0.5%.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297192" y="3543470"/>
            <a:ext cx="4486275" cy="1152525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Optimize Ar/CO₂ mix (75/25 to 85/15) via RSM to reduce spatter and improve penetration consistency.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297192" y="5282464"/>
            <a:ext cx="4486275" cy="1152525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Apply Six Sigma to control wire feed variation (±0.3 m/min), stabilizing Mn/Si ratio in deposited metal at 2.1–2.3.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6865764" y="1804349"/>
            <a:ext cx="4486275" cy="1152525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Develop stepped preheat (80°C → 120°C → 150°C) for high-strength steel welding, reducing cold-crack risk to &lt; 0.1% incidence.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6865764" y="4518000"/>
            <a:ext cx="4486275" cy="1152525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Use genetic algorithms to optimize torch path, cutting non-arc time to under 12% of total cycle time.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 l="-47" r="-47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997796" y="2675719"/>
            <a:ext cx="2236351" cy="2236351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5159263" y="2904531"/>
            <a:ext cx="1854217" cy="185421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6094045" y="1171975"/>
            <a:ext cx="5287891" cy="5288400"/>
          </a:xfrm>
          <a:prstGeom prst="arc">
            <a:avLst>
              <a:gd name="adj1" fmla="val 18842372"/>
              <a:gd name="adj2" fmla="val 2610861"/>
            </a:avLst>
          </a:prstGeom>
          <a:noFill/>
          <a:ln w="6350">
            <a:solidFill>
              <a:schemeClr val="accent3">
                <a:alpha val="100000"/>
              </a:schemeClr>
            </a:solidFill>
            <a:prstDash val="dash"/>
          </a:ln>
        </p:spPr>
      </p:sp>
      <p:sp>
        <p:nvSpPr>
          <p:cNvPr id="5" name="AutoShape 5"/>
          <p:cNvSpPr/>
          <p:nvPr/>
        </p:nvSpPr>
        <p:spPr>
          <a:xfrm flipH="1">
            <a:off x="850006" y="1171975"/>
            <a:ext cx="5288400" cy="5288400"/>
          </a:xfrm>
          <a:prstGeom prst="arc">
            <a:avLst>
              <a:gd name="adj1" fmla="val 18842372"/>
              <a:gd name="adj2" fmla="val 2610861"/>
            </a:avLst>
          </a:prstGeom>
          <a:noFill/>
          <a:ln w="6350">
            <a:solidFill>
              <a:schemeClr val="accent3">
                <a:alpha val="100000"/>
              </a:schemeClr>
            </a:solidFill>
            <a:prstDash val="dash"/>
          </a:ln>
        </p:spPr>
      </p:sp>
      <p:sp>
        <p:nvSpPr>
          <p:cNvPr id="6" name="AutoShape 6"/>
          <p:cNvSpPr/>
          <p:nvPr/>
        </p:nvSpPr>
        <p:spPr>
          <a:xfrm>
            <a:off x="1746454" y="1538002"/>
            <a:ext cx="3985999" cy="1211059"/>
          </a:xfrm>
          <a:prstGeom prst="homePlate">
            <a:avLst>
              <a:gd name="adj" fmla="val 23738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7" name="AutoShape 7"/>
          <p:cNvSpPr/>
          <p:nvPr/>
        </p:nvSpPr>
        <p:spPr>
          <a:xfrm rot="5400000">
            <a:off x="1142235" y="1621532"/>
            <a:ext cx="1211061" cy="10440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4">
              <a:alpha val="100000"/>
            </a:schemeClr>
          </a:solidFill>
        </p:spPr>
      </p:sp>
      <p:sp>
        <p:nvSpPr>
          <p:cNvPr id="8" name="TextBox 8"/>
          <p:cNvSpPr txBox="1"/>
          <p:nvPr/>
        </p:nvSpPr>
        <p:spPr>
          <a:xfrm flipH="1">
            <a:off x="2497971" y="2044408"/>
            <a:ext cx="2752725" cy="5429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4000"/>
              </a:lnSpc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Apply DOE to production data to identify key factors and their interactions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9" name="TextBox 9"/>
          <p:cNvSpPr txBox="1"/>
          <p:nvPr/>
        </p:nvSpPr>
        <p:spPr>
          <a:xfrm flipH="1">
            <a:off x="2497973" y="1718106"/>
            <a:ext cx="1381125" cy="238125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15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Factor Analysis</a:t>
            </a:r>
            <a:endParaRPr lang="en-US" sz="15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AutoShape 10"/>
          <p:cNvSpPr/>
          <p:nvPr/>
        </p:nvSpPr>
        <p:spPr>
          <a:xfrm flipH="1">
            <a:off x="6489435" y="1538002"/>
            <a:ext cx="3985999" cy="1211059"/>
          </a:xfrm>
          <a:prstGeom prst="homePlate">
            <a:avLst>
              <a:gd name="adj" fmla="val 23738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11" name="AutoShape 11"/>
          <p:cNvSpPr/>
          <p:nvPr/>
        </p:nvSpPr>
        <p:spPr>
          <a:xfrm rot="5400000">
            <a:off x="9868591" y="1621532"/>
            <a:ext cx="1211061" cy="10440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4">
              <a:alpha val="100000"/>
            </a:schemeClr>
          </a:solidFill>
        </p:spPr>
      </p:sp>
      <p:sp>
        <p:nvSpPr>
          <p:cNvPr id="12" name="TextBox 12"/>
          <p:cNvSpPr txBox="1"/>
          <p:nvPr/>
        </p:nvSpPr>
        <p:spPr>
          <a:xfrm flipH="1">
            <a:off x="6954024" y="2044408"/>
            <a:ext cx="2752725" cy="5429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r">
              <a:lnSpc>
                <a:spcPct val="114000"/>
              </a:lnSpc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Validate optimization stability and reliability through replicate runs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TextBox 13"/>
          <p:cNvSpPr txBox="1"/>
          <p:nvPr/>
        </p:nvSpPr>
        <p:spPr>
          <a:xfrm flipH="1">
            <a:off x="7013480" y="1718106"/>
            <a:ext cx="2700173" cy="2381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15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Verify Results</a:t>
            </a:r>
            <a:endParaRPr lang="en-US" sz="15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924082" y="3226111"/>
            <a:ext cx="3985999" cy="1211059"/>
          </a:xfrm>
          <a:prstGeom prst="homePlate">
            <a:avLst>
              <a:gd name="adj" fmla="val 23738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15" name="AutoShape 15"/>
          <p:cNvSpPr/>
          <p:nvPr/>
        </p:nvSpPr>
        <p:spPr>
          <a:xfrm rot="5400000">
            <a:off x="319863" y="3309641"/>
            <a:ext cx="1211061" cy="10440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3">
              <a:alpha val="100000"/>
            </a:schemeClr>
          </a:solidFill>
        </p:spPr>
      </p:sp>
      <p:sp>
        <p:nvSpPr>
          <p:cNvPr id="16" name="TextBox 16"/>
          <p:cNvSpPr txBox="1"/>
          <p:nvPr/>
        </p:nvSpPr>
        <p:spPr>
          <a:xfrm flipH="1">
            <a:off x="1675599" y="3732517"/>
            <a:ext cx="2752725" cy="5429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4000"/>
              </a:lnSpc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Use full or fractional factorial designs to model process parameters vs. quality characteristics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TextBox 17"/>
          <p:cNvSpPr txBox="1"/>
          <p:nvPr/>
        </p:nvSpPr>
        <p:spPr>
          <a:xfrm flipH="1">
            <a:off x="1675601" y="3406215"/>
            <a:ext cx="1571625" cy="238125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15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Experimental Design</a:t>
            </a:r>
            <a:endParaRPr lang="en-US" sz="15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AutoShape 18"/>
          <p:cNvSpPr/>
          <p:nvPr/>
        </p:nvSpPr>
        <p:spPr>
          <a:xfrm flipH="1">
            <a:off x="7326755" y="3226112"/>
            <a:ext cx="3985999" cy="1211059"/>
          </a:xfrm>
          <a:prstGeom prst="homePlate">
            <a:avLst>
              <a:gd name="adj" fmla="val 23738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19" name="AutoShape 19"/>
          <p:cNvSpPr/>
          <p:nvPr/>
        </p:nvSpPr>
        <p:spPr>
          <a:xfrm rot="5400000">
            <a:off x="10705910" y="3309642"/>
            <a:ext cx="1211061" cy="10440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3">
              <a:alpha val="100000"/>
            </a:schemeClr>
          </a:solidFill>
        </p:spPr>
      </p:sp>
      <p:sp>
        <p:nvSpPr>
          <p:cNvPr id="20" name="TextBox 20"/>
          <p:cNvSpPr txBox="1"/>
          <p:nvPr/>
        </p:nvSpPr>
        <p:spPr>
          <a:xfrm flipH="1">
            <a:off x="7694648" y="3732518"/>
            <a:ext cx="2847975" cy="5429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r">
              <a:lnSpc>
                <a:spcPct val="114000"/>
              </a:lnSpc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Establish SPC control charts to monitor key process parameters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TextBox 21"/>
          <p:cNvSpPr txBox="1"/>
          <p:nvPr/>
        </p:nvSpPr>
        <p:spPr>
          <a:xfrm flipH="1">
            <a:off x="7778228" y="3406216"/>
            <a:ext cx="2771170" cy="2381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15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Implement Monitoring</a:t>
            </a:r>
            <a:endParaRPr lang="en-US" sz="15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AutoShape 22"/>
          <p:cNvSpPr/>
          <p:nvPr/>
        </p:nvSpPr>
        <p:spPr>
          <a:xfrm>
            <a:off x="1746454" y="4912071"/>
            <a:ext cx="3985999" cy="1211059"/>
          </a:xfrm>
          <a:prstGeom prst="homePlate">
            <a:avLst>
              <a:gd name="adj" fmla="val 23738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23" name="AutoShape 23"/>
          <p:cNvSpPr/>
          <p:nvPr/>
        </p:nvSpPr>
        <p:spPr>
          <a:xfrm rot="5400000">
            <a:off x="1142235" y="4995601"/>
            <a:ext cx="1211061" cy="10440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24" name="TextBox 24"/>
          <p:cNvSpPr txBox="1"/>
          <p:nvPr/>
        </p:nvSpPr>
        <p:spPr>
          <a:xfrm flipH="1">
            <a:off x="2497971" y="5418477"/>
            <a:ext cx="2752725" cy="5429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4000"/>
              </a:lnSpc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Determine optimal process parameter combinations via RSM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5" name="TextBox 25"/>
          <p:cNvSpPr txBox="1"/>
          <p:nvPr/>
        </p:nvSpPr>
        <p:spPr>
          <a:xfrm flipH="1">
            <a:off x="2497973" y="5092175"/>
            <a:ext cx="1381125" cy="238125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15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Parameter Optimization</a:t>
            </a:r>
            <a:endParaRPr lang="en-US" sz="15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AutoShape 26"/>
          <p:cNvSpPr/>
          <p:nvPr/>
        </p:nvSpPr>
        <p:spPr>
          <a:xfrm flipH="1">
            <a:off x="6489435" y="4912071"/>
            <a:ext cx="3985999" cy="1211059"/>
          </a:xfrm>
          <a:prstGeom prst="homePlate">
            <a:avLst>
              <a:gd name="adj" fmla="val 23738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27" name="AutoShape 27"/>
          <p:cNvSpPr/>
          <p:nvPr/>
        </p:nvSpPr>
        <p:spPr>
          <a:xfrm rot="5400000">
            <a:off x="9868591" y="4995601"/>
            <a:ext cx="1211061" cy="10440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28" name="TextBox 28"/>
          <p:cNvSpPr txBox="1"/>
          <p:nvPr/>
        </p:nvSpPr>
        <p:spPr>
          <a:xfrm flipH="1">
            <a:off x="6954024" y="5418477"/>
            <a:ext cx="2752725" cy="5429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r">
              <a:lnSpc>
                <a:spcPct val="114000"/>
              </a:lnSpc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Compare Cpk improvement before and after optimization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9" name="TextBox 29"/>
          <p:cNvSpPr txBox="1"/>
          <p:nvPr/>
        </p:nvSpPr>
        <p:spPr>
          <a:xfrm flipH="1">
            <a:off x="7122336" y="5092175"/>
            <a:ext cx="2589742" cy="2381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15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Effectiveness Evaluation</a:t>
            </a:r>
            <a:endParaRPr lang="en-US" sz="15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0" name="TextBox 30"/>
          <p:cNvSpPr txBox="1"/>
          <p:nvPr/>
        </p:nvSpPr>
        <p:spPr>
          <a:xfrm flipH="1">
            <a:off x="4997796" y="1433390"/>
            <a:ext cx="2236351" cy="2381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550">
                <a:solidFill>
                  <a:schemeClr val="accent3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Data Collection</a:t>
            </a:r>
            <a:endParaRPr lang="en-US" sz="1550">
              <a:solidFill>
                <a:schemeClr val="accent3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cxnSp>
        <p:nvCxnSpPr>
          <p:cNvPr id="31" name="Connector 31"/>
          <p:cNvCxnSpPr/>
          <p:nvPr/>
        </p:nvCxnSpPr>
        <p:spPr>
          <a:xfrm>
            <a:off x="6094045" y="1781155"/>
            <a:ext cx="0" cy="831982"/>
          </a:xfrm>
          <a:prstGeom prst="line">
            <a:avLst/>
          </a:prstGeom>
          <a:ln w="12700">
            <a:solidFill>
              <a:schemeClr val="accent3"/>
            </a:solidFill>
            <a:prstDash val="solid"/>
            <a:headEnd type="oval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cxnSp>
        <p:nvCxnSpPr>
          <p:cNvPr id="32" name="Connector 32"/>
          <p:cNvCxnSpPr/>
          <p:nvPr/>
        </p:nvCxnSpPr>
        <p:spPr>
          <a:xfrm flipV="1">
            <a:off x="6094045" y="5074746"/>
            <a:ext cx="0" cy="922484"/>
          </a:xfrm>
          <a:prstGeom prst="line">
            <a:avLst/>
          </a:prstGeom>
          <a:ln w="12700">
            <a:solidFill>
              <a:schemeClr val="accent3"/>
            </a:solidFill>
            <a:prstDash val="solid"/>
            <a:headEnd type="oval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33" name="TextBox 33"/>
          <p:cNvSpPr txBox="1"/>
          <p:nvPr/>
        </p:nvSpPr>
        <p:spPr>
          <a:xfrm>
            <a:off x="5159263" y="3470045"/>
            <a:ext cx="1963073" cy="32385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100">
                <a:solidFill>
                  <a:srgbClr val="F3F4F2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Process Parameter Optimization</a:t>
            </a:r>
            <a:endParaRPr lang="en-US" sz="2100">
              <a:solidFill>
                <a:srgbClr val="F3F4F2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5363378" y="3988574"/>
            <a:ext cx="149542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800">
                <a:solidFill>
                  <a:srgbClr val="FDFBFB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Identify key process parameters using DOE</a:t>
            </a:r>
            <a:endParaRPr lang="en-US" sz="800">
              <a:solidFill>
                <a:srgbClr val="FDFBFB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28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Manufacturing Process Capability Enhancement</a:t>
            </a:r>
            <a:endParaRPr lang="en-US" sz="28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6" name="Freeform 36"/>
          <p:cNvSpPr/>
          <p:nvPr/>
        </p:nvSpPr>
        <p:spPr>
          <a:xfrm>
            <a:off x="1505268" y="1853004"/>
            <a:ext cx="432590" cy="464762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9F8F7">
              <a:alpha val="100000"/>
            </a:srgbClr>
          </a:solidFill>
        </p:spPr>
      </p:sp>
      <p:sp>
        <p:nvSpPr>
          <p:cNvPr id="37" name="Freeform 37"/>
          <p:cNvSpPr/>
          <p:nvPr/>
        </p:nvSpPr>
        <p:spPr>
          <a:xfrm>
            <a:off x="707787" y="3561513"/>
            <a:ext cx="432590" cy="464762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9F8F7">
              <a:alpha val="100000"/>
            </a:srgbClr>
          </a:solidFill>
        </p:spPr>
      </p:sp>
      <p:sp>
        <p:nvSpPr>
          <p:cNvPr id="38" name="Freeform 38"/>
          <p:cNvSpPr/>
          <p:nvPr/>
        </p:nvSpPr>
        <p:spPr>
          <a:xfrm>
            <a:off x="1530159" y="5285219"/>
            <a:ext cx="432590" cy="464762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9F8F7">
              <a:alpha val="100000"/>
            </a:srgbClr>
          </a:solidFill>
        </p:spPr>
      </p:sp>
      <p:sp>
        <p:nvSpPr>
          <p:cNvPr id="39" name="Freeform 39"/>
          <p:cNvSpPr/>
          <p:nvPr/>
        </p:nvSpPr>
        <p:spPr>
          <a:xfrm>
            <a:off x="11096459" y="3561513"/>
            <a:ext cx="432590" cy="464762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9F8F7">
              <a:alpha val="100000"/>
            </a:srgbClr>
          </a:solidFill>
        </p:spPr>
      </p:sp>
      <p:sp>
        <p:nvSpPr>
          <p:cNvPr id="40" name="Freeform 40"/>
          <p:cNvSpPr/>
          <p:nvPr/>
        </p:nvSpPr>
        <p:spPr>
          <a:xfrm>
            <a:off x="10231624" y="5285219"/>
            <a:ext cx="432590" cy="464762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9F8F7">
              <a:alpha val="100000"/>
            </a:srgbClr>
          </a:solidFill>
        </p:spPr>
      </p:sp>
      <p:sp>
        <p:nvSpPr>
          <p:cNvPr id="41" name="Freeform 41"/>
          <p:cNvSpPr/>
          <p:nvPr/>
        </p:nvSpPr>
        <p:spPr>
          <a:xfrm>
            <a:off x="10259139" y="1911150"/>
            <a:ext cx="432590" cy="464762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9F8F7">
              <a:alpha val="100000"/>
            </a:srgbClr>
          </a:solidFill>
        </p:spPr>
      </p:sp>
      <p:sp>
        <p:nvSpPr>
          <p:cNvPr id="42" name="TextBox 42"/>
          <p:cNvSpPr txBox="1"/>
          <p:nvPr/>
        </p:nvSpPr>
        <p:spPr>
          <a:xfrm flipH="1">
            <a:off x="4968196" y="6123130"/>
            <a:ext cx="2238375" cy="2381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550">
                <a:solidFill>
                  <a:schemeClr val="accent3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Plan Generation</a:t>
            </a:r>
            <a:endParaRPr lang="en-US" sz="1550">
              <a:solidFill>
                <a:schemeClr val="accent3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0005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488" y="0"/>
            <a:ext cx="12189023" cy="6858000"/>
          </a:xfrm>
          <a:prstGeom prst="rect">
            <a:avLst/>
          </a:prstGeom>
        </p:spPr>
      </p:pic>
      <p:sp>
        <p:nvSpPr>
          <p:cNvPr id="900006" name="TextBox 3"/>
          <p:cNvSpPr txBox="1"/>
          <p:nvPr/>
        </p:nvSpPr>
        <p:spPr>
          <a:xfrm>
            <a:off x="4083476" y="1982489"/>
            <a:ext cx="2558623" cy="113223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sz="5700">
                <a:solidFill>
                  <a:srgbClr val="4381DD">
                    <a:alpha val="100000"/>
                  </a:srgbClr>
                </a:solidFill>
                <a:latin typeface="Noto Sans SC Black"/>
                <a:ea typeface="Noto Sans SC Black"/>
                <a:cs typeface="Noto Sans SC Black"/>
              </a:rPr>
              <a:t>Part.</a:t>
            </a:r>
            <a:endParaRPr lang="en-US" sz="5700">
              <a:solidFill>
                <a:srgbClr val="4381DD">
                  <a:alpha val="100000"/>
                </a:srgbClr>
              </a:solidFill>
              <a:latin typeface="Noto Sans SC Black"/>
              <a:ea typeface="Noto Sans SC Black"/>
              <a:cs typeface="Noto Sans SC Black"/>
            </a:endParaRPr>
          </a:p>
        </p:txBody>
      </p:sp>
      <p:sp>
        <p:nvSpPr>
          <p:cNvPr id="900007" name="TextBox 4"/>
          <p:cNvSpPr txBox="1"/>
          <p:nvPr/>
        </p:nvSpPr>
        <p:spPr>
          <a:xfrm>
            <a:off x="6315053" y="1982489"/>
            <a:ext cx="1622446" cy="113223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sz="5700">
                <a:solidFill>
                  <a:srgbClr val="4381DD">
                    <a:alpha val="100000"/>
                  </a:srgbClr>
                </a:solidFill>
                <a:latin typeface="Noto Sans SC Black"/>
                <a:ea typeface="Noto Sans SC Black"/>
                <a:cs typeface="Noto Sans SC Black"/>
              </a:rPr>
              <a:t>06</a:t>
            </a:r>
            <a:endParaRPr lang="en-US" sz="5700">
              <a:solidFill>
                <a:srgbClr val="4381DD">
                  <a:alpha val="100000"/>
                </a:srgbClr>
              </a:solidFill>
              <a:latin typeface="Noto Sans SC Black"/>
              <a:ea typeface="Noto Sans SC Black"/>
              <a:cs typeface="Noto Sans SC Black"/>
            </a:endParaRPr>
          </a:p>
        </p:txBody>
      </p:sp>
      <p:sp>
        <p:nvSpPr>
          <p:cNvPr id="900008" name="TextBox 5"/>
          <p:cNvSpPr txBox="1"/>
          <p:nvPr/>
        </p:nvSpPr>
        <p:spPr>
          <a:xfrm>
            <a:off x="2908300" y="3146379"/>
            <a:ext cx="6375400" cy="126893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3600">
                <a:solidFill>
                  <a:srgbClr val="000000">
                    <a:alpha val="100000"/>
                  </a:srgbClr>
                </a:solidFill>
                <a:latin typeface="Noto Sans SC Black"/>
                <a:ea typeface="Noto Sans SC Black"/>
                <a:cs typeface="Noto Sans SC Black"/>
              </a:rPr>
              <a:t>Advanced Design and Applications</a:t>
            </a:r>
            <a:endParaRPr lang="en-US" sz="3600">
              <a:solidFill>
                <a:srgbClr val="000000">
                  <a:alpha val="100000"/>
                </a:srgbClr>
              </a:solidFill>
              <a:latin typeface="Noto Sans SC Black"/>
              <a:ea typeface="Noto Sans SC Black"/>
              <a:cs typeface="Noto Sans SC Black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 l="-47" r="-47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69165" y="4391695"/>
            <a:ext cx="11459846" cy="1385974"/>
          </a:xfrm>
          <a:prstGeom prst="trapezoid">
            <a:avLst>
              <a:gd name="adj" fmla="val 66630"/>
            </a:avLst>
          </a:prstGeom>
          <a:gradFill>
            <a:gsLst>
              <a:gs pos="0">
                <a:schemeClr val="accent3">
                  <a:alpha val="0"/>
                </a:schemeClr>
              </a:gs>
              <a:gs pos="50000">
                <a:schemeClr val="accent3">
                  <a:alpha val="30154"/>
                </a:schemeClr>
              </a:gs>
              <a:gs pos="100000">
                <a:schemeClr val="accent3">
                  <a:alpha val="49908"/>
                </a:schemeClr>
              </a:gs>
            </a:gsLst>
            <a:lin ang="5400000"/>
          </a:gradFill>
        </p:spPr>
      </p:sp>
      <p:sp>
        <p:nvSpPr>
          <p:cNvPr id="3" name="AutoShape 3"/>
          <p:cNvSpPr/>
          <p:nvPr/>
        </p:nvSpPr>
        <p:spPr>
          <a:xfrm flipH="1">
            <a:off x="7984646" y="1345311"/>
            <a:ext cx="3313081" cy="1899761"/>
          </a:xfrm>
          <a:prstGeom prst="roundRect">
            <a:avLst>
              <a:gd name="adj" fmla="val 0"/>
            </a:avLst>
          </a:prstGeom>
          <a:solidFill>
            <a:schemeClr val="lt2">
              <a:alpha val="100000"/>
            </a:schemeClr>
          </a:solidFill>
          <a:ln w="1143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4" name="AutoShape 4"/>
          <p:cNvSpPr/>
          <p:nvPr/>
        </p:nvSpPr>
        <p:spPr>
          <a:xfrm>
            <a:off x="914400" y="3469481"/>
            <a:ext cx="3313081" cy="1899761"/>
          </a:xfrm>
          <a:prstGeom prst="roundRect">
            <a:avLst>
              <a:gd name="adj" fmla="val 0"/>
            </a:avLst>
          </a:prstGeom>
          <a:solidFill>
            <a:schemeClr val="lt2">
              <a:alpha val="100000"/>
            </a:schemeClr>
          </a:solidFill>
          <a:ln w="1143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5" name="AutoShape 5"/>
          <p:cNvSpPr/>
          <p:nvPr/>
        </p:nvSpPr>
        <p:spPr>
          <a:xfrm>
            <a:off x="4439507" y="3469481"/>
            <a:ext cx="3313081" cy="1899761"/>
          </a:xfrm>
          <a:prstGeom prst="roundRect">
            <a:avLst>
              <a:gd name="adj" fmla="val 0"/>
            </a:avLst>
          </a:prstGeom>
          <a:solidFill>
            <a:schemeClr val="lt2">
              <a:alpha val="100000"/>
            </a:schemeClr>
          </a:solidFill>
          <a:ln w="1143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6" name="AutoShape 6"/>
          <p:cNvSpPr/>
          <p:nvPr/>
        </p:nvSpPr>
        <p:spPr>
          <a:xfrm>
            <a:off x="4439507" y="1345311"/>
            <a:ext cx="3313081" cy="1899761"/>
          </a:xfrm>
          <a:prstGeom prst="roundRect">
            <a:avLst>
              <a:gd name="adj" fmla="val 0"/>
            </a:avLst>
          </a:prstGeom>
          <a:solidFill>
            <a:schemeClr val="lt2">
              <a:alpha val="100000"/>
            </a:schemeClr>
          </a:solidFill>
          <a:ln w="1143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7" name="AutoShape 7"/>
          <p:cNvSpPr/>
          <p:nvPr/>
        </p:nvSpPr>
        <p:spPr>
          <a:xfrm>
            <a:off x="914400" y="1345311"/>
            <a:ext cx="3313081" cy="1899761"/>
          </a:xfrm>
          <a:prstGeom prst="roundRect">
            <a:avLst>
              <a:gd name="adj" fmla="val 0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8" name="AutoShape 8"/>
          <p:cNvSpPr/>
          <p:nvPr/>
        </p:nvSpPr>
        <p:spPr>
          <a:xfrm>
            <a:off x="369165" y="5777687"/>
            <a:ext cx="11459846" cy="705447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9" name="TextBox 9"/>
          <p:cNvSpPr txBox="1"/>
          <p:nvPr/>
        </p:nvSpPr>
        <p:spPr>
          <a:xfrm flipH="1">
            <a:off x="1213584" y="2238992"/>
            <a:ext cx="2762250" cy="24765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Model Building</a:t>
            </a:r>
            <a:endParaRPr lang="en-US" sz="1500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TextBox 10"/>
          <p:cNvSpPr txBox="1"/>
          <p:nvPr/>
        </p:nvSpPr>
        <p:spPr>
          <a:xfrm flipH="1">
            <a:off x="1213584" y="2534112"/>
            <a:ext cx="2762250" cy="51435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9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Build second-order polynomial models via central composite design to capture interactions and nonlinear response features.</a:t>
            </a:r>
            <a:endParaRPr lang="en-US" sz="9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3210377" y="1438690"/>
            <a:ext cx="976549" cy="861774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/>
          <a:p>
            <a:pPr algn="l">
              <a:defRPr/>
            </a:pPr>
            <a:r>
              <a:rPr lang="en-US" sz="500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01</a:t>
            </a:r>
            <a:endParaRPr lang="en-US" sz="1100"/>
          </a:p>
        </p:txBody>
      </p:sp>
      <p:sp>
        <p:nvSpPr>
          <p:cNvPr id="12" name="TextBox 12"/>
          <p:cNvSpPr txBox="1"/>
          <p:nvPr/>
        </p:nvSpPr>
        <p:spPr>
          <a:xfrm flipH="1">
            <a:off x="8275865" y="2238992"/>
            <a:ext cx="2762250" cy="24765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Robust Design</a:t>
            </a:r>
            <a:endParaRPr lang="en-US" sz="1500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TextBox 13"/>
          <p:cNvSpPr txBox="1"/>
          <p:nvPr/>
        </p:nvSpPr>
        <p:spPr>
          <a:xfrm flipH="1">
            <a:off x="8275865" y="2534112"/>
            <a:ext cx="2762250" cy="51435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9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Introduce noise factors for robustness optimization; balance mean and variance via dual-response surfaces to improve process robustness.</a:t>
            </a:r>
            <a:endParaRPr lang="en-US" sz="9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10106403" y="1438690"/>
            <a:ext cx="1053494" cy="861774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/>
          <a:p>
            <a:pPr algn="l">
              <a:defRPr/>
            </a:pPr>
            <a:r>
              <a:rPr lang="en-US" sz="500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03</a:t>
            </a:r>
            <a:endParaRPr lang="en-US" sz="1100"/>
          </a:p>
        </p:txBody>
      </p:sp>
      <p:sp>
        <p:nvSpPr>
          <p:cNvPr id="15" name="TextBox 15"/>
          <p:cNvSpPr txBox="1"/>
          <p:nvPr/>
        </p:nvSpPr>
        <p:spPr>
          <a:xfrm flipH="1">
            <a:off x="4754453" y="2238992"/>
            <a:ext cx="2762250" cy="24765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Parameter Tuning</a:t>
            </a:r>
            <a:endParaRPr lang="en-US" sz="1500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TextBox 16"/>
          <p:cNvSpPr txBox="1"/>
          <p:nvPr/>
        </p:nvSpPr>
        <p:spPr>
          <a:xfrm flipH="1">
            <a:off x="4754453" y="2534112"/>
            <a:ext cx="2762250" cy="5429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9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Use steepest ascent for optimization direction; adjust factor levels with confidence intervals for precise response control.</a:t>
            </a:r>
            <a:endParaRPr lang="en-US" sz="9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6584991" y="1438690"/>
            <a:ext cx="1053494" cy="861774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/>
          <a:p>
            <a:pPr algn="l">
              <a:defRPr/>
            </a:pPr>
            <a:r>
              <a:rPr lang="en-US" sz="500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02</a:t>
            </a:r>
            <a:endParaRPr lang="en-US" sz="1100"/>
          </a:p>
        </p:txBody>
      </p:sp>
      <p:sp>
        <p:nvSpPr>
          <p:cNvPr id="18" name="TextBox 18"/>
          <p:cNvSpPr txBox="1"/>
          <p:nvPr/>
        </p:nvSpPr>
        <p:spPr>
          <a:xfrm flipH="1">
            <a:off x="1213584" y="4359621"/>
            <a:ext cx="2762250" cy="24765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Surface Analysis</a:t>
            </a:r>
            <a:endParaRPr lang="en-US" sz="1500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9" name="TextBox 19"/>
          <p:cNvSpPr txBox="1"/>
          <p:nvPr/>
        </p:nvSpPr>
        <p:spPr>
          <a:xfrm flipH="1">
            <a:off x="1213584" y="4654741"/>
            <a:ext cx="2762250" cy="51435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9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Use contour and 3D response surface plots to locate extrema, optimal regions, and sensitive factor ranges.</a:t>
            </a:r>
            <a:endParaRPr lang="en-US" sz="9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0" name="AutoShape 20"/>
          <p:cNvSpPr/>
          <p:nvPr/>
        </p:nvSpPr>
        <p:spPr>
          <a:xfrm>
            <a:off x="3044122" y="3559319"/>
            <a:ext cx="1053494" cy="861774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/>
          <a:p>
            <a:pPr algn="l">
              <a:defRPr/>
            </a:pPr>
            <a:r>
              <a:rPr lang="en-US" sz="500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04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 flipH="1">
            <a:off x="7988536" y="3468598"/>
            <a:ext cx="3297830" cy="1877922"/>
          </a:xfrm>
          <a:prstGeom prst="roundRect">
            <a:avLst>
              <a:gd name="adj" fmla="val 0"/>
            </a:avLst>
          </a:prstGeom>
          <a:solidFill>
            <a:schemeClr val="lt2">
              <a:alpha val="100000"/>
            </a:schemeClr>
          </a:solidFill>
          <a:ln w="1143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22" name="TextBox 22"/>
          <p:cNvSpPr txBox="1"/>
          <p:nvPr/>
        </p:nvSpPr>
        <p:spPr>
          <a:xfrm flipH="1">
            <a:off x="8275864" y="4359621"/>
            <a:ext cx="2762251" cy="24765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Confirmation Runs</a:t>
            </a:r>
            <a:endParaRPr lang="en-US" sz="1500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TextBox 23"/>
          <p:cNvSpPr txBox="1"/>
          <p:nvPr/>
        </p:nvSpPr>
        <p:spPr>
          <a:xfrm flipH="1">
            <a:off x="8275865" y="4654741"/>
            <a:ext cx="2762250" cy="6858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9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Confirm optimization via replicate runs and prediction intervals to close the optimization loop.</a:t>
            </a:r>
            <a:endParaRPr lang="en-US" sz="9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4" name="AutoShape 24"/>
          <p:cNvSpPr/>
          <p:nvPr/>
        </p:nvSpPr>
        <p:spPr>
          <a:xfrm>
            <a:off x="10106403" y="3559319"/>
            <a:ext cx="1053494" cy="861774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/>
          <a:p>
            <a:pPr algn="l">
              <a:defRPr/>
            </a:pPr>
            <a:r>
              <a:rPr lang="en-US" sz="500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06</a:t>
            </a:r>
            <a:endParaRPr lang="en-US" sz="1100"/>
          </a:p>
        </p:txBody>
      </p:sp>
      <p:sp>
        <p:nvSpPr>
          <p:cNvPr id="25" name="TextBox 25"/>
          <p:cNvSpPr txBox="1"/>
          <p:nvPr/>
        </p:nvSpPr>
        <p:spPr>
          <a:xfrm flipH="1">
            <a:off x="4754453" y="4359621"/>
            <a:ext cx="2762250" cy="24765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150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Multi-Objective Optimization</a:t>
            </a:r>
            <a:endParaRPr lang="en-US" sz="1500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TextBox 26"/>
          <p:cNvSpPr txBox="1"/>
          <p:nvPr/>
        </p:nvSpPr>
        <p:spPr>
          <a:xfrm flipH="1">
            <a:off x="4754453" y="4654741"/>
            <a:ext cx="2762250" cy="51435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9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Integrate multiple responses via desirability functions and Pareto frontiers for multi-objective decisions.</a:t>
            </a:r>
            <a:endParaRPr lang="en-US" sz="9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AutoShape 27"/>
          <p:cNvSpPr/>
          <p:nvPr/>
        </p:nvSpPr>
        <p:spPr>
          <a:xfrm>
            <a:off x="6584991" y="3559319"/>
            <a:ext cx="1053494" cy="861774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/>
          <a:p>
            <a:pPr algn="l">
              <a:defRPr/>
            </a:pPr>
            <a:r>
              <a:rPr lang="en-US" sz="500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05</a:t>
            </a:r>
            <a:endParaRPr lang="en-US" sz="1100"/>
          </a:p>
        </p:txBody>
      </p:sp>
      <p:sp>
        <p:nvSpPr>
          <p:cNvPr id="28" name="TextBox 28"/>
          <p:cNvSpPr txBox="1"/>
          <p:nvPr/>
        </p:nvSpPr>
        <p:spPr>
          <a:xfrm>
            <a:off x="3118263" y="5965973"/>
            <a:ext cx="5897880" cy="40576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Deep RSM optimization for globally optimal process parameters</a:t>
            </a:r>
            <a:endParaRPr lang="en-US" sz="18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9" name="Freeform 29"/>
          <p:cNvSpPr/>
          <p:nvPr/>
        </p:nvSpPr>
        <p:spPr>
          <a:xfrm>
            <a:off x="4852080" y="1678568"/>
            <a:ext cx="269476" cy="269476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74320" y="243840"/>
                </a:moveTo>
                <a:lnTo>
                  <a:pt x="304800" y="243840"/>
                </a:lnTo>
                <a:lnTo>
                  <a:pt x="304800" y="259080"/>
                </a:lnTo>
                <a:cubicBezTo>
                  <a:pt x="304800" y="267500"/>
                  <a:pt x="297980" y="274320"/>
                  <a:pt x="289560" y="274320"/>
                </a:cubicBezTo>
                <a:lnTo>
                  <a:pt x="289560" y="274320"/>
                </a:lnTo>
                <a:lnTo>
                  <a:pt x="15240" y="274320"/>
                </a:lnTo>
                <a:cubicBezTo>
                  <a:pt x="6820" y="274320"/>
                  <a:pt x="0" y="267500"/>
                  <a:pt x="0" y="259080"/>
                </a:cubicBezTo>
                <a:lnTo>
                  <a:pt x="0" y="259080"/>
                </a:lnTo>
                <a:lnTo>
                  <a:pt x="0" y="243840"/>
                </a:lnTo>
                <a:lnTo>
                  <a:pt x="30480" y="243840"/>
                </a:lnTo>
                <a:lnTo>
                  <a:pt x="30480" y="60960"/>
                </a:lnTo>
                <a:cubicBezTo>
                  <a:pt x="30480" y="44196"/>
                  <a:pt x="44196" y="30480"/>
                  <a:pt x="60960" y="30480"/>
                </a:cubicBezTo>
                <a:lnTo>
                  <a:pt x="243840" y="30480"/>
                </a:lnTo>
                <a:cubicBezTo>
                  <a:pt x="260671" y="30480"/>
                  <a:pt x="274320" y="44129"/>
                  <a:pt x="274320" y="60960"/>
                </a:cubicBezTo>
                <a:lnTo>
                  <a:pt x="274320" y="60960"/>
                </a:lnTo>
                <a:lnTo>
                  <a:pt x="274320" y="243840"/>
                </a:lnTo>
                <a:close/>
                <a:moveTo>
                  <a:pt x="60960" y="60960"/>
                </a:moveTo>
                <a:lnTo>
                  <a:pt x="60960" y="198120"/>
                </a:lnTo>
                <a:lnTo>
                  <a:pt x="243840" y="198120"/>
                </a:lnTo>
                <a:lnTo>
                  <a:pt x="243840" y="60960"/>
                </a:lnTo>
                <a:lnTo>
                  <a:pt x="60960" y="60960"/>
                </a:lnTo>
                <a:close/>
                <a:moveTo>
                  <a:pt x="121920" y="228600"/>
                </a:moveTo>
                <a:lnTo>
                  <a:pt x="121920" y="243840"/>
                </a:lnTo>
                <a:lnTo>
                  <a:pt x="182880" y="243840"/>
                </a:lnTo>
                <a:lnTo>
                  <a:pt x="182880" y="228600"/>
                </a:lnTo>
                <a:lnTo>
                  <a:pt x="121920" y="228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30" name="AutoShape 30"/>
          <p:cNvSpPr/>
          <p:nvPr/>
        </p:nvSpPr>
        <p:spPr>
          <a:xfrm>
            <a:off x="914400" y="1268444"/>
            <a:ext cx="3394043" cy="76867"/>
          </a:xfrm>
          <a:prstGeom prst="parallelogram">
            <a:avLst>
              <a:gd name="adj" fmla="val 98201"/>
            </a:avLst>
          </a:prstGeom>
          <a:solidFill>
            <a:schemeClr val="accent3">
              <a:alpha val="100000"/>
            </a:schemeClr>
          </a:solidFill>
        </p:spPr>
      </p:sp>
      <p:sp>
        <p:nvSpPr>
          <p:cNvPr id="31" name="AutoShape 31"/>
          <p:cNvSpPr/>
          <p:nvPr/>
        </p:nvSpPr>
        <p:spPr>
          <a:xfrm rot="16200000" flipH="1">
            <a:off x="3207544" y="2218944"/>
            <a:ext cx="2120837" cy="75533"/>
          </a:xfrm>
          <a:prstGeom prst="parallelogram">
            <a:avLst>
              <a:gd name="adj" fmla="val 98201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32" name="AutoShape 32"/>
          <p:cNvSpPr/>
          <p:nvPr/>
        </p:nvSpPr>
        <p:spPr>
          <a:xfrm>
            <a:off x="4439507" y="1268444"/>
            <a:ext cx="3313081" cy="93059"/>
          </a:xfrm>
          <a:prstGeom prst="trapezoid">
            <a:avLst>
              <a:gd name="adj" fmla="val 63361"/>
            </a:avLst>
          </a:prstGeom>
          <a:solidFill>
            <a:schemeClr val="accent3">
              <a:alpha val="100000"/>
            </a:schemeClr>
          </a:solidFill>
        </p:spPr>
      </p:sp>
      <p:sp>
        <p:nvSpPr>
          <p:cNvPr id="33" name="AutoShape 33"/>
          <p:cNvSpPr/>
          <p:nvPr/>
        </p:nvSpPr>
        <p:spPr>
          <a:xfrm>
            <a:off x="1208861" y="1540920"/>
            <a:ext cx="571500" cy="5715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34" name="Freeform 34"/>
          <p:cNvSpPr/>
          <p:nvPr/>
        </p:nvSpPr>
        <p:spPr>
          <a:xfrm>
            <a:off x="1322275" y="1646618"/>
            <a:ext cx="317938" cy="314325"/>
          </a:xfrm>
          <a:custGeom>
            <a:avLst/>
            <a:gdLst/>
            <a:ahLst/>
            <a:cxnLst/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662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35" name="AutoShape 35"/>
          <p:cNvSpPr/>
          <p:nvPr/>
        </p:nvSpPr>
        <p:spPr>
          <a:xfrm>
            <a:off x="4791285" y="1543279"/>
            <a:ext cx="571500" cy="5715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36" name="Freeform 36"/>
          <p:cNvSpPr/>
          <p:nvPr/>
        </p:nvSpPr>
        <p:spPr>
          <a:xfrm>
            <a:off x="4914224" y="1648977"/>
            <a:ext cx="317938" cy="314325"/>
          </a:xfrm>
          <a:custGeom>
            <a:avLst/>
            <a:gdLst/>
            <a:ahLst/>
            <a:cxnLst/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662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37" name="AutoShape 37"/>
          <p:cNvSpPr/>
          <p:nvPr/>
        </p:nvSpPr>
        <p:spPr>
          <a:xfrm flipH="1">
            <a:off x="7903684" y="1268444"/>
            <a:ext cx="3394043" cy="76867"/>
          </a:xfrm>
          <a:prstGeom prst="parallelogram">
            <a:avLst>
              <a:gd name="adj" fmla="val 98201"/>
            </a:avLst>
          </a:prstGeom>
          <a:solidFill>
            <a:schemeClr val="accent3">
              <a:alpha val="100000"/>
            </a:schemeClr>
          </a:solidFill>
        </p:spPr>
      </p:sp>
      <p:sp>
        <p:nvSpPr>
          <p:cNvPr id="38" name="AutoShape 38"/>
          <p:cNvSpPr/>
          <p:nvPr/>
        </p:nvSpPr>
        <p:spPr>
          <a:xfrm rot="5400000">
            <a:off x="6883747" y="2218944"/>
            <a:ext cx="2120837" cy="75533"/>
          </a:xfrm>
          <a:prstGeom prst="parallelogram">
            <a:avLst>
              <a:gd name="adj" fmla="val 98201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39" name="AutoShape 39"/>
          <p:cNvSpPr/>
          <p:nvPr/>
        </p:nvSpPr>
        <p:spPr>
          <a:xfrm>
            <a:off x="4439507" y="3392614"/>
            <a:ext cx="3313081" cy="93059"/>
          </a:xfrm>
          <a:prstGeom prst="trapezoid">
            <a:avLst>
              <a:gd name="adj" fmla="val 63361"/>
            </a:avLst>
          </a:prstGeom>
          <a:solidFill>
            <a:schemeClr val="accent3">
              <a:alpha val="100000"/>
            </a:schemeClr>
          </a:solidFill>
        </p:spPr>
      </p:sp>
      <p:sp>
        <p:nvSpPr>
          <p:cNvPr id="40" name="AutoShape 40"/>
          <p:cNvSpPr/>
          <p:nvPr/>
        </p:nvSpPr>
        <p:spPr>
          <a:xfrm>
            <a:off x="914400" y="3392614"/>
            <a:ext cx="3394043" cy="76867"/>
          </a:xfrm>
          <a:prstGeom prst="parallelogram">
            <a:avLst>
              <a:gd name="adj" fmla="val 98201"/>
            </a:avLst>
          </a:prstGeom>
          <a:solidFill>
            <a:schemeClr val="accent3">
              <a:alpha val="100000"/>
            </a:schemeClr>
          </a:solidFill>
        </p:spPr>
      </p:sp>
      <p:sp>
        <p:nvSpPr>
          <p:cNvPr id="41" name="AutoShape 41"/>
          <p:cNvSpPr/>
          <p:nvPr/>
        </p:nvSpPr>
        <p:spPr>
          <a:xfrm rot="16200000" flipH="1">
            <a:off x="3207544" y="4343114"/>
            <a:ext cx="2120837" cy="75533"/>
          </a:xfrm>
          <a:prstGeom prst="parallelogram">
            <a:avLst>
              <a:gd name="adj" fmla="val 98201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42" name="AutoShape 42"/>
          <p:cNvSpPr/>
          <p:nvPr/>
        </p:nvSpPr>
        <p:spPr>
          <a:xfrm>
            <a:off x="8279485" y="1502811"/>
            <a:ext cx="571500" cy="5715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43" name="Freeform 43"/>
          <p:cNvSpPr/>
          <p:nvPr/>
        </p:nvSpPr>
        <p:spPr>
          <a:xfrm>
            <a:off x="8402424" y="1608509"/>
            <a:ext cx="317938" cy="314325"/>
          </a:xfrm>
          <a:custGeom>
            <a:avLst/>
            <a:gdLst/>
            <a:ahLst/>
            <a:cxnLst/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662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44" name="AutoShape 44"/>
          <p:cNvSpPr/>
          <p:nvPr/>
        </p:nvSpPr>
        <p:spPr>
          <a:xfrm>
            <a:off x="8279485" y="3659219"/>
            <a:ext cx="571500" cy="5715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45" name="Freeform 45"/>
          <p:cNvSpPr/>
          <p:nvPr/>
        </p:nvSpPr>
        <p:spPr>
          <a:xfrm>
            <a:off x="8402424" y="3764917"/>
            <a:ext cx="317938" cy="314325"/>
          </a:xfrm>
          <a:custGeom>
            <a:avLst/>
            <a:gdLst/>
            <a:ahLst/>
            <a:cxnLst/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662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46" name="AutoShape 46"/>
          <p:cNvSpPr/>
          <p:nvPr/>
        </p:nvSpPr>
        <p:spPr>
          <a:xfrm>
            <a:off x="4765897" y="3689379"/>
            <a:ext cx="571500" cy="5715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47" name="Freeform 47"/>
          <p:cNvSpPr/>
          <p:nvPr/>
        </p:nvSpPr>
        <p:spPr>
          <a:xfrm>
            <a:off x="4888836" y="3795076"/>
            <a:ext cx="317938" cy="314325"/>
          </a:xfrm>
          <a:custGeom>
            <a:avLst/>
            <a:gdLst/>
            <a:ahLst/>
            <a:cxnLst/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662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48" name="AutoShape 48"/>
          <p:cNvSpPr/>
          <p:nvPr/>
        </p:nvSpPr>
        <p:spPr>
          <a:xfrm>
            <a:off x="1207069" y="3681839"/>
            <a:ext cx="571500" cy="57150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49" name="Freeform 49"/>
          <p:cNvSpPr/>
          <p:nvPr/>
        </p:nvSpPr>
        <p:spPr>
          <a:xfrm>
            <a:off x="1330008" y="3787537"/>
            <a:ext cx="317938" cy="314325"/>
          </a:xfrm>
          <a:custGeom>
            <a:avLst/>
            <a:gdLst/>
            <a:ahLst/>
            <a:cxnLst/>
            <a:rect l="l" t="t" r="r" b="b"/>
            <a:pathLst>
              <a:path w="323850" h="304800">
                <a:moveTo>
                  <a:pt x="265490" y="266700"/>
                </a:moveTo>
                <a:cubicBezTo>
                  <a:pt x="265490" y="266700"/>
                  <a:pt x="318068" y="266757"/>
                  <a:pt x="325450" y="215313"/>
                </a:cubicBezTo>
                <a:cubicBezTo>
                  <a:pt x="328965" y="159058"/>
                  <a:pt x="274625" y="147971"/>
                  <a:pt x="274625" y="147971"/>
                </a:cubicBezTo>
                <a:cubicBezTo>
                  <a:pt x="274625" y="147971"/>
                  <a:pt x="280807" y="64694"/>
                  <a:pt x="204511" y="55197"/>
                </a:cubicBezTo>
                <a:cubicBezTo>
                  <a:pt x="139122" y="48520"/>
                  <a:pt x="119224" y="109290"/>
                  <a:pt x="119224" y="109290"/>
                </a:cubicBezTo>
                <a:cubicBezTo>
                  <a:pt x="119224" y="109290"/>
                  <a:pt x="99527" y="90354"/>
                  <a:pt x="72809" y="105823"/>
                </a:cubicBezTo>
                <a:cubicBezTo>
                  <a:pt x="48892" y="120587"/>
                  <a:pt x="53121" y="147618"/>
                  <a:pt x="53121" y="147618"/>
                </a:cubicBezTo>
                <a:cubicBezTo>
                  <a:pt x="53121" y="147618"/>
                  <a:pt x="0" y="157944"/>
                  <a:pt x="0" y="212084"/>
                </a:cubicBezTo>
                <a:cubicBezTo>
                  <a:pt x="1191" y="266157"/>
                  <a:pt x="57693" y="266700"/>
                  <a:pt x="57693" y="266662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50" name="TextBox 50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Advanced Response Surface Optimization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1" name="AutoShape 51"/>
          <p:cNvSpPr/>
          <p:nvPr/>
        </p:nvSpPr>
        <p:spPr>
          <a:xfrm flipH="1">
            <a:off x="7907946" y="3392614"/>
            <a:ext cx="3378420" cy="75983"/>
          </a:xfrm>
          <a:prstGeom prst="parallelogram">
            <a:avLst>
              <a:gd name="adj" fmla="val 98201"/>
            </a:avLst>
          </a:prstGeom>
          <a:solidFill>
            <a:schemeClr val="accent3">
              <a:alpha val="100000"/>
            </a:schemeClr>
          </a:solidFill>
        </p:spPr>
      </p:sp>
      <p:sp>
        <p:nvSpPr>
          <p:cNvPr id="52" name="AutoShape 52"/>
          <p:cNvSpPr/>
          <p:nvPr/>
        </p:nvSpPr>
        <p:spPr>
          <a:xfrm rot="5400000">
            <a:off x="6892704" y="4332188"/>
            <a:ext cx="2111074" cy="74665"/>
          </a:xfrm>
          <a:prstGeom prst="parallelogram">
            <a:avLst>
              <a:gd name="adj" fmla="val 98201"/>
            </a:avLst>
          </a:prstGeom>
          <a:solidFill>
            <a:schemeClr val="accent1">
              <a:alpha val="100000"/>
            </a:schemeClr>
          </a:solidFill>
        </p:spPr>
      </p:sp>
    </p:spTree>
  </p:cSld>
  <p:clrMapOvr>
    <a:masterClrMapping/>
  </p:clrMapOvr>
</p:sld>
</file>

<file path=ppt/slides/slide25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><p:bg><p:bgPr><a:blipFill dpi="0" rotWithShape="1"><a:blip r:embed="rId1"><a:alphaModFix amt="100000"/></a:blip><a:srcRect/><a:stretch><a:fillRect l="-47" r="-47"/></a:stretch></a:blipFill><a:effectLst/></p:bgPr></p:bg><p:spTree><p:nvGrpSpPr><p:cNvPr id="1" name=""/><p:cNvGrpSpPr/><p:nvPr/></p:nvGrpSpPr><p:grpSpPr><a:xfrm><a:off x="0" y="0"/><a:ext cx="0" cy="0"/><a:chOff x="0" y="0"/><a:chExt cx="0" cy="0"/></a:xfrm></p:grpSpPr><p:sp><p:nvSpPr><p:cNvPr id="2" name="AutoShape 2"/><p:cNvSpPr/><p:nvPr/></p:nvSpPr><p:spPr><a:xfrm><a:off x="6392919" y="1471389"/><a:ext cx="638629" cy="638629"/></a:xfrm><a:prstGeom prst="rect"><a:avLst/></a:prstGeom><a:noFill/><a:ln w="19050"><a:solidFill><a:schemeClr val="accent1"><a:alpha val="100000"/></a:schemeClr></a:solidFill><a:prstDash val="solid"/></a:ln></p:spPr></p:sp><p:sp><p:nvSpPr><p:cNvPr id="3" name="AutoShape 3"/><p:cNvSpPr/><p:nvPr/></p:nvSpPr><p:spPr><a:xfrm><a:off x="642135" y="4823305"/><a:ext cx="638629" cy="638629"/></a:xfrm><a:prstGeom prst="rect"><a:avLst/></a:prstGeom><a:noFill/><a:ln w="19050"><a:solidFill><a:schemeClr val="accent1"><a:alpha val="100000"/></a:schemeClr></a:solidFill><a:prstDash val="solid"/></a:ln></p:spPr></p:sp><p:sp><p:nvSpPr><p:cNvPr id="4" name="AutoShape 4"/><p:cNvSpPr/><p:nvPr/></p:nvSpPr><p:spPr><a:xfrm><a:off x="642135" y="3187764"/><a:ext cx="638629" cy="638629"/></a:xfrm><a:prstGeom prst="rect"><a:avLst/></a:prstGeom><a:noFill/><a:ln w="19050"><a:solidFill><a:schemeClr val="accent1"><a:alpha val="100000"/></a:schemeClr></a:solidFill><a:prstDash val="solid"/></a:ln></p:spPr></p:sp><p:sp><p:nvSpPr><p:cNvPr id="5" name="TextBox 5"/><p:cNvSpPr txBox="1"/><p:nvPr/></p:nvSpPr><p:spPr><a:xfrm><a:off x="1477002" y="1805928"/><a:ext cx="4405069" cy="1127581"/></a:xfrm><a:prstGeom prst="rect"><a:avLst/></a:prstGeom><a:noFill/></p:spPr><p:txBody><a:bodyPr vert="horz" wrap="square" lIns="123825" tIns="57150" rIns="57150" bIns="57150" rtlCol="0" anchor="t" anchorCtr="0"><a:noAutofit/></a:bodyPr><a:lstStyle/><a:p><a:pPr algn="l"><a:lnSpc><a:spcPct val="140000"/></a:lnSpc></a:pPr><a:r><a:rPr lang="en-US" sz="1250"><a:solidFill><a:schemeClr val="dk1"><a:alpha val="100000"/></a:schemeClr></a:solidFill><a:latin typeface="Noto Sans SC"/><a:ea typeface="Noto Sans SC"/><a:cs typeface="Noto Sans SC"/></a:rPr><a:t>Convert mean-and-variance dual objectives to a single robustness metric via S/N ratio—highly effective in automotive tolerance design.</a:t></a:r><a:endParaRPr lang="en-US" sz="1250"><a:solidFill><a:schemeClr val="dk1"><a:alpha val="100000"/></a:schemeClr></a:solidFill><a:latin typeface="Noto Sans SC"/><a:ea typeface="Noto Sans SC"/><a:cs typeface="Noto Sans SC"/></a:endParaRPr></a:p></p:txBody></p:sp><p:sp><p:nvSpPr><p:cNvPr id="6" name="TextBox 6"/><p:cNvSpPr txBox="1"/><p:nvPr/></p:nvSpPr><p:spPr><a:xfrm><a:off x="1477002" y="1456420"/><a:ext cx="4219575" cy="410484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50000"/></a:lnSpc></a:pPr><a:r><a:rPr lang="en-US" sz="1650" b="1"><a:solidFill><a:schemeClr val="accent1"><a:alpha val="100000"/></a:schemeClr></a:solidFill><a:latin typeface="Noto Sans SC"/><a:ea typeface="Noto Sans SC"/><a:cs typeface="Noto Sans SC"/></a:rPr><a:t>Taguchi Method Core Principles</a:t></a:r><a:endParaRPr lang="en-US" sz="1650" b="1"><a:solidFill><a:schemeClr val="accent1"><a:alpha val="100000"/></a:schemeClr></a:solidFill><a:latin typeface="Noto Sans SC"/><a:ea typeface="Noto Sans SC"/><a:cs typeface="Noto Sans SC"/></a:endParaRPr></a:p></p:txBody></p:sp><p:sp><p:nvSpPr><p:cNvPr id="7" name="TextBox 7"/><p:cNvSpPr txBox="1"/><p:nvPr/></p:nvSpPr><p:spPr><a:xfrm><a:off x="1477002" y="5176569"/><a:ext cx="4346229" cy="1164308"/></a:xfrm><a:prstGeom prst="rect"><a:avLst/></a:prstGeom></p:spPr><p:txBody><a:bodyPr vert="horz" wrap="square" lIns="123825" tIns="57150" rIns="57150" bIns="57150" rtlCol="0" anchor="t" anchorCtr="0"><a:noAutofit/></a:bodyPr><a:lstStyle/><a:p><a:pPr algn="l"><a:lnSpc><a:spcPct val="140000"/></a:lnSpc></a:pPr><a:r><a:rPr lang="en-US" sz="1250"><a:solidFill><a:schemeClr val="dk1"><a:alpha val="100000"/></a:schemeClr></a:solidFill><a:latin typeface="Noto Sans SC"/><a:ea typeface="Noto Sans SC"/><a:cs typeface="Noto Sans SC"/></a:rPr><a:t>Use quality loss functions to quantify variation cost and guide optimal tolerance decisions in medical device R&D.</a:t></a:r><a:endParaRPr lang="en-US" sz="1250"><a:solidFill><a:schemeClr val="dk1"><a:alpha val="100000"/></a:schemeClr></a:solidFill><a:latin typeface="Noto Sans SC"/><a:ea typeface="Noto Sans SC"/><a:cs typeface="Noto Sans SC"/></a:endParaRPr></a:p></p:txBody></p:sp><p:sp><p:nvSpPr><p:cNvPr id="8" name="TextBox 8"/><p:cNvSpPr txBox="1"/><p:nvPr/></p:nvSpPr><p:spPr><a:xfrm><a:off x="1477002" y="3507078"/><a:ext cx="4346229" cy="1165431"/></a:xfrm><a:prstGeom prst="rect"><a:avLst/></a:prstGeom><a:noFill/></p:spPr><p:txBody><a:bodyPr vert="horz" wrap="square" lIns="123825" tIns="57150" rIns="57150" bIns="57150" rtlCol="0" anchor="t" anchorCtr="0"><a:noAutofit/></a:bodyPr><a:lstStyle/><a:p><a:pPr algn="l"><a:lnSpc><a:spcPct val="140000"/></a:lnSpc></a:pPr><a:r><a:rPr lang="en-US" sz="1250"><a:solidFill><a:schemeClr val="dk1"><a:alpha val="100000"/></a:schemeClr></a:solidFill><a:latin typeface="Noto Sans SC"/><a:ea typeface="Noto Sans SC"/><a:cs typeface="Noto Sans SC"/></a:rPr><a:t>Deliberately simulate temperature/humidity variation in consumer electronics testing to identify sensitive design parameters early.</a:t></a:r><a:endParaRPr lang="en-US" sz="1250"><a:solidFill><a:schemeClr val="dk1"><a:alpha val="100000"/></a:schemeClr></a:solidFill><a:latin typeface="Noto Sans SC"/><a:ea typeface="Noto Sans SC"/><a:cs typeface="Noto Sans SC"/></a:endParaRPr></a:p></p:txBody></p:sp><p:sp><p:nvSpPr><p:cNvPr id="9" name="TextBox 9"/><p:cNvSpPr txBox="1"/><p:nvPr/></p:nvSpPr><p:spPr><a:xfrm><a:off x="536634" y="1534314"/><a:ext cx="849630" cy="481965"/></a:xfrm><a:prstGeom prst="rect"><a:avLst/></a:prstGeom></p:spPr><p:txBody><a:bodyPr vert="horz" wrap="square" lIns="91440" tIns="45720" rIns="91440" bIns="45720" rtlCol="0" anchor="ctr" anchorCtr="0"><a:spAutoFit/></a:bodyPr><a:lstStyle/><a:p><a:pPr algn="ctr"><a:lnSpc><a:spcPct val="100000"/></a:lnSpc><a:spcBef><a:spcPts val="375"/></a:spcBef></a:pPr><a:r><a:rPr lang="en-US" sz="2400"><a:solidFill><a:schemeClr val="accent1"><a:alpha val="100000"/></a:schemeClr></a:solidFill><a:latin typeface="Noto Sans SC"/><a:ea typeface="Noto Sans SC"/><a:cs typeface="Noto Sans SC"/></a:rPr><a:t>01</a:t></a:r><a:endParaRPr lang="en-US" sz="2400"><a:solidFill><a:schemeClr val="accent1"><a:alpha val="100000"/></a:schemeClr></a:solidFill><a:latin typeface="Noto Sans SC"/><a:ea typeface="Noto Sans SC"/><a:cs typeface="Noto Sans SC"/></a:endParaRPr></a:p></p:txBody></p:sp><p:sp><p:nvSpPr><p:cNvPr id="10" name="TextBox 10"/><p:cNvSpPr txBox="1"/><p:nvPr/></p:nvSpPr><p:spPr><a:xfrm><a:off x="536634" y="4891235"/><a:ext cx="849630" cy="520065"/></a:xfrm><a:prstGeom prst="rect"><a:avLst/></a:prstGeom></p:spPr><p:txBody><a:bodyPr vert="horz" wrap="square" lIns="91440" tIns="45720" rIns="91440" bIns="45720" rtlCol="0" anchor="ctr" anchorCtr="0"><a:spAutoFit/></a:bodyPr><a:lstStyle/><a:p><a:pPr algn="ctr"><a:lnSpc><a:spcPct val="100000"/></a:lnSpc><a:spcBef><a:spcPts val="375"/></a:spcBef></a:pPr><a:r><a:rPr lang="en-US" sz="2400"><a:solidFill><a:schemeClr val="accent1"><a:alpha val="100000"/></a:schemeClr></a:solidFill><a:latin typeface="Noto Sans SC"/><a:ea typeface="Noto Sans SC"/><a:cs typeface="Noto Sans SC"/></a:rPr><a:t>03</a:t></a:r><a:endParaRPr lang="en-US" sz="2400"><a:solidFill><a:schemeClr val="accent1"><a:alpha val="100000"/></a:schemeClr></a:solidFill><a:latin typeface="Noto Sans SC"/><a:ea typeface="Noto Sans SC"/><a:cs typeface="Noto Sans SC"/></a:endParaRPr></a:p></p:txBody></p:sp><p:sp><p:nvSpPr><p:cNvPr id="11" name="TextBox 11"/><p:cNvSpPr txBox="1"/><p:nvPr/></p:nvSpPr><p:spPr><a:xfrm><a:off x="536634" y="3247045"/><a:ext cx="849630" cy="520065"/></a:xfrm><a:prstGeom prst="rect"><a:avLst/></a:prstGeom></p:spPr><p:txBody><a:bodyPr vert="horz" wrap="square" lIns="91440" tIns="45720" rIns="91440" bIns="45720" rtlCol="0" anchor="ctr" anchorCtr="0"><a:spAutoFit/></a:bodyPr><a:lstStyle/><a:p><a:pPr algn="ctr"><a:lnSpc><a:spcPct val="100000"/></a:lnSpc><a:spcBef><a:spcPts val="375"/></a:spcBef></a:pPr><a:r><a:rPr lang="en-US" sz="2400"><a:solidFill><a:schemeClr val="accent1"><a:alpha val="100000"/></a:schemeClr></a:solidFill><a:latin typeface="Noto Sans SC"/><a:ea typeface="Noto Sans SC"/><a:cs typeface="Noto Sans SC"/></a:rPr><a:t>02</a:t></a:r><a:endParaRPr lang="en-US" sz="2400"><a:solidFill><a:schemeClr val="accent1"><a:alpha val="100000"/></a:schemeClr></a:solidFill><a:latin typeface="Noto Sans SC"/><a:ea typeface="Noto Sans SC"/><a:cs typeface="Noto Sans SC"/></a:endParaRPr></a:p></p:txBody></p:sp><p:sp><p:nvSpPr><p:cNvPr id="12" name="AutoShape 12"/><p:cNvSpPr/><p:nvPr/></p:nvSpPr><p:spPr><a:xfrm><a:off x="642135" y="1455982"/><a:ext cx="638629" cy="638629"/></a:xfrm><a:prstGeom prst="rect"><a:avLst/></a:prstGeom><a:noFill/><a:ln w="19050"><a:solidFill><a:schemeClr val="accent1"><a:alpha val="100000"/></a:schemeClr></a:solidFill><a:prstDash val="solid"/></a:ln></p:spPr></p:sp><p:sp><p:nvSpPr><p:cNvPr id="13" name="TextBox 13"/><p:cNvSpPr txBox="1"/><p:nvPr/></p:nvSpPr><p:spPr><a:xfrm><a:off x="476023" y="265328"/><a:ext cx="11239500" cy="914400"/></a:xfrm><a:prstGeom prst="rect"><a:avLst/></a:prstGeom></p:spPr><p:txBody><a:bodyPr vert="horz" wrap="square" lIns="123825" tIns="123825" rIns="57150" bIns="123825" rtlCol="0" anchor="t" anchorCtr="0"><a:spAutoFit/></a:bodyPr><a:lstStyle/><a:p><a:pPr><a:lnSpc><a:spcPct val="140000"/></a:lnSpc></a:pPr><a:r><a:rPr lang="en-US" sz="3000" b="1"><a:solidFill><a:schemeClr val="dk2"><a:alpha val="100000"/></a:schemeClr></a:solidFill><a:latin typeface="Noto Sans SC"/><a:ea typeface="Noto Sans SC"/><a:cs typeface="Noto Sans SC"/></a:rPr><a:t>Robust Design to Reduce Variation</a:t></a:r><a:endParaRPr lang="en-US" sz="3000" b="1"><a:solidFill><a:schemeClr val="dk2"><a:alpha val="100000"/></a:schemeClr></a:solidFill><a:latin typeface="Noto Sans SC"/><a:ea typeface="Noto Sans SC"/><a:cs typeface="Noto Sans SC"/></a:endParaRPr></a:p></p:txBody></p:sp><p:sp><p:nvSpPr><p:cNvPr id="14" name="AutoShape 14"/><p:cNvSpPr/><p:nvPr/></p:nvSpPr><p:spPr><a:xfrm><a:off x="6392919" y="3203171"/><a:ext cx="638629" cy="638629"/></a:xfrm><a:prstGeom prst="rect"><a:avLst/></a:prstGeom><a:noFill/><a:ln w="19050"><a:solidFill><a:schemeClr val="accent1"><a:alpha val="100000"/></a:schemeClr></a:solidFill><a:prstDash val="solid"/></a:ln></p:spPr></p:sp><p:sp><p:nvSpPr><p:cNvPr id="15" name="TextBox 15"/><p:cNvSpPr txBox="1"/><p:nvPr/></p:nvSpPr><p:spPr><a:xfrm><a:off x="7227786" y="1821335"/><a:ext cx="4383960" cy="1112174"/></a:xfrm><a:prstGeom prst="rect"><a:avLst/></a:prstGeom><a:noFill/></p:spPr><p:txBody><a:bodyPr vert="horz" wrap="square" lIns="123825" tIns="57150" rIns="57150" bIns="57150" rtlCol="0" anchor="t" anchorCtr="0"><a:noAutofit/></a:bodyPr><a:lstStyle/><a:p><a:pPr algn="l"><a:lnSpc><a:spcPct val="140000"/></a:lnSpc></a:pPr><a:r><a:rPr lang="en-US" sz="1250"><a:solidFill><a:schemeClr val="dk1"><a:alpha val="100000"/></a:schemeClr></a:solidFill><a:latin typeface="Noto Sans SC"/><a:ea typeface="Noto Sans SC"/><a:cs typeface="Noto Sans SC"/></a:rPr><a:t>For photoelectric sensor response issues, model signal–noise factor interactions to improve environmental adaptability.</a:t></a:r><a:endParaRPr lang="en-US" sz="1250"><a:solidFill><a:schemeClr val="dk1"><a:alpha val="100000"/></a:schemeClr></a:solidFill><a:latin typeface="Noto Sans SC"/><a:ea typeface="Noto Sans SC"/><a:cs typeface="Noto Sans SC"/></a:endParaRPr></a:p></p:txBody></p:sp><p:sp><p:nvSpPr><p:cNvPr id="16" name="TextBox 16"/><p:cNvSpPr txBox="1"/><p:nvPr/></p:nvSpPr><p:spPr><a:xfrm><a:off x="7227786" y="3522485"/><a:ext cx="4383960" cy="1150023"/></a:xfrm><a:prstGeom prst="rect"><a:avLst/></a:prstGeom><a:noFill/></p:spPr><p:txBody><a:bodyPr vert="horz" wrap="square" lIns="123825" tIns="57150" rIns="57150" bIns="57150" rtlCol="0" anchor="t" anchorCtr="0"><a:noAutofit/></a:bodyPr><a:lstStyle/><a:p><a:pPr algn="l"><a:lnSpc><a:spcPct val="140000"/></a:lnSpc></a:pPr><a:r><a:rPr lang="en-US" sz="1250"><a:solidFill><a:schemeClr val="dk1"><a:alpha val="100000"/></a:schemeClr></a:solidFill><a:latin typeface="Noto Sans SC"/><a:ea typeface="Noto Sans SC"/><a:cs typeface="Noto Sans SC"/></a:rPr><a:t>A three-tier verification system—simulation, bench test, field test—ensures design reliability.</a:t></a:r><a:endParaRPr lang="en-US" sz="1250"><a:solidFill><a:schemeClr val="dk1"><a:alpha val="100000"/></a:schemeClr></a:solidFill><a:latin typeface="Noto Sans SC"/><a:ea typeface="Noto Sans SC"/><a:cs typeface="Noto Sans SC"/></a:endParaRPr></a:p></p:txBody></p:sp><p:sp><p:nvSpPr><p:cNvPr id="17" name="TextBox 17"/><p:cNvSpPr txBox="1"/><p:nvPr/></p:nvSpPr><p:spPr><a:xfrm><a:off x="6287418" y="1530671"/><a:ext cx="849630" cy="520065"/></a:xfrm><a:prstGeom prst="rect"><a:avLst/></a:prstGeom></p:spPr><p:txBody><a:bodyPr vert="horz" wrap="square" lIns="91440" tIns="45720" rIns="91440" bIns="45720" rtlCol="0" anchor="ctr" anchorCtr="0"><a:spAutoFit/></a:bodyPr><a:lstStyle/><a:p><a:pPr algn="ctr"><a:lnSpc><a:spcPct val="100000"/></a:lnSpc><a:spcBef><a:spcPts val="375"/></a:spcBef></a:pPr><a:r><a:rPr lang="en-US" sz="2400"><a:solidFill><a:schemeClr val="accent1"><a:alpha val="100000"/></a:schemeClr></a:solidFill><a:latin typeface="Noto Sans SC"/><a:ea typeface="Noto Sans SC"/><a:cs typeface="Noto Sans SC"/></a:rPr><a:t>04</a:t></a:r><a:endParaRPr lang="en-US" sz="2400"><a:solidFill><a:schemeClr val="accent1"><a:alpha val="100000"/></a:schemeClr></a:solidFill><a:latin typeface="Noto Sans SC"/><a:ea typeface="Noto Sans SC"/><a:cs typeface="Noto Sans SC"/></a:endParaRPr></a:p></p:txBody></p:sp><p:sp><p:nvSpPr><p:cNvPr id="18" name="TextBox 18"/><p:cNvSpPr txBox="1"/><p:nvPr/></p:nvSpPr><p:spPr><a:xfrm><a:off x="6287418" y="3262453"/><a:ext cx="849630" cy="520065"/></a:xfrm><a:prstGeom prst="rect"><a:avLst/></a:prstGeom></p:spPr><p:txBody><a:bodyPr vert="horz" wrap="square" lIns="91440" tIns="45720" rIns="91440" bIns="45720" rtlCol="0" anchor="ctr" anchorCtr="0"><a:spAutoFit/></a:bodyPr><a:lstStyle/><a:p><a:pPr algn="ctr"><a:lnSpc><a:spcPct val="100000"/></a:lnSpc><a:spcBef><a:spcPts val="375"/></a:spcBef></a:pPr><a:r><a:rPr lang="en-US" sz="2400"><a:solidFill><a:schemeClr val="accent1"><a:alpha val="100000"/></a:schemeClr></a:solidFill><a:latin typeface="Noto Sans SC"/><a:ea typeface="Noto Sans SC"/><a:cs typeface="Noto Sans SC"/></a:rPr><a:t>05</a:t></a:r><a:endParaRPr lang="en-US" sz="2400"><a:solidFill><a:schemeClr val="accent1"><a:alpha val="100000"/></a:schemeClr></a:solidFill><a:latin typeface="Noto Sans SC"/><a:ea typeface="Noto Sans SC"/><a:cs typeface="Noto Sans SC"/></a:endParaRPr></a:p></p:txBody></p:sp><p:sp><p:nvSpPr><p:cNvPr id="19" name="TextBox 19"/><p:cNvSpPr txBox="1"/><p:nvPr/></p:nvSpPr><p:spPr><a:xfrm><a:off x="7227786" y="1456420"/><a:ext cx="4219575" cy="410484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50000"/></a:lnSpc></a:pPr><a:r><a:rPr lang="en-US" sz="1650" b="1"><a:solidFill><a:schemeClr val="accent1"><a:alpha val="100000"/></a:schemeClr></a:solidFill><a:latin typeface="Noto Sans SC"/><a:ea typeface="Noto Sans SC"/><a:cs typeface="Noto Sans SC"/></a:rPr><a:t>Dynamic Characteristic Optimization</a:t></a:r><a:endParaRPr lang="en-US" sz="1650" b="1"><a:solidFill><a:schemeClr val="accent1"><a:alpha val="100000"/></a:schemeClr></a:solidFill><a:latin typeface="Noto Sans SC"/><a:ea typeface="Noto Sans SC"/><a:cs typeface="Noto Sans SC"/></a:endParaRPr></a:p></p:txBody></p:sp><p:sp><p:nvSpPr><p:cNvPr id="20" name="TextBox 20"/><p:cNvSpPr txBox="1"/><p:nvPr/></p:nvSpPr><p:spPr><a:xfrm><a:off x="1477002" y="3167475"/><a:ext cx="4219575" cy="410484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50000"/></a:lnSpc></a:pPr><a:r><a:rPr lang="en-US" sz="1650" b="1"><a:solidFill><a:schemeClr val="accent1"><a:alpha val="100000"/></a:schemeClr></a:solidFill><a:latin typeface="Noto Sans SC"/><a:ea typeface="Noto Sans SC"/><a:cs typeface="Noto Sans SC"/></a:rPr><a:t>Active Introduction of Noise Factors</a:t></a:r><a:endParaRPr lang="en-US" sz="1650" b="1"><a:solidFill><a:schemeClr val="accent1"><a:alpha val="100000"/></a:schemeClr></a:solidFill><a:latin typeface="Noto Sans SC"/><a:ea typeface="Noto Sans SC"/><a:cs typeface="Noto Sans SC"/></a:endParaRPr></a:p></p:txBody></p:sp><p:sp><p:nvSpPr><p:cNvPr id="21" name="TextBox 21"/><p:cNvSpPr txBox="1"/><p:nvPr/></p:nvSpPr><p:spPr><a:xfrm><a:off x="7227786" y="3167475"/><a:ext cx="4219575" cy="410484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50000"/></a:lnSpc></a:pPr><a:r><a:rPr lang="en-US" sz="1650" b="1"><a:solidFill><a:schemeClr val="accent1"><a:alpha val="100000"/></a:schemeClr></a:solidFill><a:latin typeface="Noto Sans SC"/><a:ea typeface="Noto Sans SC"/><a:cs typeface="Noto Sans SC"/></a:rPr><a:t>Multi-Stage Robustness Verification</a:t></a:r><a:endParaRPr lang="en-US" sz="1650" b="1"><a:solidFill><a:schemeClr val="accent1"><a:alpha val="100000"/></a:schemeClr></a:solidFill><a:latin typeface="Noto Sans SC"/><a:ea typeface="Noto Sans SC"/><a:cs typeface="Noto Sans SC"/></a:endParaRPr></a:p></p:txBody></p:sp><p:sp><p:nvSpPr><p:cNvPr id="22" name="TextBox 22"/><p:cNvSpPr txBox="1"/><p:nvPr/></p:nvSpPr><p:spPr><a:xfrm><a:off x="1477002" y="4827386"/><a:ext cx="4219575" cy="410484"/></a:xfrm><a:prstGeom prst="rect"><a:avLst/></a:prstGeom></p:spPr><p:txBody><a:bodyPr vert="horz" wrap="square" lIns="123825" tIns="123825" rIns="57150" bIns="123825" rtlCol="0" anchor="ctr" anchorCtr="0"><a:noAutofit/></a:bodyPr><a:lstStyle/><a:p><a:pPr><a:lnSpc><a:spcPct val="150000"/></a:lnSpc></a:pPr><a:r><a:rPr lang="en-US" sz="1650" b="1"><a:solidFill><a:schemeClr val="accent1"><a:alpha val="100000"/></a:schemeClr></a:solidFill><a:latin typeface="Noto Sans SC"/><a:ea typeface="Noto Sans SC"/><a:cs typeface="Noto Sans SC"/></a:rPr><a:t>Economic Balance in Tolerance Design</a:t></a:r><a:endParaRPr lang="en-US" sz="1650" b="1"><a:solidFill><a:schemeClr val="accent1"><a:alpha val="100000"/></a:schemeClr></a:solidFill><a:latin typeface="Noto Sans SC"/><a:ea typeface="Noto Sans SC"/><a:cs typeface="Noto Sans SC"/></a:endParaRPr></a:p></p:txBody></p:sp></p:spTree></p:cSld><p:clrMapOvr><a:masterClrMapping/></p:clrMapOvr>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 l="-47" r="-47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Balancing Multiple Response Variables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15104" y="1376998"/>
            <a:ext cx="3637467" cy="501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Integrated Desirability Function Approach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278857" y="1376998"/>
            <a:ext cx="3637467" cy="501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Pareto Frontier Applications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042611" y="1376998"/>
            <a:ext cx="3637467" cy="501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Constrained Optimization Modeling Techniques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395390" y="3950072"/>
            <a:ext cx="3637467" cy="501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PCA Dimensionality Reduction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159144" y="3950072"/>
            <a:ext cx="3637467" cy="501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Cost Weight Allocation Model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515104" y="1943785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0000"/>
            </a:schemeClr>
          </a:solidFill>
        </p:spPr>
      </p:sp>
      <p:sp>
        <p:nvSpPr>
          <p:cNvPr id="9" name="TextBox 9"/>
          <p:cNvSpPr txBox="1"/>
          <p:nvPr/>
        </p:nvSpPr>
        <p:spPr>
          <a:xfrm>
            <a:off x="740613" y="2105555"/>
            <a:ext cx="3186449" cy="144865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Convert multiple responses to 0–1 desirability indices to resolve dimensional accuracy vs. surface finish conflicts in injection molding.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4278857" y="1943785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0000"/>
            </a:schemeClr>
          </a:solidFill>
        </p:spPr>
      </p:sp>
      <p:sp>
        <p:nvSpPr>
          <p:cNvPr id="11" name="TextBox 11"/>
          <p:cNvSpPr txBox="1"/>
          <p:nvPr/>
        </p:nvSpPr>
        <p:spPr>
          <a:xfrm>
            <a:off x="4504366" y="2105555"/>
            <a:ext cx="3186449" cy="144865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Use NSGA-II to generate non-dominated solution sets for multi-dimensional aerospace material selection.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8042611" y="1943785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0000"/>
            </a:schemeClr>
          </a:solidFill>
        </p:spPr>
      </p:sp>
      <p:sp>
        <p:nvSpPr>
          <p:cNvPr id="13" name="TextBox 13"/>
          <p:cNvSpPr txBox="1"/>
          <p:nvPr/>
        </p:nvSpPr>
        <p:spPr>
          <a:xfrm>
            <a:off x="8268120" y="2105555"/>
            <a:ext cx="3186449" cy="144865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Apply Lagrange multipliers for hard constraints between responses, balancing energy density and safety in cathode material development.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2395390" y="4500511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0000"/>
            </a:schemeClr>
          </a:solidFill>
        </p:spPr>
      </p:sp>
      <p:sp>
        <p:nvSpPr>
          <p:cNvPr id="15" name="TextBox 15"/>
          <p:cNvSpPr txBox="1"/>
          <p:nvPr/>
        </p:nvSpPr>
        <p:spPr>
          <a:xfrm>
            <a:off x="2620899" y="4662281"/>
            <a:ext cx="3186449" cy="144865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Cluster 20+ quality characteristics to simplify rubber formulation optimization.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6159144" y="4500511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0000"/>
            </a:schemeClr>
          </a:solidFill>
        </p:spPr>
      </p:sp>
      <p:sp>
        <p:nvSpPr>
          <p:cNvPr id="17" name="TextBox 17"/>
          <p:cNvSpPr txBox="1"/>
          <p:nvPr/>
        </p:nvSpPr>
        <p:spPr>
          <a:xfrm>
            <a:off x="6384653" y="4662281"/>
            <a:ext cx="3186449" cy="144865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Use QFD house of quality to translate customer needs into technical weights for multi-objective appliance parameter decisions.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6586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52144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38428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24712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194560" y="1234440"/>
            <a:ext cx="777240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60320" y="3063240"/>
            <a:ext cx="70408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1E293B"/>
                </a:solidFill>
              </a:defRPr>
            </a:pPr>
            <a:r>
              <a:t>Thank You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60320" y="3886200"/>
            <a:ext cx="7040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60320" y="4434840"/>
            <a:ext cx="7040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5F7FE"/>
      </a:lt1>
      <a:dk2>
        <a:srgbClr val="000000"/>
      </a:dk2>
      <a:lt2>
        <a:srgbClr val="E7F0FF"/>
      </a:lt2>
      <a:accent1>
        <a:srgbClr val="4381DD"/>
      </a:accent1>
      <a:accent2>
        <a:srgbClr val="759CD6"/>
      </a:accent2>
      <a:accent3>
        <a:srgbClr val="9D92C2"/>
      </a:accent3>
      <a:accent4>
        <a:srgbClr val="568EE0"/>
      </a:accent4>
      <a:accent5>
        <a:srgbClr val="286FD8"/>
      </a:accent5>
      <a:accent6>
        <a:srgbClr val="215DB6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E382D"/>
      </a:accent1>
      <a:accent2>
        <a:srgbClr val="0079C2"/>
      </a:accent2>
      <a:accent3>
        <a:srgbClr val="FFFFFF"/>
      </a:accent3>
      <a:accent4>
        <a:srgbClr val="000000"/>
      </a:accent4>
      <a:accent5>
        <a:srgbClr val="DBAEAC"/>
      </a:accent5>
      <a:accent6>
        <a:srgbClr val="006CAE"/>
      </a:accent6>
      <a:hlink>
        <a:srgbClr val="0563C1"/>
      </a:hlink>
      <a:folHlink>
        <a:srgbClr val="954F72"/>
      </a:folHlink>
    </a:clrScheme>
    <a:fontScheme name="">
      <a:majorFont>
        <a:latin typeface="Eras Medium ITC"/>
        <a:ea typeface="Calibri"/>
        <a:cs typeface=""/>
      </a:majorFont>
      <a:minorFont>
        <a:latin typeface="Eras Medium ITC"/>
        <a:ea typeface="Calibr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BE382D"/>
        </a:accent1>
        <a:accent2>
          <a:srgbClr val="0079C2"/>
        </a:accent2>
        <a:accent3>
          <a:srgbClr val="FFFFFF"/>
        </a:accent3>
        <a:accent4>
          <a:srgbClr val="000000"/>
        </a:accent4>
        <a:accent5>
          <a:srgbClr val="DBAEAC"/>
        </a:accent5>
        <a:accent6>
          <a:srgbClr val="006CAE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5307</Words>
  <Application>Microsoft PowerPoint</Application>
  <PresentationFormat>Widescreen</PresentationFormat>
  <Paragraphs>613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55" baseType="lpstr">
      <vt:lpstr>Arial</vt:lpstr>
      <vt:lpstr>Calibri</vt:lpstr>
      <vt:lpstr>Wingdings</vt:lpstr>
      <vt:lpstr>Noto Sans SC Black</vt:lpstr>
      <vt:lpstr>Thonburi</vt:lpstr>
      <vt:lpstr>Noto Sans SC Medium</vt:lpstr>
      <vt:lpstr>Arial</vt:lpstr>
      <vt:lpstr>Noto Sans SC</vt:lpstr>
      <vt:lpstr>Calibri</vt:lpstr>
      <vt:lpstr>Calibri-简</vt:lpstr>
      <vt:lpstr>Calibri</vt:lpstr>
      <vt:lpstr>汉仪旗黑</vt:lpstr>
      <vt:lpstr>Arial Unicode MS</vt:lpstr>
      <vt:lpstr>等线 Light</vt:lpstr>
      <vt:lpstr>苹方-简</vt:lpstr>
      <vt:lpstr>等线</vt:lpstr>
      <vt:lpstr>Calibri</vt:lpstr>
      <vt:lpstr>Helvetica Neue</vt:lpstr>
      <vt:lpstr>Noto Sans SC</vt:lpstr>
      <vt:lpstr>Noto Sans SC Black</vt:lpstr>
      <vt:lpstr>Noto Sans SC Medium</vt:lpstr>
      <vt:lpstr>Eras Medium ITC</vt:lpstr>
      <vt:lpstr>儷宋 Pro</vt:lpstr>
      <vt:lpstr>Eras Light ITC</vt:lpstr>
      <vt:lpstr>Segoe UI</vt:lpstr>
      <vt:lpstr>Calibri</vt:lpstr>
      <vt:lpstr>Office 主题​​</vt:lpstr>
      <vt:lpstr>2_Office 主题</vt:lpstr>
      <vt:lpstr>供应商质量管理体系搭建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Thanks！谢谢！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zhangqishou</dc:creator>
  <cp:lastModifiedBy>王新民</cp:lastModifiedBy>
  <cp:revision>3</cp:revision>
  <dcterms:created xsi:type="dcterms:W3CDTF">2026-03-31T15:19:56Z</dcterms:created>
  <dcterms:modified xsi:type="dcterms:W3CDTF">2026-03-31T15:19:56Z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001191110000802100433B10001","ProduceID":"acddeece1b3ad90dafb420e9fe3526af_1774970281_eb385379e21654d8cbe703bc0cc10b1c","ReservedCode1":"ad06a8d80fe918416f7be9fa398947b4c25df965e249a0c77394962addc7ef3e","ContentPropagator":"001191110000802100433B10001","PropagateID":"acddeece1b3ad90dafb420e9fe3526af_1774970281_eb385379e21654d8cbe703bc0cc10b1c","ReservedCode2":"ad06a8d80fe918416f7be9fa398947b4c25df965e249a0c77394962addc7ef3e"}</vt:lpwstr>
  </property>
  <property fmtid="{D5CDD505-2E9C-101B-9397-08002B2CF9AE}" pid="3" name="ICV">
    <vt:lpwstr>328FF38F7CE6D4BA1CE6CB694A060BFE_42</vt:lpwstr>
  </property>
  <property fmtid="{D5CDD505-2E9C-101B-9397-08002B2CF9AE}" pid="4" name="KSOProductBuildVer">
    <vt:lpwstr>2052-12.1.23155.23155</vt:lpwstr>
  </property>
</Properties>
</file>