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s/media/image10.svg" ContentType="image/svg+xml"/>
  <Override PartName="/ppt/slides/media/image12.svg" ContentType="image/svg+xml"/>
  <Override PartName="/ppt/slides/media/image4.svg" ContentType="image/svg+xml"/>
  <Override PartName="/ppt/slides/media/image5.svg" ContentType="image/svg+xml"/>
  <Override PartName="/ppt/slides/media/image6.svg" ContentType="image/svg+xml"/>
  <Override PartName="/ppt/slides/media/image7.svg" ContentType="image/svg+xml"/>
  <Override PartName="/ppt/slides/media/image8.svg" ContentType="image/svg+xml"/>
  <Override PartName="/ppt/slides/media/image9.svg" ContentType="image/svg+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0" Type="http://schemas.openxmlformats.org/officeDocument/2006/relationships/officeDocument" Target="ppt/presentation.xml"/><Relationship Id="rId1" Type="http://schemas.openxmlformats.org/package/2006/relationships/metadata/core-properties" Target="docProps/core.xml"/><Relationship Id="rId2"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1">
  <p:sldMasterIdLst>
    <p:sldMasterId id="2147483648" r:id="rId0"/>
  </p:sldMasterIdLst>
  <p:notesMasterIdLst>
    <p:notesMasterId r:id="rId19"/>
  </p:notesMasterIdLst>
  <p:sldIdLst>
    <p:sldId id="256" r:id="rId1"/>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p:extLst>
    <p:ext uri="{E76CE94A-603C-4142-B9EB-6D1370010A27}"/>
    <p:ext uri="{D31A062A-798A-4329-ABDD-BBA856620510}"/>
    <p:ext uri="{FD5EFAAD-0ECE-453E-9831-46B23BE46B34}"/>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lastView="sldThumbnailView">
  <p:normalViewPr horzBarState="maximized">
    <p:restoredLeft sz="15611"/>
    <p:restoredTop sz="94610"/>
  </p:normalViewPr>
  <p:slideViewPr>
    <p:cSldViewPr snapToGrid="0" snapToObjects="1">
      <p:cViewPr varScale="1">
        <p:scale>
          <a:sx n="127" d="100"/>
          <a:sy n="127" d="100"/>
        </p:scale>
        <p:origin x="536" y="19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0" Type="http://schemas.openxmlformats.org/officeDocument/2006/relationships/slideMaster" Target="slideMasters/slideMaster1.xml"/><Relationship Id="rId1" Type="http://schemas.openxmlformats.org/officeDocument/2006/relationships/slide" Target="slides/slide1.xml"/><Relationship Id="rId2" Type="http://schemas.openxmlformats.org/officeDocument/2006/relationships/slide" Target="slides/slide2.xml"/><Relationship Id="rId3" Type="http://schemas.openxmlformats.org/officeDocument/2006/relationships/slide" Target="slides/slide3.xml"/><Relationship Id="rId4" Type="http://schemas.openxmlformats.org/officeDocument/2006/relationships/slide" Target="slides/slide4.xml"/><Relationship Id="rId5" Type="http://schemas.openxmlformats.org/officeDocument/2006/relationships/slide" Target="slides/slide5.xml"/><Relationship Id="rId6" Type="http://schemas.openxmlformats.org/officeDocument/2006/relationships/slide" Target="slides/slide6.xml"/><Relationship Id="rId7" Type="http://schemas.openxmlformats.org/officeDocument/2006/relationships/slide" Target="slides/slide7.xml"/><Relationship Id="rId8" Type="http://schemas.openxmlformats.org/officeDocument/2006/relationships/slide" Target="slides/slide8.xml"/><Relationship Id="rId9" Type="http://schemas.openxmlformats.org/officeDocument/2006/relationships/slide" Target="slides/slide9.xml"/><Relationship Id="rId10" Type="http://schemas.openxmlformats.org/officeDocument/2006/relationships/slide" Target="slides/slide10.xml"/><Relationship Id="rId11" Type="http://schemas.openxmlformats.org/officeDocument/2006/relationships/slide" Target="slides/slide11.xml"/><Relationship Id="rId12" Type="http://schemas.openxmlformats.org/officeDocument/2006/relationships/slide" Target="slides/slide12.xml"/><Relationship Id="rId13" Type="http://schemas.openxmlformats.org/officeDocument/2006/relationships/slide" Target="slides/slide13.xml"/><Relationship Id="rId14" Type="http://schemas.openxmlformats.org/officeDocument/2006/relationships/slide" Target="slides/slide14.xml"/><Relationship Id="rId15" Type="http://schemas.openxmlformats.org/officeDocument/2006/relationships/slide" Target="slides/slide15.xml"/><Relationship Id="rId16" Type="http://schemas.openxmlformats.org/officeDocument/2006/relationships/slide" Target="slides/slide16.xml"/><Relationship Id="rId17" Type="http://schemas.openxmlformats.org/officeDocument/2006/relationships/slide" Target="slides/slide17.xml"/><Relationship Id="rId18" Type="http://schemas.openxmlformats.org/officeDocument/2006/relationships/slide" Target="slides/slide18.xml"/><Relationship Id="rId19" Type="http://schemas.openxmlformats.org/officeDocument/2006/relationships/notesMaster" Target="notesMasters/notesMaster1.xml"/><Relationship Id="rId20" Type="http://schemas.openxmlformats.org/officeDocument/2006/relationships/presProps" Target="presProps.xml"/><Relationship Id="rId21" Type="http://schemas.openxmlformats.org/officeDocument/2006/relationships/tableStyles" Target="tableStyles.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0"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0" Type="http://schemas.openxmlformats.org/officeDocument/2006/relationships/slideMaster" Target="../slideMasters/slideMaster1.xml"/></Relationships>
</file>

<file path=ppt/slideLayouts/slideLayout1.xml><?xml version="1.0" encoding="utf-8"?>
<p:sldLayout xmlns:a="http://schemas.openxmlformats.org/drawingml/2006/main" xmlns:p="http://schemas.openxmlformats.org/presentationml/2006/main">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0" Type="http://schemas.openxmlformats.org/officeDocument/2006/relationships/slideLayout" Target="../slideLayouts/slideLayout1.xml"/><Relationship Id="rId1"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0"/>
  </p:sldLayoutIdLst>
  <p:hf sldNum="0" hdr="0" ftr="0" dt="0"/>
  <p:txStyles>
    <p:titleStyle>
      <a:lvl1pPr algn="ctr" defTabSz="914400" rtl="0" eaLnBrk="1" latinLnBrk="0" hangingPunct="1">
        <a:spcBef>
          <a:spcPct val="1"/>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png"/></Relationships>
</file>

<file path=ppt/slides/_rels/slide2.xml.rels><?xml version='1.0' encoding='UTF-8' standalone='yes'?>
<Relationships xmlns="http://schemas.openxmlformats.org/package/2006/relationships"><Relationship Id="rId0"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0"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0" Type="http://schemas.openxmlformats.org/officeDocument/2006/relationships/slideLayout" Target="../slideLayouts/slideLayout1.xml"/><Relationship Id="rId1" Type="http://schemas.openxmlformats.org/officeDocument/2006/relationships/image" Target="media/image12.svg"/></Relationships>
</file>

<file path=ppt/slides/_rels/slide5.xml.rels><?xml version='1.0' encoding='UTF-8' standalone='yes'?>
<Relationships xmlns="http://schemas.openxmlformats.org/package/2006/relationships"><Relationship Id="rId0" Type="http://schemas.openxmlformats.org/officeDocument/2006/relationships/slideLayout" Target="../slideLayouts/slideLayout1.xml"/><Relationship Id="rId1" Type="http://schemas.openxmlformats.org/officeDocument/2006/relationships/image" Target="media/image13.png"/></Relationships>
</file>

<file path=ppt/slides/_rels/slide6.xml.rels><?xml version='1.0' encoding='UTF-8' standalone='yes'?>
<Relationships xmlns="http://schemas.openxmlformats.org/package/2006/relationships"><Relationship Id="rId0" Type="http://schemas.openxmlformats.org/officeDocument/2006/relationships/slideLayout" Target="../slideLayouts/slideLayout1.xml"/><Relationship Id="rId1" Type="http://schemas.openxmlformats.org/officeDocument/2006/relationships/image" Target="media/image10.svg"/></Relationships>
</file>

<file path=ppt/slides/_rels/slide7.xml.rels><?xml version='1.0' encoding='UTF-8' standalone='yes'?>
<Relationships xmlns="http://schemas.openxmlformats.org/package/2006/relationships"><Relationship Id="rId0"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0"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0"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0" Type="http://schemas.openxmlformats.org/officeDocument/2006/relationships/slideLayout" Target="../slideLayouts/slideLayout1.xml"/><Relationship Id="rId1" Type="http://schemas.openxmlformats.org/officeDocument/2006/relationships/image" Target="media/image2.png"/></Relationships>
</file>

<file path=ppt/slides/_rels/slide11.xml.rels><?xml version='1.0' encoding='UTF-8' standalone='yes'?>
<Relationships xmlns="http://schemas.openxmlformats.org/package/2006/relationships"><Relationship Id="rId0"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0" Type="http://schemas.openxmlformats.org/officeDocument/2006/relationships/slideLayout" Target="../slideLayouts/slideLayout1.xml"/><Relationship Id="rId1" Type="http://schemas.openxmlformats.org/officeDocument/2006/relationships/image" Target="media/image3.png"/></Relationships>
</file>

<file path=ppt/slides/_rels/slide13.xml.rels><?xml version='1.0' encoding='UTF-8' standalone='yes'?>
<Relationships xmlns="http://schemas.openxmlformats.org/package/2006/relationships"><Relationship Id="rId0" Type="http://schemas.openxmlformats.org/officeDocument/2006/relationships/slideLayout" Target="../slideLayouts/slideLayout1.xml"/><Relationship Id="rId1" Type="http://schemas.openxmlformats.org/officeDocument/2006/relationships/image" Target="media/image4.svg"/><Relationship Id="rId2" Type="http://schemas.openxmlformats.org/officeDocument/2006/relationships/image" Target="media/image5.svg"/><Relationship Id="rId3" Type="http://schemas.openxmlformats.org/officeDocument/2006/relationships/image" Target="media/image6.svg"/><Relationship Id="rId4" Type="http://schemas.openxmlformats.org/officeDocument/2006/relationships/image" Target="media/image7.svg"/><Relationship Id="rId5" Type="http://schemas.openxmlformats.org/officeDocument/2006/relationships/image" Target="media/image8.svg"/></Relationships>
</file>

<file path=ppt/slides/_rels/slide14.xml.rels><?xml version='1.0' encoding='UTF-8' standalone='yes'?>
<Relationships xmlns="http://schemas.openxmlformats.org/package/2006/relationships"><Relationship Id="rId0" Type="http://schemas.openxmlformats.org/officeDocument/2006/relationships/slideLayout" Target="../slideLayouts/slideLayout1.xml"/><Relationship Id="rId1" Type="http://schemas.openxmlformats.org/officeDocument/2006/relationships/image" Target="media/image9.svg"/></Relationships>
</file>

<file path=ppt/slides/_rels/slide15.xml.rels><?xml version='1.0' encoding='UTF-8' standalone='yes'?>
<Relationships xmlns="http://schemas.openxmlformats.org/package/2006/relationships"><Relationship Id="rId0"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0"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0" Type="http://schemas.openxmlformats.org/officeDocument/2006/relationships/slideLayout" Target="../slideLayouts/slideLayout1.xml"/><Relationship Id="rId1" Type="http://schemas.openxmlformats.org/officeDocument/2006/relationships/image" Target="media/image10.sv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png"/></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F8FAFC"/>
        </a:solidFill>
        <a:effectLst/>
      </p:bgPr>
    </p:bg>
    <p:spTree>
      <p:nvGrpSpPr>
        <p:cNvPr id="1" name=""/>
        <p:cNvGrpSpPr/>
        <p:nvPr/>
      </p:nvGrpSpPr>
      <p:grpSpPr/>
      <p:sp>
        <p:nvSpPr>
          <p:cNvPr id="3" name="Rectangle 2"/>
          <p:cNvSpPr/>
          <p:nvPr/>
        </p:nvSpPr>
        <p:spPr>
          <a:xfrm>
            <a:off x="457200" y="457200"/>
            <a:ext cx="73152" cy="5943600"/>
          </a:xfrm>
          <a:prstGeom prst="rect">
            <a:avLst/>
          </a:prstGeom>
          <a:solidFill>
            <a:srgbClr val="0EA5E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594360" y="457200"/>
            <a:ext cx="73152" cy="5943600"/>
          </a:xfrm>
          <a:prstGeom prst="rect">
            <a:avLst/>
          </a:prstGeom>
          <a:solidFill>
            <a:srgbClr val="38BDF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457200"/>
            <a:ext cx="73152" cy="5943600"/>
          </a:xfrm>
          <a:prstGeom prst="rect">
            <a:avLst/>
          </a:prstGeom>
          <a:solidFill>
            <a:srgbClr val="22C55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868680" y="457200"/>
            <a:ext cx="73152" cy="5943600"/>
          </a:xfrm>
          <a:prstGeom prst="rect">
            <a:avLst/>
          </a:prstGeom>
          <a:solidFill>
            <a:srgbClr val="FB923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ounded Rectangle 6"/>
          <p:cNvSpPr/>
          <p:nvPr/>
        </p:nvSpPr>
        <p:spPr>
          <a:xfrm>
            <a:off x="1097280" y="1371600"/>
            <a:ext cx="9875520" cy="4389120"/>
          </a:xfrm>
          <a:prstGeom prst="roundRect">
            <a:avLst/>
          </a:prstGeom>
          <a:solidFill>
            <a:srgbClr val="FFFFFF"/>
          </a:solidFill>
          <a:ln>
            <a:solidFill>
              <a:srgbClr val="38BDF8"/>
            </a:solidFill>
          </a:ln>
        </p:spPr>
        <p:style>
          <a:lnRef idx="1">
            <a:schemeClr val="accent1"/>
          </a:lnRef>
          <a:fillRef idx="3">
            <a:schemeClr val="accent1"/>
          </a:fillRef>
          <a:effectRef idx="2">
            <a:schemeClr val="accent1"/>
          </a:effectRef>
          <a:fontRef idx="minor">
            <a:schemeClr val="lt1"/>
          </a:fontRef>
        </p:style>
        <p:txBody>
          <a:bodyPr rtlCol="0" anchor="ctr" lIns="365760" tIns="457200">
            <a:normAutofit/>
          </a:bodyPr>
          <a:lstStyle/>
          <a:p>
            <a:pPr algn="ctr">
              <a:defRPr sz="4400" b="1">
                <a:solidFill>
                  <a:srgbClr val="0EA5E9"/>
                </a:solidFill>
              </a:defRPr>
            </a:pPr>
            <a:r>
              <a:t>QC Inspection Practical Training</a:t>
            </a:r>
          </a:p>
          <a:p>
            <a:pPr>
              <a:defRPr sz="3200">
                <a:solidFill>
                  <a:srgbClr val="1E293B"/>
                </a:solidFill>
              </a:defRPr>
            </a:pPr>
            <a:r>
              <a:t>Incoming, In-Process, &amp; Final Product Inspection Standards</a:t>
            </a:r>
          </a:p>
          <a:p>
            <a:pPr>
              <a:defRPr sz="1800">
                <a:solidFill>
                  <a:srgbClr val="64748B"/>
                </a:solidFill>
              </a:defRPr>
            </a:pPr>
            <a:r>
              <a:t>New Employee Training: IQC / IPQC / FQC / OQC Inspection System &amp; Abnormality Loop Closure</a:t>
            </a:r>
          </a:p>
          <a:p>
            <a:pPr>
              <a:defRPr sz="1400">
                <a:solidFill>
                  <a:srgbClr val="64748B"/>
                </a:solidFill>
              </a:defRPr>
            </a:pPr>
            <a:r>
              <a:t>QTank</a:t>
            </a:r>
          </a:p>
        </p:txBody>
      </p:sp>
      <p:sp>
        <p:nvSpPr>
          <p:cNvPr id="8" name="TextBox 7"/>
          <p:cNvSpPr txBox="1"/>
          <p:nvPr/>
        </p:nvSpPr>
        <p:spPr>
          <a:xfrm>
            <a:off x="457200" y="6400800"/>
            <a:ext cx="4114800" cy="320040"/>
          </a:xfrm>
          <a:prstGeom prst="rect">
            <a:avLst/>
          </a:prstGeom>
          <a:noFill/>
        </p:spPr>
        <p:txBody>
          <a:bodyPr wrap="none">
            <a:spAutoFit/>
          </a:bodyPr>
          <a:lstStyle/>
          <a:p>
            <a:pPr>
              <a:defRPr sz="1000">
                <a:solidFill>
                  <a:srgbClr val="64748B"/>
                </a:solidFill>
              </a:defRPr>
            </a:pPr>
            <a:r>
              <a:t>Knowledge Code 11.1.1 · IQC/IPQC/FQC/OQC Planning</a:t>
            </a:r>
          </a:p>
        </p:txBody>
      </p:sp>
      <p:sp>
        <p:nvSpPr>
          <p:cNvPr id="9" name="TextBox 8"/>
          <p:cNvSpPr txBox="1"/>
          <p:nvPr/>
        </p:nvSpPr>
        <p:spPr>
          <a:xfrm>
            <a:off x="4114800" y="6400800"/>
            <a:ext cx="3962095" cy="320040"/>
          </a:xfrm>
          <a:prstGeom prst="rect">
            <a:avLst/>
          </a:prstGeom>
          <a:noFill/>
        </p:spPr>
        <p:txBody>
          <a:bodyPr wrap="none">
            <a:spAutoFit/>
          </a:bodyPr>
          <a:lstStyle/>
          <a:p>
            <a:pPr algn="ctr">
              <a:defRPr sz="1100">
                <a:solidFill>
                  <a:srgbClr val="0EA5E9"/>
                </a:solidFill>
              </a:defRPr>
            </a:pPr>
            <a:r>
              <a:t>qtank.org</a:t>
            </a:r>
          </a:p>
        </p:txBody>
      </p:sp>
    </p:spTree>
  </p:cSld>
  <p:clrMapOvr>
    <a:masterClrMapping/>
  </p:clrMapOvr>
</p:sld>
</file>

<file path=ppt/slides/slide2.xml><?xml version="1.0" encoding="utf-8"?>
<p:sld xmlns:a="http://schemas.openxmlformats.org/drawingml/2006/main" xmlns:p="http://schemas.openxmlformats.org/presentationml/2006/main">
  <p:cSld>
    <p:spTree>
      <p:nvGrpSpPr>
        <p:cNvPr id="254" name="" descr="&lt;Slide style={{ width: 1280, height: 720, background: '#FFFFFF', padding: '20px 70px', flexDirection: 'column' }}&gt;&#10;  &lt;Box style={{ height: 96, flexDirection: 'column', justifyContent: 'flex-end', gap: 6 }}&gt;&#10;    &lt;Text style={{ fontSize: 34, fontWeight: 'bold', color: '#10403B' }}&gt;本次培训讲什么&lt;/Text&gt;&#10;    &lt;Text style={{ fontSize: 16, color: '#6C8280' }}&gt;四个章节：从体系地图，到独立完成一次合格检验&lt;/Text&gt;&#10;  &lt;/Box&gt;&#10;  &lt;Box style={{ height: 10 }} /&gt;&#10;  &lt;Box style={{ height: 540, flexDirection: 'row', gap: 36 }}&gt;&#10;    &lt;Box style={{ width: 320, background: '#10403B', borderRadius: 10, padding: '36px 32px', flexDirection: 'column' }}&gt;&#10;      &lt;Text style={{ fontSize: 14, color: 'rgba(255,255,255,0.62)', marginBottom: 18 }}&gt;培训路线图&lt;/Text&gt;&#10;      &lt;Text style={{ fontSize: 40, fontWeight: 'bold', color: '#FFFFFF', lineHeight: 1.25, marginBottom: 24 }}&gt;&#10;        从标准&lt;br /&gt;到判定&#10;      &lt;/Text&gt;&#10;      &lt;Box style={{ width: 40, height: 4, background: '#D9822B', marginBottom: 24 }} /&gt;&#10;      &lt;Text style={{ fontSize: 16, color: 'rgba(255,255,255,0.88)', lineHeight: 1.7 }}&gt;&#10;        不讲理论推导，只讲你明天上岗就要用的动作——看哪本标准、用什么量具、怎么取样、怎么判定、异常往哪里抛。&#10;      &lt;/Text&gt;&#10;      &lt;Box style={{ marginTop: 'auto', flexDirection: 'row', alignItems: 'center', gap: 10 }}&gt;&#10;        &lt;Text style={{ fontSize: 15, fontWeight: 'bold', color: '#1E7F6E', fontFamily: '&quot;DIN Alternate&quot;, &quot;Helvetica Neue&quot;, Arial, sans-serif' }}&gt;4 章&lt;/Text&gt;&#10;        &lt;Box style={{ width: 1, height: 14, background: 'rgba(255,255,255,0.3)' }} /&gt;&#10;        &lt;Text style={{ fontSize: 15, fontWeight: 'bold', color: '#1E7F6E', fontFamily: '&quot;DIN Alternate&quot;, &quot;Helvetica Neue&quot;, Arial, sans-serif' }}&gt;18 页&lt;/Text&gt;&#10;      &lt;/Box&gt;&#10;    &lt;/Box&gt;&#10;    &lt;Box style={{ flex: 1, flexDirection: 'column' }}&gt;&#10;      {[&#10;        { n: '01', t: '检验总览与上岗准备', d: '认识三检体系在厂内的位置，学会量具内校怎么做、检验记录怎么填，上岗前先把标准、量具、记录备齐。' },&#10;        { n: '02', t: '来料检验 IQC', d: '学会按抽样方案取样，掌握开箱核对、外观检验与四色标识的用法，把不合格挡在厂门之外。' },&#10;        { n: '03', t: '制程检验 IPQC', d: '掌握首件确认的触发条件与判定动作，学会按固定路线巡检，用 Cpk 判断制程是否真的稳定。' },&#10;        { n: '04', t: '成品出厂检验与异常闭环', d: '看懂玻璃专项检验项目与判定依据，掌握不合格品四步闭环，出货放行前再做一次确认。' },&#10;      ].map((item, idx) =&gt; (&#10;        &lt;Box key={idx} style={{&#10;          flex: 1, flexDirection: 'row', gap: 20, alignItems: 'flex-start',&#10;          paddingTop: 20, paddingBottom: 20,&#10;          borderBottom: idx &lt; 3 ? '1px solid #ECF4F1' : 'none',&#10;        }}&gt;&#10;          &lt;Text style={{ fontSize: 28, fontWeight: 'bold', color: '#1E7F6E', lineHeight: 1.1, fontFamily: '&quot;DIN Alternate&quot;, &quot;Helvetica Neue&quot;, Arial, sans-serif' }}&gt;{item.n}&lt;/Text&gt;&#10;          &lt;Box style={{ flex: 1, flexDirection: 'column', gap: 6 }}&gt;&#10;            &lt;Text style={{ fontSize: 21, fontWeight: 'bold', color: '#10403B' }}&gt;{item.t}&lt;/Text&gt;&#10;            &lt;Text style={{ fontSize: 16, color: '#6C8280', lineHeight: 1.6 }}&gt;{item.d}&lt;/Text&gt;&#10;          &lt;/Box&gt;&#10;        &lt;/Box&gt;&#10;      ))}&#10;    &lt;/Box&gt;&#10;  &lt;/Box&gt;&#10;  &lt;Box style={{ height: 10 }} /&gt;&#10;  &lt;Box style={{ height: 24, flexDirection: 'row', justifyContent: 'space-between', alignItems: 'center' }}&gt;&#10;    &lt;Text style={{ fontSize: 13, color: '#85A8A1' }}&gt;QC 检验实操培训 · 品质部&lt;/Text&gt;&#10;    &lt;Text style={{ fontSize: 14, color: '#85A8A1', fontFamily: '&quot;DIN Alternate&quot;, &quot;Helvetica Neue&quot;, Arial, sans-serif' }}&gt;02 / 18&lt;/Text&gt;&#10;  &lt;/Box&gt;&#10;&lt;/Slide&gt;&#10;"/>
        <p:cNvGrpSpPr/>
        <p:nvPr/>
      </p:nvGrpSpPr>
      <p:grpSpPr>
        <a:xfrm>
          <a:off x="0" y="0"/>
          <a:ext cx="0" cy="0"/>
          <a:chOff x="0" y="0"/>
          <a:chExt cx="0" cy="0"/>
        </a:xfrm>
      </p:grpSpPr>
      <p:sp>
        <p:nvSpPr>
          <p:cNvPr id="255" name=""/>
          <p:cNvSpPr/>
          <p:nvPr/>
        </p:nvSpPr>
        <p:spPr>
          <a:xfrm rot="0" flipH="0" flipV="0">
            <a:off x="0" y="0"/>
            <a:ext cx="12192000" cy="6858000"/>
          </a:xfrm>
          <a:prstGeom prst="rect">
            <a:avLst/>
          </a:prstGeom>
          <a:solidFill>
            <a:srgbClr val="FFFFFF"/>
          </a:solidFill>
          <a:ln/>
        </p:spPr>
        <p:txBody>
          <a:bodyPr/>
          <a:p/>
        </p:txBody>
      </p:sp>
      <p:sp>
        <p:nvSpPr>
          <p:cNvPr id="256" name="" descr="{&quot;isTemplate&quot;:true,&quot;type&quot;:&quot;text&quot;}"/>
          <p:cNvSpPr txBox="1"/>
          <p:nvPr/>
        </p:nvSpPr>
        <p:spPr>
          <a:xfrm rot="0" flipH="0" flipV="0">
            <a:off x="666750" y="466725"/>
            <a:ext cx="10858500" cy="390525"/>
          </a:xfrm>
          <a:prstGeom prst="rect"/>
        </p:spPr>
        <p:txBody>
          <a:bodyPr wrap="none" lIns="0" tIns="0" rIns="0" bIns="0"/>
          <a:p>
            <a:pPr>
              <a:lnSpc>
                <a:spcPct val="100000"/>
              </a:lnSpc>
            </a:pPr>
            <a:r>
              <a:rPr lang="zh-CN" sz="2550" b="1">
                <a:solidFill>
                  <a:srgbClr val="10403B"/>
                </a:solidFill>
                <a:latin typeface="Microsoft YaHei"/>
                <a:ea typeface="Microsoft YaHei"/>
              </a:rPr>
              <a:t>What We'll Cover</a:t>
            </a:r>
            <a:endParaRPr/>
          </a:p>
        </p:txBody>
      </p:sp>
      <p:sp>
        <p:nvSpPr>
          <p:cNvPr id="257" name="" descr="{&quot;isTemplate&quot;:true,&quot;type&quot;:&quot;text&quot;}"/>
          <p:cNvSpPr txBox="1"/>
          <p:nvPr/>
        </p:nvSpPr>
        <p:spPr>
          <a:xfrm rot="0" flipH="0" flipV="0">
            <a:off x="666750" y="914400"/>
            <a:ext cx="10858500" cy="190500"/>
          </a:xfrm>
          <a:prstGeom prst="rect"/>
        </p:spPr>
        <p:txBody>
          <a:bodyPr wrap="none" lIns="0" tIns="0" rIns="0" bIns="0"/>
          <a:p>
            <a:pPr>
              <a:lnSpc>
                <a:spcPct val="100000"/>
              </a:lnSpc>
            </a:pPr>
            <a:r>
              <a:rPr lang="zh-CN" sz="1200">
                <a:solidFill>
                  <a:srgbClr val="6C8280"/>
                </a:solidFill>
                <a:latin typeface="Microsoft YaHei"/>
                <a:ea typeface="Microsoft YaHei"/>
              </a:rPr>
              <a:t>Four sections: From system map to completing a qualified inspection</a:t>
            </a:r>
            <a:endParaRPr/>
          </a:p>
        </p:txBody>
      </p:sp>
      <p:sp>
        <p:nvSpPr>
          <p:cNvPr id="258" name=""/>
          <p:cNvSpPr/>
          <p:nvPr/>
        </p:nvSpPr>
        <p:spPr>
          <a:xfrm rot="0" flipH="0" flipV="0">
            <a:off x="666750" y="1200150"/>
            <a:ext cx="3048000" cy="5143500"/>
          </a:xfrm>
          <a:prstGeom prst="roundRect">
            <a:avLst>
              <a:gd name="adj" fmla="val 3125"/>
            </a:avLst>
          </a:prstGeom>
          <a:solidFill>
            <a:srgbClr val="10403B"/>
          </a:solidFill>
          <a:ln/>
        </p:spPr>
        <p:txBody>
          <a:bodyPr/>
          <a:p/>
        </p:txBody>
      </p:sp>
      <p:sp>
        <p:nvSpPr>
          <p:cNvPr id="259" name="" descr="{&quot;isTemplate&quot;:true,&quot;type&quot;:&quot;text&quot;}"/>
          <p:cNvSpPr txBox="1"/>
          <p:nvPr/>
        </p:nvSpPr>
        <p:spPr>
          <a:xfrm rot="0" flipH="0" flipV="0">
            <a:off x="971550" y="1543050"/>
            <a:ext cx="2438400" cy="161925"/>
          </a:xfrm>
          <a:prstGeom prst="rect"/>
        </p:spPr>
        <p:txBody>
          <a:bodyPr wrap="none" lIns="0" tIns="0" rIns="0" bIns="0"/>
          <a:p>
            <a:pPr>
              <a:lnSpc>
                <a:spcPct val="100000"/>
              </a:lnSpc>
            </a:pPr>
            <a:r>
              <a:rPr lang="zh-CN" sz="1050">
                <a:solidFill>
                  <a:srgbClr val="FFFFFF">
                    <a:alpha val="62000"/>
                  </a:srgbClr>
                </a:solidFill>
                <a:latin typeface="Microsoft YaHei"/>
                <a:ea typeface="Microsoft YaHei"/>
              </a:rPr>
              <a:t>Training Roadmap</a:t>
            </a:r>
            <a:endParaRPr/>
          </a:p>
        </p:txBody>
      </p:sp>
      <p:sp>
        <p:nvSpPr>
          <p:cNvPr id="260" name="" descr="{&quot;isTemplate&quot;:true,&quot;type&quot;:&quot;text&quot;}"/>
          <p:cNvSpPr txBox="1"/>
          <p:nvPr/>
        </p:nvSpPr>
        <p:spPr>
          <a:xfrm rot="0" flipH="0" flipV="0">
            <a:off x="971550" y="1876425"/>
            <a:ext cx="2697480" cy="1143000"/>
          </a:xfrm>
          <a:prstGeom prst="rect"/>
        </p:spPr>
        <p:txBody>
          <a:bodyPr wrap="none" lIns="0" tIns="0" rIns="0" bIns="0"/>
          <a:p>
            <a:pPr>
              <a:lnSpc>
                <a:spcPct val="125000"/>
              </a:lnSpc>
            </a:pPr>
            <a:r>
              <a:rPr lang="zh-CN" sz="2500" b="1">
                <a:solidFill>
                  <a:srgbClr val="FFFFFF"/>
                </a:solidFill>
                <a:latin typeface="Microsoft YaHei"/>
                <a:ea typeface="Microsoft YaHei"/>
              </a:rPr>
              <a:t>From Standards</a:t>
            </a:r>
            <a:endParaRPr/>
          </a:p>
          <a:p>
            <a:pPr>
              <a:lnSpc>
                <a:spcPct val="125000"/>
              </a:lnSpc>
            </a:pPr>
            <a:r>
              <a:rPr lang="zh-CN" sz="2500" b="1">
                <a:solidFill>
                  <a:srgbClr val="FFFFFF"/>
                </a:solidFill>
                <a:latin typeface="Microsoft YaHei"/>
                <a:ea typeface="Microsoft YaHei"/>
              </a:rPr>
              <a:t>To Judgments</a:t>
            </a:r>
            <a:endParaRPr/>
          </a:p>
        </p:txBody>
      </p:sp>
      <p:sp>
        <p:nvSpPr>
          <p:cNvPr id="261" name=""/>
          <p:cNvSpPr/>
          <p:nvPr/>
        </p:nvSpPr>
        <p:spPr>
          <a:xfrm rot="0" flipH="0" flipV="0">
            <a:off x="971550" y="3248025"/>
            <a:ext cx="381000" cy="38100"/>
          </a:xfrm>
          <a:prstGeom prst="rect">
            <a:avLst/>
          </a:prstGeom>
          <a:solidFill>
            <a:srgbClr val="D9822B"/>
          </a:solidFill>
          <a:ln/>
        </p:spPr>
        <p:txBody>
          <a:bodyPr/>
          <a:p/>
        </p:txBody>
      </p:sp>
      <p:sp>
        <p:nvSpPr>
          <p:cNvPr id="262" name="" descr="{&quot;isTemplate&quot;:true,&quot;type&quot;:&quot;text&quot;}"/>
          <p:cNvSpPr txBox="1"/>
          <p:nvPr/>
        </p:nvSpPr>
        <p:spPr>
          <a:xfrm rot="0" flipH="0" flipV="0">
            <a:off x="971550" y="3514725"/>
            <a:ext cx="2438400" cy="1247775"/>
          </a:xfrm>
          <a:prstGeom prst="rect"/>
        </p:spPr>
        <p:txBody>
          <a:bodyPr wrap="square" lIns="0" tIns="0" rIns="0" bIns="0">
            <a:normAutofit/>
          </a:bodyPr>
          <a:p>
            <a:pPr>
              <a:lnSpc>
                <a:spcPct val="170000"/>
              </a:lnSpc>
            </a:pPr>
            <a:r>
              <a:rPr lang="zh-CN" sz="1200">
                <a:solidFill>
                  <a:srgbClr val="FFFFFF">
                    <a:alpha val="88000"/>
                  </a:srgbClr>
                </a:solidFill>
                <a:latin typeface="Microsoft YaHei"/>
                <a:ea typeface="Microsoft YaHei"/>
              </a:rPr>
              <a:t>No theory, just practical actions: Which standards, what tools, how to sample, judge, &amp; handle abnormalities</a:t>
            </a:r>
            <a:endParaRPr/>
          </a:p>
        </p:txBody>
      </p:sp>
      <p:sp>
        <p:nvSpPr>
          <p:cNvPr id="263" name="" descr="{&quot;isTemplate&quot;:true,&quot;type&quot;:&quot;text&quot;}"/>
          <p:cNvSpPr txBox="1"/>
          <p:nvPr/>
        </p:nvSpPr>
        <p:spPr>
          <a:xfrm rot="0" flipH="0" flipV="0">
            <a:off x="971550" y="5829300"/>
            <a:ext cx="297180" cy="171450"/>
          </a:xfrm>
          <a:prstGeom prst="rect"/>
        </p:spPr>
        <p:txBody>
          <a:bodyPr wrap="none" lIns="0" tIns="0" rIns="0" bIns="0"/>
          <a:p>
            <a:pPr>
              <a:lnSpc>
                <a:spcPct val="100000"/>
              </a:lnSpc>
            </a:pPr>
            <a:r>
              <a:rPr lang="en-US" sz="700" b="1">
                <a:solidFill>
                  <a:srgbClr val="1E7F6E"/>
                </a:solidFill>
                <a:latin typeface="DIN Alternate"/>
                <a:ea typeface="DIN Alternate"/>
              </a:rPr>
              <a:t>4 Chaps</a:t>
            </a:r>
            <a:r>
              <a:rPr lang="zh-CN" sz="700" b="1">
                <a:solidFill>
                  <a:srgbClr val="1E7F6E"/>
                </a:solidFill>
                <a:latin typeface="DIN Alternate"/>
                <a:ea typeface="DIN Alternate"/>
              </a:rPr>
              <a:t/>
            </a:r>
            <a:endParaRPr/>
          </a:p>
        </p:txBody>
      </p:sp>
      <p:sp>
        <p:nvSpPr>
          <p:cNvPr id="264" name=""/>
          <p:cNvSpPr/>
          <p:nvPr/>
        </p:nvSpPr>
        <p:spPr>
          <a:xfrm rot="0" flipH="0" flipV="0">
            <a:off x="1314450" y="5848350"/>
            <a:ext cx="9525" cy="133350"/>
          </a:xfrm>
          <a:prstGeom prst="rect">
            <a:avLst/>
          </a:prstGeom>
          <a:solidFill>
            <a:srgbClr val="FFFFFF">
              <a:alpha val="30000"/>
            </a:srgbClr>
          </a:solidFill>
          <a:ln/>
        </p:spPr>
        <p:txBody>
          <a:bodyPr/>
          <a:p/>
        </p:txBody>
      </p:sp>
      <p:sp>
        <p:nvSpPr>
          <p:cNvPr id="265" name="" descr="{&quot;isTemplate&quot;:true,&quot;type&quot;:&quot;text&quot;}"/>
          <p:cNvSpPr txBox="1"/>
          <p:nvPr/>
        </p:nvSpPr>
        <p:spPr>
          <a:xfrm rot="0" flipH="0" flipV="0">
            <a:off x="1419225" y="5829300"/>
            <a:ext cx="534499" cy="171450"/>
          </a:xfrm>
          <a:prstGeom prst="rect"/>
        </p:spPr>
        <p:txBody>
          <a:bodyPr wrap="none" lIns="0" tIns="0" rIns="0" bIns="0"/>
          <a:p>
            <a:pPr>
              <a:lnSpc>
                <a:spcPct val="100000"/>
              </a:lnSpc>
            </a:pPr>
            <a:r>
              <a:rPr lang="en-US" sz="1125" b="1">
                <a:solidFill>
                  <a:srgbClr val="1E7F6E"/>
                </a:solidFill>
                <a:latin typeface="DIN Alternate"/>
                <a:ea typeface="DIN Alternate"/>
              </a:rPr>
              <a:t>18 Pgs</a:t>
            </a:r>
            <a:r>
              <a:rPr lang="zh-CN" sz="1125" b="1">
                <a:solidFill>
                  <a:srgbClr val="1E7F6E"/>
                </a:solidFill>
                <a:latin typeface="DIN Alternate"/>
                <a:ea typeface="DIN Alternate"/>
              </a:rPr>
              <a:t/>
            </a:r>
            <a:endParaRPr/>
          </a:p>
        </p:txBody>
      </p:sp>
      <p:sp>
        <p:nvSpPr>
          <p:cNvPr id="266" name=""/>
          <p:cNvSpPr/>
          <p:nvPr/>
        </p:nvSpPr>
        <p:spPr>
          <a:xfrm rot="0" flipH="0" flipV="0">
            <a:off x="4057650" y="1200150"/>
            <a:ext cx="7467600" cy="1295400"/>
          </a:xfrm>
          <a:custGeom>
            <a:pathLst>
              <a:path w="784" h="136">
                <a:moveTo>
                  <a:pt x="0" y="135"/>
                </a:moveTo>
                <a:lnTo>
                  <a:pt x="784" y="135"/>
                </a:lnTo>
                <a:lnTo>
                  <a:pt x="784" y="136"/>
                </a:lnTo>
                <a:lnTo>
                  <a:pt x="0" y="136"/>
                </a:lnTo>
                <a:close/>
              </a:path>
            </a:pathLst>
          </a:custGeom>
          <a:solidFill>
            <a:srgbClr val="ECF4F1"/>
          </a:solidFill>
          <a:ln/>
        </p:spPr>
        <p:txBody>
          <a:bodyPr/>
          <a:p/>
        </p:txBody>
      </p:sp>
      <p:sp>
        <p:nvSpPr>
          <p:cNvPr id="267" name="" descr="{&quot;isTemplate&quot;:true,&quot;type&quot;:&quot;text&quot;}"/>
          <p:cNvSpPr txBox="1"/>
          <p:nvPr/>
        </p:nvSpPr>
        <p:spPr>
          <a:xfrm rot="0" flipH="0" flipV="0">
            <a:off x="4057650" y="1390650"/>
            <a:ext cx="257175" cy="352425"/>
          </a:xfrm>
          <a:prstGeom prst="rect"/>
        </p:spPr>
        <p:txBody>
          <a:bodyPr wrap="none" lIns="0" tIns="0" rIns="0" bIns="0"/>
          <a:p>
            <a:pPr>
              <a:lnSpc>
                <a:spcPct val="110000"/>
              </a:lnSpc>
            </a:pPr>
            <a:r>
              <a:rPr lang="en-US" sz="2100" b="1">
                <a:solidFill>
                  <a:srgbClr val="1E7F6E"/>
                </a:solidFill>
                <a:latin typeface="DIN Alternate"/>
                <a:ea typeface="DIN Alternate"/>
              </a:rPr>
              <a:t>01</a:t>
            </a:r>
            <a:endParaRPr/>
          </a:p>
        </p:txBody>
      </p:sp>
      <p:sp>
        <p:nvSpPr>
          <p:cNvPr id="268" name="" descr="{&quot;isTemplate&quot;:true,&quot;type&quot;:&quot;text&quot;}"/>
          <p:cNvSpPr txBox="1"/>
          <p:nvPr/>
        </p:nvSpPr>
        <p:spPr>
          <a:xfrm rot="0" flipH="0" flipV="0">
            <a:off x="4505325" y="1390650"/>
            <a:ext cx="7019925" cy="247650"/>
          </a:xfrm>
          <a:prstGeom prst="rect"/>
        </p:spPr>
        <p:txBody>
          <a:bodyPr wrap="none" lIns="0" tIns="0" rIns="0" bIns="0"/>
          <a:p>
            <a:pPr>
              <a:lnSpc>
                <a:spcPct val="100000"/>
              </a:lnSpc>
            </a:pPr>
            <a:r>
              <a:rPr lang="zh-CN" sz="1575" b="1">
                <a:solidFill>
                  <a:srgbClr val="10403B"/>
                </a:solidFill>
                <a:latin typeface="Microsoft YaHei"/>
                <a:ea typeface="Microsoft YaHei"/>
              </a:rPr>
              <a:t>Inspection Overview &amp; Prep for New Roles</a:t>
            </a:r>
            <a:endParaRPr/>
          </a:p>
        </p:txBody>
      </p:sp>
      <p:sp>
        <p:nvSpPr>
          <p:cNvPr id="269" name="" descr="{&quot;isTemplate&quot;:true,&quot;type&quot;:&quot;text&quot;}"/>
          <p:cNvSpPr txBox="1"/>
          <p:nvPr/>
        </p:nvSpPr>
        <p:spPr>
          <a:xfrm rot="0" flipH="0" flipV="0">
            <a:off x="4505325" y="1695450"/>
            <a:ext cx="7019925" cy="590550"/>
          </a:xfrm>
          <a:prstGeom prst="rect"/>
        </p:spPr>
        <p:txBody>
          <a:bodyPr wrap="square" lIns="0" tIns="0" rIns="0" bIns="0">
            <a:normAutofit/>
          </a:bodyPr>
          <a:p>
            <a:pPr>
              <a:lnSpc>
                <a:spcPct val="160000"/>
              </a:lnSpc>
            </a:pPr>
            <a:r>
              <a:rPr lang="zh-CN" sz="1000">
                <a:solidFill>
                  <a:srgbClr val="6C8280"/>
                </a:solidFill>
                <a:latin typeface="Microsoft YaHei"/>
                <a:ea typeface="Microsoft YaHei"/>
              </a:rPr>
              <a:t>Understand the role of the Three-Inspection system, learn internal calibration, record keeping, &amp; prep before starting</a:t>
            </a:r>
            <a:endParaRPr/>
          </a:p>
        </p:txBody>
      </p:sp>
      <p:sp>
        <p:nvSpPr>
          <p:cNvPr id="270" name=""/>
          <p:cNvSpPr/>
          <p:nvPr/>
        </p:nvSpPr>
        <p:spPr>
          <a:xfrm rot="0" flipH="0" flipV="0">
            <a:off x="4057650" y="2486025"/>
            <a:ext cx="7467600" cy="1304925"/>
          </a:xfrm>
          <a:custGeom>
            <a:pathLst>
              <a:path w="784" h="137">
                <a:moveTo>
                  <a:pt x="0" y="136"/>
                </a:moveTo>
                <a:lnTo>
                  <a:pt x="784" y="136"/>
                </a:lnTo>
                <a:lnTo>
                  <a:pt x="784" y="137"/>
                </a:lnTo>
                <a:lnTo>
                  <a:pt x="0" y="137"/>
                </a:lnTo>
                <a:close/>
              </a:path>
            </a:pathLst>
          </a:custGeom>
          <a:solidFill>
            <a:srgbClr val="ECF4F1"/>
          </a:solidFill>
          <a:ln/>
        </p:spPr>
        <p:txBody>
          <a:bodyPr/>
          <a:p/>
        </p:txBody>
      </p:sp>
      <p:sp>
        <p:nvSpPr>
          <p:cNvPr id="271" name="" descr="{&quot;isTemplate&quot;:true,&quot;type&quot;:&quot;text&quot;}"/>
          <p:cNvSpPr txBox="1"/>
          <p:nvPr/>
        </p:nvSpPr>
        <p:spPr>
          <a:xfrm rot="0" flipH="0" flipV="0">
            <a:off x="4057650" y="2676525"/>
            <a:ext cx="257175" cy="352425"/>
          </a:xfrm>
          <a:prstGeom prst="rect"/>
        </p:spPr>
        <p:txBody>
          <a:bodyPr wrap="none" lIns="0" tIns="0" rIns="0" bIns="0"/>
          <a:p>
            <a:pPr>
              <a:lnSpc>
                <a:spcPct val="110000"/>
              </a:lnSpc>
            </a:pPr>
            <a:r>
              <a:rPr lang="en-US" sz="2100" b="1">
                <a:solidFill>
                  <a:srgbClr val="1E7F6E"/>
                </a:solidFill>
                <a:latin typeface="DIN Alternate"/>
                <a:ea typeface="DIN Alternate"/>
              </a:rPr>
              <a:t>02</a:t>
            </a:r>
            <a:endParaRPr/>
          </a:p>
        </p:txBody>
      </p:sp>
      <p:sp>
        <p:nvSpPr>
          <p:cNvPr id="272" name="" descr="{&quot;isTemplate&quot;:true,&quot;type&quot;:&quot;text&quot;}"/>
          <p:cNvSpPr txBox="1"/>
          <p:nvPr/>
        </p:nvSpPr>
        <p:spPr>
          <a:xfrm rot="0" flipH="0" flipV="0">
            <a:off x="4505325" y="2676525"/>
            <a:ext cx="7019925" cy="247650"/>
          </a:xfrm>
          <a:prstGeom prst="rect"/>
        </p:spPr>
        <p:txBody>
          <a:bodyPr wrap="none" lIns="0" tIns="0" rIns="0" bIns="0"/>
          <a:p>
            <a:pPr>
              <a:lnSpc>
                <a:spcPct val="100000"/>
              </a:lnSpc>
            </a:pPr>
            <a:r>
              <a:rPr lang="zh-CN" sz="1575" b="1">
                <a:solidFill>
                  <a:srgbClr val="10403B"/>
                </a:solidFill>
                <a:latin typeface="Microsoft YaHei"/>
                <a:ea typeface="Microsoft YaHei"/>
              </a:rPr>
              <a:t>Incoming Inspection IQC</a:t>
            </a:r>
            <a:r>
              <a:rPr lang="en-US" sz="1575" b="1">
                <a:solidFill>
                  <a:srgbClr val="10403B"/>
                </a:solidFill>
                <a:latin typeface="Microsoft YaHei"/>
                <a:ea typeface="Microsoft YaHei"/>
              </a:rPr>
              <a:t/>
            </a:r>
            <a:endParaRPr/>
          </a:p>
        </p:txBody>
      </p:sp>
      <p:sp>
        <p:nvSpPr>
          <p:cNvPr id="273" name="" descr="{&quot;isTemplate&quot;:true,&quot;type&quot;:&quot;text&quot;}"/>
          <p:cNvSpPr txBox="1"/>
          <p:nvPr/>
        </p:nvSpPr>
        <p:spPr>
          <a:xfrm rot="0" flipH="0" flipV="0">
            <a:off x="4505325" y="2981325"/>
            <a:ext cx="7019925" cy="295275"/>
          </a:xfrm>
          <a:prstGeom prst="rect"/>
        </p:spPr>
        <p:txBody>
          <a:bodyPr wrap="none" lIns="0" tIns="0" rIns="0" bIns="0"/>
          <a:p>
            <a:pPr>
              <a:lnSpc>
                <a:spcPct val="160000"/>
              </a:lnSpc>
            </a:pPr>
            <a:r>
              <a:rPr lang="zh-CN" sz="1000">
                <a:solidFill>
                  <a:srgbClr val="6C8280"/>
                </a:solidFill>
                <a:latin typeface="Microsoft YaHei"/>
                <a:ea typeface="Microsoft YaHei"/>
              </a:rPr>
              <a:t>Learn sampling plans, box verification, visual inspection, &amp; use of Four-Color labels to block defects</a:t>
            </a:r>
            <a:endParaRPr/>
          </a:p>
        </p:txBody>
      </p:sp>
      <p:sp>
        <p:nvSpPr>
          <p:cNvPr id="274" name=""/>
          <p:cNvSpPr/>
          <p:nvPr/>
        </p:nvSpPr>
        <p:spPr>
          <a:xfrm rot="0" flipH="0" flipV="0">
            <a:off x="4057650" y="3781425"/>
            <a:ext cx="7467600" cy="1295400"/>
          </a:xfrm>
          <a:custGeom>
            <a:pathLst>
              <a:path w="784" h="136">
                <a:moveTo>
                  <a:pt x="0" y="135"/>
                </a:moveTo>
                <a:lnTo>
                  <a:pt x="784" y="135"/>
                </a:lnTo>
                <a:lnTo>
                  <a:pt x="784" y="136"/>
                </a:lnTo>
                <a:lnTo>
                  <a:pt x="0" y="136"/>
                </a:lnTo>
                <a:close/>
              </a:path>
            </a:pathLst>
          </a:custGeom>
          <a:solidFill>
            <a:srgbClr val="ECF4F1"/>
          </a:solidFill>
          <a:ln/>
        </p:spPr>
        <p:txBody>
          <a:bodyPr/>
          <a:p/>
        </p:txBody>
      </p:sp>
      <p:sp>
        <p:nvSpPr>
          <p:cNvPr id="275" name="" descr="{&quot;isTemplate&quot;:true,&quot;type&quot;:&quot;text&quot;}"/>
          <p:cNvSpPr txBox="1"/>
          <p:nvPr/>
        </p:nvSpPr>
        <p:spPr>
          <a:xfrm rot="0" flipH="0" flipV="0">
            <a:off x="4057650" y="3971925"/>
            <a:ext cx="257175" cy="352425"/>
          </a:xfrm>
          <a:prstGeom prst="rect"/>
        </p:spPr>
        <p:txBody>
          <a:bodyPr wrap="none" lIns="0" tIns="0" rIns="0" bIns="0"/>
          <a:p>
            <a:pPr>
              <a:lnSpc>
                <a:spcPct val="110000"/>
              </a:lnSpc>
            </a:pPr>
            <a:r>
              <a:rPr lang="en-US" sz="2100" b="1">
                <a:solidFill>
                  <a:srgbClr val="1E7F6E"/>
                </a:solidFill>
                <a:latin typeface="DIN Alternate"/>
                <a:ea typeface="DIN Alternate"/>
              </a:rPr>
              <a:t>03</a:t>
            </a:r>
            <a:endParaRPr/>
          </a:p>
        </p:txBody>
      </p:sp>
      <p:sp>
        <p:nvSpPr>
          <p:cNvPr id="276" name="" descr="{&quot;isTemplate&quot;:true,&quot;type&quot;:&quot;text&quot;}"/>
          <p:cNvSpPr txBox="1"/>
          <p:nvPr/>
        </p:nvSpPr>
        <p:spPr>
          <a:xfrm rot="0" flipH="0" flipV="0">
            <a:off x="4505325" y="3971925"/>
            <a:ext cx="7019925" cy="247650"/>
          </a:xfrm>
          <a:prstGeom prst="rect"/>
        </p:spPr>
        <p:txBody>
          <a:bodyPr wrap="none" lIns="0" tIns="0" rIns="0" bIns="0"/>
          <a:p>
            <a:pPr>
              <a:lnSpc>
                <a:spcPct val="100000"/>
              </a:lnSpc>
            </a:pPr>
            <a:r>
              <a:rPr lang="zh-CN" sz="1575" b="1">
                <a:solidFill>
                  <a:srgbClr val="10403B"/>
                </a:solidFill>
                <a:latin typeface="Microsoft YaHei"/>
                <a:ea typeface="Microsoft YaHei"/>
              </a:rPr>
              <a:t/>
            </a:r>
            <a:r>
              <a:rPr lang="en-US" sz="1575" b="1">
                <a:solidFill>
                  <a:srgbClr val="10403B"/>
                </a:solidFill>
                <a:latin typeface="Microsoft YaHei"/>
                <a:ea typeface="Microsoft YaHei"/>
              </a:rPr>
              <a:t>In-Process Inspection IPQC</a:t>
            </a:r>
            <a:endParaRPr/>
          </a:p>
        </p:txBody>
      </p:sp>
      <p:sp>
        <p:nvSpPr>
          <p:cNvPr id="277" name="" descr="{&quot;isTemplate&quot;:true,&quot;type&quot;:&quot;text&quot;}"/>
          <p:cNvSpPr txBox="1"/>
          <p:nvPr/>
        </p:nvSpPr>
        <p:spPr>
          <a:xfrm rot="0" flipH="0" flipV="0">
            <a:off x="4505325" y="4276725"/>
            <a:ext cx="7019925" cy="295275"/>
          </a:xfrm>
          <a:prstGeom prst="rect"/>
        </p:spPr>
        <p:txBody>
          <a:bodyPr wrap="none" lIns="0" tIns="0" rIns="0" bIns="0"/>
          <a:p>
            <a:pPr>
              <a:lnSpc>
                <a:spcPct val="160000"/>
              </a:lnSpc>
            </a:pPr>
            <a:r>
              <a:rPr lang="zh-CN" sz="1150">
                <a:solidFill>
                  <a:srgbClr val="6C8280"/>
                </a:solidFill>
                <a:latin typeface="Microsoft YaHei"/>
                <a:ea typeface="Microsoft YaHei"/>
              </a:rPr>
              <a:t>Master first piece confirmation, fixed route patrol, &amp; use Cpk to assess process stability</a:t>
            </a:r>
            <a:r>
              <a:rPr lang="en-US" sz="1150">
                <a:solidFill>
                  <a:srgbClr val="6C8280"/>
                </a:solidFill>
                <a:latin typeface="Microsoft YaHei"/>
                <a:ea typeface="Microsoft YaHei"/>
              </a:rPr>
              <a:t/>
            </a:r>
            <a:r>
              <a:rPr lang="zh-CN" sz="1150">
                <a:solidFill>
                  <a:srgbClr val="6C8280"/>
                </a:solidFill>
                <a:latin typeface="Microsoft YaHei"/>
                <a:ea typeface="Microsoft YaHei"/>
              </a:rPr>
              <a:t/>
            </a:r>
            <a:endParaRPr/>
          </a:p>
        </p:txBody>
      </p:sp>
      <p:sp>
        <p:nvSpPr>
          <p:cNvPr id="278" name="" descr="{&quot;isTemplate&quot;:true,&quot;type&quot;:&quot;text&quot;}"/>
          <p:cNvSpPr txBox="1"/>
          <p:nvPr/>
        </p:nvSpPr>
        <p:spPr>
          <a:xfrm rot="0" flipH="0" flipV="0">
            <a:off x="4057650" y="5257800"/>
            <a:ext cx="257175" cy="352425"/>
          </a:xfrm>
          <a:prstGeom prst="rect"/>
        </p:spPr>
        <p:txBody>
          <a:bodyPr wrap="none" lIns="0" tIns="0" rIns="0" bIns="0"/>
          <a:p>
            <a:pPr>
              <a:lnSpc>
                <a:spcPct val="110000"/>
              </a:lnSpc>
            </a:pPr>
            <a:r>
              <a:rPr lang="en-US" sz="2100" b="1">
                <a:solidFill>
                  <a:srgbClr val="1E7F6E"/>
                </a:solidFill>
                <a:latin typeface="DIN Alternate"/>
                <a:ea typeface="DIN Alternate"/>
              </a:rPr>
              <a:t>04</a:t>
            </a:r>
            <a:endParaRPr/>
          </a:p>
        </p:txBody>
      </p:sp>
      <p:sp>
        <p:nvSpPr>
          <p:cNvPr id="279" name="" descr="{&quot;isTemplate&quot;:true,&quot;type&quot;:&quot;text&quot;}"/>
          <p:cNvSpPr txBox="1"/>
          <p:nvPr/>
        </p:nvSpPr>
        <p:spPr>
          <a:xfrm rot="0" flipH="0" flipV="0">
            <a:off x="4505325" y="5257800"/>
            <a:ext cx="7019925" cy="247650"/>
          </a:xfrm>
          <a:prstGeom prst="rect"/>
        </p:spPr>
        <p:txBody>
          <a:bodyPr wrap="none" lIns="0" tIns="0" rIns="0" bIns="0"/>
          <a:p>
            <a:pPr>
              <a:lnSpc>
                <a:spcPct val="100000"/>
              </a:lnSpc>
            </a:pPr>
            <a:r>
              <a:rPr lang="zh-CN" sz="1575" b="1">
                <a:solidFill>
                  <a:srgbClr val="10403B"/>
                </a:solidFill>
                <a:latin typeface="Microsoft YaHei"/>
                <a:ea typeface="Microsoft YaHei"/>
              </a:rPr>
              <a:t>Final Product Inspection &amp; Abnormality Loop Closure</a:t>
            </a:r>
            <a:endParaRPr/>
          </a:p>
        </p:txBody>
      </p:sp>
      <p:sp>
        <p:nvSpPr>
          <p:cNvPr id="280" name="" descr="{&quot;isTemplate&quot;:true,&quot;type&quot;:&quot;text&quot;}"/>
          <p:cNvSpPr txBox="1"/>
          <p:nvPr/>
        </p:nvSpPr>
        <p:spPr>
          <a:xfrm rot="0" flipH="0" flipV="0">
            <a:off x="4505325" y="5562600"/>
            <a:ext cx="7640955" cy="295275"/>
          </a:xfrm>
          <a:prstGeom prst="rect"/>
        </p:spPr>
        <p:txBody>
          <a:bodyPr wrap="none" lIns="0" tIns="0" rIns="0" bIns="0"/>
          <a:p>
            <a:pPr>
              <a:lnSpc>
                <a:spcPct val="160000"/>
              </a:lnSpc>
            </a:pPr>
            <a:r>
              <a:rPr lang="zh-CN" sz="1100">
                <a:solidFill>
                  <a:srgbClr val="6C8280"/>
                </a:solidFill>
                <a:latin typeface="Microsoft YaHei"/>
                <a:ea typeface="Microsoft YaHei"/>
              </a:rPr>
              <a:t>Understand glass inspection items, judgment criteria, &amp; Four-Step abnormality closure before shipment</a:t>
            </a:r>
            <a:endParaRPr/>
          </a:p>
        </p:txBody>
      </p:sp>
      <p:sp>
        <p:nvSpPr>
          <p:cNvPr id="281" name="" descr="{&quot;isTemplate&quot;:true,&quot;type&quot;:&quot;text&quot;}"/>
          <p:cNvSpPr txBox="1"/>
          <p:nvPr/>
        </p:nvSpPr>
        <p:spPr>
          <a:xfrm rot="0" flipH="0" flipV="0">
            <a:off x="666750" y="6477000"/>
            <a:ext cx="3576882" cy="152400"/>
          </a:xfrm>
          <a:prstGeom prst="rect"/>
        </p:spPr>
        <p:txBody>
          <a:bodyPr wrap="none" lIns="0" tIns="0" rIns="0" bIns="0"/>
          <a:p>
            <a:pPr>
              <a:lnSpc>
                <a:spcPct val="100000"/>
              </a:lnSpc>
            </a:pPr>
            <a:r>
              <a:rPr lang="en-US" sz="975">
                <a:solidFill>
                  <a:srgbClr val="85A8A1"/>
                </a:solidFill>
                <a:latin typeface="Microsoft YaHei"/>
                <a:ea typeface="Microsoft YaHei"/>
              </a:rPr>
              <a:t/>
            </a:r>
            <a:r>
              <a:rPr lang="zh-CN" sz="975">
                <a:solidFill>
                  <a:srgbClr val="85A8A1"/>
                </a:solidFill>
                <a:latin typeface="Microsoft YaHei"/>
                <a:ea typeface="Microsoft YaHei"/>
              </a:rPr>
              <a:t>QC Inspection Practical Training · Quality Department</a:t>
            </a:r>
            <a:r>
              <a:rPr lang="en-US" sz="975">
                <a:solidFill>
                  <a:srgbClr val="85A8A1"/>
                </a:solidFill>
                <a:latin typeface="Microsoft YaHei"/>
                <a:ea typeface="Microsoft YaHei"/>
              </a:rPr>
              <a:t/>
            </a:r>
            <a:r>
              <a:rPr lang="zh-CN" sz="975">
                <a:solidFill>
                  <a:srgbClr val="85A8A1"/>
                </a:solidFill>
                <a:latin typeface="Microsoft YaHei"/>
                <a:ea typeface="Microsoft YaHei"/>
              </a:rPr>
              <a:t/>
            </a:r>
            <a:endParaRPr/>
          </a:p>
        </p:txBody>
      </p:sp>
      <p:sp>
        <p:nvSpPr>
          <p:cNvPr id="282" name="" descr="{&quot;isTemplate&quot;:true,&quot;type&quot;:&quot;text&quot;}"/>
          <p:cNvSpPr txBox="1"/>
          <p:nvPr/>
        </p:nvSpPr>
        <p:spPr>
          <a:xfrm rot="0" flipH="0" flipV="0">
            <a:off x="11153775" y="6477000"/>
            <a:ext cx="371475" cy="161925"/>
          </a:xfrm>
          <a:prstGeom prst="rect"/>
        </p:spPr>
        <p:txBody>
          <a:bodyPr wrap="none" lIns="0" tIns="0" rIns="0" bIns="0"/>
          <a:p>
            <a:pPr>
              <a:lnSpc>
                <a:spcPct val="100000"/>
              </a:lnSpc>
            </a:pPr>
            <a:r>
              <a:rPr lang="en-US" sz="1050">
                <a:solidFill>
                  <a:srgbClr val="85A8A1"/>
                </a:solidFill>
                <a:latin typeface="DIN Alternate"/>
                <a:ea typeface="DIN Alternate"/>
              </a:rPr>
              <a:t>02 / 18</a:t>
            </a:r>
            <a:endParaRPr/>
          </a:p>
        </p:txBody>
      </p:sp>
    </p:spTree>
  </p:cSld>
</p:sld>
</file>

<file path=ppt/slides/slide3.xml><?xml version="1.0" encoding="utf-8"?>
<p:sld xmlns:a="http://schemas.openxmlformats.org/drawingml/2006/main" xmlns:p="http://schemas.openxmlformats.org/presentationml/2006/main">
  <p:cSld>
    <p:spTree>
      <p:nvGrpSpPr>
        <p:cNvPr id="283" name="" descr="&lt;Slide style={{ width: 1280, height: 720, position: 'relative', background: '#FFFFFF', overflow: 'hidden' }}&gt;&#10;  &lt;Box style={{ position: 'absolute', left: 0, top: 0, width: 470, height: 720, background: '#10403B', padding: '66px 50px 54px 70px', flexDirection: 'column' }}&gt;&#10;    &lt;Text style={{ fontSize: 14, color: 'rgba(255,255,255,0.5)' }}&gt;CHAPTER 01&lt;/Text&gt;&#10;    &lt;Text style={{ fontSize: 190, fontWeight: 'bold', color: 'rgba(255,255,255,0.16)', lineHeight: 1.05, marginTop: 18, fontFamily: '&quot;DIN Alternate&quot;, &quot;Helvetica Neue&quot;, Arial, sans-serif' }}&gt;01&lt;/Text&gt;&#10;    &lt;Text style={{ fontSize: 38, fontWeight: 'bold', color: '#FFFFFF', lineHeight: 1.3, marginTop: 22 }}&gt;&#10;      检验总览&lt;br /&gt;与上岗准备&#10;    &lt;/Text&gt;&#10;    &lt;Box style={{ width: 44, height: 4, background: '#D9822B', marginTop: 26 }} /&gt;&#10;    &lt;Text style={{ fontSize: 13, color: 'rgba(255,255,255,0.5)', marginTop: 'auto' }}&gt;QC 检验实操培训&lt;/Text&gt;&#10;  &lt;/Box&gt;&#10;  &lt;Box style={{ position: 'absolute', left: 470, top: 0, width: 810, height: 720, padding: '0 90px 0 82px', flexDirection: 'column', justifyContent: 'center' }}&gt;&#10;    &lt;Text style={{ fontSize: 15, color: '#85A8A1', marginBottom: 18 }}&gt;本章解决什么问题&lt;/Text&gt;&#10;    &lt;Text style={{ fontSize: 32, fontWeight: 'bold', color: '#10403B', lineHeight: 1.35, marginBottom: 22 }}&gt;&#10;      上岗第一天，我该先搞懂什么？&#10;    &lt;/Text&gt;&#10;    &lt;Text style={{ fontSize: 18, color: '#6C8280', lineHeight: 1.85, marginBottom: 34 }}&gt;&#10;      三检体系把不合格挡在哪一道，以及标准、量具、记录这三件套怎么用——这是后面所有检验动作的地基，地基础不牢，后面的判定全都站不住。&#10;    &lt;/Text&gt;&#10;    &lt;Box style={{ flexDirection: 'row', gap: 12 }}&gt;&#10;      {['三检体系', '量具内校', '检验记录'].map((t, i) =&gt; (&#10;        &lt;Box key={i} style={{ background: '#ECF4F1', borderRadius: 999, padding: '7px 18px' }}&gt;&#10;          &lt;Text style={{ fontSize: 14, color: '#10403B' }}&gt;{t}&lt;/Text&gt;&#10;        &lt;/Box&gt;&#10;      ))}&#10;    &lt;/Box&gt;&#10;  &lt;/Box&gt;&#10;  &lt;Text style={{ position: 'absolute', right: 70, bottom: 26, fontSize: 14, color: '#85A8A1', fontFamily: '&quot;DIN Alternate&quot;, &quot;Helvetica Neue&quot;, Arial, sans-serif' }}&gt;03 / 18&lt;/Text&gt;&#10;&lt;/Slide&gt;&#10;"/>
        <p:cNvGrpSpPr/>
        <p:nvPr/>
      </p:nvGrpSpPr>
      <p:grpSpPr>
        <a:xfrm>
          <a:off x="0" y="0"/>
          <a:ext cx="0" cy="0"/>
          <a:chOff x="0" y="0"/>
          <a:chExt cx="0" cy="0"/>
        </a:xfrm>
      </p:grpSpPr>
      <p:sp>
        <p:nvSpPr>
          <p:cNvPr id="284" name=""/>
          <p:cNvSpPr/>
          <p:nvPr/>
        </p:nvSpPr>
        <p:spPr>
          <a:xfrm rot="0" flipH="0" flipV="0">
            <a:off x="0" y="0"/>
            <a:ext cx="12192000" cy="6858000"/>
          </a:xfrm>
          <a:prstGeom prst="rect">
            <a:avLst/>
          </a:prstGeom>
          <a:solidFill>
            <a:srgbClr val="FFFFFF"/>
          </a:solidFill>
          <a:ln/>
        </p:spPr>
        <p:txBody>
          <a:bodyPr/>
          <a:p/>
        </p:txBody>
      </p:sp>
      <p:sp>
        <p:nvSpPr>
          <p:cNvPr id="285" name=""/>
          <p:cNvSpPr/>
          <p:nvPr/>
        </p:nvSpPr>
        <p:spPr>
          <a:xfrm rot="0" flipH="0" flipV="0">
            <a:off x="0" y="0"/>
            <a:ext cx="4476750" cy="6858000"/>
          </a:xfrm>
          <a:prstGeom prst="rect">
            <a:avLst/>
          </a:prstGeom>
          <a:solidFill>
            <a:srgbClr val="10403B"/>
          </a:solidFill>
          <a:ln/>
        </p:spPr>
        <p:txBody>
          <a:bodyPr/>
          <a:p/>
        </p:txBody>
      </p:sp>
      <p:sp>
        <p:nvSpPr>
          <p:cNvPr id="286" name="" descr="{&quot;isTemplate&quot;:true,&quot;type&quot;:&quot;text&quot;}"/>
          <p:cNvSpPr txBox="1"/>
          <p:nvPr/>
        </p:nvSpPr>
        <p:spPr>
          <a:xfrm rot="0" flipH="0" flipV="0">
            <a:off x="666750" y="628650"/>
            <a:ext cx="3333750" cy="161925"/>
          </a:xfrm>
          <a:prstGeom prst="rect"/>
        </p:spPr>
        <p:txBody>
          <a:bodyPr wrap="none" lIns="0" tIns="0" rIns="0" bIns="0"/>
          <a:p>
            <a:pPr>
              <a:lnSpc>
                <a:spcPct val="100000"/>
              </a:lnSpc>
            </a:pPr>
            <a:r>
              <a:rPr lang="en-US" sz="1050">
                <a:solidFill>
                  <a:srgbClr val="FFFFFF">
                    <a:alpha val="50000"/>
                  </a:srgbClr>
                </a:solidFill>
                <a:latin typeface="Microsoft YaHei"/>
                <a:ea typeface="Microsoft YaHei"/>
              </a:rPr>
              <a:t>CHAPTER 01</a:t>
            </a:r>
            <a:endParaRPr/>
          </a:p>
        </p:txBody>
      </p:sp>
      <p:sp>
        <p:nvSpPr>
          <p:cNvPr id="287" name="" descr="{&quot;isTemplate&quot;:true,&quot;type&quot;:&quot;text&quot;}"/>
          <p:cNvSpPr txBox="1"/>
          <p:nvPr/>
        </p:nvSpPr>
        <p:spPr>
          <a:xfrm rot="0" flipH="0" flipV="0">
            <a:off x="666750" y="962025"/>
            <a:ext cx="3333750" cy="2286000"/>
          </a:xfrm>
          <a:prstGeom prst="rect"/>
        </p:spPr>
        <p:txBody>
          <a:bodyPr wrap="none" lIns="0" tIns="0" rIns="0" bIns="0"/>
          <a:p>
            <a:pPr>
              <a:lnSpc>
                <a:spcPct val="105000"/>
              </a:lnSpc>
            </a:pPr>
            <a:r>
              <a:rPr lang="en-US" sz="14250" b="1">
                <a:solidFill>
                  <a:srgbClr val="FFFFFF">
                    <a:alpha val="16000"/>
                  </a:srgbClr>
                </a:solidFill>
                <a:latin typeface="DIN Alternate"/>
                <a:ea typeface="DIN Alternate"/>
              </a:rPr>
              <a:t>01</a:t>
            </a:r>
            <a:endParaRPr/>
          </a:p>
        </p:txBody>
      </p:sp>
      <p:sp>
        <p:nvSpPr>
          <p:cNvPr id="288" name="" descr="{&quot;isTemplate&quot;:true,&quot;type&quot;:&quot;text&quot;}"/>
          <p:cNvSpPr txBox="1"/>
          <p:nvPr/>
        </p:nvSpPr>
        <p:spPr>
          <a:xfrm rot="0" flipH="0" flipV="0">
            <a:off x="666750" y="3457575"/>
            <a:ext cx="3764280" cy="1133475"/>
          </a:xfrm>
          <a:prstGeom prst="rect"/>
        </p:spPr>
        <p:txBody>
          <a:bodyPr wrap="none" lIns="0" tIns="0" rIns="0" bIns="0"/>
          <a:p>
            <a:pPr>
              <a:lnSpc>
                <a:spcPct val="130000"/>
              </a:lnSpc>
            </a:pPr>
            <a:r>
              <a:rPr lang="zh-CN" sz="1900" b="1">
                <a:solidFill>
                  <a:srgbClr val="FFFFFF"/>
                </a:solidFill>
                <a:latin typeface="Microsoft YaHei"/>
                <a:ea typeface="Microsoft YaHei"/>
              </a:rPr>
              <a:t>Inspection Overview</a:t>
            </a:r>
            <a:endParaRPr/>
          </a:p>
          <a:p>
            <a:pPr>
              <a:lnSpc>
                <a:spcPct val="130000"/>
              </a:lnSpc>
            </a:pPr>
            <a:r>
              <a:rPr lang="zh-CN" sz="1900" b="1">
                <a:solidFill>
                  <a:srgbClr val="FFFFFF"/>
                </a:solidFill>
                <a:latin typeface="Microsoft YaHei"/>
                <a:ea typeface="Microsoft YaHei"/>
              </a:rPr>
              <a:t>Preparation for Onboarding</a:t>
            </a:r>
            <a:endParaRPr/>
          </a:p>
        </p:txBody>
      </p:sp>
      <p:sp>
        <p:nvSpPr>
          <p:cNvPr id="289" name=""/>
          <p:cNvSpPr/>
          <p:nvPr/>
        </p:nvSpPr>
        <p:spPr>
          <a:xfrm rot="0" flipH="0" flipV="0">
            <a:off x="666750" y="4838700"/>
            <a:ext cx="419100" cy="38100"/>
          </a:xfrm>
          <a:prstGeom prst="rect">
            <a:avLst/>
          </a:prstGeom>
          <a:solidFill>
            <a:srgbClr val="D9822B"/>
          </a:solidFill>
          <a:ln/>
        </p:spPr>
        <p:txBody>
          <a:bodyPr/>
          <a:p/>
        </p:txBody>
      </p:sp>
      <p:sp>
        <p:nvSpPr>
          <p:cNvPr id="290" name="" descr="{&quot;isTemplate&quot;:true,&quot;type&quot;:&quot;text&quot;}"/>
          <p:cNvSpPr txBox="1"/>
          <p:nvPr/>
        </p:nvSpPr>
        <p:spPr>
          <a:xfrm rot="0" flipH="0" flipV="0">
            <a:off x="666750" y="6191250"/>
            <a:ext cx="3333750" cy="152400"/>
          </a:xfrm>
          <a:prstGeom prst="rect"/>
        </p:spPr>
        <p:txBody>
          <a:bodyPr wrap="none" lIns="0" tIns="0" rIns="0" bIns="0"/>
          <a:p>
            <a:pPr>
              <a:lnSpc>
                <a:spcPct val="100000"/>
              </a:lnSpc>
            </a:pPr>
            <a:r>
              <a:rPr lang="en-US" sz="975">
                <a:solidFill>
                  <a:srgbClr val="FFFFFF">
                    <a:alpha val="50000"/>
                  </a:srgbClr>
                </a:solidFill>
                <a:latin typeface="Microsoft YaHei"/>
                <a:ea typeface="Microsoft YaHei"/>
              </a:rPr>
              <a:t/>
            </a:r>
            <a:r>
              <a:rPr lang="zh-CN" sz="975">
                <a:solidFill>
                  <a:srgbClr val="FFFFFF">
                    <a:alpha val="50000"/>
                  </a:srgbClr>
                </a:solidFill>
                <a:latin typeface="Microsoft YaHei"/>
                <a:ea typeface="Microsoft YaHei"/>
              </a:rPr>
              <a:t>QC Inspection Practical Training</a:t>
            </a:r>
            <a:endParaRPr/>
          </a:p>
        </p:txBody>
      </p:sp>
      <p:sp>
        <p:nvSpPr>
          <p:cNvPr id="291" name="" descr="{&quot;isTemplate&quot;:true,&quot;type&quot;:&quot;text&quot;}"/>
          <p:cNvSpPr txBox="1"/>
          <p:nvPr/>
        </p:nvSpPr>
        <p:spPr>
          <a:xfrm rot="0" flipH="0" flipV="0">
            <a:off x="5257800" y="2219325"/>
            <a:ext cx="6076950" cy="171450"/>
          </a:xfrm>
          <a:prstGeom prst="rect"/>
        </p:spPr>
        <p:txBody>
          <a:bodyPr wrap="none" lIns="0" tIns="0" rIns="0" bIns="0"/>
          <a:p>
            <a:pPr>
              <a:lnSpc>
                <a:spcPct val="100000"/>
              </a:lnSpc>
            </a:pPr>
            <a:r>
              <a:rPr lang="zh-CN" sz="1125">
                <a:solidFill>
                  <a:srgbClr val="85A8A1"/>
                </a:solidFill>
                <a:latin typeface="Microsoft YaHei"/>
                <a:ea typeface="Microsoft YaHei"/>
              </a:rPr>
              <a:t>What This Chapter Addresses</a:t>
            </a:r>
            <a:endParaRPr/>
          </a:p>
        </p:txBody>
      </p:sp>
      <p:sp>
        <p:nvSpPr>
          <p:cNvPr id="292" name="" descr="{&quot;isTemplate&quot;:true,&quot;type&quot;:&quot;text&quot;}"/>
          <p:cNvSpPr txBox="1"/>
          <p:nvPr/>
        </p:nvSpPr>
        <p:spPr>
          <a:xfrm rot="0" flipH="0" flipV="0">
            <a:off x="5257800" y="2562225"/>
            <a:ext cx="6888480" cy="495300"/>
          </a:xfrm>
          <a:prstGeom prst="rect"/>
        </p:spPr>
        <p:txBody>
          <a:bodyPr wrap="none" lIns="0" tIns="0" rIns="0" bIns="0"/>
          <a:p>
            <a:pPr>
              <a:lnSpc>
                <a:spcPct val="135000"/>
              </a:lnSpc>
            </a:pPr>
            <a:r>
              <a:rPr lang="zh-CN" sz="1950" b="1">
                <a:solidFill>
                  <a:srgbClr val="10403B"/>
                </a:solidFill>
                <a:latin typeface="Microsoft YaHei"/>
                <a:ea typeface="Microsoft YaHei"/>
              </a:rPr>
              <a:t>On the first day, what should I understand first?</a:t>
            </a:r>
            <a:endParaRPr/>
          </a:p>
        </p:txBody>
      </p:sp>
      <p:sp>
        <p:nvSpPr>
          <p:cNvPr id="293" name="" descr="{&quot;isTemplate&quot;:true,&quot;type&quot;:&quot;text&quot;}"/>
          <p:cNvSpPr txBox="1"/>
          <p:nvPr/>
        </p:nvSpPr>
        <p:spPr>
          <a:xfrm rot="0" flipH="0" flipV="0">
            <a:off x="5257800" y="3267075"/>
            <a:ext cx="6076950" cy="762000"/>
          </a:xfrm>
          <a:prstGeom prst="rect"/>
        </p:spPr>
        <p:txBody>
          <a:bodyPr wrap="square" lIns="0" tIns="0" rIns="0" bIns="0">
            <a:normAutofit/>
          </a:bodyPr>
          <a:p>
            <a:pPr>
              <a:lnSpc>
                <a:spcPct val="185000"/>
              </a:lnSpc>
            </a:pPr>
            <a:r>
              <a:rPr lang="zh-CN" sz="1350">
                <a:solidFill>
                  <a:srgbClr val="6C8280"/>
                </a:solidFill>
                <a:latin typeface="Microsoft YaHei"/>
                <a:ea typeface="Microsoft YaHei"/>
              </a:rPr>
              <a:t>The 3-Inspection System blocks defects at each stage. Understanding standards, gauges, &amp; records is crucial for accurate judgments.</a:t>
            </a:r>
            <a:endParaRPr/>
          </a:p>
        </p:txBody>
      </p:sp>
      <p:sp>
        <p:nvSpPr>
          <p:cNvPr id="294" name=""/>
          <p:cNvSpPr/>
          <p:nvPr/>
        </p:nvSpPr>
        <p:spPr>
          <a:xfrm rot="0" flipH="0" flipV="0">
            <a:off x="5257800" y="4352925"/>
            <a:ext cx="876300" cy="295275"/>
          </a:xfrm>
          <a:prstGeom prst="roundRect">
            <a:avLst>
              <a:gd name="adj" fmla="val 3222581"/>
            </a:avLst>
          </a:prstGeom>
          <a:solidFill>
            <a:srgbClr val="ECF4F1"/>
          </a:solidFill>
          <a:ln/>
        </p:spPr>
        <p:txBody>
          <a:bodyPr/>
          <a:p/>
        </p:txBody>
      </p:sp>
      <p:sp>
        <p:nvSpPr>
          <p:cNvPr id="295" name="" descr="{&quot;isTemplate&quot;:true,&quot;type&quot;:&quot;text&quot;}"/>
          <p:cNvSpPr txBox="1"/>
          <p:nvPr/>
        </p:nvSpPr>
        <p:spPr>
          <a:xfrm rot="0" flipH="0" flipV="0">
            <a:off x="5429250" y="4419600"/>
            <a:ext cx="659130" cy="161925"/>
          </a:xfrm>
          <a:prstGeom prst="rect"/>
        </p:spPr>
        <p:txBody>
          <a:bodyPr wrap="none" lIns="0" tIns="0" rIns="0" bIns="0"/>
          <a:p>
            <a:pPr>
              <a:lnSpc>
                <a:spcPct val="100000"/>
              </a:lnSpc>
            </a:pPr>
            <a:r>
              <a:rPr lang="zh-CN" sz="700">
                <a:solidFill>
                  <a:srgbClr val="10403B"/>
                </a:solidFill>
                <a:latin typeface="Microsoft YaHei"/>
                <a:ea typeface="Microsoft YaHei"/>
              </a:rPr>
              <a:t>3-Inspection System</a:t>
            </a:r>
            <a:endParaRPr/>
          </a:p>
        </p:txBody>
      </p:sp>
      <p:sp>
        <p:nvSpPr>
          <p:cNvPr id="296" name=""/>
          <p:cNvSpPr/>
          <p:nvPr/>
        </p:nvSpPr>
        <p:spPr>
          <a:xfrm rot="0" flipH="0" flipV="0">
            <a:off x="6248400" y="4352925"/>
            <a:ext cx="876300" cy="295275"/>
          </a:xfrm>
          <a:prstGeom prst="roundRect">
            <a:avLst>
              <a:gd name="adj" fmla="val 3222581"/>
            </a:avLst>
          </a:prstGeom>
          <a:solidFill>
            <a:srgbClr val="ECF4F1"/>
          </a:solidFill>
          <a:ln/>
        </p:spPr>
        <p:txBody>
          <a:bodyPr/>
          <a:p/>
        </p:txBody>
      </p:sp>
      <p:sp>
        <p:nvSpPr>
          <p:cNvPr id="297" name="" descr="{&quot;isTemplate&quot;:true,&quot;type&quot;:&quot;text&quot;}"/>
          <p:cNvSpPr txBox="1"/>
          <p:nvPr/>
        </p:nvSpPr>
        <p:spPr>
          <a:xfrm rot="0" flipH="0" flipV="0">
            <a:off x="6419850" y="4419600"/>
            <a:ext cx="659130" cy="161925"/>
          </a:xfrm>
          <a:prstGeom prst="rect"/>
        </p:spPr>
        <p:txBody>
          <a:bodyPr wrap="none" lIns="0" tIns="0" rIns="0" bIns="0"/>
          <a:p>
            <a:pPr>
              <a:lnSpc>
                <a:spcPct val="100000"/>
              </a:lnSpc>
            </a:pPr>
            <a:r>
              <a:rPr lang="zh-CN" sz="700">
                <a:solidFill>
                  <a:srgbClr val="10403B"/>
                </a:solidFill>
                <a:latin typeface="Microsoft YaHei"/>
                <a:ea typeface="Microsoft YaHei"/>
              </a:rPr>
              <a:t>Gauge Calibration</a:t>
            </a:r>
            <a:endParaRPr/>
          </a:p>
        </p:txBody>
      </p:sp>
      <p:sp>
        <p:nvSpPr>
          <p:cNvPr id="298" name=""/>
          <p:cNvSpPr/>
          <p:nvPr/>
        </p:nvSpPr>
        <p:spPr>
          <a:xfrm rot="0" flipH="0" flipV="0">
            <a:off x="7239000" y="4352925"/>
            <a:ext cx="876300" cy="295275"/>
          </a:xfrm>
          <a:prstGeom prst="roundRect">
            <a:avLst>
              <a:gd name="adj" fmla="val 3222581"/>
            </a:avLst>
          </a:prstGeom>
          <a:solidFill>
            <a:srgbClr val="ECF4F1"/>
          </a:solidFill>
          <a:ln/>
        </p:spPr>
        <p:txBody>
          <a:bodyPr/>
          <a:p/>
        </p:txBody>
      </p:sp>
      <p:sp>
        <p:nvSpPr>
          <p:cNvPr id="299" name="" descr="{&quot;isTemplate&quot;:true,&quot;type&quot;:&quot;text&quot;}"/>
          <p:cNvSpPr txBox="1"/>
          <p:nvPr/>
        </p:nvSpPr>
        <p:spPr>
          <a:xfrm rot="0" flipH="0" flipV="0">
            <a:off x="7410450" y="4419600"/>
            <a:ext cx="659130" cy="161925"/>
          </a:xfrm>
          <a:prstGeom prst="rect"/>
        </p:spPr>
        <p:txBody>
          <a:bodyPr wrap="none" lIns="0" tIns="0" rIns="0" bIns="0"/>
          <a:p>
            <a:pPr>
              <a:lnSpc>
                <a:spcPct val="100000"/>
              </a:lnSpc>
            </a:pPr>
            <a:r>
              <a:rPr lang="zh-CN" sz="700">
                <a:solidFill>
                  <a:srgbClr val="10403B"/>
                </a:solidFill>
                <a:latin typeface="Microsoft YaHei"/>
                <a:ea typeface="Microsoft YaHei"/>
              </a:rPr>
              <a:t>Inspection Records</a:t>
            </a:r>
            <a:endParaRPr/>
          </a:p>
        </p:txBody>
      </p:sp>
      <p:sp>
        <p:nvSpPr>
          <p:cNvPr id="300" name="" descr="{&quot;isTemplate&quot;:true,&quot;type&quot;:&quot;text&quot;}"/>
          <p:cNvSpPr txBox="1"/>
          <p:nvPr/>
        </p:nvSpPr>
        <p:spPr>
          <a:xfrm rot="0" flipH="0" flipV="0">
            <a:off x="11153775" y="6448425"/>
            <a:ext cx="371475" cy="161925"/>
          </a:xfrm>
          <a:prstGeom prst="rect"/>
        </p:spPr>
        <p:txBody>
          <a:bodyPr wrap="none" lIns="0" tIns="0" rIns="0" bIns="0"/>
          <a:p>
            <a:pPr>
              <a:lnSpc>
                <a:spcPct val="100000"/>
              </a:lnSpc>
            </a:pPr>
            <a:r>
              <a:rPr lang="en-US" sz="1050">
                <a:solidFill>
                  <a:srgbClr val="85A8A1"/>
                </a:solidFill>
                <a:latin typeface="DIN Alternate"/>
                <a:ea typeface="DIN Alternate"/>
              </a:rPr>
              <a:t>03 / 18</a:t>
            </a:r>
            <a:endParaRPr/>
          </a:p>
        </p:txBody>
      </p:sp>
    </p:spTree>
  </p:cSld>
</p:sld>
</file>

<file path=ppt/slides/slide4.xml><?xml version="1.0" encoding="utf-8"?>
<p:sld xmlns:asvg="http://schemas.microsoft.com/office/drawing/2016/SVG/main" xmlns:a="http://schemas.openxmlformats.org/drawingml/2006/main" xmlns:r="http://schemas.openxmlformats.org/officeDocument/2006/relationships" xmlns:p="http://schemas.openxmlformats.org/presentationml/2006/main" xmlns:mc="http://schemas.openxmlformats.org/markup-compatibility/2006" mc:Ignorable="asvg">
  <p:cSld>
    <p:spTree>
      <p:nvGrpSpPr>
        <p:cNvPr id="301" name="" descr="&lt;Slide style={{ width: 1280, height: 720, background: '#FFFFFF', padding: '20px 70px', flexDirection: 'column' }}&gt;&#10;  &lt;Box style={{ height: 96, flexDirection: 'column', justifyContent: 'flex-end', gap: 6 }}&gt;&#10;    &lt;Text style={{ fontSize: 34, fontWeight: 'bold', color: '#10403B' }}&gt;三检体系：不合格挡在哪一道&lt;/Text&gt;&#10;    &lt;Text style={{ fontSize: 16, color: '#6C8280' }}&gt;IQC / IPQC / FQC / OQC 各拦什么，为什么越往前拦越便宜&lt;/Text&gt;&#10;  &lt;/Box&gt;&#10;  &lt;Box style={{ height: 10 }} /&gt;&#10;  &lt;Box style={{ height: 540, flexDirection: 'row', gap: 34 }}&gt;&#10;    &lt;Box style={{ width: 372, flexDirection: 'column' }}&gt;&#10;      &lt;Text style={{ fontSize: 20, color: '#1C2B28', lineHeight: 1.7, marginBottom: 22 }}&gt;&#10;        同一片玻璃，在厂内要过四道关。每一道关的职责不同，但目标只有一个：&lt;span style={{ fontWeight: 'bold', color: '#10403B' }}&gt;不合格不往下走&lt;/span&gt;。&#10;      &lt;/Text&gt;&#10;      &lt;Box style={{ flex: 1, background: '#10403B', borderRadius: 10, padding: '26px 26px', flexDirection: 'column' }}&gt;&#10;        &lt;Text style={{ fontSize: 20, fontWeight: 'bold', color: '#FFFFFF', marginBottom: 20 }}&gt;越往前拦，越便宜&lt;/Text&gt;&#10;        {[&#10;          { k: '挡在 IQC', v: '≈ 1 元' },&#10;          { k: '挡在 IPQC', v: '≈ 10 元' },&#10;          { k: '流到客户手里', v: '≥ 100 元' },&#10;        ].map((r, i) =&gt; (&#10;          &lt;Box key={i} style={{ flexDirection: 'row', justifyContent: 'space-between', alignItems: 'center', paddingTop: 12, paddingBottom: 12, borderBottom: i &lt; 2 ? '1px solid rgba(255,255,255,0.16)' : 'none' }}&gt;&#10;            &lt;Text style={{ fontSize: 16, color: 'rgba(255,255,255,0.86)' }}&gt;{r.k}&lt;/Text&gt;&#10;            &lt;Text style={{ fontSize: 22, fontWeight: 'bold', color: '#D9822B', fontFamily: '&quot;DIN Alternate&quot;, &quot;Helvetica Neue&quot;, Arial, sans-serif' }}&gt;{r.v}&lt;/Text&gt;&#10;          &lt;/Box&gt;&#10;        ))}&#10;        &lt;Text style={{ fontSize: 13, color: 'rgba(255,255,255,0.52)', marginTop: 'auto', lineHeight: 1.5 }}&gt;&#10;          1–10–100 法则：同一片不良玻璃，发现得越晚，付出的代价越高。数字为行业通行的示意值。&#10;        &lt;/Text&gt;&#10;      &lt;/Box&gt;&#10;    &lt;/Box&gt;&#10;    &lt;Box style={{ flex: 1, flexDirection: 'column' }}&gt;&#10;      &lt;Box style={{ flexDirection: 'row', gap: 18, alignItems: 'center', background: '#ECF4F1', borderRadius: 10, padding: '15px 20px' }}&gt;&#10;        &lt;Box style={{ width: 62, height: 62, borderRadius: 12, background: '#1E7F6E', justifyContent: 'center', alignItems: 'center' }}&gt;&#10;          &lt;Text style={{ fontSize: 18, fontWeight: 'bold', color: '#FFFFFF' }}&gt;IQC&lt;/Text&gt;&#10;        &lt;/Box&gt;&#10;        &lt;Box style={{ flex: 1, flexDirection: 'column', gap: 3 }}&gt;&#10;          &lt;Text style={{ fontSize: 20, fontWeight: 'bold', color: '#10403B' }}&gt;来料检验 · 挡在厂门外&lt;/Text&gt;&#10;          &lt;Text style={{ fontSize: 15, color: '#6C8280', lineHeight: 1.5 }}&gt;原片玻璃、靶材、清洗剂、包装材料；判定合格才允许入库上线。&lt;/Text&gt;&#10;        &lt;/Box&gt;&#10;      &lt;/Box&gt;&#10;      &lt;Box style={{ height: 22, paddingLeft: 25, justifyContent: 'center' }}&gt;&#10;        &lt;svg width=&quot;14&quot; height=&quot;20&quot; viewBox=&quot;0 0 14 20&quot;&gt;&#10;          &lt;rect x=&quot;6&quot; y=&quot;0&quot; width=&quot;2&quot; height=&quot;12&quot; fill=&quot;#85A8A1&quot; /&gt;&#10;          &lt;path d=&quot;M2 12 L12 12 L7 19 Z&quot; fill=&quot;#85A8A1&quot; /&gt;&#10;        &lt;/svg&gt;&#10;      &lt;/Box&gt;&#10;      &lt;Box style={{ flexDirection: 'row', gap: 18, alignItems: 'center', background: '#ECF4F1', borderRadius: 10, padding: '15px 20px' }}&gt;&#10;        &lt;Box style={{ width: 62, height: 62, borderRadius: 12, background: '#1E7F6E', justifyContent: 'center', alignItems: 'center' }}&gt;&#10;          &lt;Text style={{ fontSize: 18, fontWeight: 'bold', color: '#FFFFFF' }}&gt;IPQC&lt;/Text&gt;&#10;        &lt;/Box&gt;&#10;        &lt;Box style={{ flex: 1, flexDirection: 'column', gap: 3 }}&gt;&#10;          &lt;Text style={{ fontSize: 20, fontWeight: 'bold', color: '#10403B' }}&gt;制程检验 · 挡在批量发生前&lt;/Text&gt;&#10;          &lt;Text style={{ fontSize: 15, color: '#6C8280', lineHeight: 1.5 }}&gt;首件确认、定时巡检、关键参数与外观监控，异常当场拦截。&lt;/Text&gt;&#10;        &lt;/Box&gt;&#10;      &lt;/Box&gt;&#10;      &lt;Box style={{ height: 22, paddingLeft: 25, justifyContent: 'center' }}&gt;&#10;        &lt;svg width=&quot;14&quot; height=&quot;20&quot; viewBox=&quot;0 0 14 20&quot;&gt;&#10;          &lt;rect x=&quot;6&quot; y=&quot;0&quot; width=&quot;2&quot; height=&quot;12&quot; fill=&quot;#85A8A1&quot; /&gt;&#10;          &lt;path d=&quot;M2 12 L12 12 L7 19 Z&quot; fill=&quot;#85A8A1&quot; /&gt;&#10;        &lt;/svg&gt;&#10;      &lt;/Box&gt;&#10;      &lt;Box style={{ flexDirection: 'row', gap: 18, alignItems: 'center', background: '#ECF4F1', borderRadius: 10, padding: '15px 20px' }}&gt;&#10;        &lt;Box style={{ width: 62, height: 62, borderRadius: 12, background: '#10403B', justifyContent: 'center', alignItems: 'center' }}&gt;&#10;          &lt;Text style={{ fontSize: 18, fontWeight: 'bold', color: '#FFFFFF' }}&gt;FQC&lt;/Text&gt;&#10;        &lt;/Box&gt;&#10;        &lt;Box style={{ flex: 1, flexDirection: 'column', gap: 3 }}&gt;&#10;          &lt;Text style={{ fontSize: 20, fontWeight: 'bold', color: '#10403B' }}&gt;成品检验 · 挡在入库前&lt;/Text&gt;&#10;          &lt;Text style={{ fontSize: 15, color: '#6C8280', lineHeight: 1.5 }}&gt;入库前对外观与光学指标做最终判定，决定能否入合格品库。&lt;/Text&gt;&#10;        &lt;/Box&gt;&#10;      &lt;/Box&gt;&#10;      &lt;Box style={{ height: 22, paddingLeft: 25, justifyContent: 'center' }}&gt;&#10;        &lt;svg width=&quot;14&quot; height=&quot;20&quot; viewBox=&quot;0 0 14 20&quot;&gt;&#10;          &lt;rect x=&quot;6&quot; y=&quot;0&quot; width=&quot;2&quot; height=&quot;12&quot; fill=&quot;#85A8A1&quot; /&gt;&#10;          &lt;path d=&quot;M2 12 L12 12 L7 19 Z&quot; fill=&quot;#85A8A1&quot; /&gt;&#10;        &lt;/svg&gt;&#10;      &lt;/Box&gt;&#10;      &lt;Box style={{ flexDirection: 'row', gap: 18, alignItems: 'center', background: '#ECF4F1', borderRadius: 10, padding: '15px 20px' }}&gt;&#10;        &lt;Box style={{ width: 62, height: 62, borderRadius: 12, background: '#10403B', justifyContent: 'center', alignItems: 'center' }}&gt;&#10;          &lt;Text style={{ fontSize: 18, fontWeight: 'bold', color: '#FFFFFF' }}&gt;OQC&lt;/Text&gt;&#10;        &lt;/Box&gt;&#10;        &lt;Box style={{ flex: 1, flexDirection: 'column', gap: 3 }}&gt;&#10;          &lt;Text style={{ fontSize: 20, fontWeight: 'bold', color: '#10403B' }}&gt;出货检验 · 挡在客户之前&lt;/Text&gt;&#10;          &lt;Text style={{ fontSize: 15, color: '#6C8280', lineHeight: 1.5 }}&gt;按出货单核对数量与包装标识，抽检合格后放行出库。&lt;/Text&gt;&#10;        &lt;/Box&gt;&#10;      &lt;/Box&gt;&#10;      &lt;Box style={{ marginTop: 18, flexDirection: 'row', alignItems: 'center', gap: 12, background: 'rgba(192,57,43,0.07)', borderRadius: 8, padding: '12px 18px', borderLeft: '3px solid #C0392B' }}&gt;&#10;        &lt;Text style={{ fontSize: 15, color: '#C0392B', lineHeight: 1.5 }}&gt;&#10;          任何一道判 NG：先标识、再隔离、马上上报——绝不往下流。&#10;        &lt;/Text&gt;&#10;      &lt;/Box&gt;&#10;    &lt;/Box&gt;&#10;  &lt;/Box&gt;&#10;  &lt;Box style={{ height: 10 }} /&gt;&#10;  &lt;Box style={{ height: 24, flexDirection: 'row', justifyContent: 'space-between', alignItems: 'center' }}&gt;&#10;    &lt;Text style={{ fontSize: 13, color: '#85A8A1' }}&gt;QC 检验实操培训 · 品质部&lt;/Text&gt;&#10;    &lt;Text style={{ fontSize: 14, color: '#85A8A1', fontFamily: '&quot;DIN Alternate&quot;, &quot;Helvetica Neue&quot;, Arial, sans-serif' }}&gt;04 / 18&lt;/Text&gt;&#10;  &lt;/Box&gt;&#10;&lt;/Slide&gt;&#10;"/>
        <p:cNvGrpSpPr/>
        <p:nvPr/>
      </p:nvGrpSpPr>
      <p:grpSpPr>
        <a:xfrm>
          <a:off x="0" y="0"/>
          <a:ext cx="0" cy="0"/>
          <a:chOff x="0" y="0"/>
          <a:chExt cx="0" cy="0"/>
        </a:xfrm>
      </p:grpSpPr>
      <p:sp>
        <p:nvSpPr>
          <p:cNvPr id="302" name=""/>
          <p:cNvSpPr/>
          <p:nvPr/>
        </p:nvSpPr>
        <p:spPr>
          <a:xfrm rot="0" flipH="0" flipV="0">
            <a:off x="0" y="0"/>
            <a:ext cx="12192000" cy="6858000"/>
          </a:xfrm>
          <a:prstGeom prst="rect">
            <a:avLst/>
          </a:prstGeom>
          <a:solidFill>
            <a:srgbClr val="FFFFFF"/>
          </a:solidFill>
          <a:ln/>
        </p:spPr>
        <p:txBody>
          <a:bodyPr/>
          <a:p/>
        </p:txBody>
      </p:sp>
      <p:sp>
        <p:nvSpPr>
          <p:cNvPr id="303" name="" descr="{&quot;isTemplate&quot;:true,&quot;type&quot;:&quot;text&quot;}"/>
          <p:cNvSpPr txBox="1"/>
          <p:nvPr/>
        </p:nvSpPr>
        <p:spPr>
          <a:xfrm rot="0" flipH="0" flipV="0">
            <a:off x="666750" y="466725"/>
            <a:ext cx="10858500" cy="390525"/>
          </a:xfrm>
          <a:prstGeom prst="rect"/>
        </p:spPr>
        <p:txBody>
          <a:bodyPr wrap="none" lIns="0" tIns="0" rIns="0" bIns="0"/>
          <a:p>
            <a:pPr>
              <a:lnSpc>
                <a:spcPct val="100000"/>
              </a:lnSpc>
            </a:pPr>
            <a:r>
              <a:rPr lang="zh-CN" sz="2550" b="1">
                <a:solidFill>
                  <a:srgbClr val="10403B"/>
                </a:solidFill>
                <a:latin typeface="Microsoft YaHei"/>
                <a:ea typeface="Microsoft YaHei"/>
              </a:rPr>
              <a:t>3-Inspection System: Where Defects Are Blocked</a:t>
            </a:r>
            <a:endParaRPr/>
          </a:p>
        </p:txBody>
      </p:sp>
      <p:sp>
        <p:nvSpPr>
          <p:cNvPr id="304" name="" descr="{&quot;isTemplate&quot;:true,&quot;type&quot;:&quot;text&quot;}"/>
          <p:cNvSpPr txBox="1"/>
          <p:nvPr/>
        </p:nvSpPr>
        <p:spPr>
          <a:xfrm rot="0" flipH="0" flipV="0">
            <a:off x="666750" y="914400"/>
            <a:ext cx="10858500" cy="190500"/>
          </a:xfrm>
          <a:prstGeom prst="rect"/>
        </p:spPr>
        <p:txBody>
          <a:bodyPr wrap="none" lIns="0" tIns="0" rIns="0" bIns="0"/>
          <a:p>
            <a:pPr>
              <a:lnSpc>
                <a:spcPct val="100000"/>
              </a:lnSpc>
            </a:pPr>
            <a:r>
              <a:rPr lang="en-US" sz="1200">
                <a:solidFill>
                  <a:srgbClr val="6C8280"/>
                </a:solidFill>
                <a:latin typeface="Microsoft YaHei"/>
                <a:ea typeface="Microsoft YaHei"/>
              </a:rPr>
              <a:t>IQC / IPQC / FQC / OQC: What Each Stops &amp; Why Early Stopping Is Cheaper</a:t>
            </a:r>
            <a:r>
              <a:rPr lang="zh-CN" sz="1200">
                <a:solidFill>
                  <a:srgbClr val="6C8280"/>
                </a:solidFill>
                <a:latin typeface="Microsoft YaHei"/>
                <a:ea typeface="Microsoft YaHei"/>
              </a:rPr>
              <a:t/>
            </a:r>
            <a:endParaRPr/>
          </a:p>
        </p:txBody>
      </p:sp>
      <p:sp>
        <p:nvSpPr>
          <p:cNvPr id="305" name="" descr="{&quot;isTemplate&quot;:true,&quot;type&quot;:&quot;text&quot;}"/>
          <p:cNvSpPr txBox="1"/>
          <p:nvPr/>
        </p:nvSpPr>
        <p:spPr>
          <a:xfrm rot="0" flipH="0" flipV="0">
            <a:off x="666750" y="1200150"/>
            <a:ext cx="3543300" cy="1171575"/>
          </a:xfrm>
          <a:prstGeom prst="rect"/>
        </p:spPr>
        <p:txBody>
          <a:bodyPr wrap="square" lIns="0" tIns="0" rIns="0" bIns="0">
            <a:normAutofit/>
          </a:bodyPr>
          <a:p>
            <a:pPr>
              <a:lnSpc>
                <a:spcPct val="170000"/>
              </a:lnSpc>
            </a:pPr>
            <a:r>
              <a:rPr lang="zh-CN" sz="1150">
                <a:solidFill>
                  <a:srgbClr val="1C2B28"/>
                </a:solidFill>
                <a:latin typeface="Microsoft YaHei"/>
                <a:ea typeface="Microsoft YaHei"/>
              </a:rPr>
              <a:t>A glass panel must pass 4 stages. Each stage has different responsibilities, but the goal is the same: No defects move on.</a:t>
            </a:r>
            <a:r>
              <a:rPr lang="zh-CN" sz="1150" b="1">
                <a:solidFill>
                  <a:srgbClr val="10403B"/>
                </a:solidFill>
                <a:latin typeface="Microsoft YaHei"/>
                <a:ea typeface="Microsoft YaHei"/>
              </a:rPr>
              <a:t/>
            </a:r>
            <a:r>
              <a:rPr lang="zh-CN" sz="1150">
                <a:solidFill>
                  <a:srgbClr val="1C2B28"/>
                </a:solidFill>
                <a:latin typeface="Microsoft YaHei"/>
                <a:ea typeface="Microsoft YaHei"/>
              </a:rPr>
              <a:t/>
            </a:r>
            <a:endParaRPr/>
          </a:p>
        </p:txBody>
      </p:sp>
      <p:sp>
        <p:nvSpPr>
          <p:cNvPr id="306" name=""/>
          <p:cNvSpPr/>
          <p:nvPr/>
        </p:nvSpPr>
        <p:spPr>
          <a:xfrm rot="0" flipH="0" flipV="0">
            <a:off x="666750" y="2581275"/>
            <a:ext cx="3543300" cy="3762375"/>
          </a:xfrm>
          <a:prstGeom prst="roundRect">
            <a:avLst>
              <a:gd name="adj" fmla="val 2688"/>
            </a:avLst>
          </a:prstGeom>
          <a:solidFill>
            <a:srgbClr val="10403B"/>
          </a:solidFill>
          <a:ln/>
        </p:spPr>
        <p:txBody>
          <a:bodyPr/>
          <a:p/>
        </p:txBody>
      </p:sp>
      <p:sp>
        <p:nvSpPr>
          <p:cNvPr id="307" name="" descr="{&quot;isTemplate&quot;:true,&quot;type&quot;:&quot;text&quot;}"/>
          <p:cNvSpPr txBox="1"/>
          <p:nvPr/>
        </p:nvSpPr>
        <p:spPr>
          <a:xfrm rot="0" flipH="0" flipV="0">
            <a:off x="914400" y="2828925"/>
            <a:ext cx="3048000" cy="228600"/>
          </a:xfrm>
          <a:prstGeom prst="rect"/>
        </p:spPr>
        <p:txBody>
          <a:bodyPr wrap="none" lIns="0" tIns="0" rIns="0" bIns="0"/>
          <a:p>
            <a:pPr>
              <a:lnSpc>
                <a:spcPct val="100000"/>
              </a:lnSpc>
            </a:pPr>
            <a:r>
              <a:rPr lang="zh-CN" sz="1500" b="1">
                <a:solidFill>
                  <a:srgbClr val="FFFFFF"/>
                </a:solidFill>
                <a:latin typeface="Microsoft YaHei"/>
                <a:ea typeface="Microsoft YaHei"/>
              </a:rPr>
              <a:t>Earlier Stopping, Cheaper</a:t>
            </a:r>
            <a:endParaRPr/>
          </a:p>
        </p:txBody>
      </p:sp>
      <p:sp>
        <p:nvSpPr>
          <p:cNvPr id="308" name=""/>
          <p:cNvSpPr/>
          <p:nvPr/>
        </p:nvSpPr>
        <p:spPr>
          <a:xfrm rot="0" flipH="0" flipV="0">
            <a:off x="914400" y="3248025"/>
            <a:ext cx="3048000" cy="504825"/>
          </a:xfrm>
          <a:custGeom>
            <a:pathLst>
              <a:path w="320" h="53">
                <a:moveTo>
                  <a:pt x="0" y="52"/>
                </a:moveTo>
                <a:lnTo>
                  <a:pt x="320" y="52"/>
                </a:lnTo>
                <a:lnTo>
                  <a:pt x="320" y="53"/>
                </a:lnTo>
                <a:lnTo>
                  <a:pt x="0" y="53"/>
                </a:lnTo>
                <a:close/>
              </a:path>
            </a:pathLst>
          </a:custGeom>
          <a:solidFill>
            <a:srgbClr val="FFFFFF">
              <a:alpha val="16000"/>
            </a:srgbClr>
          </a:solidFill>
          <a:ln/>
        </p:spPr>
        <p:txBody>
          <a:bodyPr/>
          <a:p/>
        </p:txBody>
      </p:sp>
      <p:sp>
        <p:nvSpPr>
          <p:cNvPr id="309" name="" descr="{&quot;isTemplate&quot;:true,&quot;type&quot;:&quot;text&quot;}"/>
          <p:cNvSpPr txBox="1"/>
          <p:nvPr/>
        </p:nvSpPr>
        <p:spPr>
          <a:xfrm rot="0" flipH="0" flipV="0">
            <a:off x="914400" y="3400425"/>
            <a:ext cx="1187777" cy="190500"/>
          </a:xfrm>
          <a:prstGeom prst="rect"/>
        </p:spPr>
        <p:txBody>
          <a:bodyPr wrap="none" lIns="0" tIns="0" rIns="0" bIns="0"/>
          <a:p>
            <a:pPr>
              <a:lnSpc>
                <a:spcPct val="100000"/>
              </a:lnSpc>
            </a:pPr>
            <a:r>
              <a:rPr lang="zh-CN" sz="1200">
                <a:solidFill>
                  <a:srgbClr val="FFFFFF">
                    <a:alpha val="86000"/>
                  </a:srgbClr>
                </a:solidFill>
                <a:latin typeface="Microsoft YaHei"/>
                <a:ea typeface="Microsoft YaHei"/>
              </a:rPr>
              <a:t/>
            </a:r>
            <a:r>
              <a:rPr lang="en-US" sz="1200">
                <a:solidFill>
                  <a:srgbClr val="FFFFFF">
                    <a:alpha val="86000"/>
                  </a:srgbClr>
                </a:solidFill>
                <a:latin typeface="Microsoft YaHei"/>
                <a:ea typeface="Microsoft YaHei"/>
              </a:rPr>
              <a:t>Blocked at IQC</a:t>
            </a:r>
            <a:endParaRPr/>
          </a:p>
        </p:txBody>
      </p:sp>
      <p:sp>
        <p:nvSpPr>
          <p:cNvPr id="310" name="" descr="{&quot;isTemplate&quot;:true,&quot;type&quot;:&quot;text&quot;}"/>
          <p:cNvSpPr txBox="1"/>
          <p:nvPr/>
        </p:nvSpPr>
        <p:spPr>
          <a:xfrm rot="0" flipH="0" flipV="0">
            <a:off x="3419475" y="3362325"/>
            <a:ext cx="542925" cy="257175"/>
          </a:xfrm>
          <a:prstGeom prst="rect"/>
        </p:spPr>
        <p:txBody>
          <a:bodyPr wrap="none" lIns="0" tIns="0" rIns="0" bIns="0"/>
          <a:p>
            <a:pPr>
              <a:lnSpc>
                <a:spcPct val="100000"/>
              </a:lnSpc>
            </a:pPr>
            <a:r>
              <a:rPr lang="en-US" sz="1650" b="1">
                <a:solidFill>
                  <a:srgbClr val="D9822B"/>
                </a:solidFill>
                <a:latin typeface="DIN Alternate"/>
                <a:ea typeface="DIN Alternate"/>
              </a:rPr>
              <a:t>≈ $1</a:t>
            </a:r>
            <a:r>
              <a:rPr lang="zh-CN" sz="1650" b="1">
                <a:solidFill>
                  <a:srgbClr val="D9822B"/>
                </a:solidFill>
                <a:latin typeface="DIN Alternate"/>
                <a:ea typeface="DIN Alternate"/>
              </a:rPr>
              <a:t/>
            </a:r>
            <a:endParaRPr/>
          </a:p>
        </p:txBody>
      </p:sp>
      <p:sp>
        <p:nvSpPr>
          <p:cNvPr id="311" name=""/>
          <p:cNvSpPr/>
          <p:nvPr/>
        </p:nvSpPr>
        <p:spPr>
          <a:xfrm rot="0" flipH="0" flipV="0">
            <a:off x="914400" y="3743325"/>
            <a:ext cx="3048000" cy="504825"/>
          </a:xfrm>
          <a:custGeom>
            <a:pathLst>
              <a:path w="320" h="53">
                <a:moveTo>
                  <a:pt x="0" y="52"/>
                </a:moveTo>
                <a:lnTo>
                  <a:pt x="320" y="52"/>
                </a:lnTo>
                <a:lnTo>
                  <a:pt x="320" y="53"/>
                </a:lnTo>
                <a:lnTo>
                  <a:pt x="0" y="53"/>
                </a:lnTo>
                <a:close/>
              </a:path>
            </a:pathLst>
          </a:custGeom>
          <a:solidFill>
            <a:srgbClr val="FFFFFF">
              <a:alpha val="16000"/>
            </a:srgbClr>
          </a:solidFill>
          <a:ln/>
        </p:spPr>
        <p:txBody>
          <a:bodyPr/>
          <a:p/>
        </p:txBody>
      </p:sp>
      <p:sp>
        <p:nvSpPr>
          <p:cNvPr id="312" name="" descr="{&quot;isTemplate&quot;:true,&quot;type&quot;:&quot;text&quot;}"/>
          <p:cNvSpPr txBox="1"/>
          <p:nvPr/>
        </p:nvSpPr>
        <p:spPr>
          <a:xfrm rot="0" flipH="0" flipV="0">
            <a:off x="914400" y="3895725"/>
            <a:ext cx="1291472" cy="190500"/>
          </a:xfrm>
          <a:prstGeom prst="rect"/>
        </p:spPr>
        <p:txBody>
          <a:bodyPr wrap="none" lIns="0" tIns="0" rIns="0" bIns="0"/>
          <a:p>
            <a:pPr>
              <a:lnSpc>
                <a:spcPct val="100000"/>
              </a:lnSpc>
            </a:pPr>
            <a:r>
              <a:rPr lang="zh-CN" sz="1200">
                <a:solidFill>
                  <a:srgbClr val="FFFFFF">
                    <a:alpha val="86000"/>
                  </a:srgbClr>
                </a:solidFill>
                <a:latin typeface="Microsoft YaHei"/>
                <a:ea typeface="Microsoft YaHei"/>
              </a:rPr>
              <a:t/>
            </a:r>
            <a:r>
              <a:rPr lang="en-US" sz="1200">
                <a:solidFill>
                  <a:srgbClr val="FFFFFF">
                    <a:alpha val="86000"/>
                  </a:srgbClr>
                </a:solidFill>
                <a:latin typeface="Microsoft YaHei"/>
                <a:ea typeface="Microsoft YaHei"/>
              </a:rPr>
              <a:t>Blocked at IPQC</a:t>
            </a:r>
            <a:endParaRPr/>
          </a:p>
        </p:txBody>
      </p:sp>
      <p:sp>
        <p:nvSpPr>
          <p:cNvPr id="313" name="" descr="{&quot;isTemplate&quot;:true,&quot;type&quot;:&quot;text&quot;}"/>
          <p:cNvSpPr txBox="1"/>
          <p:nvPr/>
        </p:nvSpPr>
        <p:spPr>
          <a:xfrm rot="0" flipH="0" flipV="0">
            <a:off x="3324225" y="3857625"/>
            <a:ext cx="638175" cy="257175"/>
          </a:xfrm>
          <a:prstGeom prst="rect"/>
        </p:spPr>
        <p:txBody>
          <a:bodyPr wrap="none" lIns="0" tIns="0" rIns="0" bIns="0"/>
          <a:p>
            <a:pPr>
              <a:lnSpc>
                <a:spcPct val="100000"/>
              </a:lnSpc>
            </a:pPr>
            <a:r>
              <a:rPr lang="en-US" sz="1650" b="1">
                <a:solidFill>
                  <a:srgbClr val="D9822B"/>
                </a:solidFill>
                <a:latin typeface="DIN Alternate"/>
                <a:ea typeface="DIN Alternate"/>
              </a:rPr>
              <a:t>≈ $10</a:t>
            </a:r>
            <a:r>
              <a:rPr lang="zh-CN" sz="1650" b="1">
                <a:solidFill>
                  <a:srgbClr val="D9822B"/>
                </a:solidFill>
                <a:latin typeface="DIN Alternate"/>
                <a:ea typeface="DIN Alternate"/>
              </a:rPr>
              <a:t/>
            </a:r>
            <a:endParaRPr/>
          </a:p>
        </p:txBody>
      </p:sp>
      <p:sp>
        <p:nvSpPr>
          <p:cNvPr id="314" name="" descr="{&quot;isTemplate&quot;:true,&quot;type&quot;:&quot;text&quot;}"/>
          <p:cNvSpPr txBox="1"/>
          <p:nvPr/>
        </p:nvSpPr>
        <p:spPr>
          <a:xfrm rot="0" flipH="0" flipV="0">
            <a:off x="914400" y="4391025"/>
            <a:ext cx="1357459" cy="190500"/>
          </a:xfrm>
          <a:prstGeom prst="rect"/>
        </p:spPr>
        <p:txBody>
          <a:bodyPr wrap="none" lIns="0" tIns="0" rIns="0" bIns="0"/>
          <a:p>
            <a:pPr>
              <a:lnSpc>
                <a:spcPct val="100000"/>
              </a:lnSpc>
            </a:pPr>
            <a:r>
              <a:rPr lang="zh-CN" sz="1200">
                <a:solidFill>
                  <a:srgbClr val="FFFFFF">
                    <a:alpha val="86000"/>
                  </a:srgbClr>
                </a:solidFill>
                <a:latin typeface="Microsoft YaHei"/>
                <a:ea typeface="Microsoft YaHei"/>
              </a:rPr>
              <a:t>Reaches Customer</a:t>
            </a:r>
            <a:endParaRPr/>
          </a:p>
        </p:txBody>
      </p:sp>
      <p:sp>
        <p:nvSpPr>
          <p:cNvPr id="315" name="" descr="{&quot;isTemplate&quot;:true,&quot;type&quot;:&quot;text&quot;}"/>
          <p:cNvSpPr txBox="1"/>
          <p:nvPr/>
        </p:nvSpPr>
        <p:spPr>
          <a:xfrm rot="0" flipH="0" flipV="0">
            <a:off x="3219450" y="4352925"/>
            <a:ext cx="783933" cy="257175"/>
          </a:xfrm>
          <a:prstGeom prst="rect"/>
        </p:spPr>
        <p:txBody>
          <a:bodyPr wrap="none" lIns="0" tIns="0" rIns="0" bIns="0"/>
          <a:p>
            <a:pPr>
              <a:lnSpc>
                <a:spcPct val="100000"/>
              </a:lnSpc>
            </a:pPr>
            <a:r>
              <a:rPr lang="en-US" sz="1650" b="1">
                <a:solidFill>
                  <a:srgbClr val="D9822B"/>
                </a:solidFill>
                <a:latin typeface="DIN Alternate"/>
                <a:ea typeface="DIN Alternate"/>
              </a:rPr>
              <a:t>≥ $100</a:t>
            </a:r>
            <a:r>
              <a:rPr lang="zh-CN" sz="1650" b="1">
                <a:solidFill>
                  <a:srgbClr val="D9822B"/>
                </a:solidFill>
                <a:latin typeface="DIN Alternate"/>
                <a:ea typeface="DIN Alternate"/>
              </a:rPr>
              <a:t/>
            </a:r>
            <a:endParaRPr/>
          </a:p>
        </p:txBody>
      </p:sp>
      <p:sp>
        <p:nvSpPr>
          <p:cNvPr id="316" name="" descr="{&quot;isTemplate&quot;:true,&quot;type&quot;:&quot;text&quot;}"/>
          <p:cNvSpPr txBox="1"/>
          <p:nvPr/>
        </p:nvSpPr>
        <p:spPr>
          <a:xfrm rot="0" flipH="0" flipV="0">
            <a:off x="914400" y="5648325"/>
            <a:ext cx="3048000" cy="447675"/>
          </a:xfrm>
          <a:prstGeom prst="rect"/>
        </p:spPr>
        <p:txBody>
          <a:bodyPr wrap="square" lIns="0" tIns="0" rIns="0" bIns="0">
            <a:normAutofit/>
          </a:bodyPr>
          <a:p>
            <a:pPr>
              <a:lnSpc>
                <a:spcPct val="150000"/>
              </a:lnSpc>
            </a:pPr>
            <a:r>
              <a:rPr lang="en-US" sz="800">
                <a:solidFill>
                  <a:srgbClr val="FFFFFF">
                    <a:alpha val="52000"/>
                  </a:srgbClr>
                </a:solidFill>
                <a:latin typeface="Microsoft YaHei"/>
                <a:ea typeface="Microsoft YaHei"/>
              </a:rPr>
              <a:t/>
            </a:r>
            <a:r>
              <a:rPr lang="zh-CN" sz="800">
                <a:solidFill>
                  <a:srgbClr val="FFFFFF">
                    <a:alpha val="52000"/>
                  </a:srgbClr>
                </a:solidFill>
                <a:latin typeface="Microsoft YaHei"/>
                <a:ea typeface="Microsoft YaHei"/>
              </a:rPr>
              <a:t>1-10-100 rule: The later a defective glass is found, the higher the cost. Numbers are industry standards.</a:t>
            </a:r>
            <a:endParaRPr/>
          </a:p>
        </p:txBody>
      </p:sp>
      <p:sp>
        <p:nvSpPr>
          <p:cNvPr id="317" name=""/>
          <p:cNvSpPr/>
          <p:nvPr/>
        </p:nvSpPr>
        <p:spPr>
          <a:xfrm rot="0" flipH="0" flipV="0">
            <a:off x="4533900" y="1200150"/>
            <a:ext cx="6991350" cy="876300"/>
          </a:xfrm>
          <a:prstGeom prst="roundRect">
            <a:avLst>
              <a:gd name="adj" fmla="val 10870"/>
            </a:avLst>
          </a:prstGeom>
          <a:solidFill>
            <a:srgbClr val="ECF4F1"/>
          </a:solidFill>
          <a:ln/>
        </p:spPr>
        <p:txBody>
          <a:bodyPr/>
          <a:p/>
        </p:txBody>
      </p:sp>
      <p:sp>
        <p:nvSpPr>
          <p:cNvPr id="318" name=""/>
          <p:cNvSpPr/>
          <p:nvPr/>
        </p:nvSpPr>
        <p:spPr>
          <a:xfrm rot="0" flipH="0" flipV="0">
            <a:off x="4724400" y="1343025"/>
            <a:ext cx="590550" cy="590550"/>
          </a:xfrm>
          <a:prstGeom prst="roundRect">
            <a:avLst>
              <a:gd name="adj" fmla="val 19355"/>
            </a:avLst>
          </a:prstGeom>
          <a:solidFill>
            <a:srgbClr val="1E7F6E"/>
          </a:solidFill>
          <a:ln/>
        </p:spPr>
        <p:txBody>
          <a:bodyPr/>
          <a:p/>
        </p:txBody>
      </p:sp>
      <p:sp>
        <p:nvSpPr>
          <p:cNvPr id="319" name="" descr="{&quot;isTemplate&quot;:true,&quot;type&quot;:&quot;text&quot;}"/>
          <p:cNvSpPr txBox="1"/>
          <p:nvPr/>
        </p:nvSpPr>
        <p:spPr>
          <a:xfrm rot="0" flipH="0" flipV="0">
            <a:off x="4867275" y="1533525"/>
            <a:ext cx="314325" cy="209550"/>
          </a:xfrm>
          <a:prstGeom prst="rect"/>
        </p:spPr>
        <p:txBody>
          <a:bodyPr wrap="none" lIns="0" tIns="0" rIns="0" bIns="0"/>
          <a:p>
            <a:pPr>
              <a:lnSpc>
                <a:spcPct val="100000"/>
              </a:lnSpc>
            </a:pPr>
            <a:r>
              <a:rPr lang="en-US" sz="1350" b="1">
                <a:solidFill>
                  <a:srgbClr val="FFFFFF"/>
                </a:solidFill>
                <a:latin typeface="Microsoft YaHei"/>
                <a:ea typeface="Microsoft YaHei"/>
              </a:rPr>
              <a:t>IQC</a:t>
            </a:r>
            <a:endParaRPr/>
          </a:p>
        </p:txBody>
      </p:sp>
      <p:sp>
        <p:nvSpPr>
          <p:cNvPr id="320" name="" descr="{&quot;isTemplate&quot;:true,&quot;type&quot;:&quot;text&quot;}"/>
          <p:cNvSpPr txBox="1"/>
          <p:nvPr/>
        </p:nvSpPr>
        <p:spPr>
          <a:xfrm rot="0" flipH="0" flipV="0">
            <a:off x="5486400" y="1381125"/>
            <a:ext cx="5848350" cy="228600"/>
          </a:xfrm>
          <a:prstGeom prst="rect"/>
        </p:spPr>
        <p:txBody>
          <a:bodyPr wrap="none" lIns="0" tIns="0" rIns="0" bIns="0"/>
          <a:p>
            <a:pPr>
              <a:lnSpc>
                <a:spcPct val="100000"/>
              </a:lnSpc>
            </a:pPr>
            <a:r>
              <a:rPr lang="zh-CN" sz="1500" b="1">
                <a:solidFill>
                  <a:srgbClr val="10403B"/>
                </a:solidFill>
                <a:latin typeface="Microsoft YaHei"/>
                <a:ea typeface="Microsoft YaHei"/>
              </a:rPr>
              <a:t/>
            </a:r>
            <a:r>
              <a:rPr lang="en-US" sz="1500" b="1">
                <a:solidFill>
                  <a:srgbClr val="10403B"/>
                </a:solidFill>
                <a:latin typeface="Microsoft YaHei"/>
                <a:ea typeface="Microsoft YaHei"/>
              </a:rPr>
              <a:t/>
            </a:r>
            <a:r>
              <a:rPr lang="zh-CN" sz="1500" b="1">
                <a:solidFill>
                  <a:srgbClr val="10403B"/>
                </a:solidFill>
                <a:latin typeface="Microsoft YaHei"/>
                <a:ea typeface="Microsoft YaHei"/>
              </a:rPr>
              <a:t>Incoming inspection · stopped at the factory gate</a:t>
            </a:r>
            <a:endParaRPr/>
          </a:p>
        </p:txBody>
      </p:sp>
      <p:sp>
        <p:nvSpPr>
          <p:cNvPr id="321" name="" descr="{&quot;isTemplate&quot;:true,&quot;type&quot;:&quot;text&quot;}"/>
          <p:cNvSpPr txBox="1"/>
          <p:nvPr/>
        </p:nvSpPr>
        <p:spPr>
          <a:xfrm rot="0" flipH="0" flipV="0">
            <a:off x="5486400" y="1638300"/>
            <a:ext cx="5993130" cy="257175"/>
          </a:xfrm>
          <a:prstGeom prst="rect"/>
        </p:spPr>
        <p:txBody>
          <a:bodyPr wrap="none" lIns="0" tIns="0" rIns="0" bIns="0"/>
          <a:p>
            <a:pPr>
              <a:lnSpc>
                <a:spcPct val="150000"/>
              </a:lnSpc>
            </a:pPr>
            <a:r>
              <a:rPr lang="zh-CN" sz="900">
                <a:solidFill>
                  <a:srgbClr val="6C8280"/>
                </a:solidFill>
                <a:latin typeface="Microsoft YaHei"/>
                <a:ea typeface="Microsoft YaHei"/>
              </a:rPr>
              <a:t>Raw glass, targets, cleaning agents, packaging materials; only qualified items allowed in stock.</a:t>
            </a:r>
            <a:endParaRPr/>
          </a:p>
        </p:txBody>
      </p:sp>
      <p:pic>
        <p:nvPicPr>
          <p:cNvPr id="322" name=""/>
          <p:cNvPicPr>
            <a:picLocks noChangeAspect="1"/>
          </p:cNvPicPr>
          <p:nvPr/>
        </p:nvPicPr>
        <p:blipFill>
          <a:blip>
            <a:extLst>
              <a:ext uri="{96DAC541-7B7A-43D3-8B79-37D633B846F1}">
                <asvg:svgBlip r:embed="rId1"/>
              </a:ext>
            </a:extLst>
          </a:blip>
          <a:stretch>
            <a:fillRect/>
          </a:stretch>
        </p:blipFill>
        <p:spPr>
          <a:xfrm rot="0" flipH="0" flipV="0">
            <a:off x="4772025" y="2085975"/>
            <a:ext cx="133350" cy="190500"/>
          </a:xfrm>
          <a:prstGeom prst="rect">
            <a:avLst/>
          </a:prstGeom>
          <a:ln/>
        </p:spPr>
      </p:pic>
      <p:sp>
        <p:nvSpPr>
          <p:cNvPr id="323" name=""/>
          <p:cNvSpPr/>
          <p:nvPr/>
        </p:nvSpPr>
        <p:spPr>
          <a:xfrm rot="0" flipH="0" flipV="0">
            <a:off x="4533900" y="2286000"/>
            <a:ext cx="6991350" cy="876300"/>
          </a:xfrm>
          <a:prstGeom prst="roundRect">
            <a:avLst>
              <a:gd name="adj" fmla="val 10870"/>
            </a:avLst>
          </a:prstGeom>
          <a:solidFill>
            <a:srgbClr val="ECF4F1"/>
          </a:solidFill>
          <a:ln/>
        </p:spPr>
        <p:txBody>
          <a:bodyPr/>
          <a:p/>
        </p:txBody>
      </p:sp>
      <p:sp>
        <p:nvSpPr>
          <p:cNvPr id="324" name=""/>
          <p:cNvSpPr/>
          <p:nvPr/>
        </p:nvSpPr>
        <p:spPr>
          <a:xfrm rot="0" flipH="0" flipV="0">
            <a:off x="4724400" y="2428875"/>
            <a:ext cx="590550" cy="590550"/>
          </a:xfrm>
          <a:prstGeom prst="roundRect">
            <a:avLst>
              <a:gd name="adj" fmla="val 19355"/>
            </a:avLst>
          </a:prstGeom>
          <a:solidFill>
            <a:srgbClr val="1E7F6E"/>
          </a:solidFill>
          <a:ln/>
        </p:spPr>
        <p:txBody>
          <a:bodyPr/>
          <a:p/>
        </p:txBody>
      </p:sp>
      <p:sp>
        <p:nvSpPr>
          <p:cNvPr id="325" name="" descr="{&quot;isTemplate&quot;:true,&quot;type&quot;:&quot;text&quot;}"/>
          <p:cNvSpPr txBox="1"/>
          <p:nvPr/>
        </p:nvSpPr>
        <p:spPr>
          <a:xfrm rot="0" flipH="0" flipV="0">
            <a:off x="4810125" y="2619375"/>
            <a:ext cx="428625" cy="209550"/>
          </a:xfrm>
          <a:prstGeom prst="rect"/>
        </p:spPr>
        <p:txBody>
          <a:bodyPr wrap="none" lIns="0" tIns="0" rIns="0" bIns="0"/>
          <a:p>
            <a:pPr>
              <a:lnSpc>
                <a:spcPct val="100000"/>
              </a:lnSpc>
            </a:pPr>
            <a:r>
              <a:rPr lang="en-US" sz="1350" b="1">
                <a:solidFill>
                  <a:srgbClr val="FFFFFF"/>
                </a:solidFill>
                <a:latin typeface="Microsoft YaHei"/>
                <a:ea typeface="Microsoft YaHei"/>
              </a:rPr>
              <a:t>IPQC</a:t>
            </a:r>
            <a:endParaRPr/>
          </a:p>
        </p:txBody>
      </p:sp>
      <p:sp>
        <p:nvSpPr>
          <p:cNvPr id="326" name="" descr="{&quot;isTemplate&quot;:true,&quot;type&quot;:&quot;text&quot;}"/>
          <p:cNvSpPr txBox="1"/>
          <p:nvPr/>
        </p:nvSpPr>
        <p:spPr>
          <a:xfrm rot="0" flipH="0" flipV="0">
            <a:off x="5486400" y="2466975"/>
            <a:ext cx="5848350" cy="228600"/>
          </a:xfrm>
          <a:prstGeom prst="rect"/>
        </p:spPr>
        <p:txBody>
          <a:bodyPr wrap="none" lIns="0" tIns="0" rIns="0" bIns="0"/>
          <a:p>
            <a:pPr>
              <a:lnSpc>
                <a:spcPct val="100000"/>
              </a:lnSpc>
            </a:pPr>
            <a:r>
              <a:rPr lang="zh-CN" sz="1500" b="1">
                <a:solidFill>
                  <a:srgbClr val="10403B"/>
                </a:solidFill>
                <a:latin typeface="Microsoft YaHei"/>
                <a:ea typeface="Microsoft YaHei"/>
              </a:rPr>
              <a:t/>
            </a:r>
            <a:r>
              <a:rPr lang="en-US" sz="1500" b="1">
                <a:solidFill>
                  <a:srgbClr val="10403B"/>
                </a:solidFill>
                <a:latin typeface="Microsoft YaHei"/>
                <a:ea typeface="Microsoft YaHei"/>
              </a:rPr>
              <a:t/>
            </a:r>
            <a:r>
              <a:rPr lang="zh-CN" sz="1500" b="1">
                <a:solidFill>
                  <a:srgbClr val="10403B"/>
                </a:solidFill>
                <a:latin typeface="Microsoft YaHei"/>
                <a:ea typeface="Microsoft YaHei"/>
              </a:rPr>
              <a:t>Process Inspect. · Block Before Batch</a:t>
            </a:r>
            <a:endParaRPr/>
          </a:p>
        </p:txBody>
      </p:sp>
      <p:sp>
        <p:nvSpPr>
          <p:cNvPr id="327" name="" descr="{&quot;isTemplate&quot;:true,&quot;type&quot;:&quot;text&quot;}"/>
          <p:cNvSpPr txBox="1"/>
          <p:nvPr/>
        </p:nvSpPr>
        <p:spPr>
          <a:xfrm rot="0" flipH="0" flipV="0">
            <a:off x="5486400" y="2724150"/>
            <a:ext cx="5993130" cy="257175"/>
          </a:xfrm>
          <a:prstGeom prst="rect"/>
        </p:spPr>
        <p:txBody>
          <a:bodyPr wrap="none" lIns="0" tIns="0" rIns="0" bIns="0"/>
          <a:p>
            <a:pPr>
              <a:lnSpc>
                <a:spcPct val="150000"/>
              </a:lnSpc>
            </a:pPr>
            <a:r>
              <a:rPr lang="zh-CN" sz="900">
                <a:solidFill>
                  <a:srgbClr val="6C8280"/>
                </a:solidFill>
                <a:latin typeface="Microsoft YaHei"/>
                <a:ea typeface="Microsoft YaHei"/>
              </a:rPr>
              <a:t>First-piece confirm, periodic checks, key param. &amp; appearance monitoring; stop issues on-site.</a:t>
            </a:r>
            <a:endParaRPr/>
          </a:p>
        </p:txBody>
      </p:sp>
      <p:pic>
        <p:nvPicPr>
          <p:cNvPr id="328" name=""/>
          <p:cNvPicPr>
            <a:picLocks noChangeAspect="1"/>
          </p:cNvPicPr>
          <p:nvPr/>
        </p:nvPicPr>
        <p:blipFill>
          <a:blip>
            <a:extLst>
              <a:ext uri="{96DAC541-7B7A-43D3-8B79-37D633B846F1}">
                <asvg:svgBlip r:embed="rId1"/>
              </a:ext>
            </a:extLst>
          </a:blip>
          <a:stretch>
            <a:fillRect/>
          </a:stretch>
        </p:blipFill>
        <p:spPr>
          <a:xfrm rot="0" flipH="0" flipV="0">
            <a:off x="4772025" y="3171825"/>
            <a:ext cx="133350" cy="190500"/>
          </a:xfrm>
          <a:prstGeom prst="rect">
            <a:avLst/>
          </a:prstGeom>
          <a:ln/>
        </p:spPr>
      </p:pic>
      <p:sp>
        <p:nvSpPr>
          <p:cNvPr id="329" name=""/>
          <p:cNvSpPr/>
          <p:nvPr/>
        </p:nvSpPr>
        <p:spPr>
          <a:xfrm rot="0" flipH="0" flipV="0">
            <a:off x="4533900" y="3371850"/>
            <a:ext cx="6991350" cy="876300"/>
          </a:xfrm>
          <a:prstGeom prst="roundRect">
            <a:avLst>
              <a:gd name="adj" fmla="val 10870"/>
            </a:avLst>
          </a:prstGeom>
          <a:solidFill>
            <a:srgbClr val="ECF4F1"/>
          </a:solidFill>
          <a:ln/>
        </p:spPr>
        <p:txBody>
          <a:bodyPr/>
          <a:p/>
        </p:txBody>
      </p:sp>
      <p:sp>
        <p:nvSpPr>
          <p:cNvPr id="330" name=""/>
          <p:cNvSpPr/>
          <p:nvPr/>
        </p:nvSpPr>
        <p:spPr>
          <a:xfrm rot="0" flipH="0" flipV="0">
            <a:off x="4724400" y="3514725"/>
            <a:ext cx="590550" cy="590550"/>
          </a:xfrm>
          <a:prstGeom prst="roundRect">
            <a:avLst>
              <a:gd name="adj" fmla="val 19355"/>
            </a:avLst>
          </a:prstGeom>
          <a:solidFill>
            <a:srgbClr val="10403B"/>
          </a:solidFill>
          <a:ln/>
        </p:spPr>
        <p:txBody>
          <a:bodyPr/>
          <a:p/>
        </p:txBody>
      </p:sp>
      <p:sp>
        <p:nvSpPr>
          <p:cNvPr id="331" name="" descr="{&quot;isTemplate&quot;:true,&quot;type&quot;:&quot;text&quot;}"/>
          <p:cNvSpPr txBox="1"/>
          <p:nvPr/>
        </p:nvSpPr>
        <p:spPr>
          <a:xfrm rot="0" flipH="0" flipV="0">
            <a:off x="4838700" y="3705225"/>
            <a:ext cx="361950" cy="209550"/>
          </a:xfrm>
          <a:prstGeom prst="rect"/>
        </p:spPr>
        <p:txBody>
          <a:bodyPr wrap="none" lIns="0" tIns="0" rIns="0" bIns="0"/>
          <a:p>
            <a:pPr>
              <a:lnSpc>
                <a:spcPct val="100000"/>
              </a:lnSpc>
            </a:pPr>
            <a:r>
              <a:rPr lang="en-US" sz="1350" b="1">
                <a:solidFill>
                  <a:srgbClr val="FFFFFF"/>
                </a:solidFill>
                <a:latin typeface="Microsoft YaHei"/>
                <a:ea typeface="Microsoft YaHei"/>
              </a:rPr>
              <a:t>FQC</a:t>
            </a:r>
            <a:endParaRPr/>
          </a:p>
        </p:txBody>
      </p:sp>
      <p:sp>
        <p:nvSpPr>
          <p:cNvPr id="332" name="" descr="{&quot;isTemplate&quot;:true,&quot;type&quot;:&quot;text&quot;}"/>
          <p:cNvSpPr txBox="1"/>
          <p:nvPr/>
        </p:nvSpPr>
        <p:spPr>
          <a:xfrm rot="0" flipH="0" flipV="0">
            <a:off x="5486400" y="3552825"/>
            <a:ext cx="5848350" cy="228600"/>
          </a:xfrm>
          <a:prstGeom prst="rect"/>
        </p:spPr>
        <p:txBody>
          <a:bodyPr wrap="none" lIns="0" tIns="0" rIns="0" bIns="0"/>
          <a:p>
            <a:pPr>
              <a:lnSpc>
                <a:spcPct val="100000"/>
              </a:lnSpc>
            </a:pPr>
            <a:r>
              <a:rPr lang="zh-CN" sz="1500" b="1">
                <a:solidFill>
                  <a:srgbClr val="10403B"/>
                </a:solidFill>
                <a:latin typeface="Microsoft YaHei"/>
                <a:ea typeface="Microsoft YaHei"/>
              </a:rPr>
              <a:t/>
            </a:r>
            <a:r>
              <a:rPr lang="en-US" sz="1500" b="1">
                <a:solidFill>
                  <a:srgbClr val="10403B"/>
                </a:solidFill>
                <a:latin typeface="Microsoft YaHei"/>
                <a:ea typeface="Microsoft YaHei"/>
              </a:rPr>
              <a:t/>
            </a:r>
            <a:r>
              <a:rPr lang="zh-CN" sz="1500" b="1">
                <a:solidFill>
                  <a:srgbClr val="10403B"/>
                </a:solidFill>
                <a:latin typeface="Microsoft YaHei"/>
                <a:ea typeface="Microsoft YaHei"/>
              </a:rPr>
              <a:t>Final Inspect. · Block Before Stock</a:t>
            </a:r>
            <a:endParaRPr/>
          </a:p>
        </p:txBody>
      </p:sp>
      <p:sp>
        <p:nvSpPr>
          <p:cNvPr id="333" name="" descr="{&quot;isTemplate&quot;:true,&quot;type&quot;:&quot;text&quot;}"/>
          <p:cNvSpPr txBox="1"/>
          <p:nvPr/>
        </p:nvSpPr>
        <p:spPr>
          <a:xfrm rot="0" flipH="0" flipV="0">
            <a:off x="5486400" y="3810000"/>
            <a:ext cx="5912373" cy="257175"/>
          </a:xfrm>
          <a:prstGeom prst="rect"/>
        </p:spPr>
        <p:txBody>
          <a:bodyPr wrap="none" lIns="0" tIns="0" rIns="0" bIns="0"/>
          <a:p>
            <a:pPr>
              <a:lnSpc>
                <a:spcPct val="150000"/>
              </a:lnSpc>
            </a:pPr>
            <a:r>
              <a:rPr lang="zh-CN" sz="1125">
                <a:solidFill>
                  <a:srgbClr val="6C8280"/>
                </a:solidFill>
                <a:latin typeface="Microsoft YaHei"/>
                <a:ea typeface="Microsoft YaHei"/>
              </a:rPr>
              <a:t>Final appearance &amp; optical eval. before stock; decide if qualified for storage.</a:t>
            </a:r>
            <a:endParaRPr/>
          </a:p>
        </p:txBody>
      </p:sp>
      <p:pic>
        <p:nvPicPr>
          <p:cNvPr id="334" name=""/>
          <p:cNvPicPr>
            <a:picLocks noChangeAspect="1"/>
          </p:cNvPicPr>
          <p:nvPr/>
        </p:nvPicPr>
        <p:blipFill>
          <a:blip>
            <a:extLst>
              <a:ext uri="{96DAC541-7B7A-43D3-8B79-37D633B846F1}">
                <asvg:svgBlip r:embed="rId1"/>
              </a:ext>
            </a:extLst>
          </a:blip>
          <a:stretch>
            <a:fillRect/>
          </a:stretch>
        </p:blipFill>
        <p:spPr>
          <a:xfrm rot="0" flipH="0" flipV="0">
            <a:off x="4772025" y="4257675"/>
            <a:ext cx="133350" cy="190500"/>
          </a:xfrm>
          <a:prstGeom prst="rect">
            <a:avLst/>
          </a:prstGeom>
          <a:ln/>
        </p:spPr>
      </p:pic>
      <p:sp>
        <p:nvSpPr>
          <p:cNvPr id="335" name=""/>
          <p:cNvSpPr/>
          <p:nvPr/>
        </p:nvSpPr>
        <p:spPr>
          <a:xfrm rot="0" flipH="0" flipV="0">
            <a:off x="4533900" y="4457700"/>
            <a:ext cx="6991350" cy="876300"/>
          </a:xfrm>
          <a:prstGeom prst="roundRect">
            <a:avLst>
              <a:gd name="adj" fmla="val 10870"/>
            </a:avLst>
          </a:prstGeom>
          <a:solidFill>
            <a:srgbClr val="ECF4F1"/>
          </a:solidFill>
          <a:ln/>
        </p:spPr>
        <p:txBody>
          <a:bodyPr/>
          <a:p/>
        </p:txBody>
      </p:sp>
      <p:sp>
        <p:nvSpPr>
          <p:cNvPr id="336" name=""/>
          <p:cNvSpPr/>
          <p:nvPr/>
        </p:nvSpPr>
        <p:spPr>
          <a:xfrm rot="0" flipH="0" flipV="0">
            <a:off x="4724400" y="4600575"/>
            <a:ext cx="590550" cy="590550"/>
          </a:xfrm>
          <a:prstGeom prst="roundRect">
            <a:avLst>
              <a:gd name="adj" fmla="val 19355"/>
            </a:avLst>
          </a:prstGeom>
          <a:solidFill>
            <a:srgbClr val="10403B"/>
          </a:solidFill>
          <a:ln/>
        </p:spPr>
        <p:txBody>
          <a:bodyPr/>
          <a:p/>
        </p:txBody>
      </p:sp>
      <p:sp>
        <p:nvSpPr>
          <p:cNvPr id="337" name="" descr="{&quot;isTemplate&quot;:true,&quot;type&quot;:&quot;text&quot;}"/>
          <p:cNvSpPr txBox="1"/>
          <p:nvPr/>
        </p:nvSpPr>
        <p:spPr>
          <a:xfrm rot="0" flipH="0" flipV="0">
            <a:off x="4819650" y="4791075"/>
            <a:ext cx="400050" cy="209550"/>
          </a:xfrm>
          <a:prstGeom prst="rect"/>
        </p:spPr>
        <p:txBody>
          <a:bodyPr wrap="none" lIns="0" tIns="0" rIns="0" bIns="0"/>
          <a:p>
            <a:pPr>
              <a:lnSpc>
                <a:spcPct val="100000"/>
              </a:lnSpc>
            </a:pPr>
            <a:r>
              <a:rPr lang="en-US" sz="1350" b="1">
                <a:solidFill>
                  <a:srgbClr val="FFFFFF"/>
                </a:solidFill>
                <a:latin typeface="Microsoft YaHei"/>
                <a:ea typeface="Microsoft YaHei"/>
              </a:rPr>
              <a:t>OQC</a:t>
            </a:r>
            <a:endParaRPr/>
          </a:p>
        </p:txBody>
      </p:sp>
      <p:sp>
        <p:nvSpPr>
          <p:cNvPr id="338" name="" descr="{&quot;isTemplate&quot;:true,&quot;type&quot;:&quot;text&quot;}"/>
          <p:cNvSpPr txBox="1"/>
          <p:nvPr/>
        </p:nvSpPr>
        <p:spPr>
          <a:xfrm rot="0" flipH="0" flipV="0">
            <a:off x="5486400" y="4638675"/>
            <a:ext cx="5848350" cy="228600"/>
          </a:xfrm>
          <a:prstGeom prst="rect"/>
        </p:spPr>
        <p:txBody>
          <a:bodyPr wrap="none" lIns="0" tIns="0" rIns="0" bIns="0"/>
          <a:p>
            <a:pPr>
              <a:lnSpc>
                <a:spcPct val="100000"/>
              </a:lnSpc>
            </a:pPr>
            <a:r>
              <a:rPr lang="zh-CN" sz="1500" b="1">
                <a:solidFill>
                  <a:srgbClr val="10403B"/>
                </a:solidFill>
                <a:latin typeface="Microsoft YaHei"/>
                <a:ea typeface="Microsoft YaHei"/>
              </a:rPr>
              <a:t/>
            </a:r>
            <a:r>
              <a:rPr lang="en-US" sz="1500" b="1">
                <a:solidFill>
                  <a:srgbClr val="10403B"/>
                </a:solidFill>
                <a:latin typeface="Microsoft YaHei"/>
                <a:ea typeface="Microsoft YaHei"/>
              </a:rPr>
              <a:t/>
            </a:r>
            <a:r>
              <a:rPr lang="zh-CN" sz="1500" b="1">
                <a:solidFill>
                  <a:srgbClr val="10403B"/>
                </a:solidFill>
                <a:latin typeface="Microsoft YaHei"/>
                <a:ea typeface="Microsoft YaHei"/>
              </a:rPr>
              <a:t>Outgoing Inspect. · Block Before Customer</a:t>
            </a:r>
            <a:endParaRPr/>
          </a:p>
        </p:txBody>
      </p:sp>
      <p:sp>
        <p:nvSpPr>
          <p:cNvPr id="339" name="" descr="{&quot;isTemplate&quot;:true,&quot;type&quot;:&quot;text&quot;}"/>
          <p:cNvSpPr txBox="1"/>
          <p:nvPr/>
        </p:nvSpPr>
        <p:spPr>
          <a:xfrm rot="0" flipH="0" flipV="0">
            <a:off x="5486400" y="4895850"/>
            <a:ext cx="5848350" cy="257175"/>
          </a:xfrm>
          <a:prstGeom prst="rect"/>
        </p:spPr>
        <p:txBody>
          <a:bodyPr wrap="none" lIns="0" tIns="0" rIns="0" bIns="0"/>
          <a:p>
            <a:pPr>
              <a:lnSpc>
                <a:spcPct val="150000"/>
              </a:lnSpc>
            </a:pPr>
            <a:r>
              <a:rPr lang="zh-CN" sz="1125">
                <a:solidFill>
                  <a:srgbClr val="6C8280"/>
                </a:solidFill>
                <a:latin typeface="Microsoft YaHei"/>
                <a:ea typeface="Microsoft YaHei"/>
              </a:rPr>
              <a:t>Verify qty &amp; packaging labels per shipping order; release after spot check.</a:t>
            </a:r>
            <a:endParaRPr/>
          </a:p>
        </p:txBody>
      </p:sp>
      <p:sp>
        <p:nvSpPr>
          <p:cNvPr id="340" name=""/>
          <p:cNvSpPr/>
          <p:nvPr/>
        </p:nvSpPr>
        <p:spPr>
          <a:xfrm rot="0" flipH="0" flipV="0">
            <a:off x="4562475" y="5505450"/>
            <a:ext cx="6991350" cy="485775"/>
          </a:xfrm>
          <a:prstGeom prst="roundRect">
            <a:avLst>
              <a:gd name="adj" fmla="val 15686"/>
            </a:avLst>
          </a:prstGeom>
          <a:solidFill>
            <a:srgbClr val="C0392B">
              <a:alpha val="7000"/>
            </a:srgbClr>
          </a:solidFill>
          <a:ln/>
        </p:spPr>
        <p:txBody>
          <a:bodyPr/>
          <a:p/>
        </p:txBody>
      </p:sp>
      <p:sp>
        <p:nvSpPr>
          <p:cNvPr id="341" name=""/>
          <p:cNvSpPr/>
          <p:nvPr/>
        </p:nvSpPr>
        <p:spPr>
          <a:xfrm rot="0" flipH="0" flipV="0">
            <a:off x="4562475" y="5505450"/>
            <a:ext cx="6991350" cy="485775"/>
          </a:xfrm>
          <a:custGeom>
            <a:pathLst>
              <a:path w="734" h="51">
                <a:moveTo>
                  <a:pt x="8" y="0"/>
                </a:moveTo>
                <a:cubicBezTo>
                  <a:pt x="5" y="0"/>
                  <a:pt x="3" y="2"/>
                  <a:pt x="3" y="5"/>
                </a:cubicBezTo>
                <a:lnTo>
                  <a:pt x="3" y="46"/>
                </a:lnTo>
                <a:cubicBezTo>
                  <a:pt x="3" y="48"/>
                  <a:pt x="5" y="50"/>
                  <a:pt x="7" y="51"/>
                </a:cubicBezTo>
                <a:cubicBezTo>
                  <a:pt x="3" y="50"/>
                  <a:pt x="0" y="47"/>
                  <a:pt x="0" y="43"/>
                </a:cubicBezTo>
                <a:lnTo>
                  <a:pt x="0" y="8"/>
                </a:lnTo>
                <a:cubicBezTo>
                  <a:pt x="0" y="4"/>
                  <a:pt x="3" y="0"/>
                  <a:pt x="8" y="0"/>
                </a:cubicBezTo>
                <a:close/>
              </a:path>
            </a:pathLst>
          </a:custGeom>
          <a:solidFill>
            <a:srgbClr val="C0392B"/>
          </a:solidFill>
          <a:ln/>
        </p:spPr>
        <p:txBody>
          <a:bodyPr/>
          <a:p/>
        </p:txBody>
      </p:sp>
      <p:sp>
        <p:nvSpPr>
          <p:cNvPr id="342" name="" descr="{&quot;isTemplate&quot;:true,&quot;type&quot;:&quot;text&quot;}"/>
          <p:cNvSpPr txBox="1"/>
          <p:nvPr/>
        </p:nvSpPr>
        <p:spPr>
          <a:xfrm rot="0" flipH="0" flipV="0">
            <a:off x="4733925" y="5619750"/>
            <a:ext cx="4418814" cy="257175"/>
          </a:xfrm>
          <a:prstGeom prst="rect"/>
        </p:spPr>
        <p:txBody>
          <a:bodyPr wrap="none" lIns="0" tIns="0" rIns="0" bIns="0"/>
          <a:p>
            <a:pPr>
              <a:lnSpc>
                <a:spcPct val="150000"/>
              </a:lnSpc>
            </a:pPr>
            <a:r>
              <a:rPr lang="zh-CN" sz="1125">
                <a:solidFill>
                  <a:srgbClr val="C0392B"/>
                </a:solidFill>
                <a:latin typeface="Microsoft YaHei"/>
                <a:ea typeface="Microsoft YaHei"/>
              </a:rPr>
              <a:t/>
            </a:r>
            <a:r>
              <a:rPr lang="en-US" sz="1125">
                <a:solidFill>
                  <a:srgbClr val="C0392B"/>
                </a:solidFill>
                <a:latin typeface="Microsoft YaHei"/>
                <a:ea typeface="Microsoft YaHei"/>
              </a:rPr>
              <a:t/>
            </a:r>
            <a:r>
              <a:rPr lang="zh-CN" sz="1125">
                <a:solidFill>
                  <a:srgbClr val="C0392B"/>
                </a:solidFill>
                <a:latin typeface="Microsoft YaHei"/>
                <a:ea typeface="Microsoft YaHei"/>
              </a:rPr>
              <a:t>Any NG: mark, isolate, report immediately—never pass down.</a:t>
            </a:r>
            <a:endParaRPr/>
          </a:p>
        </p:txBody>
      </p:sp>
      <p:sp>
        <p:nvSpPr>
          <p:cNvPr id="343" name="" descr="{&quot;isTemplate&quot;:true,&quot;type&quot;:&quot;text&quot;}"/>
          <p:cNvSpPr txBox="1"/>
          <p:nvPr/>
        </p:nvSpPr>
        <p:spPr>
          <a:xfrm rot="0" flipH="0" flipV="0">
            <a:off x="666750" y="6477000"/>
            <a:ext cx="3576882" cy="152400"/>
          </a:xfrm>
          <a:prstGeom prst="rect"/>
        </p:spPr>
        <p:txBody>
          <a:bodyPr wrap="none" lIns="0" tIns="0" rIns="0" bIns="0"/>
          <a:p>
            <a:pPr>
              <a:lnSpc>
                <a:spcPct val="100000"/>
              </a:lnSpc>
            </a:pPr>
            <a:r>
              <a:rPr lang="en-US" sz="975">
                <a:solidFill>
                  <a:srgbClr val="85A8A1"/>
                </a:solidFill>
                <a:latin typeface="Microsoft YaHei"/>
                <a:ea typeface="Microsoft YaHei"/>
              </a:rPr>
              <a:t/>
            </a:r>
            <a:r>
              <a:rPr lang="zh-CN" sz="975">
                <a:solidFill>
                  <a:srgbClr val="85A8A1"/>
                </a:solidFill>
                <a:latin typeface="Microsoft YaHei"/>
                <a:ea typeface="Microsoft YaHei"/>
              </a:rPr>
              <a:t>QC Inspection Practical Training · Quality Department</a:t>
            </a:r>
            <a:r>
              <a:rPr lang="en-US" sz="975">
                <a:solidFill>
                  <a:srgbClr val="85A8A1"/>
                </a:solidFill>
                <a:latin typeface="Microsoft YaHei"/>
                <a:ea typeface="Microsoft YaHei"/>
              </a:rPr>
              <a:t/>
            </a:r>
            <a:r>
              <a:rPr lang="zh-CN" sz="975">
                <a:solidFill>
                  <a:srgbClr val="85A8A1"/>
                </a:solidFill>
                <a:latin typeface="Microsoft YaHei"/>
                <a:ea typeface="Microsoft YaHei"/>
              </a:rPr>
              <a:t/>
            </a:r>
            <a:endParaRPr/>
          </a:p>
        </p:txBody>
      </p:sp>
      <p:sp>
        <p:nvSpPr>
          <p:cNvPr id="344" name="" descr="{&quot;isTemplate&quot;:true,&quot;type&quot;:&quot;text&quot;}"/>
          <p:cNvSpPr txBox="1"/>
          <p:nvPr/>
        </p:nvSpPr>
        <p:spPr>
          <a:xfrm rot="0" flipH="0" flipV="0">
            <a:off x="11153775" y="6477000"/>
            <a:ext cx="371475" cy="161925"/>
          </a:xfrm>
          <a:prstGeom prst="rect"/>
        </p:spPr>
        <p:txBody>
          <a:bodyPr wrap="none" lIns="0" tIns="0" rIns="0" bIns="0"/>
          <a:p>
            <a:pPr>
              <a:lnSpc>
                <a:spcPct val="100000"/>
              </a:lnSpc>
            </a:pPr>
            <a:r>
              <a:rPr lang="en-US" sz="1050">
                <a:solidFill>
                  <a:srgbClr val="85A8A1"/>
                </a:solidFill>
                <a:latin typeface="DIN Alternate"/>
                <a:ea typeface="DIN Alternate"/>
              </a:rPr>
              <a:t>04 / 18</a:t>
            </a:r>
            <a:endParaRPr/>
          </a:p>
        </p:txBody>
      </p:sp>
    </p:spTree>
  </p:cSl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345" name="" descr="&lt;Slide style={{ width: 1280, height: 720, background: '#FFFFFF', padding: '20px 70px', flexDirection: 'column' }}&gt;&#10;  &lt;Box style={{ height: 96, flexDirection: 'column', justifyContent: 'flex-end', gap: 6 }}&gt;&#10;    &lt;Text style={{ fontSize: 34, fontWeight: 'bold', color: '#10403B' }}&gt;上岗三件套：标准 · 量具 · 记录&lt;/Text&gt;&#10;    &lt;Text style={{ fontSize: 16, color: '#6C8280' }}&gt;动手之前先备齐这三样，缺一样就不要开始检验&lt;/Text&gt;&#10;  &lt;/Box&gt;&#10;  &lt;Box style={{ height: 10 }} /&gt;&#10;  &lt;Box style={{ height: 540, flexDirection: 'column' }}&gt;&#10;    &lt;Image&#10;      src=&quot;assets/prep_station.png&quot;&#10;      style={{ width: 1140, height: 290, borderRadius: 10, objectFit: 'cover' }}&#10;    /&gt;&#10;    &lt;Box style={{ height: 16 }} /&gt;&#10;    &lt;Box style={{ flex: 1, flexDirection: 'row', gap: 20 }}&gt;&#10;      {[&#10;        { n: '01', t: '标准', d: '先看标准，再动手。《检验标准书》《抽样标准》《限度样板》是判定的唯一依据；凭感觉判，是新人最大的不合格来源。', h: '上岗第一件事：确认手上的标准是现行受控版本。' },&#10;        { n: '02', t: '量具', d: '卡尺、塞尺、千分尺必须在有效校准期内，量程与精度要匹配，用前校零、专人保管。量具过期，检验结果一律作废。', h: '领用量具先看校准标签，过期立即退回计量室。' },&#10;        { n: '03', t: '记录', d: '现场即时记录，字迹清楚；写错划改并签名，不允许涂黑、不允许事后补记。数据是判定与追溯的唯一证据。', h: '写错的数字划一道横线，旁边写正确值并签名。' },&#10;      ].map((c, i) =&gt; (&#10;        &lt;Box key={i} style={{ flex: 1, background: '#ECF4F1', borderRadius: 10, padding: '20px 22px', flexDirection: 'column' }}&gt;&#10;          &lt;Box style={{ flexDirection: 'row', alignItems: 'baseline', gap: 10, marginBottom: 10 }}&gt;&#10;            &lt;Text style={{ fontSize: 22, fontWeight: 'bold', color: '#1E7F6E', fontFamily: '&quot;DIN Alternate&quot;, &quot;Helvetica Neue&quot;, Arial, sans-serif' }}&gt;{c.n}&lt;/Text&gt;&#10;            &lt;Text style={{ fontSize: 22, fontWeight: 'bold', color: '#10403B' }}&gt;{c.t}&lt;/Text&gt;&#10;          &lt;/Box&gt;&#10;          &lt;Text style={{ fontSize: 16, color: '#1C2B28', lineHeight: 1.65 }}&gt;{c.d}&lt;/Text&gt;&#10;          &lt;Box style={{ marginTop: 'auto', flexDirection: 'row', alignItems: 'center', gap: 10 }}&gt;&#10;            &lt;Box style={{ width: 3, height: 22, background: '#D9822B' }} /&gt;&#10;            &lt;Text style={{ flex: 1, fontSize: 14, color: '#10403B', lineHeight: 1.45 }}&gt;{c.h}&lt;/Text&gt;&#10;          &lt;/Box&gt;&#10;        &lt;/Box&gt;&#10;      ))}&#10;    &lt;/Box&gt;&#10;  &lt;/Box&gt;&#10;  &lt;Box style={{ height: 10 }} /&gt;&#10;  &lt;Box style={{ height: 24, flexDirection: 'row', justifyContent: 'space-between', alignItems: 'center' }}&gt;&#10;    &lt;Text style={{ fontSize: 13, color: '#85A8A1' }}&gt;QC 检验实操培训 · 品质部&lt;/Text&gt;&#10;    &lt;Text style={{ fontSize: 14, color: '#85A8A1', fontFamily: '&quot;DIN Alternate&quot;, &quot;Helvetica Neue&quot;, Arial, sans-serif' }}&gt;05 / 18&lt;/Text&gt;&#10;  &lt;/Box&gt;&#10;&lt;/Slide&gt;&#10;"/>
        <p:cNvGrpSpPr/>
        <p:nvPr/>
      </p:nvGrpSpPr>
      <p:grpSpPr>
        <a:xfrm>
          <a:off x="0" y="0"/>
          <a:ext cx="0" cy="0"/>
          <a:chOff x="0" y="0"/>
          <a:chExt cx="0" cy="0"/>
        </a:xfrm>
      </p:grpSpPr>
      <p:sp>
        <p:nvSpPr>
          <p:cNvPr id="346" name=""/>
          <p:cNvSpPr/>
          <p:nvPr/>
        </p:nvSpPr>
        <p:spPr>
          <a:xfrm rot="0" flipH="0" flipV="0">
            <a:off x="0" y="0"/>
            <a:ext cx="12192000" cy="6858000"/>
          </a:xfrm>
          <a:prstGeom prst="rect">
            <a:avLst/>
          </a:prstGeom>
          <a:solidFill>
            <a:srgbClr val="FFFFFF"/>
          </a:solidFill>
          <a:ln/>
        </p:spPr>
        <p:txBody>
          <a:bodyPr/>
          <a:p/>
        </p:txBody>
      </p:sp>
      <p:sp>
        <p:nvSpPr>
          <p:cNvPr id="347" name="" descr="{&quot;isTemplate&quot;:true,&quot;type&quot;:&quot;text&quot;}"/>
          <p:cNvSpPr txBox="1"/>
          <p:nvPr/>
        </p:nvSpPr>
        <p:spPr>
          <a:xfrm rot="0" flipH="0" flipV="0">
            <a:off x="666750" y="466725"/>
            <a:ext cx="10858500" cy="390525"/>
          </a:xfrm>
          <a:prstGeom prst="rect"/>
        </p:spPr>
        <p:txBody>
          <a:bodyPr wrap="none" lIns="0" tIns="0" rIns="0" bIns="0"/>
          <a:p>
            <a:pPr>
              <a:lnSpc>
                <a:spcPct val="100000"/>
              </a:lnSpc>
            </a:pPr>
            <a:r>
              <a:rPr lang="zh-CN" sz="2550" b="1">
                <a:solidFill>
                  <a:srgbClr val="10403B"/>
                </a:solidFill>
                <a:latin typeface="Microsoft YaHei"/>
                <a:ea typeface="Microsoft YaHei"/>
              </a:rPr>
              <a:t>Three Essentials: Std, Gauges, Records</a:t>
            </a:r>
            <a:r>
              <a:rPr lang="en-US" sz="2550" b="1">
                <a:solidFill>
                  <a:srgbClr val="10403B"/>
                </a:solidFill>
                <a:latin typeface="Microsoft YaHei"/>
                <a:ea typeface="Microsoft YaHei"/>
              </a:rPr>
              <a:t/>
            </a:r>
            <a:r>
              <a:rPr lang="zh-CN" sz="2550" b="1">
                <a:solidFill>
                  <a:srgbClr val="10403B"/>
                </a:solidFill>
                <a:latin typeface="Microsoft YaHei"/>
                <a:ea typeface="Microsoft YaHei"/>
              </a:rPr>
              <a:t/>
            </a:r>
            <a:r>
              <a:rPr lang="en-US" sz="2550" b="1">
                <a:solidFill>
                  <a:srgbClr val="10403B"/>
                </a:solidFill>
                <a:latin typeface="Microsoft YaHei"/>
                <a:ea typeface="Microsoft YaHei"/>
              </a:rPr>
              <a:t/>
            </a:r>
            <a:r>
              <a:rPr lang="zh-CN" sz="2550" b="1">
                <a:solidFill>
                  <a:srgbClr val="10403B"/>
                </a:solidFill>
                <a:latin typeface="Microsoft YaHei"/>
                <a:ea typeface="Microsoft YaHei"/>
              </a:rPr>
              <a:t/>
            </a:r>
            <a:endParaRPr/>
          </a:p>
        </p:txBody>
      </p:sp>
      <p:sp>
        <p:nvSpPr>
          <p:cNvPr id="348" name="" descr="{&quot;isTemplate&quot;:true,&quot;type&quot;:&quot;text&quot;}"/>
          <p:cNvSpPr txBox="1"/>
          <p:nvPr/>
        </p:nvSpPr>
        <p:spPr>
          <a:xfrm rot="0" flipH="0" flipV="0">
            <a:off x="666750" y="914400"/>
            <a:ext cx="10858500" cy="190500"/>
          </a:xfrm>
          <a:prstGeom prst="rect"/>
        </p:spPr>
        <p:txBody>
          <a:bodyPr wrap="none" lIns="0" tIns="0" rIns="0" bIns="0"/>
          <a:p>
            <a:pPr>
              <a:lnSpc>
                <a:spcPct val="100000"/>
              </a:lnSpc>
            </a:pPr>
            <a:r>
              <a:rPr lang="zh-CN" sz="1200">
                <a:solidFill>
                  <a:srgbClr val="6C8280"/>
                </a:solidFill>
                <a:latin typeface="Microsoft YaHei"/>
                <a:ea typeface="Microsoft YaHei"/>
              </a:rPr>
              <a:t>Prepare these three before starting; don't inspect without all.</a:t>
            </a:r>
            <a:endParaRPr/>
          </a:p>
        </p:txBody>
      </p:sp>
      <p:pic>
        <p:nvPicPr>
          <p:cNvPr id="349" name=""/>
          <p:cNvPicPr>
            <a:picLocks noChangeAspect="1"/>
          </p:cNvPicPr>
          <p:nvPr/>
        </p:nvPicPr>
        <p:blipFill>
          <a:blip r:embed="rId1"/>
          <a:srcRect l="0" t="3704" r="0" b="3704"/>
          <a:stretch>
            <a:fillRect/>
          </a:stretch>
        </p:blipFill>
        <p:spPr>
          <a:xfrm rot="0" flipH="0" flipV="0">
            <a:off x="666750" y="1200150"/>
            <a:ext cx="10858500" cy="2762250"/>
          </a:xfrm>
          <a:prstGeom prst="roundRect">
            <a:avLst>
              <a:gd name="adj" fmla="val 3448"/>
            </a:avLst>
          </a:prstGeom>
          <a:ln/>
        </p:spPr>
      </p:pic>
      <p:sp>
        <p:nvSpPr>
          <p:cNvPr id="350" name=""/>
          <p:cNvSpPr/>
          <p:nvPr/>
        </p:nvSpPr>
        <p:spPr>
          <a:xfrm rot="0" flipH="0" flipV="0">
            <a:off x="666750" y="4114800"/>
            <a:ext cx="3495675" cy="2228850"/>
          </a:xfrm>
          <a:prstGeom prst="roundRect">
            <a:avLst>
              <a:gd name="adj" fmla="val 4274"/>
            </a:avLst>
          </a:prstGeom>
          <a:solidFill>
            <a:srgbClr val="ECF4F1"/>
          </a:solidFill>
          <a:ln/>
        </p:spPr>
        <p:txBody>
          <a:bodyPr/>
          <a:p/>
        </p:txBody>
      </p:sp>
      <p:sp>
        <p:nvSpPr>
          <p:cNvPr id="351" name="" descr="{&quot;isTemplate&quot;:true,&quot;type&quot;:&quot;text&quot;}"/>
          <p:cNvSpPr txBox="1"/>
          <p:nvPr/>
        </p:nvSpPr>
        <p:spPr>
          <a:xfrm rot="0" flipH="0" flipV="0">
            <a:off x="876300" y="4305300"/>
            <a:ext cx="209550" cy="257175"/>
          </a:xfrm>
          <a:prstGeom prst="rect"/>
        </p:spPr>
        <p:txBody>
          <a:bodyPr wrap="none" lIns="0" tIns="0" rIns="0" bIns="0"/>
          <a:p>
            <a:pPr>
              <a:lnSpc>
                <a:spcPct val="100000"/>
              </a:lnSpc>
            </a:pPr>
            <a:r>
              <a:rPr lang="en-US" sz="1650" b="1">
                <a:solidFill>
                  <a:srgbClr val="1E7F6E"/>
                </a:solidFill>
                <a:latin typeface="DIN Alternate"/>
                <a:ea typeface="DIN Alternate"/>
              </a:rPr>
              <a:t>01</a:t>
            </a:r>
            <a:endParaRPr/>
          </a:p>
        </p:txBody>
      </p:sp>
      <p:sp>
        <p:nvSpPr>
          <p:cNvPr id="352" name="" descr="{&quot;isTemplate&quot;:true,&quot;type&quot;:&quot;text&quot;}"/>
          <p:cNvSpPr txBox="1"/>
          <p:nvPr/>
        </p:nvSpPr>
        <p:spPr>
          <a:xfrm rot="0" flipH="0" flipV="0">
            <a:off x="1181100" y="4305300"/>
            <a:ext cx="419100" cy="257175"/>
          </a:xfrm>
          <a:prstGeom prst="rect"/>
        </p:spPr>
        <p:txBody>
          <a:bodyPr wrap="none" lIns="0" tIns="0" rIns="0" bIns="0"/>
          <a:p>
            <a:pPr>
              <a:lnSpc>
                <a:spcPct val="100000"/>
              </a:lnSpc>
            </a:pPr>
            <a:r>
              <a:rPr lang="zh-CN" sz="1650" b="1">
                <a:solidFill>
                  <a:srgbClr val="10403B"/>
                </a:solidFill>
                <a:latin typeface="Microsoft YaHei"/>
                <a:ea typeface="Microsoft YaHei"/>
              </a:rPr>
              <a:t>Std</a:t>
            </a:r>
            <a:endParaRPr/>
          </a:p>
        </p:txBody>
      </p:sp>
      <p:sp>
        <p:nvSpPr>
          <p:cNvPr id="353" name="" descr="{&quot;isTemplate&quot;:true,&quot;type&quot;:&quot;text&quot;}"/>
          <p:cNvSpPr txBox="1"/>
          <p:nvPr/>
        </p:nvSpPr>
        <p:spPr>
          <a:xfrm rot="0" flipH="0" flipV="0">
            <a:off x="876300" y="4657725"/>
            <a:ext cx="3076575" cy="914400"/>
          </a:xfrm>
          <a:prstGeom prst="rect"/>
        </p:spPr>
        <p:txBody>
          <a:bodyPr wrap="square" lIns="0" tIns="0" rIns="0" bIns="0">
            <a:normAutofit/>
          </a:bodyPr>
          <a:p>
            <a:pPr>
              <a:lnSpc>
                <a:spcPct val="165000"/>
              </a:lnSpc>
            </a:pPr>
            <a:r>
              <a:rPr lang="zh-CN" sz="950">
                <a:solidFill>
                  <a:srgbClr val="1C2B28"/>
                </a:solidFill>
                <a:latin typeface="Microsoft YaHei"/>
                <a:ea typeface="Microsoft YaHei"/>
              </a:rPr>
              <a:t>Check std first, then inspect. The Inspection Std, Sampling Std, &amp; Limit Sample are the only basis; judging by feel is a major new hire issue.</a:t>
            </a:r>
            <a:endParaRPr/>
          </a:p>
        </p:txBody>
      </p:sp>
      <p:sp>
        <p:nvSpPr>
          <p:cNvPr id="354" name=""/>
          <p:cNvSpPr/>
          <p:nvPr/>
        </p:nvSpPr>
        <p:spPr>
          <a:xfrm rot="0" flipH="0" flipV="0">
            <a:off x="876300" y="5934075"/>
            <a:ext cx="28575" cy="209550"/>
          </a:xfrm>
          <a:prstGeom prst="rect">
            <a:avLst/>
          </a:prstGeom>
          <a:solidFill>
            <a:srgbClr val="D9822B"/>
          </a:solidFill>
          <a:ln/>
        </p:spPr>
        <p:txBody>
          <a:bodyPr/>
          <a:p/>
        </p:txBody>
      </p:sp>
      <p:sp>
        <p:nvSpPr>
          <p:cNvPr id="355" name="" descr="{&quot;isTemplate&quot;:true,&quot;type&quot;:&quot;text&quot;}"/>
          <p:cNvSpPr txBox="1"/>
          <p:nvPr/>
        </p:nvSpPr>
        <p:spPr>
          <a:xfrm rot="0" flipH="0" flipV="0">
            <a:off x="1000125" y="5915025"/>
            <a:ext cx="3116580" cy="238125"/>
          </a:xfrm>
          <a:prstGeom prst="rect"/>
        </p:spPr>
        <p:txBody>
          <a:bodyPr wrap="none" lIns="0" tIns="0" rIns="0" bIns="0"/>
          <a:p>
            <a:pPr>
              <a:lnSpc>
                <a:spcPct val="145000"/>
              </a:lnSpc>
            </a:pPr>
            <a:r>
              <a:rPr lang="zh-CN" sz="950">
                <a:solidFill>
                  <a:srgbClr val="10403B"/>
                </a:solidFill>
                <a:latin typeface="Microsoft YaHei"/>
                <a:ea typeface="Microsoft YaHei"/>
              </a:rPr>
              <a:t>First task: confirm std is current &amp; controlled.</a:t>
            </a:r>
            <a:endParaRPr/>
          </a:p>
        </p:txBody>
      </p:sp>
      <p:sp>
        <p:nvSpPr>
          <p:cNvPr id="356" name=""/>
          <p:cNvSpPr/>
          <p:nvPr/>
        </p:nvSpPr>
        <p:spPr>
          <a:xfrm rot="0" flipH="0" flipV="0">
            <a:off x="4352925" y="4114800"/>
            <a:ext cx="3486150" cy="2228850"/>
          </a:xfrm>
          <a:prstGeom prst="roundRect">
            <a:avLst>
              <a:gd name="adj" fmla="val 4274"/>
            </a:avLst>
          </a:prstGeom>
          <a:solidFill>
            <a:srgbClr val="ECF4F1"/>
          </a:solidFill>
          <a:ln/>
        </p:spPr>
        <p:txBody>
          <a:bodyPr/>
          <a:p/>
        </p:txBody>
      </p:sp>
      <p:sp>
        <p:nvSpPr>
          <p:cNvPr id="357" name="" descr="{&quot;isTemplate&quot;:true,&quot;type&quot;:&quot;text&quot;}"/>
          <p:cNvSpPr txBox="1"/>
          <p:nvPr/>
        </p:nvSpPr>
        <p:spPr>
          <a:xfrm rot="0" flipH="0" flipV="0">
            <a:off x="4562475" y="4305300"/>
            <a:ext cx="209550" cy="257175"/>
          </a:xfrm>
          <a:prstGeom prst="rect"/>
        </p:spPr>
        <p:txBody>
          <a:bodyPr wrap="none" lIns="0" tIns="0" rIns="0" bIns="0"/>
          <a:p>
            <a:pPr>
              <a:lnSpc>
                <a:spcPct val="100000"/>
              </a:lnSpc>
            </a:pPr>
            <a:r>
              <a:rPr lang="en-US" sz="1650" b="1">
                <a:solidFill>
                  <a:srgbClr val="1E7F6E"/>
                </a:solidFill>
                <a:latin typeface="DIN Alternate"/>
                <a:ea typeface="DIN Alternate"/>
              </a:rPr>
              <a:t>02</a:t>
            </a:r>
            <a:endParaRPr/>
          </a:p>
        </p:txBody>
      </p:sp>
      <p:sp>
        <p:nvSpPr>
          <p:cNvPr id="358" name="" descr="{&quot;isTemplate&quot;:true,&quot;type&quot;:&quot;text&quot;}"/>
          <p:cNvSpPr txBox="1"/>
          <p:nvPr/>
        </p:nvSpPr>
        <p:spPr>
          <a:xfrm rot="0" flipH="0" flipV="0">
            <a:off x="4867275" y="4305300"/>
            <a:ext cx="783933" cy="257175"/>
          </a:xfrm>
          <a:prstGeom prst="rect"/>
        </p:spPr>
        <p:txBody>
          <a:bodyPr wrap="none" lIns="0" tIns="0" rIns="0" bIns="0"/>
          <a:p>
            <a:pPr>
              <a:lnSpc>
                <a:spcPct val="100000"/>
              </a:lnSpc>
            </a:pPr>
            <a:r>
              <a:rPr lang="zh-CN" sz="1650" b="1">
                <a:solidFill>
                  <a:srgbClr val="10403B"/>
                </a:solidFill>
                <a:latin typeface="Microsoft YaHei"/>
                <a:ea typeface="Microsoft YaHei"/>
              </a:rPr>
              <a:t>Gauges</a:t>
            </a:r>
            <a:endParaRPr/>
          </a:p>
        </p:txBody>
      </p:sp>
      <p:sp>
        <p:nvSpPr>
          <p:cNvPr id="359" name="" descr="{&quot;isTemplate&quot;:true,&quot;type&quot;:&quot;text&quot;}"/>
          <p:cNvSpPr txBox="1"/>
          <p:nvPr/>
        </p:nvSpPr>
        <p:spPr>
          <a:xfrm rot="0" flipH="0" flipV="0">
            <a:off x="4562475" y="4657725"/>
            <a:ext cx="3067050" cy="914400"/>
          </a:xfrm>
          <a:prstGeom prst="rect"/>
        </p:spPr>
        <p:txBody>
          <a:bodyPr wrap="square" lIns="0" tIns="0" rIns="0" bIns="0">
            <a:normAutofit/>
          </a:bodyPr>
          <a:p>
            <a:pPr>
              <a:lnSpc>
                <a:spcPct val="165000"/>
              </a:lnSpc>
            </a:pPr>
            <a:r>
              <a:rPr lang="zh-CN" sz="800">
                <a:solidFill>
                  <a:srgbClr val="1C2B28"/>
                </a:solidFill>
                <a:latin typeface="Microsoft YaHei"/>
                <a:ea typeface="Microsoft YaHei"/>
              </a:rPr>
              <a:t>Calipers, feeler gauges, and micrometers must be within their valid calibration period, with appropriate range and accuracy. They should be zeroed before use and stored by designated personnel. Any measurement results obtained with expired gauges are invalid.</a:t>
            </a:r>
            <a:endParaRPr/>
          </a:p>
        </p:txBody>
      </p:sp>
      <p:sp>
        <p:nvSpPr>
          <p:cNvPr id="360" name=""/>
          <p:cNvSpPr/>
          <p:nvPr/>
        </p:nvSpPr>
        <p:spPr>
          <a:xfrm rot="0" flipH="0" flipV="0">
            <a:off x="4562475" y="5934075"/>
            <a:ext cx="28575" cy="209550"/>
          </a:xfrm>
          <a:prstGeom prst="rect">
            <a:avLst/>
          </a:prstGeom>
          <a:solidFill>
            <a:srgbClr val="D9822B"/>
          </a:solidFill>
          <a:ln/>
        </p:spPr>
        <p:txBody>
          <a:bodyPr/>
          <a:p/>
        </p:txBody>
      </p:sp>
      <p:sp>
        <p:nvSpPr>
          <p:cNvPr id="361" name="" descr="{&quot;isTemplate&quot;:true,&quot;type&quot;:&quot;text&quot;}"/>
          <p:cNvSpPr txBox="1"/>
          <p:nvPr/>
        </p:nvSpPr>
        <p:spPr>
          <a:xfrm rot="0" flipH="0" flipV="0">
            <a:off x="4686300" y="5915025"/>
            <a:ext cx="3107055" cy="238125"/>
          </a:xfrm>
          <a:prstGeom prst="rect"/>
        </p:spPr>
        <p:txBody>
          <a:bodyPr wrap="none" lIns="0" tIns="0" rIns="0" bIns="0"/>
          <a:p>
            <a:pPr>
              <a:lnSpc>
                <a:spcPct val="145000"/>
              </a:lnSpc>
            </a:pPr>
            <a:r>
              <a:rPr lang="zh-CN" sz="700">
                <a:solidFill>
                  <a:srgbClr val="10403B"/>
                </a:solidFill>
                <a:latin typeface="Microsoft YaHei"/>
                <a:ea typeface="Microsoft YaHei"/>
              </a:rPr>
              <a:t>Check cal. tag before using; return expired gauges to metrology lab.</a:t>
            </a:r>
            <a:endParaRPr/>
          </a:p>
        </p:txBody>
      </p:sp>
      <p:sp>
        <p:nvSpPr>
          <p:cNvPr id="362" name=""/>
          <p:cNvSpPr/>
          <p:nvPr/>
        </p:nvSpPr>
        <p:spPr>
          <a:xfrm rot="0" flipH="0" flipV="0">
            <a:off x="8029575" y="4114800"/>
            <a:ext cx="3495675" cy="2228850"/>
          </a:xfrm>
          <a:prstGeom prst="roundRect">
            <a:avLst>
              <a:gd name="adj" fmla="val 4274"/>
            </a:avLst>
          </a:prstGeom>
          <a:solidFill>
            <a:srgbClr val="ECF4F1"/>
          </a:solidFill>
          <a:ln/>
        </p:spPr>
        <p:txBody>
          <a:bodyPr/>
          <a:p/>
        </p:txBody>
      </p:sp>
      <p:sp>
        <p:nvSpPr>
          <p:cNvPr id="363" name="" descr="{&quot;isTemplate&quot;:true,&quot;type&quot;:&quot;text&quot;}"/>
          <p:cNvSpPr txBox="1"/>
          <p:nvPr/>
        </p:nvSpPr>
        <p:spPr>
          <a:xfrm rot="0" flipH="0" flipV="0">
            <a:off x="8239125" y="4305300"/>
            <a:ext cx="209550" cy="257175"/>
          </a:xfrm>
          <a:prstGeom prst="rect"/>
        </p:spPr>
        <p:txBody>
          <a:bodyPr wrap="none" lIns="0" tIns="0" rIns="0" bIns="0"/>
          <a:p>
            <a:pPr>
              <a:lnSpc>
                <a:spcPct val="100000"/>
              </a:lnSpc>
            </a:pPr>
            <a:r>
              <a:rPr lang="en-US" sz="1650" b="1">
                <a:solidFill>
                  <a:srgbClr val="1E7F6E"/>
                </a:solidFill>
                <a:latin typeface="DIN Alternate"/>
                <a:ea typeface="DIN Alternate"/>
              </a:rPr>
              <a:t>03</a:t>
            </a:r>
            <a:endParaRPr/>
          </a:p>
        </p:txBody>
      </p:sp>
      <p:sp>
        <p:nvSpPr>
          <p:cNvPr id="364" name="" descr="{&quot;isTemplate&quot;:true,&quot;type&quot;:&quot;text&quot;}"/>
          <p:cNvSpPr txBox="1"/>
          <p:nvPr/>
        </p:nvSpPr>
        <p:spPr>
          <a:xfrm rot="0" flipH="0" flipV="0">
            <a:off x="8543925" y="4305300"/>
            <a:ext cx="909922" cy="257175"/>
          </a:xfrm>
          <a:prstGeom prst="rect"/>
        </p:spPr>
        <p:txBody>
          <a:bodyPr wrap="none" lIns="0" tIns="0" rIns="0" bIns="0"/>
          <a:p>
            <a:pPr>
              <a:lnSpc>
                <a:spcPct val="100000"/>
              </a:lnSpc>
            </a:pPr>
            <a:r>
              <a:rPr lang="zh-CN" sz="1650" b="1">
                <a:solidFill>
                  <a:srgbClr val="10403B"/>
                </a:solidFill>
                <a:latin typeface="Microsoft YaHei"/>
                <a:ea typeface="Microsoft YaHei"/>
              </a:rPr>
              <a:t>Records</a:t>
            </a:r>
            <a:endParaRPr/>
          </a:p>
        </p:txBody>
      </p:sp>
      <p:sp>
        <p:nvSpPr>
          <p:cNvPr id="365" name="" descr="{&quot;isTemplate&quot;:true,&quot;type&quot;:&quot;text&quot;}"/>
          <p:cNvSpPr txBox="1"/>
          <p:nvPr/>
        </p:nvSpPr>
        <p:spPr>
          <a:xfrm rot="0" flipH="0" flipV="0">
            <a:off x="8239125" y="4657725"/>
            <a:ext cx="3076575" cy="914400"/>
          </a:xfrm>
          <a:prstGeom prst="rect"/>
        </p:spPr>
        <p:txBody>
          <a:bodyPr wrap="square" lIns="0" tIns="0" rIns="0" bIns="0">
            <a:normAutofit/>
          </a:bodyPr>
          <a:p>
            <a:pPr>
              <a:lnSpc>
                <a:spcPct val="165000"/>
              </a:lnSpc>
            </a:pPr>
            <a:r>
              <a:rPr lang="zh-CN" sz="900">
                <a:solidFill>
                  <a:srgbClr val="1C2B28"/>
                </a:solidFill>
                <a:latin typeface="Microsoft YaHei"/>
                <a:ea typeface="Microsoft YaHei"/>
              </a:rPr>
              <a:t>Record on-site, legibly; correct errors with a line and sign; no blacking out, no backdating. Data is the sole evidence for eval. &amp; traceability.</a:t>
            </a:r>
            <a:endParaRPr/>
          </a:p>
        </p:txBody>
      </p:sp>
      <p:sp>
        <p:nvSpPr>
          <p:cNvPr id="366" name=""/>
          <p:cNvSpPr/>
          <p:nvPr/>
        </p:nvSpPr>
        <p:spPr>
          <a:xfrm rot="0" flipH="0" flipV="0">
            <a:off x="8239125" y="5934075"/>
            <a:ext cx="28575" cy="209550"/>
          </a:xfrm>
          <a:prstGeom prst="rect">
            <a:avLst/>
          </a:prstGeom>
          <a:solidFill>
            <a:srgbClr val="D9822B"/>
          </a:solidFill>
          <a:ln/>
        </p:spPr>
        <p:txBody>
          <a:bodyPr/>
          <a:p/>
        </p:txBody>
      </p:sp>
      <p:sp>
        <p:nvSpPr>
          <p:cNvPr id="367" name="" descr="{&quot;isTemplate&quot;:true,&quot;type&quot;:&quot;text&quot;}"/>
          <p:cNvSpPr txBox="1"/>
          <p:nvPr/>
        </p:nvSpPr>
        <p:spPr>
          <a:xfrm rot="0" flipH="0" flipV="0">
            <a:off x="8362950" y="5915025"/>
            <a:ext cx="3116580" cy="238125"/>
          </a:xfrm>
          <a:prstGeom prst="rect"/>
        </p:spPr>
        <p:txBody>
          <a:bodyPr wrap="none" lIns="0" tIns="0" rIns="0" bIns="0"/>
          <a:p>
            <a:pPr>
              <a:lnSpc>
                <a:spcPct val="145000"/>
              </a:lnSpc>
            </a:pPr>
            <a:r>
              <a:rPr lang="zh-CN" sz="900">
                <a:solidFill>
                  <a:srgbClr val="10403B"/>
                </a:solidFill>
                <a:latin typeface="Microsoft YaHei"/>
                <a:ea typeface="Microsoft YaHei"/>
              </a:rPr>
              <a:t>Cross out wrong numbers, write correct value &amp; sign.</a:t>
            </a:r>
            <a:endParaRPr/>
          </a:p>
        </p:txBody>
      </p:sp>
      <p:sp>
        <p:nvSpPr>
          <p:cNvPr id="368" name="" descr="{&quot;isTemplate&quot;:true,&quot;type&quot;:&quot;text&quot;}"/>
          <p:cNvSpPr txBox="1"/>
          <p:nvPr/>
        </p:nvSpPr>
        <p:spPr>
          <a:xfrm rot="0" flipH="0" flipV="0">
            <a:off x="666750" y="6477000"/>
            <a:ext cx="3576882" cy="152400"/>
          </a:xfrm>
          <a:prstGeom prst="rect"/>
        </p:spPr>
        <p:txBody>
          <a:bodyPr wrap="none" lIns="0" tIns="0" rIns="0" bIns="0"/>
          <a:p>
            <a:pPr>
              <a:lnSpc>
                <a:spcPct val="100000"/>
              </a:lnSpc>
            </a:pPr>
            <a:r>
              <a:rPr lang="en-US" sz="975">
                <a:solidFill>
                  <a:srgbClr val="85A8A1"/>
                </a:solidFill>
                <a:latin typeface="Microsoft YaHei"/>
                <a:ea typeface="Microsoft YaHei"/>
              </a:rPr>
              <a:t/>
            </a:r>
            <a:r>
              <a:rPr lang="zh-CN" sz="975">
                <a:solidFill>
                  <a:srgbClr val="85A8A1"/>
                </a:solidFill>
                <a:latin typeface="Microsoft YaHei"/>
                <a:ea typeface="Microsoft YaHei"/>
              </a:rPr>
              <a:t>QC Inspection Practical Training · Quality Department</a:t>
            </a:r>
            <a:r>
              <a:rPr lang="en-US" sz="975">
                <a:solidFill>
                  <a:srgbClr val="85A8A1"/>
                </a:solidFill>
                <a:latin typeface="Microsoft YaHei"/>
                <a:ea typeface="Microsoft YaHei"/>
              </a:rPr>
              <a:t/>
            </a:r>
            <a:r>
              <a:rPr lang="zh-CN" sz="975">
                <a:solidFill>
                  <a:srgbClr val="85A8A1"/>
                </a:solidFill>
                <a:latin typeface="Microsoft YaHei"/>
                <a:ea typeface="Microsoft YaHei"/>
              </a:rPr>
              <a:t/>
            </a:r>
            <a:endParaRPr/>
          </a:p>
        </p:txBody>
      </p:sp>
      <p:sp>
        <p:nvSpPr>
          <p:cNvPr id="369" name="" descr="{&quot;isTemplate&quot;:true,&quot;type&quot;:&quot;text&quot;}"/>
          <p:cNvSpPr txBox="1"/>
          <p:nvPr/>
        </p:nvSpPr>
        <p:spPr>
          <a:xfrm rot="0" flipH="0" flipV="0">
            <a:off x="11153775" y="6477000"/>
            <a:ext cx="371475" cy="161925"/>
          </a:xfrm>
          <a:prstGeom prst="rect"/>
        </p:spPr>
        <p:txBody>
          <a:bodyPr wrap="none" lIns="0" tIns="0" rIns="0" bIns="0"/>
          <a:p>
            <a:pPr>
              <a:lnSpc>
                <a:spcPct val="100000"/>
              </a:lnSpc>
            </a:pPr>
            <a:r>
              <a:rPr lang="en-US" sz="1050">
                <a:solidFill>
                  <a:srgbClr val="85A8A1"/>
                </a:solidFill>
                <a:latin typeface="DIN Alternate"/>
                <a:ea typeface="DIN Alternate"/>
              </a:rPr>
              <a:t>05 / 18</a:t>
            </a:r>
            <a:endParaRPr/>
          </a:p>
        </p:txBody>
      </p:sp>
    </p:spTree>
  </p:cSld>
</p:sld>
</file>

<file path=ppt/slides/slide6.xml><?xml version="1.0" encoding="utf-8"?>
<p:sld xmlns:asvg="http://schemas.microsoft.com/office/drawing/2016/SVG/main" xmlns:a="http://schemas.openxmlformats.org/drawingml/2006/main" xmlns:r="http://schemas.openxmlformats.org/officeDocument/2006/relationships" xmlns:p="http://schemas.openxmlformats.org/presentationml/2006/main" xmlns:mc="http://schemas.openxmlformats.org/markup-compatibility/2006" mc:Ignorable="asvg">
  <p:cSld>
    <p:spTree>
      <p:nvGrpSpPr>
        <p:cNvPr id="370" name="" descr="&lt;Slide style={{ width: 1280, height: 720, background: '#FFFFFF', padding: '20px 70px', flexDirection: 'column' }}&gt;&#10;  &lt;Box style={{ height: 96, flexDirection: 'column', justifyContent: 'flex-end', gap: 6 }}&gt;&#10;    &lt;Text style={{ fontSize: 34, fontWeight: 'bold', color: '#10403B' }}&gt;量具内校：让每把量具都可信&lt;/Text&gt;&#10;    &lt;Text style={{ fontSize: 16, color: '#6C8280' }}&gt;自己校、按期校、留证据——量具失准，检验结论一律作废&lt;/Text&gt;&#10;  &lt;/Box&gt;&#10;  &lt;Box style={{ height: 10 }} /&gt;&#10;  &lt;Box style={{ height: 540, flexDirection: 'column' }}&gt;&#10;    &lt;Box style={{ height: 262, background: '#ECF4F1', borderRadius: 10, padding: '20px 22px', flexDirection: 'column' }}&gt;&#10;      &lt;Box style={{ flex: 1, flexDirection: 'row', gap: 10, alignItems: 'stretch' }}&gt;&#10;        {[&#10;          { n: '01', t: '建台账', d: '每把量具一个唯一编号，登记型号、量程、存放位置与责任人。', h: '新增或返修后必须重新登记' },&#10;          { n: '02', t: '排周期', d: '按量具类型与使用频次定校准周期，到期前提醒，不许&quot;先用着&quot;。', h: '周期由计量管理员定，不得自行延长' },&#10;          { n: '03', t: '选标准器', d: '用量块、标准片校验，标准器精度须高于被校量具，且本身已溯源。', h: '标准器自己也要按期外校' },&#10;          { n: '04', t: '做校验', d: '零位、中间、满量程多点校验，记录实测偏差并与允许误差比较。', h: '偏差超标：先调整，不合格就停用' },&#10;          { n: '05', t: '贴标留痕', d: '判定后贴校准标签，填写《内校记录表》，写明结论与校准人。', h: '标签贴在量具本体上，不能只贴在盒子上' },&#10;        ].map((s, i) =&gt; (&#10;          &lt;Box key={i} style={{ flexDirection: 'row', alignItems: 'stretch', flex: 1 }}&gt;&#10;            &lt;Box style={{ flex: 1, background: '#FFFFFF', borderRadius: 8, padding: '14px 13px', flexDirection: 'column' }}&gt;&#10;              &lt;Text style={{ fontSize: 13, fontWeight: 'bold', color: '#1E7F6E', marginBottom: 4, fontFamily: '&quot;DIN Alternate&quot;, &quot;Helvetica Neue&quot;, Arial, sans-serif' }}&gt;{s.n}&lt;/Text&gt;&#10;              &lt;Text style={{ fontSize: 17, fontWeight: 'bold', color: '#10403B', marginBottom: 6 }}&gt;{s.t}&lt;/Text&gt;&#10;              &lt;Text style={{ fontSize: 13, color: '#6C8280', lineHeight: 1.5 }}&gt;{s.d}&lt;/Text&gt;&#10;              &lt;Text style={{ fontSize: 12, color: '#1E7F6E', lineHeight: 1.45, marginTop: 'auto' }}&gt;{s.h}&lt;/Text&gt;&#10;            &lt;/Box&gt;&#10;            {i &lt; 4 &amp;&amp; (&#10;              &lt;Box style={{ width: 24, justifyContent: 'center', alignItems: 'center' }}&gt;&#10;                &lt;svg width=&quot;18&quot; height=&quot;14&quot; viewBox=&quot;0 0 22 14&quot;&gt;&#10;                  &lt;rect x=&quot;0&quot; y=&quot;6&quot; width=&quot;13&quot; height=&quot;2&quot; fill=&quot;#85A8A1&quot; /&gt;&#10;                  &lt;path d=&quot;M12 2 L21 7 L12 12 Z&quot; fill=&quot;#85A8A1&quot; /&gt;&#10;                &lt;/svg&gt;&#10;              &lt;/Box&gt;&#10;            )}&#10;          &lt;/Box&gt;&#10;        ))}&#10;      &lt;/Box&gt;&#10;      &lt;Box style={{ marginTop: 14, flexDirection: 'row', alignItems: 'center', gap: 10 }}&gt;&#10;        &lt;Box style={{ width: 4, height: 26, background: '#D9822B' }} /&gt;&#10;        &lt;Text style={{ fontSize: 15, color: '#10403B', lineHeight: 1.5 }}&gt;&#10;          &lt;span style={{ fontWeight: 'bold' }}&gt;内校 = 企业内部校准&lt;/span&gt;：用已溯源的标准器，按期校验手上的量具，确认它仍然在允许误差范围内。&#10;        &lt;/Text&gt;&#10;      &lt;/Box&gt;&#10;    &lt;/Box&gt;&#10;    &lt;Box style={{ height: 14 }} /&gt;&#10;    &lt;Box style={{ flex: 1, flexDirection: 'row', gap: 20 }}&gt;&#10;      &lt;Box style={{ flex: 1, background: '#FFFFFF', border: '1px solid #ECF4F1', borderRadius: 10, padding: '18px 22px', flexDirection: 'column' }}&gt;&#10;        &lt;Text style={{ fontSize: 19, fontWeight: 'bold', color: '#10403B', marginBottom: 14 }}&gt;量具校准标签：三种状态&lt;/Text&gt;&#10;        {[&#10;          { c: '#1E7F6E', t: '合格', d: '在有效期内，可正常用于检验' },&#10;          { c: '#D9822B', t: '限用', d: '仅限指定量程或指定检验项目使用' },&#10;          { c: '#C0392B', t: '停用', d: '超期、损坏或偏差超标，立即送计量室' },&#10;        ].map((r, i) =&gt; (&#10;          &lt;Box key={i} style={{ flexDirection: 'row', alignItems: 'center', gap: 12, marginBottom: 10 }}&gt;&#10;            &lt;Box style={{ width: 46, height: 28, borderRadius: 6, background: r.c }} /&gt;&#10;            &lt;Text style={{ width: 46, fontSize: 15, fontWeight: 'bold', color: '#10403B' }}&gt;{r.t}&lt;/Text&gt;&#10;            &lt;Text style={{ flex: 1, fontSize: 14, color: '#1C2B28', lineHeight: 1.45 }}&gt;{r.d}&lt;/Text&gt;&#10;          &lt;/Box&gt;&#10;        ))}&#10;        &lt;Text style={{ fontSize: 13, color: '#85A8A1', lineHeight: 1.5, marginTop: 'auto' }}&gt;&#10;          标签贴在量具上，不是贴在物料上，与物料的四色状态标识不是一回事。标签必须含：量具编号 / 本次校准日期 / 有效期至 / 校准人签名——缺一项按停用处理。&#10;        &lt;/Text&gt;&#10;      &lt;/Box&gt;&#10;      &lt;Box style={{ flex: 1, background: '#10403B', borderRadius: 10, padding: '18px 22px', flexDirection: 'column' }}&gt;&#10;        &lt;Text style={{ fontSize: 19, fontWeight: 'bold', color: '#FFFFFF', marginBottom: 14 }}&gt;日常点检：三步不走空&lt;/Text&gt;&#10;        {[&#10;          { k: '用前', v: '确认校准标签在有效期内，卡尺合拢先看是否归零' },&#10;          { k: '用中', v: '按量程选测点，不超量程、不敲击、不测高温工件' },&#10;          { k: '用后', v: '清洁归位，金属量具防锈；异常立即停用并送计量室' },&#10;        ].map((r, i) =&gt; (&#10;          &lt;Box key={i} style={{ flexDirection: 'row', gap: 12, alignItems: 'flex-start', marginBottom: 10 }}&gt;&#10;            &lt;Box style={{ background: '#1E7F6E', borderRadius: 6, padding: '2px 10px' }}&gt;&#10;              &lt;Text style={{ fontSize: 13, color: '#FFFFFF' }}&gt;{r.k}&lt;/Text&gt;&#10;            &lt;/Box&gt;&#10;            &lt;Text style={{ flex: 1, fontSize: 14, color: 'rgba(255,255,255,0.9)', lineHeight: 1.5 }}&gt;{r.v}&lt;/Text&gt;&#10;          &lt;/Box&gt;&#10;        ))}&#10;        &lt;Box style={{ marginTop: 'auto', flexDirection: 'row', alignItems: 'center', gap: 10, background: 'rgba(217,130,43,0.16)', borderRadius: 8, padding: '12px 16px', borderLeft: '3px solid #D9822B' }}&gt;&#10;          &lt;Text style={{ fontSize: 13, color: '#FFFFFF', lineHeight: 1.5 }}&gt;&#10;            用超期量具做出的判定，无论结论对错一律无效，必须重新检验。&#10;          &lt;/Text&gt;&#10;        &lt;/Box&gt;&#10;      &lt;/Box&gt;&#10;    &lt;/Box&gt;&#10;  &lt;/Box&gt;&#10;  &lt;Box style={{ height: 10 }} /&gt;&#10;  &lt;Box style={{ height: 24, flexDirection: 'row', justifyContent: 'space-between', alignItems: 'center' }}&gt;&#10;    &lt;Text style={{ fontSize: 13, color: '#85A8A1' }}&gt;QC 检验实操培训 · 品质部&lt;/Text&gt;&#10;    &lt;Text style={{ fontSize: 14, color: '#85A8A1', fontFamily: '&quot;DIN Alternate&quot;, &quot;Helvetica Neue&quot;, Arial, sans-serif' }}&gt;06 / 18&lt;/Text&gt;&#10;  &lt;/Box&gt;&#10;&lt;/Slide&gt;&#10;"/>
        <p:cNvGrpSpPr/>
        <p:nvPr/>
      </p:nvGrpSpPr>
      <p:grpSpPr>
        <a:xfrm>
          <a:off x="0" y="0"/>
          <a:ext cx="0" cy="0"/>
          <a:chOff x="0" y="0"/>
          <a:chExt cx="0" cy="0"/>
        </a:xfrm>
      </p:grpSpPr>
      <p:sp>
        <p:nvSpPr>
          <p:cNvPr id="371" name=""/>
          <p:cNvSpPr/>
          <p:nvPr/>
        </p:nvSpPr>
        <p:spPr>
          <a:xfrm rot="0" flipH="0" flipV="0">
            <a:off x="0" y="0"/>
            <a:ext cx="12192000" cy="6858000"/>
          </a:xfrm>
          <a:prstGeom prst="rect">
            <a:avLst/>
          </a:prstGeom>
          <a:solidFill>
            <a:srgbClr val="FFFFFF"/>
          </a:solidFill>
          <a:ln/>
        </p:spPr>
        <p:txBody>
          <a:bodyPr/>
          <a:p/>
        </p:txBody>
      </p:sp>
      <p:sp>
        <p:nvSpPr>
          <p:cNvPr id="372" name="" descr="{&quot;isTemplate&quot;:true,&quot;type&quot;:&quot;text&quot;}"/>
          <p:cNvSpPr txBox="1"/>
          <p:nvPr/>
        </p:nvSpPr>
        <p:spPr>
          <a:xfrm rot="0" flipH="0" flipV="0">
            <a:off x="666750" y="466725"/>
            <a:ext cx="10858500" cy="390525"/>
          </a:xfrm>
          <a:prstGeom prst="rect"/>
        </p:spPr>
        <p:txBody>
          <a:bodyPr wrap="none" lIns="0" tIns="0" rIns="0" bIns="0"/>
          <a:p>
            <a:pPr>
              <a:lnSpc>
                <a:spcPct val="100000"/>
              </a:lnSpc>
            </a:pPr>
            <a:r>
              <a:rPr lang="zh-CN" sz="2550" b="1">
                <a:solidFill>
                  <a:srgbClr val="10403B"/>
                </a:solidFill>
                <a:latin typeface="Microsoft YaHei"/>
                <a:ea typeface="Microsoft YaHei"/>
              </a:rPr>
              <a:t>Internal gauge cal.: Ensure every gauge is reliable</a:t>
            </a:r>
            <a:endParaRPr/>
          </a:p>
        </p:txBody>
      </p:sp>
      <p:sp>
        <p:nvSpPr>
          <p:cNvPr id="373" name="" descr="{&quot;isTemplate&quot;:true,&quot;type&quot;:&quot;text&quot;}"/>
          <p:cNvSpPr txBox="1"/>
          <p:nvPr/>
        </p:nvSpPr>
        <p:spPr>
          <a:xfrm rot="0" flipH="0" flipV="0">
            <a:off x="666750" y="914400"/>
            <a:ext cx="10858500" cy="190500"/>
          </a:xfrm>
          <a:prstGeom prst="rect"/>
        </p:spPr>
        <p:txBody>
          <a:bodyPr wrap="none" lIns="0" tIns="0" rIns="0" bIns="0"/>
          <a:p>
            <a:pPr>
              <a:lnSpc>
                <a:spcPct val="100000"/>
              </a:lnSpc>
            </a:pPr>
            <a:r>
              <a:rPr lang="zh-CN" sz="1200">
                <a:solidFill>
                  <a:srgbClr val="6C8280"/>
                </a:solidFill>
                <a:latin typeface="Microsoft YaHei"/>
                <a:ea typeface="Microsoft YaHei"/>
              </a:rPr>
              <a:t>Self-calibrate, on schedule, keep records — any gauge inaccuracy invalidates all insp. results</a:t>
            </a:r>
            <a:endParaRPr/>
          </a:p>
        </p:txBody>
      </p:sp>
      <p:sp>
        <p:nvSpPr>
          <p:cNvPr id="374" name=""/>
          <p:cNvSpPr/>
          <p:nvPr/>
        </p:nvSpPr>
        <p:spPr>
          <a:xfrm rot="0" flipH="0" flipV="0">
            <a:off x="666750" y="1200150"/>
            <a:ext cx="10858500" cy="2495550"/>
          </a:xfrm>
          <a:prstGeom prst="roundRect">
            <a:avLst>
              <a:gd name="adj" fmla="val 3817"/>
            </a:avLst>
          </a:prstGeom>
          <a:solidFill>
            <a:srgbClr val="ECF4F1"/>
          </a:solidFill>
          <a:ln/>
        </p:spPr>
        <p:txBody>
          <a:bodyPr/>
          <a:p/>
        </p:txBody>
      </p:sp>
      <p:sp>
        <p:nvSpPr>
          <p:cNvPr id="375" name=""/>
          <p:cNvSpPr/>
          <p:nvPr/>
        </p:nvSpPr>
        <p:spPr>
          <a:xfrm rot="0" flipH="0" flipV="0">
            <a:off x="876300" y="1390650"/>
            <a:ext cx="1781175" cy="1790700"/>
          </a:xfrm>
          <a:prstGeom prst="roundRect">
            <a:avLst>
              <a:gd name="adj" fmla="val 4278"/>
            </a:avLst>
          </a:prstGeom>
          <a:solidFill>
            <a:srgbClr val="FFFFFF"/>
          </a:solidFill>
          <a:ln/>
        </p:spPr>
        <p:txBody>
          <a:bodyPr/>
          <a:p/>
        </p:txBody>
      </p:sp>
      <p:sp>
        <p:nvSpPr>
          <p:cNvPr id="376" name="" descr="{&quot;isTemplate&quot;:true,&quot;type&quot;:&quot;text&quot;}"/>
          <p:cNvSpPr txBox="1"/>
          <p:nvPr/>
        </p:nvSpPr>
        <p:spPr>
          <a:xfrm rot="0" flipH="0" flipV="0">
            <a:off x="1000125" y="1524000"/>
            <a:ext cx="1533525" cy="152400"/>
          </a:xfrm>
          <a:prstGeom prst="rect"/>
        </p:spPr>
        <p:txBody>
          <a:bodyPr wrap="none" lIns="0" tIns="0" rIns="0" bIns="0"/>
          <a:p>
            <a:pPr>
              <a:lnSpc>
                <a:spcPct val="100000"/>
              </a:lnSpc>
            </a:pPr>
            <a:r>
              <a:rPr lang="en-US" sz="975" b="1">
                <a:solidFill>
                  <a:srgbClr val="1E7F6E"/>
                </a:solidFill>
                <a:latin typeface="DIN Alternate"/>
                <a:ea typeface="DIN Alternate"/>
              </a:rPr>
              <a:t>01</a:t>
            </a:r>
            <a:endParaRPr/>
          </a:p>
        </p:txBody>
      </p:sp>
      <p:sp>
        <p:nvSpPr>
          <p:cNvPr id="377" name="" descr="{&quot;isTemplate&quot;:true,&quot;type&quot;:&quot;text&quot;}"/>
          <p:cNvSpPr txBox="1"/>
          <p:nvPr/>
        </p:nvSpPr>
        <p:spPr>
          <a:xfrm rot="0" flipH="0" flipV="0">
            <a:off x="1000125" y="1714500"/>
            <a:ext cx="1533525" cy="200025"/>
          </a:xfrm>
          <a:prstGeom prst="rect"/>
        </p:spPr>
        <p:txBody>
          <a:bodyPr wrap="none" lIns="0" tIns="0" rIns="0" bIns="0"/>
          <a:p>
            <a:pPr>
              <a:lnSpc>
                <a:spcPct val="100000"/>
              </a:lnSpc>
            </a:pPr>
            <a:r>
              <a:rPr lang="zh-CN" sz="1275" b="1">
                <a:solidFill>
                  <a:srgbClr val="10403B"/>
                </a:solidFill>
                <a:latin typeface="Microsoft YaHei"/>
                <a:ea typeface="Microsoft YaHei"/>
              </a:rPr>
              <a:t>Log</a:t>
            </a:r>
            <a:endParaRPr/>
          </a:p>
        </p:txBody>
      </p:sp>
      <p:sp>
        <p:nvSpPr>
          <p:cNvPr id="378" name="" descr="{&quot;isTemplate&quot;:true,&quot;type&quot;:&quot;text&quot;}"/>
          <p:cNvSpPr txBox="1"/>
          <p:nvPr/>
        </p:nvSpPr>
        <p:spPr>
          <a:xfrm rot="0" flipH="0" flipV="0">
            <a:off x="1000125" y="1971675"/>
            <a:ext cx="1533525" cy="676275"/>
          </a:xfrm>
          <a:prstGeom prst="rect"/>
        </p:spPr>
        <p:txBody>
          <a:bodyPr wrap="square" lIns="0" tIns="0" rIns="0" bIns="0">
            <a:normAutofit/>
          </a:bodyPr>
          <a:p>
            <a:pPr>
              <a:lnSpc>
                <a:spcPct val="150000"/>
              </a:lnSpc>
            </a:pPr>
            <a:r>
              <a:rPr lang="zh-CN" sz="700">
                <a:solidFill>
                  <a:srgbClr val="6C8280"/>
                </a:solidFill>
                <a:latin typeface="Microsoft YaHei"/>
                <a:ea typeface="Microsoft YaHei"/>
              </a:rPr>
              <a:t>Assign unique codes to each gauge, register model, range, storage location &amp; responsible person</a:t>
            </a:r>
            <a:endParaRPr/>
          </a:p>
        </p:txBody>
      </p:sp>
      <p:sp>
        <p:nvSpPr>
          <p:cNvPr id="379" name="" descr="{&quot;isTemplate&quot;:true,&quot;type&quot;:&quot;text&quot;}"/>
          <p:cNvSpPr txBox="1"/>
          <p:nvPr/>
        </p:nvSpPr>
        <p:spPr>
          <a:xfrm rot="0" flipH="0" flipV="0">
            <a:off x="1000125" y="2847975"/>
            <a:ext cx="1611630" cy="200025"/>
          </a:xfrm>
          <a:prstGeom prst="rect"/>
        </p:spPr>
        <p:txBody>
          <a:bodyPr wrap="none" lIns="0" tIns="0" rIns="0" bIns="0"/>
          <a:p>
            <a:pPr>
              <a:lnSpc>
                <a:spcPct val="145000"/>
              </a:lnSpc>
            </a:pPr>
            <a:r>
              <a:rPr lang="zh-CN" sz="700">
                <a:solidFill>
                  <a:srgbClr val="1E7F6E"/>
                </a:solidFill>
                <a:latin typeface="Microsoft YaHei"/>
                <a:ea typeface="Microsoft YaHei"/>
              </a:rPr>
              <a:t>Re-register after addition or repair</a:t>
            </a:r>
            <a:endParaRPr/>
          </a:p>
        </p:txBody>
      </p:sp>
      <p:pic>
        <p:nvPicPr>
          <p:cNvPr id="380" name=""/>
          <p:cNvPicPr>
            <a:picLocks noChangeAspect="1"/>
          </p:cNvPicPr>
          <p:nvPr/>
        </p:nvPicPr>
        <p:blipFill>
          <a:blip>
            <a:extLst>
              <a:ext uri="{96DAC541-7B7A-43D3-8B79-37D633B846F1}">
                <asvg:svgBlip r:embed="rId1"/>
              </a:ext>
            </a:extLst>
          </a:blip>
          <a:stretch>
            <a:fillRect/>
          </a:stretch>
        </p:blipFill>
        <p:spPr>
          <a:xfrm rot="0" flipH="0" flipV="0">
            <a:off x="2686050" y="2219325"/>
            <a:ext cx="171450" cy="133350"/>
          </a:xfrm>
          <a:prstGeom prst="rect">
            <a:avLst/>
          </a:prstGeom>
          <a:ln/>
        </p:spPr>
      </p:pic>
      <p:sp>
        <p:nvSpPr>
          <p:cNvPr id="381" name=""/>
          <p:cNvSpPr/>
          <p:nvPr/>
        </p:nvSpPr>
        <p:spPr>
          <a:xfrm rot="0" flipH="0" flipV="0">
            <a:off x="2981325" y="1390650"/>
            <a:ext cx="1781175" cy="1790700"/>
          </a:xfrm>
          <a:prstGeom prst="roundRect">
            <a:avLst>
              <a:gd name="adj" fmla="val 4278"/>
            </a:avLst>
          </a:prstGeom>
          <a:solidFill>
            <a:srgbClr val="FFFFFF"/>
          </a:solidFill>
          <a:ln/>
        </p:spPr>
        <p:txBody>
          <a:bodyPr/>
          <a:p/>
        </p:txBody>
      </p:sp>
      <p:sp>
        <p:nvSpPr>
          <p:cNvPr id="382" name="" descr="{&quot;isTemplate&quot;:true,&quot;type&quot;:&quot;text&quot;}"/>
          <p:cNvSpPr txBox="1"/>
          <p:nvPr/>
        </p:nvSpPr>
        <p:spPr>
          <a:xfrm rot="0" flipH="0" flipV="0">
            <a:off x="3105150" y="1524000"/>
            <a:ext cx="1533525" cy="152400"/>
          </a:xfrm>
          <a:prstGeom prst="rect"/>
        </p:spPr>
        <p:txBody>
          <a:bodyPr wrap="none" lIns="0" tIns="0" rIns="0" bIns="0"/>
          <a:p>
            <a:pPr>
              <a:lnSpc>
                <a:spcPct val="100000"/>
              </a:lnSpc>
            </a:pPr>
            <a:r>
              <a:rPr lang="en-US" sz="975" b="1">
                <a:solidFill>
                  <a:srgbClr val="1E7F6E"/>
                </a:solidFill>
                <a:latin typeface="DIN Alternate"/>
                <a:ea typeface="DIN Alternate"/>
              </a:rPr>
              <a:t>02</a:t>
            </a:r>
            <a:endParaRPr/>
          </a:p>
        </p:txBody>
      </p:sp>
      <p:sp>
        <p:nvSpPr>
          <p:cNvPr id="383" name="" descr="{&quot;isTemplate&quot;:true,&quot;type&quot;:&quot;text&quot;}"/>
          <p:cNvSpPr txBox="1"/>
          <p:nvPr/>
        </p:nvSpPr>
        <p:spPr>
          <a:xfrm rot="0" flipH="0" flipV="0">
            <a:off x="3105150" y="1714500"/>
            <a:ext cx="1533525" cy="200025"/>
          </a:xfrm>
          <a:prstGeom prst="rect"/>
        </p:spPr>
        <p:txBody>
          <a:bodyPr wrap="none" lIns="0" tIns="0" rIns="0" bIns="0"/>
          <a:p>
            <a:pPr>
              <a:lnSpc>
                <a:spcPct val="100000"/>
              </a:lnSpc>
            </a:pPr>
            <a:r>
              <a:rPr lang="zh-CN" sz="1275" b="1">
                <a:solidFill>
                  <a:srgbClr val="10403B"/>
                </a:solidFill>
                <a:latin typeface="Microsoft YaHei"/>
                <a:ea typeface="Microsoft YaHei"/>
              </a:rPr>
              <a:t>Schedule</a:t>
            </a:r>
            <a:endParaRPr/>
          </a:p>
        </p:txBody>
      </p:sp>
      <p:sp>
        <p:nvSpPr>
          <p:cNvPr id="384" name="" descr="{&quot;isTemplate&quot;:true,&quot;type&quot;:&quot;text&quot;}"/>
          <p:cNvSpPr txBox="1"/>
          <p:nvPr/>
        </p:nvSpPr>
        <p:spPr>
          <a:xfrm rot="0" flipH="0" flipV="0">
            <a:off x="3105150" y="1971675"/>
            <a:ext cx="1533525" cy="676275"/>
          </a:xfrm>
          <a:prstGeom prst="rect"/>
        </p:spPr>
        <p:txBody>
          <a:bodyPr wrap="square" lIns="0" tIns="0" rIns="0" bIns="0">
            <a:normAutofit/>
          </a:bodyPr>
          <a:p>
            <a:pPr>
              <a:lnSpc>
                <a:spcPct val="150000"/>
              </a:lnSpc>
            </a:pPr>
            <a:r>
              <a:rPr lang="zh-CN" sz="750">
                <a:solidFill>
                  <a:srgbClr val="6C8280"/>
                </a:solidFill>
                <a:latin typeface="Microsoft YaHei"/>
                <a:ea typeface="Microsoft YaHei"/>
              </a:rPr>
              <a:t>Set calibration cycle based on type &amp; usage, remind before expiration, no "use for now"</a:t>
            </a:r>
            <a:r>
              <a:rPr lang="en-US" sz="750">
                <a:solidFill>
                  <a:srgbClr val="6C8280"/>
                </a:solidFill>
                <a:latin typeface="Microsoft YaHei"/>
                <a:ea typeface="Microsoft YaHei"/>
              </a:rPr>
              <a:t/>
            </a:r>
            <a:r>
              <a:rPr lang="zh-CN" sz="750">
                <a:solidFill>
                  <a:srgbClr val="6C8280"/>
                </a:solidFill>
                <a:latin typeface="Microsoft YaHei"/>
                <a:ea typeface="Microsoft YaHei"/>
              </a:rPr>
              <a:t/>
            </a:r>
            <a:r>
              <a:rPr lang="en-US" sz="750">
                <a:solidFill>
                  <a:srgbClr val="6C8280"/>
                </a:solidFill>
                <a:latin typeface="Microsoft YaHei"/>
                <a:ea typeface="Microsoft YaHei"/>
              </a:rPr>
              <a:t/>
            </a:r>
            <a:r>
              <a:rPr lang="zh-CN" sz="750">
                <a:solidFill>
                  <a:srgbClr val="6C8280"/>
                </a:solidFill>
                <a:latin typeface="Microsoft YaHei"/>
                <a:ea typeface="Microsoft YaHei"/>
              </a:rPr>
              <a:t/>
            </a:r>
            <a:endParaRPr/>
          </a:p>
        </p:txBody>
      </p:sp>
      <p:sp>
        <p:nvSpPr>
          <p:cNvPr id="385" name="" descr="{&quot;isTemplate&quot;:true,&quot;type&quot;:&quot;text&quot;}"/>
          <p:cNvSpPr txBox="1"/>
          <p:nvPr/>
        </p:nvSpPr>
        <p:spPr>
          <a:xfrm rot="0" flipH="0" flipV="0">
            <a:off x="3105150" y="2647950"/>
            <a:ext cx="1533525" cy="400050"/>
          </a:xfrm>
          <a:prstGeom prst="rect"/>
        </p:spPr>
        <p:txBody>
          <a:bodyPr wrap="square" lIns="0" tIns="0" rIns="0" bIns="0">
            <a:normAutofit/>
          </a:bodyPr>
          <a:p>
            <a:pPr>
              <a:lnSpc>
                <a:spcPct val="145000"/>
              </a:lnSpc>
            </a:pPr>
            <a:r>
              <a:rPr lang="zh-CN" sz="700">
                <a:solidFill>
                  <a:srgbClr val="1E7F6E"/>
                </a:solidFill>
                <a:latin typeface="Microsoft YaHei"/>
                <a:ea typeface="Microsoft YaHei"/>
              </a:rPr>
              <a:t>Cycle set by metrology admin, no extension allowed</a:t>
            </a:r>
            <a:endParaRPr/>
          </a:p>
        </p:txBody>
      </p:sp>
      <p:pic>
        <p:nvPicPr>
          <p:cNvPr id="386" name=""/>
          <p:cNvPicPr>
            <a:picLocks noChangeAspect="1"/>
          </p:cNvPicPr>
          <p:nvPr/>
        </p:nvPicPr>
        <p:blipFill>
          <a:blip>
            <a:extLst>
              <a:ext uri="{96DAC541-7B7A-43D3-8B79-37D633B846F1}">
                <asvg:svgBlip r:embed="rId1"/>
              </a:ext>
            </a:extLst>
          </a:blip>
          <a:stretch>
            <a:fillRect/>
          </a:stretch>
        </p:blipFill>
        <p:spPr>
          <a:xfrm rot="0" flipH="0" flipV="0">
            <a:off x="4791075" y="2219325"/>
            <a:ext cx="171450" cy="133350"/>
          </a:xfrm>
          <a:prstGeom prst="rect">
            <a:avLst/>
          </a:prstGeom>
          <a:ln/>
        </p:spPr>
      </p:pic>
      <p:sp>
        <p:nvSpPr>
          <p:cNvPr id="387" name=""/>
          <p:cNvSpPr/>
          <p:nvPr/>
        </p:nvSpPr>
        <p:spPr>
          <a:xfrm rot="0" flipH="0" flipV="0">
            <a:off x="5086350" y="1390650"/>
            <a:ext cx="1790700" cy="1790700"/>
          </a:xfrm>
          <a:prstGeom prst="roundRect">
            <a:avLst>
              <a:gd name="adj" fmla="val 4255"/>
            </a:avLst>
          </a:prstGeom>
          <a:solidFill>
            <a:srgbClr val="FFFFFF"/>
          </a:solidFill>
          <a:ln/>
        </p:spPr>
        <p:txBody>
          <a:bodyPr/>
          <a:p/>
        </p:txBody>
      </p:sp>
      <p:sp>
        <p:nvSpPr>
          <p:cNvPr id="388" name="" descr="{&quot;isTemplate&quot;:true,&quot;type&quot;:&quot;text&quot;}"/>
          <p:cNvSpPr txBox="1"/>
          <p:nvPr/>
        </p:nvSpPr>
        <p:spPr>
          <a:xfrm rot="0" flipH="0" flipV="0">
            <a:off x="5210175" y="1524000"/>
            <a:ext cx="1543050" cy="152400"/>
          </a:xfrm>
          <a:prstGeom prst="rect"/>
        </p:spPr>
        <p:txBody>
          <a:bodyPr wrap="none" lIns="0" tIns="0" rIns="0" bIns="0"/>
          <a:p>
            <a:pPr>
              <a:lnSpc>
                <a:spcPct val="100000"/>
              </a:lnSpc>
            </a:pPr>
            <a:r>
              <a:rPr lang="en-US" sz="975" b="1">
                <a:solidFill>
                  <a:srgbClr val="1E7F6E"/>
                </a:solidFill>
                <a:latin typeface="DIN Alternate"/>
                <a:ea typeface="DIN Alternate"/>
              </a:rPr>
              <a:t>03</a:t>
            </a:r>
            <a:endParaRPr/>
          </a:p>
        </p:txBody>
      </p:sp>
      <p:sp>
        <p:nvSpPr>
          <p:cNvPr id="389" name="" descr="{&quot;isTemplate&quot;:true,&quot;type&quot;:&quot;text&quot;}"/>
          <p:cNvSpPr txBox="1"/>
          <p:nvPr/>
        </p:nvSpPr>
        <p:spPr>
          <a:xfrm rot="0" flipH="0" flipV="0">
            <a:off x="5210175" y="1714500"/>
            <a:ext cx="1543050" cy="200025"/>
          </a:xfrm>
          <a:prstGeom prst="rect"/>
        </p:spPr>
        <p:txBody>
          <a:bodyPr wrap="none" lIns="0" tIns="0" rIns="0" bIns="0"/>
          <a:p>
            <a:pPr>
              <a:lnSpc>
                <a:spcPct val="100000"/>
              </a:lnSpc>
            </a:pPr>
            <a:r>
              <a:rPr lang="zh-CN" sz="1275" b="1">
                <a:solidFill>
                  <a:srgbClr val="10403B"/>
                </a:solidFill>
                <a:latin typeface="Microsoft YaHei"/>
                <a:ea typeface="Microsoft YaHei"/>
              </a:rPr>
              <a:t>Select Std. Ref.</a:t>
            </a:r>
            <a:endParaRPr/>
          </a:p>
        </p:txBody>
      </p:sp>
      <p:sp>
        <p:nvSpPr>
          <p:cNvPr id="390" name="" descr="{&quot;isTemplate&quot;:true,&quot;type&quot;:&quot;text&quot;}"/>
          <p:cNvSpPr txBox="1"/>
          <p:nvPr/>
        </p:nvSpPr>
        <p:spPr>
          <a:xfrm rot="0" flipH="0" flipV="0">
            <a:off x="5210175" y="1971675"/>
            <a:ext cx="1543050" cy="676275"/>
          </a:xfrm>
          <a:prstGeom prst="rect"/>
        </p:spPr>
        <p:txBody>
          <a:bodyPr wrap="square" lIns="0" tIns="0" rIns="0" bIns="0">
            <a:normAutofit/>
          </a:bodyPr>
          <a:p>
            <a:pPr>
              <a:lnSpc>
                <a:spcPct val="150000"/>
              </a:lnSpc>
            </a:pPr>
            <a:r>
              <a:rPr lang="zh-CN" sz="750">
                <a:solidFill>
                  <a:srgbClr val="6C8280"/>
                </a:solidFill>
                <a:latin typeface="Microsoft YaHei"/>
                <a:ea typeface="Microsoft YaHei"/>
              </a:rPr>
              <a:t>Calibrate with gauge blocks, std. sheets; ref. precision must exceed gauge, and be traceable</a:t>
            </a:r>
            <a:endParaRPr/>
          </a:p>
        </p:txBody>
      </p:sp>
      <p:sp>
        <p:nvSpPr>
          <p:cNvPr id="391" name="" descr="{&quot;isTemplate&quot;:true,&quot;type&quot;:&quot;text&quot;}"/>
          <p:cNvSpPr txBox="1"/>
          <p:nvPr/>
        </p:nvSpPr>
        <p:spPr>
          <a:xfrm rot="0" flipH="0" flipV="0">
            <a:off x="5210175" y="2847975"/>
            <a:ext cx="1621155" cy="200025"/>
          </a:xfrm>
          <a:prstGeom prst="rect"/>
        </p:spPr>
        <p:txBody>
          <a:bodyPr wrap="square" lIns="0" tIns="0" rIns="0" bIns="0"/>
          <a:p>
            <a:pPr>
              <a:lnSpc>
                <a:spcPct val="145000"/>
              </a:lnSpc>
            </a:pPr>
            <a:r>
              <a:rPr lang="zh-CN" sz="700">
                <a:solidFill>
                  <a:srgbClr val="1E7F6E"/>
                </a:solidFill>
                <a:latin typeface="Microsoft YaHei"/>
                <a:ea typeface="Microsoft YaHei"/>
              </a:rPr>
              <a:t>Std. refs. also need periodic external calibration</a:t>
            </a:r>
            <a:endParaRPr/>
          </a:p>
        </p:txBody>
      </p:sp>
      <p:pic>
        <p:nvPicPr>
          <p:cNvPr id="392" name=""/>
          <p:cNvPicPr>
            <a:picLocks noChangeAspect="1"/>
          </p:cNvPicPr>
          <p:nvPr/>
        </p:nvPicPr>
        <p:blipFill>
          <a:blip>
            <a:extLst>
              <a:ext uri="{96DAC541-7B7A-43D3-8B79-37D633B846F1}">
                <asvg:svgBlip r:embed="rId1"/>
              </a:ext>
            </a:extLst>
          </a:blip>
          <a:stretch>
            <a:fillRect/>
          </a:stretch>
        </p:blipFill>
        <p:spPr>
          <a:xfrm rot="0" flipH="0" flipV="0">
            <a:off x="6905625" y="2219325"/>
            <a:ext cx="171450" cy="133350"/>
          </a:xfrm>
          <a:prstGeom prst="rect">
            <a:avLst/>
          </a:prstGeom>
          <a:ln/>
        </p:spPr>
      </p:pic>
      <p:sp>
        <p:nvSpPr>
          <p:cNvPr id="393" name=""/>
          <p:cNvSpPr/>
          <p:nvPr/>
        </p:nvSpPr>
        <p:spPr>
          <a:xfrm rot="0" flipH="0" flipV="0">
            <a:off x="7200900" y="1390650"/>
            <a:ext cx="1781175" cy="1790700"/>
          </a:xfrm>
          <a:prstGeom prst="roundRect">
            <a:avLst>
              <a:gd name="adj" fmla="val 4278"/>
            </a:avLst>
          </a:prstGeom>
          <a:solidFill>
            <a:srgbClr val="FFFFFF"/>
          </a:solidFill>
          <a:ln/>
        </p:spPr>
        <p:txBody>
          <a:bodyPr/>
          <a:p/>
        </p:txBody>
      </p:sp>
      <p:sp>
        <p:nvSpPr>
          <p:cNvPr id="394" name="" descr="{&quot;isTemplate&quot;:true,&quot;type&quot;:&quot;text&quot;}"/>
          <p:cNvSpPr txBox="1"/>
          <p:nvPr/>
        </p:nvSpPr>
        <p:spPr>
          <a:xfrm rot="0" flipH="0" flipV="0">
            <a:off x="7324725" y="1524000"/>
            <a:ext cx="1533525" cy="152400"/>
          </a:xfrm>
          <a:prstGeom prst="rect"/>
        </p:spPr>
        <p:txBody>
          <a:bodyPr wrap="none" lIns="0" tIns="0" rIns="0" bIns="0"/>
          <a:p>
            <a:pPr>
              <a:lnSpc>
                <a:spcPct val="100000"/>
              </a:lnSpc>
            </a:pPr>
            <a:r>
              <a:rPr lang="en-US" sz="975" b="1">
                <a:solidFill>
                  <a:srgbClr val="1E7F6E"/>
                </a:solidFill>
                <a:latin typeface="DIN Alternate"/>
                <a:ea typeface="DIN Alternate"/>
              </a:rPr>
              <a:t>04</a:t>
            </a:r>
            <a:endParaRPr/>
          </a:p>
        </p:txBody>
      </p:sp>
      <p:sp>
        <p:nvSpPr>
          <p:cNvPr id="395" name="" descr="{&quot;isTemplate&quot;:true,&quot;type&quot;:&quot;text&quot;}"/>
          <p:cNvSpPr txBox="1"/>
          <p:nvPr/>
        </p:nvSpPr>
        <p:spPr>
          <a:xfrm rot="0" flipH="0" flipV="0">
            <a:off x="7324725" y="1714500"/>
            <a:ext cx="1533525" cy="200025"/>
          </a:xfrm>
          <a:prstGeom prst="rect"/>
        </p:spPr>
        <p:txBody>
          <a:bodyPr wrap="none" lIns="0" tIns="0" rIns="0" bIns="0"/>
          <a:p>
            <a:pPr>
              <a:lnSpc>
                <a:spcPct val="100000"/>
              </a:lnSpc>
            </a:pPr>
            <a:r>
              <a:rPr lang="zh-CN" sz="1275" b="1">
                <a:solidFill>
                  <a:srgbClr val="10403B"/>
                </a:solidFill>
                <a:latin typeface="Microsoft YaHei"/>
                <a:ea typeface="Microsoft YaHei"/>
              </a:rPr>
              <a:t>Calibrate</a:t>
            </a:r>
            <a:endParaRPr/>
          </a:p>
        </p:txBody>
      </p:sp>
      <p:sp>
        <p:nvSpPr>
          <p:cNvPr id="396" name="" descr="{&quot;isTemplate&quot;:true,&quot;type&quot;:&quot;text&quot;}"/>
          <p:cNvSpPr txBox="1"/>
          <p:nvPr/>
        </p:nvSpPr>
        <p:spPr>
          <a:xfrm rot="0" flipH="0" flipV="0">
            <a:off x="7324725" y="1971675"/>
            <a:ext cx="1533525" cy="676275"/>
          </a:xfrm>
          <a:prstGeom prst="rect"/>
        </p:spPr>
        <p:txBody>
          <a:bodyPr wrap="square" lIns="0" tIns="0" rIns="0" bIns="0">
            <a:normAutofit/>
          </a:bodyPr>
          <a:p>
            <a:pPr>
              <a:lnSpc>
                <a:spcPct val="150000"/>
              </a:lnSpc>
            </a:pPr>
            <a:r>
              <a:rPr lang="zh-CN" sz="700">
                <a:solidFill>
                  <a:srgbClr val="6C8280"/>
                </a:solidFill>
                <a:latin typeface="Microsoft YaHei"/>
                <a:ea typeface="Microsoft YaHei"/>
              </a:rPr>
              <a:t>Calibrate at zero, mid, &amp; full range; record actual deviation &amp; compare with allowed error</a:t>
            </a:r>
            <a:endParaRPr/>
          </a:p>
        </p:txBody>
      </p:sp>
      <p:sp>
        <p:nvSpPr>
          <p:cNvPr id="397" name="" descr="{&quot;isTemplate&quot;:true,&quot;type&quot;:&quot;text&quot;}"/>
          <p:cNvSpPr txBox="1"/>
          <p:nvPr/>
        </p:nvSpPr>
        <p:spPr>
          <a:xfrm rot="0" flipH="0" flipV="0">
            <a:off x="7324725" y="2647950"/>
            <a:ext cx="1533525" cy="400050"/>
          </a:xfrm>
          <a:prstGeom prst="rect"/>
        </p:spPr>
        <p:txBody>
          <a:bodyPr wrap="square" lIns="0" tIns="0" rIns="0" bIns="0">
            <a:normAutofit/>
          </a:bodyPr>
          <a:p>
            <a:pPr>
              <a:lnSpc>
                <a:spcPct val="145000"/>
              </a:lnSpc>
            </a:pPr>
            <a:r>
              <a:rPr lang="zh-CN" sz="700">
                <a:solidFill>
                  <a:srgbClr val="1E7F6E"/>
                </a:solidFill>
                <a:latin typeface="Microsoft YaHei"/>
                <a:ea typeface="Microsoft YaHei"/>
              </a:rPr>
              <a:t>Deviation exceeds limits: Adjust first, NG then stop</a:t>
            </a:r>
            <a:endParaRPr/>
          </a:p>
        </p:txBody>
      </p:sp>
      <p:pic>
        <p:nvPicPr>
          <p:cNvPr id="398" name=""/>
          <p:cNvPicPr>
            <a:picLocks noChangeAspect="1"/>
          </p:cNvPicPr>
          <p:nvPr/>
        </p:nvPicPr>
        <p:blipFill>
          <a:blip>
            <a:extLst>
              <a:ext uri="{96DAC541-7B7A-43D3-8B79-37D633B846F1}">
                <asvg:svgBlip r:embed="rId1"/>
              </a:ext>
            </a:extLst>
          </a:blip>
          <a:stretch>
            <a:fillRect/>
          </a:stretch>
        </p:blipFill>
        <p:spPr>
          <a:xfrm rot="0" flipH="0" flipV="0">
            <a:off x="9010650" y="2219325"/>
            <a:ext cx="171450" cy="133350"/>
          </a:xfrm>
          <a:prstGeom prst="rect">
            <a:avLst/>
          </a:prstGeom>
          <a:ln/>
        </p:spPr>
      </p:pic>
      <p:sp>
        <p:nvSpPr>
          <p:cNvPr id="399" name=""/>
          <p:cNvSpPr/>
          <p:nvPr/>
        </p:nvSpPr>
        <p:spPr>
          <a:xfrm rot="0" flipH="0" flipV="0">
            <a:off x="9305925" y="1390650"/>
            <a:ext cx="2009775" cy="1790700"/>
          </a:xfrm>
          <a:prstGeom prst="roundRect">
            <a:avLst>
              <a:gd name="adj" fmla="val 4255"/>
            </a:avLst>
          </a:prstGeom>
          <a:solidFill>
            <a:srgbClr val="FFFFFF"/>
          </a:solidFill>
          <a:ln/>
        </p:spPr>
        <p:txBody>
          <a:bodyPr/>
          <a:p/>
        </p:txBody>
      </p:sp>
      <p:sp>
        <p:nvSpPr>
          <p:cNvPr id="400" name="" descr="{&quot;isTemplate&quot;:true,&quot;type&quot;:&quot;text&quot;}"/>
          <p:cNvSpPr txBox="1"/>
          <p:nvPr/>
        </p:nvSpPr>
        <p:spPr>
          <a:xfrm rot="0" flipH="0" flipV="0">
            <a:off x="9429750" y="1524000"/>
            <a:ext cx="1762125" cy="152400"/>
          </a:xfrm>
          <a:prstGeom prst="rect"/>
        </p:spPr>
        <p:txBody>
          <a:bodyPr wrap="none" lIns="0" tIns="0" rIns="0" bIns="0"/>
          <a:p>
            <a:pPr>
              <a:lnSpc>
                <a:spcPct val="100000"/>
              </a:lnSpc>
            </a:pPr>
            <a:r>
              <a:rPr lang="en-US" sz="975" b="1">
                <a:solidFill>
                  <a:srgbClr val="1E7F6E"/>
                </a:solidFill>
                <a:latin typeface="DIN Alternate"/>
                <a:ea typeface="DIN Alternate"/>
              </a:rPr>
              <a:t>05</a:t>
            </a:r>
            <a:endParaRPr/>
          </a:p>
        </p:txBody>
      </p:sp>
      <p:sp>
        <p:nvSpPr>
          <p:cNvPr id="401" name="" descr="{&quot;isTemplate&quot;:true,&quot;type&quot;:&quot;text&quot;}"/>
          <p:cNvSpPr txBox="1"/>
          <p:nvPr/>
        </p:nvSpPr>
        <p:spPr>
          <a:xfrm rot="0" flipH="0" flipV="0">
            <a:off x="9429750" y="1714500"/>
            <a:ext cx="1762125" cy="200025"/>
          </a:xfrm>
          <a:prstGeom prst="rect"/>
        </p:spPr>
        <p:txBody>
          <a:bodyPr wrap="none" lIns="0" tIns="0" rIns="0" bIns="0"/>
          <a:p>
            <a:pPr>
              <a:lnSpc>
                <a:spcPct val="100000"/>
              </a:lnSpc>
            </a:pPr>
            <a:r>
              <a:rPr lang="zh-CN" sz="1275" b="1">
                <a:solidFill>
                  <a:srgbClr val="10403B"/>
                </a:solidFill>
                <a:latin typeface="Microsoft YaHei"/>
                <a:ea typeface="Microsoft YaHei"/>
              </a:rPr>
              <a:t>Label &amp; Trace</a:t>
            </a:r>
            <a:endParaRPr/>
          </a:p>
        </p:txBody>
      </p:sp>
      <p:sp>
        <p:nvSpPr>
          <p:cNvPr id="402" name="" descr="{&quot;isTemplate&quot;:true,&quot;type&quot;:&quot;text&quot;}"/>
          <p:cNvSpPr txBox="1"/>
          <p:nvPr/>
        </p:nvSpPr>
        <p:spPr>
          <a:xfrm rot="0" flipH="0" flipV="0">
            <a:off x="9429750" y="1971675"/>
            <a:ext cx="1762125" cy="447675"/>
          </a:xfrm>
          <a:prstGeom prst="rect"/>
        </p:spPr>
        <p:txBody>
          <a:bodyPr wrap="square" lIns="0" tIns="0" rIns="0" bIns="0">
            <a:normAutofit/>
          </a:bodyPr>
          <a:p>
            <a:pPr>
              <a:lnSpc>
                <a:spcPct val="150000"/>
              </a:lnSpc>
            </a:pPr>
            <a:r>
              <a:rPr lang="zh-CN" sz="700">
                <a:solidFill>
                  <a:srgbClr val="6C8280"/>
                </a:solidFill>
                <a:latin typeface="Microsoft YaHei"/>
                <a:ea typeface="Microsoft YaHei"/>
              </a:rPr>
              <a:t>Post calibration label, fill out the internal calibration record form, state conclusion &amp; calibrator</a:t>
            </a:r>
            <a:endParaRPr/>
          </a:p>
        </p:txBody>
      </p:sp>
      <p:sp>
        <p:nvSpPr>
          <p:cNvPr id="403" name="" descr="{&quot;isTemplate&quot;:true,&quot;type&quot;:&quot;text&quot;}"/>
          <p:cNvSpPr txBox="1"/>
          <p:nvPr/>
        </p:nvSpPr>
        <p:spPr>
          <a:xfrm rot="0" flipH="0" flipV="0">
            <a:off x="9429750" y="2647950"/>
            <a:ext cx="1762125" cy="400050"/>
          </a:xfrm>
          <a:prstGeom prst="rect"/>
        </p:spPr>
        <p:txBody>
          <a:bodyPr wrap="square" lIns="0" tIns="0" rIns="0" bIns="0">
            <a:normAutofit/>
          </a:bodyPr>
          <a:p>
            <a:pPr>
              <a:lnSpc>
                <a:spcPct val="145000"/>
              </a:lnSpc>
            </a:pPr>
            <a:r>
              <a:rPr lang="zh-CN" sz="700">
                <a:solidFill>
                  <a:srgbClr val="1E7F6E"/>
                </a:solidFill>
                <a:latin typeface="Microsoft YaHei"/>
                <a:ea typeface="Microsoft YaHei"/>
              </a:rPr>
              <a:t>Label must be on the gauge itself, not just the box</a:t>
            </a:r>
            <a:endParaRPr/>
          </a:p>
        </p:txBody>
      </p:sp>
      <p:sp>
        <p:nvSpPr>
          <p:cNvPr id="404" name=""/>
          <p:cNvSpPr/>
          <p:nvPr/>
        </p:nvSpPr>
        <p:spPr>
          <a:xfrm rot="0" flipH="0" flipV="0">
            <a:off x="876300" y="3324225"/>
            <a:ext cx="38100" cy="247650"/>
          </a:xfrm>
          <a:prstGeom prst="rect">
            <a:avLst/>
          </a:prstGeom>
          <a:solidFill>
            <a:srgbClr val="D9822B"/>
          </a:solidFill>
          <a:ln/>
        </p:spPr>
        <p:txBody>
          <a:bodyPr/>
          <a:p/>
        </p:txBody>
      </p:sp>
      <p:sp>
        <p:nvSpPr>
          <p:cNvPr id="405" name="" descr="{&quot;isTemplate&quot;:true,&quot;type&quot;:&quot;text&quot;}"/>
          <p:cNvSpPr txBox="1"/>
          <p:nvPr/>
        </p:nvSpPr>
        <p:spPr>
          <a:xfrm rot="0" flipH="0" flipV="0">
            <a:off x="1009650" y="3314700"/>
            <a:ext cx="10322350" cy="257175"/>
          </a:xfrm>
          <a:prstGeom prst="rect"/>
        </p:spPr>
        <p:txBody>
          <a:bodyPr wrap="none" lIns="0" tIns="0" rIns="0" bIns="0"/>
          <a:p>
            <a:pPr>
              <a:lnSpc>
                <a:spcPct val="150000"/>
              </a:lnSpc>
            </a:pPr>
            <a:r>
              <a:rPr lang="zh-CN" sz="1125" b="1">
                <a:solidFill>
                  <a:srgbClr val="10403B"/>
                </a:solidFill>
                <a:latin typeface="Microsoft YaHei"/>
                <a:ea typeface="Microsoft YaHei"/>
              </a:rPr>
              <a:t/>
            </a:r>
            <a:r>
              <a:rPr lang="en-US" sz="1125" b="1">
                <a:solidFill>
                  <a:srgbClr val="10403B"/>
                </a:solidFill>
                <a:latin typeface="Microsoft YaHei"/>
                <a:ea typeface="Microsoft YaHei"/>
              </a:rPr>
              <a:t/>
            </a:r>
            <a:r>
              <a:rPr lang="zh-CN" sz="1125" b="1">
                <a:solidFill>
                  <a:srgbClr val="10403B"/>
                </a:solidFill>
                <a:latin typeface="Microsoft YaHei"/>
                <a:ea typeface="Microsoft YaHei"/>
              </a:rPr>
              <a:t/>
            </a:r>
            <a:r>
              <a:rPr lang="zh-CN" sz="1125">
                <a:solidFill>
                  <a:srgbClr val="10403B"/>
                </a:solidFill>
                <a:latin typeface="Microsoft YaHei"/>
                <a:ea typeface="Microsoft YaHei"/>
              </a:rPr>
              <a:t>Internal calibration = in-house calibration: use traceable std. refs. to verify gauges on schedule, ensuring they are within allowed error</a:t>
            </a:r>
            <a:endParaRPr/>
          </a:p>
        </p:txBody>
      </p:sp>
      <p:sp>
        <p:nvSpPr>
          <p:cNvPr id="406" name=""/>
          <p:cNvSpPr/>
          <p:nvPr/>
        </p:nvSpPr>
        <p:spPr>
          <a:xfrm rot="0" flipH="0" flipV="0">
            <a:off x="666750" y="3829050"/>
            <a:ext cx="5334000" cy="2514600"/>
          </a:xfrm>
          <a:prstGeom prst="roundRect">
            <a:avLst>
              <a:gd name="adj" fmla="val 3788"/>
            </a:avLst>
          </a:prstGeom>
          <a:solidFill>
            <a:srgbClr val="FFFFFF"/>
          </a:solidFill>
          <a:ln w="12700">
            <a:solidFill>
              <a:srgbClr val="ECF4F1"/>
            </a:solidFill>
            <a:prstDash val="solid"/>
          </a:ln>
        </p:spPr>
        <p:txBody>
          <a:bodyPr/>
          <a:p/>
        </p:txBody>
      </p:sp>
      <p:sp>
        <p:nvSpPr>
          <p:cNvPr id="407" name="" descr="{&quot;isTemplate&quot;:true,&quot;type&quot;:&quot;text&quot;}"/>
          <p:cNvSpPr txBox="1"/>
          <p:nvPr/>
        </p:nvSpPr>
        <p:spPr>
          <a:xfrm rot="0" flipH="0" flipV="0">
            <a:off x="876300" y="4000500"/>
            <a:ext cx="4914900" cy="219075"/>
          </a:xfrm>
          <a:prstGeom prst="rect"/>
        </p:spPr>
        <p:txBody>
          <a:bodyPr wrap="none" lIns="0" tIns="0" rIns="0" bIns="0"/>
          <a:p>
            <a:pPr>
              <a:lnSpc>
                <a:spcPct val="100000"/>
              </a:lnSpc>
            </a:pPr>
            <a:r>
              <a:rPr lang="zh-CN" sz="1425" b="1">
                <a:solidFill>
                  <a:srgbClr val="10403B"/>
                </a:solidFill>
                <a:latin typeface="Microsoft YaHei"/>
                <a:ea typeface="Microsoft YaHei"/>
              </a:rPr>
              <a:t>Gauge Calibration Labels: Three States</a:t>
            </a:r>
            <a:endParaRPr/>
          </a:p>
        </p:txBody>
      </p:sp>
      <p:sp>
        <p:nvSpPr>
          <p:cNvPr id="408" name=""/>
          <p:cNvSpPr/>
          <p:nvPr/>
        </p:nvSpPr>
        <p:spPr>
          <a:xfrm rot="0" flipH="0" flipV="0">
            <a:off x="876300" y="4352925"/>
            <a:ext cx="438150" cy="266700"/>
          </a:xfrm>
          <a:prstGeom prst="roundRect">
            <a:avLst>
              <a:gd name="adj" fmla="val 21429"/>
            </a:avLst>
          </a:prstGeom>
          <a:solidFill>
            <a:srgbClr val="1E7F6E"/>
          </a:solidFill>
          <a:ln/>
        </p:spPr>
        <p:txBody>
          <a:bodyPr/>
          <a:p/>
        </p:txBody>
      </p:sp>
      <p:sp>
        <p:nvSpPr>
          <p:cNvPr id="409" name="" descr="{&quot;isTemplate&quot;:true,&quot;type&quot;:&quot;text&quot;}"/>
          <p:cNvSpPr txBox="1"/>
          <p:nvPr/>
        </p:nvSpPr>
        <p:spPr>
          <a:xfrm rot="0" flipH="0" flipV="0">
            <a:off x="1428750" y="4400550"/>
            <a:ext cx="438150" cy="171450"/>
          </a:xfrm>
          <a:prstGeom prst="rect"/>
        </p:spPr>
        <p:txBody>
          <a:bodyPr wrap="none" lIns="0" tIns="0" rIns="0" bIns="0"/>
          <a:p>
            <a:pPr>
              <a:lnSpc>
                <a:spcPct val="100000"/>
              </a:lnSpc>
            </a:pPr>
            <a:r>
              <a:rPr lang="zh-CN" sz="1125" b="1">
                <a:solidFill>
                  <a:srgbClr val="10403B"/>
                </a:solidFill>
                <a:latin typeface="Microsoft YaHei"/>
                <a:ea typeface="Microsoft YaHei"/>
              </a:rPr>
              <a:t>Pass</a:t>
            </a:r>
            <a:endParaRPr/>
          </a:p>
        </p:txBody>
      </p:sp>
      <p:sp>
        <p:nvSpPr>
          <p:cNvPr id="410" name="" descr="{&quot;isTemplate&quot;:true,&quot;type&quot;:&quot;text&quot;}"/>
          <p:cNvSpPr txBox="1"/>
          <p:nvPr/>
        </p:nvSpPr>
        <p:spPr>
          <a:xfrm rot="0" flipH="0" flipV="0">
            <a:off x="1981200" y="4371975"/>
            <a:ext cx="3810000" cy="238125"/>
          </a:xfrm>
          <a:prstGeom prst="rect"/>
        </p:spPr>
        <p:txBody>
          <a:bodyPr wrap="none" lIns="0" tIns="0" rIns="0" bIns="0"/>
          <a:p>
            <a:pPr>
              <a:lnSpc>
                <a:spcPct val="145000"/>
              </a:lnSpc>
            </a:pPr>
            <a:r>
              <a:rPr lang="zh-CN" sz="1050">
                <a:solidFill>
                  <a:srgbClr val="1C2B28"/>
                </a:solidFill>
                <a:latin typeface="Microsoft YaHei"/>
                <a:ea typeface="Microsoft YaHei"/>
              </a:rPr>
              <a:t>Valid within period, use for insp.</a:t>
            </a:r>
            <a:endParaRPr/>
          </a:p>
        </p:txBody>
      </p:sp>
      <p:sp>
        <p:nvSpPr>
          <p:cNvPr id="411" name=""/>
          <p:cNvSpPr/>
          <p:nvPr/>
        </p:nvSpPr>
        <p:spPr>
          <a:xfrm rot="0" flipH="0" flipV="0">
            <a:off x="876300" y="4714875"/>
            <a:ext cx="438150" cy="266700"/>
          </a:xfrm>
          <a:prstGeom prst="roundRect">
            <a:avLst>
              <a:gd name="adj" fmla="val 21429"/>
            </a:avLst>
          </a:prstGeom>
          <a:solidFill>
            <a:srgbClr val="D9822B"/>
          </a:solidFill>
          <a:ln/>
        </p:spPr>
        <p:txBody>
          <a:bodyPr/>
          <a:p/>
        </p:txBody>
      </p:sp>
      <p:sp>
        <p:nvSpPr>
          <p:cNvPr id="412" name="" descr="{&quot;isTemplate&quot;:true,&quot;type&quot;:&quot;text&quot;}"/>
          <p:cNvSpPr txBox="1"/>
          <p:nvPr/>
        </p:nvSpPr>
        <p:spPr>
          <a:xfrm rot="0" flipH="0" flipV="0">
            <a:off x="1428750" y="4762500"/>
            <a:ext cx="506730" cy="171450"/>
          </a:xfrm>
          <a:prstGeom prst="rect"/>
        </p:spPr>
        <p:txBody>
          <a:bodyPr wrap="none" lIns="0" tIns="0" rIns="0" bIns="0"/>
          <a:p>
            <a:pPr>
              <a:lnSpc>
                <a:spcPct val="100000"/>
              </a:lnSpc>
            </a:pPr>
            <a:r>
              <a:rPr lang="zh-CN" sz="700" b="1">
                <a:solidFill>
                  <a:srgbClr val="10403B"/>
                </a:solidFill>
                <a:latin typeface="Microsoft YaHei"/>
                <a:ea typeface="Microsoft YaHei"/>
              </a:rPr>
              <a:t>Restricted Use</a:t>
            </a:r>
            <a:endParaRPr/>
          </a:p>
        </p:txBody>
      </p:sp>
      <p:sp>
        <p:nvSpPr>
          <p:cNvPr id="413" name="" descr="{&quot;isTemplate&quot;:true,&quot;type&quot;:&quot;text&quot;}"/>
          <p:cNvSpPr txBox="1"/>
          <p:nvPr/>
        </p:nvSpPr>
        <p:spPr>
          <a:xfrm rot="0" flipH="0" flipV="0">
            <a:off x="1981200" y="4733925"/>
            <a:ext cx="3810000" cy="238125"/>
          </a:xfrm>
          <a:prstGeom prst="rect"/>
        </p:spPr>
        <p:txBody>
          <a:bodyPr wrap="none" lIns="0" tIns="0" rIns="0" bIns="0"/>
          <a:p>
            <a:pPr>
              <a:lnSpc>
                <a:spcPct val="145000"/>
              </a:lnSpc>
            </a:pPr>
            <a:r>
              <a:rPr lang="zh-CN" sz="1050">
                <a:solidFill>
                  <a:srgbClr val="1C2B28"/>
                </a:solidFill>
                <a:latin typeface="Microsoft YaHei"/>
                <a:ea typeface="Microsoft YaHei"/>
              </a:rPr>
              <a:t>For specified range or inspection items only</a:t>
            </a:r>
            <a:endParaRPr/>
          </a:p>
        </p:txBody>
      </p:sp>
      <p:sp>
        <p:nvSpPr>
          <p:cNvPr id="414" name=""/>
          <p:cNvSpPr/>
          <p:nvPr/>
        </p:nvSpPr>
        <p:spPr>
          <a:xfrm rot="0" flipH="0" flipV="0">
            <a:off x="876300" y="5076825"/>
            <a:ext cx="438150" cy="266700"/>
          </a:xfrm>
          <a:prstGeom prst="roundRect">
            <a:avLst>
              <a:gd name="adj" fmla="val 21429"/>
            </a:avLst>
          </a:prstGeom>
          <a:solidFill>
            <a:srgbClr val="C0392B"/>
          </a:solidFill>
          <a:ln/>
        </p:spPr>
        <p:txBody>
          <a:bodyPr/>
          <a:p/>
        </p:txBody>
      </p:sp>
      <p:sp>
        <p:nvSpPr>
          <p:cNvPr id="415" name="" descr="{&quot;isTemplate&quot;:true,&quot;type&quot;:&quot;text&quot;}"/>
          <p:cNvSpPr txBox="1"/>
          <p:nvPr/>
        </p:nvSpPr>
        <p:spPr>
          <a:xfrm rot="0" flipH="0" flipV="0">
            <a:off x="1428750" y="5124450"/>
            <a:ext cx="506730" cy="171450"/>
          </a:xfrm>
          <a:prstGeom prst="rect"/>
        </p:spPr>
        <p:txBody>
          <a:bodyPr wrap="none" lIns="0" tIns="0" rIns="0" bIns="0"/>
          <a:p>
            <a:pPr>
              <a:lnSpc>
                <a:spcPct val="100000"/>
              </a:lnSpc>
            </a:pPr>
            <a:r>
              <a:rPr lang="zh-CN" sz="700" b="1">
                <a:solidFill>
                  <a:srgbClr val="10403B"/>
                </a:solidFill>
                <a:latin typeface="Microsoft YaHei"/>
                <a:ea typeface="Microsoft YaHei"/>
              </a:rPr>
              <a:t>Out of Service</a:t>
            </a:r>
            <a:endParaRPr/>
          </a:p>
        </p:txBody>
      </p:sp>
      <p:sp>
        <p:nvSpPr>
          <p:cNvPr id="416" name="" descr="{&quot;isTemplate&quot;:true,&quot;type&quot;:&quot;text&quot;}"/>
          <p:cNvSpPr txBox="1"/>
          <p:nvPr/>
        </p:nvSpPr>
        <p:spPr>
          <a:xfrm rot="0" flipH="0" flipV="0">
            <a:off x="1981200" y="5095875"/>
            <a:ext cx="3973830" cy="238125"/>
          </a:xfrm>
          <a:prstGeom prst="rect"/>
        </p:spPr>
        <p:txBody>
          <a:bodyPr wrap="none" lIns="0" tIns="0" rIns="0" bIns="0"/>
          <a:p>
            <a:pPr>
              <a:lnSpc>
                <a:spcPct val="145000"/>
              </a:lnSpc>
            </a:pPr>
            <a:r>
              <a:rPr lang="zh-CN" sz="950">
                <a:solidFill>
                  <a:srgbClr val="1C2B28"/>
                </a:solidFill>
                <a:latin typeface="Microsoft YaHei"/>
                <a:ea typeface="Microsoft YaHei"/>
              </a:rPr>
              <a:t>Expired, damaged, or out of tolerance; send to metrology room</a:t>
            </a:r>
            <a:endParaRPr/>
          </a:p>
        </p:txBody>
      </p:sp>
      <p:sp>
        <p:nvSpPr>
          <p:cNvPr id="417" name="" descr="{&quot;isTemplate&quot;:true,&quot;type&quot;:&quot;text&quot;}"/>
          <p:cNvSpPr txBox="1"/>
          <p:nvPr/>
        </p:nvSpPr>
        <p:spPr>
          <a:xfrm rot="0" flipH="0" flipV="0">
            <a:off x="876300" y="5724525"/>
            <a:ext cx="4914900" cy="447675"/>
          </a:xfrm>
          <a:prstGeom prst="rect"/>
        </p:spPr>
        <p:txBody>
          <a:bodyPr wrap="square" lIns="0" tIns="0" rIns="0" bIns="0">
            <a:normAutofit/>
          </a:bodyPr>
          <a:p>
            <a:pPr>
              <a:lnSpc>
                <a:spcPct val="150000"/>
              </a:lnSpc>
            </a:pPr>
            <a:r>
              <a:rPr lang="zh-CN" sz="975">
                <a:solidFill>
                  <a:srgbClr val="85A8A1"/>
                </a:solidFill>
                <a:latin typeface="Microsoft YaHei"/>
                <a:ea typeface="Microsoft YaHei"/>
              </a:rPr>
              <a:t>Label on gauge, not material. Must include: gauge code / cal date / expiry / cal person's signature. Missing any = out of service</a:t>
            </a:r>
            <a:r>
              <a:rPr lang="en-US" sz="975">
                <a:solidFill>
                  <a:srgbClr val="85A8A1"/>
                </a:solidFill>
                <a:latin typeface="Microsoft YaHei"/>
                <a:ea typeface="Microsoft YaHei"/>
              </a:rPr>
              <a:t/>
            </a:r>
            <a:r>
              <a:rPr lang="zh-CN" sz="975">
                <a:solidFill>
                  <a:srgbClr val="85A8A1"/>
                </a:solidFill>
                <a:latin typeface="Microsoft YaHei"/>
                <a:ea typeface="Microsoft YaHei"/>
              </a:rPr>
              <a:t/>
            </a:r>
            <a:r>
              <a:rPr lang="en-US" sz="975">
                <a:solidFill>
                  <a:srgbClr val="85A8A1"/>
                </a:solidFill>
                <a:latin typeface="Microsoft YaHei"/>
                <a:ea typeface="Microsoft YaHei"/>
              </a:rPr>
              <a:t/>
            </a:r>
            <a:r>
              <a:rPr lang="zh-CN" sz="975">
                <a:solidFill>
                  <a:srgbClr val="85A8A1"/>
                </a:solidFill>
                <a:latin typeface="Microsoft YaHei"/>
                <a:ea typeface="Microsoft YaHei"/>
              </a:rPr>
              <a:t/>
            </a:r>
            <a:r>
              <a:rPr lang="en-US" sz="975">
                <a:solidFill>
                  <a:srgbClr val="85A8A1"/>
                </a:solidFill>
                <a:latin typeface="Microsoft YaHei"/>
                <a:ea typeface="Microsoft YaHei"/>
              </a:rPr>
              <a:t/>
            </a:r>
            <a:r>
              <a:rPr lang="zh-CN" sz="975">
                <a:solidFill>
                  <a:srgbClr val="85A8A1"/>
                </a:solidFill>
                <a:latin typeface="Microsoft YaHei"/>
                <a:ea typeface="Microsoft YaHei"/>
              </a:rPr>
              <a:t/>
            </a:r>
            <a:endParaRPr/>
          </a:p>
        </p:txBody>
      </p:sp>
      <p:sp>
        <p:nvSpPr>
          <p:cNvPr id="418" name=""/>
          <p:cNvSpPr/>
          <p:nvPr/>
        </p:nvSpPr>
        <p:spPr>
          <a:xfrm rot="0" flipH="0" flipV="0">
            <a:off x="6191250" y="3829050"/>
            <a:ext cx="5334000" cy="2514600"/>
          </a:xfrm>
          <a:prstGeom prst="roundRect">
            <a:avLst>
              <a:gd name="adj" fmla="val 3788"/>
            </a:avLst>
          </a:prstGeom>
          <a:solidFill>
            <a:srgbClr val="10403B"/>
          </a:solidFill>
          <a:ln/>
        </p:spPr>
        <p:txBody>
          <a:bodyPr/>
          <a:p/>
        </p:txBody>
      </p:sp>
      <p:sp>
        <p:nvSpPr>
          <p:cNvPr id="419" name="" descr="{&quot;isTemplate&quot;:true,&quot;type&quot;:&quot;text&quot;}"/>
          <p:cNvSpPr txBox="1"/>
          <p:nvPr/>
        </p:nvSpPr>
        <p:spPr>
          <a:xfrm rot="0" flipH="0" flipV="0">
            <a:off x="6400800" y="4000500"/>
            <a:ext cx="4914900" cy="219075"/>
          </a:xfrm>
          <a:prstGeom prst="rect"/>
        </p:spPr>
        <p:txBody>
          <a:bodyPr wrap="none" lIns="0" tIns="0" rIns="0" bIns="0"/>
          <a:p>
            <a:pPr>
              <a:lnSpc>
                <a:spcPct val="100000"/>
              </a:lnSpc>
            </a:pPr>
            <a:r>
              <a:rPr lang="zh-CN" sz="1425" b="1">
                <a:solidFill>
                  <a:srgbClr val="FFFFFF"/>
                </a:solidFill>
                <a:latin typeface="Microsoft YaHei"/>
                <a:ea typeface="Microsoft YaHei"/>
              </a:rPr>
              <a:t>Daily Checks: Three Steps</a:t>
            </a:r>
            <a:endParaRPr/>
          </a:p>
        </p:txBody>
      </p:sp>
      <p:sp>
        <p:nvSpPr>
          <p:cNvPr id="420" name=""/>
          <p:cNvSpPr/>
          <p:nvPr/>
        </p:nvSpPr>
        <p:spPr>
          <a:xfrm rot="0" flipH="0" flipV="0">
            <a:off x="6400800" y="4352925"/>
            <a:ext cx="438150" cy="190500"/>
          </a:xfrm>
          <a:prstGeom prst="roundRect">
            <a:avLst>
              <a:gd name="adj" fmla="val 30000"/>
            </a:avLst>
          </a:prstGeom>
          <a:solidFill>
            <a:srgbClr val="1E7F6E"/>
          </a:solidFill>
          <a:ln/>
        </p:spPr>
        <p:txBody>
          <a:bodyPr/>
          <a:p/>
        </p:txBody>
      </p:sp>
      <p:sp>
        <p:nvSpPr>
          <p:cNvPr id="421" name="" descr="{&quot;isTemplate&quot;:true,&quot;type&quot;:&quot;text&quot;}"/>
          <p:cNvSpPr txBox="1"/>
          <p:nvPr/>
        </p:nvSpPr>
        <p:spPr>
          <a:xfrm rot="0" flipH="0" flipV="0">
            <a:off x="6496050" y="4371975"/>
            <a:ext cx="297180" cy="152400"/>
          </a:xfrm>
          <a:prstGeom prst="rect"/>
        </p:spPr>
        <p:txBody>
          <a:bodyPr wrap="none" lIns="0" tIns="0" rIns="0" bIns="0"/>
          <a:p>
            <a:pPr>
              <a:lnSpc>
                <a:spcPct val="100000"/>
              </a:lnSpc>
            </a:pPr>
            <a:r>
              <a:rPr lang="zh-CN" sz="700">
                <a:solidFill>
                  <a:srgbClr val="FFFFFF"/>
                </a:solidFill>
                <a:latin typeface="Microsoft YaHei"/>
                <a:ea typeface="Microsoft YaHei"/>
              </a:rPr>
              <a:t>Before Use</a:t>
            </a:r>
            <a:endParaRPr/>
          </a:p>
        </p:txBody>
      </p:sp>
      <p:sp>
        <p:nvSpPr>
          <p:cNvPr id="422" name="" descr="{&quot;isTemplate&quot;:true,&quot;type&quot;:&quot;text&quot;}"/>
          <p:cNvSpPr txBox="1"/>
          <p:nvPr/>
        </p:nvSpPr>
        <p:spPr>
          <a:xfrm rot="0" flipH="0" flipV="0">
            <a:off x="6953250" y="4352925"/>
            <a:ext cx="4362450" cy="247650"/>
          </a:xfrm>
          <a:prstGeom prst="rect"/>
        </p:spPr>
        <p:txBody>
          <a:bodyPr wrap="none" lIns="0" tIns="0" rIns="0" bIns="0"/>
          <a:p>
            <a:pPr>
              <a:lnSpc>
                <a:spcPct val="150000"/>
              </a:lnSpc>
            </a:pPr>
            <a:r>
              <a:rPr lang="zh-CN" sz="1050">
                <a:solidFill>
                  <a:srgbClr val="FFFFFF">
                    <a:alpha val="90000"/>
                  </a:srgbClr>
                </a:solidFill>
                <a:latin typeface="Microsoft YaHei"/>
                <a:ea typeface="Microsoft YaHei"/>
              </a:rPr>
              <a:t>Check cal label, close calipers to verify zero</a:t>
            </a:r>
            <a:endParaRPr/>
          </a:p>
        </p:txBody>
      </p:sp>
      <p:sp>
        <p:nvSpPr>
          <p:cNvPr id="423" name=""/>
          <p:cNvSpPr/>
          <p:nvPr/>
        </p:nvSpPr>
        <p:spPr>
          <a:xfrm rot="0" flipH="0" flipV="0">
            <a:off x="6400800" y="4695825"/>
            <a:ext cx="438150" cy="190500"/>
          </a:xfrm>
          <a:prstGeom prst="roundRect">
            <a:avLst>
              <a:gd name="adj" fmla="val 30000"/>
            </a:avLst>
          </a:prstGeom>
          <a:solidFill>
            <a:srgbClr val="1E7F6E"/>
          </a:solidFill>
          <a:ln/>
        </p:spPr>
        <p:txBody>
          <a:bodyPr/>
          <a:p/>
        </p:txBody>
      </p:sp>
      <p:sp>
        <p:nvSpPr>
          <p:cNvPr id="424" name="" descr="{&quot;isTemplate&quot;:true,&quot;type&quot;:&quot;text&quot;}"/>
          <p:cNvSpPr txBox="1"/>
          <p:nvPr/>
        </p:nvSpPr>
        <p:spPr>
          <a:xfrm rot="0" flipH="0" flipV="0">
            <a:off x="6496050" y="4714875"/>
            <a:ext cx="297180" cy="152400"/>
          </a:xfrm>
          <a:prstGeom prst="rect"/>
        </p:spPr>
        <p:txBody>
          <a:bodyPr wrap="none" lIns="0" tIns="0" rIns="0" bIns="0"/>
          <a:p>
            <a:pPr>
              <a:lnSpc>
                <a:spcPct val="100000"/>
              </a:lnSpc>
            </a:pPr>
            <a:r>
              <a:rPr lang="zh-CN" sz="700">
                <a:solidFill>
                  <a:srgbClr val="FFFFFF"/>
                </a:solidFill>
                <a:latin typeface="Microsoft YaHei"/>
                <a:ea typeface="Microsoft YaHei"/>
              </a:rPr>
              <a:t>During Use</a:t>
            </a:r>
            <a:endParaRPr/>
          </a:p>
        </p:txBody>
      </p:sp>
      <p:sp>
        <p:nvSpPr>
          <p:cNvPr id="425" name="" descr="{&quot;isTemplate&quot;:true,&quot;type&quot;:&quot;text&quot;}"/>
          <p:cNvSpPr txBox="1"/>
          <p:nvPr/>
        </p:nvSpPr>
        <p:spPr>
          <a:xfrm rot="0" flipH="0" flipV="0">
            <a:off x="6953250" y="4695825"/>
            <a:ext cx="4526280" cy="247650"/>
          </a:xfrm>
          <a:prstGeom prst="rect"/>
        </p:spPr>
        <p:txBody>
          <a:bodyPr wrap="none" lIns="0" tIns="0" rIns="0" bIns="0"/>
          <a:p>
            <a:pPr>
              <a:lnSpc>
                <a:spcPct val="150000"/>
              </a:lnSpc>
            </a:pPr>
            <a:r>
              <a:rPr lang="zh-CN" sz="900">
                <a:solidFill>
                  <a:srgbClr val="FFFFFF">
                    <a:alpha val="90000"/>
                  </a:srgbClr>
                </a:solidFill>
                <a:latin typeface="Microsoft YaHei"/>
                <a:ea typeface="Microsoft YaHei"/>
              </a:rPr>
              <a:t>Select points within range, avoid over-range, tapping, or high-temp parts</a:t>
            </a:r>
            <a:endParaRPr/>
          </a:p>
        </p:txBody>
      </p:sp>
      <p:sp>
        <p:nvSpPr>
          <p:cNvPr id="426" name=""/>
          <p:cNvSpPr/>
          <p:nvPr/>
        </p:nvSpPr>
        <p:spPr>
          <a:xfrm rot="0" flipH="0" flipV="0">
            <a:off x="6400800" y="5038725"/>
            <a:ext cx="438150" cy="190500"/>
          </a:xfrm>
          <a:prstGeom prst="roundRect">
            <a:avLst>
              <a:gd name="adj" fmla="val 30000"/>
            </a:avLst>
          </a:prstGeom>
          <a:solidFill>
            <a:srgbClr val="1E7F6E"/>
          </a:solidFill>
          <a:ln/>
        </p:spPr>
        <p:txBody>
          <a:bodyPr/>
          <a:p/>
        </p:txBody>
      </p:sp>
      <p:sp>
        <p:nvSpPr>
          <p:cNvPr id="427" name="" descr="{&quot;isTemplate&quot;:true,&quot;type&quot;:&quot;text&quot;}"/>
          <p:cNvSpPr txBox="1"/>
          <p:nvPr/>
        </p:nvSpPr>
        <p:spPr>
          <a:xfrm rot="0" flipH="0" flipV="0">
            <a:off x="6496050" y="5057775"/>
            <a:ext cx="297180" cy="152400"/>
          </a:xfrm>
          <a:prstGeom prst="rect"/>
        </p:spPr>
        <p:txBody>
          <a:bodyPr wrap="none" lIns="0" tIns="0" rIns="0" bIns="0"/>
          <a:p>
            <a:pPr>
              <a:lnSpc>
                <a:spcPct val="100000"/>
              </a:lnSpc>
            </a:pPr>
            <a:r>
              <a:rPr lang="zh-CN" sz="700">
                <a:solidFill>
                  <a:srgbClr val="FFFFFF"/>
                </a:solidFill>
                <a:latin typeface="Microsoft YaHei"/>
                <a:ea typeface="Microsoft YaHei"/>
              </a:rPr>
              <a:t>After Use</a:t>
            </a:r>
            <a:endParaRPr/>
          </a:p>
        </p:txBody>
      </p:sp>
      <p:sp>
        <p:nvSpPr>
          <p:cNvPr id="428" name="" descr="{&quot;isTemplate&quot;:true,&quot;type&quot;:&quot;text&quot;}"/>
          <p:cNvSpPr txBox="1"/>
          <p:nvPr/>
        </p:nvSpPr>
        <p:spPr>
          <a:xfrm rot="0" flipH="0" flipV="0">
            <a:off x="6953250" y="5038725"/>
            <a:ext cx="4526280" cy="247650"/>
          </a:xfrm>
          <a:prstGeom prst="rect"/>
        </p:spPr>
        <p:txBody>
          <a:bodyPr wrap="none" lIns="0" tIns="0" rIns="0" bIns="0"/>
          <a:p>
            <a:pPr>
              <a:lnSpc>
                <a:spcPct val="150000"/>
              </a:lnSpc>
            </a:pPr>
            <a:r>
              <a:rPr lang="zh-CN" sz="800">
                <a:solidFill>
                  <a:srgbClr val="FFFFFF">
                    <a:alpha val="90000"/>
                  </a:srgbClr>
                </a:solidFill>
                <a:latin typeface="Microsoft YaHei"/>
                <a:ea typeface="Microsoft YaHei"/>
              </a:rPr>
              <a:t>Clean &amp; return, prevent rust on metal gauges; stop use &amp; send to metrology if issues</a:t>
            </a:r>
            <a:endParaRPr/>
          </a:p>
        </p:txBody>
      </p:sp>
      <p:sp>
        <p:nvSpPr>
          <p:cNvPr id="429" name=""/>
          <p:cNvSpPr/>
          <p:nvPr/>
        </p:nvSpPr>
        <p:spPr>
          <a:xfrm rot="0" flipH="0" flipV="0">
            <a:off x="6429375" y="5715000"/>
            <a:ext cx="4914900" cy="457200"/>
          </a:xfrm>
          <a:prstGeom prst="roundRect">
            <a:avLst>
              <a:gd name="adj" fmla="val 16667"/>
            </a:avLst>
          </a:prstGeom>
          <a:solidFill>
            <a:srgbClr val="D9822B">
              <a:alpha val="16000"/>
            </a:srgbClr>
          </a:solidFill>
          <a:ln/>
        </p:spPr>
        <p:txBody>
          <a:bodyPr/>
          <a:p/>
        </p:txBody>
      </p:sp>
      <p:sp>
        <p:nvSpPr>
          <p:cNvPr id="430" name=""/>
          <p:cNvSpPr/>
          <p:nvPr/>
        </p:nvSpPr>
        <p:spPr>
          <a:xfrm rot="0" flipH="0" flipV="0">
            <a:off x="6429375" y="5715000"/>
            <a:ext cx="4914900" cy="457200"/>
          </a:xfrm>
          <a:custGeom>
            <a:pathLst>
              <a:path w="516" h="48">
                <a:moveTo>
                  <a:pt x="8" y="0"/>
                </a:moveTo>
                <a:cubicBezTo>
                  <a:pt x="5" y="0"/>
                  <a:pt x="3" y="2"/>
                  <a:pt x="3" y="5"/>
                </a:cubicBezTo>
                <a:lnTo>
                  <a:pt x="3" y="43"/>
                </a:lnTo>
                <a:cubicBezTo>
                  <a:pt x="3" y="45"/>
                  <a:pt x="5" y="47"/>
                  <a:pt x="7" y="48"/>
                </a:cubicBezTo>
                <a:cubicBezTo>
                  <a:pt x="3" y="47"/>
                  <a:pt x="0" y="44"/>
                  <a:pt x="0" y="40"/>
                </a:cubicBezTo>
                <a:lnTo>
                  <a:pt x="0" y="8"/>
                </a:lnTo>
                <a:cubicBezTo>
                  <a:pt x="0" y="4"/>
                  <a:pt x="3" y="0"/>
                  <a:pt x="8" y="0"/>
                </a:cubicBezTo>
                <a:close/>
              </a:path>
            </a:pathLst>
          </a:custGeom>
          <a:solidFill>
            <a:srgbClr val="D9822B"/>
          </a:solidFill>
          <a:ln/>
        </p:spPr>
        <p:txBody>
          <a:bodyPr/>
          <a:p/>
        </p:txBody>
      </p:sp>
      <p:sp>
        <p:nvSpPr>
          <p:cNvPr id="431" name="" descr="{&quot;isTemplate&quot;:true,&quot;type&quot;:&quot;text&quot;}"/>
          <p:cNvSpPr txBox="1"/>
          <p:nvPr/>
        </p:nvSpPr>
        <p:spPr>
          <a:xfrm rot="0" flipH="0" flipV="0">
            <a:off x="6581775" y="5829300"/>
            <a:ext cx="4388766" cy="228600"/>
          </a:xfrm>
          <a:prstGeom prst="rect"/>
        </p:spPr>
        <p:txBody>
          <a:bodyPr wrap="none" lIns="0" tIns="0" rIns="0" bIns="0"/>
          <a:p>
            <a:pPr>
              <a:lnSpc>
                <a:spcPct val="150000"/>
              </a:lnSpc>
            </a:pPr>
            <a:r>
              <a:rPr lang="zh-CN" sz="975">
                <a:solidFill>
                  <a:srgbClr val="FFFFFF"/>
                </a:solidFill>
                <a:latin typeface="Microsoft YaHei"/>
                <a:ea typeface="Microsoft YaHei"/>
              </a:rPr>
              <a:t>Judgments made with expired gauges are invalid; re-inspect required</a:t>
            </a:r>
            <a:endParaRPr/>
          </a:p>
        </p:txBody>
      </p:sp>
      <p:sp>
        <p:nvSpPr>
          <p:cNvPr id="432" name="" descr="{&quot;isTemplate&quot;:true,&quot;type&quot;:&quot;text&quot;}"/>
          <p:cNvSpPr txBox="1"/>
          <p:nvPr/>
        </p:nvSpPr>
        <p:spPr>
          <a:xfrm rot="0" flipH="0" flipV="0">
            <a:off x="666750" y="6477000"/>
            <a:ext cx="3576882" cy="152400"/>
          </a:xfrm>
          <a:prstGeom prst="rect"/>
        </p:spPr>
        <p:txBody>
          <a:bodyPr wrap="none" lIns="0" tIns="0" rIns="0" bIns="0"/>
          <a:p>
            <a:pPr>
              <a:lnSpc>
                <a:spcPct val="100000"/>
              </a:lnSpc>
            </a:pPr>
            <a:r>
              <a:rPr lang="en-US" sz="975">
                <a:solidFill>
                  <a:srgbClr val="85A8A1"/>
                </a:solidFill>
                <a:latin typeface="Microsoft YaHei"/>
                <a:ea typeface="Microsoft YaHei"/>
              </a:rPr>
              <a:t/>
            </a:r>
            <a:r>
              <a:rPr lang="zh-CN" sz="975">
                <a:solidFill>
                  <a:srgbClr val="85A8A1"/>
                </a:solidFill>
                <a:latin typeface="Microsoft YaHei"/>
                <a:ea typeface="Microsoft YaHei"/>
              </a:rPr>
              <a:t>QC Inspection Practical Training · Quality Department</a:t>
            </a:r>
            <a:r>
              <a:rPr lang="en-US" sz="975">
                <a:solidFill>
                  <a:srgbClr val="85A8A1"/>
                </a:solidFill>
                <a:latin typeface="Microsoft YaHei"/>
                <a:ea typeface="Microsoft YaHei"/>
              </a:rPr>
              <a:t/>
            </a:r>
            <a:r>
              <a:rPr lang="zh-CN" sz="975">
                <a:solidFill>
                  <a:srgbClr val="85A8A1"/>
                </a:solidFill>
                <a:latin typeface="Microsoft YaHei"/>
                <a:ea typeface="Microsoft YaHei"/>
              </a:rPr>
              <a:t/>
            </a:r>
            <a:endParaRPr/>
          </a:p>
        </p:txBody>
      </p:sp>
      <p:sp>
        <p:nvSpPr>
          <p:cNvPr id="433" name="" descr="{&quot;isTemplate&quot;:true,&quot;type&quot;:&quot;text&quot;}"/>
          <p:cNvSpPr txBox="1"/>
          <p:nvPr/>
        </p:nvSpPr>
        <p:spPr>
          <a:xfrm rot="0" flipH="0" flipV="0">
            <a:off x="11153775" y="6477000"/>
            <a:ext cx="371475" cy="161925"/>
          </a:xfrm>
          <a:prstGeom prst="rect"/>
        </p:spPr>
        <p:txBody>
          <a:bodyPr wrap="none" lIns="0" tIns="0" rIns="0" bIns="0"/>
          <a:p>
            <a:pPr>
              <a:lnSpc>
                <a:spcPct val="100000"/>
              </a:lnSpc>
            </a:pPr>
            <a:r>
              <a:rPr lang="en-US" sz="1050">
                <a:solidFill>
                  <a:srgbClr val="85A8A1"/>
                </a:solidFill>
                <a:latin typeface="DIN Alternate"/>
                <a:ea typeface="DIN Alternate"/>
              </a:rPr>
              <a:t>06 / 18</a:t>
            </a:r>
            <a:endParaRPr/>
          </a:p>
        </p:txBody>
      </p:sp>
    </p:spTree>
  </p:cSld>
</p:sld>
</file>

<file path=ppt/slides/slide7.xml><?xml version="1.0" encoding="utf-8"?>
<p:sld xmlns:a16="http://schemas.microsoft.com/office/drawing/2014/main" xmlns:a="http://schemas.openxmlformats.org/drawingml/2006/main" xmlns:p="http://schemas.openxmlformats.org/presentationml/2006/main" xmlns:mc="http://schemas.openxmlformats.org/markup-compatibility/2006" mc:Ignorable="a16">
  <p:cSld>
    <p:spTree>
      <p:nvGrpSpPr>
        <p:cNvPr id="434" name="" descr="&lt;Slide style={{ width: 1280, height: 720, background: '#FFFFFF', padding: '20px 70px', flexDirection: 'column' }}&gt;&#10;  &lt;Box style={{ height: 96, flexDirection: 'column', justifyContent: 'flex-end', gap: 6 }}&gt;&#10;    &lt;Text style={{ fontSize: 34, fontWeight: 'bold', color: '#10403B' }}&gt;检验记录：怎么填才算数&lt;/Text&gt;&#10;    &lt;Text style={{ fontSize: 16, color: '#6C8280' }}&gt;记录不是给检查看的，是你判定与追溯的唯一凭据&lt;/Text&gt;&#10;  &lt;/Box&gt;&#10;  &lt;Box style={{ height: 10 }} /&gt;&#10;  &lt;Box style={{ height: 540, flexDirection: 'column' }}&gt;&#10;    &lt;Table&#10;      style={{ width: 1140, height: 296 }}&#10;      defaultTextStyle={{ fontSize: 15, textAlign: 'left', color: '#1C2B28' }}&#10;      defaultCellStyle={{ border: { left: { width: 1, color: '#FFFFFF' }, right: { width: 1, color: '#FFFFFF' }, top: { width: 1, color: '#FFFFFF' }, bottom: { width: 1, color: '#FFFFFF' } } }}&#10;      cells={[&#10;        [&#10;          { text: '记录字段', textStyle: { bold: true, color: '#FFFFFF', fontSize: 16, textAlign: 'left' }, cellStyle: { background: { color: '#10403B' }, paddingLeft: 18 } },&#10;          { text: '具体写什么', textStyle: { bold: true, color: '#FFFFFF', fontSize: 16, textAlign: 'left' }, cellStyle: { background: { color: '#10403B' }, paddingLeft: 18 } },&#10;          { text: '常见错误', textStyle: { bold: true, color: '#FFFFFF', fontSize: 16, textAlign: 'left' }, cellStyle: { background: { color: '#10403B' }, paddingLeft: 18 } },&#10;        ],&#10;        [&#10;          { text: '批次与料号', textStyle: { bold: true, color: '#10403B' }, cellStyle: { background: { color: '#ECF4F1' }, paddingLeft: 18 } },&#10;          { text: '供应商批次号 + 内部料号，两个都要写', cellStyle: { background: { color: '#ECF4F1' }, paddingLeft: 18 } },&#10;          { text: '只写料号，出问题找不到来料批次', cellStyle: { background: { color: '#ECF4F1' }, paddingLeft: 18 } },&#10;        ],&#10;        [&#10;          { text: '检验时间', textStyle: { bold: true, color: '#10403B' }, cellStyle: { background: { color: '#FFFFFF' }, paddingLeft: 18 } },&#10;          { text: '年 / 月 / 日 + 班次，精确到具体时间点', cellStyle: { background: { color: '#FFFFFF' }, paddingLeft: 18 } },&#10;          { text: '只写日期，分不清是哪一班做的', cellStyle: { background: { color: '#FFFFFF' }, paddingLeft: 18 } },&#10;        ],&#10;        [&#10;          { text: '抽样与实测', textStyle: { bold: true, color: '#10403B' }, cellStyle: { background: { color: '#ECF4F1' }, paddingLeft: 18 } },&#10;          { text: '抽样数 n、不良数 d、关键项目实测值', cellStyle: { background: { color: '#ECF4F1' }, paddingLeft: 18 } },&#10;          { text: '只写&quot;合格&quot;，不写数据，无法复核', cellStyle: { background: { color: '#ECF4F1' }, paddingLeft: 18 } },&#10;        ],&#10;        [&#10;          { text: '判定依据', textStyle: { bold: true, color: '#10403B' }, cellStyle: { background: { color: '#FFFFFF' }, paddingLeft: 18 } },&#10;          { text: '引用《检验标准书》版本号与条款号', cellStyle: { background: { color: '#FFFFFF' }, paddingLeft: 18 } },&#10;          { text: '结论与标准条款对不上，无法举证', cellStyle: { background: { color: '#FFFFFF' }, paddingLeft: 18 } },&#10;        ],&#10;        [&#10;          { text: '检验员', textStyle: { bold: true, color: '#10403B' }, cellStyle: { background: { color: '#ECF4F1' }, paddingLeft: 18 } },&#10;          { text: '本人手写签名，并写清检验日期', cellStyle: { background: { color: '#ECF4F1' }, paddingLeft: 18 } },&#10;          { text: '代签、盖章代替签名', cellStyle: { background: { color: '#ECF4F1' }, paddingLeft: 18 } },&#10;        ],&#10;      ]}&#10;    /&gt;&#10;    &lt;Text style={{ fontSize: 13, color: '#85A8A1', marginTop: 6, lineHeight: 1.5 }}&gt;&#10;      来料、巡检、成品、不合格品处理等表单的字段各不相同，但上面这五类字段一个都不能缺——缺了任何一类，这张记录就没有追溯价值。&#10;    &lt;/Text&gt;&#10;    &lt;Box style={{ height: 12 }} /&gt;&#10;    &lt;Box style={{ flex: 1, flexDirection: 'row', gap: 20 }}&gt;&#10;      &lt;Box style={{ flex: 1.3, background: '#ECF4F1', borderRadius: 10, padding: '18px 22px', flexDirection: 'column' }}&gt;&#10;        &lt;Text style={{ fontSize: 19, fontWeight: 'bold', color: '#10403B', marginBottom: 14 }}&gt;填写四不准&lt;/Text&gt;&#10;        {[&#10;          { k: '不准涂改', v: '写错用横线划掉，旁边写正确值并签名' },&#10;          { k: '不准补记', v: '现场即时记录，事后补写的记录视为无效' },&#10;          { k: '不准空栏', v: '该项无内容填「／」，不允许留白' },&#10;          { k: '不准代签', v: '必须本人手写签名，不得盖章或代签' },&#10;        ].map((r, i) =&gt; (&#10;          &lt;Box key={i} style={{ flexDirection: 'row', gap: 12, alignItems: 'flex-start', marginBottom: 9 }}&gt;&#10;            &lt;Box style={{ background: '#1E7F6E', borderRadius: 6, padding: '2px 10px' }}&gt;&#10;              &lt;Text style={{ fontSize: 13, color: '#FFFFFF' }}&gt;{r.k}&lt;/Text&gt;&#10;            &lt;/Box&gt;&#10;            &lt;Text style={{ flex: 1, fontSize: 14, color: '#1C2B28', lineHeight: 1.5 }}&gt;{r.v}&lt;/Text&gt;&#10;          &lt;/Box&gt;&#10;        ))}&#10;      &lt;/Box&gt;&#10;      &lt;Box style={{ flex: 1, background: '#10403B', borderRadius: 10, padding: '18px 22px', flexDirection: 'column' }}&gt;&#10;        &lt;Text style={{ fontSize: 19, fontWeight: 'bold', color: '#FFFFFF', marginBottom: 14 }}&gt;记录怎么用：两条追溯链&lt;/Text&gt;&#10;        &lt;Box style={{ flexDirection: 'row', gap: 12, alignItems: 'flex-start', marginBottom: 10 }}&gt;&#10;          &lt;Text style={{ width: 44, fontSize: 14, fontWeight: 'bold', color: '#D9822B' }}&gt;正向&lt;/Text&gt;&#10;          &lt;Text style={{ flex: 1, fontSize: 14, color: 'rgba(255,255,255,0.9)', lineHeight: 1.5 }}&gt;批次号 → 检验记录 → 判定结论 → 是否放行&lt;/Text&gt;&#10;        &lt;/Box&gt;&#10;        &lt;Box style={{ flexDirection: 'row', gap: 12, alignItems: 'flex-start' }}&gt;&#10;          &lt;Text style={{ width: 44, fontSize: 14, fontWeight: 'bold', color: '#D9822B' }}&gt;反向&lt;/Text&gt;&#10;          &lt;Text style={{ flex: 1, fontSize: 14, color: 'rgba(255,255,255,0.9)', lineHeight: 1.5 }}&gt;客户抱怨 → 批次号 → 检验记录 → 当时用的量具与工艺参数&lt;/Text&gt;&#10;        &lt;/Box&gt;&#10;        &lt;Text style={{ fontSize: 13, color: 'rgba(255,255,255,0.6)', marginTop: 'auto', lineHeight: 1.5 }}&gt;&#10;          记录保存年限与销毁按公司《记录控制程序》执行；记录不得私自外借、涂改或销毁。&#10;        &lt;/Text&gt;&#10;      &lt;/Box&gt;&#10;    &lt;/Box&gt;&#10;  &lt;/Box&gt;&#10;  &lt;Box style={{ height: 10 }} /&gt;&#10;  &lt;Box style={{ height: 24, flexDirection: 'row', justifyContent: 'space-between', alignItems: 'center' }}&gt;&#10;    &lt;Text style={{ fontSize: 13, color: '#85A8A1' }}&gt;QC 检验实操培训 · 品质部&lt;/Text&gt;&#10;    &lt;Text style={{ fontSize: 14, color: '#85A8A1', fontFamily: '&quot;DIN Alternate&quot;, &quot;Helvetica Neue&quot;, Arial, sans-serif' }}&gt;07 / 18&lt;/Text&gt;&#10;  &lt;/Box&gt;&#10;&lt;/Slide&gt;&#10;"/>
        <p:cNvGrpSpPr/>
        <p:nvPr/>
      </p:nvGrpSpPr>
      <p:grpSpPr>
        <a:xfrm>
          <a:off x="0" y="0"/>
          <a:ext cx="0" cy="0"/>
          <a:chOff x="0" y="0"/>
          <a:chExt cx="0" cy="0"/>
        </a:xfrm>
      </p:grpSpPr>
      <p:sp>
        <p:nvSpPr>
          <p:cNvPr id="435" name=""/>
          <p:cNvSpPr/>
          <p:nvPr/>
        </p:nvSpPr>
        <p:spPr>
          <a:xfrm rot="0" flipH="0" flipV="0">
            <a:off x="0" y="0"/>
            <a:ext cx="12192000" cy="6858000"/>
          </a:xfrm>
          <a:prstGeom prst="rect">
            <a:avLst/>
          </a:prstGeom>
          <a:solidFill>
            <a:srgbClr val="FFFFFF"/>
          </a:solidFill>
          <a:ln/>
        </p:spPr>
        <p:txBody>
          <a:bodyPr/>
          <a:p/>
        </p:txBody>
      </p:sp>
      <p:sp>
        <p:nvSpPr>
          <p:cNvPr id="436" name="" descr="{&quot;isTemplate&quot;:true,&quot;type&quot;:&quot;text&quot;}"/>
          <p:cNvSpPr txBox="1"/>
          <p:nvPr/>
        </p:nvSpPr>
        <p:spPr>
          <a:xfrm rot="0" flipH="0" flipV="0">
            <a:off x="666750" y="466725"/>
            <a:ext cx="10858500" cy="390525"/>
          </a:xfrm>
          <a:prstGeom prst="rect"/>
        </p:spPr>
        <p:txBody>
          <a:bodyPr wrap="none" lIns="0" tIns="0" rIns="0" bIns="0"/>
          <a:p>
            <a:pPr>
              <a:lnSpc>
                <a:spcPct val="100000"/>
              </a:lnSpc>
            </a:pPr>
            <a:r>
              <a:rPr lang="zh-CN" sz="2550" b="1">
                <a:solidFill>
                  <a:srgbClr val="10403B"/>
                </a:solidFill>
                <a:latin typeface="Microsoft YaHei"/>
                <a:ea typeface="Microsoft YaHei"/>
              </a:rPr>
              <a:t>Inspection Records: How to Fill</a:t>
            </a:r>
            <a:endParaRPr/>
          </a:p>
        </p:txBody>
      </p:sp>
      <p:sp>
        <p:nvSpPr>
          <p:cNvPr id="437" name="" descr="{&quot;isTemplate&quot;:true,&quot;type&quot;:&quot;text&quot;}"/>
          <p:cNvSpPr txBox="1"/>
          <p:nvPr/>
        </p:nvSpPr>
        <p:spPr>
          <a:xfrm rot="0" flipH="0" flipV="0">
            <a:off x="666750" y="914400"/>
            <a:ext cx="10858500" cy="190500"/>
          </a:xfrm>
          <a:prstGeom prst="rect"/>
        </p:spPr>
        <p:txBody>
          <a:bodyPr wrap="none" lIns="0" tIns="0" rIns="0" bIns="0"/>
          <a:p>
            <a:pPr>
              <a:lnSpc>
                <a:spcPct val="100000"/>
              </a:lnSpc>
            </a:pPr>
            <a:r>
              <a:rPr lang="zh-CN" sz="1200">
                <a:solidFill>
                  <a:srgbClr val="6C8280"/>
                </a:solidFill>
                <a:latin typeface="Microsoft YaHei"/>
                <a:ea typeface="Microsoft YaHei"/>
              </a:rPr>
              <a:t>Records are for your judgment &amp; traceability, not just for inspection</a:t>
            </a:r>
            <a:endParaRPr/>
          </a:p>
        </p:txBody>
      </p:sp>
      <p:graphicFrame>
        <p:nvGraphicFramePr>
          <p:cNvPr id="438" name=""/>
          <p:cNvGraphicFramePr/>
          <p:nvPr/>
        </p:nvGraphicFramePr>
        <p:xfrm rot="0" flipH="0" flipV="0">
          <a:off x="666750" y="1200150"/>
          <a:ext cx="10858500" cy="2819400"/>
        </p:xfrm>
        <a:graphic>
          <a:graphicData uri="http://schemas.openxmlformats.org/drawingml/2006/table">
            <a:tbl>
              <a:tblGrid>
                <a:gridCol w="1565489">
                  <a:extLst>
                    <a:ext uri="{9D8B030D-6E8A-4147-A177-3AD203B41FA5}">
                      <a16:colId val="1"/>
                    </a:ext>
                  </a:extLst>
                </a:gridCol>
                <a:gridCol w="4951831">
                  <a:extLst>
                    <a:ext uri="{9D8B030D-6E8A-4147-A177-3AD203B41FA5}">
                      <a16:colId val="2"/>
                    </a:ext>
                  </a:extLst>
                </a:gridCol>
                <a:gridCol w="4341179">
                  <a:extLst>
                    <a:ext uri="{9D8B030D-6E8A-4147-A177-3AD203B41FA5}">
                      <a16:colId val="3"/>
                    </a:ext>
                  </a:extLst>
                </a:gridCol>
              </a:tblGrid>
              <a:tr h="494425">
                <a:tc>
                  <a:txBody>
                    <a:bodyPr wrap="square" lIns="0" tIns="0" rIns="0" bIns="0" anchor="ctr">
                      <a:normAutofit/>
                    </a:bodyPr>
                    <a:p>
                      <a:pPr marL="114300" marR="114300" algn="l">
                        <a:lnSpc>
                          <a:spcPct val="120000"/>
                        </a:lnSpc>
                      </a:pPr>
                      <a:r>
                        <a:rPr sz="850" b="1">
                          <a:solidFill>
                            <a:srgbClr val="FFFFFF"/>
                          </a:solidFill>
                          <a:latin typeface="Microsoft YaHei"/>
                          <a:ea typeface="Microsoft YaHei"/>
                        </a:rPr>
                        <a:t>Record Fields</a:t>
                      </a:r>
                      <a:endParaRPr/>
                    </a:p>
                  </a:txBody>
                  <a:tcPr marL="45720" marR="45720" marT="45720" marB="45720" anchor="ctr">
                    <a:lnL>
                      <a:noFill/>
                    </a:lnL>
                    <a:lnR>
                      <a:noFill/>
                    </a:lnR>
                    <a:lnT>
                      <a:noFill/>
                    </a:lnT>
                    <a:lnB>
                      <a:noFill/>
                    </a:lnB>
                    <a:solidFill>
                      <a:srgbClr val="10403B"/>
                    </a:solidFill>
                  </a:tcPr>
                </a:tc>
                <a:tc>
                  <a:txBody>
                    <a:bodyPr wrap="square" lIns="0" tIns="0" rIns="0" bIns="0" anchor="ctr">
                      <a:normAutofit/>
                    </a:bodyPr>
                    <a:p>
                      <a:pPr marL="114300" marR="114300" algn="l">
                        <a:lnSpc>
                          <a:spcPct val="120000"/>
                        </a:lnSpc>
                      </a:pPr>
                      <a:r>
                        <a:rPr sz="1000" b="1">
                          <a:solidFill>
                            <a:srgbClr val="FFFFFF"/>
                          </a:solidFill>
                          <a:latin typeface="Microsoft YaHei"/>
                          <a:ea typeface="Microsoft YaHei"/>
                        </a:rPr>
                        <a:t>What to Write</a:t>
                      </a:r>
                      <a:endParaRPr/>
                    </a:p>
                  </a:txBody>
                  <a:tcPr marL="45720" marR="45720" marT="45720" marB="45720" anchor="ctr">
                    <a:lnL>
                      <a:noFill/>
                    </a:lnL>
                    <a:lnR>
                      <a:noFill/>
                    </a:lnR>
                    <a:lnT>
                      <a:noFill/>
                    </a:lnT>
                    <a:lnB>
                      <a:noFill/>
                    </a:lnB>
                    <a:solidFill>
                      <a:srgbClr val="10403B"/>
                    </a:solidFill>
                  </a:tcPr>
                </a:tc>
                <a:tc>
                  <a:txBody>
                    <a:bodyPr wrap="square" lIns="0" tIns="0" rIns="0" bIns="0" anchor="ctr">
                      <a:normAutofit/>
                    </a:bodyPr>
                    <a:p>
                      <a:pPr marL="114300" marR="114300" algn="l">
                        <a:lnSpc>
                          <a:spcPct val="120000"/>
                        </a:lnSpc>
                      </a:pPr>
                      <a:r>
                        <a:rPr sz="850" b="1">
                          <a:solidFill>
                            <a:srgbClr val="FFFFFF"/>
                          </a:solidFill>
                          <a:latin typeface="Microsoft YaHei"/>
                          <a:ea typeface="Microsoft YaHei"/>
                        </a:rPr>
                        <a:t>Common Errors</a:t>
                      </a:r>
                      <a:endParaRPr/>
                    </a:p>
                  </a:txBody>
                  <a:tcPr marL="45720" marR="45720" marT="45720" marB="45720" anchor="ctr">
                    <a:lnL>
                      <a:noFill/>
                    </a:lnL>
                    <a:lnR>
                      <a:noFill/>
                    </a:lnR>
                    <a:lnT>
                      <a:noFill/>
                    </a:lnT>
                    <a:lnB>
                      <a:noFill/>
                    </a:lnB>
                    <a:solidFill>
                      <a:srgbClr val="10403B"/>
                    </a:solidFill>
                  </a:tcPr>
                </a:tc>
                <a:extLst>
                  <a:ext uri="{0D108BD9-81ED-4DB2-BD59-A6C34878D82A}">
                    <a16:rowId val="1"/>
                  </a:ext>
                </a:extLst>
              </a:tr>
              <a:tr h="464995">
                <a:tc>
                  <a:txBody>
                    <a:bodyPr wrap="square" lIns="0" tIns="0" rIns="0" bIns="0" anchor="ctr">
                      <a:normAutofit/>
                    </a:bodyPr>
                    <a:p>
                      <a:pPr marL="114300" marR="114300" algn="l">
                        <a:lnSpc>
                          <a:spcPct val="120000"/>
                        </a:lnSpc>
                      </a:pPr>
                      <a:r>
                        <a:rPr sz="750" b="1">
                          <a:solidFill>
                            <a:srgbClr val="10403B"/>
                          </a:solidFill>
                          <a:latin typeface="Microsoft YaHei"/>
                          <a:ea typeface="Microsoft YaHei"/>
                        </a:rPr>
                        <a:t>Batch &amp; Material Code</a:t>
                      </a:r>
                      <a:endParaRPr/>
                    </a:p>
                  </a:txBody>
                  <a:tcPr marL="45720" marR="45720" marT="45720" marB="45720" anchor="ctr">
                    <a:lnL>
                      <a:noFill/>
                    </a:lnL>
                    <a:lnR>
                      <a:noFill/>
                    </a:lnR>
                    <a:lnT>
                      <a:noFill/>
                    </a:lnT>
                    <a:lnB>
                      <a:noFill/>
                    </a:lnB>
                    <a:solidFill>
                      <a:srgbClr val="ECF4F1"/>
                    </a:solidFill>
                  </a:tcPr>
                </a:tc>
                <a:tc>
                  <a:txBody>
                    <a:bodyPr wrap="square" lIns="0" tIns="0" rIns="0" bIns="0" anchor="ctr">
                      <a:normAutofit/>
                    </a:bodyPr>
                    <a:p>
                      <a:pPr marL="114300" marR="114300" algn="l">
                        <a:lnSpc>
                          <a:spcPct val="120000"/>
                        </a:lnSpc>
                      </a:pPr>
                      <a:r>
                        <a:rPr sz="950">
                          <a:solidFill>
                            <a:srgbClr val="1C2B28"/>
                          </a:solidFill>
                          <a:latin typeface="Microsoft YaHei"/>
                          <a:ea typeface="Microsoft YaHei"/>
                        </a:rPr>
                        <a:t>Supplier batch + internal code; both required</a:t>
                      </a:r>
                      <a:endParaRPr/>
                    </a:p>
                  </a:txBody>
                  <a:tcPr marL="45720" marR="45720" marT="45720" marB="45720" anchor="ctr">
                    <a:lnL>
                      <a:noFill/>
                    </a:lnL>
                    <a:lnR>
                      <a:noFill/>
                    </a:lnR>
                    <a:lnT>
                      <a:noFill/>
                    </a:lnT>
                    <a:lnB>
                      <a:noFill/>
                    </a:lnB>
                    <a:solidFill>
                      <a:srgbClr val="ECF4F1"/>
                    </a:solidFill>
                  </a:tcPr>
                </a:tc>
                <a:tc>
                  <a:txBody>
                    <a:bodyPr wrap="square" lIns="0" tIns="0" rIns="0" bIns="0" anchor="ctr">
                      <a:normAutofit/>
                    </a:bodyPr>
                    <a:p>
                      <a:pPr marL="114300" marR="114300" algn="l">
                        <a:lnSpc>
                          <a:spcPct val="120000"/>
                        </a:lnSpc>
                      </a:pPr>
                      <a:r>
                        <a:rPr sz="750">
                          <a:solidFill>
                            <a:srgbClr val="1C2B28"/>
                          </a:solidFill>
                          <a:latin typeface="Microsoft YaHei"/>
                          <a:ea typeface="Microsoft YaHei"/>
                        </a:rPr>
                        <a:t>Only write part no., can't trace incoming batch if issues arise</a:t>
                      </a:r>
                      <a:endParaRPr/>
                    </a:p>
                  </a:txBody>
                  <a:tcPr marL="45720" marR="45720" marT="45720" marB="45720" anchor="ctr">
                    <a:lnL>
                      <a:noFill/>
                    </a:lnL>
                    <a:lnR>
                      <a:noFill/>
                    </a:lnR>
                    <a:lnT>
                      <a:noFill/>
                    </a:lnT>
                    <a:lnB>
                      <a:noFill/>
                    </a:lnB>
                    <a:solidFill>
                      <a:srgbClr val="ECF4F1"/>
                    </a:solidFill>
                  </a:tcPr>
                </a:tc>
                <a:extLst>
                  <a:ext uri="{0D108BD9-81ED-4DB2-BD59-A6C34878D82A}">
                    <a16:rowId val="2"/>
                  </a:ext>
                </a:extLst>
              </a:tr>
              <a:tr h="464995">
                <a:tc>
                  <a:txBody>
                    <a:bodyPr wrap="square" lIns="0" tIns="0" rIns="0" bIns="0" anchor="ctr">
                      <a:normAutofit/>
                    </a:bodyPr>
                    <a:p>
                      <a:pPr marL="114300" marR="114300" algn="l">
                        <a:lnSpc>
                          <a:spcPct val="120000"/>
                        </a:lnSpc>
                      </a:pPr>
                      <a:r>
                        <a:rPr sz="750" b="1">
                          <a:solidFill>
                            <a:srgbClr val="10403B"/>
                          </a:solidFill>
                          <a:latin typeface="Microsoft YaHei"/>
                          <a:ea typeface="Microsoft YaHei"/>
                        </a:rPr>
                        <a:t>Inspection Time</a:t>
                      </a:r>
                      <a:endParaRPr/>
                    </a:p>
                  </a:txBody>
                  <a:tcPr marL="45720" marR="45720" marT="45720" marB="45720" anchor="ctr">
                    <a:lnL>
                      <a:noFill/>
                    </a:lnL>
                    <a:lnR>
                      <a:noFill/>
                    </a:lnR>
                    <a:lnT>
                      <a:noFill/>
                    </a:lnT>
                    <a:lnB>
                      <a:noFill/>
                    </a:lnB>
                    <a:solidFill>
                      <a:srgbClr val="FFFFFF"/>
                    </a:solidFill>
                  </a:tcPr>
                </a:tc>
                <a:tc>
                  <a:txBody>
                    <a:bodyPr wrap="square" lIns="0" tIns="0" rIns="0" bIns="0" anchor="ctr">
                      <a:normAutofit/>
                    </a:bodyPr>
                    <a:p>
                      <a:pPr marL="114300" marR="114300" algn="l">
                        <a:lnSpc>
                          <a:spcPct val="120000"/>
                        </a:lnSpc>
                      </a:pPr>
                      <a:r>
                        <a:rPr sz="900">
                          <a:solidFill>
                            <a:srgbClr val="1C2B28"/>
                          </a:solidFill>
                          <a:latin typeface="Microsoft YaHei"/>
                          <a:ea typeface="Microsoft YaHei"/>
                        </a:rPr>
                        <a:t>Year / Month / Day + Shift, precise to specific time</a:t>
                      </a:r>
                      <a:endParaRPr/>
                    </a:p>
                  </a:txBody>
                  <a:tcPr marL="45720" marR="45720" marT="45720" marB="45720" anchor="ctr">
                    <a:lnL>
                      <a:noFill/>
                    </a:lnL>
                    <a:lnR>
                      <a:noFill/>
                    </a:lnR>
                    <a:lnT>
                      <a:noFill/>
                    </a:lnT>
                    <a:lnB>
                      <a:noFill/>
                    </a:lnB>
                    <a:solidFill>
                      <a:srgbClr val="FFFFFF"/>
                    </a:solidFill>
                  </a:tcPr>
                </a:tc>
                <a:tc>
                  <a:txBody>
                    <a:bodyPr wrap="square" lIns="0" tIns="0" rIns="0" bIns="0" anchor="ctr">
                      <a:normAutofit/>
                    </a:bodyPr>
                    <a:p>
                      <a:pPr marL="114300" marR="114300" algn="l">
                        <a:lnSpc>
                          <a:spcPct val="120000"/>
                        </a:lnSpc>
                      </a:pPr>
                      <a:r>
                        <a:rPr sz="850">
                          <a:solidFill>
                            <a:srgbClr val="1C2B28"/>
                          </a:solidFill>
                          <a:latin typeface="Microsoft YaHei"/>
                          <a:ea typeface="Microsoft YaHei"/>
                        </a:rPr>
                        <a:t>Only write date, can't identify which shift</a:t>
                      </a:r>
                      <a:endParaRPr/>
                    </a:p>
                  </a:txBody>
                  <a:tcPr marL="45720" marR="45720" marT="45720" marB="45720" anchor="ctr">
                    <a:lnL>
                      <a:noFill/>
                    </a:lnL>
                    <a:lnR>
                      <a:noFill/>
                    </a:lnR>
                    <a:lnT>
                      <a:noFill/>
                    </a:lnT>
                    <a:lnB>
                      <a:noFill/>
                    </a:lnB>
                    <a:solidFill>
                      <a:srgbClr val="FFFFFF"/>
                    </a:solidFill>
                  </a:tcPr>
                </a:tc>
                <a:extLst>
                  <a:ext uri="{0D108BD9-81ED-4DB2-BD59-A6C34878D82A}">
                    <a16:rowId val="3"/>
                  </a:ext>
                </a:extLst>
              </a:tr>
              <a:tr h="464995">
                <a:tc>
                  <a:txBody>
                    <a:bodyPr wrap="square" lIns="0" tIns="0" rIns="0" bIns="0" anchor="ctr">
                      <a:normAutofit/>
                    </a:bodyPr>
                    <a:p>
                      <a:pPr marL="114300" marR="114300" algn="l">
                        <a:lnSpc>
                          <a:spcPct val="120000"/>
                        </a:lnSpc>
                      </a:pPr>
                      <a:r>
                        <a:rPr sz="800" b="1">
                          <a:solidFill>
                            <a:srgbClr val="10403B"/>
                          </a:solidFill>
                          <a:latin typeface="Microsoft YaHei"/>
                          <a:ea typeface="Microsoft YaHei"/>
                        </a:rPr>
                        <a:t>Sampling &amp; Meas.</a:t>
                      </a:r>
                      <a:endParaRPr/>
                    </a:p>
                  </a:txBody>
                  <a:tcPr marL="45720" marR="45720" marT="45720" marB="45720" anchor="ctr">
                    <a:lnL>
                      <a:noFill/>
                    </a:lnL>
                    <a:lnR>
                      <a:noFill/>
                    </a:lnR>
                    <a:lnT>
                      <a:noFill/>
                    </a:lnT>
                    <a:lnB>
                      <a:noFill/>
                    </a:lnB>
                    <a:solidFill>
                      <a:srgbClr val="ECF4F1"/>
                    </a:solidFill>
                  </a:tcPr>
                </a:tc>
                <a:tc>
                  <a:txBody>
                    <a:bodyPr wrap="square" lIns="0" tIns="0" rIns="0" bIns="0" anchor="ctr">
                      <a:normAutofit/>
                    </a:bodyPr>
                    <a:p>
                      <a:pPr marL="114300" marR="114300" algn="l">
                        <a:lnSpc>
                          <a:spcPct val="120000"/>
                        </a:lnSpc>
                      </a:pPr>
                      <a:r>
                        <a:rPr sz="850">
                          <a:solidFill>
                            <a:srgbClr val="1C2B28"/>
                          </a:solidFill>
                          <a:latin typeface="Microsoft YaHei"/>
                          <a:ea typeface="Microsoft YaHei"/>
                        </a:rPr>
                        <a:t>Sample size n, defect count d, key item meas. values</a:t>
                      </a:r>
                      <a:endParaRPr/>
                    </a:p>
                  </a:txBody>
                  <a:tcPr marL="45720" marR="45720" marT="45720" marB="45720" anchor="ctr">
                    <a:lnL>
                      <a:noFill/>
                    </a:lnL>
                    <a:lnR>
                      <a:noFill/>
                    </a:lnR>
                    <a:lnT>
                      <a:noFill/>
                    </a:lnT>
                    <a:lnB>
                      <a:noFill/>
                    </a:lnB>
                    <a:solidFill>
                      <a:srgbClr val="ECF4F1"/>
                    </a:solidFill>
                  </a:tcPr>
                </a:tc>
                <a:tc>
                  <a:txBody>
                    <a:bodyPr wrap="square" lIns="0" tIns="0" rIns="0" bIns="0" anchor="ctr">
                      <a:normAutofit/>
                    </a:bodyPr>
                    <a:p>
                      <a:pPr marL="114300" marR="114300" algn="l">
                        <a:lnSpc>
                          <a:spcPct val="120000"/>
                        </a:lnSpc>
                      </a:pPr>
                      <a:r>
                        <a:rPr sz="900">
                          <a:solidFill>
                            <a:srgbClr val="1C2B28"/>
                          </a:solidFill>
                          <a:latin typeface="Microsoft YaHei"/>
                          <a:ea typeface="Microsoft YaHei"/>
                        </a:rPr>
                        <a:t>Only write 'Pass', no data, can't verify</a:t>
                      </a:r>
                      <a:endParaRPr/>
                    </a:p>
                  </a:txBody>
                  <a:tcPr marL="45720" marR="45720" marT="45720" marB="45720" anchor="ctr">
                    <a:lnL>
                      <a:noFill/>
                    </a:lnL>
                    <a:lnR>
                      <a:noFill/>
                    </a:lnR>
                    <a:lnT>
                      <a:noFill/>
                    </a:lnT>
                    <a:lnB>
                      <a:noFill/>
                    </a:lnB>
                    <a:solidFill>
                      <a:srgbClr val="ECF4F1"/>
                    </a:solidFill>
                  </a:tcPr>
                </a:tc>
                <a:extLst>
                  <a:ext uri="{0D108BD9-81ED-4DB2-BD59-A6C34878D82A}">
                    <a16:rowId val="4"/>
                  </a:ext>
                </a:extLst>
              </a:tr>
              <a:tr h="464995">
                <a:tc>
                  <a:txBody>
                    <a:bodyPr wrap="square" lIns="0" tIns="0" rIns="0" bIns="0" anchor="ctr">
                      <a:normAutofit/>
                    </a:bodyPr>
                    <a:p>
                      <a:pPr marL="114300" marR="114300" algn="l">
                        <a:lnSpc>
                          <a:spcPct val="120000"/>
                        </a:lnSpc>
                      </a:pPr>
                      <a:r>
                        <a:rPr sz="800" b="1">
                          <a:solidFill>
                            <a:srgbClr val="10403B"/>
                          </a:solidFill>
                          <a:latin typeface="Microsoft YaHei"/>
                          <a:ea typeface="Microsoft YaHei"/>
                        </a:rPr>
                        <a:t>Judgment Basis</a:t>
                      </a:r>
                      <a:endParaRPr/>
                    </a:p>
                  </a:txBody>
                  <a:tcPr marL="45720" marR="45720" marT="45720" marB="45720" anchor="ctr">
                    <a:lnL>
                      <a:noFill/>
                    </a:lnL>
                    <a:lnR>
                      <a:noFill/>
                    </a:lnR>
                    <a:lnT>
                      <a:noFill/>
                    </a:lnT>
                    <a:lnB>
                      <a:noFill/>
                    </a:lnB>
                    <a:solidFill>
                      <a:srgbClr val="FFFFFF"/>
                    </a:solidFill>
                  </a:tcPr>
                </a:tc>
                <a:tc>
                  <a:txBody>
                    <a:bodyPr wrap="square" lIns="0" tIns="0" rIns="0" bIns="0" anchor="ctr">
                      <a:normAutofit/>
                    </a:bodyPr>
                    <a:p>
                      <a:pPr marL="114300" marR="114300" algn="l">
                        <a:lnSpc>
                          <a:spcPct val="120000"/>
                        </a:lnSpc>
                      </a:pPr>
                      <a:r>
                        <a:rPr sz="800">
                          <a:solidFill>
                            <a:srgbClr val="1C2B28"/>
                          </a:solidFill>
                          <a:latin typeface="Microsoft YaHei"/>
                          <a:ea typeface="Microsoft YaHei"/>
                        </a:rPr>
                        <a:t>Cite version &amp; clause no. of Inspection Standard Book</a:t>
                      </a:r>
                      <a:endParaRPr/>
                    </a:p>
                  </a:txBody>
                  <a:tcPr marL="45720" marR="45720" marT="45720" marB="45720" anchor="ctr">
                    <a:lnL>
                      <a:noFill/>
                    </a:lnL>
                    <a:lnR>
                      <a:noFill/>
                    </a:lnR>
                    <a:lnT>
                      <a:noFill/>
                    </a:lnT>
                    <a:lnB>
                      <a:noFill/>
                    </a:lnB>
                    <a:solidFill>
                      <a:srgbClr val="FFFFFF"/>
                    </a:solidFill>
                  </a:tcPr>
                </a:tc>
                <a:tc>
                  <a:txBody>
                    <a:bodyPr wrap="square" lIns="0" tIns="0" rIns="0" bIns="0" anchor="ctr">
                      <a:normAutofit/>
                    </a:bodyPr>
                    <a:p>
                      <a:pPr marL="114300" marR="114300" algn="l">
                        <a:lnSpc>
                          <a:spcPct val="120000"/>
                        </a:lnSpc>
                      </a:pPr>
                      <a:r>
                        <a:rPr sz="800">
                          <a:solidFill>
                            <a:srgbClr val="1C2B28"/>
                          </a:solidFill>
                          <a:latin typeface="Microsoft YaHei"/>
                          <a:ea typeface="Microsoft YaHei"/>
                        </a:rPr>
                        <a:t>Conclusion doesn't match standard clause, can't prove</a:t>
                      </a:r>
                      <a:endParaRPr/>
                    </a:p>
                  </a:txBody>
                  <a:tcPr marL="45720" marR="45720" marT="45720" marB="45720" anchor="ctr">
                    <a:lnL>
                      <a:noFill/>
                    </a:lnL>
                    <a:lnR>
                      <a:noFill/>
                    </a:lnR>
                    <a:lnT>
                      <a:noFill/>
                    </a:lnT>
                    <a:lnB>
                      <a:noFill/>
                    </a:lnB>
                    <a:solidFill>
                      <a:srgbClr val="FFFFFF"/>
                    </a:solidFill>
                  </a:tcPr>
                </a:tc>
                <a:extLst>
                  <a:ext uri="{0D108BD9-81ED-4DB2-BD59-A6C34878D82A}">
                    <a16:rowId val="5"/>
                  </a:ext>
                </a:extLst>
              </a:tr>
              <a:tr h="464995">
                <a:tc>
                  <a:txBody>
                    <a:bodyPr wrap="square" lIns="0" tIns="0" rIns="0" bIns="0" anchor="ctr">
                      <a:normAutofit/>
                    </a:bodyPr>
                    <a:p>
                      <a:pPr marL="114300" marR="114300" algn="l">
                        <a:lnSpc>
                          <a:spcPct val="120000"/>
                        </a:lnSpc>
                      </a:pPr>
                      <a:r>
                        <a:rPr sz="850" b="1">
                          <a:solidFill>
                            <a:srgbClr val="10403B"/>
                          </a:solidFill>
                          <a:latin typeface="Microsoft YaHei"/>
                          <a:ea typeface="Microsoft YaHei"/>
                        </a:rPr>
                        <a:t>Inspector</a:t>
                      </a:r>
                      <a:endParaRPr/>
                    </a:p>
                  </a:txBody>
                  <a:tcPr marL="45720" marR="45720" marT="45720" marB="45720" anchor="ctr">
                    <a:lnL>
                      <a:noFill/>
                    </a:lnL>
                    <a:lnR>
                      <a:noFill/>
                    </a:lnR>
                    <a:lnT>
                      <a:noFill/>
                    </a:lnT>
                    <a:lnB>
                      <a:noFill/>
                    </a:lnB>
                    <a:solidFill>
                      <a:srgbClr val="ECF4F1"/>
                    </a:solidFill>
                  </a:tcPr>
                </a:tc>
                <a:tc>
                  <a:txBody>
                    <a:bodyPr wrap="square" lIns="0" tIns="0" rIns="0" bIns="0" anchor="ctr">
                      <a:normAutofit/>
                    </a:bodyPr>
                    <a:p>
                      <a:pPr marL="114300" marR="114300" algn="l">
                        <a:lnSpc>
                          <a:spcPct val="120000"/>
                        </a:lnSpc>
                      </a:pPr>
                      <a:r>
                        <a:rPr sz="850">
                          <a:solidFill>
                            <a:srgbClr val="1C2B28"/>
                          </a:solidFill>
                          <a:latin typeface="Microsoft YaHei"/>
                          <a:ea typeface="Microsoft YaHei"/>
                        </a:rPr>
                        <a:t>Handwrite signature &amp; clear inspection date</a:t>
                      </a:r>
                      <a:endParaRPr/>
                    </a:p>
                  </a:txBody>
                  <a:tcPr marL="45720" marR="45720" marT="45720" marB="45720" anchor="ctr">
                    <a:lnL>
                      <a:noFill/>
                    </a:lnL>
                    <a:lnR>
                      <a:noFill/>
                    </a:lnR>
                    <a:lnT>
                      <a:noFill/>
                    </a:lnT>
                    <a:lnB>
                      <a:noFill/>
                    </a:lnB>
                    <a:solidFill>
                      <a:srgbClr val="ECF4F1"/>
                    </a:solidFill>
                  </a:tcPr>
                </a:tc>
                <a:tc>
                  <a:txBody>
                    <a:bodyPr wrap="square" lIns="0" tIns="0" rIns="0" bIns="0" anchor="ctr">
                      <a:normAutofit/>
                    </a:bodyPr>
                    <a:p>
                      <a:pPr marL="114300" marR="114300" algn="l">
                        <a:lnSpc>
                          <a:spcPct val="120000"/>
                        </a:lnSpc>
                      </a:pPr>
                      <a:r>
                        <a:rPr sz="750">
                          <a:solidFill>
                            <a:srgbClr val="1C2B28"/>
                          </a:solidFill>
                          <a:latin typeface="Microsoft YaHei"/>
                          <a:ea typeface="Microsoft YaHei"/>
                        </a:rPr>
                        <a:t>No proxy signing, no stamp instead of signature</a:t>
                      </a:r>
                      <a:endParaRPr/>
                    </a:p>
                  </a:txBody>
                  <a:tcPr marL="45720" marR="45720" marT="45720" marB="45720" anchor="ctr">
                    <a:lnL>
                      <a:noFill/>
                    </a:lnL>
                    <a:lnR>
                      <a:noFill/>
                    </a:lnR>
                    <a:lnT>
                      <a:noFill/>
                    </a:lnT>
                    <a:lnB>
                      <a:noFill/>
                    </a:lnB>
                    <a:solidFill>
                      <a:srgbClr val="ECF4F1"/>
                    </a:solidFill>
                  </a:tcPr>
                </a:tc>
                <a:extLst>
                  <a:ext uri="{0D108BD9-81ED-4DB2-BD59-A6C34878D82A}">
                    <a16:rowId val="6"/>
                  </a:ext>
                </a:extLst>
              </a:tr>
            </a:tbl>
          </a:graphicData>
        </a:graphic>
      </p:graphicFrame>
      <p:sp>
        <p:nvSpPr>
          <p:cNvPr id="439" name="" descr="{&quot;isTemplate&quot;:true,&quot;type&quot;:&quot;text&quot;}"/>
          <p:cNvSpPr txBox="1"/>
          <p:nvPr/>
        </p:nvSpPr>
        <p:spPr>
          <a:xfrm rot="0" flipH="0" flipV="0">
            <a:off x="666750" y="4076700"/>
            <a:ext cx="10858500" cy="228600"/>
          </a:xfrm>
          <a:prstGeom prst="rect"/>
        </p:spPr>
        <p:txBody>
          <a:bodyPr wrap="none" lIns="0" tIns="0" rIns="0" bIns="0"/>
          <a:p>
            <a:pPr>
              <a:lnSpc>
                <a:spcPct val="150000"/>
              </a:lnSpc>
            </a:pPr>
            <a:r>
              <a:rPr lang="zh-CN" sz="975">
                <a:solidFill>
                  <a:srgbClr val="85A8A1"/>
                </a:solidFill>
                <a:latin typeface="Microsoft YaHei"/>
                <a:ea typeface="Microsoft YaHei"/>
              </a:rPr>
              <a:t>Fields vary by form (incoming, in-process, final, NCR), but these five are essential—missing any makes the record non-traceable</a:t>
            </a:r>
            <a:endParaRPr/>
          </a:p>
        </p:txBody>
      </p:sp>
      <p:sp>
        <p:nvSpPr>
          <p:cNvPr id="440" name=""/>
          <p:cNvSpPr/>
          <p:nvPr/>
        </p:nvSpPr>
        <p:spPr>
          <a:xfrm rot="0" flipH="0" flipV="0">
            <a:off x="666750" y="4419600"/>
            <a:ext cx="6029325" cy="2028825"/>
          </a:xfrm>
          <a:prstGeom prst="roundRect">
            <a:avLst>
              <a:gd name="adj" fmla="val 4695"/>
            </a:avLst>
          </a:prstGeom>
          <a:solidFill>
            <a:srgbClr val="ECF4F1"/>
          </a:solidFill>
          <a:ln/>
        </p:spPr>
        <p:txBody>
          <a:bodyPr/>
          <a:p/>
        </p:txBody>
      </p:sp>
      <p:sp>
        <p:nvSpPr>
          <p:cNvPr id="441" name="" descr="{&quot;isTemplate&quot;:true,&quot;type&quot;:&quot;text&quot;}"/>
          <p:cNvSpPr txBox="1"/>
          <p:nvPr/>
        </p:nvSpPr>
        <p:spPr>
          <a:xfrm rot="0" flipH="0" flipV="0">
            <a:off x="876300" y="4591050"/>
            <a:ext cx="5610225" cy="219075"/>
          </a:xfrm>
          <a:prstGeom prst="rect"/>
        </p:spPr>
        <p:txBody>
          <a:bodyPr wrap="none" lIns="0" tIns="0" rIns="0" bIns="0"/>
          <a:p>
            <a:pPr>
              <a:lnSpc>
                <a:spcPct val="100000"/>
              </a:lnSpc>
            </a:pPr>
            <a:r>
              <a:rPr lang="zh-CN" sz="1425" b="1">
                <a:solidFill>
                  <a:srgbClr val="10403B"/>
                </a:solidFill>
                <a:latin typeface="Microsoft YaHei"/>
                <a:ea typeface="Microsoft YaHei"/>
              </a:rPr>
              <a:t>Four No-Fill Rules</a:t>
            </a:r>
            <a:endParaRPr/>
          </a:p>
        </p:txBody>
      </p:sp>
      <p:sp>
        <p:nvSpPr>
          <p:cNvPr id="442" name=""/>
          <p:cNvSpPr/>
          <p:nvPr/>
        </p:nvSpPr>
        <p:spPr>
          <a:xfrm rot="0" flipH="0" flipV="0">
            <a:off x="876300" y="4943475"/>
            <a:ext cx="685800" cy="190500"/>
          </a:xfrm>
          <a:prstGeom prst="roundRect">
            <a:avLst>
              <a:gd name="adj" fmla="val 30000"/>
            </a:avLst>
          </a:prstGeom>
          <a:solidFill>
            <a:srgbClr val="1E7F6E"/>
          </a:solidFill>
          <a:ln/>
        </p:spPr>
        <p:txBody>
          <a:bodyPr/>
          <a:p/>
        </p:txBody>
      </p:sp>
      <p:sp>
        <p:nvSpPr>
          <p:cNvPr id="443" name="" descr="{&quot;isTemplate&quot;:true,&quot;type&quot;:&quot;text&quot;}"/>
          <p:cNvSpPr txBox="1"/>
          <p:nvPr/>
        </p:nvSpPr>
        <p:spPr>
          <a:xfrm rot="0" flipH="0" flipV="0">
            <a:off x="971550" y="4962525"/>
            <a:ext cx="544830" cy="152400"/>
          </a:xfrm>
          <a:prstGeom prst="rect"/>
        </p:spPr>
        <p:txBody>
          <a:bodyPr wrap="none" lIns="0" tIns="0" rIns="0" bIns="0"/>
          <a:p>
            <a:pPr>
              <a:lnSpc>
                <a:spcPct val="100000"/>
              </a:lnSpc>
            </a:pPr>
            <a:r>
              <a:rPr lang="zh-CN" sz="700">
                <a:solidFill>
                  <a:srgbClr val="FFFFFF"/>
                </a:solidFill>
                <a:latin typeface="Microsoft YaHei"/>
                <a:ea typeface="Microsoft YaHei"/>
              </a:rPr>
              <a:t>No Altering</a:t>
            </a:r>
            <a:endParaRPr/>
          </a:p>
        </p:txBody>
      </p:sp>
      <p:sp>
        <p:nvSpPr>
          <p:cNvPr id="444" name="" descr="{&quot;isTemplate&quot;:true,&quot;type&quot;:&quot;text&quot;}"/>
          <p:cNvSpPr txBox="1"/>
          <p:nvPr/>
        </p:nvSpPr>
        <p:spPr>
          <a:xfrm rot="0" flipH="0" flipV="0">
            <a:off x="1676400" y="4943475"/>
            <a:ext cx="4810125" cy="247650"/>
          </a:xfrm>
          <a:prstGeom prst="rect"/>
        </p:spPr>
        <p:txBody>
          <a:bodyPr wrap="none" lIns="0" tIns="0" rIns="0" bIns="0"/>
          <a:p>
            <a:pPr>
              <a:lnSpc>
                <a:spcPct val="150000"/>
              </a:lnSpc>
            </a:pPr>
            <a:r>
              <a:rPr lang="zh-CN" sz="1050">
                <a:solidFill>
                  <a:srgbClr val="1C2B28"/>
                </a:solidFill>
                <a:latin typeface="Microsoft YaHei"/>
                <a:ea typeface="Microsoft YaHei"/>
              </a:rPr>
              <a:t>Cross out errors, write correct value &amp; sign</a:t>
            </a:r>
            <a:endParaRPr/>
          </a:p>
        </p:txBody>
      </p:sp>
      <p:sp>
        <p:nvSpPr>
          <p:cNvPr id="445" name=""/>
          <p:cNvSpPr/>
          <p:nvPr/>
        </p:nvSpPr>
        <p:spPr>
          <a:xfrm rot="0" flipH="0" flipV="0">
            <a:off x="876300" y="5276850"/>
            <a:ext cx="685800" cy="190500"/>
          </a:xfrm>
          <a:prstGeom prst="roundRect">
            <a:avLst>
              <a:gd name="adj" fmla="val 30000"/>
            </a:avLst>
          </a:prstGeom>
          <a:solidFill>
            <a:srgbClr val="1E7F6E"/>
          </a:solidFill>
          <a:ln/>
        </p:spPr>
        <p:txBody>
          <a:bodyPr/>
          <a:p/>
        </p:txBody>
      </p:sp>
      <p:sp>
        <p:nvSpPr>
          <p:cNvPr id="446" name="" descr="{&quot;isTemplate&quot;:true,&quot;type&quot;:&quot;text&quot;}"/>
          <p:cNvSpPr txBox="1"/>
          <p:nvPr/>
        </p:nvSpPr>
        <p:spPr>
          <a:xfrm rot="0" flipH="0" flipV="0">
            <a:off x="971550" y="5295900"/>
            <a:ext cx="544830" cy="152400"/>
          </a:xfrm>
          <a:prstGeom prst="rect"/>
        </p:spPr>
        <p:txBody>
          <a:bodyPr wrap="none" lIns="0" tIns="0" rIns="0" bIns="0"/>
          <a:p>
            <a:pPr>
              <a:lnSpc>
                <a:spcPct val="100000"/>
              </a:lnSpc>
            </a:pPr>
            <a:r>
              <a:rPr lang="zh-CN" sz="700">
                <a:solidFill>
                  <a:srgbClr val="FFFFFF"/>
                </a:solidFill>
                <a:latin typeface="Microsoft YaHei"/>
                <a:ea typeface="Microsoft YaHei"/>
              </a:rPr>
              <a:t>No Backdating</a:t>
            </a:r>
            <a:endParaRPr/>
          </a:p>
        </p:txBody>
      </p:sp>
      <p:sp>
        <p:nvSpPr>
          <p:cNvPr id="447" name="" descr="{&quot;isTemplate&quot;:true,&quot;type&quot;:&quot;text&quot;}"/>
          <p:cNvSpPr txBox="1"/>
          <p:nvPr/>
        </p:nvSpPr>
        <p:spPr>
          <a:xfrm rot="0" flipH="0" flipV="0">
            <a:off x="1676400" y="5276850"/>
            <a:ext cx="4810125" cy="247650"/>
          </a:xfrm>
          <a:prstGeom prst="rect"/>
        </p:spPr>
        <p:txBody>
          <a:bodyPr wrap="none" lIns="0" tIns="0" rIns="0" bIns="0"/>
          <a:p>
            <a:pPr>
              <a:lnSpc>
                <a:spcPct val="150000"/>
              </a:lnSpc>
            </a:pPr>
            <a:r>
              <a:rPr lang="zh-CN" sz="1050">
                <a:solidFill>
                  <a:srgbClr val="1C2B28"/>
                </a:solidFill>
                <a:latin typeface="Microsoft YaHei"/>
                <a:ea typeface="Microsoft YaHei"/>
              </a:rPr>
              <a:t>Record on-site, backdated entries are invalid</a:t>
            </a:r>
            <a:endParaRPr/>
          </a:p>
        </p:txBody>
      </p:sp>
      <p:sp>
        <p:nvSpPr>
          <p:cNvPr id="448" name=""/>
          <p:cNvSpPr/>
          <p:nvPr/>
        </p:nvSpPr>
        <p:spPr>
          <a:xfrm rot="0" flipH="0" flipV="0">
            <a:off x="876300" y="5610225"/>
            <a:ext cx="685800" cy="190500"/>
          </a:xfrm>
          <a:prstGeom prst="roundRect">
            <a:avLst>
              <a:gd name="adj" fmla="val 30000"/>
            </a:avLst>
          </a:prstGeom>
          <a:solidFill>
            <a:srgbClr val="1E7F6E"/>
          </a:solidFill>
          <a:ln/>
        </p:spPr>
        <p:txBody>
          <a:bodyPr/>
          <a:p/>
        </p:txBody>
      </p:sp>
      <p:sp>
        <p:nvSpPr>
          <p:cNvPr id="449" name="" descr="{&quot;isTemplate&quot;:true,&quot;type&quot;:&quot;text&quot;}"/>
          <p:cNvSpPr txBox="1"/>
          <p:nvPr/>
        </p:nvSpPr>
        <p:spPr>
          <a:xfrm rot="0" flipH="0" flipV="0">
            <a:off x="971550" y="5629275"/>
            <a:ext cx="544830" cy="152400"/>
          </a:xfrm>
          <a:prstGeom prst="rect"/>
        </p:spPr>
        <p:txBody>
          <a:bodyPr wrap="none" lIns="0" tIns="0" rIns="0" bIns="0"/>
          <a:p>
            <a:pPr>
              <a:lnSpc>
                <a:spcPct val="100000"/>
              </a:lnSpc>
            </a:pPr>
            <a:r>
              <a:rPr lang="zh-CN" sz="700">
                <a:solidFill>
                  <a:srgbClr val="FFFFFF"/>
                </a:solidFill>
                <a:latin typeface="Microsoft YaHei"/>
                <a:ea typeface="Microsoft YaHei"/>
              </a:rPr>
              <a:t>No Blank Fields</a:t>
            </a:r>
            <a:endParaRPr/>
          </a:p>
        </p:txBody>
      </p:sp>
      <p:sp>
        <p:nvSpPr>
          <p:cNvPr id="450" name="" descr="{&quot;isTemplate&quot;:true,&quot;type&quot;:&quot;text&quot;}"/>
          <p:cNvSpPr txBox="1"/>
          <p:nvPr/>
        </p:nvSpPr>
        <p:spPr>
          <a:xfrm rot="0" flipH="0" flipV="0">
            <a:off x="1676400" y="5610225"/>
            <a:ext cx="4810125" cy="247650"/>
          </a:xfrm>
          <a:prstGeom prst="rect"/>
        </p:spPr>
        <p:txBody>
          <a:bodyPr wrap="none" lIns="0" tIns="0" rIns="0" bIns="0"/>
          <a:p>
            <a:pPr>
              <a:lnSpc>
                <a:spcPct val="150000"/>
              </a:lnSpc>
            </a:pPr>
            <a:r>
              <a:rPr lang="zh-CN" sz="1050">
                <a:solidFill>
                  <a:srgbClr val="1C2B28"/>
                </a:solidFill>
                <a:latin typeface="Microsoft YaHei"/>
                <a:ea typeface="Microsoft YaHei"/>
              </a:rPr>
              <a:t>If no content, fill with '/'; no blanks allowed</a:t>
            </a:r>
            <a:endParaRPr/>
          </a:p>
        </p:txBody>
      </p:sp>
      <p:sp>
        <p:nvSpPr>
          <p:cNvPr id="451" name=""/>
          <p:cNvSpPr/>
          <p:nvPr/>
        </p:nvSpPr>
        <p:spPr>
          <a:xfrm rot="0" flipH="0" flipV="0">
            <a:off x="876300" y="5943600"/>
            <a:ext cx="685800" cy="190500"/>
          </a:xfrm>
          <a:prstGeom prst="roundRect">
            <a:avLst>
              <a:gd name="adj" fmla="val 30000"/>
            </a:avLst>
          </a:prstGeom>
          <a:solidFill>
            <a:srgbClr val="1E7F6E"/>
          </a:solidFill>
          <a:ln/>
        </p:spPr>
        <p:txBody>
          <a:bodyPr/>
          <a:p/>
        </p:txBody>
      </p:sp>
      <p:sp>
        <p:nvSpPr>
          <p:cNvPr id="452" name="" descr="{&quot;isTemplate&quot;:true,&quot;type&quot;:&quot;text&quot;}"/>
          <p:cNvSpPr txBox="1"/>
          <p:nvPr/>
        </p:nvSpPr>
        <p:spPr>
          <a:xfrm rot="0" flipH="0" flipV="0">
            <a:off x="971550" y="5962650"/>
            <a:ext cx="544830" cy="152400"/>
          </a:xfrm>
          <a:prstGeom prst="rect"/>
        </p:spPr>
        <p:txBody>
          <a:bodyPr wrap="none" lIns="0" tIns="0" rIns="0" bIns="0"/>
          <a:p>
            <a:pPr>
              <a:lnSpc>
                <a:spcPct val="100000"/>
              </a:lnSpc>
            </a:pPr>
            <a:r>
              <a:rPr lang="zh-CN" sz="700">
                <a:solidFill>
                  <a:srgbClr val="FFFFFF"/>
                </a:solidFill>
                <a:latin typeface="Microsoft YaHei"/>
                <a:ea typeface="Microsoft YaHei"/>
              </a:rPr>
              <a:t>No proxy signing</a:t>
            </a:r>
            <a:endParaRPr/>
          </a:p>
        </p:txBody>
      </p:sp>
      <p:sp>
        <p:nvSpPr>
          <p:cNvPr id="453" name="" descr="{&quot;isTemplate&quot;:true,&quot;type&quot;:&quot;text&quot;}"/>
          <p:cNvSpPr txBox="1"/>
          <p:nvPr/>
        </p:nvSpPr>
        <p:spPr>
          <a:xfrm rot="0" flipH="0" flipV="0">
            <a:off x="1676400" y="5943600"/>
            <a:ext cx="4810125" cy="247650"/>
          </a:xfrm>
          <a:prstGeom prst="rect"/>
        </p:spPr>
        <p:txBody>
          <a:bodyPr wrap="none" lIns="0" tIns="0" rIns="0" bIns="0"/>
          <a:p>
            <a:pPr>
              <a:lnSpc>
                <a:spcPct val="150000"/>
              </a:lnSpc>
            </a:pPr>
            <a:r>
              <a:rPr lang="zh-CN" sz="1050">
                <a:solidFill>
                  <a:srgbClr val="1C2B28"/>
                </a:solidFill>
                <a:latin typeface="Microsoft YaHei"/>
                <a:ea typeface="Microsoft YaHei"/>
              </a:rPr>
              <a:t>Must sign personally; no stamps or proxies</a:t>
            </a:r>
            <a:endParaRPr/>
          </a:p>
        </p:txBody>
      </p:sp>
      <p:sp>
        <p:nvSpPr>
          <p:cNvPr id="454" name=""/>
          <p:cNvSpPr/>
          <p:nvPr/>
        </p:nvSpPr>
        <p:spPr>
          <a:xfrm rot="0" flipH="0" flipV="0">
            <a:off x="6886575" y="4419600"/>
            <a:ext cx="4638675" cy="2028825"/>
          </a:xfrm>
          <a:prstGeom prst="roundRect">
            <a:avLst>
              <a:gd name="adj" fmla="val 4695"/>
            </a:avLst>
          </a:prstGeom>
          <a:solidFill>
            <a:srgbClr val="10403B"/>
          </a:solidFill>
          <a:ln/>
        </p:spPr>
        <p:txBody>
          <a:bodyPr/>
          <a:p/>
        </p:txBody>
      </p:sp>
      <p:sp>
        <p:nvSpPr>
          <p:cNvPr id="455" name="" descr="{&quot;isTemplate&quot;:true,&quot;type&quot;:&quot;text&quot;}"/>
          <p:cNvSpPr txBox="1"/>
          <p:nvPr/>
        </p:nvSpPr>
        <p:spPr>
          <a:xfrm rot="0" flipH="0" flipV="0">
            <a:off x="7096125" y="4591050"/>
            <a:ext cx="4383405" cy="219075"/>
          </a:xfrm>
          <a:prstGeom prst="rect"/>
        </p:spPr>
        <p:txBody>
          <a:bodyPr wrap="none" lIns="0" tIns="0" rIns="0" bIns="0"/>
          <a:p>
            <a:pPr>
              <a:lnSpc>
                <a:spcPct val="100000"/>
              </a:lnSpc>
            </a:pPr>
            <a:r>
              <a:rPr lang="zh-CN" sz="1425" b="1">
                <a:solidFill>
                  <a:srgbClr val="FFFFFF"/>
                </a:solidFill>
                <a:latin typeface="Microsoft YaHei"/>
                <a:ea typeface="Microsoft YaHei"/>
              </a:rPr>
              <a:t>How to use records: two traceability chains</a:t>
            </a:r>
            <a:endParaRPr/>
          </a:p>
        </p:txBody>
      </p:sp>
      <p:sp>
        <p:nvSpPr>
          <p:cNvPr id="456" name="" descr="{&quot;isTemplate&quot;:true,&quot;type&quot;:&quot;text&quot;}"/>
          <p:cNvSpPr txBox="1"/>
          <p:nvPr/>
        </p:nvSpPr>
        <p:spPr>
          <a:xfrm rot="0" flipH="0" flipV="0">
            <a:off x="7096125" y="4943475"/>
            <a:ext cx="487680" cy="161925"/>
          </a:xfrm>
          <a:prstGeom prst="rect"/>
        </p:spPr>
        <p:txBody>
          <a:bodyPr wrap="none" lIns="0" tIns="0" rIns="0" bIns="0"/>
          <a:p>
            <a:pPr>
              <a:lnSpc>
                <a:spcPct val="100000"/>
              </a:lnSpc>
            </a:pPr>
            <a:r>
              <a:rPr lang="zh-CN" sz="850" b="1">
                <a:solidFill>
                  <a:srgbClr val="D9822B"/>
                </a:solidFill>
                <a:latin typeface="Microsoft YaHei"/>
                <a:ea typeface="Microsoft YaHei"/>
              </a:rPr>
              <a:t>Forward</a:t>
            </a:r>
            <a:endParaRPr/>
          </a:p>
        </p:txBody>
      </p:sp>
      <p:sp>
        <p:nvSpPr>
          <p:cNvPr id="457" name="" descr="{&quot;isTemplate&quot;:true,&quot;type&quot;:&quot;text&quot;}"/>
          <p:cNvSpPr txBox="1"/>
          <p:nvPr/>
        </p:nvSpPr>
        <p:spPr>
          <a:xfrm rot="0" flipH="0" flipV="0">
            <a:off x="7629525" y="4943475"/>
            <a:ext cx="3686175" cy="247650"/>
          </a:xfrm>
          <a:prstGeom prst="rect"/>
        </p:spPr>
        <p:txBody>
          <a:bodyPr wrap="none" lIns="0" tIns="0" rIns="0" bIns="0"/>
          <a:p>
            <a:pPr>
              <a:lnSpc>
                <a:spcPct val="150000"/>
              </a:lnSpc>
            </a:pPr>
            <a:r>
              <a:rPr lang="zh-CN" sz="1050">
                <a:solidFill>
                  <a:srgbClr val="FFFFFF">
                    <a:alpha val="90000"/>
                  </a:srgbClr>
                </a:solidFill>
                <a:latin typeface="Microsoft YaHei"/>
                <a:ea typeface="Microsoft YaHei"/>
              </a:rPr>
              <a:t/>
            </a:r>
            <a:r>
              <a:rPr lang="en-US" sz="1050">
                <a:solidFill>
                  <a:srgbClr val="FFFFFF">
                    <a:alpha val="90000"/>
                  </a:srgbClr>
                </a:solidFill>
                <a:latin typeface="Microsoft YaHei"/>
                <a:ea typeface="Microsoft YaHei"/>
              </a:rPr>
              <a:t/>
            </a:r>
            <a:r>
              <a:rPr lang="zh-CN" sz="1050">
                <a:solidFill>
                  <a:srgbClr val="FFFFFF">
                    <a:alpha val="90000"/>
                  </a:srgbClr>
                </a:solidFill>
                <a:latin typeface="Microsoft YaHei"/>
                <a:ea typeface="Microsoft YaHei"/>
              </a:rPr>
              <a:t>Batch No. → Inspect. Record → Decision → Release?</a:t>
            </a:r>
            <a:r>
              <a:rPr lang="en-US" sz="1050">
                <a:solidFill>
                  <a:srgbClr val="FFFFFF">
                    <a:alpha val="90000"/>
                  </a:srgbClr>
                </a:solidFill>
                <a:latin typeface="Microsoft YaHei"/>
                <a:ea typeface="Microsoft YaHei"/>
              </a:rPr>
              <a:t/>
            </a:r>
            <a:r>
              <a:rPr lang="zh-CN" sz="1050">
                <a:solidFill>
                  <a:srgbClr val="FFFFFF">
                    <a:alpha val="90000"/>
                  </a:srgbClr>
                </a:solidFill>
                <a:latin typeface="Microsoft YaHei"/>
                <a:ea typeface="Microsoft YaHei"/>
              </a:rPr>
              <a:t/>
            </a:r>
            <a:r>
              <a:rPr lang="en-US" sz="1050">
                <a:solidFill>
                  <a:srgbClr val="FFFFFF">
                    <a:alpha val="90000"/>
                  </a:srgbClr>
                </a:solidFill>
                <a:latin typeface="Microsoft YaHei"/>
                <a:ea typeface="Microsoft YaHei"/>
              </a:rPr>
              <a:t/>
            </a:r>
            <a:r>
              <a:rPr lang="zh-CN" sz="1050">
                <a:solidFill>
                  <a:srgbClr val="FFFFFF">
                    <a:alpha val="90000"/>
                  </a:srgbClr>
                </a:solidFill>
                <a:latin typeface="Microsoft YaHei"/>
                <a:ea typeface="Microsoft YaHei"/>
              </a:rPr>
              <a:t/>
            </a:r>
            <a:endParaRPr/>
          </a:p>
        </p:txBody>
      </p:sp>
      <p:sp>
        <p:nvSpPr>
          <p:cNvPr id="458" name="" descr="{&quot;isTemplate&quot;:true,&quot;type&quot;:&quot;text&quot;}"/>
          <p:cNvSpPr txBox="1"/>
          <p:nvPr/>
        </p:nvSpPr>
        <p:spPr>
          <a:xfrm rot="0" flipH="0" flipV="0">
            <a:off x="7096125" y="5286375"/>
            <a:ext cx="487680" cy="161925"/>
          </a:xfrm>
          <a:prstGeom prst="rect"/>
        </p:spPr>
        <p:txBody>
          <a:bodyPr wrap="none" lIns="0" tIns="0" rIns="0" bIns="0"/>
          <a:p>
            <a:pPr>
              <a:lnSpc>
                <a:spcPct val="100000"/>
              </a:lnSpc>
            </a:pPr>
            <a:r>
              <a:rPr lang="zh-CN" sz="850" b="1">
                <a:solidFill>
                  <a:srgbClr val="D9822B"/>
                </a:solidFill>
                <a:latin typeface="Microsoft YaHei"/>
                <a:ea typeface="Microsoft YaHei"/>
              </a:rPr>
              <a:t>Reverse</a:t>
            </a:r>
            <a:endParaRPr/>
          </a:p>
        </p:txBody>
      </p:sp>
      <p:sp>
        <p:nvSpPr>
          <p:cNvPr id="459" name="" descr="{&quot;isTemplate&quot;:true,&quot;type&quot;:&quot;text&quot;}"/>
          <p:cNvSpPr txBox="1"/>
          <p:nvPr/>
        </p:nvSpPr>
        <p:spPr>
          <a:xfrm rot="0" flipH="0" flipV="0">
            <a:off x="7629525" y="5286375"/>
            <a:ext cx="3850005" cy="247650"/>
          </a:xfrm>
          <a:prstGeom prst="rect"/>
        </p:spPr>
        <p:txBody>
          <a:bodyPr wrap="none" lIns="0" tIns="0" rIns="0" bIns="0"/>
          <a:p>
            <a:pPr>
              <a:lnSpc>
                <a:spcPct val="150000"/>
              </a:lnSpc>
            </a:pPr>
            <a:r>
              <a:rPr lang="zh-CN" sz="700">
                <a:solidFill>
                  <a:srgbClr val="FFFFFF">
                    <a:alpha val="90000"/>
                  </a:srgbClr>
                </a:solidFill>
                <a:latin typeface="Microsoft YaHei"/>
                <a:ea typeface="Microsoft YaHei"/>
              </a:rPr>
              <a:t/>
            </a:r>
            <a:r>
              <a:rPr lang="en-US" sz="700">
                <a:solidFill>
                  <a:srgbClr val="FFFFFF">
                    <a:alpha val="90000"/>
                  </a:srgbClr>
                </a:solidFill>
                <a:latin typeface="Microsoft YaHei"/>
                <a:ea typeface="Microsoft YaHei"/>
              </a:rPr>
              <a:t/>
            </a:r>
            <a:r>
              <a:rPr lang="zh-CN" sz="700">
                <a:solidFill>
                  <a:srgbClr val="FFFFFF">
                    <a:alpha val="90000"/>
                  </a:srgbClr>
                </a:solidFill>
                <a:latin typeface="Microsoft YaHei"/>
                <a:ea typeface="Microsoft YaHei"/>
              </a:rPr>
              <a:t/>
            </a:r>
            <a:r>
              <a:rPr lang="en-US" sz="700">
                <a:solidFill>
                  <a:srgbClr val="FFFFFF">
                    <a:alpha val="90000"/>
                  </a:srgbClr>
                </a:solidFill>
                <a:latin typeface="Microsoft YaHei"/>
                <a:ea typeface="Microsoft YaHei"/>
              </a:rPr>
              <a:t/>
            </a:r>
            <a:r>
              <a:rPr lang="zh-CN" sz="700">
                <a:solidFill>
                  <a:srgbClr val="FFFFFF">
                    <a:alpha val="90000"/>
                  </a:srgbClr>
                </a:solidFill>
                <a:latin typeface="Microsoft YaHei"/>
                <a:ea typeface="Microsoft YaHei"/>
              </a:rPr>
              <a:t/>
            </a:r>
            <a:r>
              <a:rPr lang="en-US" sz="700">
                <a:solidFill>
                  <a:srgbClr val="FFFFFF">
                    <a:alpha val="90000"/>
                  </a:srgbClr>
                </a:solidFill>
                <a:latin typeface="Microsoft YaHei"/>
                <a:ea typeface="Microsoft YaHei"/>
              </a:rPr>
              <a:t/>
            </a:r>
            <a:r>
              <a:rPr lang="zh-CN" sz="700">
                <a:solidFill>
                  <a:srgbClr val="FFFFFF">
                    <a:alpha val="90000"/>
                  </a:srgbClr>
                </a:solidFill>
                <a:latin typeface="Microsoft YaHei"/>
                <a:ea typeface="Microsoft YaHei"/>
              </a:rPr>
              <a:t>Customer complaint → Batch No. → Inspect. Record → Measuring tools &amp; process params</a:t>
            </a:r>
            <a:endParaRPr/>
          </a:p>
        </p:txBody>
      </p:sp>
      <p:sp>
        <p:nvSpPr>
          <p:cNvPr id="460" name="" descr="{&quot;isTemplate&quot;:true,&quot;type&quot;:&quot;text&quot;}"/>
          <p:cNvSpPr txBox="1"/>
          <p:nvPr/>
        </p:nvSpPr>
        <p:spPr>
          <a:xfrm rot="0" flipH="0" flipV="0">
            <a:off x="7096125" y="5829300"/>
            <a:ext cx="4219575" cy="447675"/>
          </a:xfrm>
          <a:prstGeom prst="rect"/>
        </p:spPr>
        <p:txBody>
          <a:bodyPr wrap="square" lIns="0" tIns="0" rIns="0" bIns="0">
            <a:normAutofit/>
          </a:bodyPr>
          <a:p>
            <a:pPr>
              <a:lnSpc>
                <a:spcPct val="150000"/>
              </a:lnSpc>
            </a:pPr>
            <a:r>
              <a:rPr lang="zh-CN" sz="700">
                <a:solidFill>
                  <a:srgbClr val="FFFFFF">
                    <a:alpha val="60000"/>
                  </a:srgbClr>
                </a:solidFill>
                <a:latin typeface="Microsoft YaHei"/>
                <a:ea typeface="Microsoft YaHei"/>
              </a:rPr>
              <a:t>Record retention &amp; destruction follow company's Record Control Procedure; no unauthorized lending, altering, or destruction</a:t>
            </a:r>
            <a:endParaRPr/>
          </a:p>
        </p:txBody>
      </p:sp>
      <p:sp>
        <p:nvSpPr>
          <p:cNvPr id="461" name="" descr="{&quot;isTemplate&quot;:true,&quot;type&quot;:&quot;text&quot;}"/>
          <p:cNvSpPr txBox="1"/>
          <p:nvPr/>
        </p:nvSpPr>
        <p:spPr>
          <a:xfrm rot="0" flipH="0" flipV="0">
            <a:off x="666750" y="6477000"/>
            <a:ext cx="3576882" cy="152400"/>
          </a:xfrm>
          <a:prstGeom prst="rect"/>
        </p:spPr>
        <p:txBody>
          <a:bodyPr wrap="none" lIns="0" tIns="0" rIns="0" bIns="0"/>
          <a:p>
            <a:pPr>
              <a:lnSpc>
                <a:spcPct val="100000"/>
              </a:lnSpc>
            </a:pPr>
            <a:r>
              <a:rPr lang="en-US" sz="975">
                <a:solidFill>
                  <a:srgbClr val="85A8A1"/>
                </a:solidFill>
                <a:latin typeface="Microsoft YaHei"/>
                <a:ea typeface="Microsoft YaHei"/>
              </a:rPr>
              <a:t/>
            </a:r>
            <a:r>
              <a:rPr lang="zh-CN" sz="975">
                <a:solidFill>
                  <a:srgbClr val="85A8A1"/>
                </a:solidFill>
                <a:latin typeface="Microsoft YaHei"/>
                <a:ea typeface="Microsoft YaHei"/>
              </a:rPr>
              <a:t>QC Inspection Practical Training · Quality Department</a:t>
            </a:r>
            <a:r>
              <a:rPr lang="en-US" sz="975">
                <a:solidFill>
                  <a:srgbClr val="85A8A1"/>
                </a:solidFill>
                <a:latin typeface="Microsoft YaHei"/>
                <a:ea typeface="Microsoft YaHei"/>
              </a:rPr>
              <a:t/>
            </a:r>
            <a:r>
              <a:rPr lang="zh-CN" sz="975">
                <a:solidFill>
                  <a:srgbClr val="85A8A1"/>
                </a:solidFill>
                <a:latin typeface="Microsoft YaHei"/>
                <a:ea typeface="Microsoft YaHei"/>
              </a:rPr>
              <a:t/>
            </a:r>
            <a:endParaRPr/>
          </a:p>
        </p:txBody>
      </p:sp>
      <p:sp>
        <p:nvSpPr>
          <p:cNvPr id="462" name="" descr="{&quot;isTemplate&quot;:true,&quot;type&quot;:&quot;text&quot;}"/>
          <p:cNvSpPr txBox="1"/>
          <p:nvPr/>
        </p:nvSpPr>
        <p:spPr>
          <a:xfrm rot="0" flipH="0" flipV="0">
            <a:off x="11153775" y="6477000"/>
            <a:ext cx="371475" cy="161925"/>
          </a:xfrm>
          <a:prstGeom prst="rect"/>
        </p:spPr>
        <p:txBody>
          <a:bodyPr wrap="none" lIns="0" tIns="0" rIns="0" bIns="0"/>
          <a:p>
            <a:pPr>
              <a:lnSpc>
                <a:spcPct val="100000"/>
              </a:lnSpc>
            </a:pPr>
            <a:r>
              <a:rPr lang="en-US" sz="1050">
                <a:solidFill>
                  <a:srgbClr val="85A8A1"/>
                </a:solidFill>
                <a:latin typeface="DIN Alternate"/>
                <a:ea typeface="DIN Alternate"/>
              </a:rPr>
              <a:t>07 / 18</a:t>
            </a:r>
            <a:endParaRPr/>
          </a:p>
        </p:txBody>
      </p:sp>
    </p:spTree>
  </p:cSld>
</p:sld>
</file>

<file path=ppt/slides/slide8.xml><?xml version="1.0" encoding="utf-8"?>
<p:sld xmlns:a="http://schemas.openxmlformats.org/drawingml/2006/main" xmlns:p="http://schemas.openxmlformats.org/presentationml/2006/main">
  <p:cSld>
    <p:spTree>
      <p:nvGrpSpPr>
        <p:cNvPr id="463" name="" descr="&lt;Slide style={{ width: 1280, height: 720, position: 'relative', background: '#FFFFFF', overflow: 'hidden' }}&gt;&#10;  &lt;Box style={{ position: 'absolute', left: 0, top: 0, width: 470, height: 720, background: '#10403B', padding: '66px 50px 54px 70px', flexDirection: 'column' }}&gt;&#10;    &lt;Text style={{ fontSize: 14, color: 'rgba(255,255,255,0.5)' }}&gt;CHAPTER 02&lt;/Text&gt;&#10;    &lt;Text style={{ fontSize: 190, fontWeight: 'bold', color: 'rgba(255,255,255,0.16)', lineHeight: 1.05, marginTop: 18, fontFamily: '&quot;DIN Alternate&quot;, &quot;Helvetica Neue&quot;, Arial, sans-serif' }}&gt;02&lt;/Text&gt;&#10;    &lt;Text style={{ fontSize: 38, fontWeight: 'bold', color: '#FFFFFF', lineHeight: 1.3, marginTop: 22 }}&gt;&#10;      来料检验&lt;br /&gt;IQC&#10;    &lt;/Text&gt;&#10;    &lt;Box style={{ width: 44, height: 4, background: '#D9822B', marginTop: 26 }} /&gt;&#10;    &lt;Text style={{ fontSize: 13, color: 'rgba(255,255,255,0.5)', marginTop: 'auto' }}&gt;QC 检验实操培训&lt;/Text&gt;&#10;  &lt;/Box&gt;&#10;  &lt;Box style={{ position: 'absolute', left: 470, top: 0, width: 810, height: 720, padding: '0 90px 0 82px', flexDirection: 'column', justifyContent: 'center' }}&gt;&#10;    &lt;Text style={{ fontSize: 15, color: '#85A8A1', marginBottom: 18 }}&gt;本章解决什么问题&lt;/Text&gt;&#10;    &lt;Text style={{ fontSize: 32, fontWeight: 'bold', color: '#10403B', lineHeight: 1.35, marginBottom: 22 }}&gt;&#10;      来料怎么抽、怎么判、怎么放？&#10;    &lt;/Text&gt;&#10;    &lt;Text style={{ fontSize: 18, color: '#6C8280', lineHeight: 1.85, marginBottom: 34 }}&gt;&#10;      IQC 的职责是把不合格挡在厂门之外——抽样方案、开箱核对、四色标识，一步都不能省。省掉任何一步，问题都会在后道以十倍的代价冒出来。&#10;    &lt;/Text&gt;&#10;    &lt;Box style={{ flexDirection: 'row', gap: 12 }}&gt;&#10;      {['抽样方案', '开箱核对', '四色标识'].map((t, i) =&gt; (&#10;        &lt;Box key={i} style={{ background: '#ECF4F1', borderRadius: 999, padding: '7px 18px' }}&gt;&#10;          &lt;Text style={{ fontSize: 14, color: '#10403B' }}&gt;{t}&lt;/Text&gt;&#10;        &lt;/Box&gt;&#10;      ))}&#10;    &lt;/Box&gt;&#10;  &lt;/Box&gt;&#10;  &lt;Text style={{ position: 'absolute', right: 70, bottom: 26, fontSize: 14, color: '#85A8A1', fontFamily: '&quot;DIN Alternate&quot;, &quot;Helvetica Neue&quot;, Arial, sans-serif' }}&gt;08 / 18&lt;/Text&gt;&#10;&lt;/Slide&gt;&#10;"/>
        <p:cNvGrpSpPr/>
        <p:nvPr/>
      </p:nvGrpSpPr>
      <p:grpSpPr>
        <a:xfrm>
          <a:off x="0" y="0"/>
          <a:ext cx="0" cy="0"/>
          <a:chOff x="0" y="0"/>
          <a:chExt cx="0" cy="0"/>
        </a:xfrm>
      </p:grpSpPr>
      <p:sp>
        <p:nvSpPr>
          <p:cNvPr id="464" name=""/>
          <p:cNvSpPr/>
          <p:nvPr/>
        </p:nvSpPr>
        <p:spPr>
          <a:xfrm rot="0" flipH="0" flipV="0">
            <a:off x="0" y="0"/>
            <a:ext cx="12192000" cy="6858000"/>
          </a:xfrm>
          <a:prstGeom prst="rect">
            <a:avLst/>
          </a:prstGeom>
          <a:solidFill>
            <a:srgbClr val="FFFFFF"/>
          </a:solidFill>
          <a:ln/>
        </p:spPr>
        <p:txBody>
          <a:bodyPr/>
          <a:p/>
        </p:txBody>
      </p:sp>
      <p:sp>
        <p:nvSpPr>
          <p:cNvPr id="465" name=""/>
          <p:cNvSpPr/>
          <p:nvPr/>
        </p:nvSpPr>
        <p:spPr>
          <a:xfrm rot="0" flipH="0" flipV="0">
            <a:off x="0" y="0"/>
            <a:ext cx="4476750" cy="6858000"/>
          </a:xfrm>
          <a:prstGeom prst="rect">
            <a:avLst/>
          </a:prstGeom>
          <a:solidFill>
            <a:srgbClr val="10403B"/>
          </a:solidFill>
          <a:ln/>
        </p:spPr>
        <p:txBody>
          <a:bodyPr/>
          <a:p/>
        </p:txBody>
      </p:sp>
      <p:sp>
        <p:nvSpPr>
          <p:cNvPr id="466" name="" descr="{&quot;isTemplate&quot;:true,&quot;type&quot;:&quot;text&quot;}"/>
          <p:cNvSpPr txBox="1"/>
          <p:nvPr/>
        </p:nvSpPr>
        <p:spPr>
          <a:xfrm rot="0" flipH="0" flipV="0">
            <a:off x="666750" y="628650"/>
            <a:ext cx="3333750" cy="161925"/>
          </a:xfrm>
          <a:prstGeom prst="rect"/>
        </p:spPr>
        <p:txBody>
          <a:bodyPr wrap="none" lIns="0" tIns="0" rIns="0" bIns="0"/>
          <a:p>
            <a:pPr>
              <a:lnSpc>
                <a:spcPct val="100000"/>
              </a:lnSpc>
            </a:pPr>
            <a:r>
              <a:rPr lang="en-US" sz="1050">
                <a:solidFill>
                  <a:srgbClr val="FFFFFF">
                    <a:alpha val="50000"/>
                  </a:srgbClr>
                </a:solidFill>
                <a:latin typeface="Microsoft YaHei"/>
                <a:ea typeface="Microsoft YaHei"/>
              </a:rPr>
              <a:t>CHAPTER 02</a:t>
            </a:r>
            <a:endParaRPr/>
          </a:p>
        </p:txBody>
      </p:sp>
      <p:sp>
        <p:nvSpPr>
          <p:cNvPr id="467" name="" descr="{&quot;isTemplate&quot;:true,&quot;type&quot;:&quot;text&quot;}"/>
          <p:cNvSpPr txBox="1"/>
          <p:nvPr/>
        </p:nvSpPr>
        <p:spPr>
          <a:xfrm rot="0" flipH="0" flipV="0">
            <a:off x="666750" y="962025"/>
            <a:ext cx="3333750" cy="2286000"/>
          </a:xfrm>
          <a:prstGeom prst="rect"/>
        </p:spPr>
        <p:txBody>
          <a:bodyPr wrap="none" lIns="0" tIns="0" rIns="0" bIns="0"/>
          <a:p>
            <a:pPr>
              <a:lnSpc>
                <a:spcPct val="105000"/>
              </a:lnSpc>
            </a:pPr>
            <a:r>
              <a:rPr lang="en-US" sz="14250" b="1">
                <a:solidFill>
                  <a:srgbClr val="FFFFFF">
                    <a:alpha val="16000"/>
                  </a:srgbClr>
                </a:solidFill>
                <a:latin typeface="DIN Alternate"/>
                <a:ea typeface="DIN Alternate"/>
              </a:rPr>
              <a:t>02</a:t>
            </a:r>
            <a:endParaRPr/>
          </a:p>
        </p:txBody>
      </p:sp>
      <p:sp>
        <p:nvSpPr>
          <p:cNvPr id="468" name="" descr="{&quot;isTemplate&quot;:true,&quot;type&quot;:&quot;text&quot;}"/>
          <p:cNvSpPr txBox="1"/>
          <p:nvPr/>
        </p:nvSpPr>
        <p:spPr>
          <a:xfrm rot="0" flipH="0" flipV="0">
            <a:off x="666750" y="3457575"/>
            <a:ext cx="3699502" cy="1133475"/>
          </a:xfrm>
          <a:prstGeom prst="rect"/>
        </p:spPr>
        <p:txBody>
          <a:bodyPr wrap="none" lIns="0" tIns="0" rIns="0" bIns="0"/>
          <a:p>
            <a:pPr>
              <a:lnSpc>
                <a:spcPct val="130000"/>
              </a:lnSpc>
            </a:pPr>
            <a:r>
              <a:rPr lang="zh-CN" sz="2850" b="1">
                <a:solidFill>
                  <a:srgbClr val="FFFFFF"/>
                </a:solidFill>
                <a:latin typeface="Microsoft YaHei"/>
                <a:ea typeface="Microsoft YaHei"/>
              </a:rPr>
              <a:t>Incoming Inspect.</a:t>
            </a:r>
            <a:endParaRPr/>
          </a:p>
          <a:p>
            <a:pPr>
              <a:lnSpc>
                <a:spcPct val="130000"/>
              </a:lnSpc>
            </a:pPr>
            <a:r>
              <a:rPr lang="en-US" sz="2850" b="1">
                <a:solidFill>
                  <a:srgbClr val="FFFFFF"/>
                </a:solidFill>
                <a:latin typeface="Microsoft YaHei"/>
                <a:ea typeface="Microsoft YaHei"/>
              </a:rPr>
              <a:t>IQC</a:t>
            </a:r>
            <a:endParaRPr/>
          </a:p>
        </p:txBody>
      </p:sp>
      <p:sp>
        <p:nvSpPr>
          <p:cNvPr id="469" name=""/>
          <p:cNvSpPr/>
          <p:nvPr/>
        </p:nvSpPr>
        <p:spPr>
          <a:xfrm rot="0" flipH="0" flipV="0">
            <a:off x="666750" y="4838700"/>
            <a:ext cx="419100" cy="38100"/>
          </a:xfrm>
          <a:prstGeom prst="rect">
            <a:avLst/>
          </a:prstGeom>
          <a:solidFill>
            <a:srgbClr val="D9822B"/>
          </a:solidFill>
          <a:ln/>
        </p:spPr>
        <p:txBody>
          <a:bodyPr/>
          <a:p/>
        </p:txBody>
      </p:sp>
      <p:sp>
        <p:nvSpPr>
          <p:cNvPr id="470" name="" descr="{&quot;isTemplate&quot;:true,&quot;type&quot;:&quot;text&quot;}"/>
          <p:cNvSpPr txBox="1"/>
          <p:nvPr/>
        </p:nvSpPr>
        <p:spPr>
          <a:xfrm rot="0" flipH="0" flipV="0">
            <a:off x="666750" y="6191250"/>
            <a:ext cx="3333750" cy="152400"/>
          </a:xfrm>
          <a:prstGeom prst="rect"/>
        </p:spPr>
        <p:txBody>
          <a:bodyPr wrap="none" lIns="0" tIns="0" rIns="0" bIns="0"/>
          <a:p>
            <a:pPr>
              <a:lnSpc>
                <a:spcPct val="100000"/>
              </a:lnSpc>
            </a:pPr>
            <a:r>
              <a:rPr lang="en-US" sz="975">
                <a:solidFill>
                  <a:srgbClr val="FFFFFF">
                    <a:alpha val="50000"/>
                  </a:srgbClr>
                </a:solidFill>
                <a:latin typeface="Microsoft YaHei"/>
                <a:ea typeface="Microsoft YaHei"/>
              </a:rPr>
              <a:t/>
            </a:r>
            <a:r>
              <a:rPr lang="zh-CN" sz="975">
                <a:solidFill>
                  <a:srgbClr val="FFFFFF">
                    <a:alpha val="50000"/>
                  </a:srgbClr>
                </a:solidFill>
                <a:latin typeface="Microsoft YaHei"/>
                <a:ea typeface="Microsoft YaHei"/>
              </a:rPr>
              <a:t>QC Inspection Practical Training</a:t>
            </a:r>
            <a:endParaRPr/>
          </a:p>
        </p:txBody>
      </p:sp>
      <p:sp>
        <p:nvSpPr>
          <p:cNvPr id="471" name="" descr="{&quot;isTemplate&quot;:true,&quot;type&quot;:&quot;text&quot;}"/>
          <p:cNvSpPr txBox="1"/>
          <p:nvPr/>
        </p:nvSpPr>
        <p:spPr>
          <a:xfrm rot="0" flipH="0" flipV="0">
            <a:off x="5257800" y="2219325"/>
            <a:ext cx="6076950" cy="171450"/>
          </a:xfrm>
          <a:prstGeom prst="rect"/>
        </p:spPr>
        <p:txBody>
          <a:bodyPr wrap="none" lIns="0" tIns="0" rIns="0" bIns="0"/>
          <a:p>
            <a:pPr>
              <a:lnSpc>
                <a:spcPct val="100000"/>
              </a:lnSpc>
            </a:pPr>
            <a:r>
              <a:rPr lang="zh-CN" sz="1125">
                <a:solidFill>
                  <a:srgbClr val="85A8A1"/>
                </a:solidFill>
                <a:latin typeface="Microsoft YaHei"/>
                <a:ea typeface="Microsoft YaHei"/>
              </a:rPr>
              <a:t>What This Chapter Addresses</a:t>
            </a:r>
            <a:endParaRPr/>
          </a:p>
        </p:txBody>
      </p:sp>
      <p:sp>
        <p:nvSpPr>
          <p:cNvPr id="472" name="" descr="{&quot;isTemplate&quot;:true,&quot;type&quot;:&quot;text&quot;}"/>
          <p:cNvSpPr txBox="1"/>
          <p:nvPr/>
        </p:nvSpPr>
        <p:spPr>
          <a:xfrm rot="0" flipH="0" flipV="0">
            <a:off x="5257800" y="2562225"/>
            <a:ext cx="6888480" cy="495300"/>
          </a:xfrm>
          <a:prstGeom prst="rect"/>
        </p:spPr>
        <p:txBody>
          <a:bodyPr wrap="none" lIns="0" tIns="0" rIns="0" bIns="0"/>
          <a:p>
            <a:pPr>
              <a:lnSpc>
                <a:spcPct val="135000"/>
              </a:lnSpc>
            </a:pPr>
            <a:r>
              <a:rPr lang="zh-CN" sz="1850" b="1">
                <a:solidFill>
                  <a:srgbClr val="10403B"/>
                </a:solidFill>
                <a:latin typeface="Microsoft YaHei"/>
                <a:ea typeface="Microsoft YaHei"/>
              </a:rPr>
              <a:t>How to sample, judge, &amp; release incoming materials?</a:t>
            </a:r>
            <a:endParaRPr/>
          </a:p>
        </p:txBody>
      </p:sp>
      <p:sp>
        <p:nvSpPr>
          <p:cNvPr id="473" name="" descr="{&quot;isTemplate&quot;:true,&quot;type&quot;:&quot;text&quot;}"/>
          <p:cNvSpPr txBox="1"/>
          <p:nvPr/>
        </p:nvSpPr>
        <p:spPr>
          <a:xfrm rot="0" flipH="0" flipV="0">
            <a:off x="5257800" y="3267075"/>
            <a:ext cx="6076950" cy="762000"/>
          </a:xfrm>
          <a:prstGeom prst="rect"/>
        </p:spPr>
        <p:txBody>
          <a:bodyPr wrap="square" lIns="0" tIns="0" rIns="0" bIns="0">
            <a:normAutofit/>
          </a:bodyPr>
          <a:p>
            <a:pPr>
              <a:lnSpc>
                <a:spcPct val="185000"/>
              </a:lnSpc>
            </a:pPr>
            <a:r>
              <a:rPr lang="en-US" sz="1150">
                <a:solidFill>
                  <a:srgbClr val="6C8280"/>
                </a:solidFill>
                <a:latin typeface="Microsoft YaHei"/>
                <a:ea typeface="Microsoft YaHei"/>
              </a:rPr>
              <a:t/>
            </a:r>
            <a:r>
              <a:rPr lang="zh-CN" sz="1150">
                <a:solidFill>
                  <a:srgbClr val="6C8280"/>
                </a:solidFill>
                <a:latin typeface="Microsoft YaHei"/>
                <a:ea typeface="Microsoft YaHei"/>
              </a:rPr>
              <a:t>IQC's role is to block nonconformities at the gate—sampling plan, box check, color coding, no steps skipped. Skipping any step will cost 10x later.</a:t>
            </a:r>
            <a:endParaRPr/>
          </a:p>
        </p:txBody>
      </p:sp>
      <p:sp>
        <p:nvSpPr>
          <p:cNvPr id="474" name=""/>
          <p:cNvSpPr/>
          <p:nvPr/>
        </p:nvSpPr>
        <p:spPr>
          <a:xfrm rot="0" flipH="0" flipV="0">
            <a:off x="5257800" y="4352925"/>
            <a:ext cx="876300" cy="295275"/>
          </a:xfrm>
          <a:prstGeom prst="roundRect">
            <a:avLst>
              <a:gd name="adj" fmla="val 3222581"/>
            </a:avLst>
          </a:prstGeom>
          <a:solidFill>
            <a:srgbClr val="ECF4F1"/>
          </a:solidFill>
          <a:ln/>
        </p:spPr>
        <p:txBody>
          <a:bodyPr/>
          <a:p/>
        </p:txBody>
      </p:sp>
      <p:sp>
        <p:nvSpPr>
          <p:cNvPr id="475" name="" descr="{&quot;isTemplate&quot;:true,&quot;type&quot;:&quot;text&quot;}"/>
          <p:cNvSpPr txBox="1"/>
          <p:nvPr/>
        </p:nvSpPr>
        <p:spPr>
          <a:xfrm rot="0" flipH="0" flipV="0">
            <a:off x="5429250" y="4419600"/>
            <a:ext cx="659130" cy="161925"/>
          </a:xfrm>
          <a:prstGeom prst="rect"/>
        </p:spPr>
        <p:txBody>
          <a:bodyPr wrap="none" lIns="0" tIns="0" rIns="0" bIns="0"/>
          <a:p>
            <a:pPr>
              <a:lnSpc>
                <a:spcPct val="100000"/>
              </a:lnSpc>
            </a:pPr>
            <a:r>
              <a:rPr lang="zh-CN" sz="700">
                <a:solidFill>
                  <a:srgbClr val="10403B"/>
                </a:solidFill>
                <a:latin typeface="Microsoft YaHei"/>
                <a:ea typeface="Microsoft YaHei"/>
              </a:rPr>
              <a:t>Sampling Plan</a:t>
            </a:r>
            <a:endParaRPr/>
          </a:p>
        </p:txBody>
      </p:sp>
      <p:sp>
        <p:nvSpPr>
          <p:cNvPr id="476" name=""/>
          <p:cNvSpPr/>
          <p:nvPr/>
        </p:nvSpPr>
        <p:spPr>
          <a:xfrm rot="0" flipH="0" flipV="0">
            <a:off x="6248400" y="4352925"/>
            <a:ext cx="876300" cy="295275"/>
          </a:xfrm>
          <a:prstGeom prst="roundRect">
            <a:avLst>
              <a:gd name="adj" fmla="val 3222581"/>
            </a:avLst>
          </a:prstGeom>
          <a:solidFill>
            <a:srgbClr val="ECF4F1"/>
          </a:solidFill>
          <a:ln/>
        </p:spPr>
        <p:txBody>
          <a:bodyPr/>
          <a:p/>
        </p:txBody>
      </p:sp>
      <p:sp>
        <p:nvSpPr>
          <p:cNvPr id="477" name="" descr="{&quot;isTemplate&quot;:true,&quot;type&quot;:&quot;text&quot;}"/>
          <p:cNvSpPr txBox="1"/>
          <p:nvPr/>
        </p:nvSpPr>
        <p:spPr>
          <a:xfrm rot="0" flipH="0" flipV="0">
            <a:off x="6419850" y="4419600"/>
            <a:ext cx="659130" cy="161925"/>
          </a:xfrm>
          <a:prstGeom prst="rect"/>
        </p:spPr>
        <p:txBody>
          <a:bodyPr wrap="none" lIns="0" tIns="0" rIns="0" bIns="0"/>
          <a:p>
            <a:pPr>
              <a:lnSpc>
                <a:spcPct val="100000"/>
              </a:lnSpc>
            </a:pPr>
            <a:r>
              <a:rPr lang="zh-CN" sz="1050">
                <a:solidFill>
                  <a:srgbClr val="10403B"/>
                </a:solidFill>
                <a:latin typeface="Microsoft YaHei"/>
                <a:ea typeface="Microsoft YaHei"/>
              </a:rPr>
              <a:t>Box Check</a:t>
            </a:r>
            <a:endParaRPr/>
          </a:p>
        </p:txBody>
      </p:sp>
      <p:sp>
        <p:nvSpPr>
          <p:cNvPr id="478" name=""/>
          <p:cNvSpPr/>
          <p:nvPr/>
        </p:nvSpPr>
        <p:spPr>
          <a:xfrm rot="0" flipH="0" flipV="0">
            <a:off x="7239000" y="4352925"/>
            <a:ext cx="876300" cy="295275"/>
          </a:xfrm>
          <a:prstGeom prst="roundRect">
            <a:avLst>
              <a:gd name="adj" fmla="val 3222581"/>
            </a:avLst>
          </a:prstGeom>
          <a:solidFill>
            <a:srgbClr val="ECF4F1"/>
          </a:solidFill>
          <a:ln/>
        </p:spPr>
        <p:txBody>
          <a:bodyPr/>
          <a:p/>
        </p:txBody>
      </p:sp>
      <p:sp>
        <p:nvSpPr>
          <p:cNvPr id="479" name="" descr="{&quot;isTemplate&quot;:true,&quot;type&quot;:&quot;text&quot;}"/>
          <p:cNvSpPr txBox="1"/>
          <p:nvPr/>
        </p:nvSpPr>
        <p:spPr>
          <a:xfrm rot="0" flipH="0" flipV="0">
            <a:off x="7410450" y="4419600"/>
            <a:ext cx="659130" cy="161925"/>
          </a:xfrm>
          <a:prstGeom prst="rect"/>
        </p:spPr>
        <p:txBody>
          <a:bodyPr wrap="none" lIns="0" tIns="0" rIns="0" bIns="0"/>
          <a:p>
            <a:pPr>
              <a:lnSpc>
                <a:spcPct val="100000"/>
              </a:lnSpc>
            </a:pPr>
            <a:r>
              <a:rPr lang="zh-CN" sz="750">
                <a:solidFill>
                  <a:srgbClr val="10403B"/>
                </a:solidFill>
                <a:latin typeface="Microsoft YaHei"/>
                <a:ea typeface="Microsoft YaHei"/>
              </a:rPr>
              <a:t>Color Coding</a:t>
            </a:r>
            <a:endParaRPr/>
          </a:p>
        </p:txBody>
      </p:sp>
      <p:sp>
        <p:nvSpPr>
          <p:cNvPr id="480" name="" descr="{&quot;isTemplate&quot;:true,&quot;type&quot;:&quot;text&quot;}"/>
          <p:cNvSpPr txBox="1"/>
          <p:nvPr/>
        </p:nvSpPr>
        <p:spPr>
          <a:xfrm rot="0" flipH="0" flipV="0">
            <a:off x="11153775" y="6448425"/>
            <a:ext cx="371475" cy="161925"/>
          </a:xfrm>
          <a:prstGeom prst="rect"/>
        </p:spPr>
        <p:txBody>
          <a:bodyPr wrap="none" lIns="0" tIns="0" rIns="0" bIns="0"/>
          <a:p>
            <a:pPr>
              <a:lnSpc>
                <a:spcPct val="100000"/>
              </a:lnSpc>
            </a:pPr>
            <a:r>
              <a:rPr lang="en-US" sz="1050">
                <a:solidFill>
                  <a:srgbClr val="85A8A1"/>
                </a:solidFill>
                <a:latin typeface="DIN Alternate"/>
                <a:ea typeface="DIN Alternate"/>
              </a:rPr>
              <a:t>08 / 18</a:t>
            </a:r>
            <a:endParaRPr/>
          </a:p>
        </p:txBody>
      </p:sp>
    </p:spTree>
  </p:cSld>
</p:sld>
</file>

<file path=ppt/slides/slide9.xml><?xml version="1.0" encoding="utf-8"?>
<p:sld xmlns:a16="http://schemas.microsoft.com/office/drawing/2014/main" xmlns:a="http://schemas.openxmlformats.org/drawingml/2006/main" xmlns:p="http://schemas.openxmlformats.org/presentationml/2006/main" xmlns:mc="http://schemas.openxmlformats.org/markup-compatibility/2006" mc:Ignorable="a16">
  <p:cSld>
    <p:spTree>
      <p:nvGrpSpPr>
        <p:cNvPr id="481" name="" descr="&lt;Slide style={{ width: 1280, height: 720, background: '#FFFFFF', padding: '20px 70px', flexDirection: 'column' }}&gt;&#10;  &lt;Box style={{ height: 96, flexDirection: 'column', justifyContent: 'flex-end', gap: 6 }}&gt;&#10;    &lt;Text style={{ fontSize: 34, fontWeight: 'bold', color: '#10403B' }}&gt;抽样怎么抽：批量决定样本量&lt;/Text&gt;&#10;    &lt;Text style={{ fontSize: 16, color: '#6C8280' }}&gt;把&quot;抽多少、判几个&quot;变成一条任何人都能执行的规则&lt;/Text&gt;&#10;  &lt;/Box&gt;&#10;  &lt;Box style={{ height: 10 }} /&gt;&#10;  &lt;Box style={{ height: 540, flexDirection: 'column' }}&gt;&#10;    &lt;Table&#10;      style={{ width: 1140, height: 262 }}&#10;      defaultTextStyle={{ fontSize: 16, textAlign: 'center', color: '#1C2B28' }}&#10;      defaultCellStyle={{ border: { left: { width: 1, color: '#ECF4F1' }, right: { width: 1, color: '#ECF4F1' }, top: { width: 1, color: '#ECF4F1' }, bottom: { width: 1, color: '#ECF4F1' } } }}&#10;      cells={[&#10;        [&#10;          { text: '来料批量 N（片）', textStyle: { bold: true, color: '#FFFFFF', fontSize: 16 }, cellStyle: { background: { color: '#10403B' } } },&#10;          { text: '样本量 n', textStyle: { bold: true, color: '#FFFFFF', fontSize: 16 }, cellStyle: { background: { color: '#10403B' } } },&#10;          { text: '接收数 Ac', textStyle: { bold: true, color: '#FFFFFF', fontSize: 16 }, cellStyle: { background: { color: '#10403B' } } },&#10;          { text: '拒收数 Re', textStyle: { bold: true, color: '#FFFFFF', fontSize: 16 }, cellStyle: { background: { color: '#10403B' } } },&#10;        ],&#10;        [&#10;          { text: '91 – 150', textStyle: { fontFamily: '&quot;DIN Alternate&quot;, &quot;Helvetica Neue&quot;, Arial, sans-serif', fontSize: 17 }, cellStyle: { background: { color: '#FFFFFF' } } },&#10;          { text: '20', textStyle: { fontFamily: '&quot;DIN Alternate&quot;, &quot;Helvetica Neue&quot;, Arial, sans-serif', fontSize: 17, bold: true, color: '#1E7F6E' }, cellStyle: { background: { color: '#FFFFFF' } } },&#10;          { text: '0', textStyle: { fontFamily: '&quot;DIN Alternate&quot;, &quot;Helvetica Neue&quot;, Arial, sans-serif', fontSize: 17 }, cellStyle: { background: { color: '#FFFFFF' } } },&#10;          { text: '1', textStyle: { fontFamily: '&quot;DIN Alternate&quot;, &quot;Helvetica Neue&quot;, Arial, sans-serif', fontSize: 17 }, cellStyle: { background: { color: '#FFFFFF' } } },&#10;        ],&#10;        [&#10;          { text: '501 – 1,200', textStyle: { fontFamily: '&quot;DIN Alternate&quot;, &quot;Helvetica Neue&quot;, Arial, sans-serif', fontSize: 17 }, cellStyle: { background: { color: '#ECF4F1' } } },&#10;          { text: '80', textStyle: { fontFamily: '&quot;DIN Alternate&quot;, &quot;Helvetica Neue&quot;, Arial, sans-serif', fontSize: 17, bold: true, color: '#1E7F6E' }, cellStyle: { background: { color: '#ECF4F1' } } },&#10;          { text: '2', textStyle: { fontFamily: '&quot;DIN Alternate&quot;, &quot;Helvetica Neue&quot;, Arial, sans-serif', fontSize: 17 }, cellStyle: { background: { color: '#ECF4F1' } } },&#10;          { text: '3', textStyle: { fontFamily: '&quot;DIN Alternate&quot;, &quot;Helvetica Neue&quot;, Arial, sans-serif', fontSize: 17 }, cellStyle: { background: { color: '#ECF4F1' } } },&#10;        ],&#10;        [&#10;          { text: '3,201 – 10,000', textStyle: { fontFamily: '&quot;DIN Alternate&quot;, &quot;Helvetica Neue&quot;, Arial, sans-serif', fontSize: 17 }, cellStyle: { background: { color: '#FFFFFF' } } },&#10;          { text: '200', textStyle: { fontFamily: '&quot;DIN Alternate&quot;, &quot;Helvetica Neue&quot;, Arial, sans-serif', fontSize: 17, bold: true, color: '#1E7F6E' }, cellStyle: { background: { color: '#FFFFFF' } } },&#10;          { text: '5', textStyle: { fontFamily: '&quot;DIN Alternate&quot;, &quot;Helvetica Neue&quot;, Arial, sans-serif', fontSize: 17 }, cellStyle: { background: { color: '#FFFFFF' } } },&#10;          { text: '6', textStyle: { fontFamily: '&quot;DIN Alternate&quot;, &quot;Helvetica Neue&quot;, Arial, sans-serif', fontSize: 17 }, cellStyle: { background: { color: '#FFFFFF' } } },&#10;        ],&#10;      ]}&#10;    /&gt;&#10;    &lt;Text style={{ fontSize: 13, color: '#85A8A1', marginTop: 8, lineHeight: 1.5 }}&gt;&#10;      示例按 GB/T 2828.1（计数抽样检验程序）一般检验水平 Ⅱ、AQL 1.0 编制，仅为教学示意；实际执行以公司《抽样标准》与各产品《检验标准书》为准。&#10;    &lt;/Text&gt;&#10;    &lt;Box style={{ height: 12 }} /&gt;&#10;    &lt;Box style={{ flex: 1, flexDirection: 'row', gap: 20 }}&gt;&#10;      &lt;Box style={{ flex: 1.35, background: '#ECF4F1', borderRadius: 10, padding: '20px 24px', flexDirection: 'column' }}&gt;&#10;        &lt;Text style={{ fontSize: 19, fontWeight: 'bold', color: '#10403B', marginBottom: 12 }}&gt;抽样三原则&lt;/Text&gt;&#10;        {[&#10;          { k: '随机', v: '每箱、每托盘被抽中的机会均等，不固定抽同一个位置' },&#10;          { k: '分层', v: '不同托盘、不同批次、箱子上下层都要覆盖到' },&#10;          { k: '不挑不拣', v: '不刻意挑好的，也不刻意挑坏的' },&#10;        ].map((r, i) =&gt; (&#10;          &lt;Box key={i} style={{ flexDirection: 'row', gap: 12, alignItems: 'flex-start', marginTop: 8 }}&gt;&#10;            &lt;Box style={{ background: '#1E7F6E', borderRadius: 6, padding: '2px 10px' }}&gt;&#10;              &lt;Text style={{ fontSize: 14, color: '#FFFFFF' }}&gt;{r.k}&lt;/Text&gt;&#10;            &lt;/Box&gt;&#10;            &lt;Text style={{ flex: 1, fontSize: 15, color: '#1C2B28', lineHeight: 1.55 }}&gt;{r.v}&lt;/Text&gt;&#10;          &lt;/Box&gt;&#10;        ))}&#10;      &lt;/Box&gt;&#10;      &lt;Box style={{ flex: 1, background: '#10403B', borderRadius: 10, padding: '20px 24px', flexDirection: 'column' }}&gt;&#10;        &lt;Text style={{ fontSize: 19, fontWeight: 'bold', color: '#FFFFFF', marginBottom: 12 }}&gt;拿到数字之后怎么判&lt;/Text&gt;&#10;        &lt;Box style={{ flexDirection: 'row', gap: 14, alignItems: 'center', marginBottom: 12 }}&gt;&#10;          &lt;Text style={{ fontSize: 21, fontWeight: 'bold', color: '#D9822B', fontFamily: '&quot;DIN Alternate&quot;, &quot;Helvetica Neue&quot;, Arial, sans-serif' }}&gt;d ≤ Ac&lt;/Text&gt;&#10;          &lt;Text style={{ flex: 1, fontSize: 15, color: 'rgba(255,255,255,0.9)', lineHeight: 1.5 }}&gt;整批判合格，贴绿标放行入库&lt;/Text&gt;&#10;        &lt;/Box&gt;&#10;        &lt;Box style={{ flexDirection: 'row', gap: 14, alignItems: 'center' }}&gt;&#10;          &lt;Text style={{ fontSize: 21, fontWeight: 'bold', color: '#D9822B', fontFamily: '&quot;DIN Alternate&quot;, &quot;Helvetica Neue&quot;, Arial, sans-serif' }}&gt;d ≥ Re&lt;/Text&gt;&#10;          &lt;Text style={{ flex: 1, fontSize: 15, color: 'rgba(255,255,255,0.9)', lineHeight: 1.5 }}&gt;整批判不合格，拒收并立即上报&lt;/Text&gt;&#10;        &lt;/Box&gt;&#10;        &lt;Text style={{ fontSize: 13, color: 'rgba(255,255,255,0.55)', marginTop: 'auto', lineHeight: 1.5 }}&gt;&#10;          d 为样本中的不良数；Ac 与 Re 之间不存在中间状态（Re = Ac + 1）。&#10;        &lt;/Text&gt;&#10;      &lt;/Box&gt;&#10;    &lt;/Box&gt;&#10;  &lt;/Box&gt;&#10;  &lt;Box style={{ height: 10 }} /&gt;&#10;  &lt;Box style={{ height: 24, flexDirection: 'row', justifyContent: 'space-between', alignItems: 'center' }}&gt;&#10;    &lt;Text style={{ fontSize: 13, color: '#85A8A1' }}&gt;QC 检验实操培训 · 品质部&lt;/Text&gt;&#10;    &lt;Text style={{ fontSize: 14, color: '#85A8A1', fontFamily: '&quot;DIN Alternate&quot;, &quot;Helvetica Neue&quot;, Arial, sans-serif' }}&gt;09 / 18&lt;/Text&gt;&#10;  &lt;/Box&gt;&#10;&lt;/Slide&gt;&#10;"/>
        <p:cNvGrpSpPr/>
        <p:nvPr/>
      </p:nvGrpSpPr>
      <p:grpSpPr>
        <a:xfrm>
          <a:off x="0" y="0"/>
          <a:ext cx="0" cy="0"/>
          <a:chOff x="0" y="0"/>
          <a:chExt cx="0" cy="0"/>
        </a:xfrm>
      </p:grpSpPr>
      <p:sp>
        <p:nvSpPr>
          <p:cNvPr id="482" name=""/>
          <p:cNvSpPr/>
          <p:nvPr/>
        </p:nvSpPr>
        <p:spPr>
          <a:xfrm rot="0" flipH="0" flipV="0">
            <a:off x="0" y="0"/>
            <a:ext cx="12192000" cy="6858000"/>
          </a:xfrm>
          <a:prstGeom prst="rect">
            <a:avLst/>
          </a:prstGeom>
          <a:solidFill>
            <a:srgbClr val="FFFFFF"/>
          </a:solidFill>
          <a:ln/>
        </p:spPr>
        <p:txBody>
          <a:bodyPr/>
          <a:p/>
        </p:txBody>
      </p:sp>
      <p:sp>
        <p:nvSpPr>
          <p:cNvPr id="483" name="" descr="{&quot;isTemplate&quot;:true,&quot;type&quot;:&quot;text&quot;}"/>
          <p:cNvSpPr txBox="1"/>
          <p:nvPr/>
        </p:nvSpPr>
        <p:spPr>
          <a:xfrm rot="0" flipH="0" flipV="0">
            <a:off x="666750" y="466725"/>
            <a:ext cx="10858500" cy="390525"/>
          </a:xfrm>
          <a:prstGeom prst="rect"/>
        </p:spPr>
        <p:txBody>
          <a:bodyPr wrap="none" lIns="0" tIns="0" rIns="0" bIns="0"/>
          <a:p>
            <a:pPr>
              <a:lnSpc>
                <a:spcPct val="100000"/>
              </a:lnSpc>
            </a:pPr>
            <a:r>
              <a:rPr lang="zh-CN" sz="2550" b="1">
                <a:solidFill>
                  <a:srgbClr val="10403B"/>
                </a:solidFill>
                <a:latin typeface="Microsoft YaHei"/>
                <a:ea typeface="Microsoft YaHei"/>
              </a:rPr>
              <a:t>How to sample: batch size determines sample size</a:t>
            </a:r>
            <a:endParaRPr/>
          </a:p>
        </p:txBody>
      </p:sp>
      <p:sp>
        <p:nvSpPr>
          <p:cNvPr id="484" name="" descr="{&quot;isTemplate&quot;:true,&quot;type&quot;:&quot;text&quot;}"/>
          <p:cNvSpPr txBox="1"/>
          <p:nvPr/>
        </p:nvSpPr>
        <p:spPr>
          <a:xfrm rot="0" flipH="0" flipV="0">
            <a:off x="666750" y="914400"/>
            <a:ext cx="10858500" cy="190500"/>
          </a:xfrm>
          <a:prstGeom prst="rect"/>
        </p:spPr>
        <p:txBody>
          <a:bodyPr wrap="none" lIns="0" tIns="0" rIns="0" bIns="0"/>
          <a:p>
            <a:pPr>
              <a:lnSpc>
                <a:spcPct val="100000"/>
              </a:lnSpc>
            </a:pPr>
            <a:r>
              <a:rPr lang="zh-CN" sz="1200">
                <a:solidFill>
                  <a:srgbClr val="6C8280"/>
                </a:solidFill>
                <a:latin typeface="Microsoft YaHei"/>
                <a:ea typeface="Microsoft YaHei"/>
              </a:rPr>
              <a:t/>
            </a:r>
            <a:r>
              <a:rPr lang="en-US" sz="1200">
                <a:solidFill>
                  <a:srgbClr val="6C8280"/>
                </a:solidFill>
                <a:latin typeface="Microsoft YaHei"/>
                <a:ea typeface="Microsoft YaHei"/>
              </a:rPr>
              <a:t/>
            </a:r>
            <a:r>
              <a:rPr lang="zh-CN" sz="1200">
                <a:solidFill>
                  <a:srgbClr val="6C8280"/>
                </a:solidFill>
                <a:latin typeface="Microsoft YaHei"/>
                <a:ea typeface="Microsoft YaHei"/>
              </a:rPr>
              <a:t/>
            </a:r>
            <a:r>
              <a:rPr lang="en-US" sz="1200">
                <a:solidFill>
                  <a:srgbClr val="6C8280"/>
                </a:solidFill>
                <a:latin typeface="Microsoft YaHei"/>
                <a:ea typeface="Microsoft YaHei"/>
              </a:rPr>
              <a:t/>
            </a:r>
            <a:r>
              <a:rPr lang="zh-CN" sz="1200">
                <a:solidFill>
                  <a:srgbClr val="6C8280"/>
                </a:solidFill>
                <a:latin typeface="Microsoft YaHei"/>
                <a:ea typeface="Microsoft YaHei"/>
              </a:rPr>
              <a:t>Turn 'how many to sample, how many to judge' into a rule anyone can follow</a:t>
            </a:r>
            <a:endParaRPr/>
          </a:p>
        </p:txBody>
      </p:sp>
      <p:graphicFrame>
        <p:nvGraphicFramePr>
          <p:cNvPr id="485" name=""/>
          <p:cNvGraphicFramePr/>
          <p:nvPr/>
        </p:nvGraphicFramePr>
        <p:xfrm rot="0" flipH="0" flipV="0">
          <a:off x="666750" y="1200150"/>
          <a:ext cx="10858500" cy="2495550"/>
        </p:xfrm>
        <a:graphic>
          <a:graphicData uri="http://schemas.openxmlformats.org/drawingml/2006/table">
            <a:tbl>
              <a:tblGrid>
                <a:gridCol w="3980100">
                  <a:extLst>
                    <a:ext uri="{9D8B030D-6E8A-4147-A177-3AD203B41FA5}">
                      <a16:colId val="1"/>
                    </a:ext>
                  </a:extLst>
                </a:gridCol>
                <a:gridCol w="2099966">
                  <a:extLst>
                    <a:ext uri="{9D8B030D-6E8A-4147-A177-3AD203B41FA5}">
                      <a16:colId val="2"/>
                    </a:ext>
                  </a:extLst>
                </a:gridCol>
                <a:gridCol w="2389217">
                  <a:extLst>
                    <a:ext uri="{9D8B030D-6E8A-4147-A177-3AD203B41FA5}">
                      <a16:colId val="3"/>
                    </a:ext>
                  </a:extLst>
                </a:gridCol>
                <a:gridCol w="2389217">
                  <a:extLst>
                    <a:ext uri="{9D8B030D-6E8A-4147-A177-3AD203B41FA5}">
                      <a16:colId val="4"/>
                    </a:ext>
                  </a:extLst>
                </a:gridCol>
              </a:tblGrid>
              <a:tr h="610266">
                <a:tc>
                  <a:txBody>
                    <a:bodyPr wrap="square" lIns="0" tIns="0" rIns="0" bIns="0" anchor="ctr">
                      <a:normAutofit/>
                    </a:bodyPr>
                    <a:p>
                      <a:pPr marL="114300" marR="114300" algn="l">
                        <a:lnSpc>
                          <a:spcPct val="120000"/>
                        </a:lnSpc>
                      </a:pPr>
                      <a:r>
                        <a:rPr sz="950" b="1">
                          <a:solidFill>
                            <a:srgbClr val="FFFFFF"/>
                          </a:solidFill>
                          <a:latin typeface="Microsoft YaHei"/>
                          <a:ea typeface="Microsoft YaHei"/>
                        </a:rPr>
                        <a:t>Incoming batch N (pcs)</a:t>
                      </a:r>
                      <a:endParaRPr/>
                    </a:p>
                  </a:txBody>
                  <a:tcPr marL="45720" marR="45720" marT="45720" marB="45720" anchor="ctr">
                    <a:lnL>
                      <a:noFill/>
                    </a:lnL>
                    <a:lnR>
                      <a:noFill/>
                    </a:lnR>
                    <a:lnT>
                      <a:noFill/>
                    </a:lnT>
                    <a:lnB>
                      <a:noFill/>
                    </a:lnB>
                    <a:solidFill>
                      <a:srgbClr val="10403B"/>
                    </a:solidFill>
                  </a:tcPr>
                </a:tc>
                <a:tc>
                  <a:txBody>
                    <a:bodyPr wrap="square" lIns="0" tIns="0" rIns="0" bIns="0" anchor="ctr">
                      <a:normAutofit/>
                    </a:bodyPr>
                    <a:p>
                      <a:pPr marL="114300" marR="114300" algn="l">
                        <a:lnSpc>
                          <a:spcPct val="120000"/>
                        </a:lnSpc>
                      </a:pPr>
                      <a:r>
                        <a:rPr sz="900" b="1">
                          <a:solidFill>
                            <a:srgbClr val="FFFFFF"/>
                          </a:solidFill>
                          <a:latin typeface="Microsoft YaHei"/>
                          <a:ea typeface="Microsoft YaHei"/>
                        </a:rPr>
                        <a:t>Sample size n</a:t>
                      </a:r>
                      <a:endParaRPr/>
                    </a:p>
                  </a:txBody>
                  <a:tcPr marL="45720" marR="45720" marT="45720" marB="45720" anchor="ctr">
                    <a:lnL>
                      <a:noFill/>
                    </a:lnL>
                    <a:lnR>
                      <a:noFill/>
                    </a:lnR>
                    <a:lnT>
                      <a:noFill/>
                    </a:lnT>
                    <a:lnB>
                      <a:noFill/>
                    </a:lnB>
                    <a:solidFill>
                      <a:srgbClr val="10403B"/>
                    </a:solidFill>
                  </a:tcPr>
                </a:tc>
                <a:tc>
                  <a:txBody>
                    <a:bodyPr wrap="square" lIns="0" tIns="0" rIns="0" bIns="0" anchor="ctr">
                      <a:normAutofit/>
                    </a:bodyPr>
                    <a:p>
                      <a:pPr marL="114300" marR="114300" algn="l">
                        <a:lnSpc>
                          <a:spcPct val="120000"/>
                        </a:lnSpc>
                      </a:pPr>
                      <a:r>
                        <a:rPr sz="800" b="1">
                          <a:solidFill>
                            <a:srgbClr val="FFFFFF"/>
                          </a:solidFill>
                          <a:latin typeface="Microsoft YaHei"/>
                          <a:ea typeface="Microsoft YaHei"/>
                        </a:rPr>
                        <a:t>Acceptance number Ac</a:t>
                      </a:r>
                      <a:endParaRPr/>
                    </a:p>
                  </a:txBody>
                  <a:tcPr marL="45720" marR="45720" marT="45720" marB="45720" anchor="ctr">
                    <a:lnL>
                      <a:noFill/>
                    </a:lnL>
                    <a:lnR>
                      <a:noFill/>
                    </a:lnR>
                    <a:lnT>
                      <a:noFill/>
                    </a:lnT>
                    <a:lnB>
                      <a:noFill/>
                    </a:lnB>
                    <a:solidFill>
                      <a:srgbClr val="10403B"/>
                    </a:solidFill>
                  </a:tcPr>
                </a:tc>
                <a:tc>
                  <a:txBody>
                    <a:bodyPr wrap="square" lIns="0" tIns="0" rIns="0" bIns="0" anchor="ctr">
                      <a:normAutofit/>
                    </a:bodyPr>
                    <a:p>
                      <a:pPr marL="114300" marR="114300" algn="l">
                        <a:lnSpc>
                          <a:spcPct val="120000"/>
                        </a:lnSpc>
                      </a:pPr>
                      <a:r>
                        <a:rPr sz="950" b="1">
                          <a:solidFill>
                            <a:srgbClr val="FFFFFF"/>
                          </a:solidFill>
                          <a:latin typeface="Microsoft YaHei"/>
                          <a:ea typeface="Microsoft YaHei"/>
                        </a:rPr>
                        <a:t>Reject Num Re</a:t>
                      </a:r>
                      <a:endParaRPr/>
                    </a:p>
                  </a:txBody>
                  <a:tcPr marL="45720" marR="45720" marT="45720" marB="45720" anchor="ctr">
                    <a:lnL>
                      <a:noFill/>
                    </a:lnL>
                    <a:lnR>
                      <a:noFill/>
                    </a:lnR>
                    <a:lnT>
                      <a:noFill/>
                    </a:lnT>
                    <a:lnB>
                      <a:noFill/>
                    </a:lnB>
                    <a:solidFill>
                      <a:srgbClr val="10403B"/>
                    </a:solidFill>
                  </a:tcPr>
                </a:tc>
                <a:extLst>
                  <a:ext uri="{0D108BD9-81ED-4DB2-BD59-A6C34878D82A}">
                    <a16:rowId val="1"/>
                  </a:ext>
                </a:extLst>
              </a:tr>
              <a:tr h="628428">
                <a:tc>
                  <a:txBody>
                    <a:bodyPr wrap="square" lIns="0" tIns="0" rIns="0" bIns="0" anchor="ctr">
                      <a:normAutofit/>
                    </a:bodyPr>
                    <a:p>
                      <a:pPr marL="114300" marR="114300" algn="l">
                        <a:lnSpc>
                          <a:spcPct val="120000"/>
                        </a:lnSpc>
                      </a:pPr>
                      <a:r>
                        <a:rPr sz="1275">
                          <a:solidFill>
                            <a:srgbClr val="1C2B28"/>
                          </a:solidFill>
                          <a:latin typeface="DIN Alternate"/>
                          <a:ea typeface="DIN Alternate"/>
                        </a:rPr>
                        <a:t>91 – 150</a:t>
                      </a:r>
                      <a:endParaRPr/>
                    </a:p>
                  </a:txBody>
                  <a:tcPr marL="45720" marR="45720" marT="45720" marB="45720" anchor="ctr">
                    <a:lnL>
                      <a:noFill/>
                    </a:lnL>
                    <a:lnR>
                      <a:noFill/>
                    </a:lnR>
                    <a:lnT>
                      <a:noFill/>
                    </a:lnT>
                    <a:lnB>
                      <a:noFill/>
                    </a:lnB>
                    <a:solidFill>
                      <a:srgbClr val="FFFFFF"/>
                    </a:solidFill>
                  </a:tcPr>
                </a:tc>
                <a:tc>
                  <a:txBody>
                    <a:bodyPr wrap="square" lIns="0" tIns="0" rIns="0" bIns="0" anchor="ctr">
                      <a:normAutofit/>
                    </a:bodyPr>
                    <a:p>
                      <a:pPr marL="114300" marR="114300" algn="l">
                        <a:lnSpc>
                          <a:spcPct val="120000"/>
                        </a:lnSpc>
                      </a:pPr>
                      <a:r>
                        <a:rPr sz="1275" b="1">
                          <a:solidFill>
                            <a:srgbClr val="1E7F6E"/>
                          </a:solidFill>
                          <a:latin typeface="DIN Alternate"/>
                          <a:ea typeface="DIN Alternate"/>
                        </a:rPr>
                        <a:t>20</a:t>
                      </a:r>
                      <a:endParaRPr/>
                    </a:p>
                  </a:txBody>
                  <a:tcPr marL="45720" marR="45720" marT="45720" marB="45720" anchor="ctr">
                    <a:lnL>
                      <a:noFill/>
                    </a:lnL>
                    <a:lnR>
                      <a:noFill/>
                    </a:lnR>
                    <a:lnT>
                      <a:noFill/>
                    </a:lnT>
                    <a:lnB>
                      <a:noFill/>
                    </a:lnB>
                    <a:solidFill>
                      <a:srgbClr val="FFFFFF"/>
                    </a:solidFill>
                  </a:tcPr>
                </a:tc>
                <a:tc>
                  <a:txBody>
                    <a:bodyPr wrap="square" lIns="0" tIns="0" rIns="0" bIns="0" anchor="ctr">
                      <a:normAutofit/>
                    </a:bodyPr>
                    <a:p>
                      <a:pPr marL="114300" marR="114300" algn="l">
                        <a:lnSpc>
                          <a:spcPct val="120000"/>
                        </a:lnSpc>
                      </a:pPr>
                      <a:r>
                        <a:rPr sz="1275">
                          <a:solidFill>
                            <a:srgbClr val="1C2B28"/>
                          </a:solidFill>
                          <a:latin typeface="DIN Alternate"/>
                          <a:ea typeface="DIN Alternate"/>
                        </a:rPr>
                        <a:t>0</a:t>
                      </a:r>
                      <a:endParaRPr/>
                    </a:p>
                  </a:txBody>
                  <a:tcPr marL="45720" marR="45720" marT="45720" marB="45720" anchor="ctr">
                    <a:lnL>
                      <a:noFill/>
                    </a:lnL>
                    <a:lnR>
                      <a:noFill/>
                    </a:lnR>
                    <a:lnT>
                      <a:noFill/>
                    </a:lnT>
                    <a:lnB>
                      <a:noFill/>
                    </a:lnB>
                    <a:solidFill>
                      <a:srgbClr val="FFFFFF"/>
                    </a:solidFill>
                  </a:tcPr>
                </a:tc>
                <a:tc>
                  <a:txBody>
                    <a:bodyPr wrap="square" lIns="0" tIns="0" rIns="0" bIns="0" anchor="ctr">
                      <a:normAutofit/>
                    </a:bodyPr>
                    <a:p>
                      <a:pPr marL="114300" marR="114300" algn="l">
                        <a:lnSpc>
                          <a:spcPct val="120000"/>
                        </a:lnSpc>
                      </a:pPr>
                      <a:r>
                        <a:rPr sz="1275">
                          <a:solidFill>
                            <a:srgbClr val="1C2B28"/>
                          </a:solidFill>
                          <a:latin typeface="DIN Alternate"/>
                          <a:ea typeface="DIN Alternate"/>
                        </a:rPr>
                        <a:t>1</a:t>
                      </a:r>
                      <a:endParaRPr/>
                    </a:p>
                  </a:txBody>
                  <a:tcPr marL="45720" marR="45720" marT="45720" marB="45720" anchor="ctr">
                    <a:lnL>
                      <a:noFill/>
                    </a:lnL>
                    <a:lnR>
                      <a:noFill/>
                    </a:lnR>
                    <a:lnT>
                      <a:noFill/>
                    </a:lnT>
                    <a:lnB>
                      <a:noFill/>
                    </a:lnB>
                    <a:solidFill>
                      <a:srgbClr val="FFFFFF"/>
                    </a:solidFill>
                  </a:tcPr>
                </a:tc>
                <a:extLst>
                  <a:ext uri="{0D108BD9-81ED-4DB2-BD59-A6C34878D82A}">
                    <a16:rowId val="2"/>
                  </a:ext>
                </a:extLst>
              </a:tr>
              <a:tr h="628428">
                <a:tc>
                  <a:txBody>
                    <a:bodyPr wrap="square" lIns="0" tIns="0" rIns="0" bIns="0" anchor="ctr">
                      <a:normAutofit/>
                    </a:bodyPr>
                    <a:p>
                      <a:pPr marL="114300" marR="114300" algn="l">
                        <a:lnSpc>
                          <a:spcPct val="120000"/>
                        </a:lnSpc>
                      </a:pPr>
                      <a:r>
                        <a:rPr sz="1275">
                          <a:solidFill>
                            <a:srgbClr val="1C2B28"/>
                          </a:solidFill>
                          <a:latin typeface="DIN Alternate"/>
                          <a:ea typeface="DIN Alternate"/>
                        </a:rPr>
                        <a:t>501 – 1,200</a:t>
                      </a:r>
                      <a:endParaRPr/>
                    </a:p>
                  </a:txBody>
                  <a:tcPr marL="45720" marR="45720" marT="45720" marB="45720" anchor="ctr">
                    <a:lnL>
                      <a:noFill/>
                    </a:lnL>
                    <a:lnR>
                      <a:noFill/>
                    </a:lnR>
                    <a:lnT>
                      <a:noFill/>
                    </a:lnT>
                    <a:lnB>
                      <a:noFill/>
                    </a:lnB>
                    <a:solidFill>
                      <a:srgbClr val="ECF4F1"/>
                    </a:solidFill>
                  </a:tcPr>
                </a:tc>
                <a:tc>
                  <a:txBody>
                    <a:bodyPr wrap="square" lIns="0" tIns="0" rIns="0" bIns="0" anchor="ctr">
                      <a:normAutofit/>
                    </a:bodyPr>
                    <a:p>
                      <a:pPr marL="114300" marR="114300" algn="l">
                        <a:lnSpc>
                          <a:spcPct val="120000"/>
                        </a:lnSpc>
                      </a:pPr>
                      <a:r>
                        <a:rPr sz="1275" b="1">
                          <a:solidFill>
                            <a:srgbClr val="1E7F6E"/>
                          </a:solidFill>
                          <a:latin typeface="DIN Alternate"/>
                          <a:ea typeface="DIN Alternate"/>
                        </a:rPr>
                        <a:t>80</a:t>
                      </a:r>
                      <a:endParaRPr/>
                    </a:p>
                  </a:txBody>
                  <a:tcPr marL="45720" marR="45720" marT="45720" marB="45720" anchor="ctr">
                    <a:lnL>
                      <a:noFill/>
                    </a:lnL>
                    <a:lnR>
                      <a:noFill/>
                    </a:lnR>
                    <a:lnT>
                      <a:noFill/>
                    </a:lnT>
                    <a:lnB>
                      <a:noFill/>
                    </a:lnB>
                    <a:solidFill>
                      <a:srgbClr val="ECF4F1"/>
                    </a:solidFill>
                  </a:tcPr>
                </a:tc>
                <a:tc>
                  <a:txBody>
                    <a:bodyPr wrap="square" lIns="0" tIns="0" rIns="0" bIns="0" anchor="ctr">
                      <a:normAutofit/>
                    </a:bodyPr>
                    <a:p>
                      <a:pPr marL="114300" marR="114300" algn="l">
                        <a:lnSpc>
                          <a:spcPct val="120000"/>
                        </a:lnSpc>
                      </a:pPr>
                      <a:r>
                        <a:rPr sz="1275">
                          <a:solidFill>
                            <a:srgbClr val="1C2B28"/>
                          </a:solidFill>
                          <a:latin typeface="DIN Alternate"/>
                          <a:ea typeface="DIN Alternate"/>
                        </a:rPr>
                        <a:t>2</a:t>
                      </a:r>
                      <a:endParaRPr/>
                    </a:p>
                  </a:txBody>
                  <a:tcPr marL="45720" marR="45720" marT="45720" marB="45720" anchor="ctr">
                    <a:lnL>
                      <a:noFill/>
                    </a:lnL>
                    <a:lnR>
                      <a:noFill/>
                    </a:lnR>
                    <a:lnT>
                      <a:noFill/>
                    </a:lnT>
                    <a:lnB>
                      <a:noFill/>
                    </a:lnB>
                    <a:solidFill>
                      <a:srgbClr val="ECF4F1"/>
                    </a:solidFill>
                  </a:tcPr>
                </a:tc>
                <a:tc>
                  <a:txBody>
                    <a:bodyPr wrap="square" lIns="0" tIns="0" rIns="0" bIns="0" anchor="ctr">
                      <a:normAutofit/>
                    </a:bodyPr>
                    <a:p>
                      <a:pPr marL="114300" marR="114300" algn="l">
                        <a:lnSpc>
                          <a:spcPct val="120000"/>
                        </a:lnSpc>
                      </a:pPr>
                      <a:r>
                        <a:rPr sz="1275">
                          <a:solidFill>
                            <a:srgbClr val="1C2B28"/>
                          </a:solidFill>
                          <a:latin typeface="DIN Alternate"/>
                          <a:ea typeface="DIN Alternate"/>
                        </a:rPr>
                        <a:t>3</a:t>
                      </a:r>
                      <a:endParaRPr/>
                    </a:p>
                  </a:txBody>
                  <a:tcPr marL="45720" marR="45720" marT="45720" marB="45720" anchor="ctr">
                    <a:lnL>
                      <a:noFill/>
                    </a:lnL>
                    <a:lnR>
                      <a:noFill/>
                    </a:lnR>
                    <a:lnT>
                      <a:noFill/>
                    </a:lnT>
                    <a:lnB>
                      <a:noFill/>
                    </a:lnB>
                    <a:solidFill>
                      <a:srgbClr val="ECF4F1"/>
                    </a:solidFill>
                  </a:tcPr>
                </a:tc>
                <a:extLst>
                  <a:ext uri="{0D108BD9-81ED-4DB2-BD59-A6C34878D82A}">
                    <a16:rowId val="3"/>
                  </a:ext>
                </a:extLst>
              </a:tr>
              <a:tr h="628428">
                <a:tc>
                  <a:txBody>
                    <a:bodyPr wrap="square" lIns="0" tIns="0" rIns="0" bIns="0" anchor="ctr">
                      <a:normAutofit/>
                    </a:bodyPr>
                    <a:p>
                      <a:pPr marL="114300" marR="114300" algn="l">
                        <a:lnSpc>
                          <a:spcPct val="120000"/>
                        </a:lnSpc>
                      </a:pPr>
                      <a:r>
                        <a:rPr sz="1275">
                          <a:solidFill>
                            <a:srgbClr val="1C2B28"/>
                          </a:solidFill>
                          <a:latin typeface="DIN Alternate"/>
                          <a:ea typeface="DIN Alternate"/>
                        </a:rPr>
                        <a:t>3,201 – 10,000</a:t>
                      </a:r>
                      <a:endParaRPr/>
                    </a:p>
                  </a:txBody>
                  <a:tcPr marL="45720" marR="45720" marT="45720" marB="45720" anchor="ctr">
                    <a:lnL>
                      <a:noFill/>
                    </a:lnL>
                    <a:lnR>
                      <a:noFill/>
                    </a:lnR>
                    <a:lnT>
                      <a:noFill/>
                    </a:lnT>
                    <a:lnB>
                      <a:noFill/>
                    </a:lnB>
                    <a:solidFill>
                      <a:srgbClr val="FFFFFF"/>
                    </a:solidFill>
                  </a:tcPr>
                </a:tc>
                <a:tc>
                  <a:txBody>
                    <a:bodyPr wrap="square" lIns="0" tIns="0" rIns="0" bIns="0" anchor="ctr">
                      <a:normAutofit/>
                    </a:bodyPr>
                    <a:p>
                      <a:pPr marL="114300" marR="114300" algn="l">
                        <a:lnSpc>
                          <a:spcPct val="120000"/>
                        </a:lnSpc>
                      </a:pPr>
                      <a:r>
                        <a:rPr sz="1275" b="1">
                          <a:solidFill>
                            <a:srgbClr val="1E7F6E"/>
                          </a:solidFill>
                          <a:latin typeface="DIN Alternate"/>
                          <a:ea typeface="DIN Alternate"/>
                        </a:rPr>
                        <a:t>200</a:t>
                      </a:r>
                      <a:endParaRPr/>
                    </a:p>
                  </a:txBody>
                  <a:tcPr marL="45720" marR="45720" marT="45720" marB="45720" anchor="ctr">
                    <a:lnL>
                      <a:noFill/>
                    </a:lnL>
                    <a:lnR>
                      <a:noFill/>
                    </a:lnR>
                    <a:lnT>
                      <a:noFill/>
                    </a:lnT>
                    <a:lnB>
                      <a:noFill/>
                    </a:lnB>
                    <a:solidFill>
                      <a:srgbClr val="FFFFFF"/>
                    </a:solidFill>
                  </a:tcPr>
                </a:tc>
                <a:tc>
                  <a:txBody>
                    <a:bodyPr wrap="square" lIns="0" tIns="0" rIns="0" bIns="0" anchor="ctr">
                      <a:normAutofit/>
                    </a:bodyPr>
                    <a:p>
                      <a:pPr marL="114300" marR="114300" algn="l">
                        <a:lnSpc>
                          <a:spcPct val="120000"/>
                        </a:lnSpc>
                      </a:pPr>
                      <a:r>
                        <a:rPr sz="1275">
                          <a:solidFill>
                            <a:srgbClr val="1C2B28"/>
                          </a:solidFill>
                          <a:latin typeface="DIN Alternate"/>
                          <a:ea typeface="DIN Alternate"/>
                        </a:rPr>
                        <a:t>5</a:t>
                      </a:r>
                      <a:endParaRPr/>
                    </a:p>
                  </a:txBody>
                  <a:tcPr marL="45720" marR="45720" marT="45720" marB="45720" anchor="ctr">
                    <a:lnL>
                      <a:noFill/>
                    </a:lnL>
                    <a:lnR>
                      <a:noFill/>
                    </a:lnR>
                    <a:lnT>
                      <a:noFill/>
                    </a:lnT>
                    <a:lnB>
                      <a:noFill/>
                    </a:lnB>
                    <a:solidFill>
                      <a:srgbClr val="FFFFFF"/>
                    </a:solidFill>
                  </a:tcPr>
                </a:tc>
                <a:tc>
                  <a:txBody>
                    <a:bodyPr wrap="square" lIns="0" tIns="0" rIns="0" bIns="0" anchor="ctr">
                      <a:normAutofit/>
                    </a:bodyPr>
                    <a:p>
                      <a:pPr marL="114300" marR="114300" algn="l">
                        <a:lnSpc>
                          <a:spcPct val="120000"/>
                        </a:lnSpc>
                      </a:pPr>
                      <a:r>
                        <a:rPr sz="1275">
                          <a:solidFill>
                            <a:srgbClr val="1C2B28"/>
                          </a:solidFill>
                          <a:latin typeface="DIN Alternate"/>
                          <a:ea typeface="DIN Alternate"/>
                        </a:rPr>
                        <a:t>6</a:t>
                      </a:r>
                      <a:endParaRPr/>
                    </a:p>
                  </a:txBody>
                  <a:tcPr marL="45720" marR="45720" marT="45720" marB="45720" anchor="ctr">
                    <a:lnL>
                      <a:noFill/>
                    </a:lnL>
                    <a:lnR>
                      <a:noFill/>
                    </a:lnR>
                    <a:lnT>
                      <a:noFill/>
                    </a:lnT>
                    <a:lnB>
                      <a:noFill/>
                    </a:lnB>
                    <a:solidFill>
                      <a:srgbClr val="FFFFFF"/>
                    </a:solidFill>
                  </a:tcPr>
                </a:tc>
                <a:extLst>
                  <a:ext uri="{0D108BD9-81ED-4DB2-BD59-A6C34878D82A}">
                    <a16:rowId val="4"/>
                  </a:ext>
                </a:extLst>
              </a:tr>
            </a:tbl>
          </a:graphicData>
        </a:graphic>
      </p:graphicFrame>
      <p:sp>
        <p:nvSpPr>
          <p:cNvPr id="486" name="" descr="{&quot;isTemplate&quot;:true,&quot;type&quot;:&quot;text&quot;}"/>
          <p:cNvSpPr txBox="1"/>
          <p:nvPr/>
        </p:nvSpPr>
        <p:spPr>
          <a:xfrm rot="0" flipH="0" flipV="0">
            <a:off x="666750" y="3771900"/>
            <a:ext cx="11479530" cy="228600"/>
          </a:xfrm>
          <a:prstGeom prst="rect"/>
        </p:spPr>
        <p:txBody>
          <a:bodyPr wrap="none" lIns="0" tIns="0" rIns="0" bIns="0"/>
          <a:p>
            <a:pPr>
              <a:lnSpc>
                <a:spcPct val="150000"/>
              </a:lnSpc>
            </a:pPr>
            <a:r>
              <a:rPr lang="zh-CN" sz="850">
                <a:solidFill>
                  <a:srgbClr val="85A8A1"/>
                </a:solidFill>
                <a:latin typeface="Microsoft YaHei"/>
                <a:ea typeface="Microsoft YaHei"/>
              </a:rPr>
              <a:t/>
            </a:r>
            <a:r>
              <a:rPr lang="en-US" sz="850">
                <a:solidFill>
                  <a:srgbClr val="85A8A1"/>
                </a:solidFill>
                <a:latin typeface="Microsoft YaHei"/>
                <a:ea typeface="Microsoft YaHei"/>
              </a:rPr>
              <a:t/>
            </a:r>
            <a:r>
              <a:rPr lang="zh-CN" sz="850">
                <a:solidFill>
                  <a:srgbClr val="85A8A1"/>
                </a:solidFill>
                <a:latin typeface="Microsoft YaHei"/>
                <a:ea typeface="Microsoft YaHei"/>
              </a:rPr>
              <a:t/>
            </a:r>
            <a:r>
              <a:rPr lang="en-US" sz="850">
                <a:solidFill>
                  <a:srgbClr val="85A8A1"/>
                </a:solidFill>
                <a:latin typeface="Microsoft YaHei"/>
                <a:ea typeface="Microsoft YaHei"/>
              </a:rPr>
              <a:t/>
            </a:r>
            <a:r>
              <a:rPr lang="zh-CN" sz="850">
                <a:solidFill>
                  <a:srgbClr val="85A8A1"/>
                </a:solidFill>
                <a:latin typeface="Microsoft YaHei"/>
                <a:ea typeface="Microsoft YaHei"/>
              </a:rPr>
              <a:t/>
            </a:r>
            <a:r>
              <a:rPr lang="en-US" sz="850">
                <a:solidFill>
                  <a:srgbClr val="85A8A1"/>
                </a:solidFill>
                <a:latin typeface="Microsoft YaHei"/>
                <a:ea typeface="Microsoft YaHei"/>
              </a:rPr>
              <a:t/>
            </a:r>
            <a:r>
              <a:rPr lang="zh-CN" sz="850">
                <a:solidFill>
                  <a:srgbClr val="85A8A1"/>
                </a:solidFill>
                <a:latin typeface="Microsoft YaHei"/>
                <a:ea typeface="Microsoft YaHei"/>
              </a:rPr>
              <a:t>Example based on GB/T 2828.1 (counting sampling insp. proc.) general insp. level II, AQL 1.0. For teaching only; actual exec. follows company's 'Sampling Std.' &amp; product 'Inspection Std. Book'.</a:t>
            </a:r>
            <a:endParaRPr/>
          </a:p>
        </p:txBody>
      </p:sp>
      <p:sp>
        <p:nvSpPr>
          <p:cNvPr id="487" name=""/>
          <p:cNvSpPr/>
          <p:nvPr/>
        </p:nvSpPr>
        <p:spPr>
          <a:xfrm rot="0" flipH="0" flipV="0">
            <a:off x="666750" y="4114800"/>
            <a:ext cx="6124575" cy="2228850"/>
          </a:xfrm>
          <a:prstGeom prst="roundRect">
            <a:avLst>
              <a:gd name="adj" fmla="val 4274"/>
            </a:avLst>
          </a:prstGeom>
          <a:solidFill>
            <a:srgbClr val="ECF4F1"/>
          </a:solidFill>
          <a:ln/>
        </p:spPr>
        <p:txBody>
          <a:bodyPr/>
          <a:p/>
        </p:txBody>
      </p:sp>
      <p:sp>
        <p:nvSpPr>
          <p:cNvPr id="488" name="" descr="{&quot;isTemplate&quot;:true,&quot;type&quot;:&quot;text&quot;}"/>
          <p:cNvSpPr txBox="1"/>
          <p:nvPr/>
        </p:nvSpPr>
        <p:spPr>
          <a:xfrm rot="0" flipH="0" flipV="0">
            <a:off x="895350" y="4305300"/>
            <a:ext cx="5667375" cy="219075"/>
          </a:xfrm>
          <a:prstGeom prst="rect"/>
        </p:spPr>
        <p:txBody>
          <a:bodyPr wrap="none" lIns="0" tIns="0" rIns="0" bIns="0"/>
          <a:p>
            <a:pPr>
              <a:lnSpc>
                <a:spcPct val="100000"/>
              </a:lnSpc>
            </a:pPr>
            <a:r>
              <a:rPr lang="zh-CN" sz="1425" b="1">
                <a:solidFill>
                  <a:srgbClr val="10403B"/>
                </a:solidFill>
                <a:latin typeface="Microsoft YaHei"/>
                <a:ea typeface="Microsoft YaHei"/>
              </a:rPr>
              <a:t>Sampling Principles</a:t>
            </a:r>
            <a:endParaRPr/>
          </a:p>
        </p:txBody>
      </p:sp>
      <p:sp>
        <p:nvSpPr>
          <p:cNvPr id="489" name=""/>
          <p:cNvSpPr/>
          <p:nvPr/>
        </p:nvSpPr>
        <p:spPr>
          <a:xfrm rot="0" flipH="0" flipV="0">
            <a:off x="895350" y="4714875"/>
            <a:ext cx="457200" cy="200025"/>
          </a:xfrm>
          <a:prstGeom prst="roundRect">
            <a:avLst>
              <a:gd name="adj" fmla="val 28571"/>
            </a:avLst>
          </a:prstGeom>
          <a:solidFill>
            <a:srgbClr val="1E7F6E"/>
          </a:solidFill>
          <a:ln/>
        </p:spPr>
        <p:txBody>
          <a:bodyPr/>
          <a:p/>
        </p:txBody>
      </p:sp>
      <p:sp>
        <p:nvSpPr>
          <p:cNvPr id="490" name="" descr="{&quot;isTemplate&quot;:true,&quot;type&quot;:&quot;text&quot;}"/>
          <p:cNvSpPr txBox="1"/>
          <p:nvPr/>
        </p:nvSpPr>
        <p:spPr>
          <a:xfrm rot="0" flipH="0" flipV="0">
            <a:off x="990600" y="4733925"/>
            <a:ext cx="316230" cy="161925"/>
          </a:xfrm>
          <a:prstGeom prst="rect"/>
        </p:spPr>
        <p:txBody>
          <a:bodyPr wrap="none" lIns="0" tIns="0" rIns="0" bIns="0"/>
          <a:p>
            <a:pPr>
              <a:lnSpc>
                <a:spcPct val="100000"/>
              </a:lnSpc>
            </a:pPr>
            <a:r>
              <a:rPr lang="zh-CN" sz="700">
                <a:solidFill>
                  <a:srgbClr val="FFFFFF"/>
                </a:solidFill>
                <a:latin typeface="Microsoft YaHei"/>
                <a:ea typeface="Microsoft YaHei"/>
              </a:rPr>
              <a:t>Random</a:t>
            </a:r>
            <a:endParaRPr/>
          </a:p>
        </p:txBody>
      </p:sp>
      <p:sp>
        <p:nvSpPr>
          <p:cNvPr id="491" name="" descr="{&quot;isTemplate&quot;:true,&quot;type&quot;:&quot;text&quot;}"/>
          <p:cNvSpPr txBox="1"/>
          <p:nvPr/>
        </p:nvSpPr>
        <p:spPr>
          <a:xfrm rot="0" flipH="0" flipV="0">
            <a:off x="1466850" y="4714875"/>
            <a:ext cx="5095875" cy="266700"/>
          </a:xfrm>
          <a:prstGeom prst="rect"/>
        </p:spPr>
        <p:txBody>
          <a:bodyPr wrap="none" lIns="0" tIns="0" rIns="0" bIns="0"/>
          <a:p>
            <a:pPr>
              <a:lnSpc>
                <a:spcPct val="155000"/>
              </a:lnSpc>
            </a:pPr>
            <a:r>
              <a:rPr lang="zh-CN" sz="1125">
                <a:solidFill>
                  <a:srgbClr val="1C2B28"/>
                </a:solidFill>
                <a:latin typeface="Microsoft YaHei"/>
                <a:ea typeface="Microsoft YaHei"/>
              </a:rPr>
              <a:t>Equal chance for each box, pallet; no fixed position</a:t>
            </a:r>
            <a:endParaRPr/>
          </a:p>
        </p:txBody>
      </p:sp>
      <p:sp>
        <p:nvSpPr>
          <p:cNvPr id="492" name=""/>
          <p:cNvSpPr/>
          <p:nvPr/>
        </p:nvSpPr>
        <p:spPr>
          <a:xfrm rot="0" flipH="0" flipV="0">
            <a:off x="895350" y="5057775"/>
            <a:ext cx="457200" cy="200025"/>
          </a:xfrm>
          <a:prstGeom prst="roundRect">
            <a:avLst>
              <a:gd name="adj" fmla="val 28571"/>
            </a:avLst>
          </a:prstGeom>
          <a:solidFill>
            <a:srgbClr val="1E7F6E"/>
          </a:solidFill>
          <a:ln/>
        </p:spPr>
        <p:txBody>
          <a:bodyPr/>
          <a:p/>
        </p:txBody>
      </p:sp>
      <p:sp>
        <p:nvSpPr>
          <p:cNvPr id="493" name="" descr="{&quot;isTemplate&quot;:true,&quot;type&quot;:&quot;text&quot;}"/>
          <p:cNvSpPr txBox="1"/>
          <p:nvPr/>
        </p:nvSpPr>
        <p:spPr>
          <a:xfrm rot="0" flipH="0" flipV="0">
            <a:off x="990600" y="5076825"/>
            <a:ext cx="316230" cy="161925"/>
          </a:xfrm>
          <a:prstGeom prst="rect"/>
        </p:spPr>
        <p:txBody>
          <a:bodyPr wrap="none" lIns="0" tIns="0" rIns="0" bIns="0"/>
          <a:p>
            <a:pPr>
              <a:lnSpc>
                <a:spcPct val="100000"/>
              </a:lnSpc>
            </a:pPr>
            <a:r>
              <a:rPr lang="zh-CN" sz="700">
                <a:solidFill>
                  <a:srgbClr val="FFFFFF"/>
                </a:solidFill>
                <a:latin typeface="Microsoft YaHei"/>
                <a:ea typeface="Microsoft YaHei"/>
              </a:rPr>
              <a:t>Stratified</a:t>
            </a:r>
            <a:endParaRPr/>
          </a:p>
        </p:txBody>
      </p:sp>
      <p:sp>
        <p:nvSpPr>
          <p:cNvPr id="494" name="" descr="{&quot;isTemplate&quot;:true,&quot;type&quot;:&quot;text&quot;}"/>
          <p:cNvSpPr txBox="1"/>
          <p:nvPr/>
        </p:nvSpPr>
        <p:spPr>
          <a:xfrm rot="0" flipH="0" flipV="0">
            <a:off x="1466850" y="5057775"/>
            <a:ext cx="5095875" cy="266700"/>
          </a:xfrm>
          <a:prstGeom prst="rect"/>
        </p:spPr>
        <p:txBody>
          <a:bodyPr wrap="none" lIns="0" tIns="0" rIns="0" bIns="0"/>
          <a:p>
            <a:pPr>
              <a:lnSpc>
                <a:spcPct val="155000"/>
              </a:lnSpc>
            </a:pPr>
            <a:r>
              <a:rPr lang="zh-CN" sz="1125">
                <a:solidFill>
                  <a:srgbClr val="1C2B28"/>
                </a:solidFill>
                <a:latin typeface="Microsoft YaHei"/>
                <a:ea typeface="Microsoft YaHei"/>
              </a:rPr>
              <a:t>Cover different pallets, batches, top &amp; bottom layers</a:t>
            </a:r>
            <a:endParaRPr/>
          </a:p>
        </p:txBody>
      </p:sp>
      <p:sp>
        <p:nvSpPr>
          <p:cNvPr id="495" name=""/>
          <p:cNvSpPr/>
          <p:nvPr/>
        </p:nvSpPr>
        <p:spPr>
          <a:xfrm rot="0" flipH="0" flipV="0">
            <a:off x="895350" y="5400675"/>
            <a:ext cx="723900" cy="200025"/>
          </a:xfrm>
          <a:prstGeom prst="roundRect">
            <a:avLst>
              <a:gd name="adj" fmla="val 28571"/>
            </a:avLst>
          </a:prstGeom>
          <a:solidFill>
            <a:srgbClr val="1E7F6E"/>
          </a:solidFill>
          <a:ln/>
        </p:spPr>
        <p:txBody>
          <a:bodyPr/>
          <a:p/>
        </p:txBody>
      </p:sp>
      <p:sp>
        <p:nvSpPr>
          <p:cNvPr id="496" name="" descr="{&quot;isTemplate&quot;:true,&quot;type&quot;:&quot;text&quot;}"/>
          <p:cNvSpPr txBox="1"/>
          <p:nvPr/>
        </p:nvSpPr>
        <p:spPr>
          <a:xfrm rot="0" flipH="0" flipV="0">
            <a:off x="990600" y="5419725"/>
            <a:ext cx="582930" cy="161925"/>
          </a:xfrm>
          <a:prstGeom prst="rect"/>
        </p:spPr>
        <p:txBody>
          <a:bodyPr wrap="none" lIns="0" tIns="0" rIns="0" bIns="0"/>
          <a:p>
            <a:pPr>
              <a:lnSpc>
                <a:spcPct val="100000"/>
              </a:lnSpc>
            </a:pPr>
            <a:r>
              <a:rPr lang="zh-CN" sz="700">
                <a:solidFill>
                  <a:srgbClr val="FFFFFF"/>
                </a:solidFill>
                <a:latin typeface="Microsoft YaHei"/>
                <a:ea typeface="Microsoft YaHei"/>
              </a:rPr>
              <a:t>No Selection</a:t>
            </a:r>
            <a:endParaRPr/>
          </a:p>
        </p:txBody>
      </p:sp>
      <p:sp>
        <p:nvSpPr>
          <p:cNvPr id="497" name="" descr="{&quot;isTemplate&quot;:true,&quot;type&quot;:&quot;text&quot;}"/>
          <p:cNvSpPr txBox="1"/>
          <p:nvPr/>
        </p:nvSpPr>
        <p:spPr>
          <a:xfrm rot="0" flipH="0" flipV="0">
            <a:off x="1733550" y="5400675"/>
            <a:ext cx="4829175" cy="266700"/>
          </a:xfrm>
          <a:prstGeom prst="rect"/>
        </p:spPr>
        <p:txBody>
          <a:bodyPr wrap="none" lIns="0" tIns="0" rIns="0" bIns="0"/>
          <a:p>
            <a:pPr>
              <a:lnSpc>
                <a:spcPct val="155000"/>
              </a:lnSpc>
            </a:pPr>
            <a:r>
              <a:rPr lang="zh-CN" sz="1125">
                <a:solidFill>
                  <a:srgbClr val="1C2B28"/>
                </a:solidFill>
                <a:latin typeface="Microsoft YaHei"/>
                <a:ea typeface="Microsoft YaHei"/>
              </a:rPr>
              <a:t>No bias for good or bad</a:t>
            </a:r>
            <a:endParaRPr/>
          </a:p>
        </p:txBody>
      </p:sp>
      <p:sp>
        <p:nvSpPr>
          <p:cNvPr id="498" name=""/>
          <p:cNvSpPr/>
          <p:nvPr/>
        </p:nvSpPr>
        <p:spPr>
          <a:xfrm rot="0" flipH="0" flipV="0">
            <a:off x="6981825" y="4114800"/>
            <a:ext cx="4543425" cy="2228850"/>
          </a:xfrm>
          <a:prstGeom prst="roundRect">
            <a:avLst>
              <a:gd name="adj" fmla="val 4274"/>
            </a:avLst>
          </a:prstGeom>
          <a:solidFill>
            <a:srgbClr val="10403B"/>
          </a:solidFill>
          <a:ln/>
        </p:spPr>
        <p:txBody>
          <a:bodyPr/>
          <a:p/>
        </p:txBody>
      </p:sp>
      <p:sp>
        <p:nvSpPr>
          <p:cNvPr id="499" name="" descr="{&quot;isTemplate&quot;:true,&quot;type&quot;:&quot;text&quot;}"/>
          <p:cNvSpPr txBox="1"/>
          <p:nvPr/>
        </p:nvSpPr>
        <p:spPr>
          <a:xfrm rot="0" flipH="0" flipV="0">
            <a:off x="7210425" y="4305300"/>
            <a:ext cx="4086225" cy="219075"/>
          </a:xfrm>
          <a:prstGeom prst="rect"/>
        </p:spPr>
        <p:txBody>
          <a:bodyPr wrap="none" lIns="0" tIns="0" rIns="0" bIns="0"/>
          <a:p>
            <a:pPr>
              <a:lnSpc>
                <a:spcPct val="100000"/>
              </a:lnSpc>
            </a:pPr>
            <a:r>
              <a:rPr lang="zh-CN" sz="1425" b="1">
                <a:solidFill>
                  <a:srgbClr val="FFFFFF"/>
                </a:solidFill>
                <a:latin typeface="Microsoft YaHei"/>
                <a:ea typeface="Microsoft YaHei"/>
              </a:rPr>
              <a:t>How to judge after getting the numbers</a:t>
            </a:r>
            <a:endParaRPr/>
          </a:p>
        </p:txBody>
      </p:sp>
      <p:sp>
        <p:nvSpPr>
          <p:cNvPr id="500" name="" descr="{&quot;isTemplate&quot;:true,&quot;type&quot;:&quot;text&quot;}"/>
          <p:cNvSpPr txBox="1"/>
          <p:nvPr/>
        </p:nvSpPr>
        <p:spPr>
          <a:xfrm rot="0" flipH="0" flipV="0">
            <a:off x="7210425" y="4648200"/>
            <a:ext cx="533400" cy="247650"/>
          </a:xfrm>
          <a:prstGeom prst="rect"/>
        </p:spPr>
        <p:txBody>
          <a:bodyPr wrap="none" lIns="0" tIns="0" rIns="0" bIns="0"/>
          <a:p>
            <a:pPr>
              <a:lnSpc>
                <a:spcPct val="100000"/>
              </a:lnSpc>
            </a:pPr>
            <a:r>
              <a:rPr lang="en-US" sz="1575" b="1">
                <a:solidFill>
                  <a:srgbClr val="D9822B"/>
                </a:solidFill>
                <a:latin typeface="DIN Alternate"/>
                <a:ea typeface="DIN Alternate"/>
              </a:rPr>
              <a:t>d ≤ Ac</a:t>
            </a:r>
            <a:endParaRPr/>
          </a:p>
        </p:txBody>
      </p:sp>
      <p:sp>
        <p:nvSpPr>
          <p:cNvPr id="501" name="" descr="{&quot;isTemplate&quot;:true,&quot;type&quot;:&quot;text&quot;}"/>
          <p:cNvSpPr txBox="1"/>
          <p:nvPr/>
        </p:nvSpPr>
        <p:spPr>
          <a:xfrm rot="0" flipH="0" flipV="0">
            <a:off x="7877175" y="4638675"/>
            <a:ext cx="3543889" cy="257175"/>
          </a:xfrm>
          <a:prstGeom prst="rect"/>
        </p:spPr>
        <p:txBody>
          <a:bodyPr wrap="none" lIns="0" tIns="0" rIns="0" bIns="0"/>
          <a:p>
            <a:pPr>
              <a:lnSpc>
                <a:spcPct val="150000"/>
              </a:lnSpc>
            </a:pPr>
            <a:r>
              <a:rPr lang="zh-CN" sz="1125">
                <a:solidFill>
                  <a:srgbClr val="FFFFFF">
                    <a:alpha val="90000"/>
                  </a:srgbClr>
                </a:solidFill>
                <a:latin typeface="Microsoft YaHei"/>
                <a:ea typeface="Microsoft YaHei"/>
              </a:rPr>
              <a:t>Batch passes, green label, release to warehouse</a:t>
            </a:r>
            <a:endParaRPr/>
          </a:p>
        </p:txBody>
      </p:sp>
      <p:sp>
        <p:nvSpPr>
          <p:cNvPr id="502" name="" descr="{&quot;isTemplate&quot;:true,&quot;type&quot;:&quot;text&quot;}"/>
          <p:cNvSpPr txBox="1"/>
          <p:nvPr/>
        </p:nvSpPr>
        <p:spPr>
          <a:xfrm rot="0" flipH="0" flipV="0">
            <a:off x="7210425" y="5019675"/>
            <a:ext cx="542925" cy="247650"/>
          </a:xfrm>
          <a:prstGeom prst="rect"/>
        </p:spPr>
        <p:txBody>
          <a:bodyPr wrap="none" lIns="0" tIns="0" rIns="0" bIns="0"/>
          <a:p>
            <a:pPr>
              <a:lnSpc>
                <a:spcPct val="100000"/>
              </a:lnSpc>
            </a:pPr>
            <a:r>
              <a:rPr lang="en-US" sz="1575" b="1">
                <a:solidFill>
                  <a:srgbClr val="D9822B"/>
                </a:solidFill>
                <a:latin typeface="DIN Alternate"/>
                <a:ea typeface="DIN Alternate"/>
              </a:rPr>
              <a:t>d ≥ Re</a:t>
            </a:r>
            <a:endParaRPr/>
          </a:p>
        </p:txBody>
      </p:sp>
      <p:sp>
        <p:nvSpPr>
          <p:cNvPr id="503" name="" descr="{&quot;isTemplate&quot;:true,&quot;type&quot;:&quot;text&quot;}"/>
          <p:cNvSpPr txBox="1"/>
          <p:nvPr/>
        </p:nvSpPr>
        <p:spPr>
          <a:xfrm rot="0" flipH="0" flipV="0">
            <a:off x="7886700" y="5010150"/>
            <a:ext cx="3409950" cy="257175"/>
          </a:xfrm>
          <a:prstGeom prst="rect"/>
        </p:spPr>
        <p:txBody>
          <a:bodyPr wrap="none" lIns="0" tIns="0" rIns="0" bIns="0"/>
          <a:p>
            <a:pPr>
              <a:lnSpc>
                <a:spcPct val="150000"/>
              </a:lnSpc>
            </a:pPr>
            <a:r>
              <a:rPr lang="zh-CN" sz="1125">
                <a:solidFill>
                  <a:srgbClr val="FFFFFF">
                    <a:alpha val="90000"/>
                  </a:srgbClr>
                </a:solidFill>
                <a:latin typeface="Microsoft YaHei"/>
                <a:ea typeface="Microsoft YaHei"/>
              </a:rPr>
              <a:t>Batch fails, reject &amp; report immediately</a:t>
            </a:r>
            <a:endParaRPr/>
          </a:p>
        </p:txBody>
      </p:sp>
      <p:sp>
        <p:nvSpPr>
          <p:cNvPr id="504" name="" descr="{&quot;isTemplate&quot;:true,&quot;type&quot;:&quot;text&quot;}"/>
          <p:cNvSpPr txBox="1"/>
          <p:nvPr/>
        </p:nvSpPr>
        <p:spPr>
          <a:xfrm rot="0" flipH="0" flipV="0">
            <a:off x="7210425" y="5924550"/>
            <a:ext cx="4269105" cy="228600"/>
          </a:xfrm>
          <a:prstGeom prst="rect"/>
        </p:spPr>
        <p:txBody>
          <a:bodyPr wrap="none" lIns="0" tIns="0" rIns="0" bIns="0"/>
          <a:p>
            <a:pPr>
              <a:lnSpc>
                <a:spcPct val="150000"/>
              </a:lnSpc>
            </a:pPr>
            <a:r>
              <a:rPr lang="en-US" sz="850">
                <a:solidFill>
                  <a:srgbClr val="FFFFFF">
                    <a:alpha val="55000"/>
                  </a:srgbClr>
                </a:solidFill>
                <a:latin typeface="Microsoft YaHei"/>
                <a:ea typeface="Microsoft YaHei"/>
              </a:rPr>
              <a:t/>
            </a:r>
            <a:r>
              <a:rPr lang="zh-CN" sz="850">
                <a:solidFill>
                  <a:srgbClr val="FFFFFF">
                    <a:alpha val="55000"/>
                  </a:srgbClr>
                </a:solidFill>
                <a:latin typeface="Microsoft YaHei"/>
                <a:ea typeface="Microsoft YaHei"/>
              </a:rPr>
              <a:t/>
            </a:r>
            <a:r>
              <a:rPr lang="en-US" sz="850">
                <a:solidFill>
                  <a:srgbClr val="FFFFFF">
                    <a:alpha val="55000"/>
                  </a:srgbClr>
                </a:solidFill>
                <a:latin typeface="Microsoft YaHei"/>
                <a:ea typeface="Microsoft YaHei"/>
              </a:rPr>
              <a:t/>
            </a:r>
            <a:r>
              <a:rPr lang="zh-CN" sz="850">
                <a:solidFill>
                  <a:srgbClr val="FFFFFF">
                    <a:alpha val="55000"/>
                  </a:srgbClr>
                </a:solidFill>
                <a:latin typeface="Microsoft YaHei"/>
                <a:ea typeface="Microsoft YaHei"/>
              </a:rPr>
              <a:t/>
            </a:r>
            <a:r>
              <a:rPr lang="en-US" sz="850">
                <a:solidFill>
                  <a:srgbClr val="FFFFFF">
                    <a:alpha val="55000"/>
                  </a:srgbClr>
                </a:solidFill>
                <a:latin typeface="Microsoft YaHei"/>
                <a:ea typeface="Microsoft YaHei"/>
              </a:rPr>
              <a:t/>
            </a:r>
            <a:r>
              <a:rPr lang="zh-CN" sz="850">
                <a:solidFill>
                  <a:srgbClr val="FFFFFF">
                    <a:alpha val="55000"/>
                  </a:srgbClr>
                </a:solidFill>
                <a:latin typeface="Microsoft YaHei"/>
                <a:ea typeface="Microsoft YaHei"/>
              </a:rPr>
              <a:t/>
            </a:r>
            <a:r>
              <a:rPr lang="en-US" sz="850">
                <a:solidFill>
                  <a:srgbClr val="FFFFFF">
                    <a:alpha val="55000"/>
                  </a:srgbClr>
                </a:solidFill>
                <a:latin typeface="Microsoft YaHei"/>
                <a:ea typeface="Microsoft YaHei"/>
              </a:rPr>
              <a:t>d = defect num in sample; no intermediate state between Ac &amp; Re (Re = Ac + 1)</a:t>
            </a:r>
            <a:r>
              <a:rPr lang="zh-CN" sz="850">
                <a:solidFill>
                  <a:srgbClr val="FFFFFF">
                    <a:alpha val="55000"/>
                  </a:srgbClr>
                </a:solidFill>
                <a:latin typeface="Microsoft YaHei"/>
                <a:ea typeface="Microsoft YaHei"/>
              </a:rPr>
              <a:t/>
            </a:r>
            <a:endParaRPr/>
          </a:p>
        </p:txBody>
      </p:sp>
      <p:sp>
        <p:nvSpPr>
          <p:cNvPr id="505" name="" descr="{&quot;isTemplate&quot;:true,&quot;type&quot;:&quot;text&quot;}"/>
          <p:cNvSpPr txBox="1"/>
          <p:nvPr/>
        </p:nvSpPr>
        <p:spPr>
          <a:xfrm rot="0" flipH="0" flipV="0">
            <a:off x="666750" y="6477000"/>
            <a:ext cx="3576882" cy="152400"/>
          </a:xfrm>
          <a:prstGeom prst="rect"/>
        </p:spPr>
        <p:txBody>
          <a:bodyPr wrap="none" lIns="0" tIns="0" rIns="0" bIns="0"/>
          <a:p>
            <a:pPr>
              <a:lnSpc>
                <a:spcPct val="100000"/>
              </a:lnSpc>
            </a:pPr>
            <a:r>
              <a:rPr lang="en-US" sz="975">
                <a:solidFill>
                  <a:srgbClr val="85A8A1"/>
                </a:solidFill>
                <a:latin typeface="Microsoft YaHei"/>
                <a:ea typeface="Microsoft YaHei"/>
              </a:rPr>
              <a:t/>
            </a:r>
            <a:r>
              <a:rPr lang="zh-CN" sz="975">
                <a:solidFill>
                  <a:srgbClr val="85A8A1"/>
                </a:solidFill>
                <a:latin typeface="Microsoft YaHei"/>
                <a:ea typeface="Microsoft YaHei"/>
              </a:rPr>
              <a:t>QC Inspection Practical Training · Quality Department</a:t>
            </a:r>
            <a:r>
              <a:rPr lang="en-US" sz="975">
                <a:solidFill>
                  <a:srgbClr val="85A8A1"/>
                </a:solidFill>
                <a:latin typeface="Microsoft YaHei"/>
                <a:ea typeface="Microsoft YaHei"/>
              </a:rPr>
              <a:t/>
            </a:r>
            <a:r>
              <a:rPr lang="zh-CN" sz="975">
                <a:solidFill>
                  <a:srgbClr val="85A8A1"/>
                </a:solidFill>
                <a:latin typeface="Microsoft YaHei"/>
                <a:ea typeface="Microsoft YaHei"/>
              </a:rPr>
              <a:t/>
            </a:r>
            <a:endParaRPr/>
          </a:p>
        </p:txBody>
      </p:sp>
      <p:sp>
        <p:nvSpPr>
          <p:cNvPr id="506" name="" descr="{&quot;isTemplate&quot;:true,&quot;type&quot;:&quot;text&quot;}"/>
          <p:cNvSpPr txBox="1"/>
          <p:nvPr/>
        </p:nvSpPr>
        <p:spPr>
          <a:xfrm rot="0" flipH="0" flipV="0">
            <a:off x="11153775" y="6477000"/>
            <a:ext cx="371475" cy="161925"/>
          </a:xfrm>
          <a:prstGeom prst="rect"/>
        </p:spPr>
        <p:txBody>
          <a:bodyPr wrap="none" lIns="0" tIns="0" rIns="0" bIns="0"/>
          <a:p>
            <a:pPr>
              <a:lnSpc>
                <a:spcPct val="100000"/>
              </a:lnSpc>
            </a:pPr>
            <a:r>
              <a:rPr lang="en-US" sz="1050">
                <a:solidFill>
                  <a:srgbClr val="85A8A1"/>
                </a:solidFill>
                <a:latin typeface="DIN Alternate"/>
                <a:ea typeface="DIN Alternate"/>
              </a:rPr>
              <a:t>09 / 18</a:t>
            </a:r>
            <a:endParaRPr/>
          </a:p>
        </p:txBody>
      </p:sp>
    </p:spTree>
  </p:cSl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0" name="" descr="&lt;Slide style={{ width: 1280, height: 720, background: '#FFFFFF', padding: '20px 70px', flexDirection: 'column' }}&gt;&#10;  &lt;Box style={{ height: 96, flexDirection: 'column', justifyContent: 'flex-end', gap: 6 }}&gt;&#10;    &lt;Text style={{ fontSize: 34, fontWeight: 'bold', color: '#10403B' }}&gt;IQC 实操：四步判定与四色标识&lt;/Text&gt;&#10;    &lt;Text style={{ fontSize: 16, color: '#6C8280' }}&gt;开箱前核对什么，开箱后先看什么——照着做就不会漏&lt;/Text&gt;&#10;  &lt;/Box&gt;&#10;  &lt;Box style={{ height: 10 }} /&gt;&#10;  &lt;Box style={{ height: 540, flexDirection: 'row', gap: 30 }}&gt;&#10;    &lt;Image&#10;      src=&quot;assets/iqc_incoming.png&quot;&#10;      style={{ width: 620, height: 540, borderRadius: 10, objectFit: 'cover' }}&#10;    /&gt;&#10;    &lt;Box style={{ flex: 1, flexDirection: 'column' }}&gt;&#10;      &lt;Text style={{ fontSize: 15, color: '#85A8A1', marginBottom: 14 }}&gt;实操四步法&lt;/Text&gt;&#10;      {[&#10;        { n: '01', t: '核对', d: '送货单、料号、批次、生产日期、COA 与包装完好性，一项不齐就先停。' },&#10;        { n: '02', t: '外观', d: '照度 1000lx 以上，背光加侧光；戴无尘手套，严禁裸手接触膜面。' },&#10;        { n: '03', t: '性能', d: '按《检验标准书》抽测关键光学与尺寸项目，记录实测值。' },&#10;        { n: '04', t: '标识', d: '判定后立即贴标、分区存放、录入系统，不允许&quot;先放着回头再贴&quot;。' },&#10;      ].map((s, i) =&gt; (&#10;        &lt;Box key={i} style={{ flexDirection: 'row', gap: 12, alignItems: 'flex-start', marginBottom: 14 }}&gt;&#10;          &lt;Text style={{ fontSize: 17, fontWeight: 'bold', color: '#1E7F6E', lineHeight: 1.35, fontFamily: '&quot;DIN Alternate&quot;, &quot;Helvetica Neue&quot;, Arial, sans-serif' }}&gt;{s.n}&lt;/Text&gt;&#10;          &lt;Box style={{ flex: 1, flexDirection: 'column', gap: 2 }}&gt;&#10;            &lt;Text style={{ fontSize: 18, fontWeight: 'bold', color: '#10403B', lineHeight: 1.35 }}&gt;{s.t}&lt;/Text&gt;&#10;            &lt;Text style={{ fontSize: 15, color: '#6C8280', lineHeight: 1.5 }}&gt;{s.d}&lt;/Text&gt;&#10;          &lt;/Box&gt;&#10;        &lt;/Box&gt;&#10;      ))}&#10;      &lt;Box style={{ flexDirection: 'row', gap: 8, marginTop: 4, marginBottom: 16, flexWrap: 'wrap' }}&gt;&#10;        {[&#10;          { c: '#1E7F6E', t: '合格' },&#10;          { c: '#C0392B', t: '不合格' },&#10;          { c: '#D9822B', t: '待判定' },&#10;          { c: '#3A6B8C', t: '让步接收' },&#10;        ].map((p, i) =&gt; (&#10;          &lt;Box key={i} style={{ flexDirection: 'row', alignItems: 'center', gap: 6, background: '#ECF4F1', borderRadius: 999, padding: '5px 12px' }}&gt;&#10;            &lt;Box style={{ width: 10, height: 10, borderRadius: 5, background: p.c }} /&gt;&#10;            &lt;Text style={{ fontSize: 13, color: '#10403B' }}&gt;{p.t}&lt;/Text&gt;&#10;          &lt;/Box&gt;&#10;        ))}&#10;      &lt;/Box&gt;&#10;      &lt;Box style={{ marginTop: 'auto', flexDirection: 'row', alignItems: 'center', gap: 12, background: '#10403B', borderRadius: 10, padding: '16px 20px' }}&gt;&#10;        &lt;Box style={{ width: 4, height: 34, background: '#D9822B' }} /&gt;&#10;        &lt;Text style={{ fontSize: 21, fontWeight: 'bold', color: '#FFFFFF', lineHeight: 1.35 }}&gt;&#10;          未经检验的物料，不得上线。&#10;        &lt;/Text&gt;&#10;      &lt;/Box&gt;&#10;    &lt;/Box&gt;&#10;  &lt;/Box&gt;&#10;  &lt;Box style={{ height: 10 }} /&gt;&#10;  &lt;Box style={{ height: 24, flexDirection: 'row', justifyContent: 'space-between', alignItems: 'center' }}&gt;&#10;    &lt;Text style={{ fontSize: 13, color: '#85A8A1' }}&gt;QC 检验实操培训 · 品质部&lt;/Text&gt;&#10;    &lt;Text style={{ fontSize: 14, color: '#85A8A1', fontFamily: '&quot;DIN Alternate&quot;, &quot;Helvetica Neue&quot;, Arial, sans-serif' }}&gt;10 / 18&lt;/Text&gt;&#10;  &lt;/Box&gt;&#10;&lt;/Slide&gt;&#10;"/>
        <p:cNvGrpSpPr/>
        <p:nvPr/>
      </p:nvGrpSpPr>
      <p:grpSpPr>
        <a:xfrm>
          <a:off x="0" y="0"/>
          <a:ext cx="0" cy="0"/>
          <a:chOff x="0" y="0"/>
          <a:chExt cx="0" cy="0"/>
        </a:xfrm>
      </p:grpSpPr>
      <p:sp>
        <p:nvSpPr>
          <p:cNvPr id="11" name=""/>
          <p:cNvSpPr/>
          <p:nvPr/>
        </p:nvSpPr>
        <p:spPr>
          <a:xfrm rot="0" flipH="0" flipV="0">
            <a:off x="0" y="0"/>
            <a:ext cx="12192000" cy="6858000"/>
          </a:xfrm>
          <a:prstGeom prst="rect">
            <a:avLst/>
          </a:prstGeom>
          <a:solidFill>
            <a:srgbClr val="FFFFFF"/>
          </a:solidFill>
          <a:ln/>
        </p:spPr>
        <p:txBody>
          <a:bodyPr/>
          <a:p/>
        </p:txBody>
      </p:sp>
      <p:sp>
        <p:nvSpPr>
          <p:cNvPr id="12" name="" descr="{&quot;isTemplate&quot;:true,&quot;type&quot;:&quot;text&quot;}"/>
          <p:cNvSpPr txBox="1"/>
          <p:nvPr/>
        </p:nvSpPr>
        <p:spPr>
          <a:xfrm rot="0" flipH="0" flipV="0">
            <a:off x="666750" y="466725"/>
            <a:ext cx="10858500" cy="390525"/>
          </a:xfrm>
          <a:prstGeom prst="rect"/>
        </p:spPr>
        <p:txBody>
          <a:bodyPr wrap="none" lIns="0" tIns="0" rIns="0" bIns="0"/>
          <a:p>
            <a:pPr>
              <a:lnSpc>
                <a:spcPct val="100000"/>
              </a:lnSpc>
            </a:pPr>
            <a:r>
              <a:rPr lang="en-US" sz="2550" b="1">
                <a:solidFill>
                  <a:srgbClr val="10403B"/>
                </a:solidFill>
                <a:latin typeface="Microsoft YaHei"/>
                <a:ea typeface="Microsoft YaHei"/>
              </a:rPr>
              <a:t/>
            </a:r>
            <a:r>
              <a:rPr lang="zh-CN" sz="2550" b="1">
                <a:solidFill>
                  <a:srgbClr val="10403B"/>
                </a:solidFill>
                <a:latin typeface="Microsoft YaHei"/>
                <a:ea typeface="Microsoft YaHei"/>
              </a:rPr>
              <a:t>IQC Practical: Four-Step Judgement &amp; Four-Color Labels</a:t>
            </a:r>
            <a:endParaRPr/>
          </a:p>
        </p:txBody>
      </p:sp>
      <p:sp>
        <p:nvSpPr>
          <p:cNvPr id="13" name="" descr="{&quot;isTemplate&quot;:true,&quot;type&quot;:&quot;text&quot;}"/>
          <p:cNvSpPr txBox="1"/>
          <p:nvPr/>
        </p:nvSpPr>
        <p:spPr>
          <a:xfrm rot="0" flipH="0" flipV="0">
            <a:off x="666750" y="914400"/>
            <a:ext cx="10858500" cy="190500"/>
          </a:xfrm>
          <a:prstGeom prst="rect"/>
        </p:spPr>
        <p:txBody>
          <a:bodyPr wrap="none" lIns="0" tIns="0" rIns="0" bIns="0"/>
          <a:p>
            <a:pPr>
              <a:lnSpc>
                <a:spcPct val="100000"/>
              </a:lnSpc>
            </a:pPr>
            <a:r>
              <a:rPr lang="zh-CN" sz="1200">
                <a:solidFill>
                  <a:srgbClr val="6C8280"/>
                </a:solidFill>
                <a:latin typeface="Microsoft YaHei"/>
                <a:ea typeface="Microsoft YaHei"/>
              </a:rPr>
              <a:t>Check before opening, inspect first after opening—follow to avoid missing steps</a:t>
            </a:r>
            <a:endParaRPr/>
          </a:p>
        </p:txBody>
      </p:sp>
      <p:pic>
        <p:nvPicPr>
          <p:cNvPr id="14" name=""/>
          <p:cNvPicPr>
            <a:picLocks noChangeAspect="1"/>
          </p:cNvPicPr>
          <p:nvPr/>
        </p:nvPicPr>
        <p:blipFill>
          <a:blip r:embed="rId1"/>
          <a:srcRect l="441" t="0" r="441" b="0"/>
          <a:stretch>
            <a:fillRect/>
          </a:stretch>
        </p:blipFill>
        <p:spPr>
          <a:xfrm rot="0" flipH="0" flipV="0">
            <a:off x="666750" y="1200150"/>
            <a:ext cx="5905500" cy="5143500"/>
          </a:xfrm>
          <a:prstGeom prst="roundRect">
            <a:avLst>
              <a:gd name="adj" fmla="val 1852"/>
            </a:avLst>
          </a:prstGeom>
          <a:ln/>
        </p:spPr>
      </p:pic>
      <p:sp>
        <p:nvSpPr>
          <p:cNvPr id="15" name="" descr="{&quot;isTemplate&quot;:true,&quot;type&quot;:&quot;text&quot;}"/>
          <p:cNvSpPr txBox="1"/>
          <p:nvPr/>
        </p:nvSpPr>
        <p:spPr>
          <a:xfrm rot="0" flipH="0" flipV="0">
            <a:off x="6858000" y="1200150"/>
            <a:ext cx="4667250" cy="171450"/>
          </a:xfrm>
          <a:prstGeom prst="rect"/>
        </p:spPr>
        <p:txBody>
          <a:bodyPr wrap="none" lIns="0" tIns="0" rIns="0" bIns="0"/>
          <a:p>
            <a:pPr>
              <a:lnSpc>
                <a:spcPct val="100000"/>
              </a:lnSpc>
            </a:pPr>
            <a:r>
              <a:rPr lang="zh-CN" sz="1125">
                <a:solidFill>
                  <a:srgbClr val="85A8A1"/>
                </a:solidFill>
                <a:latin typeface="Microsoft YaHei"/>
                <a:ea typeface="Microsoft YaHei"/>
              </a:rPr>
              <a:t>Four-Step Method</a:t>
            </a:r>
            <a:endParaRPr/>
          </a:p>
        </p:txBody>
      </p:sp>
      <p:sp>
        <p:nvSpPr>
          <p:cNvPr id="16" name="" descr="{&quot;isTemplate&quot;:true,&quot;type&quot;:&quot;text&quot;}"/>
          <p:cNvSpPr txBox="1"/>
          <p:nvPr/>
        </p:nvSpPr>
        <p:spPr>
          <a:xfrm rot="0" flipH="0" flipV="0">
            <a:off x="6858000" y="1504950"/>
            <a:ext cx="161925" cy="266700"/>
          </a:xfrm>
          <a:prstGeom prst="rect"/>
        </p:spPr>
        <p:txBody>
          <a:bodyPr wrap="none" lIns="0" tIns="0" rIns="0" bIns="0"/>
          <a:p>
            <a:pPr>
              <a:lnSpc>
                <a:spcPct val="135000"/>
              </a:lnSpc>
            </a:pPr>
            <a:r>
              <a:rPr lang="en-US" sz="1275" b="1">
                <a:solidFill>
                  <a:srgbClr val="1E7F6E"/>
                </a:solidFill>
                <a:latin typeface="DIN Alternate"/>
                <a:ea typeface="DIN Alternate"/>
              </a:rPr>
              <a:t>01</a:t>
            </a:r>
            <a:endParaRPr/>
          </a:p>
        </p:txBody>
      </p:sp>
      <p:sp>
        <p:nvSpPr>
          <p:cNvPr id="17" name="" descr="{&quot;isTemplate&quot;:true,&quot;type&quot;:&quot;text&quot;}"/>
          <p:cNvSpPr txBox="1"/>
          <p:nvPr/>
        </p:nvSpPr>
        <p:spPr>
          <a:xfrm rot="0" flipH="0" flipV="0">
            <a:off x="7134225" y="1504950"/>
            <a:ext cx="4391025" cy="285750"/>
          </a:xfrm>
          <a:prstGeom prst="rect"/>
        </p:spPr>
        <p:txBody>
          <a:bodyPr wrap="none" lIns="0" tIns="0" rIns="0" bIns="0"/>
          <a:p>
            <a:pPr>
              <a:lnSpc>
                <a:spcPct val="135000"/>
              </a:lnSpc>
            </a:pPr>
            <a:r>
              <a:rPr lang="zh-CN" sz="1350" b="1">
                <a:solidFill>
                  <a:srgbClr val="10403B"/>
                </a:solidFill>
                <a:latin typeface="Microsoft YaHei"/>
                <a:ea typeface="Microsoft YaHei"/>
              </a:rPr>
              <a:t>Verify</a:t>
            </a:r>
            <a:endParaRPr/>
          </a:p>
        </p:txBody>
      </p:sp>
      <p:sp>
        <p:nvSpPr>
          <p:cNvPr id="18" name="" descr="{&quot;isTemplate&quot;:true,&quot;type&quot;:&quot;text&quot;}"/>
          <p:cNvSpPr txBox="1"/>
          <p:nvPr/>
        </p:nvSpPr>
        <p:spPr>
          <a:xfrm rot="0" flipH="0" flipV="0">
            <a:off x="7134225" y="1809750"/>
            <a:ext cx="4391025" cy="514350"/>
          </a:xfrm>
          <a:prstGeom prst="rect"/>
        </p:spPr>
        <p:txBody>
          <a:bodyPr wrap="square" lIns="0" tIns="0" rIns="0" bIns="0">
            <a:normAutofit/>
          </a:bodyPr>
          <a:p>
            <a:pPr>
              <a:lnSpc>
                <a:spcPct val="150000"/>
              </a:lnSpc>
            </a:pPr>
            <a:r>
              <a:rPr lang="zh-CN" sz="900">
                <a:solidFill>
                  <a:srgbClr val="6C8280"/>
                </a:solidFill>
                <a:latin typeface="Microsoft YaHei"/>
                <a:ea typeface="Microsoft YaHei"/>
              </a:rPr>
              <a:t>Delivery note, part no., batch, prod. date, COA &amp; packaging integrity; stop if any missing</a:t>
            </a:r>
            <a:r>
              <a:rPr lang="en-US" sz="900">
                <a:solidFill>
                  <a:srgbClr val="6C8280"/>
                </a:solidFill>
                <a:latin typeface="Microsoft YaHei"/>
                <a:ea typeface="Microsoft YaHei"/>
              </a:rPr>
              <a:t/>
            </a:r>
            <a:r>
              <a:rPr lang="zh-CN" sz="900">
                <a:solidFill>
                  <a:srgbClr val="6C8280"/>
                </a:solidFill>
                <a:latin typeface="Microsoft YaHei"/>
                <a:ea typeface="Microsoft YaHei"/>
              </a:rPr>
              <a:t/>
            </a:r>
            <a:endParaRPr/>
          </a:p>
        </p:txBody>
      </p:sp>
      <p:sp>
        <p:nvSpPr>
          <p:cNvPr id="19" name="" descr="{&quot;isTemplate&quot;:true,&quot;type&quot;:&quot;text&quot;}"/>
          <p:cNvSpPr txBox="1"/>
          <p:nvPr/>
        </p:nvSpPr>
        <p:spPr>
          <a:xfrm rot="0" flipH="0" flipV="0">
            <a:off x="6858000" y="2457450"/>
            <a:ext cx="161925" cy="266700"/>
          </a:xfrm>
          <a:prstGeom prst="rect"/>
        </p:spPr>
        <p:txBody>
          <a:bodyPr wrap="none" lIns="0" tIns="0" rIns="0" bIns="0"/>
          <a:p>
            <a:pPr>
              <a:lnSpc>
                <a:spcPct val="135000"/>
              </a:lnSpc>
            </a:pPr>
            <a:r>
              <a:rPr lang="en-US" sz="1275" b="1">
                <a:solidFill>
                  <a:srgbClr val="1E7F6E"/>
                </a:solidFill>
                <a:latin typeface="DIN Alternate"/>
                <a:ea typeface="DIN Alternate"/>
              </a:rPr>
              <a:t>02</a:t>
            </a:r>
            <a:endParaRPr/>
          </a:p>
        </p:txBody>
      </p:sp>
      <p:sp>
        <p:nvSpPr>
          <p:cNvPr id="20" name="" descr="{&quot;isTemplate&quot;:true,&quot;type&quot;:&quot;text&quot;}"/>
          <p:cNvSpPr txBox="1"/>
          <p:nvPr/>
        </p:nvSpPr>
        <p:spPr>
          <a:xfrm rot="0" flipH="0" flipV="0">
            <a:off x="7134225" y="2457450"/>
            <a:ext cx="4391025" cy="285750"/>
          </a:xfrm>
          <a:prstGeom prst="rect"/>
        </p:spPr>
        <p:txBody>
          <a:bodyPr wrap="none" lIns="0" tIns="0" rIns="0" bIns="0"/>
          <a:p>
            <a:pPr>
              <a:lnSpc>
                <a:spcPct val="135000"/>
              </a:lnSpc>
            </a:pPr>
            <a:r>
              <a:rPr lang="zh-CN" sz="1350" b="1">
                <a:solidFill>
                  <a:srgbClr val="10403B"/>
                </a:solidFill>
                <a:latin typeface="Microsoft YaHei"/>
                <a:ea typeface="Microsoft YaHei"/>
              </a:rPr>
              <a:t>Visual</a:t>
            </a:r>
            <a:endParaRPr/>
          </a:p>
        </p:txBody>
      </p:sp>
      <p:sp>
        <p:nvSpPr>
          <p:cNvPr id="21" name="" descr="{&quot;isTemplate&quot;:true,&quot;type&quot;:&quot;text&quot;}"/>
          <p:cNvSpPr txBox="1"/>
          <p:nvPr/>
        </p:nvSpPr>
        <p:spPr>
          <a:xfrm rot="0" flipH="0" flipV="0">
            <a:off x="7134225" y="2762250"/>
            <a:ext cx="5012055" cy="257175"/>
          </a:xfrm>
          <a:prstGeom prst="rect"/>
        </p:spPr>
        <p:txBody>
          <a:bodyPr wrap="none" lIns="0" tIns="0" rIns="0" bIns="0"/>
          <a:p>
            <a:pPr>
              <a:lnSpc>
                <a:spcPct val="150000"/>
              </a:lnSpc>
            </a:pPr>
            <a:r>
              <a:rPr lang="zh-CN" sz="850">
                <a:solidFill>
                  <a:srgbClr val="6C8280"/>
                </a:solidFill>
                <a:latin typeface="Microsoft YaHei"/>
                <a:ea typeface="Microsoft YaHei"/>
              </a:rPr>
              <a:t/>
            </a:r>
            <a:r>
              <a:rPr lang="en-US" sz="850">
                <a:solidFill>
                  <a:srgbClr val="6C8280"/>
                </a:solidFill>
                <a:latin typeface="Microsoft YaHei"/>
                <a:ea typeface="Microsoft YaHei"/>
              </a:rPr>
              <a:t/>
            </a:r>
            <a:r>
              <a:rPr lang="zh-CN" sz="850">
                <a:solidFill>
                  <a:srgbClr val="6C8280"/>
                </a:solidFill>
                <a:latin typeface="Microsoft YaHei"/>
                <a:ea typeface="Microsoft YaHei"/>
              </a:rPr>
              <a:t>Illuminance &gt; 1000lx, back &amp; side lighting; wear clean gloves, no bare hands on film</a:t>
            </a:r>
            <a:endParaRPr/>
          </a:p>
        </p:txBody>
      </p:sp>
      <p:sp>
        <p:nvSpPr>
          <p:cNvPr id="22" name="" descr="{&quot;isTemplate&quot;:true,&quot;type&quot;:&quot;text&quot;}"/>
          <p:cNvSpPr txBox="1"/>
          <p:nvPr/>
        </p:nvSpPr>
        <p:spPr>
          <a:xfrm rot="0" flipH="0" flipV="0">
            <a:off x="6858000" y="3152775"/>
            <a:ext cx="161925" cy="266700"/>
          </a:xfrm>
          <a:prstGeom prst="rect"/>
        </p:spPr>
        <p:txBody>
          <a:bodyPr wrap="none" lIns="0" tIns="0" rIns="0" bIns="0"/>
          <a:p>
            <a:pPr>
              <a:lnSpc>
                <a:spcPct val="135000"/>
              </a:lnSpc>
            </a:pPr>
            <a:r>
              <a:rPr lang="en-US" sz="1275" b="1">
                <a:solidFill>
                  <a:srgbClr val="1E7F6E"/>
                </a:solidFill>
                <a:latin typeface="DIN Alternate"/>
                <a:ea typeface="DIN Alternate"/>
              </a:rPr>
              <a:t>03</a:t>
            </a:r>
            <a:endParaRPr/>
          </a:p>
        </p:txBody>
      </p:sp>
      <p:sp>
        <p:nvSpPr>
          <p:cNvPr id="23" name="" descr="{&quot;isTemplate&quot;:true,&quot;type&quot;:&quot;text&quot;}"/>
          <p:cNvSpPr txBox="1"/>
          <p:nvPr/>
        </p:nvSpPr>
        <p:spPr>
          <a:xfrm rot="0" flipH="0" flipV="0">
            <a:off x="7134225" y="3152775"/>
            <a:ext cx="4391025" cy="285750"/>
          </a:xfrm>
          <a:prstGeom prst="rect"/>
        </p:spPr>
        <p:txBody>
          <a:bodyPr wrap="none" lIns="0" tIns="0" rIns="0" bIns="0"/>
          <a:p>
            <a:pPr>
              <a:lnSpc>
                <a:spcPct val="135000"/>
              </a:lnSpc>
            </a:pPr>
            <a:r>
              <a:rPr lang="zh-CN" sz="1350" b="1">
                <a:solidFill>
                  <a:srgbClr val="10403B"/>
                </a:solidFill>
                <a:latin typeface="Microsoft YaHei"/>
                <a:ea typeface="Microsoft YaHei"/>
              </a:rPr>
              <a:t>Performance</a:t>
            </a:r>
            <a:endParaRPr/>
          </a:p>
        </p:txBody>
      </p:sp>
      <p:sp>
        <p:nvSpPr>
          <p:cNvPr id="24" name="" descr="{&quot;isTemplate&quot;:true,&quot;type&quot;:&quot;text&quot;}"/>
          <p:cNvSpPr txBox="1"/>
          <p:nvPr/>
        </p:nvSpPr>
        <p:spPr>
          <a:xfrm rot="0" flipH="0" flipV="0">
            <a:off x="7134225" y="3457575"/>
            <a:ext cx="5012055" cy="257175"/>
          </a:xfrm>
          <a:prstGeom prst="rect"/>
        </p:spPr>
        <p:txBody>
          <a:bodyPr wrap="none" lIns="0" tIns="0" rIns="0" bIns="0"/>
          <a:p>
            <a:pPr>
              <a:lnSpc>
                <a:spcPct val="150000"/>
              </a:lnSpc>
            </a:pPr>
            <a:r>
              <a:rPr lang="zh-CN" sz="850">
                <a:solidFill>
                  <a:srgbClr val="6C8280"/>
                </a:solidFill>
                <a:latin typeface="Microsoft YaHei"/>
                <a:ea typeface="Microsoft YaHei"/>
              </a:rPr>
              <a:t>Sample key optical &amp; size items per the Inspection Standard Book, record actual values.</a:t>
            </a:r>
            <a:endParaRPr/>
          </a:p>
        </p:txBody>
      </p:sp>
      <p:sp>
        <p:nvSpPr>
          <p:cNvPr id="25" name="" descr="{&quot;isTemplate&quot;:true,&quot;type&quot;:&quot;text&quot;}"/>
          <p:cNvSpPr txBox="1"/>
          <p:nvPr/>
        </p:nvSpPr>
        <p:spPr>
          <a:xfrm rot="0" flipH="0" flipV="0">
            <a:off x="6858000" y="3848100"/>
            <a:ext cx="161925" cy="266700"/>
          </a:xfrm>
          <a:prstGeom prst="rect"/>
        </p:spPr>
        <p:txBody>
          <a:bodyPr wrap="none" lIns="0" tIns="0" rIns="0" bIns="0"/>
          <a:p>
            <a:pPr>
              <a:lnSpc>
                <a:spcPct val="135000"/>
              </a:lnSpc>
            </a:pPr>
            <a:r>
              <a:rPr lang="en-US" sz="1275" b="1">
                <a:solidFill>
                  <a:srgbClr val="1E7F6E"/>
                </a:solidFill>
                <a:latin typeface="DIN Alternate"/>
                <a:ea typeface="DIN Alternate"/>
              </a:rPr>
              <a:t>04</a:t>
            </a:r>
            <a:endParaRPr/>
          </a:p>
        </p:txBody>
      </p:sp>
      <p:sp>
        <p:nvSpPr>
          <p:cNvPr id="26" name="" descr="{&quot;isTemplate&quot;:true,&quot;type&quot;:&quot;text&quot;}"/>
          <p:cNvSpPr txBox="1"/>
          <p:nvPr/>
        </p:nvSpPr>
        <p:spPr>
          <a:xfrm rot="0" flipH="0" flipV="0">
            <a:off x="7134225" y="3848100"/>
            <a:ext cx="4391025" cy="285750"/>
          </a:xfrm>
          <a:prstGeom prst="rect"/>
        </p:spPr>
        <p:txBody>
          <a:bodyPr wrap="none" lIns="0" tIns="0" rIns="0" bIns="0"/>
          <a:p>
            <a:pPr>
              <a:lnSpc>
                <a:spcPct val="135000"/>
              </a:lnSpc>
            </a:pPr>
            <a:r>
              <a:rPr lang="zh-CN" sz="1350" b="1">
                <a:solidFill>
                  <a:srgbClr val="10403B"/>
                </a:solidFill>
                <a:latin typeface="Microsoft YaHei"/>
                <a:ea typeface="Microsoft YaHei"/>
              </a:rPr>
              <a:t>Labeling</a:t>
            </a:r>
            <a:endParaRPr/>
          </a:p>
        </p:txBody>
      </p:sp>
      <p:sp>
        <p:nvSpPr>
          <p:cNvPr id="27" name="" descr="{&quot;isTemplate&quot;:true,&quot;type&quot;:&quot;text&quot;}"/>
          <p:cNvSpPr txBox="1"/>
          <p:nvPr/>
        </p:nvSpPr>
        <p:spPr>
          <a:xfrm rot="0" flipH="0" flipV="0">
            <a:off x="7134225" y="4152900"/>
            <a:ext cx="5012055" cy="257175"/>
          </a:xfrm>
          <a:prstGeom prst="rect"/>
        </p:spPr>
        <p:txBody>
          <a:bodyPr wrap="none" lIns="0" tIns="0" rIns="0" bIns="0"/>
          <a:p>
            <a:pPr>
              <a:lnSpc>
                <a:spcPct val="150000"/>
              </a:lnSpc>
            </a:pPr>
            <a:r>
              <a:rPr lang="zh-CN" sz="800">
                <a:solidFill>
                  <a:srgbClr val="6C8280"/>
                </a:solidFill>
                <a:latin typeface="Microsoft YaHei"/>
                <a:ea typeface="Microsoft YaHei"/>
              </a:rPr>
              <a:t>Label immediately after judgment, store in designated areas, &amp; enter into system. No delays.</a:t>
            </a:r>
            <a:r>
              <a:rPr lang="en-US" sz="800">
                <a:solidFill>
                  <a:srgbClr val="6C8280"/>
                </a:solidFill>
                <a:latin typeface="Microsoft YaHei"/>
                <a:ea typeface="Microsoft YaHei"/>
              </a:rPr>
              <a:t/>
            </a:r>
            <a:r>
              <a:rPr lang="zh-CN" sz="800">
                <a:solidFill>
                  <a:srgbClr val="6C8280"/>
                </a:solidFill>
                <a:latin typeface="Microsoft YaHei"/>
                <a:ea typeface="Microsoft YaHei"/>
              </a:rPr>
              <a:t/>
            </a:r>
            <a:r>
              <a:rPr lang="en-US" sz="800">
                <a:solidFill>
                  <a:srgbClr val="6C8280"/>
                </a:solidFill>
                <a:latin typeface="Microsoft YaHei"/>
                <a:ea typeface="Microsoft YaHei"/>
              </a:rPr>
              <a:t/>
            </a:r>
            <a:r>
              <a:rPr lang="zh-CN" sz="800">
                <a:solidFill>
                  <a:srgbClr val="6C8280"/>
                </a:solidFill>
                <a:latin typeface="Microsoft YaHei"/>
                <a:ea typeface="Microsoft YaHei"/>
              </a:rPr>
              <a:t/>
            </a:r>
            <a:endParaRPr/>
          </a:p>
        </p:txBody>
      </p:sp>
      <p:sp>
        <p:nvSpPr>
          <p:cNvPr id="28" name=""/>
          <p:cNvSpPr/>
          <p:nvPr/>
        </p:nvSpPr>
        <p:spPr>
          <a:xfrm rot="0" flipH="0" flipV="0">
            <a:off x="6858000" y="4581525"/>
            <a:ext cx="628650" cy="247650"/>
          </a:xfrm>
          <a:prstGeom prst="roundRect">
            <a:avLst>
              <a:gd name="adj" fmla="val 3842308"/>
            </a:avLst>
          </a:prstGeom>
          <a:solidFill>
            <a:srgbClr val="ECF4F1"/>
          </a:solidFill>
          <a:ln/>
        </p:spPr>
        <p:txBody>
          <a:bodyPr/>
          <a:p/>
        </p:txBody>
      </p:sp>
      <p:sp>
        <p:nvSpPr>
          <p:cNvPr id="29" name=""/>
          <p:cNvSpPr/>
          <p:nvPr/>
        </p:nvSpPr>
        <p:spPr>
          <a:xfrm rot="0" flipH="0" flipV="0">
            <a:off x="6972300" y="4657725"/>
            <a:ext cx="95250" cy="95250"/>
          </a:xfrm>
          <a:prstGeom prst="roundRect">
            <a:avLst>
              <a:gd name="adj" fmla="val 50000"/>
            </a:avLst>
          </a:prstGeom>
          <a:solidFill>
            <a:srgbClr val="1E7F6E"/>
          </a:solidFill>
          <a:ln/>
        </p:spPr>
        <p:txBody>
          <a:bodyPr/>
          <a:p/>
        </p:txBody>
      </p:sp>
      <p:sp>
        <p:nvSpPr>
          <p:cNvPr id="30" name="" descr="{&quot;isTemplate&quot;:true,&quot;type&quot;:&quot;text&quot;}"/>
          <p:cNvSpPr txBox="1"/>
          <p:nvPr/>
        </p:nvSpPr>
        <p:spPr>
          <a:xfrm rot="0" flipH="0" flipV="0">
            <a:off x="7124700" y="4629150"/>
            <a:ext cx="291052" cy="152400"/>
          </a:xfrm>
          <a:prstGeom prst="rect"/>
        </p:spPr>
        <p:txBody>
          <a:bodyPr wrap="none" lIns="0" tIns="0" rIns="0" bIns="0"/>
          <a:p>
            <a:pPr>
              <a:lnSpc>
                <a:spcPct val="100000"/>
              </a:lnSpc>
            </a:pPr>
            <a:r>
              <a:rPr lang="zh-CN" sz="975">
                <a:solidFill>
                  <a:srgbClr val="10403B"/>
                </a:solidFill>
                <a:latin typeface="Microsoft YaHei"/>
                <a:ea typeface="Microsoft YaHei"/>
              </a:rPr>
              <a:t>Pass</a:t>
            </a:r>
            <a:endParaRPr/>
          </a:p>
        </p:txBody>
      </p:sp>
      <p:sp>
        <p:nvSpPr>
          <p:cNvPr id="31" name=""/>
          <p:cNvSpPr/>
          <p:nvPr/>
        </p:nvSpPr>
        <p:spPr>
          <a:xfrm rot="0" flipH="0" flipV="0">
            <a:off x="7562850" y="4581525"/>
            <a:ext cx="752475" cy="247650"/>
          </a:xfrm>
          <a:prstGeom prst="roundRect">
            <a:avLst>
              <a:gd name="adj" fmla="val 3842308"/>
            </a:avLst>
          </a:prstGeom>
          <a:solidFill>
            <a:srgbClr val="ECF4F1"/>
          </a:solidFill>
          <a:ln/>
        </p:spPr>
        <p:txBody>
          <a:bodyPr/>
          <a:p/>
        </p:txBody>
      </p:sp>
      <p:sp>
        <p:nvSpPr>
          <p:cNvPr id="32" name=""/>
          <p:cNvSpPr/>
          <p:nvPr/>
        </p:nvSpPr>
        <p:spPr>
          <a:xfrm rot="0" flipH="0" flipV="0">
            <a:off x="7677150" y="4657725"/>
            <a:ext cx="95250" cy="95250"/>
          </a:xfrm>
          <a:prstGeom prst="roundRect">
            <a:avLst>
              <a:gd name="adj" fmla="val 50000"/>
            </a:avLst>
          </a:prstGeom>
          <a:solidFill>
            <a:srgbClr val="C0392B"/>
          </a:solidFill>
          <a:ln/>
        </p:spPr>
        <p:txBody>
          <a:bodyPr/>
          <a:p/>
        </p:txBody>
      </p:sp>
      <p:sp>
        <p:nvSpPr>
          <p:cNvPr id="33" name="" descr="{&quot;isTemplate&quot;:true,&quot;type&quot;:&quot;text&quot;}"/>
          <p:cNvSpPr txBox="1"/>
          <p:nvPr/>
        </p:nvSpPr>
        <p:spPr>
          <a:xfrm rot="0" flipH="0" flipV="0">
            <a:off x="7829550" y="4629150"/>
            <a:ext cx="440055" cy="152400"/>
          </a:xfrm>
          <a:prstGeom prst="rect"/>
        </p:spPr>
        <p:txBody>
          <a:bodyPr wrap="none" lIns="0" tIns="0" rIns="0" bIns="0"/>
          <a:p>
            <a:pPr>
              <a:lnSpc>
                <a:spcPct val="100000"/>
              </a:lnSpc>
            </a:pPr>
            <a:r>
              <a:rPr lang="zh-CN" sz="700">
                <a:solidFill>
                  <a:srgbClr val="10403B"/>
                </a:solidFill>
                <a:latin typeface="Microsoft YaHei"/>
                <a:ea typeface="Microsoft YaHei"/>
              </a:rPr>
              <a:t>Nonconforming</a:t>
            </a:r>
            <a:endParaRPr/>
          </a:p>
        </p:txBody>
      </p:sp>
      <p:sp>
        <p:nvSpPr>
          <p:cNvPr id="34" name=""/>
          <p:cNvSpPr/>
          <p:nvPr/>
        </p:nvSpPr>
        <p:spPr>
          <a:xfrm rot="0" flipH="0" flipV="0">
            <a:off x="8391525" y="4581525"/>
            <a:ext cx="752475" cy="247650"/>
          </a:xfrm>
          <a:prstGeom prst="roundRect">
            <a:avLst>
              <a:gd name="adj" fmla="val 3842308"/>
            </a:avLst>
          </a:prstGeom>
          <a:solidFill>
            <a:srgbClr val="ECF4F1"/>
          </a:solidFill>
          <a:ln/>
        </p:spPr>
        <p:txBody>
          <a:bodyPr/>
          <a:p/>
        </p:txBody>
      </p:sp>
      <p:sp>
        <p:nvSpPr>
          <p:cNvPr id="35" name=""/>
          <p:cNvSpPr/>
          <p:nvPr/>
        </p:nvSpPr>
        <p:spPr>
          <a:xfrm rot="0" flipH="0" flipV="0">
            <a:off x="8505825" y="4657725"/>
            <a:ext cx="95250" cy="95250"/>
          </a:xfrm>
          <a:prstGeom prst="roundRect">
            <a:avLst>
              <a:gd name="adj" fmla="val 50000"/>
            </a:avLst>
          </a:prstGeom>
          <a:solidFill>
            <a:srgbClr val="D9822B"/>
          </a:solidFill>
          <a:ln/>
        </p:spPr>
        <p:txBody>
          <a:bodyPr/>
          <a:p/>
        </p:txBody>
      </p:sp>
      <p:sp>
        <p:nvSpPr>
          <p:cNvPr id="36" name="" descr="{&quot;isTemplate&quot;:true,&quot;type&quot;:&quot;text&quot;}"/>
          <p:cNvSpPr txBox="1"/>
          <p:nvPr/>
        </p:nvSpPr>
        <p:spPr>
          <a:xfrm rot="0" flipH="0" flipV="0">
            <a:off x="8658225" y="4629150"/>
            <a:ext cx="440055" cy="152400"/>
          </a:xfrm>
          <a:prstGeom prst="rect"/>
        </p:spPr>
        <p:txBody>
          <a:bodyPr wrap="none" lIns="0" tIns="0" rIns="0" bIns="0"/>
          <a:p>
            <a:pPr>
              <a:lnSpc>
                <a:spcPct val="100000"/>
              </a:lnSpc>
            </a:pPr>
            <a:r>
              <a:rPr lang="zh-CN" sz="700">
                <a:solidFill>
                  <a:srgbClr val="10403B"/>
                </a:solidFill>
                <a:latin typeface="Microsoft YaHei"/>
                <a:ea typeface="Microsoft YaHei"/>
              </a:rPr>
              <a:t>Pending Judgment</a:t>
            </a:r>
            <a:endParaRPr/>
          </a:p>
        </p:txBody>
      </p:sp>
      <p:sp>
        <p:nvSpPr>
          <p:cNvPr id="37" name=""/>
          <p:cNvSpPr/>
          <p:nvPr/>
        </p:nvSpPr>
        <p:spPr>
          <a:xfrm rot="0" flipH="0" flipV="0">
            <a:off x="9220200" y="4581525"/>
            <a:ext cx="876300" cy="247650"/>
          </a:xfrm>
          <a:prstGeom prst="roundRect">
            <a:avLst>
              <a:gd name="adj" fmla="val 3842308"/>
            </a:avLst>
          </a:prstGeom>
          <a:solidFill>
            <a:srgbClr val="ECF4F1"/>
          </a:solidFill>
          <a:ln/>
        </p:spPr>
        <p:txBody>
          <a:bodyPr/>
          <a:p/>
        </p:txBody>
      </p:sp>
      <p:sp>
        <p:nvSpPr>
          <p:cNvPr id="38" name=""/>
          <p:cNvSpPr/>
          <p:nvPr/>
        </p:nvSpPr>
        <p:spPr>
          <a:xfrm rot="0" flipH="0" flipV="0">
            <a:off x="9334500" y="4657725"/>
            <a:ext cx="95250" cy="95250"/>
          </a:xfrm>
          <a:prstGeom prst="roundRect">
            <a:avLst>
              <a:gd name="adj" fmla="val 50000"/>
            </a:avLst>
          </a:prstGeom>
          <a:solidFill>
            <a:srgbClr val="3A6B8C"/>
          </a:solidFill>
          <a:ln/>
        </p:spPr>
        <p:txBody>
          <a:bodyPr/>
          <a:p/>
        </p:txBody>
      </p:sp>
      <p:sp>
        <p:nvSpPr>
          <p:cNvPr id="39" name="" descr="{&quot;isTemplate&quot;:true,&quot;type&quot;:&quot;text&quot;}"/>
          <p:cNvSpPr txBox="1"/>
          <p:nvPr/>
        </p:nvSpPr>
        <p:spPr>
          <a:xfrm rot="0" flipH="0" flipV="0">
            <a:off x="9486900" y="4629150"/>
            <a:ext cx="563880" cy="152400"/>
          </a:xfrm>
          <a:prstGeom prst="rect"/>
        </p:spPr>
        <p:txBody>
          <a:bodyPr wrap="none" lIns="0" tIns="0" rIns="0" bIns="0"/>
          <a:p>
            <a:pPr>
              <a:lnSpc>
                <a:spcPct val="100000"/>
              </a:lnSpc>
            </a:pPr>
            <a:r>
              <a:rPr lang="zh-CN" sz="700">
                <a:solidFill>
                  <a:srgbClr val="10403B"/>
                </a:solidFill>
                <a:latin typeface="Microsoft YaHei"/>
                <a:ea typeface="Microsoft YaHei"/>
              </a:rPr>
              <a:t>Concession Acceptance</a:t>
            </a:r>
            <a:endParaRPr/>
          </a:p>
        </p:txBody>
      </p:sp>
      <p:sp>
        <p:nvSpPr>
          <p:cNvPr id="40" name=""/>
          <p:cNvSpPr/>
          <p:nvPr/>
        </p:nvSpPr>
        <p:spPr>
          <a:xfrm rot="0" flipH="0" flipV="0">
            <a:off x="6858000" y="5705475"/>
            <a:ext cx="4667250" cy="638175"/>
          </a:xfrm>
          <a:prstGeom prst="roundRect">
            <a:avLst>
              <a:gd name="adj" fmla="val 14925"/>
            </a:avLst>
          </a:prstGeom>
          <a:solidFill>
            <a:srgbClr val="10403B"/>
          </a:solidFill>
          <a:ln/>
        </p:spPr>
        <p:txBody>
          <a:bodyPr/>
          <a:p/>
        </p:txBody>
      </p:sp>
      <p:sp>
        <p:nvSpPr>
          <p:cNvPr id="41" name=""/>
          <p:cNvSpPr/>
          <p:nvPr/>
        </p:nvSpPr>
        <p:spPr>
          <a:xfrm rot="0" flipH="0" flipV="0">
            <a:off x="7048500" y="5867400"/>
            <a:ext cx="38100" cy="323850"/>
          </a:xfrm>
          <a:prstGeom prst="rect">
            <a:avLst/>
          </a:prstGeom>
          <a:solidFill>
            <a:srgbClr val="D9822B"/>
          </a:solidFill>
          <a:ln/>
        </p:spPr>
        <p:txBody>
          <a:bodyPr/>
          <a:p/>
        </p:txBody>
      </p:sp>
      <p:sp>
        <p:nvSpPr>
          <p:cNvPr id="42" name="" descr="{&quot;isTemplate&quot;:true,&quot;type&quot;:&quot;text&quot;}"/>
          <p:cNvSpPr txBox="1"/>
          <p:nvPr/>
        </p:nvSpPr>
        <p:spPr>
          <a:xfrm rot="0" flipH="0" flipV="0">
            <a:off x="7200900" y="5857875"/>
            <a:ext cx="4278630" cy="333375"/>
          </a:xfrm>
          <a:prstGeom prst="rect"/>
        </p:spPr>
        <p:txBody>
          <a:bodyPr wrap="none" lIns="0" tIns="0" rIns="0" bIns="0"/>
          <a:p>
            <a:pPr>
              <a:lnSpc>
                <a:spcPct val="135000"/>
              </a:lnSpc>
            </a:pPr>
            <a:r>
              <a:rPr lang="zh-CN" sz="1500" b="1">
                <a:solidFill>
                  <a:srgbClr val="FFFFFF"/>
                </a:solidFill>
                <a:latin typeface="Microsoft YaHei"/>
                <a:ea typeface="Microsoft YaHei"/>
              </a:rPr>
              <a:t>Uninspected materials must not be used.</a:t>
            </a:r>
            <a:endParaRPr/>
          </a:p>
        </p:txBody>
      </p:sp>
      <p:sp>
        <p:nvSpPr>
          <p:cNvPr id="43" name="" descr="{&quot;isTemplate&quot;:true,&quot;type&quot;:&quot;text&quot;}"/>
          <p:cNvSpPr txBox="1"/>
          <p:nvPr/>
        </p:nvSpPr>
        <p:spPr>
          <a:xfrm rot="0" flipH="0" flipV="0">
            <a:off x="666750" y="6477000"/>
            <a:ext cx="3576882" cy="152400"/>
          </a:xfrm>
          <a:prstGeom prst="rect"/>
        </p:spPr>
        <p:txBody>
          <a:bodyPr wrap="none" lIns="0" tIns="0" rIns="0" bIns="0"/>
          <a:p>
            <a:pPr>
              <a:lnSpc>
                <a:spcPct val="100000"/>
              </a:lnSpc>
            </a:pPr>
            <a:r>
              <a:rPr lang="en-US" sz="975">
                <a:solidFill>
                  <a:srgbClr val="85A8A1"/>
                </a:solidFill>
                <a:latin typeface="Microsoft YaHei"/>
                <a:ea typeface="Microsoft YaHei"/>
              </a:rPr>
              <a:t/>
            </a:r>
            <a:r>
              <a:rPr lang="zh-CN" sz="975">
                <a:solidFill>
                  <a:srgbClr val="85A8A1"/>
                </a:solidFill>
                <a:latin typeface="Microsoft YaHei"/>
                <a:ea typeface="Microsoft YaHei"/>
              </a:rPr>
              <a:t>QC Inspection Practical Training · Quality Department</a:t>
            </a:r>
            <a:r>
              <a:rPr lang="en-US" sz="975">
                <a:solidFill>
                  <a:srgbClr val="85A8A1"/>
                </a:solidFill>
                <a:latin typeface="Microsoft YaHei"/>
                <a:ea typeface="Microsoft YaHei"/>
              </a:rPr>
              <a:t/>
            </a:r>
            <a:r>
              <a:rPr lang="zh-CN" sz="975">
                <a:solidFill>
                  <a:srgbClr val="85A8A1"/>
                </a:solidFill>
                <a:latin typeface="Microsoft YaHei"/>
                <a:ea typeface="Microsoft YaHei"/>
              </a:rPr>
              <a:t/>
            </a:r>
            <a:endParaRPr/>
          </a:p>
        </p:txBody>
      </p:sp>
      <p:sp>
        <p:nvSpPr>
          <p:cNvPr id="44" name="" descr="{&quot;isTemplate&quot;:true,&quot;type&quot;:&quot;text&quot;}"/>
          <p:cNvSpPr txBox="1"/>
          <p:nvPr/>
        </p:nvSpPr>
        <p:spPr>
          <a:xfrm rot="0" flipH="0" flipV="0">
            <a:off x="11153775" y="6477000"/>
            <a:ext cx="371475" cy="161925"/>
          </a:xfrm>
          <a:prstGeom prst="rect"/>
        </p:spPr>
        <p:txBody>
          <a:bodyPr wrap="none" lIns="0" tIns="0" rIns="0" bIns="0"/>
          <a:p>
            <a:pPr>
              <a:lnSpc>
                <a:spcPct val="100000"/>
              </a:lnSpc>
            </a:pPr>
            <a:r>
              <a:rPr lang="en-US" sz="1050">
                <a:solidFill>
                  <a:srgbClr val="85A8A1"/>
                </a:solidFill>
                <a:latin typeface="DIN Alternate"/>
                <a:ea typeface="DIN Alternate"/>
              </a:rPr>
              <a:t>10 / 18</a:t>
            </a:r>
            <a:endParaRPr/>
          </a:p>
        </p:txBody>
      </p:sp>
    </p:spTree>
  </p:cSld>
</p:sld>
</file>

<file path=ppt/slides/slide11.xml><?xml version="1.0" encoding="utf-8"?>
<p:sld xmlns:a="http://schemas.openxmlformats.org/drawingml/2006/main" xmlns:p="http://schemas.openxmlformats.org/presentationml/2006/main">
  <p:cSld>
    <p:spTree>
      <p:nvGrpSpPr>
        <p:cNvPr id="45" name="" descr="&lt;Slide style={{ width: 1280, height: 720, position: 'relative', background: '#FFFFFF', overflow: 'hidden' }}&gt;&#10;  &lt;Box style={{ position: 'absolute', left: 0, top: 0, width: 470, height: 720, background: '#10403B', padding: '66px 50px 54px 70px', flexDirection: 'column' }}&gt;&#10;    &lt;Text style={{ fontSize: 14, color: 'rgba(255,255,255,0.5)' }}&gt;CHAPTER 03&lt;/Text&gt;&#10;    &lt;Text style={{ fontSize: 190, fontWeight: 'bold', color: 'rgba(255,255,255,0.16)', lineHeight: 1.05, marginTop: 18, fontFamily: '&quot;DIN Alternate&quot;, &quot;Helvetica Neue&quot;, Arial, sans-serif' }}&gt;03&lt;/Text&gt;&#10;    &lt;Text style={{ fontSize: 38, fontWeight: 'bold', color: '#FFFFFF', lineHeight: 1.3, marginTop: 22 }}&gt;&#10;      制程检验&lt;br /&gt;IPQC&#10;    &lt;/Text&gt;&#10;    &lt;Box style={{ width: 44, height: 4, background: '#D9822B', marginTop: 26 }} /&gt;&#10;    &lt;Text style={{ fontSize: 13, color: 'rgba(255,255,255,0.5)', marginTop: 'auto' }}&gt;QC 检验实操培训&lt;/Text&gt;&#10;  &lt;/Box&gt;&#10;  &lt;Box style={{ position: 'absolute', left: 470, top: 0, width: 810, height: 720, padding: '0 90px 0 82px', flexDirection: 'column', justifyContent: 'center' }}&gt;&#10;    &lt;Text style={{ fontSize: 15, color: '#85A8A1', marginBottom: 18 }}&gt;本章解决什么问题&lt;/Text&gt;&#10;    &lt;Text style={{ fontSize: 32, fontWeight: 'bold', color: '#10403B', lineHeight: 1.35, marginBottom: 22 }}&gt;&#10;      批量报废发生之前，谁来踩刹车？&#10;    &lt;/Text&gt;&#10;    &lt;Text style={{ fontSize: 18, color: '#6C8280', lineHeight: 1.85, marginBottom: 34 }}&gt;&#10;      IPQC 的职责是在批量不良发生之前拦截——首件确认、定时巡检、过程能力监控，三道闸一道比一道收紧。踩得越早，损失越小。&#10;    &lt;/Text&gt;&#10;    &lt;Box style={{ flexDirection: 'row', gap: 12 }}&gt;&#10;      {['首件确认', '巡检路线', '过程能力'].map((t, i) =&gt; (&#10;        &lt;Box key={i} style={{ background: '#ECF4F1', borderRadius: 999, padding: '7px 18px' }}&gt;&#10;          &lt;Text style={{ fontSize: 14, color: '#10403B' }}&gt;{t}&lt;/Text&gt;&#10;        &lt;/Box&gt;&#10;      ))}&#10;    &lt;/Box&gt;&#10;  &lt;/Box&gt;&#10;  &lt;Text style={{ position: 'absolute', right: 70, bottom: 26, fontSize: 14, color: '#85A8A1', fontFamily: '&quot;DIN Alternate&quot;, &quot;Helvetica Neue&quot;, Arial, sans-serif' }}&gt;11 / 18&lt;/Text&gt;&#10;&lt;/Slide&gt;&#10;"/>
        <p:cNvGrpSpPr/>
        <p:nvPr/>
      </p:nvGrpSpPr>
      <p:grpSpPr>
        <a:xfrm>
          <a:off x="0" y="0"/>
          <a:ext cx="0" cy="0"/>
          <a:chOff x="0" y="0"/>
          <a:chExt cx="0" cy="0"/>
        </a:xfrm>
      </p:grpSpPr>
      <p:sp>
        <p:nvSpPr>
          <p:cNvPr id="46" name=""/>
          <p:cNvSpPr/>
          <p:nvPr/>
        </p:nvSpPr>
        <p:spPr>
          <a:xfrm rot="0" flipH="0" flipV="0">
            <a:off x="0" y="0"/>
            <a:ext cx="12192000" cy="6858000"/>
          </a:xfrm>
          <a:prstGeom prst="rect">
            <a:avLst/>
          </a:prstGeom>
          <a:solidFill>
            <a:srgbClr val="FFFFFF"/>
          </a:solidFill>
          <a:ln/>
        </p:spPr>
        <p:txBody>
          <a:bodyPr/>
          <a:p/>
        </p:txBody>
      </p:sp>
      <p:sp>
        <p:nvSpPr>
          <p:cNvPr id="47" name=""/>
          <p:cNvSpPr/>
          <p:nvPr/>
        </p:nvSpPr>
        <p:spPr>
          <a:xfrm rot="0" flipH="0" flipV="0">
            <a:off x="0" y="0"/>
            <a:ext cx="4476750" cy="6858000"/>
          </a:xfrm>
          <a:prstGeom prst="rect">
            <a:avLst/>
          </a:prstGeom>
          <a:solidFill>
            <a:srgbClr val="10403B"/>
          </a:solidFill>
          <a:ln/>
        </p:spPr>
        <p:txBody>
          <a:bodyPr/>
          <a:p/>
        </p:txBody>
      </p:sp>
      <p:sp>
        <p:nvSpPr>
          <p:cNvPr id="48" name="" descr="{&quot;isTemplate&quot;:true,&quot;type&quot;:&quot;text&quot;}"/>
          <p:cNvSpPr txBox="1"/>
          <p:nvPr/>
        </p:nvSpPr>
        <p:spPr>
          <a:xfrm rot="0" flipH="0" flipV="0">
            <a:off x="666750" y="628650"/>
            <a:ext cx="3333750" cy="161925"/>
          </a:xfrm>
          <a:prstGeom prst="rect"/>
        </p:spPr>
        <p:txBody>
          <a:bodyPr wrap="none" lIns="0" tIns="0" rIns="0" bIns="0"/>
          <a:p>
            <a:pPr>
              <a:lnSpc>
                <a:spcPct val="100000"/>
              </a:lnSpc>
            </a:pPr>
            <a:r>
              <a:rPr lang="en-US" sz="1050">
                <a:solidFill>
                  <a:srgbClr val="FFFFFF">
                    <a:alpha val="50000"/>
                  </a:srgbClr>
                </a:solidFill>
                <a:latin typeface="Microsoft YaHei"/>
                <a:ea typeface="Microsoft YaHei"/>
              </a:rPr>
              <a:t>CHAPTER 03</a:t>
            </a:r>
            <a:endParaRPr/>
          </a:p>
        </p:txBody>
      </p:sp>
      <p:sp>
        <p:nvSpPr>
          <p:cNvPr id="49" name="" descr="{&quot;isTemplate&quot;:true,&quot;type&quot;:&quot;text&quot;}"/>
          <p:cNvSpPr txBox="1"/>
          <p:nvPr/>
        </p:nvSpPr>
        <p:spPr>
          <a:xfrm rot="0" flipH="0" flipV="0">
            <a:off x="666750" y="962025"/>
            <a:ext cx="3333750" cy="2286000"/>
          </a:xfrm>
          <a:prstGeom prst="rect"/>
        </p:spPr>
        <p:txBody>
          <a:bodyPr wrap="none" lIns="0" tIns="0" rIns="0" bIns="0"/>
          <a:p>
            <a:pPr>
              <a:lnSpc>
                <a:spcPct val="105000"/>
              </a:lnSpc>
            </a:pPr>
            <a:r>
              <a:rPr lang="en-US" sz="14250" b="1">
                <a:solidFill>
                  <a:srgbClr val="FFFFFF">
                    <a:alpha val="16000"/>
                  </a:srgbClr>
                </a:solidFill>
                <a:latin typeface="DIN Alternate"/>
                <a:ea typeface="DIN Alternate"/>
              </a:rPr>
              <a:t>03</a:t>
            </a:r>
            <a:endParaRPr/>
          </a:p>
        </p:txBody>
      </p:sp>
      <p:sp>
        <p:nvSpPr>
          <p:cNvPr id="50" name="" descr="{&quot;isTemplate&quot;:true,&quot;type&quot;:&quot;text&quot;}"/>
          <p:cNvSpPr txBox="1"/>
          <p:nvPr/>
        </p:nvSpPr>
        <p:spPr>
          <a:xfrm rot="0" flipH="0" flipV="0">
            <a:off x="666750" y="3457575"/>
            <a:ext cx="3764280" cy="1133475"/>
          </a:xfrm>
          <a:prstGeom prst="rect"/>
        </p:spPr>
        <p:txBody>
          <a:bodyPr wrap="none" lIns="0" tIns="0" rIns="0" bIns="0"/>
          <a:p>
            <a:pPr>
              <a:lnSpc>
                <a:spcPct val="130000"/>
              </a:lnSpc>
            </a:pPr>
            <a:r>
              <a:rPr lang="zh-CN" sz="2700" b="1">
                <a:solidFill>
                  <a:srgbClr val="FFFFFF"/>
                </a:solidFill>
                <a:latin typeface="Microsoft YaHei"/>
                <a:ea typeface="Microsoft YaHei"/>
              </a:rPr>
              <a:t>Process Inspection</a:t>
            </a:r>
            <a:endParaRPr/>
          </a:p>
          <a:p>
            <a:pPr>
              <a:lnSpc>
                <a:spcPct val="130000"/>
              </a:lnSpc>
            </a:pPr>
            <a:r>
              <a:rPr lang="en-US" sz="2700" b="1">
                <a:solidFill>
                  <a:srgbClr val="FFFFFF"/>
                </a:solidFill>
                <a:latin typeface="Microsoft YaHei"/>
                <a:ea typeface="Microsoft YaHei"/>
              </a:rPr>
              <a:t>IPQC</a:t>
            </a:r>
            <a:endParaRPr/>
          </a:p>
        </p:txBody>
      </p:sp>
      <p:sp>
        <p:nvSpPr>
          <p:cNvPr id="51" name=""/>
          <p:cNvSpPr/>
          <p:nvPr/>
        </p:nvSpPr>
        <p:spPr>
          <a:xfrm rot="0" flipH="0" flipV="0">
            <a:off x="666750" y="4838700"/>
            <a:ext cx="419100" cy="38100"/>
          </a:xfrm>
          <a:prstGeom prst="rect">
            <a:avLst/>
          </a:prstGeom>
          <a:solidFill>
            <a:srgbClr val="D9822B"/>
          </a:solidFill>
          <a:ln/>
        </p:spPr>
        <p:txBody>
          <a:bodyPr/>
          <a:p/>
        </p:txBody>
      </p:sp>
      <p:sp>
        <p:nvSpPr>
          <p:cNvPr id="52" name="" descr="{&quot;isTemplate&quot;:true,&quot;type&quot;:&quot;text&quot;}"/>
          <p:cNvSpPr txBox="1"/>
          <p:nvPr/>
        </p:nvSpPr>
        <p:spPr>
          <a:xfrm rot="0" flipH="0" flipV="0">
            <a:off x="666750" y="6191250"/>
            <a:ext cx="3333750" cy="152400"/>
          </a:xfrm>
          <a:prstGeom prst="rect"/>
        </p:spPr>
        <p:txBody>
          <a:bodyPr wrap="none" lIns="0" tIns="0" rIns="0" bIns="0"/>
          <a:p>
            <a:pPr>
              <a:lnSpc>
                <a:spcPct val="100000"/>
              </a:lnSpc>
            </a:pPr>
            <a:r>
              <a:rPr lang="en-US" sz="975">
                <a:solidFill>
                  <a:srgbClr val="FFFFFF">
                    <a:alpha val="50000"/>
                  </a:srgbClr>
                </a:solidFill>
                <a:latin typeface="Microsoft YaHei"/>
                <a:ea typeface="Microsoft YaHei"/>
              </a:rPr>
              <a:t/>
            </a:r>
            <a:r>
              <a:rPr lang="zh-CN" sz="975">
                <a:solidFill>
                  <a:srgbClr val="FFFFFF">
                    <a:alpha val="50000"/>
                  </a:srgbClr>
                </a:solidFill>
                <a:latin typeface="Microsoft YaHei"/>
                <a:ea typeface="Microsoft YaHei"/>
              </a:rPr>
              <a:t>QC Inspection Practical Training</a:t>
            </a:r>
            <a:endParaRPr/>
          </a:p>
        </p:txBody>
      </p:sp>
      <p:sp>
        <p:nvSpPr>
          <p:cNvPr id="53" name="" descr="{&quot;isTemplate&quot;:true,&quot;type&quot;:&quot;text&quot;}"/>
          <p:cNvSpPr txBox="1"/>
          <p:nvPr/>
        </p:nvSpPr>
        <p:spPr>
          <a:xfrm rot="0" flipH="0" flipV="0">
            <a:off x="5257800" y="2219325"/>
            <a:ext cx="6076950" cy="171450"/>
          </a:xfrm>
          <a:prstGeom prst="rect"/>
        </p:spPr>
        <p:txBody>
          <a:bodyPr wrap="none" lIns="0" tIns="0" rIns="0" bIns="0"/>
          <a:p>
            <a:pPr>
              <a:lnSpc>
                <a:spcPct val="100000"/>
              </a:lnSpc>
            </a:pPr>
            <a:r>
              <a:rPr lang="zh-CN" sz="1125">
                <a:solidFill>
                  <a:srgbClr val="85A8A1"/>
                </a:solidFill>
                <a:latin typeface="Microsoft YaHei"/>
                <a:ea typeface="Microsoft YaHei"/>
              </a:rPr>
              <a:t>What This Chapter Addresses</a:t>
            </a:r>
            <a:endParaRPr/>
          </a:p>
        </p:txBody>
      </p:sp>
      <p:sp>
        <p:nvSpPr>
          <p:cNvPr id="54" name="" descr="{&quot;isTemplate&quot;:true,&quot;type&quot;:&quot;text&quot;}"/>
          <p:cNvSpPr txBox="1"/>
          <p:nvPr/>
        </p:nvSpPr>
        <p:spPr>
          <a:xfrm rot="0" flipH="0" flipV="0">
            <a:off x="5257800" y="2562225"/>
            <a:ext cx="6888480" cy="495300"/>
          </a:xfrm>
          <a:prstGeom prst="rect"/>
        </p:spPr>
        <p:txBody>
          <a:bodyPr wrap="none" lIns="0" tIns="0" rIns="0" bIns="0"/>
          <a:p>
            <a:pPr>
              <a:lnSpc>
                <a:spcPct val="135000"/>
              </a:lnSpc>
            </a:pPr>
            <a:r>
              <a:rPr lang="zh-CN" sz="2100" b="1">
                <a:solidFill>
                  <a:srgbClr val="10403B"/>
                </a:solidFill>
                <a:latin typeface="Microsoft YaHei"/>
                <a:ea typeface="Microsoft YaHei"/>
              </a:rPr>
              <a:t>Who stops the process before batch rejection?</a:t>
            </a:r>
            <a:endParaRPr/>
          </a:p>
        </p:txBody>
      </p:sp>
      <p:sp>
        <p:nvSpPr>
          <p:cNvPr id="55" name="" descr="{&quot;isTemplate&quot;:true,&quot;type&quot;:&quot;text&quot;}"/>
          <p:cNvSpPr txBox="1"/>
          <p:nvPr/>
        </p:nvSpPr>
        <p:spPr>
          <a:xfrm rot="0" flipH="0" flipV="0">
            <a:off x="5257800" y="3267075"/>
            <a:ext cx="6076950" cy="762000"/>
          </a:xfrm>
          <a:prstGeom prst="rect"/>
        </p:spPr>
        <p:txBody>
          <a:bodyPr wrap="square" lIns="0" tIns="0" rIns="0" bIns="0">
            <a:normAutofit/>
          </a:bodyPr>
          <a:p>
            <a:pPr>
              <a:lnSpc>
                <a:spcPct val="185000"/>
              </a:lnSpc>
            </a:pPr>
            <a:r>
              <a:rPr lang="en-US" sz="1150">
                <a:solidFill>
                  <a:srgbClr val="6C8280"/>
                </a:solidFill>
                <a:latin typeface="Microsoft YaHei"/>
                <a:ea typeface="Microsoft YaHei"/>
              </a:rPr>
              <a:t/>
            </a:r>
            <a:r>
              <a:rPr lang="zh-CN" sz="1150">
                <a:solidFill>
                  <a:srgbClr val="6C8280"/>
                </a:solidFill>
                <a:latin typeface="Microsoft YaHei"/>
                <a:ea typeface="Microsoft YaHei"/>
              </a:rPr>
              <a:t>IPQC's role is to intercept before batch defects—1st piece check, timed patrols, &amp; process capability monitoring. Early action minimizes loss.</a:t>
            </a:r>
            <a:endParaRPr/>
          </a:p>
        </p:txBody>
      </p:sp>
      <p:sp>
        <p:nvSpPr>
          <p:cNvPr id="56" name=""/>
          <p:cNvSpPr/>
          <p:nvPr/>
        </p:nvSpPr>
        <p:spPr>
          <a:xfrm rot="0" flipH="0" flipV="0">
            <a:off x="5257800" y="4352925"/>
            <a:ext cx="876300" cy="295275"/>
          </a:xfrm>
          <a:prstGeom prst="roundRect">
            <a:avLst>
              <a:gd name="adj" fmla="val 3222581"/>
            </a:avLst>
          </a:prstGeom>
          <a:solidFill>
            <a:srgbClr val="ECF4F1"/>
          </a:solidFill>
          <a:ln/>
        </p:spPr>
        <p:txBody>
          <a:bodyPr/>
          <a:p/>
        </p:txBody>
      </p:sp>
      <p:sp>
        <p:nvSpPr>
          <p:cNvPr id="57" name="" descr="{&quot;isTemplate&quot;:true,&quot;type&quot;:&quot;text&quot;}"/>
          <p:cNvSpPr txBox="1"/>
          <p:nvPr/>
        </p:nvSpPr>
        <p:spPr>
          <a:xfrm rot="0" flipH="0" flipV="0">
            <a:off x="5429250" y="4419600"/>
            <a:ext cx="659130" cy="161925"/>
          </a:xfrm>
          <a:prstGeom prst="rect"/>
        </p:spPr>
        <p:txBody>
          <a:bodyPr wrap="none" lIns="0" tIns="0" rIns="0" bIns="0"/>
          <a:p>
            <a:pPr>
              <a:lnSpc>
                <a:spcPct val="100000"/>
              </a:lnSpc>
            </a:pPr>
            <a:r>
              <a:rPr lang="zh-CN" sz="700">
                <a:solidFill>
                  <a:srgbClr val="10403B"/>
                </a:solidFill>
                <a:latin typeface="Microsoft YaHei"/>
                <a:ea typeface="Microsoft YaHei"/>
              </a:rPr>
              <a:t>1st Piece Check</a:t>
            </a:r>
            <a:endParaRPr/>
          </a:p>
        </p:txBody>
      </p:sp>
      <p:sp>
        <p:nvSpPr>
          <p:cNvPr id="58" name=""/>
          <p:cNvSpPr/>
          <p:nvPr/>
        </p:nvSpPr>
        <p:spPr>
          <a:xfrm rot="0" flipH="0" flipV="0">
            <a:off x="6248400" y="4352925"/>
            <a:ext cx="876300" cy="295275"/>
          </a:xfrm>
          <a:prstGeom prst="roundRect">
            <a:avLst>
              <a:gd name="adj" fmla="val 3222581"/>
            </a:avLst>
          </a:prstGeom>
          <a:solidFill>
            <a:srgbClr val="ECF4F1"/>
          </a:solidFill>
          <a:ln/>
        </p:spPr>
        <p:txBody>
          <a:bodyPr/>
          <a:p/>
        </p:txBody>
      </p:sp>
      <p:sp>
        <p:nvSpPr>
          <p:cNvPr id="59" name="" descr="{&quot;isTemplate&quot;:true,&quot;type&quot;:&quot;text&quot;}"/>
          <p:cNvSpPr txBox="1"/>
          <p:nvPr/>
        </p:nvSpPr>
        <p:spPr>
          <a:xfrm rot="0" flipH="0" flipV="0">
            <a:off x="6419850" y="4419600"/>
            <a:ext cx="659130" cy="161925"/>
          </a:xfrm>
          <a:prstGeom prst="rect"/>
        </p:spPr>
        <p:txBody>
          <a:bodyPr wrap="none" lIns="0" tIns="0" rIns="0" bIns="0"/>
          <a:p>
            <a:pPr>
              <a:lnSpc>
                <a:spcPct val="100000"/>
              </a:lnSpc>
            </a:pPr>
            <a:r>
              <a:rPr lang="zh-CN" sz="750">
                <a:solidFill>
                  <a:srgbClr val="10403B"/>
                </a:solidFill>
                <a:latin typeface="Microsoft YaHei"/>
                <a:ea typeface="Microsoft YaHei"/>
              </a:rPr>
              <a:t>Patrol Route</a:t>
            </a:r>
            <a:endParaRPr/>
          </a:p>
        </p:txBody>
      </p:sp>
      <p:sp>
        <p:nvSpPr>
          <p:cNvPr id="60" name=""/>
          <p:cNvSpPr/>
          <p:nvPr/>
        </p:nvSpPr>
        <p:spPr>
          <a:xfrm rot="0" flipH="0" flipV="0">
            <a:off x="7239000" y="4352925"/>
            <a:ext cx="876300" cy="295275"/>
          </a:xfrm>
          <a:prstGeom prst="roundRect">
            <a:avLst>
              <a:gd name="adj" fmla="val 3222581"/>
            </a:avLst>
          </a:prstGeom>
          <a:solidFill>
            <a:srgbClr val="ECF4F1"/>
          </a:solidFill>
          <a:ln/>
        </p:spPr>
        <p:txBody>
          <a:bodyPr/>
          <a:p/>
        </p:txBody>
      </p:sp>
      <p:sp>
        <p:nvSpPr>
          <p:cNvPr id="61" name="" descr="{&quot;isTemplate&quot;:true,&quot;type&quot;:&quot;text&quot;}"/>
          <p:cNvSpPr txBox="1"/>
          <p:nvPr/>
        </p:nvSpPr>
        <p:spPr>
          <a:xfrm rot="0" flipH="0" flipV="0">
            <a:off x="7410450" y="4419600"/>
            <a:ext cx="659130" cy="161925"/>
          </a:xfrm>
          <a:prstGeom prst="rect"/>
        </p:spPr>
        <p:txBody>
          <a:bodyPr wrap="none" lIns="0" tIns="0" rIns="0" bIns="0"/>
          <a:p>
            <a:pPr>
              <a:lnSpc>
                <a:spcPct val="100000"/>
              </a:lnSpc>
            </a:pPr>
            <a:r>
              <a:rPr lang="zh-CN" sz="700">
                <a:solidFill>
                  <a:srgbClr val="10403B"/>
                </a:solidFill>
                <a:latin typeface="Microsoft YaHei"/>
                <a:ea typeface="Microsoft YaHei"/>
              </a:rPr>
              <a:t>Process Capability</a:t>
            </a:r>
            <a:endParaRPr/>
          </a:p>
        </p:txBody>
      </p:sp>
      <p:sp>
        <p:nvSpPr>
          <p:cNvPr id="62" name="" descr="{&quot;isTemplate&quot;:true,&quot;type&quot;:&quot;text&quot;}"/>
          <p:cNvSpPr txBox="1"/>
          <p:nvPr/>
        </p:nvSpPr>
        <p:spPr>
          <a:xfrm rot="0" flipH="0" flipV="0">
            <a:off x="11153775" y="6448425"/>
            <a:ext cx="371475" cy="161925"/>
          </a:xfrm>
          <a:prstGeom prst="rect"/>
        </p:spPr>
        <p:txBody>
          <a:bodyPr wrap="none" lIns="0" tIns="0" rIns="0" bIns="0"/>
          <a:p>
            <a:pPr>
              <a:lnSpc>
                <a:spcPct val="100000"/>
              </a:lnSpc>
            </a:pPr>
            <a:r>
              <a:rPr lang="en-US" sz="1050">
                <a:solidFill>
                  <a:srgbClr val="85A8A1"/>
                </a:solidFill>
                <a:latin typeface="DIN Alternate"/>
                <a:ea typeface="DIN Alternate"/>
              </a:rPr>
              <a:t>11 / 18</a:t>
            </a:r>
            <a:endParaRPr/>
          </a:p>
        </p:txBody>
      </p:sp>
    </p:spTree>
  </p:cSl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63" name="" descr="&lt;Slide style={{ width: 1280, height: 720, background: '#FFFFFF', padding: '20px 70px', flexDirection: 'column' }}&gt;&#10;  &lt;Box style={{ height: 96, flexDirection: 'column', justifyContent: 'flex-end', gap: 6 }}&gt;&#10;    &lt;Text style={{ fontSize: 34, fontWeight: 'bold', color: '#10403B' }}&gt;首件确认：开机后的第一道闸&lt;/Text&gt;&#10;    &lt;Text style={{ fontSize: 16, color: '#6C8280' }}&gt;换型、换料、换模、调整、停机超时——五种情况必须先做首件&lt;/Text&gt;&#10;  &lt;/Box&gt;&#10;  &lt;Box style={{ height: 10 }} /&gt;&#10;  &lt;Box style={{ height: 540, flexDirection: 'column' }}&gt;&#10;    &lt;Image&#10;      src=&quot;assets/first_article.png&quot;&#10;      style={{ width: 1140, height: 282, borderRadius: 10, objectFit: 'cover' }}&#10;    /&gt;&#10;    &lt;Box style={{ height: 14 }} /&gt;&#10;    &lt;Box style={{ flex: 1, flexDirection: 'row', gap: 20 }}&gt;&#10;      &lt;Box style={{ width: 396, background: '#ECF4F1', borderRadius: 10, padding: '18px 22px', flexDirection: 'column' }}&gt;&#10;        &lt;Text style={{ fontSize: 18, fontWeight: 'bold', color: '#10403B', marginBottom: 12 }}&gt;必须做首件的情况&lt;/Text&gt;&#10;        &lt;Box style={{ flexDirection: 'row', gap: 8, flexWrap: 'wrap' }}&gt;&#10;          {['换型', '换料', '换模', '设备调整', '停机超时'].map((t, i) =&gt; (&#10;            &lt;Box key={i} style={{ background: '#1E7F6E', borderRadius: 6, padding: '4px 12px' }}&gt;&#10;              &lt;Text style={{ fontSize: 14, color: '#FFFFFF' }}&gt;{t}&lt;/Text&gt;&#10;            &lt;/Box&gt;&#10;          ))}&#10;        &lt;/Box&gt;&#10;        &lt;Text style={{ fontSize: 13, color: '#6C8280', marginTop: 10, lineHeight: 1.5 }}&gt;&#10;          具体触发条件与停机时长界限，以厂内《首件确认管理规定》为准。&#10;        &lt;/Text&gt;&#10;        &lt;Box style={{ marginTop: 'auto', flexDirection: 'row', alignItems: 'center', gap: 10 }}&gt;&#10;          &lt;Box style={{ width: 4, height: 30, background: '#D9822B' }} /&gt;&#10;          &lt;Text style={{ flex: 1, fontSize: 15, fontWeight: 'bold', color: '#10403B', lineHeight: 1.45 }}&gt;&#10;            首件省下的 10 分钟，避免的是几小时的批量报废。&#10;          &lt;/Text&gt;&#10;        &lt;/Box&gt;&#10;      &lt;/Box&gt;&#10;      &lt;Box style={{ flex: 1, flexDirection: 'column', gap: 14 }}&gt;&#10;        &lt;Box style={{ flex: 1, background: '#FFFFFF', border: '1px solid #ECF4F1', borderRadius: 10, padding: '16px 22px', flexDirection: 'column' }}&gt;&#10;          &lt;Text style={{ fontSize: 18, fontWeight: 'bold', color: '#10403B', marginBottom: 6 }}&gt;怎么才算合格&lt;/Text&gt;&#10;          &lt;Text style={{ fontSize: 15, color: '#1C2B28', lineHeight: 1.6 }}&gt;&#10;            开机第 1 件 + 稳定后连续 3 件；外观、关键尺寸与光学指标、与限度样板对比、工艺参数记录逐项确认，经负责人签字后方可批量生产。&#10;          &lt;/Text&gt;&#10;        &lt;/Box&gt;&#10;        &lt;Box style={{ flex: 1, background: 'rgba(192,57,43,0.07)', borderLeft: '3px solid #C0392B', borderRadius: 8, padding: '16px 22px', flexDirection: 'column' }}&gt;&#10;          &lt;Text style={{ fontSize: 18, fontWeight: 'bold', color: '#C0392B', marginBottom: 6 }}&gt;首件不合格&lt;/Text&gt;&#10;          &lt;Text style={{ fontSize: 15, color: '#1C2B28', lineHeight: 1.6 }}&gt;&#10;            立即停机、隔离已产出品、通知工艺查原因，确认有效后才可重新开机；禁止&quot;再试试看&quot;式的连续产出。&#10;          &lt;/Text&gt;&#10;        &lt;/Box&gt;&#10;      &lt;/Box&gt;&#10;    &lt;/Box&gt;&#10;  &lt;/Box&gt;&#10;  &lt;Box style={{ height: 10 }} /&gt;&#10;  &lt;Box style={{ height: 24, flexDirection: 'row', justifyContent: 'space-between', alignItems: 'center' }}&gt;&#10;    &lt;Text style={{ fontSize: 13, color: '#85A8A1' }}&gt;QC 检验实操培训 · 品质部&lt;/Text&gt;&#10;    &lt;Text style={{ fontSize: 14, color: '#85A8A1', fontFamily: '&quot;DIN Alternate&quot;, &quot;Helvetica Neue&quot;, Arial, sans-serif' }}&gt;12 / 18&lt;/Text&gt;&#10;  &lt;/Box&gt;&#10;&lt;/Slide&gt;&#10;"/>
        <p:cNvGrpSpPr/>
        <p:nvPr/>
      </p:nvGrpSpPr>
      <p:grpSpPr>
        <a:xfrm>
          <a:off x="0" y="0"/>
          <a:ext cx="0" cy="0"/>
          <a:chOff x="0" y="0"/>
          <a:chExt cx="0" cy="0"/>
        </a:xfrm>
      </p:grpSpPr>
      <p:sp>
        <p:nvSpPr>
          <p:cNvPr id="64" name=""/>
          <p:cNvSpPr/>
          <p:nvPr/>
        </p:nvSpPr>
        <p:spPr>
          <a:xfrm rot="0" flipH="0" flipV="0">
            <a:off x="0" y="0"/>
            <a:ext cx="12192000" cy="6858000"/>
          </a:xfrm>
          <a:prstGeom prst="rect">
            <a:avLst/>
          </a:prstGeom>
          <a:solidFill>
            <a:srgbClr val="FFFFFF"/>
          </a:solidFill>
          <a:ln/>
        </p:spPr>
        <p:txBody>
          <a:bodyPr/>
          <a:p/>
        </p:txBody>
      </p:sp>
      <p:sp>
        <p:nvSpPr>
          <p:cNvPr id="65" name="" descr="{&quot;isTemplate&quot;:true,&quot;type&quot;:&quot;text&quot;}"/>
          <p:cNvSpPr txBox="1"/>
          <p:nvPr/>
        </p:nvSpPr>
        <p:spPr>
          <a:xfrm rot="0" flipH="0" flipV="0">
            <a:off x="666750" y="466725"/>
            <a:ext cx="10858500" cy="390525"/>
          </a:xfrm>
          <a:prstGeom prst="rect"/>
        </p:spPr>
        <p:txBody>
          <a:bodyPr wrap="none" lIns="0" tIns="0" rIns="0" bIns="0"/>
          <a:p>
            <a:pPr>
              <a:lnSpc>
                <a:spcPct val="100000"/>
              </a:lnSpc>
            </a:pPr>
            <a:r>
              <a:rPr lang="zh-CN" sz="2550" b="1">
                <a:solidFill>
                  <a:srgbClr val="10403B"/>
                </a:solidFill>
                <a:latin typeface="Microsoft YaHei"/>
                <a:ea typeface="Microsoft YaHei"/>
              </a:rPr>
              <a:t>1st piece check: 1st gate after startup</a:t>
            </a:r>
            <a:endParaRPr/>
          </a:p>
        </p:txBody>
      </p:sp>
      <p:sp>
        <p:nvSpPr>
          <p:cNvPr id="66" name="" descr="{&quot;isTemplate&quot;:true,&quot;type&quot;:&quot;text&quot;}"/>
          <p:cNvSpPr txBox="1"/>
          <p:nvPr/>
        </p:nvSpPr>
        <p:spPr>
          <a:xfrm rot="0" flipH="0" flipV="0">
            <a:off x="666750" y="914400"/>
            <a:ext cx="10858500" cy="190500"/>
          </a:xfrm>
          <a:prstGeom prst="rect"/>
        </p:spPr>
        <p:txBody>
          <a:bodyPr wrap="none" lIns="0" tIns="0" rIns="0" bIns="0"/>
          <a:p>
            <a:pPr>
              <a:lnSpc>
                <a:spcPct val="100000"/>
              </a:lnSpc>
            </a:pPr>
            <a:r>
              <a:rPr lang="zh-CN" sz="1200">
                <a:solidFill>
                  <a:srgbClr val="6C8280"/>
                </a:solidFill>
                <a:latin typeface="Microsoft YaHei"/>
                <a:ea typeface="Microsoft YaHei"/>
              </a:rPr>
              <a:t>Change type, material, mold, adjustment, or long downtime—1st piece required in all cases.</a:t>
            </a:r>
            <a:endParaRPr/>
          </a:p>
        </p:txBody>
      </p:sp>
      <p:pic>
        <p:nvPicPr>
          <p:cNvPr id="67" name=""/>
          <p:cNvPicPr>
            <a:picLocks noChangeAspect="1"/>
          </p:cNvPicPr>
          <p:nvPr/>
        </p:nvPicPr>
        <p:blipFill>
          <a:blip r:embed="rId1"/>
          <a:srcRect l="0" t="3322" r="0" b="3322"/>
          <a:stretch>
            <a:fillRect/>
          </a:stretch>
        </p:blipFill>
        <p:spPr>
          <a:xfrm rot="0" flipH="0" flipV="0">
            <a:off x="666750" y="1200150"/>
            <a:ext cx="10858500" cy="2686050"/>
          </a:xfrm>
          <a:prstGeom prst="roundRect">
            <a:avLst>
              <a:gd name="adj" fmla="val 3546"/>
            </a:avLst>
          </a:prstGeom>
          <a:ln/>
        </p:spPr>
      </p:pic>
      <p:sp>
        <p:nvSpPr>
          <p:cNvPr id="68" name=""/>
          <p:cNvSpPr/>
          <p:nvPr/>
        </p:nvSpPr>
        <p:spPr>
          <a:xfrm rot="0" flipH="0" flipV="0">
            <a:off x="666750" y="4019550"/>
            <a:ext cx="3771900" cy="2381250"/>
          </a:xfrm>
          <a:prstGeom prst="roundRect">
            <a:avLst>
              <a:gd name="adj" fmla="val 4000"/>
            </a:avLst>
          </a:prstGeom>
          <a:solidFill>
            <a:srgbClr val="ECF4F1"/>
          </a:solidFill>
          <a:ln/>
        </p:spPr>
        <p:txBody>
          <a:bodyPr/>
          <a:p/>
        </p:txBody>
      </p:sp>
      <p:sp>
        <p:nvSpPr>
          <p:cNvPr id="69" name="" descr="{&quot;isTemplate&quot;:true,&quot;type&quot;:&quot;text&quot;}"/>
          <p:cNvSpPr txBox="1"/>
          <p:nvPr/>
        </p:nvSpPr>
        <p:spPr>
          <a:xfrm rot="0" flipH="0" flipV="0">
            <a:off x="876300" y="4191000"/>
            <a:ext cx="3352800" cy="209550"/>
          </a:xfrm>
          <a:prstGeom prst="rect"/>
        </p:spPr>
        <p:txBody>
          <a:bodyPr wrap="none" lIns="0" tIns="0" rIns="0" bIns="0"/>
          <a:p>
            <a:pPr>
              <a:lnSpc>
                <a:spcPct val="100000"/>
              </a:lnSpc>
            </a:pPr>
            <a:r>
              <a:rPr lang="zh-CN" sz="1350" b="1">
                <a:solidFill>
                  <a:srgbClr val="10403B"/>
                </a:solidFill>
                <a:latin typeface="Microsoft YaHei"/>
                <a:ea typeface="Microsoft YaHei"/>
              </a:rPr>
              <a:t>1st Piece Required</a:t>
            </a:r>
            <a:endParaRPr/>
          </a:p>
        </p:txBody>
      </p:sp>
      <p:sp>
        <p:nvSpPr>
          <p:cNvPr id="70" name=""/>
          <p:cNvSpPr/>
          <p:nvPr/>
        </p:nvSpPr>
        <p:spPr>
          <a:xfrm rot="0" flipH="0" flipV="0">
            <a:off x="876300" y="4514850"/>
            <a:ext cx="495300" cy="238125"/>
          </a:xfrm>
          <a:prstGeom prst="roundRect">
            <a:avLst>
              <a:gd name="adj" fmla="val 24000"/>
            </a:avLst>
          </a:prstGeom>
          <a:solidFill>
            <a:srgbClr val="1E7F6E"/>
          </a:solidFill>
          <a:ln/>
        </p:spPr>
        <p:txBody>
          <a:bodyPr/>
          <a:p/>
        </p:txBody>
      </p:sp>
      <p:sp>
        <p:nvSpPr>
          <p:cNvPr id="71" name="" descr="{&quot;isTemplate&quot;:true,&quot;type&quot;:&quot;text&quot;}"/>
          <p:cNvSpPr txBox="1"/>
          <p:nvPr/>
        </p:nvSpPr>
        <p:spPr>
          <a:xfrm rot="0" flipH="0" flipV="0">
            <a:off x="990600" y="4552950"/>
            <a:ext cx="335280" cy="161925"/>
          </a:xfrm>
          <a:prstGeom prst="rect"/>
        </p:spPr>
        <p:txBody>
          <a:bodyPr wrap="none" lIns="0" tIns="0" rIns="0" bIns="0"/>
          <a:p>
            <a:pPr>
              <a:lnSpc>
                <a:spcPct val="100000"/>
              </a:lnSpc>
            </a:pPr>
            <a:r>
              <a:rPr lang="zh-CN" sz="700">
                <a:solidFill>
                  <a:srgbClr val="FFFFFF"/>
                </a:solidFill>
                <a:latin typeface="Microsoft YaHei"/>
                <a:ea typeface="Microsoft YaHei"/>
              </a:rPr>
              <a:t>Change Type</a:t>
            </a:r>
            <a:endParaRPr/>
          </a:p>
        </p:txBody>
      </p:sp>
      <p:sp>
        <p:nvSpPr>
          <p:cNvPr id="72" name=""/>
          <p:cNvSpPr/>
          <p:nvPr/>
        </p:nvSpPr>
        <p:spPr>
          <a:xfrm rot="0" flipH="0" flipV="0">
            <a:off x="1447800" y="4514850"/>
            <a:ext cx="495300" cy="238125"/>
          </a:xfrm>
          <a:prstGeom prst="roundRect">
            <a:avLst>
              <a:gd name="adj" fmla="val 24000"/>
            </a:avLst>
          </a:prstGeom>
          <a:solidFill>
            <a:srgbClr val="1E7F6E"/>
          </a:solidFill>
          <a:ln/>
        </p:spPr>
        <p:txBody>
          <a:bodyPr/>
          <a:p/>
        </p:txBody>
      </p:sp>
      <p:sp>
        <p:nvSpPr>
          <p:cNvPr id="73" name="" descr="{&quot;isTemplate&quot;:true,&quot;type&quot;:&quot;text&quot;}"/>
          <p:cNvSpPr txBox="1"/>
          <p:nvPr/>
        </p:nvSpPr>
        <p:spPr>
          <a:xfrm rot="0" flipH="0" flipV="0">
            <a:off x="1562100" y="4552950"/>
            <a:ext cx="335280" cy="161925"/>
          </a:xfrm>
          <a:prstGeom prst="rect"/>
        </p:spPr>
        <p:txBody>
          <a:bodyPr wrap="none" lIns="0" tIns="0" rIns="0" bIns="0"/>
          <a:p>
            <a:pPr>
              <a:lnSpc>
                <a:spcPct val="100000"/>
              </a:lnSpc>
            </a:pPr>
            <a:r>
              <a:rPr lang="zh-CN" sz="700">
                <a:solidFill>
                  <a:srgbClr val="FFFFFF"/>
                </a:solidFill>
                <a:latin typeface="Microsoft YaHei"/>
                <a:ea typeface="Microsoft YaHei"/>
              </a:rPr>
              <a:t>Change Material</a:t>
            </a:r>
            <a:endParaRPr/>
          </a:p>
        </p:txBody>
      </p:sp>
      <p:sp>
        <p:nvSpPr>
          <p:cNvPr id="74" name=""/>
          <p:cNvSpPr/>
          <p:nvPr/>
        </p:nvSpPr>
        <p:spPr>
          <a:xfrm rot="0" flipH="0" flipV="0">
            <a:off x="2019300" y="4514850"/>
            <a:ext cx="495300" cy="238125"/>
          </a:xfrm>
          <a:prstGeom prst="roundRect">
            <a:avLst>
              <a:gd name="adj" fmla="val 24000"/>
            </a:avLst>
          </a:prstGeom>
          <a:solidFill>
            <a:srgbClr val="1E7F6E"/>
          </a:solidFill>
          <a:ln/>
        </p:spPr>
        <p:txBody>
          <a:bodyPr/>
          <a:p/>
        </p:txBody>
      </p:sp>
      <p:sp>
        <p:nvSpPr>
          <p:cNvPr id="75" name="" descr="{&quot;isTemplate&quot;:true,&quot;type&quot;:&quot;text&quot;}"/>
          <p:cNvSpPr txBox="1"/>
          <p:nvPr/>
        </p:nvSpPr>
        <p:spPr>
          <a:xfrm rot="0" flipH="0" flipV="0">
            <a:off x="2133600" y="4552950"/>
            <a:ext cx="335280" cy="161925"/>
          </a:xfrm>
          <a:prstGeom prst="rect"/>
        </p:spPr>
        <p:txBody>
          <a:bodyPr wrap="none" lIns="0" tIns="0" rIns="0" bIns="0"/>
          <a:p>
            <a:pPr>
              <a:lnSpc>
                <a:spcPct val="100000"/>
              </a:lnSpc>
            </a:pPr>
            <a:r>
              <a:rPr lang="zh-CN" sz="700">
                <a:solidFill>
                  <a:srgbClr val="FFFFFF"/>
                </a:solidFill>
                <a:latin typeface="Microsoft YaHei"/>
                <a:ea typeface="Microsoft YaHei"/>
              </a:rPr>
              <a:t>Change Mold</a:t>
            </a:r>
            <a:endParaRPr/>
          </a:p>
        </p:txBody>
      </p:sp>
      <p:sp>
        <p:nvSpPr>
          <p:cNvPr id="76" name=""/>
          <p:cNvSpPr/>
          <p:nvPr/>
        </p:nvSpPr>
        <p:spPr>
          <a:xfrm rot="0" flipH="0" flipV="0">
            <a:off x="2590800" y="4514850"/>
            <a:ext cx="762000" cy="238125"/>
          </a:xfrm>
          <a:prstGeom prst="roundRect">
            <a:avLst>
              <a:gd name="adj" fmla="val 24000"/>
            </a:avLst>
          </a:prstGeom>
          <a:solidFill>
            <a:srgbClr val="1E7F6E"/>
          </a:solidFill>
          <a:ln/>
        </p:spPr>
        <p:txBody>
          <a:bodyPr/>
          <a:p/>
        </p:txBody>
      </p:sp>
      <p:sp>
        <p:nvSpPr>
          <p:cNvPr id="77" name="" descr="{&quot;isTemplate&quot;:true,&quot;type&quot;:&quot;text&quot;}"/>
          <p:cNvSpPr txBox="1"/>
          <p:nvPr/>
        </p:nvSpPr>
        <p:spPr>
          <a:xfrm rot="0" flipH="0" flipV="0">
            <a:off x="2705100" y="4552950"/>
            <a:ext cx="601980" cy="161925"/>
          </a:xfrm>
          <a:prstGeom prst="rect"/>
        </p:spPr>
        <p:txBody>
          <a:bodyPr wrap="none" lIns="0" tIns="0" rIns="0" bIns="0"/>
          <a:p>
            <a:pPr>
              <a:lnSpc>
                <a:spcPct val="100000"/>
              </a:lnSpc>
            </a:pPr>
            <a:r>
              <a:rPr lang="zh-CN" sz="700">
                <a:solidFill>
                  <a:srgbClr val="FFFFFF"/>
                </a:solidFill>
                <a:latin typeface="Microsoft YaHei"/>
                <a:ea typeface="Microsoft YaHei"/>
              </a:rPr>
              <a:t>Equipment Adjustment</a:t>
            </a:r>
            <a:endParaRPr/>
          </a:p>
        </p:txBody>
      </p:sp>
      <p:sp>
        <p:nvSpPr>
          <p:cNvPr id="78" name=""/>
          <p:cNvSpPr/>
          <p:nvPr/>
        </p:nvSpPr>
        <p:spPr>
          <a:xfrm rot="0" flipH="0" flipV="0">
            <a:off x="3429000" y="4514850"/>
            <a:ext cx="762000" cy="238125"/>
          </a:xfrm>
          <a:prstGeom prst="roundRect">
            <a:avLst>
              <a:gd name="adj" fmla="val 24000"/>
            </a:avLst>
          </a:prstGeom>
          <a:solidFill>
            <a:srgbClr val="1E7F6E"/>
          </a:solidFill>
          <a:ln/>
        </p:spPr>
        <p:txBody>
          <a:bodyPr/>
          <a:p/>
        </p:txBody>
      </p:sp>
      <p:sp>
        <p:nvSpPr>
          <p:cNvPr id="79" name="" descr="{&quot;isTemplate&quot;:true,&quot;type&quot;:&quot;text&quot;}"/>
          <p:cNvSpPr txBox="1"/>
          <p:nvPr/>
        </p:nvSpPr>
        <p:spPr>
          <a:xfrm rot="0" flipH="0" flipV="0">
            <a:off x="3543300" y="4552950"/>
            <a:ext cx="601980" cy="161925"/>
          </a:xfrm>
          <a:prstGeom prst="rect"/>
        </p:spPr>
        <p:txBody>
          <a:bodyPr wrap="none" lIns="0" tIns="0" rIns="0" bIns="0"/>
          <a:p>
            <a:pPr>
              <a:lnSpc>
                <a:spcPct val="100000"/>
              </a:lnSpc>
            </a:pPr>
            <a:r>
              <a:rPr lang="zh-CN" sz="700">
                <a:solidFill>
                  <a:srgbClr val="FFFFFF"/>
                </a:solidFill>
                <a:latin typeface="Microsoft YaHei"/>
                <a:ea typeface="Microsoft YaHei"/>
              </a:rPr>
              <a:t>Machine Downtime</a:t>
            </a:r>
            <a:endParaRPr/>
          </a:p>
        </p:txBody>
      </p:sp>
      <p:sp>
        <p:nvSpPr>
          <p:cNvPr id="80" name="" descr="{&quot;isTemplate&quot;:true,&quot;type&quot;:&quot;text&quot;}"/>
          <p:cNvSpPr txBox="1"/>
          <p:nvPr/>
        </p:nvSpPr>
        <p:spPr>
          <a:xfrm rot="0" flipH="0" flipV="0">
            <a:off x="876300" y="4848225"/>
            <a:ext cx="3352800" cy="447675"/>
          </a:xfrm>
          <a:prstGeom prst="rect"/>
        </p:spPr>
        <p:txBody>
          <a:bodyPr wrap="square" lIns="0" tIns="0" rIns="0" bIns="0">
            <a:normAutofit/>
          </a:bodyPr>
          <a:p>
            <a:pPr>
              <a:lnSpc>
                <a:spcPct val="150000"/>
              </a:lnSpc>
            </a:pPr>
            <a:r>
              <a:rPr lang="zh-CN" sz="700">
                <a:solidFill>
                  <a:srgbClr val="6C8280"/>
                </a:solidFill>
                <a:latin typeface="Microsoft YaHei"/>
                <a:ea typeface="Microsoft YaHei"/>
              </a:rPr>
              <a:t>Refer to the plant's 'First Piece Confirmation Mgmt.' for specific triggers &amp; downtime limits.</a:t>
            </a:r>
            <a:endParaRPr/>
          </a:p>
        </p:txBody>
      </p:sp>
      <p:sp>
        <p:nvSpPr>
          <p:cNvPr id="81" name=""/>
          <p:cNvSpPr/>
          <p:nvPr/>
        </p:nvSpPr>
        <p:spPr>
          <a:xfrm rot="0" flipH="0" flipV="0">
            <a:off x="876300" y="5838825"/>
            <a:ext cx="38100" cy="285750"/>
          </a:xfrm>
          <a:prstGeom prst="rect">
            <a:avLst/>
          </a:prstGeom>
          <a:solidFill>
            <a:srgbClr val="D9822B"/>
          </a:solidFill>
          <a:ln/>
        </p:spPr>
        <p:txBody>
          <a:bodyPr/>
          <a:p/>
        </p:txBody>
      </p:sp>
      <p:sp>
        <p:nvSpPr>
          <p:cNvPr id="82" name="" descr="{&quot;isTemplate&quot;:true,&quot;type&quot;:&quot;text&quot;}"/>
          <p:cNvSpPr txBox="1"/>
          <p:nvPr/>
        </p:nvSpPr>
        <p:spPr>
          <a:xfrm rot="0" flipH="0" flipV="0">
            <a:off x="1009650" y="5724525"/>
            <a:ext cx="3219450" cy="504825"/>
          </a:xfrm>
          <a:prstGeom prst="rect"/>
        </p:spPr>
        <p:txBody>
          <a:bodyPr wrap="square" lIns="0" tIns="0" rIns="0" bIns="0">
            <a:normAutofit/>
          </a:bodyPr>
          <a:p>
            <a:pPr>
              <a:lnSpc>
                <a:spcPct val="145000"/>
              </a:lnSpc>
            </a:pPr>
            <a:r>
              <a:rPr lang="zh-CN" sz="950" b="1">
                <a:solidFill>
                  <a:srgbClr val="10403B"/>
                </a:solidFill>
                <a:latin typeface="Microsoft YaHei"/>
                <a:ea typeface="Microsoft YaHei"/>
              </a:rPr>
              <a:t/>
            </a:r>
            <a:r>
              <a:rPr lang="en-US" sz="950" b="1">
                <a:solidFill>
                  <a:srgbClr val="10403B"/>
                </a:solidFill>
                <a:latin typeface="Microsoft YaHei"/>
                <a:ea typeface="Microsoft YaHei"/>
              </a:rPr>
              <a:t/>
            </a:r>
            <a:r>
              <a:rPr lang="zh-CN" sz="950" b="1">
                <a:solidFill>
                  <a:srgbClr val="10403B"/>
                </a:solidFill>
                <a:latin typeface="Microsoft YaHei"/>
                <a:ea typeface="Microsoft YaHei"/>
              </a:rPr>
              <a:t>10 mins saved on first piece avoids hours of batch scrap.</a:t>
            </a:r>
            <a:endParaRPr/>
          </a:p>
        </p:txBody>
      </p:sp>
      <p:sp>
        <p:nvSpPr>
          <p:cNvPr id="83" name=""/>
          <p:cNvSpPr/>
          <p:nvPr/>
        </p:nvSpPr>
        <p:spPr>
          <a:xfrm rot="0" flipH="0" flipV="0">
            <a:off x="4629150" y="4019550"/>
            <a:ext cx="6896100" cy="1123950"/>
          </a:xfrm>
          <a:prstGeom prst="roundRect">
            <a:avLst>
              <a:gd name="adj" fmla="val 8475"/>
            </a:avLst>
          </a:prstGeom>
          <a:solidFill>
            <a:srgbClr val="FFFFFF"/>
          </a:solidFill>
          <a:ln w="12700">
            <a:solidFill>
              <a:srgbClr val="ECF4F1"/>
            </a:solidFill>
            <a:prstDash val="solid"/>
          </a:ln>
        </p:spPr>
        <p:txBody>
          <a:bodyPr/>
          <a:p/>
        </p:txBody>
      </p:sp>
      <p:sp>
        <p:nvSpPr>
          <p:cNvPr id="84" name="" descr="{&quot;isTemplate&quot;:true,&quot;type&quot;:&quot;text&quot;}"/>
          <p:cNvSpPr txBox="1"/>
          <p:nvPr/>
        </p:nvSpPr>
        <p:spPr>
          <a:xfrm rot="0" flipH="0" flipV="0">
            <a:off x="4838700" y="4171950"/>
            <a:ext cx="6477000" cy="209550"/>
          </a:xfrm>
          <a:prstGeom prst="rect"/>
        </p:spPr>
        <p:txBody>
          <a:bodyPr wrap="none" lIns="0" tIns="0" rIns="0" bIns="0"/>
          <a:p>
            <a:pPr>
              <a:lnSpc>
                <a:spcPct val="100000"/>
              </a:lnSpc>
            </a:pPr>
            <a:r>
              <a:rPr lang="zh-CN" sz="1350" b="1">
                <a:solidFill>
                  <a:srgbClr val="10403B"/>
                </a:solidFill>
                <a:latin typeface="Microsoft YaHei"/>
                <a:ea typeface="Microsoft YaHei"/>
              </a:rPr>
              <a:t>What Constitutes Compliance</a:t>
            </a:r>
            <a:endParaRPr/>
          </a:p>
        </p:txBody>
      </p:sp>
      <p:sp>
        <p:nvSpPr>
          <p:cNvPr id="85" name="" descr="{&quot;isTemplate&quot;:true,&quot;type&quot;:&quot;text&quot;}"/>
          <p:cNvSpPr txBox="1"/>
          <p:nvPr/>
        </p:nvSpPr>
        <p:spPr>
          <a:xfrm rot="0" flipH="0" flipV="0">
            <a:off x="4838700" y="4438650"/>
            <a:ext cx="6477000" cy="552450"/>
          </a:xfrm>
          <a:prstGeom prst="rect"/>
        </p:spPr>
        <p:txBody>
          <a:bodyPr wrap="square" lIns="0" tIns="0" rIns="0" bIns="0">
            <a:normAutofit/>
          </a:bodyPr>
          <a:p>
            <a:pPr>
              <a:lnSpc>
                <a:spcPct val="160000"/>
              </a:lnSpc>
            </a:pPr>
            <a:r>
              <a:rPr lang="zh-CN" sz="850">
                <a:solidFill>
                  <a:srgbClr val="1C2B28"/>
                </a:solidFill>
                <a:latin typeface="Microsoft YaHei"/>
                <a:ea typeface="Microsoft YaHei"/>
              </a:rPr>
              <a:t/>
            </a:r>
            <a:r>
              <a:rPr lang="en-US" sz="850">
                <a:solidFill>
                  <a:srgbClr val="1C2B28"/>
                </a:solidFill>
                <a:latin typeface="Microsoft YaHei"/>
                <a:ea typeface="Microsoft YaHei"/>
              </a:rPr>
              <a:t/>
            </a:r>
            <a:r>
              <a:rPr lang="zh-CN" sz="850">
                <a:solidFill>
                  <a:srgbClr val="1C2B28"/>
                </a:solidFill>
                <a:latin typeface="Microsoft YaHei"/>
                <a:ea typeface="Microsoft YaHei"/>
              </a:rPr>
              <a:t/>
            </a:r>
            <a:r>
              <a:rPr lang="en-US" sz="850">
                <a:solidFill>
                  <a:srgbClr val="1C2B28"/>
                </a:solidFill>
                <a:latin typeface="Microsoft YaHei"/>
                <a:ea typeface="Microsoft YaHei"/>
              </a:rPr>
              <a:t/>
            </a:r>
            <a:r>
              <a:rPr lang="zh-CN" sz="850">
                <a:solidFill>
                  <a:srgbClr val="1C2B28"/>
                </a:solidFill>
                <a:latin typeface="Microsoft YaHei"/>
                <a:ea typeface="Microsoft YaHei"/>
              </a:rPr>
              <a:t/>
            </a:r>
            <a:r>
              <a:rPr lang="en-US" sz="850">
                <a:solidFill>
                  <a:srgbClr val="1C2B28"/>
                </a:solidFill>
                <a:latin typeface="Microsoft YaHei"/>
                <a:ea typeface="Microsoft YaHei"/>
              </a:rPr>
              <a:t/>
            </a:r>
            <a:r>
              <a:rPr lang="zh-CN" sz="850">
                <a:solidFill>
                  <a:srgbClr val="1C2B28"/>
                </a:solidFill>
                <a:latin typeface="Microsoft YaHei"/>
                <a:ea typeface="Microsoft YaHei"/>
              </a:rPr>
              <a:t>1st piece at startup + 3 consecutive pieces after stabilization; check appearance, key dimensions, optical metrics, compare with limits, record process params, sign off before batch production.</a:t>
            </a:r>
            <a:endParaRPr/>
          </a:p>
        </p:txBody>
      </p:sp>
      <p:sp>
        <p:nvSpPr>
          <p:cNvPr id="86" name=""/>
          <p:cNvSpPr/>
          <p:nvPr/>
        </p:nvSpPr>
        <p:spPr>
          <a:xfrm rot="0" flipH="0" flipV="0">
            <a:off x="4657725" y="5276850"/>
            <a:ext cx="6896100" cy="1123950"/>
          </a:xfrm>
          <a:prstGeom prst="roundRect">
            <a:avLst>
              <a:gd name="adj" fmla="val 6780"/>
            </a:avLst>
          </a:prstGeom>
          <a:solidFill>
            <a:srgbClr val="C0392B">
              <a:alpha val="7000"/>
            </a:srgbClr>
          </a:solidFill>
          <a:ln/>
        </p:spPr>
        <p:txBody>
          <a:bodyPr/>
          <a:p/>
        </p:txBody>
      </p:sp>
      <p:sp>
        <p:nvSpPr>
          <p:cNvPr id="87" name=""/>
          <p:cNvSpPr/>
          <p:nvPr/>
        </p:nvSpPr>
        <p:spPr>
          <a:xfrm rot="0" flipH="0" flipV="0">
            <a:off x="4657725" y="5276850"/>
            <a:ext cx="6896100" cy="1123950"/>
          </a:xfrm>
          <a:custGeom>
            <a:pathLst>
              <a:path w="724" h="118">
                <a:moveTo>
                  <a:pt x="8" y="0"/>
                </a:moveTo>
                <a:cubicBezTo>
                  <a:pt x="5" y="0"/>
                  <a:pt x="3" y="2"/>
                  <a:pt x="3" y="5"/>
                </a:cubicBezTo>
                <a:lnTo>
                  <a:pt x="3" y="113"/>
                </a:lnTo>
                <a:cubicBezTo>
                  <a:pt x="3" y="115"/>
                  <a:pt x="5" y="117"/>
                  <a:pt x="7" y="118"/>
                </a:cubicBezTo>
                <a:cubicBezTo>
                  <a:pt x="3" y="117"/>
                  <a:pt x="0" y="114"/>
                  <a:pt x="0" y="110"/>
                </a:cubicBezTo>
                <a:lnTo>
                  <a:pt x="0" y="8"/>
                </a:lnTo>
                <a:cubicBezTo>
                  <a:pt x="0" y="4"/>
                  <a:pt x="3" y="0"/>
                  <a:pt x="8" y="0"/>
                </a:cubicBezTo>
                <a:close/>
              </a:path>
            </a:pathLst>
          </a:custGeom>
          <a:solidFill>
            <a:srgbClr val="C0392B"/>
          </a:solidFill>
          <a:ln/>
        </p:spPr>
        <p:txBody>
          <a:bodyPr/>
          <a:p/>
        </p:txBody>
      </p:sp>
      <p:sp>
        <p:nvSpPr>
          <p:cNvPr id="88" name="" descr="{&quot;isTemplate&quot;:true,&quot;type&quot;:&quot;text&quot;}"/>
          <p:cNvSpPr txBox="1"/>
          <p:nvPr/>
        </p:nvSpPr>
        <p:spPr>
          <a:xfrm rot="0" flipH="0" flipV="0">
            <a:off x="4867275" y="5429250"/>
            <a:ext cx="6448425" cy="209550"/>
          </a:xfrm>
          <a:prstGeom prst="rect"/>
        </p:spPr>
        <p:txBody>
          <a:bodyPr wrap="none" lIns="0" tIns="0" rIns="0" bIns="0"/>
          <a:p>
            <a:pPr>
              <a:lnSpc>
                <a:spcPct val="100000"/>
              </a:lnSpc>
            </a:pPr>
            <a:r>
              <a:rPr lang="zh-CN" sz="1350" b="1">
                <a:solidFill>
                  <a:srgbClr val="C0392B"/>
                </a:solidFill>
                <a:latin typeface="Microsoft YaHei"/>
                <a:ea typeface="Microsoft YaHei"/>
              </a:rPr>
              <a:t>First Piece Nonconformance</a:t>
            </a:r>
            <a:endParaRPr/>
          </a:p>
        </p:txBody>
      </p:sp>
      <p:sp>
        <p:nvSpPr>
          <p:cNvPr id="89" name="" descr="{&quot;isTemplate&quot;:true,&quot;type&quot;:&quot;text&quot;}"/>
          <p:cNvSpPr txBox="1"/>
          <p:nvPr/>
        </p:nvSpPr>
        <p:spPr>
          <a:xfrm rot="0" flipH="0" flipV="0">
            <a:off x="4867275" y="5695950"/>
            <a:ext cx="6448425" cy="552450"/>
          </a:xfrm>
          <a:prstGeom prst="rect"/>
        </p:spPr>
        <p:txBody>
          <a:bodyPr wrap="square" lIns="0" tIns="0" rIns="0" bIns="0">
            <a:normAutofit/>
          </a:bodyPr>
          <a:p>
            <a:pPr>
              <a:lnSpc>
                <a:spcPct val="160000"/>
              </a:lnSpc>
            </a:pPr>
            <a:r>
              <a:rPr lang="zh-CN" sz="900">
                <a:solidFill>
                  <a:srgbClr val="1C2B28"/>
                </a:solidFill>
                <a:latin typeface="Microsoft YaHei"/>
                <a:ea typeface="Microsoft YaHei"/>
              </a:rPr>
              <a:t>Stop immediately, isolate produced items, notify process to investigate, confirm fix before restarting; no "just try" production.</a:t>
            </a:r>
            <a:r>
              <a:rPr lang="en-US" sz="900">
                <a:solidFill>
                  <a:srgbClr val="1C2B28"/>
                </a:solidFill>
                <a:latin typeface="Microsoft YaHei"/>
                <a:ea typeface="Microsoft YaHei"/>
              </a:rPr>
              <a:t/>
            </a:r>
            <a:r>
              <a:rPr lang="zh-CN" sz="900">
                <a:solidFill>
                  <a:srgbClr val="1C2B28"/>
                </a:solidFill>
                <a:latin typeface="Microsoft YaHei"/>
                <a:ea typeface="Microsoft YaHei"/>
              </a:rPr>
              <a:t/>
            </a:r>
            <a:r>
              <a:rPr lang="en-US" sz="900">
                <a:solidFill>
                  <a:srgbClr val="1C2B28"/>
                </a:solidFill>
                <a:latin typeface="Microsoft YaHei"/>
                <a:ea typeface="Microsoft YaHei"/>
              </a:rPr>
              <a:t/>
            </a:r>
            <a:r>
              <a:rPr lang="zh-CN" sz="900">
                <a:solidFill>
                  <a:srgbClr val="1C2B28"/>
                </a:solidFill>
                <a:latin typeface="Microsoft YaHei"/>
                <a:ea typeface="Microsoft YaHei"/>
              </a:rPr>
              <a:t/>
            </a:r>
            <a:endParaRPr/>
          </a:p>
        </p:txBody>
      </p:sp>
      <p:sp>
        <p:nvSpPr>
          <p:cNvPr id="90" name="" descr="{&quot;isTemplate&quot;:true,&quot;type&quot;:&quot;text&quot;}"/>
          <p:cNvSpPr txBox="1"/>
          <p:nvPr/>
        </p:nvSpPr>
        <p:spPr>
          <a:xfrm rot="0" flipH="0" flipV="0">
            <a:off x="666750" y="6477000"/>
            <a:ext cx="3576882" cy="152400"/>
          </a:xfrm>
          <a:prstGeom prst="rect"/>
        </p:spPr>
        <p:txBody>
          <a:bodyPr wrap="none" lIns="0" tIns="0" rIns="0" bIns="0"/>
          <a:p>
            <a:pPr>
              <a:lnSpc>
                <a:spcPct val="100000"/>
              </a:lnSpc>
            </a:pPr>
            <a:r>
              <a:rPr lang="en-US" sz="975">
                <a:solidFill>
                  <a:srgbClr val="85A8A1"/>
                </a:solidFill>
                <a:latin typeface="Microsoft YaHei"/>
                <a:ea typeface="Microsoft YaHei"/>
              </a:rPr>
              <a:t/>
            </a:r>
            <a:r>
              <a:rPr lang="zh-CN" sz="975">
                <a:solidFill>
                  <a:srgbClr val="85A8A1"/>
                </a:solidFill>
                <a:latin typeface="Microsoft YaHei"/>
                <a:ea typeface="Microsoft YaHei"/>
              </a:rPr>
              <a:t>QC Inspection Practical Training · Quality Department</a:t>
            </a:r>
            <a:r>
              <a:rPr lang="en-US" sz="975">
                <a:solidFill>
                  <a:srgbClr val="85A8A1"/>
                </a:solidFill>
                <a:latin typeface="Microsoft YaHei"/>
                <a:ea typeface="Microsoft YaHei"/>
              </a:rPr>
              <a:t/>
            </a:r>
            <a:r>
              <a:rPr lang="zh-CN" sz="975">
                <a:solidFill>
                  <a:srgbClr val="85A8A1"/>
                </a:solidFill>
                <a:latin typeface="Microsoft YaHei"/>
                <a:ea typeface="Microsoft YaHei"/>
              </a:rPr>
              <a:t/>
            </a:r>
            <a:endParaRPr/>
          </a:p>
        </p:txBody>
      </p:sp>
      <p:sp>
        <p:nvSpPr>
          <p:cNvPr id="91" name="" descr="{&quot;isTemplate&quot;:true,&quot;type&quot;:&quot;text&quot;}"/>
          <p:cNvSpPr txBox="1"/>
          <p:nvPr/>
        </p:nvSpPr>
        <p:spPr>
          <a:xfrm rot="0" flipH="0" flipV="0">
            <a:off x="11153775" y="6477000"/>
            <a:ext cx="371475" cy="161925"/>
          </a:xfrm>
          <a:prstGeom prst="rect"/>
        </p:spPr>
        <p:txBody>
          <a:bodyPr wrap="none" lIns="0" tIns="0" rIns="0" bIns="0"/>
          <a:p>
            <a:pPr>
              <a:lnSpc>
                <a:spcPct val="100000"/>
              </a:lnSpc>
            </a:pPr>
            <a:r>
              <a:rPr lang="en-US" sz="1050">
                <a:solidFill>
                  <a:srgbClr val="85A8A1"/>
                </a:solidFill>
                <a:latin typeface="DIN Alternate"/>
                <a:ea typeface="DIN Alternate"/>
              </a:rPr>
              <a:t>12 / 18</a:t>
            </a:r>
            <a:endParaRPr/>
          </a:p>
        </p:txBody>
      </p:sp>
    </p:spTree>
  </p:cSld>
</p:sld>
</file>

<file path=ppt/slides/slide13.xml><?xml version="1.0" encoding="utf-8"?>
<p:sld xmlns:asvg="http://schemas.microsoft.com/office/drawing/2016/SVG/main" xmlns:a="http://schemas.openxmlformats.org/drawingml/2006/main" xmlns:r="http://schemas.openxmlformats.org/officeDocument/2006/relationships" xmlns:p="http://schemas.openxmlformats.org/presentationml/2006/main" xmlns:mc="http://schemas.openxmlformats.org/markup-compatibility/2006" mc:Ignorable="asvg">
  <p:cSld>
    <p:spTree>
      <p:nvGrpSpPr>
        <p:cNvPr id="92" name="" descr="&lt;Slide style={{ width: 1280, height: 720, background: '#FFFFFF', padding: '20px 70px', flexDirection: 'column' }}&gt;&#10;  &lt;Box style={{ height: 96, flexDirection: 'column', justifyContent: 'flex-end', gap: 6 }}&gt;&#10;    &lt;Text style={{ fontSize: 34, fontWeight: 'bold', color: '#10403B' }}&gt;巡检实操：五个必看与异常上报&lt;/Text&gt;&#10;    &lt;Text style={{ fontSize: 16, color: '#6C8280' }}&gt;固定的频次、固定的路线、固定的记录，变化才会被看见&lt;/Text&gt;&#10;  &lt;/Box&gt;&#10;  &lt;Box style={{ height: 10 }} /&gt;&#10;  &lt;Box style={{ height: 540, flexDirection: 'row', gap: 34 }}&gt;&#10;    &lt;Box style={{ width: 386, flexDirection: 'column' }}&gt;&#10;      &lt;Text style={{ fontSize: 20, color: '#1C2B28', lineHeight: 1.7, marginBottom: 20 }}&gt;&#10;        巡检不是走过场。两次巡检之间的所有变化，都只能靠&lt;span style={{ fontWeight: 'bold', color: '#10403B' }}&gt;固定的动作&lt;/span&gt;去发现——频次固定、路线固定、记录方式固定。&#10;      &lt;/Text&gt;&#10;      &lt;Box style={{ flex: 1, background: '#10403B', borderRadius: 10, padding: '22px 24px', flexDirection: 'column' }}&gt;&#10;        &lt;Text style={{ fontSize: 19, fontWeight: 'bold', color: '#FFFFFF', marginBottom: 8 }}&gt;巡检频次与路线&lt;/Text&gt;&#10;        &lt;Text style={{ fontSize: 26, fontWeight: 'bold', color: '#D9822B', marginBottom: 10, fontFamily: '&quot;DIN Alternate&quot;, &quot;Helvetica Neue&quot;, Arial, sans-serif' }}&gt;每 2 小时 1 次&lt;/Text&gt;&#10;        &lt;Text style={{ fontSize: 15, color: 'rgba(255,255,255,0.85)', lineHeight: 1.6 }}&gt;&#10;          或按每 N 片 / 每托盘设置。频次由工艺风险决定，不由忙闲决定。&#10;        &lt;/Text&gt;&#10;        &lt;Box style={{ height: 1, background: 'rgba(255,255,255,0.18)', marginTop: 16, marginBottom: 16 }} /&gt;&#10;        &lt;Text style={{ fontSize: 15, color: 'rgba(255,255,255,0.85)', lineHeight: 1.6 }}&gt;&#10;          路线按工序顺序固定：不走回头路、不跳站；巡检表逐项打勾并签名，异常当场记录时间、机台、批次、现象。&#10;        &lt;/Text&gt;&#10;      &lt;/Box&gt;&#10;    &lt;/Box&gt;&#10;    &lt;Box style={{ flex: 1, flexDirection: 'column', gap: 10 }}&gt;&#10;      &lt;Box style={{ flex: 1, flexDirection: 'row', gap: 14, alignItems: 'center', background: '#ECF4F1', borderRadius: 10, padding: '0 18px' }}&gt;&#10;        &lt;Box style={{ width: 44, height: 44, borderRadius: 10, background: '#FFFFFF', justifyContent: 'center', alignItems: 'center' }}&gt;&#10;          &lt;svg width=&quot;24&quot; height=&quot;24&quot; viewBox=&quot;0 0 24 24&quot;&gt;&#10;            &lt;circle cx=&quot;12&quot; cy=&quot;7.5&quot; r=&quot;4&quot; fill=&quot;#1E7F6E&quot; /&gt;&#10;            &lt;path d=&quot;M4 21 C4 15.6 7.6 13 12 13 C16.4 13 20 15.6 20 21 Z&quot; fill=&quot;#1E7F6E&quot; /&gt;&#10;          &lt;/svg&gt;&#10;        &lt;/Box&gt;&#10;        &lt;Text style={{ fontSize: 18, fontWeight: 'bold', color: '#10403B', width: 58 }}&gt;看人&lt;/Text&gt;&#10;        &lt;Text style={{ flex: 1, fontSize: 15, color: '#6C8280', lineHeight: 1.45 }}&gt;是否按 SOP 操作，是否穿戴无尘帽、手套与工作服&lt;/Text&gt;&#10;      &lt;/Box&gt;&#10;      &lt;Box style={{ flex: 1, flexDirection: 'row', gap: 14, alignItems: 'center', background: '#ECF4F1', borderRadius: 10, padding: '0 18px' }}&gt;&#10;        &lt;Box style={{ width: 44, height: 44, borderRadius: 10, background: '#FFFFFF', justifyContent: 'center', alignItems: 'center' }}&gt;&#10;          &lt;svg width=&quot;24&quot; height=&quot;24&quot; viewBox=&quot;0 0 24 24&quot;&gt;&#10;            &lt;rect x=&quot;10.9&quot; y=&quot;1&quot; width=&quot;2.2&quot; height=&quot;4&quot; fill=&quot;#1E7F6E&quot; /&gt;&#10;            &lt;rect x=&quot;10.9&quot; y=&quot;19&quot; width=&quot;2.2&quot; height=&quot;4&quot; fill=&quot;#1E7F6E&quot; /&gt;&#10;            &lt;rect x=&quot;1&quot; y=&quot;10.9&quot; width=&quot;4&quot; height=&quot;2.2&quot; fill=&quot;#1E7F6E&quot; /&gt;&#10;            &lt;rect x=&quot;19&quot; y=&quot;10.9&quot; width=&quot;4&quot; height=&quot;2.2&quot; fill=&quot;#1E7F6E&quot; /&gt;&#10;            &lt;circle cx=&quot;12&quot; cy=&quot;12&quot; r=&quot;6.6&quot; fill=&quot;none&quot; stroke=&quot;#1E7F6E&quot; strokeWidth=&quot;2.6&quot; /&gt;&#10;            &lt;circle cx=&quot;12&quot; cy=&quot;12&quot; r=&quot;2.4&quot; fill=&quot;#1E7F6E&quot; /&gt;&#10;          &lt;/svg&gt;&#10;        &lt;/Box&gt;&#10;        &lt;Text style={{ fontSize: 18, fontWeight: 'bold', color: '#10403B', width: 58 }}&gt;看机&lt;/Text&gt;&#10;        &lt;Text style={{ flex: 1, fontSize: 15, color: '#6C8280', lineHeight: 1.45 }}&gt;工艺参数是否在窗口内，有无报警与异常声音&lt;/Text&gt;&#10;      &lt;/Box&gt;&#10;      &lt;Box style={{ flex: 1, flexDirection: 'row', gap: 14, alignItems: 'center', background: '#ECF4F1', borderRadius: 10, padding: '0 18px' }}&gt;&#10;        &lt;Box style={{ width: 44, height: 44, borderRadius: 10, background: '#FFFFFF', justifyContent: 'center', alignItems: 'center' }}&gt;&#10;          &lt;svg width=&quot;24&quot; height=&quot;24&quot; viewBox=&quot;0 0 24 24&quot;&gt;&#10;            &lt;rect x=&quot;4.5&quot; y=&quot;4&quot; width=&quot;15&quot; height=&quot;18&quot; rx=&quot;2&quot; fill=&quot;#1E7F6E&quot; /&gt;&#10;            &lt;rect x=&quot;8.5&quot; y=&quot;2&quot; width=&quot;7&quot; height=&quot;4.5&quot; rx=&quot;1.6&quot; fill=&quot;#FFFFFF&quot; /&gt;&#10;            &lt;rect x=&quot;8&quot; y=&quot;11&quot; width=&quot;8&quot; height=&quot;1.8&quot; fill=&quot;#FFFFFF&quot; /&gt;&#10;            &lt;rect x=&quot;8&quot; y=&quot;15&quot; width=&quot;8&quot; height=&quot;1.8&quot; fill=&quot;#FFFFFF&quot; /&gt;&#10;          &lt;/svg&gt;&#10;        &lt;/Box&gt;&#10;        &lt;Text style={{ fontSize: 18, fontWeight: 'bold', color: '#10403B', width: 58 }}&gt;看料&lt;/Text&gt;&#10;        &lt;Text style={{ flex: 1, fontSize: 15, color: '#6C8280', lineHeight: 1.45 }}&gt;在制品状态标识是否正确，有无合格品与不合格品混放&lt;/Text&gt;&#10;      &lt;/Box&gt;&#10;      &lt;Box style={{ flex: 1, flexDirection: 'row', gap: 14, alignItems: 'center', background: '#ECF4F1', borderRadius: 10, padding: '0 18px' }}&gt;&#10;        &lt;Box style={{ width: 44, height: 44, borderRadius: 10, background: '#FFFFFF', justifyContent: 'center', alignItems: 'center' }}&gt;&#10;          &lt;svg width=&quot;24&quot; height=&quot;24&quot; viewBox=&quot;0 0 24 24&quot;&gt;&#10;            &lt;path d=&quot;M6 2 h8 l4 4 v16 h-12 Z&quot; fill=&quot;#1E7F6E&quot; /&gt;&#10;            &lt;rect x=&quot;8.5&quot; y=&quot;11&quot; width=&quot;7&quot; height=&quot;1.6&quot; fill=&quot;#FFFFFF&quot; /&gt;&#10;            &lt;rect x=&quot;8.5&quot; y=&quot;14.5&quot; width=&quot;7&quot; height=&quot;1.6&quot; fill=&quot;#FFFFFF&quot; /&gt;&#10;            &lt;rect x=&quot;8.5&quot; y=&quot;18&quot; width=&quot;4.5&quot; height=&quot;1.6&quot; fill=&quot;#FFFFFF&quot; /&gt;&#10;          &lt;/svg&gt;&#10;        &lt;/Box&gt;&#10;        &lt;Text style={{ fontSize: 18, fontWeight: 'bold', color: '#10403B', width: 58 }}&gt;看法&lt;/Text&gt;&#10;        &lt;Text style={{ flex: 1, fontSize: 15, color: '#6C8280', lineHeight: 1.45 }}&gt;岗位上的作业指导书是否为最新受控版本&lt;/Text&gt;&#10;      &lt;/Box&gt;&#10;      &lt;Box style={{ flex: 1, flexDirection: 'row', gap: 14, alignItems: 'center', background: '#ECF4F1', borderRadius: 10, padding: '0 18px' }}&gt;&#10;        &lt;Box style={{ width: 44, height: 44, borderRadius: 10, background: '#FFFFFF', justifyContent: 'center', alignItems: 'center' }}&gt;&#10;          &lt;svg width=&quot;24&quot; height=&quot;24&quot; viewBox=&quot;0 0 24 24&quot;&gt;&#10;            &lt;path d=&quot;M12 5 C18 5 21.6 12 21.6 12 C21.6 12 18 19 12 19 C6 19 2.4 12 2.4 12 C2.4 12 6 5 12 5 Z&quot; fill=&quot;#1E7F6E&quot; /&gt;&#10;            &lt;circle cx=&quot;12&quot; cy=&quot;12&quot; r=&quot;3.1&quot; fill=&quot;#FFFFFF&quot; /&gt;&#10;          &lt;/svg&gt;&#10;        &lt;/Box&gt;&#10;        &lt;Text style={{ fontSize: 18, fontWeight: 'bold', color: '#10403B', width: 58 }}&gt;看环&lt;/Text&gt;&#10;        &lt;Text style={{ flex: 1, fontSize: 15, color: '#6C8280', lineHeight: 1.45 }}&gt;洁净度、温湿度、照明是否在规定范围内&lt;/Text&gt;&#10;      &lt;/Box&gt;&#10;      &lt;Box style={{ flexDirection: 'row', alignItems: 'center', gap: 12, background: 'rgba(192,57,43,0.07)', borderRadius: 8, padding: '14px 18px', borderLeft: '3px solid #C0392B' }}&gt;&#10;        &lt;Text style={{ fontSize: 14, color: '#C0392B', lineHeight: 1.5 }}&gt;&#10;          发现异常 → 通知班组长 / 工艺 → 挂「待处理」标识 → 追溯自上次合格巡检以来的全部产品。&#10;        &lt;/Text&gt;&#10;      &lt;/Box&gt;&#10;    &lt;/Box&gt;&#10;  &lt;/Box&gt;&#10;  &lt;Box style={{ height: 10 }} /&gt;&#10;  &lt;Box style={{ height: 24, flexDirection: 'row', justifyContent: 'space-between', alignItems: 'center' }}&gt;&#10;    &lt;Text style={{ fontSize: 13, color: '#85A8A1' }}&gt;QC 检验实操培训 · 品质部&lt;/Text&gt;&#10;    &lt;Text style={{ fontSize: 14, color: '#85A8A1', fontFamily: '&quot;DIN Alternate&quot;, &quot;Helvetica Neue&quot;, Arial, sans-serif' }}&gt;13 / 18&lt;/Text&gt;&#10;  &lt;/Box&gt;&#10;&lt;/Slide&gt;&#10;"/>
        <p:cNvGrpSpPr/>
        <p:nvPr/>
      </p:nvGrpSpPr>
      <p:grpSpPr>
        <a:xfrm>
          <a:off x="0" y="0"/>
          <a:ext cx="0" cy="0"/>
          <a:chOff x="0" y="0"/>
          <a:chExt cx="0" cy="0"/>
        </a:xfrm>
      </p:grpSpPr>
      <p:sp>
        <p:nvSpPr>
          <p:cNvPr id="93" name=""/>
          <p:cNvSpPr/>
          <p:nvPr/>
        </p:nvSpPr>
        <p:spPr>
          <a:xfrm rot="0" flipH="0" flipV="0">
            <a:off x="0" y="0"/>
            <a:ext cx="12192000" cy="6858000"/>
          </a:xfrm>
          <a:prstGeom prst="rect">
            <a:avLst/>
          </a:prstGeom>
          <a:solidFill>
            <a:srgbClr val="FFFFFF"/>
          </a:solidFill>
          <a:ln/>
        </p:spPr>
        <p:txBody>
          <a:bodyPr/>
          <a:p/>
        </p:txBody>
      </p:sp>
      <p:sp>
        <p:nvSpPr>
          <p:cNvPr id="94" name="" descr="{&quot;isTemplate&quot;:true,&quot;type&quot;:&quot;text&quot;}"/>
          <p:cNvSpPr txBox="1"/>
          <p:nvPr/>
        </p:nvSpPr>
        <p:spPr>
          <a:xfrm rot="0" flipH="0" flipV="0">
            <a:off x="666750" y="466725"/>
            <a:ext cx="10858500" cy="390525"/>
          </a:xfrm>
          <a:prstGeom prst="rect"/>
        </p:spPr>
        <p:txBody>
          <a:bodyPr wrap="none" lIns="0" tIns="0" rIns="0" bIns="0"/>
          <a:p>
            <a:pPr>
              <a:lnSpc>
                <a:spcPct val="100000"/>
              </a:lnSpc>
            </a:pPr>
            <a:r>
              <a:rPr lang="zh-CN" sz="2550" b="1">
                <a:solidFill>
                  <a:srgbClr val="10403B"/>
                </a:solidFill>
                <a:latin typeface="Microsoft YaHei"/>
                <a:ea typeface="Microsoft YaHei"/>
              </a:rPr>
              <a:t>Inspection: 5 Must-Checks &amp; Anomaly Reporting</a:t>
            </a:r>
            <a:endParaRPr/>
          </a:p>
        </p:txBody>
      </p:sp>
      <p:sp>
        <p:nvSpPr>
          <p:cNvPr id="95" name="" descr="{&quot;isTemplate&quot;:true,&quot;type&quot;:&quot;text&quot;}"/>
          <p:cNvSpPr txBox="1"/>
          <p:nvPr/>
        </p:nvSpPr>
        <p:spPr>
          <a:xfrm rot="0" flipH="0" flipV="0">
            <a:off x="666750" y="914400"/>
            <a:ext cx="10858500" cy="190500"/>
          </a:xfrm>
          <a:prstGeom prst="rect"/>
        </p:spPr>
        <p:txBody>
          <a:bodyPr wrap="none" lIns="0" tIns="0" rIns="0" bIns="0"/>
          <a:p>
            <a:pPr>
              <a:lnSpc>
                <a:spcPct val="100000"/>
              </a:lnSpc>
            </a:pPr>
            <a:r>
              <a:rPr lang="zh-CN" sz="1200">
                <a:solidFill>
                  <a:srgbClr val="6C8280"/>
                </a:solidFill>
                <a:latin typeface="Microsoft YaHei"/>
                <a:ea typeface="Microsoft YaHei"/>
              </a:rPr>
              <a:t>Fixed freq., fixed route, fixed records reveal changes.</a:t>
            </a:r>
            <a:endParaRPr/>
          </a:p>
        </p:txBody>
      </p:sp>
      <p:sp>
        <p:nvSpPr>
          <p:cNvPr id="96" name="" descr="{&quot;isTemplate&quot;:true,&quot;type&quot;:&quot;text&quot;}"/>
          <p:cNvSpPr txBox="1"/>
          <p:nvPr/>
        </p:nvSpPr>
        <p:spPr>
          <a:xfrm rot="0" flipH="0" flipV="0">
            <a:off x="666750" y="1200150"/>
            <a:ext cx="3676650" cy="1171575"/>
          </a:xfrm>
          <a:prstGeom prst="rect"/>
        </p:spPr>
        <p:txBody>
          <a:bodyPr wrap="square" lIns="0" tIns="0" rIns="0" bIns="0">
            <a:normAutofit/>
          </a:bodyPr>
          <a:p>
            <a:pPr>
              <a:lnSpc>
                <a:spcPct val="170000"/>
              </a:lnSpc>
            </a:pPr>
            <a:r>
              <a:rPr lang="zh-CN" sz="1200">
                <a:solidFill>
                  <a:srgbClr val="1C2B28"/>
                </a:solidFill>
                <a:latin typeface="Microsoft YaHei"/>
                <a:ea typeface="Microsoft YaHei"/>
              </a:rPr>
              <a:t>Inspection isn't just a formality. All changes between inspections are detected by fixed actions—fixed freq., route, &amp; record method.</a:t>
            </a:r>
            <a:r>
              <a:rPr lang="zh-CN" sz="1200" b="1">
                <a:solidFill>
                  <a:srgbClr val="10403B"/>
                </a:solidFill>
                <a:latin typeface="Microsoft YaHei"/>
                <a:ea typeface="Microsoft YaHei"/>
              </a:rPr>
              <a:t/>
            </a:r>
            <a:r>
              <a:rPr lang="zh-CN" sz="1200">
                <a:solidFill>
                  <a:srgbClr val="1C2B28"/>
                </a:solidFill>
                <a:latin typeface="Microsoft YaHei"/>
                <a:ea typeface="Microsoft YaHei"/>
              </a:rPr>
              <a:t/>
            </a:r>
            <a:endParaRPr/>
          </a:p>
        </p:txBody>
      </p:sp>
      <p:sp>
        <p:nvSpPr>
          <p:cNvPr id="97" name=""/>
          <p:cNvSpPr/>
          <p:nvPr/>
        </p:nvSpPr>
        <p:spPr>
          <a:xfrm rot="0" flipH="0" flipV="0">
            <a:off x="666750" y="2562225"/>
            <a:ext cx="3676650" cy="3781425"/>
          </a:xfrm>
          <a:prstGeom prst="roundRect">
            <a:avLst>
              <a:gd name="adj" fmla="val 2591"/>
            </a:avLst>
          </a:prstGeom>
          <a:solidFill>
            <a:srgbClr val="10403B"/>
          </a:solidFill>
          <a:ln/>
        </p:spPr>
        <p:txBody>
          <a:bodyPr/>
          <a:p/>
        </p:txBody>
      </p:sp>
      <p:sp>
        <p:nvSpPr>
          <p:cNvPr id="98" name="" descr="{&quot;isTemplate&quot;:true,&quot;type&quot;:&quot;text&quot;}"/>
          <p:cNvSpPr txBox="1"/>
          <p:nvPr/>
        </p:nvSpPr>
        <p:spPr>
          <a:xfrm rot="0" flipH="0" flipV="0">
            <a:off x="895350" y="2771775"/>
            <a:ext cx="3219450" cy="219075"/>
          </a:xfrm>
          <a:prstGeom prst="rect"/>
        </p:spPr>
        <p:txBody>
          <a:bodyPr wrap="none" lIns="0" tIns="0" rIns="0" bIns="0"/>
          <a:p>
            <a:pPr>
              <a:lnSpc>
                <a:spcPct val="100000"/>
              </a:lnSpc>
            </a:pPr>
            <a:r>
              <a:rPr lang="zh-CN" sz="1425" b="1">
                <a:solidFill>
                  <a:srgbClr val="FFFFFF"/>
                </a:solidFill>
                <a:latin typeface="Microsoft YaHei"/>
                <a:ea typeface="Microsoft YaHei"/>
              </a:rPr>
              <a:t>Inspection Freq. &amp; Route</a:t>
            </a:r>
            <a:endParaRPr/>
          </a:p>
        </p:txBody>
      </p:sp>
      <p:sp>
        <p:nvSpPr>
          <p:cNvPr id="99" name="" descr="{&quot;isTemplate&quot;:true,&quot;type&quot;:&quot;text&quot;}"/>
          <p:cNvSpPr txBox="1"/>
          <p:nvPr/>
        </p:nvSpPr>
        <p:spPr>
          <a:xfrm rot="0" flipH="0" flipV="0">
            <a:off x="895350" y="3067050"/>
            <a:ext cx="3219450" cy="304800"/>
          </a:xfrm>
          <a:prstGeom prst="rect"/>
        </p:spPr>
        <p:txBody>
          <a:bodyPr wrap="none" lIns="0" tIns="0" rIns="0" bIns="0"/>
          <a:p>
            <a:pPr>
              <a:lnSpc>
                <a:spcPct val="100000"/>
              </a:lnSpc>
            </a:pPr>
            <a:r>
              <a:rPr lang="zh-CN" sz="1950" b="1">
                <a:solidFill>
                  <a:srgbClr val="D9822B"/>
                </a:solidFill>
                <a:latin typeface="DIN Alternate"/>
                <a:ea typeface="DIN Alternate"/>
              </a:rPr>
              <a:t/>
            </a:r>
            <a:r>
              <a:rPr lang="en-US" sz="1950" b="1">
                <a:solidFill>
                  <a:srgbClr val="D9822B"/>
                </a:solidFill>
                <a:latin typeface="DIN Alternate"/>
                <a:ea typeface="DIN Alternate"/>
              </a:rPr>
              <a:t>Every 2 hours</a:t>
            </a:r>
            <a:r>
              <a:rPr lang="zh-CN" sz="1950" b="1">
                <a:solidFill>
                  <a:srgbClr val="D9822B"/>
                </a:solidFill>
                <a:latin typeface="DIN Alternate"/>
                <a:ea typeface="DIN Alternate"/>
              </a:rPr>
              <a:t/>
            </a:r>
            <a:r>
              <a:rPr lang="en-US" sz="1950" b="1">
                <a:solidFill>
                  <a:srgbClr val="D9822B"/>
                </a:solidFill>
                <a:latin typeface="DIN Alternate"/>
                <a:ea typeface="DIN Alternate"/>
              </a:rPr>
              <a:t/>
            </a:r>
            <a:r>
              <a:rPr lang="zh-CN" sz="1950" b="1">
                <a:solidFill>
                  <a:srgbClr val="D9822B"/>
                </a:solidFill>
                <a:latin typeface="DIN Alternate"/>
                <a:ea typeface="DIN Alternate"/>
              </a:rPr>
              <a:t/>
            </a:r>
            <a:endParaRPr/>
          </a:p>
        </p:txBody>
      </p:sp>
      <p:sp>
        <p:nvSpPr>
          <p:cNvPr id="100" name="" descr="{&quot;isTemplate&quot;:true,&quot;type&quot;:&quot;text&quot;}"/>
          <p:cNvSpPr txBox="1"/>
          <p:nvPr/>
        </p:nvSpPr>
        <p:spPr>
          <a:xfrm rot="0" flipH="0" flipV="0">
            <a:off x="895350" y="3467100"/>
            <a:ext cx="3219450" cy="552450"/>
          </a:xfrm>
          <a:prstGeom prst="rect"/>
        </p:spPr>
        <p:txBody>
          <a:bodyPr wrap="square" lIns="0" tIns="0" rIns="0" bIns="0">
            <a:normAutofit/>
          </a:bodyPr>
          <a:p>
            <a:pPr>
              <a:lnSpc>
                <a:spcPct val="160000"/>
              </a:lnSpc>
            </a:pPr>
            <a:r>
              <a:rPr lang="zh-CN" sz="950">
                <a:solidFill>
                  <a:srgbClr val="FFFFFF">
                    <a:alpha val="85000"/>
                  </a:srgbClr>
                </a:solidFill>
                <a:latin typeface="Microsoft YaHei"/>
                <a:ea typeface="Microsoft YaHei"/>
              </a:rPr>
              <a:t/>
            </a:r>
            <a:r>
              <a:rPr lang="en-US" sz="950">
                <a:solidFill>
                  <a:srgbClr val="FFFFFF">
                    <a:alpha val="85000"/>
                  </a:srgbClr>
                </a:solidFill>
                <a:latin typeface="Microsoft YaHei"/>
                <a:ea typeface="Microsoft YaHei"/>
              </a:rPr>
              <a:t/>
            </a:r>
            <a:r>
              <a:rPr lang="zh-CN" sz="950">
                <a:solidFill>
                  <a:srgbClr val="FFFFFF">
                    <a:alpha val="85000"/>
                  </a:srgbClr>
                </a:solidFill>
                <a:latin typeface="Microsoft YaHei"/>
                <a:ea typeface="Microsoft YaHei"/>
              </a:rPr>
              <a:t/>
            </a:r>
            <a:r>
              <a:rPr lang="en-US" sz="950">
                <a:solidFill>
                  <a:srgbClr val="FFFFFF">
                    <a:alpha val="85000"/>
                  </a:srgbClr>
                </a:solidFill>
                <a:latin typeface="Microsoft YaHei"/>
                <a:ea typeface="Microsoft YaHei"/>
              </a:rPr>
              <a:t/>
            </a:r>
            <a:r>
              <a:rPr lang="zh-CN" sz="950">
                <a:solidFill>
                  <a:srgbClr val="FFFFFF">
                    <a:alpha val="85000"/>
                  </a:srgbClr>
                </a:solidFill>
                <a:latin typeface="Microsoft YaHei"/>
                <a:ea typeface="Microsoft YaHei"/>
              </a:rPr>
              <a:t>Or set by N pieces / pallet. Freq. determined by process risk, not workload.</a:t>
            </a:r>
            <a:endParaRPr/>
          </a:p>
        </p:txBody>
      </p:sp>
      <p:sp>
        <p:nvSpPr>
          <p:cNvPr id="101" name=""/>
          <p:cNvSpPr/>
          <p:nvPr/>
        </p:nvSpPr>
        <p:spPr>
          <a:xfrm rot="0" flipH="0" flipV="0">
            <a:off x="895350" y="4171950"/>
            <a:ext cx="3219450" cy="9525"/>
          </a:xfrm>
          <a:prstGeom prst="rect">
            <a:avLst/>
          </a:prstGeom>
          <a:solidFill>
            <a:srgbClr val="FFFFFF">
              <a:alpha val="18000"/>
            </a:srgbClr>
          </a:solidFill>
          <a:ln/>
        </p:spPr>
        <p:txBody>
          <a:bodyPr/>
          <a:p/>
        </p:txBody>
      </p:sp>
      <p:sp>
        <p:nvSpPr>
          <p:cNvPr id="102" name="" descr="{&quot;isTemplate&quot;:true,&quot;type&quot;:&quot;text&quot;}"/>
          <p:cNvSpPr txBox="1"/>
          <p:nvPr/>
        </p:nvSpPr>
        <p:spPr>
          <a:xfrm rot="0" flipH="0" flipV="0">
            <a:off x="895350" y="4333875"/>
            <a:ext cx="3219450" cy="828675"/>
          </a:xfrm>
          <a:prstGeom prst="rect"/>
        </p:spPr>
        <p:txBody>
          <a:bodyPr wrap="square" lIns="0" tIns="0" rIns="0" bIns="0">
            <a:normAutofit/>
          </a:bodyPr>
          <a:p>
            <a:pPr>
              <a:lnSpc>
                <a:spcPct val="160000"/>
              </a:lnSpc>
            </a:pPr>
            <a:r>
              <a:rPr lang="zh-CN" sz="800">
                <a:solidFill>
                  <a:srgbClr val="FFFFFF">
                    <a:alpha val="85000"/>
                  </a:srgbClr>
                </a:solidFill>
                <a:latin typeface="Microsoft YaHei"/>
                <a:ea typeface="Microsoft YaHei"/>
              </a:rPr>
              <a:t>Fixed route by process order: no backtracking, no skipping; check &amp; sign each item on the inspection sheet, record anomalies with time, machine, batch, &amp; details.</a:t>
            </a:r>
            <a:endParaRPr/>
          </a:p>
        </p:txBody>
      </p:sp>
      <p:sp>
        <p:nvSpPr>
          <p:cNvPr id="103" name=""/>
          <p:cNvSpPr/>
          <p:nvPr/>
        </p:nvSpPr>
        <p:spPr>
          <a:xfrm rot="0" flipH="0" flipV="0">
            <a:off x="4667250" y="1200150"/>
            <a:ext cx="6858000" cy="828675"/>
          </a:xfrm>
          <a:prstGeom prst="roundRect">
            <a:avLst>
              <a:gd name="adj" fmla="val 11494"/>
            </a:avLst>
          </a:prstGeom>
          <a:solidFill>
            <a:srgbClr val="ECF4F1"/>
          </a:solidFill>
          <a:ln/>
        </p:spPr>
        <p:txBody>
          <a:bodyPr/>
          <a:p/>
        </p:txBody>
      </p:sp>
      <p:sp>
        <p:nvSpPr>
          <p:cNvPr id="104" name=""/>
          <p:cNvSpPr/>
          <p:nvPr/>
        </p:nvSpPr>
        <p:spPr>
          <a:xfrm rot="0" flipH="0" flipV="0">
            <a:off x="4838700" y="1409700"/>
            <a:ext cx="419100" cy="419100"/>
          </a:xfrm>
          <a:prstGeom prst="roundRect">
            <a:avLst>
              <a:gd name="adj" fmla="val 22727"/>
            </a:avLst>
          </a:prstGeom>
          <a:solidFill>
            <a:srgbClr val="FFFFFF"/>
          </a:solidFill>
          <a:ln/>
        </p:spPr>
        <p:txBody>
          <a:bodyPr/>
          <a:p/>
        </p:txBody>
      </p:sp>
      <p:pic>
        <p:nvPicPr>
          <p:cNvPr id="105" name=""/>
          <p:cNvPicPr>
            <a:picLocks noChangeAspect="1"/>
          </p:cNvPicPr>
          <p:nvPr/>
        </p:nvPicPr>
        <p:blipFill>
          <a:blip>
            <a:extLst>
              <a:ext uri="{96DAC541-7B7A-43D3-8B79-37D633B846F1}">
                <asvg:svgBlip r:embed="rId1"/>
              </a:ext>
            </a:extLst>
          </a:blip>
          <a:stretch>
            <a:fillRect/>
          </a:stretch>
        </p:blipFill>
        <p:spPr>
          <a:xfrm rot="0" flipH="0" flipV="0">
            <a:off x="4933950" y="1504950"/>
            <a:ext cx="228600" cy="228600"/>
          </a:xfrm>
          <a:prstGeom prst="rect">
            <a:avLst/>
          </a:prstGeom>
          <a:ln/>
        </p:spPr>
      </p:pic>
      <p:sp>
        <p:nvSpPr>
          <p:cNvPr id="106" name="" descr="{&quot;isTemplate&quot;:true,&quot;type&quot;:&quot;text&quot;}"/>
          <p:cNvSpPr txBox="1"/>
          <p:nvPr/>
        </p:nvSpPr>
        <p:spPr>
          <a:xfrm rot="0" flipH="0" flipV="0">
            <a:off x="5391150" y="1514475"/>
            <a:ext cx="640080" cy="209550"/>
          </a:xfrm>
          <a:prstGeom prst="rect"/>
        </p:spPr>
        <p:txBody>
          <a:bodyPr wrap="none" lIns="0" tIns="0" rIns="0" bIns="0"/>
          <a:p>
            <a:pPr>
              <a:lnSpc>
                <a:spcPct val="100000"/>
              </a:lnSpc>
            </a:pPr>
            <a:r>
              <a:rPr lang="zh-CN" sz="1350" b="1">
                <a:solidFill>
                  <a:srgbClr val="10403B"/>
                </a:solidFill>
                <a:latin typeface="Microsoft YaHei"/>
                <a:ea typeface="Microsoft YaHei"/>
              </a:rPr>
              <a:t>People</a:t>
            </a:r>
            <a:endParaRPr/>
          </a:p>
        </p:txBody>
      </p:sp>
      <p:sp>
        <p:nvSpPr>
          <p:cNvPr id="107" name="" descr="{&quot;isTemplate&quot;:true,&quot;type&quot;:&quot;text&quot;}"/>
          <p:cNvSpPr txBox="1"/>
          <p:nvPr/>
        </p:nvSpPr>
        <p:spPr>
          <a:xfrm rot="0" flipH="0" flipV="0">
            <a:off x="6076950" y="1485900"/>
            <a:ext cx="5276850" cy="257175"/>
          </a:xfrm>
          <a:prstGeom prst="rect"/>
        </p:spPr>
        <p:txBody>
          <a:bodyPr wrap="none" lIns="0" tIns="0" rIns="0" bIns="0"/>
          <a:p>
            <a:pPr>
              <a:lnSpc>
                <a:spcPct val="145000"/>
              </a:lnSpc>
            </a:pPr>
            <a:r>
              <a:rPr lang="zh-CN" sz="1125">
                <a:solidFill>
                  <a:srgbClr val="6C8280"/>
                </a:solidFill>
                <a:latin typeface="Microsoft YaHei"/>
                <a:ea typeface="Microsoft YaHei"/>
              </a:rPr>
              <a:t/>
            </a:r>
            <a:r>
              <a:rPr lang="en-US" sz="1125">
                <a:solidFill>
                  <a:srgbClr val="6C8280"/>
                </a:solidFill>
                <a:latin typeface="Microsoft YaHei"/>
                <a:ea typeface="Microsoft YaHei"/>
              </a:rPr>
              <a:t/>
            </a:r>
            <a:r>
              <a:rPr lang="zh-CN" sz="1125">
                <a:solidFill>
                  <a:srgbClr val="6C8280"/>
                </a:solidFill>
                <a:latin typeface="Microsoft YaHei"/>
                <a:ea typeface="Microsoft YaHei"/>
              </a:rPr>
              <a:t>Following SOP, wearing dust cap, gloves, &amp; work uniform</a:t>
            </a:r>
            <a:endParaRPr/>
          </a:p>
        </p:txBody>
      </p:sp>
      <p:sp>
        <p:nvSpPr>
          <p:cNvPr id="108" name=""/>
          <p:cNvSpPr/>
          <p:nvPr/>
        </p:nvSpPr>
        <p:spPr>
          <a:xfrm rot="0" flipH="0" flipV="0">
            <a:off x="4667250" y="2124075"/>
            <a:ext cx="6858000" cy="828675"/>
          </a:xfrm>
          <a:prstGeom prst="roundRect">
            <a:avLst>
              <a:gd name="adj" fmla="val 11494"/>
            </a:avLst>
          </a:prstGeom>
          <a:solidFill>
            <a:srgbClr val="ECF4F1"/>
          </a:solidFill>
          <a:ln/>
        </p:spPr>
        <p:txBody>
          <a:bodyPr/>
          <a:p/>
        </p:txBody>
      </p:sp>
      <p:sp>
        <p:nvSpPr>
          <p:cNvPr id="109" name=""/>
          <p:cNvSpPr/>
          <p:nvPr/>
        </p:nvSpPr>
        <p:spPr>
          <a:xfrm rot="0" flipH="0" flipV="0">
            <a:off x="4838700" y="2333625"/>
            <a:ext cx="419100" cy="419100"/>
          </a:xfrm>
          <a:prstGeom prst="roundRect">
            <a:avLst>
              <a:gd name="adj" fmla="val 22727"/>
            </a:avLst>
          </a:prstGeom>
          <a:solidFill>
            <a:srgbClr val="FFFFFF"/>
          </a:solidFill>
          <a:ln/>
        </p:spPr>
        <p:txBody>
          <a:bodyPr/>
          <a:p/>
        </p:txBody>
      </p:sp>
      <p:pic>
        <p:nvPicPr>
          <p:cNvPr id="110" name=""/>
          <p:cNvPicPr>
            <a:picLocks noChangeAspect="1"/>
          </p:cNvPicPr>
          <p:nvPr/>
        </p:nvPicPr>
        <p:blipFill>
          <a:blip>
            <a:extLst>
              <a:ext uri="{96DAC541-7B7A-43D3-8B79-37D633B846F1}">
                <asvg:svgBlip r:embed="rId2"/>
              </a:ext>
            </a:extLst>
          </a:blip>
          <a:stretch>
            <a:fillRect/>
          </a:stretch>
        </p:blipFill>
        <p:spPr>
          <a:xfrm rot="0" flipH="0" flipV="0">
            <a:off x="4933950" y="2428875"/>
            <a:ext cx="228600" cy="228600"/>
          </a:xfrm>
          <a:prstGeom prst="rect">
            <a:avLst/>
          </a:prstGeom>
          <a:ln/>
        </p:spPr>
      </p:pic>
      <p:sp>
        <p:nvSpPr>
          <p:cNvPr id="111" name="" descr="{&quot;isTemplate&quot;:true,&quot;type&quot;:&quot;text&quot;}"/>
          <p:cNvSpPr txBox="1"/>
          <p:nvPr/>
        </p:nvSpPr>
        <p:spPr>
          <a:xfrm rot="0" flipH="0" flipV="0">
            <a:off x="5391150" y="2438400"/>
            <a:ext cx="640080" cy="209550"/>
          </a:xfrm>
          <a:prstGeom prst="rect"/>
        </p:spPr>
        <p:txBody>
          <a:bodyPr wrap="none" lIns="0" tIns="0" rIns="0" bIns="0"/>
          <a:p>
            <a:pPr>
              <a:lnSpc>
                <a:spcPct val="100000"/>
              </a:lnSpc>
            </a:pPr>
            <a:r>
              <a:rPr lang="zh-CN" sz="1150" b="1">
                <a:solidFill>
                  <a:srgbClr val="10403B"/>
                </a:solidFill>
                <a:latin typeface="Microsoft YaHei"/>
                <a:ea typeface="Microsoft YaHei"/>
              </a:rPr>
              <a:t>Machine</a:t>
            </a:r>
            <a:endParaRPr/>
          </a:p>
        </p:txBody>
      </p:sp>
      <p:sp>
        <p:nvSpPr>
          <p:cNvPr id="112" name="" descr="{&quot;isTemplate&quot;:true,&quot;type&quot;:&quot;text&quot;}"/>
          <p:cNvSpPr txBox="1"/>
          <p:nvPr/>
        </p:nvSpPr>
        <p:spPr>
          <a:xfrm rot="0" flipH="0" flipV="0">
            <a:off x="6076950" y="2409825"/>
            <a:ext cx="5276850" cy="257175"/>
          </a:xfrm>
          <a:prstGeom prst="rect"/>
        </p:spPr>
        <p:txBody>
          <a:bodyPr wrap="none" lIns="0" tIns="0" rIns="0" bIns="0"/>
          <a:p>
            <a:pPr>
              <a:lnSpc>
                <a:spcPct val="145000"/>
              </a:lnSpc>
            </a:pPr>
            <a:r>
              <a:rPr lang="zh-CN" sz="1125">
                <a:solidFill>
                  <a:srgbClr val="6C8280"/>
                </a:solidFill>
                <a:latin typeface="Microsoft YaHei"/>
                <a:ea typeface="Microsoft YaHei"/>
              </a:rPr>
              <a:t>Params within range, no alarms or unusual sounds</a:t>
            </a:r>
            <a:endParaRPr/>
          </a:p>
        </p:txBody>
      </p:sp>
      <p:sp>
        <p:nvSpPr>
          <p:cNvPr id="113" name=""/>
          <p:cNvSpPr/>
          <p:nvPr/>
        </p:nvSpPr>
        <p:spPr>
          <a:xfrm rot="0" flipH="0" flipV="0">
            <a:off x="4667250" y="3048000"/>
            <a:ext cx="6858000" cy="838200"/>
          </a:xfrm>
          <a:prstGeom prst="roundRect">
            <a:avLst>
              <a:gd name="adj" fmla="val 11364"/>
            </a:avLst>
          </a:prstGeom>
          <a:solidFill>
            <a:srgbClr val="ECF4F1"/>
          </a:solidFill>
          <a:ln/>
        </p:spPr>
        <p:txBody>
          <a:bodyPr/>
          <a:p/>
        </p:txBody>
      </p:sp>
      <p:sp>
        <p:nvSpPr>
          <p:cNvPr id="114" name=""/>
          <p:cNvSpPr/>
          <p:nvPr/>
        </p:nvSpPr>
        <p:spPr>
          <a:xfrm rot="0" flipH="0" flipV="0">
            <a:off x="4838700" y="3257550"/>
            <a:ext cx="419100" cy="419100"/>
          </a:xfrm>
          <a:prstGeom prst="roundRect">
            <a:avLst>
              <a:gd name="adj" fmla="val 22727"/>
            </a:avLst>
          </a:prstGeom>
          <a:solidFill>
            <a:srgbClr val="FFFFFF"/>
          </a:solidFill>
          <a:ln/>
        </p:spPr>
        <p:txBody>
          <a:bodyPr/>
          <a:p/>
        </p:txBody>
      </p:sp>
      <p:pic>
        <p:nvPicPr>
          <p:cNvPr id="115" name=""/>
          <p:cNvPicPr>
            <a:picLocks noChangeAspect="1"/>
          </p:cNvPicPr>
          <p:nvPr/>
        </p:nvPicPr>
        <p:blipFill>
          <a:blip>
            <a:extLst>
              <a:ext uri="{96DAC541-7B7A-43D3-8B79-37D633B846F1}">
                <asvg:svgBlip r:embed="rId3"/>
              </a:ext>
            </a:extLst>
          </a:blip>
          <a:stretch>
            <a:fillRect/>
          </a:stretch>
        </p:blipFill>
        <p:spPr>
          <a:xfrm rot="0" flipH="0" flipV="0">
            <a:off x="4933950" y="3352800"/>
            <a:ext cx="228600" cy="228600"/>
          </a:xfrm>
          <a:prstGeom prst="rect">
            <a:avLst/>
          </a:prstGeom>
          <a:ln/>
        </p:spPr>
      </p:pic>
      <p:sp>
        <p:nvSpPr>
          <p:cNvPr id="116" name="" descr="{&quot;isTemplate&quot;:true,&quot;type&quot;:&quot;text&quot;}"/>
          <p:cNvSpPr txBox="1"/>
          <p:nvPr/>
        </p:nvSpPr>
        <p:spPr>
          <a:xfrm rot="0" flipH="0" flipV="0">
            <a:off x="5391150" y="3362325"/>
            <a:ext cx="640080" cy="209550"/>
          </a:xfrm>
          <a:prstGeom prst="rect"/>
        </p:spPr>
        <p:txBody>
          <a:bodyPr wrap="none" lIns="0" tIns="0" rIns="0" bIns="0"/>
          <a:p>
            <a:pPr>
              <a:lnSpc>
                <a:spcPct val="100000"/>
              </a:lnSpc>
            </a:pPr>
            <a:r>
              <a:rPr lang="zh-CN" sz="1000" b="1">
                <a:solidFill>
                  <a:srgbClr val="10403B"/>
                </a:solidFill>
                <a:latin typeface="Microsoft YaHei"/>
                <a:ea typeface="Microsoft YaHei"/>
              </a:rPr>
              <a:t>Material</a:t>
            </a:r>
            <a:endParaRPr/>
          </a:p>
        </p:txBody>
      </p:sp>
      <p:sp>
        <p:nvSpPr>
          <p:cNvPr id="117" name="" descr="{&quot;isTemplate&quot;:true,&quot;type&quot;:&quot;text&quot;}"/>
          <p:cNvSpPr txBox="1"/>
          <p:nvPr/>
        </p:nvSpPr>
        <p:spPr>
          <a:xfrm rot="0" flipH="0" flipV="0">
            <a:off x="6076950" y="3343275"/>
            <a:ext cx="5402580" cy="257175"/>
          </a:xfrm>
          <a:prstGeom prst="rect"/>
        </p:spPr>
        <p:txBody>
          <a:bodyPr wrap="square" lIns="0" tIns="0" rIns="0" bIns="0"/>
          <a:p>
            <a:pPr>
              <a:lnSpc>
                <a:spcPct val="145000"/>
              </a:lnSpc>
            </a:pPr>
            <a:r>
              <a:rPr lang="zh-CN" sz="900">
                <a:solidFill>
                  <a:srgbClr val="6C8280"/>
                </a:solidFill>
                <a:latin typeface="Microsoft YaHei"/>
                <a:ea typeface="Microsoft YaHei"/>
              </a:rPr>
              <a:t>Check if the in-process product status labels are correct, and ensure there is no mixing of conforming and non-conforming items.</a:t>
            </a:r>
            <a:endParaRPr/>
          </a:p>
        </p:txBody>
      </p:sp>
      <p:sp>
        <p:nvSpPr>
          <p:cNvPr id="118" name=""/>
          <p:cNvSpPr/>
          <p:nvPr/>
        </p:nvSpPr>
        <p:spPr>
          <a:xfrm rot="0" flipH="0" flipV="0">
            <a:off x="4667250" y="3981450"/>
            <a:ext cx="6858000" cy="828675"/>
          </a:xfrm>
          <a:prstGeom prst="roundRect">
            <a:avLst>
              <a:gd name="adj" fmla="val 11494"/>
            </a:avLst>
          </a:prstGeom>
          <a:solidFill>
            <a:srgbClr val="ECF4F1"/>
          </a:solidFill>
          <a:ln/>
        </p:spPr>
        <p:txBody>
          <a:bodyPr/>
          <a:p/>
        </p:txBody>
      </p:sp>
      <p:sp>
        <p:nvSpPr>
          <p:cNvPr id="119" name=""/>
          <p:cNvSpPr/>
          <p:nvPr/>
        </p:nvSpPr>
        <p:spPr>
          <a:xfrm rot="0" flipH="0" flipV="0">
            <a:off x="4838700" y="4191000"/>
            <a:ext cx="419100" cy="419100"/>
          </a:xfrm>
          <a:prstGeom prst="roundRect">
            <a:avLst>
              <a:gd name="adj" fmla="val 22727"/>
            </a:avLst>
          </a:prstGeom>
          <a:solidFill>
            <a:srgbClr val="FFFFFF"/>
          </a:solidFill>
          <a:ln/>
        </p:spPr>
        <p:txBody>
          <a:bodyPr/>
          <a:p/>
        </p:txBody>
      </p:sp>
      <p:pic>
        <p:nvPicPr>
          <p:cNvPr id="120" name=""/>
          <p:cNvPicPr>
            <a:picLocks noChangeAspect="1"/>
          </p:cNvPicPr>
          <p:nvPr/>
        </p:nvPicPr>
        <p:blipFill>
          <a:blip>
            <a:extLst>
              <a:ext uri="{96DAC541-7B7A-43D3-8B79-37D633B846F1}">
                <asvg:svgBlip r:embed="rId4"/>
              </a:ext>
            </a:extLst>
          </a:blip>
          <a:stretch>
            <a:fillRect/>
          </a:stretch>
        </p:blipFill>
        <p:spPr>
          <a:xfrm rot="0" flipH="0" flipV="0">
            <a:off x="4933950" y="4286250"/>
            <a:ext cx="228600" cy="228600"/>
          </a:xfrm>
          <a:prstGeom prst="rect">
            <a:avLst/>
          </a:prstGeom>
          <a:ln/>
        </p:spPr>
      </p:pic>
      <p:sp>
        <p:nvSpPr>
          <p:cNvPr id="121" name="" descr="{&quot;isTemplate&quot;:true,&quot;type&quot;:&quot;text&quot;}"/>
          <p:cNvSpPr txBox="1"/>
          <p:nvPr/>
        </p:nvSpPr>
        <p:spPr>
          <a:xfrm rot="0" flipH="0" flipV="0">
            <a:off x="5391150" y="4295775"/>
            <a:ext cx="640080" cy="209550"/>
          </a:xfrm>
          <a:prstGeom prst="rect"/>
        </p:spPr>
        <p:txBody>
          <a:bodyPr wrap="none" lIns="0" tIns="0" rIns="0" bIns="0"/>
          <a:p>
            <a:pPr>
              <a:lnSpc>
                <a:spcPct val="100000"/>
              </a:lnSpc>
            </a:pPr>
            <a:r>
              <a:rPr lang="zh-CN" sz="1350" b="1">
                <a:solidFill>
                  <a:srgbClr val="10403B"/>
                </a:solidFill>
                <a:latin typeface="Microsoft YaHei"/>
                <a:ea typeface="Microsoft YaHei"/>
              </a:rPr>
              <a:t>Method</a:t>
            </a:r>
            <a:endParaRPr/>
          </a:p>
        </p:txBody>
      </p:sp>
      <p:sp>
        <p:nvSpPr>
          <p:cNvPr id="122" name="" descr="{&quot;isTemplate&quot;:true,&quot;type&quot;:&quot;text&quot;}"/>
          <p:cNvSpPr txBox="1"/>
          <p:nvPr/>
        </p:nvSpPr>
        <p:spPr>
          <a:xfrm rot="0" flipH="0" flipV="0">
            <a:off x="6076950" y="4267200"/>
            <a:ext cx="5276850" cy="257175"/>
          </a:xfrm>
          <a:prstGeom prst="rect"/>
        </p:spPr>
        <p:txBody>
          <a:bodyPr wrap="none" lIns="0" tIns="0" rIns="0" bIns="0"/>
          <a:p>
            <a:pPr>
              <a:lnSpc>
                <a:spcPct val="145000"/>
              </a:lnSpc>
            </a:pPr>
            <a:r>
              <a:rPr lang="zh-CN" sz="1125">
                <a:solidFill>
                  <a:srgbClr val="6C8280"/>
                </a:solidFill>
                <a:latin typeface="Microsoft YaHei"/>
                <a:ea typeface="Microsoft YaHei"/>
              </a:rPr>
              <a:t>Verify if work instructions are the latest controlled version</a:t>
            </a:r>
            <a:endParaRPr/>
          </a:p>
        </p:txBody>
      </p:sp>
      <p:sp>
        <p:nvSpPr>
          <p:cNvPr id="123" name=""/>
          <p:cNvSpPr/>
          <p:nvPr/>
        </p:nvSpPr>
        <p:spPr>
          <a:xfrm rot="0" flipH="0" flipV="0">
            <a:off x="4667250" y="4905375"/>
            <a:ext cx="6858000" cy="828675"/>
          </a:xfrm>
          <a:prstGeom prst="roundRect">
            <a:avLst>
              <a:gd name="adj" fmla="val 11494"/>
            </a:avLst>
          </a:prstGeom>
          <a:solidFill>
            <a:srgbClr val="ECF4F1"/>
          </a:solidFill>
          <a:ln/>
        </p:spPr>
        <p:txBody>
          <a:bodyPr/>
          <a:p/>
        </p:txBody>
      </p:sp>
      <p:sp>
        <p:nvSpPr>
          <p:cNvPr id="124" name=""/>
          <p:cNvSpPr/>
          <p:nvPr/>
        </p:nvSpPr>
        <p:spPr>
          <a:xfrm rot="0" flipH="0" flipV="0">
            <a:off x="4838700" y="5114925"/>
            <a:ext cx="419100" cy="419100"/>
          </a:xfrm>
          <a:prstGeom prst="roundRect">
            <a:avLst>
              <a:gd name="adj" fmla="val 22727"/>
            </a:avLst>
          </a:prstGeom>
          <a:solidFill>
            <a:srgbClr val="FFFFFF"/>
          </a:solidFill>
          <a:ln/>
        </p:spPr>
        <p:txBody>
          <a:bodyPr/>
          <a:p/>
        </p:txBody>
      </p:sp>
      <p:pic>
        <p:nvPicPr>
          <p:cNvPr id="125" name=""/>
          <p:cNvPicPr>
            <a:picLocks noChangeAspect="1"/>
          </p:cNvPicPr>
          <p:nvPr/>
        </p:nvPicPr>
        <p:blipFill>
          <a:blip>
            <a:extLst>
              <a:ext uri="{96DAC541-7B7A-43D3-8B79-37D633B846F1}">
                <asvg:svgBlip r:embed="rId5"/>
              </a:ext>
            </a:extLst>
          </a:blip>
          <a:stretch>
            <a:fillRect/>
          </a:stretch>
        </p:blipFill>
        <p:spPr>
          <a:xfrm rot="0" flipH="0" flipV="0">
            <a:off x="4933950" y="5210175"/>
            <a:ext cx="228600" cy="228600"/>
          </a:xfrm>
          <a:prstGeom prst="rect">
            <a:avLst/>
          </a:prstGeom>
          <a:ln/>
        </p:spPr>
      </p:pic>
      <p:sp>
        <p:nvSpPr>
          <p:cNvPr id="126" name="" descr="{&quot;isTemplate&quot;:true,&quot;type&quot;:&quot;text&quot;}"/>
          <p:cNvSpPr txBox="1"/>
          <p:nvPr/>
        </p:nvSpPr>
        <p:spPr>
          <a:xfrm rot="0" flipH="0" flipV="0">
            <a:off x="5391150" y="5219700"/>
            <a:ext cx="552450" cy="209550"/>
          </a:xfrm>
          <a:prstGeom prst="rect"/>
        </p:spPr>
        <p:txBody>
          <a:bodyPr wrap="none" lIns="0" tIns="0" rIns="0" bIns="0"/>
          <a:p>
            <a:pPr>
              <a:lnSpc>
                <a:spcPct val="100000"/>
              </a:lnSpc>
            </a:pPr>
            <a:r>
              <a:rPr lang="zh-CN" sz="1350" b="1">
                <a:solidFill>
                  <a:srgbClr val="10403B"/>
                </a:solidFill>
                <a:latin typeface="Microsoft YaHei"/>
                <a:ea typeface="Microsoft YaHei"/>
              </a:rPr>
              <a:t>Env.</a:t>
            </a:r>
            <a:endParaRPr/>
          </a:p>
        </p:txBody>
      </p:sp>
      <p:sp>
        <p:nvSpPr>
          <p:cNvPr id="127" name="" descr="{&quot;isTemplate&quot;:true,&quot;type&quot;:&quot;text&quot;}"/>
          <p:cNvSpPr txBox="1"/>
          <p:nvPr/>
        </p:nvSpPr>
        <p:spPr>
          <a:xfrm rot="0" flipH="0" flipV="0">
            <a:off x="6076950" y="5191125"/>
            <a:ext cx="5276850" cy="257175"/>
          </a:xfrm>
          <a:prstGeom prst="rect"/>
        </p:spPr>
        <p:txBody>
          <a:bodyPr wrap="none" lIns="0" tIns="0" rIns="0" bIns="0"/>
          <a:p>
            <a:pPr>
              <a:lnSpc>
                <a:spcPct val="145000"/>
              </a:lnSpc>
            </a:pPr>
            <a:r>
              <a:rPr lang="zh-CN" sz="1125">
                <a:solidFill>
                  <a:srgbClr val="6C8280"/>
                </a:solidFill>
                <a:latin typeface="Microsoft YaHei"/>
                <a:ea typeface="Microsoft YaHei"/>
              </a:rPr>
              <a:t>Check if cleanliness, temp., humidity, &amp; lighting are within specs.</a:t>
            </a:r>
            <a:endParaRPr/>
          </a:p>
        </p:txBody>
      </p:sp>
      <p:sp>
        <p:nvSpPr>
          <p:cNvPr id="128" name=""/>
          <p:cNvSpPr/>
          <p:nvPr/>
        </p:nvSpPr>
        <p:spPr>
          <a:xfrm rot="0" flipH="0" flipV="0">
            <a:off x="4695825" y="5829300"/>
            <a:ext cx="6858000" cy="514350"/>
          </a:xfrm>
          <a:prstGeom prst="roundRect">
            <a:avLst>
              <a:gd name="adj" fmla="val 14815"/>
            </a:avLst>
          </a:prstGeom>
          <a:solidFill>
            <a:srgbClr val="C0392B">
              <a:alpha val="7000"/>
            </a:srgbClr>
          </a:solidFill>
          <a:ln/>
        </p:spPr>
        <p:txBody>
          <a:bodyPr/>
          <a:p/>
        </p:txBody>
      </p:sp>
      <p:sp>
        <p:nvSpPr>
          <p:cNvPr id="129" name=""/>
          <p:cNvSpPr/>
          <p:nvPr/>
        </p:nvSpPr>
        <p:spPr>
          <a:xfrm rot="0" flipH="0" flipV="0">
            <a:off x="4695825" y="5829300"/>
            <a:ext cx="6858000" cy="514350"/>
          </a:xfrm>
          <a:custGeom>
            <a:pathLst>
              <a:path w="720" h="54">
                <a:moveTo>
                  <a:pt x="8" y="0"/>
                </a:moveTo>
                <a:cubicBezTo>
                  <a:pt x="5" y="0"/>
                  <a:pt x="3" y="2"/>
                  <a:pt x="3" y="5"/>
                </a:cubicBezTo>
                <a:lnTo>
                  <a:pt x="3" y="49"/>
                </a:lnTo>
                <a:cubicBezTo>
                  <a:pt x="3" y="51"/>
                  <a:pt x="5" y="53"/>
                  <a:pt x="7" y="54"/>
                </a:cubicBezTo>
                <a:cubicBezTo>
                  <a:pt x="3" y="53"/>
                  <a:pt x="0" y="50"/>
                  <a:pt x="0" y="46"/>
                </a:cubicBezTo>
                <a:lnTo>
                  <a:pt x="0" y="8"/>
                </a:lnTo>
                <a:cubicBezTo>
                  <a:pt x="0" y="4"/>
                  <a:pt x="3" y="0"/>
                  <a:pt x="8" y="0"/>
                </a:cubicBezTo>
                <a:close/>
              </a:path>
            </a:pathLst>
          </a:custGeom>
          <a:solidFill>
            <a:srgbClr val="C0392B"/>
          </a:solidFill>
          <a:ln/>
        </p:spPr>
        <p:txBody>
          <a:bodyPr/>
          <a:p/>
        </p:txBody>
      </p:sp>
      <p:sp>
        <p:nvSpPr>
          <p:cNvPr id="130" name="" descr="{&quot;isTemplate&quot;:true,&quot;type&quot;:&quot;text&quot;}"/>
          <p:cNvSpPr txBox="1"/>
          <p:nvPr/>
        </p:nvSpPr>
        <p:spPr>
          <a:xfrm rot="0" flipH="0" flipV="0">
            <a:off x="4867275" y="5962650"/>
            <a:ext cx="6640830" cy="247650"/>
          </a:xfrm>
          <a:prstGeom prst="rect"/>
        </p:spPr>
        <p:txBody>
          <a:bodyPr wrap="none" lIns="0" tIns="0" rIns="0" bIns="0"/>
          <a:p>
            <a:pPr>
              <a:lnSpc>
                <a:spcPct val="150000"/>
              </a:lnSpc>
            </a:pPr>
            <a:r>
              <a:rPr lang="zh-CN" sz="800">
                <a:solidFill>
                  <a:srgbClr val="C0392B"/>
                </a:solidFill>
                <a:latin typeface="Microsoft YaHei"/>
                <a:ea typeface="Microsoft YaHei"/>
              </a:rPr>
              <a:t/>
            </a:r>
            <a:r>
              <a:rPr lang="en-US" sz="800">
                <a:solidFill>
                  <a:srgbClr val="C0392B"/>
                </a:solidFill>
                <a:latin typeface="Microsoft YaHei"/>
                <a:ea typeface="Microsoft YaHei"/>
              </a:rPr>
              <a:t/>
            </a:r>
            <a:r>
              <a:rPr lang="zh-CN" sz="800">
                <a:solidFill>
                  <a:srgbClr val="C0392B"/>
                </a:solidFill>
                <a:latin typeface="Microsoft YaHei"/>
                <a:ea typeface="Microsoft YaHei"/>
              </a:rPr>
              <a:t/>
            </a:r>
            <a:r>
              <a:rPr lang="en-US" sz="800">
                <a:solidFill>
                  <a:srgbClr val="C0392B"/>
                </a:solidFill>
                <a:latin typeface="Microsoft YaHei"/>
                <a:ea typeface="Microsoft YaHei"/>
              </a:rPr>
              <a:t/>
            </a:r>
            <a:r>
              <a:rPr lang="zh-CN" sz="800">
                <a:solidFill>
                  <a:srgbClr val="C0392B"/>
                </a:solidFill>
                <a:latin typeface="Microsoft YaHei"/>
                <a:ea typeface="Microsoft YaHei"/>
              </a:rPr>
              <a:t/>
            </a:r>
            <a:r>
              <a:rPr lang="en-US" sz="800">
                <a:solidFill>
                  <a:srgbClr val="C0392B"/>
                </a:solidFill>
                <a:latin typeface="Microsoft YaHei"/>
                <a:ea typeface="Microsoft YaHei"/>
              </a:rPr>
              <a:t/>
            </a:r>
            <a:r>
              <a:rPr lang="zh-CN" sz="800">
                <a:solidFill>
                  <a:srgbClr val="C0392B"/>
                </a:solidFill>
                <a:latin typeface="Microsoft YaHei"/>
                <a:ea typeface="Microsoft YaHei"/>
              </a:rPr>
              <a:t/>
            </a:r>
            <a:r>
              <a:rPr lang="en-US" sz="800">
                <a:solidFill>
                  <a:srgbClr val="C0392B"/>
                </a:solidFill>
                <a:latin typeface="Microsoft YaHei"/>
                <a:ea typeface="Microsoft YaHei"/>
              </a:rPr>
              <a:t/>
            </a:r>
            <a:r>
              <a:rPr lang="zh-CN" sz="800">
                <a:solidFill>
                  <a:srgbClr val="C0392B"/>
                </a:solidFill>
                <a:latin typeface="Microsoft YaHei"/>
                <a:ea typeface="Microsoft YaHei"/>
              </a:rPr>
              <a:t>Detect anomaly → Notify team leader / process eng. → Hang "Pending" sign → Trace all products since last OK inspection.</a:t>
            </a:r>
            <a:endParaRPr/>
          </a:p>
        </p:txBody>
      </p:sp>
      <p:sp>
        <p:nvSpPr>
          <p:cNvPr id="131" name="" descr="{&quot;isTemplate&quot;:true,&quot;type&quot;:&quot;text&quot;}"/>
          <p:cNvSpPr txBox="1"/>
          <p:nvPr/>
        </p:nvSpPr>
        <p:spPr>
          <a:xfrm rot="0" flipH="0" flipV="0">
            <a:off x="666750" y="6477000"/>
            <a:ext cx="3576882" cy="152400"/>
          </a:xfrm>
          <a:prstGeom prst="rect"/>
        </p:spPr>
        <p:txBody>
          <a:bodyPr wrap="none" lIns="0" tIns="0" rIns="0" bIns="0"/>
          <a:p>
            <a:pPr>
              <a:lnSpc>
                <a:spcPct val="100000"/>
              </a:lnSpc>
            </a:pPr>
            <a:r>
              <a:rPr lang="en-US" sz="975">
                <a:solidFill>
                  <a:srgbClr val="85A8A1"/>
                </a:solidFill>
                <a:latin typeface="Microsoft YaHei"/>
                <a:ea typeface="Microsoft YaHei"/>
              </a:rPr>
              <a:t/>
            </a:r>
            <a:r>
              <a:rPr lang="zh-CN" sz="975">
                <a:solidFill>
                  <a:srgbClr val="85A8A1"/>
                </a:solidFill>
                <a:latin typeface="Microsoft YaHei"/>
                <a:ea typeface="Microsoft YaHei"/>
              </a:rPr>
              <a:t>QC Inspection Practical Training · Quality Department</a:t>
            </a:r>
            <a:r>
              <a:rPr lang="en-US" sz="975">
                <a:solidFill>
                  <a:srgbClr val="85A8A1"/>
                </a:solidFill>
                <a:latin typeface="Microsoft YaHei"/>
                <a:ea typeface="Microsoft YaHei"/>
              </a:rPr>
              <a:t/>
            </a:r>
            <a:r>
              <a:rPr lang="zh-CN" sz="975">
                <a:solidFill>
                  <a:srgbClr val="85A8A1"/>
                </a:solidFill>
                <a:latin typeface="Microsoft YaHei"/>
                <a:ea typeface="Microsoft YaHei"/>
              </a:rPr>
              <a:t/>
            </a:r>
            <a:endParaRPr/>
          </a:p>
        </p:txBody>
      </p:sp>
      <p:sp>
        <p:nvSpPr>
          <p:cNvPr id="132" name="" descr="{&quot;isTemplate&quot;:true,&quot;type&quot;:&quot;text&quot;}"/>
          <p:cNvSpPr txBox="1"/>
          <p:nvPr/>
        </p:nvSpPr>
        <p:spPr>
          <a:xfrm rot="0" flipH="0" flipV="0">
            <a:off x="11153775" y="6477000"/>
            <a:ext cx="371475" cy="161925"/>
          </a:xfrm>
          <a:prstGeom prst="rect"/>
        </p:spPr>
        <p:txBody>
          <a:bodyPr wrap="none" lIns="0" tIns="0" rIns="0" bIns="0"/>
          <a:p>
            <a:pPr>
              <a:lnSpc>
                <a:spcPct val="100000"/>
              </a:lnSpc>
            </a:pPr>
            <a:r>
              <a:rPr lang="en-US" sz="1050">
                <a:solidFill>
                  <a:srgbClr val="85A8A1"/>
                </a:solidFill>
                <a:latin typeface="DIN Alternate"/>
                <a:ea typeface="DIN Alternate"/>
              </a:rPr>
              <a:t>13 / 18</a:t>
            </a:r>
            <a:endParaRPr/>
          </a:p>
        </p:txBody>
      </p:sp>
    </p:spTree>
  </p:cSld>
</p:sld>
</file>

<file path=ppt/slides/slide14.xml><?xml version="1.0" encoding="utf-8"?>
<p:sld xmlns:asvg="http://schemas.microsoft.com/office/drawing/2016/SVG/main" xmlns:a="http://schemas.openxmlformats.org/drawingml/2006/main" xmlns:r="http://schemas.openxmlformats.org/officeDocument/2006/relationships" xmlns:p="http://schemas.openxmlformats.org/presentationml/2006/main" xmlns:mc="http://schemas.openxmlformats.org/markup-compatibility/2006" mc:Ignorable="asvg">
  <p:cSld>
    <p:spTree>
      <p:nvGrpSpPr>
        <p:cNvPr id="133" name="" descr="&lt;Slide style={{ width: 1280, height: 720, background: '#FFFFFF', padding: '20px 70px', flexDirection: 'column' }}&gt;&#10;  &lt;Box style={{ height: 96, flexDirection: 'column', justifyContent: 'flex-end', gap: 6 }}&gt;&#10;    &lt;Text style={{ fontSize: 34, fontWeight: 'bold', color: '#10403B' }}&gt;Cpk 大于 1.33，才叫制程受控&lt;/Text&gt;&#10;    &lt;Text style={{ fontSize: 16, color: '#6C8280' }}&gt;合格率是事后，Cpk 是事前——别让全绿的合格率掩盖正在漂移的制程&lt;/Text&gt;&#10;  &lt;/Box&gt;&#10;  &lt;Box style={{ height: 10 }} /&gt;&#10;  &lt;Box style={{ height: 540, flexDirection: 'row', gap: 40 }}&gt;&#10;    &lt;Box style={{ width: 452, flexDirection: 'column' }}&gt;&#10;      &lt;Text style={{ fontSize: 16, color: '#85A8A1', marginBottom: 6 }}&gt;制程能力指数门槛&lt;/Text&gt;&#10;      &lt;Text style={{ fontSize: 30, fontWeight: 'bold', color: '#10403B', marginBottom: -6, fontFamily: '&quot;DIN Alternate&quot;, &quot;Helvetica Neue&quot;, Arial, sans-serif' }}&gt;Cpk ≥&lt;/Text&gt;&#10;      &lt;Text style={{ fontSize: 140, fontWeight: 'bold', color: '#D9822B', lineHeight: 1.05, fontFamily: '&quot;DIN Alternate&quot;, &quot;Helvetica Neue&quot;, Arial, sans-serif' }}&gt;1.33&lt;/Text&gt;&#10;      &lt;Text style={{ fontSize: 20, fontWeight: 'bold', color: '#10403B', marginTop: 8, marginBottom: 18 }}&gt;这是制程受控的基本门槛&lt;/Text&gt;&#10;      &lt;Text style={{ fontSize: 17, color: '#1C2B28', lineHeight: 1.7 }}&gt;&#10;        合格率是&quot;事后&quot;的结果，Cpk 是&quot;事前&quot;的预警。一批全合格，制程也可能正悄悄向规格边界漂移——只看合格率，会把这个风险完全盖住。&#10;      &lt;/Text&gt;&#10;      &lt;Box style={{ marginTop: 'auto', background: '#ECF4F1', borderRadius: 10, padding: '16px 20px' }}&gt;&#10;        &lt;Text style={{ fontSize: 15, color: '#10403B', lineHeight: 1.7 }}&gt;&#10;          &lt;span style={{ fontWeight: 'bold' }}&gt;Cpk 不达标时的三步：&lt;/span&gt;&lt;br /&gt;&#10;          ① 查中心偏移 → 调机对中　② 查变异 → 换料 / 保养　③ 复核确认&#10;        &lt;/Text&gt;&#10;      &lt;/Box&gt;&#10;    &lt;/Box&gt;&#10;    &lt;Box style={{ flex: 1, flexDirection: 'column' }}&gt;&#10;      &lt;Box style={{ flexDirection: 'row', gap: 14, marginBottom: 14 }}&gt;&#10;        &lt;Box style={{ flex: 1, background: '#FFFFFF', border: '1px solid #ECF4F1', borderRadius: 10, padding: '14px 18px' }}&gt;&#10;          &lt;Text style={{ fontSize: 18, fontWeight: 'bold', color: '#1E7F6E', marginBottom: 4 }}&gt;Cp · 只看精度够不够&lt;/Text&gt;&#10;          &lt;Text style={{ fontSize: 14, color: '#6C8280', lineHeight: 1.5 }}&gt;规格宽度 ÷ 6σ，不考虑中心偏移&lt;/Text&gt;&#10;        &lt;/Box&gt;&#10;        &lt;Box style={{ flex: 1, background: '#10403B', borderRadius: 10, padding: '14px 18px' }}&gt;&#10;          &lt;Text style={{ fontSize: 18, fontWeight: 'bold', color: '#FFFFFF', marginBottom: 4 }}&gt;Cpk · 还看偏不偏&lt;/Text&gt;&#10;          &lt;Text style={{ fontSize: 14, color: 'rgba(255,255,255,0.8)', lineHeight: 1.5 }}&gt;同时考虑中心偏移，取更差的一侧&lt;/Text&gt;&#10;        &lt;/Box&gt;&#10;      &lt;/Box&gt;&#10;      &lt;Box style={{ background: '#ECF4F1', borderRadius: 10, padding: '16px 18px', marginBottom: 14 }}&gt;&#10;        &lt;svg width=&quot;556&quot; height=&quot;200&quot; viewBox=&quot;0 0 556 200&quot;&gt;&#10;          &lt;line x1=&quot;24&quot; y1=&quot;34&quot; x2=&quot;496&quot; y2=&quot;34&quot; stroke=&quot;#C0392B&quot; strokeWidth=&quot;1.5&quot; strokeDasharray=&quot;6 4&quot; /&gt;&#10;          &lt;text x=&quot;504&quot; y=&quot;38&quot; fontSize=&quot;11&quot; fill=&quot;#C0392B&quot;&gt;UCL&lt;/text&gt;&#10;          &lt;line x1=&quot;24&quot; y1=&quot;100&quot; x2=&quot;496&quot; y2=&quot;100&quot; stroke=&quot;#1E7F6E&quot; strokeWidth=&quot;1.5&quot; /&gt;&#10;          &lt;text x=&quot;504&quot; y=&quot;104&quot; fontSize=&quot;11&quot; fill=&quot;#1E7F6E&quot;&gt;CL&lt;/text&gt;&#10;          &lt;line x1=&quot;24&quot; y1=&quot;166&quot; x2=&quot;496&quot; y2=&quot;166&quot; stroke=&quot;#C0392B&quot; strokeWidth=&quot;1.5&quot; strokeDasharray=&quot;6 4&quot; /&gt;&#10;          &lt;text x=&quot;504&quot; y=&quot;170&quot; fontSize=&quot;11&quot; fill=&quot;#C0392B&quot;&gt;LCL&lt;/text&gt;&#10;          &lt;polyline points=&quot;40,104 80,92 120,108 160,96 200,112 240,98 280,86 320,102 360,90 400,22 440,118 480,96&quot; fill=&quot;none&quot; stroke=&quot;#10403B&quot; strokeWidth=&quot;2&quot; /&gt;&#10;          &lt;circle cx=&quot;40&quot; cy=&quot;104&quot; r=&quot;4&quot; fill=&quot;#10403B&quot; /&gt;&#10;          &lt;circle cx=&quot;80&quot; cy=&quot;92&quot; r=&quot;4&quot; fill=&quot;#10403B&quot; /&gt;&#10;          &lt;circle cx=&quot;120&quot; cy=&quot;108&quot; r=&quot;4&quot; fill=&quot;#10403B&quot; /&gt;&#10;          &lt;circle cx=&quot;160&quot; cy=&quot;96&quot; r=&quot;4&quot; fill=&quot;#10403B&quot; /&gt;&#10;          &lt;circle cx=&quot;200&quot; cy=&quot;112&quot; r=&quot;4&quot; fill=&quot;#10403B&quot; /&gt;&#10;          &lt;circle cx=&quot;240&quot; cy=&quot;98&quot; r=&quot;4&quot; fill=&quot;#10403B&quot; /&gt;&#10;          &lt;circle cx=&quot;280&quot; cy=&quot;86&quot; r=&quot;4&quot; fill=&quot;#10403B&quot; /&gt;&#10;          &lt;circle cx=&quot;320&quot; cy=&quot;102&quot; r=&quot;4&quot; fill=&quot;#10403B&quot; /&gt;&#10;          &lt;circle cx=&quot;360&quot; cy=&quot;90&quot; r=&quot;4&quot; fill=&quot;#10403B&quot; /&gt;&#10;          &lt;circle cx=&quot;400&quot; cy=&quot;22&quot; r=&quot;5.5&quot; fill=&quot;#C0392B&quot; /&gt;&#10;          &lt;circle cx=&quot;440&quot; cy=&quot;118&quot; r=&quot;4&quot; fill=&quot;#10403B&quot; /&gt;&#10;          &lt;circle cx=&quot;480&quot; cy=&quot;96&quot; r=&quot;4&quot; fill=&quot;#10403B&quot; /&gt;&#10;          &lt;text x=&quot;28&quot; y=&quot;18&quot; fontSize=&quot;11&quot; fill=&quot;#C0392B&quot;&gt;超出控制限 → 判异，立即停机上报&lt;/text&gt;&#10;        &lt;/svg&gt;&#10;      &lt;/Box&gt;&#10;      &lt;Text style={{ fontSize: 15, color: '#1C2B28', lineHeight: 1.6 }}&gt;&#10;        控制图判异还有两条常用规则：&lt;span style={{ fontWeight: 'bold', color: '#10403B' }}&gt;连续 7 点在中心线同一侧&lt;/span&gt;、&lt;span style={{ fontWeight: 'bold', color: '#10403B' }}&gt;连续 7 点持续上升或下降&lt;/span&gt;，出现即判异并上报。&#10;      &lt;/Text&gt;&#10;    &lt;/Box&gt;&#10;  &lt;/Box&gt;&#10;  &lt;Box style={{ height: 10 }} /&gt;&#10;  &lt;Box style={{ height: 24, flexDirection: 'row', justifyContent: 'space-between', alignItems: 'center' }}&gt;&#10;    &lt;Text style={{ fontSize: 13, color: '#85A8A1' }}&gt;QC 检验实操培训 · 品质部&lt;/Text&gt;&#10;    &lt;Text style={{ fontSize: 14, color: '#85A8A1', fontFamily: '&quot;DIN Alternate&quot;, &quot;Helvetica Neue&quot;, Arial, sans-serif' }}&gt;14 / 18&lt;/Text&gt;&#10;  &lt;/Box&gt;&#10;&lt;/Slide&gt;&#10;"/>
        <p:cNvGrpSpPr/>
        <p:nvPr/>
      </p:nvGrpSpPr>
      <p:grpSpPr>
        <a:xfrm>
          <a:off x="0" y="0"/>
          <a:ext cx="0" cy="0"/>
          <a:chOff x="0" y="0"/>
          <a:chExt cx="0" cy="0"/>
        </a:xfrm>
      </p:grpSpPr>
      <p:sp>
        <p:nvSpPr>
          <p:cNvPr id="134" name=""/>
          <p:cNvSpPr/>
          <p:nvPr/>
        </p:nvSpPr>
        <p:spPr>
          <a:xfrm rot="0" flipH="0" flipV="0">
            <a:off x="0" y="0"/>
            <a:ext cx="12192000" cy="6858000"/>
          </a:xfrm>
          <a:prstGeom prst="rect">
            <a:avLst/>
          </a:prstGeom>
          <a:solidFill>
            <a:srgbClr val="FFFFFF"/>
          </a:solidFill>
          <a:ln/>
        </p:spPr>
        <p:txBody>
          <a:bodyPr/>
          <a:p/>
        </p:txBody>
      </p:sp>
      <p:sp>
        <p:nvSpPr>
          <p:cNvPr id="135" name="" descr="{&quot;isTemplate&quot;:true,&quot;type&quot;:&quot;text&quot;}"/>
          <p:cNvSpPr txBox="1"/>
          <p:nvPr/>
        </p:nvSpPr>
        <p:spPr>
          <a:xfrm rot="0" flipH="0" flipV="0">
            <a:off x="666750" y="466725"/>
            <a:ext cx="10858500" cy="390525"/>
          </a:xfrm>
          <a:prstGeom prst="rect"/>
        </p:spPr>
        <p:txBody>
          <a:bodyPr wrap="none" lIns="0" tIns="0" rIns="0" bIns="0"/>
          <a:p>
            <a:pPr>
              <a:lnSpc>
                <a:spcPct val="100000"/>
              </a:lnSpc>
            </a:pPr>
            <a:r>
              <a:rPr lang="en-US" sz="2550" b="1">
                <a:solidFill>
                  <a:srgbClr val="10403B"/>
                </a:solidFill>
                <a:latin typeface="Microsoft YaHei"/>
                <a:ea typeface="Microsoft YaHei"/>
              </a:rPr>
              <a:t/>
            </a:r>
            <a:r>
              <a:rPr lang="zh-CN" sz="2550" b="1">
                <a:solidFill>
                  <a:srgbClr val="10403B"/>
                </a:solidFill>
                <a:latin typeface="Microsoft YaHei"/>
                <a:ea typeface="Microsoft YaHei"/>
              </a:rPr>
              <a:t/>
            </a:r>
            <a:r>
              <a:rPr lang="en-US" sz="2550" b="1">
                <a:solidFill>
                  <a:srgbClr val="10403B"/>
                </a:solidFill>
                <a:latin typeface="Microsoft YaHei"/>
                <a:ea typeface="Microsoft YaHei"/>
              </a:rPr>
              <a:t/>
            </a:r>
            <a:r>
              <a:rPr lang="zh-CN" sz="2550" b="1">
                <a:solidFill>
                  <a:srgbClr val="10403B"/>
                </a:solidFill>
                <a:latin typeface="Microsoft YaHei"/>
                <a:ea typeface="Microsoft YaHei"/>
              </a:rPr>
              <a:t>Cpk &gt; 1.33 for process control</a:t>
            </a:r>
            <a:endParaRPr/>
          </a:p>
        </p:txBody>
      </p:sp>
      <p:sp>
        <p:nvSpPr>
          <p:cNvPr id="136" name="" descr="{&quot;isTemplate&quot;:true,&quot;type&quot;:&quot;text&quot;}"/>
          <p:cNvSpPr txBox="1"/>
          <p:nvPr/>
        </p:nvSpPr>
        <p:spPr>
          <a:xfrm rot="0" flipH="0" flipV="0">
            <a:off x="666750" y="914400"/>
            <a:ext cx="10858500" cy="190500"/>
          </a:xfrm>
          <a:prstGeom prst="rect"/>
        </p:spPr>
        <p:txBody>
          <a:bodyPr wrap="none" lIns="0" tIns="0" rIns="0" bIns="0"/>
          <a:p>
            <a:pPr>
              <a:lnSpc>
                <a:spcPct val="100000"/>
              </a:lnSpc>
            </a:pPr>
            <a:r>
              <a:rPr lang="zh-CN" sz="1200">
                <a:solidFill>
                  <a:srgbClr val="6C8280"/>
                </a:solidFill>
                <a:latin typeface="Microsoft YaHei"/>
                <a:ea typeface="Microsoft YaHei"/>
              </a:rPr>
              <a:t/>
            </a:r>
            <a:r>
              <a:rPr lang="en-US" sz="1200">
                <a:solidFill>
                  <a:srgbClr val="6C8280"/>
                </a:solidFill>
                <a:latin typeface="Microsoft YaHei"/>
                <a:ea typeface="Microsoft YaHei"/>
              </a:rPr>
              <a:t/>
            </a:r>
            <a:r>
              <a:rPr lang="zh-CN" sz="1200">
                <a:solidFill>
                  <a:srgbClr val="6C8280"/>
                </a:solidFill>
                <a:latin typeface="Microsoft YaHei"/>
                <a:ea typeface="Microsoft YaHei"/>
              </a:rPr>
              <a:t>Yield is post-facto, Cpk is proactive — don't let high yields mask drifting processes</a:t>
            </a:r>
            <a:endParaRPr/>
          </a:p>
        </p:txBody>
      </p:sp>
      <p:sp>
        <p:nvSpPr>
          <p:cNvPr id="137" name="" descr="{&quot;isTemplate&quot;:true,&quot;type&quot;:&quot;text&quot;}"/>
          <p:cNvSpPr txBox="1"/>
          <p:nvPr/>
        </p:nvSpPr>
        <p:spPr>
          <a:xfrm rot="0" flipH="0" flipV="0">
            <a:off x="666750" y="1200150"/>
            <a:ext cx="4305300" cy="190500"/>
          </a:xfrm>
          <a:prstGeom prst="rect"/>
        </p:spPr>
        <p:txBody>
          <a:bodyPr wrap="none" lIns="0" tIns="0" rIns="0" bIns="0"/>
          <a:p>
            <a:pPr>
              <a:lnSpc>
                <a:spcPct val="100000"/>
              </a:lnSpc>
            </a:pPr>
            <a:r>
              <a:rPr lang="zh-CN" sz="1200">
                <a:solidFill>
                  <a:srgbClr val="85A8A1"/>
                </a:solidFill>
                <a:latin typeface="Microsoft YaHei"/>
                <a:ea typeface="Microsoft YaHei"/>
              </a:rPr>
              <a:t>Process capability threshold</a:t>
            </a:r>
            <a:endParaRPr/>
          </a:p>
        </p:txBody>
      </p:sp>
      <p:sp>
        <p:nvSpPr>
          <p:cNvPr id="138" name="" descr="{&quot;isTemplate&quot;:true,&quot;type&quot;:&quot;text&quot;}"/>
          <p:cNvSpPr txBox="1"/>
          <p:nvPr/>
        </p:nvSpPr>
        <p:spPr>
          <a:xfrm rot="0" flipH="0" flipV="0">
            <a:off x="666750" y="1447800"/>
            <a:ext cx="4305300" cy="342900"/>
          </a:xfrm>
          <a:prstGeom prst="rect"/>
        </p:spPr>
        <p:txBody>
          <a:bodyPr wrap="none" lIns="0" tIns="0" rIns="0" bIns="0"/>
          <a:p>
            <a:pPr>
              <a:lnSpc>
                <a:spcPct val="100000"/>
              </a:lnSpc>
            </a:pPr>
            <a:r>
              <a:rPr lang="en-US" sz="2250" b="1">
                <a:solidFill>
                  <a:srgbClr val="10403B"/>
                </a:solidFill>
                <a:latin typeface="DIN Alternate"/>
                <a:ea typeface="DIN Alternate"/>
              </a:rPr>
              <a:t>Cpk ≥</a:t>
            </a:r>
            <a:endParaRPr/>
          </a:p>
        </p:txBody>
      </p:sp>
      <p:sp>
        <p:nvSpPr>
          <p:cNvPr id="139" name="" descr="{&quot;isTemplate&quot;:true,&quot;type&quot;:&quot;text&quot;}"/>
          <p:cNvSpPr txBox="1"/>
          <p:nvPr/>
        </p:nvSpPr>
        <p:spPr>
          <a:xfrm rot="0" flipH="0" flipV="0">
            <a:off x="666750" y="1733550"/>
            <a:ext cx="4305300" cy="1685925"/>
          </a:xfrm>
          <a:prstGeom prst="rect"/>
        </p:spPr>
        <p:txBody>
          <a:bodyPr wrap="none" lIns="0" tIns="0" rIns="0" bIns="0"/>
          <a:p>
            <a:pPr>
              <a:lnSpc>
                <a:spcPct val="105000"/>
              </a:lnSpc>
            </a:pPr>
            <a:r>
              <a:rPr lang="en-US" sz="10500" b="1">
                <a:solidFill>
                  <a:srgbClr val="D9822B"/>
                </a:solidFill>
                <a:latin typeface="DIN Alternate"/>
                <a:ea typeface="DIN Alternate"/>
              </a:rPr>
              <a:t>1.33</a:t>
            </a:r>
            <a:endParaRPr/>
          </a:p>
        </p:txBody>
      </p:sp>
      <p:sp>
        <p:nvSpPr>
          <p:cNvPr id="140" name="" descr="{&quot;isTemplate&quot;:true,&quot;type&quot;:&quot;text&quot;}"/>
          <p:cNvSpPr txBox="1"/>
          <p:nvPr/>
        </p:nvSpPr>
        <p:spPr>
          <a:xfrm rot="0" flipH="0" flipV="0">
            <a:off x="666750" y="3495675"/>
            <a:ext cx="4305300" cy="228600"/>
          </a:xfrm>
          <a:prstGeom prst="rect"/>
        </p:spPr>
        <p:txBody>
          <a:bodyPr wrap="none" lIns="0" tIns="0" rIns="0" bIns="0"/>
          <a:p>
            <a:pPr>
              <a:lnSpc>
                <a:spcPct val="100000"/>
              </a:lnSpc>
            </a:pPr>
            <a:r>
              <a:rPr lang="zh-CN" sz="1500" b="1">
                <a:solidFill>
                  <a:srgbClr val="10403B"/>
                </a:solidFill>
                <a:latin typeface="Microsoft YaHei"/>
                <a:ea typeface="Microsoft YaHei"/>
              </a:rPr>
              <a:t>Basic threshold for process control</a:t>
            </a:r>
            <a:endParaRPr/>
          </a:p>
        </p:txBody>
      </p:sp>
      <p:sp>
        <p:nvSpPr>
          <p:cNvPr id="141" name="" descr="{&quot;isTemplate&quot;:true,&quot;type&quot;:&quot;text&quot;}"/>
          <p:cNvSpPr txBox="1"/>
          <p:nvPr/>
        </p:nvSpPr>
        <p:spPr>
          <a:xfrm rot="0" flipH="0" flipV="0">
            <a:off x="666750" y="3895725"/>
            <a:ext cx="4305300" cy="1000125"/>
          </a:xfrm>
          <a:prstGeom prst="rect"/>
        </p:spPr>
        <p:txBody>
          <a:bodyPr wrap="square" lIns="0" tIns="0" rIns="0" bIns="0">
            <a:normAutofit/>
          </a:bodyPr>
          <a:p>
            <a:pPr>
              <a:lnSpc>
                <a:spcPct val="170000"/>
              </a:lnSpc>
            </a:pPr>
            <a:r>
              <a:rPr lang="zh-CN" sz="850">
                <a:solidFill>
                  <a:srgbClr val="1C2B28"/>
                </a:solidFill>
                <a:latin typeface="Microsoft YaHei"/>
                <a:ea typeface="Microsoft YaHei"/>
              </a:rPr>
              <a:t/>
            </a:r>
            <a:r>
              <a:rPr lang="en-US" sz="850">
                <a:solidFill>
                  <a:srgbClr val="1C2B28"/>
                </a:solidFill>
                <a:latin typeface="Microsoft YaHei"/>
                <a:ea typeface="Microsoft YaHei"/>
              </a:rPr>
              <a:t/>
            </a:r>
            <a:r>
              <a:rPr lang="zh-CN" sz="850">
                <a:solidFill>
                  <a:srgbClr val="1C2B28"/>
                </a:solidFill>
                <a:latin typeface="Microsoft YaHei"/>
                <a:ea typeface="Microsoft YaHei"/>
              </a:rPr>
              <a:t/>
            </a:r>
            <a:r>
              <a:rPr lang="en-US" sz="850">
                <a:solidFill>
                  <a:srgbClr val="1C2B28"/>
                </a:solidFill>
                <a:latin typeface="Microsoft YaHei"/>
                <a:ea typeface="Microsoft YaHei"/>
              </a:rPr>
              <a:t/>
            </a:r>
            <a:r>
              <a:rPr lang="zh-CN" sz="850">
                <a:solidFill>
                  <a:srgbClr val="1C2B28"/>
                </a:solidFill>
                <a:latin typeface="Microsoft YaHei"/>
                <a:ea typeface="Microsoft YaHei"/>
              </a:rPr>
              <a:t/>
            </a:r>
            <a:r>
              <a:rPr lang="en-US" sz="850">
                <a:solidFill>
                  <a:srgbClr val="1C2B28"/>
                </a:solidFill>
                <a:latin typeface="Microsoft YaHei"/>
                <a:ea typeface="Microsoft YaHei"/>
              </a:rPr>
              <a:t/>
            </a:r>
            <a:r>
              <a:rPr lang="zh-CN" sz="850">
                <a:solidFill>
                  <a:srgbClr val="1C2B28"/>
                </a:solidFill>
                <a:latin typeface="Microsoft YaHei"/>
                <a:ea typeface="Microsoft YaHei"/>
              </a:rPr>
              <a:t/>
            </a:r>
            <a:r>
              <a:rPr lang="en-US" sz="850">
                <a:solidFill>
                  <a:srgbClr val="1C2B28"/>
                </a:solidFill>
                <a:latin typeface="Microsoft YaHei"/>
                <a:ea typeface="Microsoft YaHei"/>
              </a:rPr>
              <a:t/>
            </a:r>
            <a:r>
              <a:rPr lang="zh-CN" sz="850">
                <a:solidFill>
                  <a:srgbClr val="1C2B28"/>
                </a:solidFill>
                <a:latin typeface="Microsoft YaHei"/>
                <a:ea typeface="Microsoft YaHei"/>
              </a:rPr>
              <a:t/>
            </a:r>
            <a:r>
              <a:rPr lang="en-US" sz="850">
                <a:solidFill>
                  <a:srgbClr val="1C2B28"/>
                </a:solidFill>
                <a:latin typeface="Microsoft YaHei"/>
                <a:ea typeface="Microsoft YaHei"/>
              </a:rPr>
              <a:t/>
            </a:r>
            <a:r>
              <a:rPr lang="zh-CN" sz="850">
                <a:solidFill>
                  <a:srgbClr val="1C2B28"/>
                </a:solidFill>
                <a:latin typeface="Microsoft YaHei"/>
                <a:ea typeface="Microsoft YaHei"/>
              </a:rPr>
              <a:t>The pass rate is a "post-event" result, while Cpk is a "pre-event" warning. Even if a batch is entirely qualified, the process may be quietly drifting towards the specification limits—relying solely on the pass rate would completely mask this risk.</a:t>
            </a:r>
            <a:endParaRPr/>
          </a:p>
        </p:txBody>
      </p:sp>
      <p:sp>
        <p:nvSpPr>
          <p:cNvPr id="142" name=""/>
          <p:cNvSpPr/>
          <p:nvPr/>
        </p:nvSpPr>
        <p:spPr>
          <a:xfrm rot="0" flipH="0" flipV="0">
            <a:off x="666750" y="5162550"/>
            <a:ext cx="4305300" cy="1181100"/>
          </a:xfrm>
          <a:prstGeom prst="roundRect">
            <a:avLst>
              <a:gd name="adj" fmla="val 8065"/>
            </a:avLst>
          </a:prstGeom>
          <a:solidFill>
            <a:srgbClr val="ECF4F1"/>
          </a:solidFill>
          <a:ln/>
        </p:spPr>
        <p:txBody>
          <a:bodyPr/>
          <a:p/>
        </p:txBody>
      </p:sp>
      <p:sp>
        <p:nvSpPr>
          <p:cNvPr id="143" name="" descr="{&quot;isTemplate&quot;:true,&quot;type&quot;:&quot;text&quot;}"/>
          <p:cNvSpPr txBox="1"/>
          <p:nvPr/>
        </p:nvSpPr>
        <p:spPr>
          <a:xfrm rot="0" flipH="0" flipV="0">
            <a:off x="857250" y="5314950"/>
            <a:ext cx="3924300" cy="876300"/>
          </a:xfrm>
          <a:prstGeom prst="rect"/>
        </p:spPr>
        <p:txBody>
          <a:bodyPr wrap="square" lIns="0" tIns="0" rIns="0" bIns="0">
            <a:normAutofit/>
          </a:bodyPr>
          <a:p>
            <a:pPr>
              <a:lnSpc>
                <a:spcPct val="170000"/>
              </a:lnSpc>
            </a:pPr>
            <a:r>
              <a:rPr lang="en-US" sz="850" b="1">
                <a:solidFill>
                  <a:srgbClr val="10403B"/>
                </a:solidFill>
                <a:latin typeface="Microsoft YaHei"/>
                <a:ea typeface="Microsoft YaHei"/>
              </a:rPr>
              <a:t/>
            </a:r>
            <a:r>
              <a:rPr lang="zh-CN" sz="850" b="1">
                <a:solidFill>
                  <a:srgbClr val="10403B"/>
                </a:solidFill>
                <a:latin typeface="Microsoft YaHei"/>
                <a:ea typeface="Microsoft YaHei"/>
              </a:rPr>
              <a:t>3 steps when Cpk is low:</a:t>
            </a:r>
            <a:endParaRPr/>
          </a:p>
          <a:p>
            <a:pPr>
              <a:lnSpc>
                <a:spcPct val="170000"/>
              </a:lnSpc>
            </a:pPr>
            <a:r>
              <a:rPr lang="en-US" sz="850">
                <a:solidFill>
                  <a:srgbClr val="10403B"/>
                </a:solidFill>
                <a:latin typeface="Microsoft YaHei"/>
                <a:ea typeface="Microsoft YaHei"/>
              </a:rPr>
              <a:t/>
            </a:r>
            <a:r>
              <a:rPr lang="zh-CN" sz="850">
                <a:solidFill>
                  <a:srgbClr val="10403B"/>
                </a:solidFill>
                <a:latin typeface="Microsoft YaHei"/>
                <a:ea typeface="Microsoft YaHei"/>
              </a:rPr>
              <a:t/>
            </a:r>
            <a:r>
              <a:rPr lang="en-US" sz="850">
                <a:solidFill>
                  <a:srgbClr val="10403B"/>
                </a:solidFill>
                <a:latin typeface="Microsoft YaHei"/>
                <a:ea typeface="Microsoft YaHei"/>
              </a:rPr>
              <a:t/>
            </a:r>
            <a:r>
              <a:rPr lang="zh-CN" sz="850">
                <a:solidFill>
                  <a:srgbClr val="10403B"/>
                </a:solidFill>
                <a:latin typeface="Microsoft YaHei"/>
                <a:ea typeface="Microsoft YaHei"/>
              </a:rPr>
              <a:t>① Check centering → Adjust machine ② Check variation → Change material / maintain ③ Verify</a:t>
            </a:r>
            <a:r>
              <a:rPr lang="en-US" sz="850">
                <a:solidFill>
                  <a:srgbClr val="10403B"/>
                </a:solidFill>
                <a:latin typeface="Microsoft YaHei"/>
                <a:ea typeface="Microsoft YaHei"/>
              </a:rPr>
              <a:t/>
            </a:r>
            <a:r>
              <a:rPr lang="zh-CN" sz="850">
                <a:solidFill>
                  <a:srgbClr val="10403B"/>
                </a:solidFill>
                <a:latin typeface="Microsoft YaHei"/>
                <a:ea typeface="Microsoft YaHei"/>
              </a:rPr>
              <a:t/>
            </a:r>
            <a:r>
              <a:rPr lang="en-US" sz="850">
                <a:solidFill>
                  <a:srgbClr val="10403B"/>
                </a:solidFill>
                <a:latin typeface="Microsoft YaHei"/>
                <a:ea typeface="Microsoft YaHei"/>
              </a:rPr>
              <a:t/>
            </a:r>
            <a:r>
              <a:rPr lang="zh-CN" sz="850">
                <a:solidFill>
                  <a:srgbClr val="10403B"/>
                </a:solidFill>
                <a:latin typeface="Microsoft YaHei"/>
                <a:ea typeface="Microsoft YaHei"/>
              </a:rPr>
              <a:t/>
            </a:r>
            <a:r>
              <a:rPr lang="en-US" sz="850">
                <a:solidFill>
                  <a:srgbClr val="10403B"/>
                </a:solidFill>
                <a:latin typeface="Microsoft YaHei"/>
                <a:ea typeface="Microsoft YaHei"/>
              </a:rPr>
              <a:t/>
            </a:r>
            <a:r>
              <a:rPr lang="zh-CN" sz="850">
                <a:solidFill>
                  <a:srgbClr val="10403B"/>
                </a:solidFill>
                <a:latin typeface="Microsoft YaHei"/>
                <a:ea typeface="Microsoft YaHei"/>
              </a:rPr>
              <a:t/>
            </a:r>
            <a:r>
              <a:rPr lang="en-US" sz="850">
                <a:solidFill>
                  <a:srgbClr val="10403B"/>
                </a:solidFill>
                <a:latin typeface="Microsoft YaHei"/>
                <a:ea typeface="Microsoft YaHei"/>
              </a:rPr>
              <a:t/>
            </a:r>
            <a:r>
              <a:rPr lang="zh-CN" sz="850">
                <a:solidFill>
                  <a:srgbClr val="10403B"/>
                </a:solidFill>
                <a:latin typeface="Microsoft YaHei"/>
                <a:ea typeface="Microsoft YaHei"/>
              </a:rPr>
              <a:t/>
            </a:r>
            <a:endParaRPr/>
          </a:p>
        </p:txBody>
      </p:sp>
      <p:sp>
        <p:nvSpPr>
          <p:cNvPr id="144" name=""/>
          <p:cNvSpPr/>
          <p:nvPr/>
        </p:nvSpPr>
        <p:spPr>
          <a:xfrm rot="0" flipH="0" flipV="0">
            <a:off x="5353050" y="1200150"/>
            <a:ext cx="3019425" cy="762000"/>
          </a:xfrm>
          <a:prstGeom prst="roundRect">
            <a:avLst>
              <a:gd name="adj" fmla="val 12500"/>
            </a:avLst>
          </a:prstGeom>
          <a:solidFill>
            <a:srgbClr val="FFFFFF"/>
          </a:solidFill>
          <a:ln w="12700">
            <a:solidFill>
              <a:srgbClr val="ECF4F1"/>
            </a:solidFill>
            <a:prstDash val="solid"/>
          </a:ln>
        </p:spPr>
        <p:txBody>
          <a:bodyPr/>
          <a:p/>
        </p:txBody>
      </p:sp>
      <p:sp>
        <p:nvSpPr>
          <p:cNvPr id="145" name="" descr="{&quot;isTemplate&quot;:true,&quot;type&quot;:&quot;text&quot;}"/>
          <p:cNvSpPr txBox="1"/>
          <p:nvPr/>
        </p:nvSpPr>
        <p:spPr>
          <a:xfrm rot="0" flipH="0" flipV="0">
            <a:off x="5524500" y="1333500"/>
            <a:ext cx="2676525" cy="209550"/>
          </a:xfrm>
          <a:prstGeom prst="rect"/>
        </p:spPr>
        <p:txBody>
          <a:bodyPr wrap="none" lIns="0" tIns="0" rIns="0" bIns="0"/>
          <a:p>
            <a:pPr>
              <a:lnSpc>
                <a:spcPct val="100000"/>
              </a:lnSpc>
            </a:pPr>
            <a:r>
              <a:rPr lang="en-US" sz="1350" b="1">
                <a:solidFill>
                  <a:srgbClr val="1E7F6E"/>
                </a:solidFill>
                <a:latin typeface="Microsoft YaHei"/>
                <a:ea typeface="Microsoft YaHei"/>
              </a:rPr>
              <a:t/>
            </a:r>
            <a:r>
              <a:rPr lang="zh-CN" sz="1350" b="1">
                <a:solidFill>
                  <a:srgbClr val="1E7F6E"/>
                </a:solidFill>
                <a:latin typeface="Microsoft YaHei"/>
                <a:ea typeface="Microsoft YaHei"/>
              </a:rPr>
              <a:t>Cp · Precision only</a:t>
            </a:r>
            <a:endParaRPr/>
          </a:p>
        </p:txBody>
      </p:sp>
      <p:sp>
        <p:nvSpPr>
          <p:cNvPr id="146" name="" descr="{&quot;isTemplate&quot;:true,&quot;type&quot;:&quot;text&quot;}"/>
          <p:cNvSpPr txBox="1"/>
          <p:nvPr/>
        </p:nvSpPr>
        <p:spPr>
          <a:xfrm rot="0" flipH="0" flipV="0">
            <a:off x="5524500" y="1581150"/>
            <a:ext cx="2802255" cy="247650"/>
          </a:xfrm>
          <a:prstGeom prst="rect"/>
        </p:spPr>
        <p:txBody>
          <a:bodyPr wrap="none" lIns="0" tIns="0" rIns="0" bIns="0"/>
          <a:p>
            <a:pPr>
              <a:lnSpc>
                <a:spcPct val="150000"/>
              </a:lnSpc>
            </a:pPr>
            <a:r>
              <a:rPr lang="zh-CN" sz="1050">
                <a:solidFill>
                  <a:srgbClr val="6C8280"/>
                </a:solidFill>
                <a:latin typeface="Microsoft YaHei"/>
                <a:ea typeface="Microsoft YaHei"/>
              </a:rPr>
              <a:t/>
            </a:r>
            <a:r>
              <a:rPr lang="en-US" sz="1050">
                <a:solidFill>
                  <a:srgbClr val="6C8280"/>
                </a:solidFill>
                <a:latin typeface="Microsoft YaHei"/>
                <a:ea typeface="Microsoft YaHei"/>
              </a:rPr>
              <a:t/>
            </a:r>
            <a:r>
              <a:rPr lang="zh-CN" sz="1050">
                <a:solidFill>
                  <a:srgbClr val="6C8280"/>
                </a:solidFill>
                <a:latin typeface="Microsoft YaHei"/>
                <a:ea typeface="Microsoft YaHei"/>
              </a:rPr>
              <a:t>Spec. width ÷ 6σ, no centering considered</a:t>
            </a:r>
            <a:endParaRPr/>
          </a:p>
        </p:txBody>
      </p:sp>
      <p:sp>
        <p:nvSpPr>
          <p:cNvPr id="147" name=""/>
          <p:cNvSpPr/>
          <p:nvPr/>
        </p:nvSpPr>
        <p:spPr>
          <a:xfrm rot="0" flipH="0" flipV="0">
            <a:off x="8505825" y="1200150"/>
            <a:ext cx="3019425" cy="762000"/>
          </a:xfrm>
          <a:prstGeom prst="roundRect">
            <a:avLst>
              <a:gd name="adj" fmla="val 12500"/>
            </a:avLst>
          </a:prstGeom>
          <a:solidFill>
            <a:srgbClr val="10403B"/>
          </a:solidFill>
          <a:ln/>
        </p:spPr>
        <p:txBody>
          <a:bodyPr/>
          <a:p/>
        </p:txBody>
      </p:sp>
      <p:sp>
        <p:nvSpPr>
          <p:cNvPr id="148" name="" descr="{&quot;isTemplate&quot;:true,&quot;type&quot;:&quot;text&quot;}"/>
          <p:cNvSpPr txBox="1"/>
          <p:nvPr/>
        </p:nvSpPr>
        <p:spPr>
          <a:xfrm rot="0" flipH="0" flipV="0">
            <a:off x="8677275" y="1333500"/>
            <a:ext cx="2676525" cy="209550"/>
          </a:xfrm>
          <a:prstGeom prst="rect"/>
        </p:spPr>
        <p:txBody>
          <a:bodyPr wrap="none" lIns="0" tIns="0" rIns="0" bIns="0"/>
          <a:p>
            <a:pPr>
              <a:lnSpc>
                <a:spcPct val="100000"/>
              </a:lnSpc>
            </a:pPr>
            <a:r>
              <a:rPr lang="en-US" sz="1350" b="1">
                <a:solidFill>
                  <a:srgbClr val="FFFFFF"/>
                </a:solidFill>
                <a:latin typeface="Microsoft YaHei"/>
                <a:ea typeface="Microsoft YaHei"/>
              </a:rPr>
              <a:t>Cpk · Centering &amp; precision</a:t>
            </a:r>
            <a:r>
              <a:rPr lang="zh-CN" sz="1350" b="1">
                <a:solidFill>
                  <a:srgbClr val="FFFFFF"/>
                </a:solidFill>
                <a:latin typeface="Microsoft YaHei"/>
                <a:ea typeface="Microsoft YaHei"/>
              </a:rPr>
              <a:t/>
            </a:r>
            <a:endParaRPr/>
          </a:p>
        </p:txBody>
      </p:sp>
      <p:sp>
        <p:nvSpPr>
          <p:cNvPr id="149" name="" descr="{&quot;isTemplate&quot;:true,&quot;type&quot;:&quot;text&quot;}"/>
          <p:cNvSpPr txBox="1"/>
          <p:nvPr/>
        </p:nvSpPr>
        <p:spPr>
          <a:xfrm rot="0" flipH="0" flipV="0">
            <a:off x="8677275" y="1581150"/>
            <a:ext cx="2802255" cy="247650"/>
          </a:xfrm>
          <a:prstGeom prst="rect"/>
        </p:spPr>
        <p:txBody>
          <a:bodyPr wrap="none" lIns="0" tIns="0" rIns="0" bIns="0"/>
          <a:p>
            <a:pPr>
              <a:lnSpc>
                <a:spcPct val="150000"/>
              </a:lnSpc>
            </a:pPr>
            <a:r>
              <a:rPr lang="zh-CN" sz="1000">
                <a:solidFill>
                  <a:srgbClr val="FFFFFF">
                    <a:alpha val="80000"/>
                  </a:srgbClr>
                </a:solidFill>
                <a:latin typeface="Microsoft YaHei"/>
                <a:ea typeface="Microsoft YaHei"/>
              </a:rPr>
              <a:t>Considers centering; takes the worse side</a:t>
            </a:r>
            <a:endParaRPr/>
          </a:p>
        </p:txBody>
      </p:sp>
      <p:sp>
        <p:nvSpPr>
          <p:cNvPr id="150" name=""/>
          <p:cNvSpPr/>
          <p:nvPr/>
        </p:nvSpPr>
        <p:spPr>
          <a:xfrm rot="0" flipH="0" flipV="0">
            <a:off x="5353050" y="2095500"/>
            <a:ext cx="6172200" cy="2209800"/>
          </a:xfrm>
          <a:prstGeom prst="roundRect">
            <a:avLst>
              <a:gd name="adj" fmla="val 4310"/>
            </a:avLst>
          </a:prstGeom>
          <a:solidFill>
            <a:srgbClr val="ECF4F1"/>
          </a:solidFill>
          <a:ln/>
        </p:spPr>
        <p:txBody>
          <a:bodyPr/>
          <a:p/>
        </p:txBody>
      </p:sp>
      <p:pic>
        <p:nvPicPr>
          <p:cNvPr id="151" name=""/>
          <p:cNvPicPr>
            <a:picLocks noChangeAspect="1"/>
          </p:cNvPicPr>
          <p:nvPr/>
        </p:nvPicPr>
        <p:blipFill>
          <a:blip>
            <a:extLst>
              <a:ext uri="{96DAC541-7B7A-43D3-8B79-37D633B846F1}">
                <asvg:svgBlip r:embed="rId1"/>
              </a:ext>
            </a:extLst>
          </a:blip>
          <a:stretch>
            <a:fillRect/>
          </a:stretch>
        </p:blipFill>
        <p:spPr>
          <a:xfrm rot="0" flipH="0" flipV="0">
            <a:off x="5524500" y="2247900"/>
            <a:ext cx="5295900" cy="1905000"/>
          </a:xfrm>
          <a:prstGeom prst="rect">
            <a:avLst/>
          </a:prstGeom>
          <a:ln/>
        </p:spPr>
      </p:pic>
      <p:sp>
        <p:nvSpPr>
          <p:cNvPr id="152" name="" descr="{&quot;isTemplate&quot;:true,&quot;type&quot;:&quot;text&quot;}"/>
          <p:cNvSpPr txBox="1"/>
          <p:nvPr/>
        </p:nvSpPr>
        <p:spPr>
          <a:xfrm rot="0" flipH="0" flipV="0">
            <a:off x="5353050" y="4438650"/>
            <a:ext cx="6172200" cy="552450"/>
          </a:xfrm>
          <a:prstGeom prst="rect"/>
        </p:spPr>
        <p:txBody>
          <a:bodyPr wrap="square" lIns="0" tIns="0" rIns="0" bIns="0">
            <a:normAutofit/>
          </a:bodyPr>
          <a:p>
            <a:pPr>
              <a:lnSpc>
                <a:spcPct val="160000"/>
              </a:lnSpc>
            </a:pPr>
            <a:r>
              <a:rPr lang="zh-CN" sz="800">
                <a:solidFill>
                  <a:srgbClr val="1C2B28"/>
                </a:solidFill>
                <a:latin typeface="Microsoft YaHei"/>
                <a:ea typeface="Microsoft YaHei"/>
              </a:rPr>
              <a:t>Two common rules for control charts: 7 consecutive points on one side of center line, 7 consecutive points rising or falling — report immediately if any occur.</a:t>
            </a:r>
            <a:r>
              <a:rPr lang="zh-CN" sz="800" b="1">
                <a:solidFill>
                  <a:srgbClr val="10403B"/>
                </a:solidFill>
                <a:latin typeface="Microsoft YaHei"/>
                <a:ea typeface="Microsoft YaHei"/>
              </a:rPr>
              <a:t/>
            </a:r>
            <a:r>
              <a:rPr lang="en-US" sz="800" b="1">
                <a:solidFill>
                  <a:srgbClr val="10403B"/>
                </a:solidFill>
                <a:latin typeface="Microsoft YaHei"/>
                <a:ea typeface="Microsoft YaHei"/>
              </a:rPr>
              <a:t/>
            </a:r>
            <a:r>
              <a:rPr lang="zh-CN" sz="800" b="1">
                <a:solidFill>
                  <a:srgbClr val="10403B"/>
                </a:solidFill>
                <a:latin typeface="Microsoft YaHei"/>
                <a:ea typeface="Microsoft YaHei"/>
              </a:rPr>
              <a:t/>
            </a:r>
            <a:r>
              <a:rPr lang="zh-CN" sz="800">
                <a:solidFill>
                  <a:srgbClr val="1C2B28"/>
                </a:solidFill>
                <a:latin typeface="Microsoft YaHei"/>
                <a:ea typeface="Microsoft YaHei"/>
              </a:rPr>
              <a:t/>
            </a:r>
            <a:r>
              <a:rPr lang="zh-CN" sz="800" b="1">
                <a:solidFill>
                  <a:srgbClr val="10403B"/>
                </a:solidFill>
                <a:latin typeface="Microsoft YaHei"/>
                <a:ea typeface="Microsoft YaHei"/>
              </a:rPr>
              <a:t/>
            </a:r>
            <a:r>
              <a:rPr lang="en-US" sz="800" b="1">
                <a:solidFill>
                  <a:srgbClr val="10403B"/>
                </a:solidFill>
                <a:latin typeface="Microsoft YaHei"/>
                <a:ea typeface="Microsoft YaHei"/>
              </a:rPr>
              <a:t/>
            </a:r>
            <a:r>
              <a:rPr lang="zh-CN" sz="800" b="1">
                <a:solidFill>
                  <a:srgbClr val="10403B"/>
                </a:solidFill>
                <a:latin typeface="Microsoft YaHei"/>
                <a:ea typeface="Microsoft YaHei"/>
              </a:rPr>
              <a:t/>
            </a:r>
            <a:r>
              <a:rPr lang="zh-CN" sz="800">
                <a:solidFill>
                  <a:srgbClr val="1C2B28"/>
                </a:solidFill>
                <a:latin typeface="Microsoft YaHei"/>
                <a:ea typeface="Microsoft YaHei"/>
              </a:rPr>
              <a:t/>
            </a:r>
            <a:endParaRPr/>
          </a:p>
        </p:txBody>
      </p:sp>
      <p:sp>
        <p:nvSpPr>
          <p:cNvPr id="153" name="" descr="{&quot;isTemplate&quot;:true,&quot;type&quot;:&quot;text&quot;}"/>
          <p:cNvSpPr txBox="1"/>
          <p:nvPr/>
        </p:nvSpPr>
        <p:spPr>
          <a:xfrm rot="0" flipH="0" flipV="0">
            <a:off x="666750" y="6477000"/>
            <a:ext cx="3576882" cy="152400"/>
          </a:xfrm>
          <a:prstGeom prst="rect"/>
        </p:spPr>
        <p:txBody>
          <a:bodyPr wrap="none" lIns="0" tIns="0" rIns="0" bIns="0"/>
          <a:p>
            <a:pPr>
              <a:lnSpc>
                <a:spcPct val="100000"/>
              </a:lnSpc>
            </a:pPr>
            <a:r>
              <a:rPr lang="en-US" sz="975">
                <a:solidFill>
                  <a:srgbClr val="85A8A1"/>
                </a:solidFill>
                <a:latin typeface="Microsoft YaHei"/>
                <a:ea typeface="Microsoft YaHei"/>
              </a:rPr>
              <a:t/>
            </a:r>
            <a:r>
              <a:rPr lang="zh-CN" sz="975">
                <a:solidFill>
                  <a:srgbClr val="85A8A1"/>
                </a:solidFill>
                <a:latin typeface="Microsoft YaHei"/>
                <a:ea typeface="Microsoft YaHei"/>
              </a:rPr>
              <a:t>QC Inspection Practical Training · Quality Department</a:t>
            </a:r>
            <a:r>
              <a:rPr lang="en-US" sz="975">
                <a:solidFill>
                  <a:srgbClr val="85A8A1"/>
                </a:solidFill>
                <a:latin typeface="Microsoft YaHei"/>
                <a:ea typeface="Microsoft YaHei"/>
              </a:rPr>
              <a:t/>
            </a:r>
            <a:r>
              <a:rPr lang="zh-CN" sz="975">
                <a:solidFill>
                  <a:srgbClr val="85A8A1"/>
                </a:solidFill>
                <a:latin typeface="Microsoft YaHei"/>
                <a:ea typeface="Microsoft YaHei"/>
              </a:rPr>
              <a:t/>
            </a:r>
            <a:endParaRPr/>
          </a:p>
        </p:txBody>
      </p:sp>
      <p:sp>
        <p:nvSpPr>
          <p:cNvPr id="154" name="" descr="{&quot;isTemplate&quot;:true,&quot;type&quot;:&quot;text&quot;}"/>
          <p:cNvSpPr txBox="1"/>
          <p:nvPr/>
        </p:nvSpPr>
        <p:spPr>
          <a:xfrm rot="0" flipH="0" flipV="0">
            <a:off x="11153775" y="6477000"/>
            <a:ext cx="371475" cy="161925"/>
          </a:xfrm>
          <a:prstGeom prst="rect"/>
        </p:spPr>
        <p:txBody>
          <a:bodyPr wrap="none" lIns="0" tIns="0" rIns="0" bIns="0"/>
          <a:p>
            <a:pPr>
              <a:lnSpc>
                <a:spcPct val="100000"/>
              </a:lnSpc>
            </a:pPr>
            <a:r>
              <a:rPr lang="en-US" sz="1050">
                <a:solidFill>
                  <a:srgbClr val="85A8A1"/>
                </a:solidFill>
                <a:latin typeface="DIN Alternate"/>
                <a:ea typeface="DIN Alternate"/>
              </a:rPr>
              <a:t>14 / 18</a:t>
            </a:r>
            <a:endParaRPr/>
          </a:p>
        </p:txBody>
      </p:sp>
    </p:spTree>
  </p:cSld>
</p:sld>
</file>

<file path=ppt/slides/slide15.xml><?xml version="1.0" encoding="utf-8"?>
<p:sld xmlns:a="http://schemas.openxmlformats.org/drawingml/2006/main" xmlns:p="http://schemas.openxmlformats.org/presentationml/2006/main">
  <p:cSld>
    <p:spTree>
      <p:nvGrpSpPr>
        <p:cNvPr id="155" name="" descr="&lt;Slide style={{ width: 1280, height: 720, position: 'relative', background: '#FFFFFF', overflow: 'hidden' }}&gt;&#10;  &lt;Box style={{ position: 'absolute', left: 0, top: 0, width: 470, height: 720, background: '#10403B', padding: '66px 50px 54px 70px', flexDirection: 'column' }}&gt;&#10;    &lt;Text style={{ fontSize: 14, color: 'rgba(255,255,255,0.5)' }}&gt;CHAPTER 04&lt;/Text&gt;&#10;    &lt;Text style={{ fontSize: 190, fontWeight: 'bold', color: 'rgba(255,255,255,0.16)', lineHeight: 1.05, marginTop: 18, fontFamily: '&quot;DIN Alternate&quot;, &quot;Helvetica Neue&quot;, Arial, sans-serif' }}&gt;04&lt;/Text&gt;&#10;    &lt;Text style={{ fontSize: 38, fontWeight: 'bold', color: '#FFFFFF', lineHeight: 1.3, marginTop: 22 }}&gt;&#10;      成品出厂检验&lt;br /&gt;与异常闭环&#10;    &lt;/Text&gt;&#10;    &lt;Box style={{ width: 44, height: 4, background: '#D9822B', marginTop: 26 }} /&gt;&#10;    &lt;Text style={{ fontSize: 13, color: 'rgba(255,255,255,0.5)', marginTop: 'auto' }}&gt;QC 检验实操培训&lt;/Text&gt;&#10;  &lt;/Box&gt;&#10;  &lt;Box style={{ position: 'absolute', left: 470, top: 0, width: 810, height: 720, padding: '0 90px 0 82px', flexDirection: 'column', justifyContent: 'center' }}&gt;&#10;    &lt;Text style={{ fontSize: 15, color: '#85A8A1', marginBottom: 18 }}&gt;本章解决什么问题&lt;/Text&gt;&#10;    &lt;Text style={{ fontSize: 32, fontWeight: 'bold', color: '#10403B', lineHeight: 1.35, marginBottom: 22 }}&gt;&#10;      放行之前，最后确认什么？&#10;    &lt;/Text&gt;&#10;    &lt;Text style={{ fontSize: 18, color: '#6C8280', lineHeight: 1.85, marginBottom: 34 }}&gt;&#10;      出货放行是公司对客户的最后一句承诺——玻璃专项检验项目、判定依据、不合格品四步闭环，缺一不可。签下放行，就要为这一箱负责。&#10;    &lt;/Text&gt;&#10;    &lt;Box style={{ flexDirection: 'row', gap: 12 }}&gt;&#10;      {['玻璃专项', '判定依据', '四步闭环'].map((t, i) =&gt; (&#10;        &lt;Box key={i} style={{ background: '#ECF4F1', borderRadius: 999, padding: '7px 18px' }}&gt;&#10;          &lt;Text style={{ fontSize: 14, color: '#10403B' }}&gt;{t}&lt;/Text&gt;&#10;        &lt;/Box&gt;&#10;      ))}&#10;    &lt;/Box&gt;&#10;  &lt;/Box&gt;&#10;  &lt;Text style={{ position: 'absolute', right: 70, bottom: 26, fontSize: 14, color: '#85A8A1', fontFamily: '&quot;DIN Alternate&quot;, &quot;Helvetica Neue&quot;, Arial, sans-serif' }}&gt;15 / 18&lt;/Text&gt;&#10;&lt;/Slide&gt;&#10;"/>
        <p:cNvGrpSpPr/>
        <p:nvPr/>
      </p:nvGrpSpPr>
      <p:grpSpPr>
        <a:xfrm>
          <a:off x="0" y="0"/>
          <a:ext cx="0" cy="0"/>
          <a:chOff x="0" y="0"/>
          <a:chExt cx="0" cy="0"/>
        </a:xfrm>
      </p:grpSpPr>
      <p:sp>
        <p:nvSpPr>
          <p:cNvPr id="156" name=""/>
          <p:cNvSpPr/>
          <p:nvPr/>
        </p:nvSpPr>
        <p:spPr>
          <a:xfrm rot="0" flipH="0" flipV="0">
            <a:off x="0" y="0"/>
            <a:ext cx="12192000" cy="6858000"/>
          </a:xfrm>
          <a:prstGeom prst="rect">
            <a:avLst/>
          </a:prstGeom>
          <a:solidFill>
            <a:srgbClr val="FFFFFF"/>
          </a:solidFill>
          <a:ln/>
        </p:spPr>
        <p:txBody>
          <a:bodyPr/>
          <a:p/>
        </p:txBody>
      </p:sp>
      <p:sp>
        <p:nvSpPr>
          <p:cNvPr id="157" name=""/>
          <p:cNvSpPr/>
          <p:nvPr/>
        </p:nvSpPr>
        <p:spPr>
          <a:xfrm rot="0" flipH="0" flipV="0">
            <a:off x="0" y="0"/>
            <a:ext cx="4476750" cy="6858000"/>
          </a:xfrm>
          <a:prstGeom prst="rect">
            <a:avLst/>
          </a:prstGeom>
          <a:solidFill>
            <a:srgbClr val="10403B"/>
          </a:solidFill>
          <a:ln/>
        </p:spPr>
        <p:txBody>
          <a:bodyPr/>
          <a:p/>
        </p:txBody>
      </p:sp>
      <p:sp>
        <p:nvSpPr>
          <p:cNvPr id="158" name="" descr="{&quot;isTemplate&quot;:true,&quot;type&quot;:&quot;text&quot;}"/>
          <p:cNvSpPr txBox="1"/>
          <p:nvPr/>
        </p:nvSpPr>
        <p:spPr>
          <a:xfrm rot="0" flipH="0" flipV="0">
            <a:off x="666750" y="628650"/>
            <a:ext cx="3333750" cy="161925"/>
          </a:xfrm>
          <a:prstGeom prst="rect"/>
        </p:spPr>
        <p:txBody>
          <a:bodyPr wrap="none" lIns="0" tIns="0" rIns="0" bIns="0"/>
          <a:p>
            <a:pPr>
              <a:lnSpc>
                <a:spcPct val="100000"/>
              </a:lnSpc>
            </a:pPr>
            <a:r>
              <a:rPr lang="en-US" sz="1050">
                <a:solidFill>
                  <a:srgbClr val="FFFFFF">
                    <a:alpha val="50000"/>
                  </a:srgbClr>
                </a:solidFill>
                <a:latin typeface="Microsoft YaHei"/>
                <a:ea typeface="Microsoft YaHei"/>
              </a:rPr>
              <a:t>CHAPTER 04</a:t>
            </a:r>
            <a:endParaRPr/>
          </a:p>
        </p:txBody>
      </p:sp>
      <p:sp>
        <p:nvSpPr>
          <p:cNvPr id="159" name="" descr="{&quot;isTemplate&quot;:true,&quot;type&quot;:&quot;text&quot;}"/>
          <p:cNvSpPr txBox="1"/>
          <p:nvPr/>
        </p:nvSpPr>
        <p:spPr>
          <a:xfrm rot="0" flipH="0" flipV="0">
            <a:off x="666750" y="962025"/>
            <a:ext cx="3333750" cy="2286000"/>
          </a:xfrm>
          <a:prstGeom prst="rect"/>
        </p:spPr>
        <p:txBody>
          <a:bodyPr wrap="none" lIns="0" tIns="0" rIns="0" bIns="0"/>
          <a:p>
            <a:pPr>
              <a:lnSpc>
                <a:spcPct val="105000"/>
              </a:lnSpc>
            </a:pPr>
            <a:r>
              <a:rPr lang="en-US" sz="14250" b="1">
                <a:solidFill>
                  <a:srgbClr val="FFFFFF">
                    <a:alpha val="16000"/>
                  </a:srgbClr>
                </a:solidFill>
                <a:latin typeface="DIN Alternate"/>
                <a:ea typeface="DIN Alternate"/>
              </a:rPr>
              <a:t>04</a:t>
            </a:r>
            <a:endParaRPr/>
          </a:p>
        </p:txBody>
      </p:sp>
      <p:sp>
        <p:nvSpPr>
          <p:cNvPr id="160" name="" descr="{&quot;isTemplate&quot;:true,&quot;type&quot;:&quot;text&quot;}"/>
          <p:cNvSpPr txBox="1"/>
          <p:nvPr/>
        </p:nvSpPr>
        <p:spPr>
          <a:xfrm rot="0" flipH="0" flipV="0">
            <a:off x="666750" y="3457575"/>
            <a:ext cx="3764280" cy="1133475"/>
          </a:xfrm>
          <a:prstGeom prst="rect"/>
        </p:spPr>
        <p:txBody>
          <a:bodyPr wrap="none" lIns="0" tIns="0" rIns="0" bIns="0"/>
          <a:p>
            <a:pPr>
              <a:lnSpc>
                <a:spcPct val="130000"/>
              </a:lnSpc>
            </a:pPr>
            <a:r>
              <a:rPr lang="zh-CN" sz="2100" b="1">
                <a:solidFill>
                  <a:srgbClr val="FFFFFF"/>
                </a:solidFill>
                <a:latin typeface="Microsoft YaHei"/>
                <a:ea typeface="Microsoft YaHei"/>
              </a:rPr>
              <a:t>Final product inspection</a:t>
            </a:r>
            <a:endParaRPr/>
          </a:p>
          <a:p>
            <a:pPr>
              <a:lnSpc>
                <a:spcPct val="130000"/>
              </a:lnSpc>
            </a:pPr>
            <a:r>
              <a:rPr lang="zh-CN" sz="2100" b="1">
                <a:solidFill>
                  <a:srgbClr val="FFFFFF"/>
                </a:solidFill>
                <a:latin typeface="Microsoft YaHei"/>
                <a:ea typeface="Microsoft YaHei"/>
              </a:rPr>
              <a:t>Anomaly closure</a:t>
            </a:r>
            <a:endParaRPr/>
          </a:p>
        </p:txBody>
      </p:sp>
      <p:sp>
        <p:nvSpPr>
          <p:cNvPr id="161" name=""/>
          <p:cNvSpPr/>
          <p:nvPr/>
        </p:nvSpPr>
        <p:spPr>
          <a:xfrm rot="0" flipH="0" flipV="0">
            <a:off x="666750" y="4838700"/>
            <a:ext cx="419100" cy="38100"/>
          </a:xfrm>
          <a:prstGeom prst="rect">
            <a:avLst/>
          </a:prstGeom>
          <a:solidFill>
            <a:srgbClr val="D9822B"/>
          </a:solidFill>
          <a:ln/>
        </p:spPr>
        <p:txBody>
          <a:bodyPr/>
          <a:p/>
        </p:txBody>
      </p:sp>
      <p:sp>
        <p:nvSpPr>
          <p:cNvPr id="162" name="" descr="{&quot;isTemplate&quot;:true,&quot;type&quot;:&quot;text&quot;}"/>
          <p:cNvSpPr txBox="1"/>
          <p:nvPr/>
        </p:nvSpPr>
        <p:spPr>
          <a:xfrm rot="0" flipH="0" flipV="0">
            <a:off x="666750" y="6191250"/>
            <a:ext cx="3333750" cy="152400"/>
          </a:xfrm>
          <a:prstGeom prst="rect"/>
        </p:spPr>
        <p:txBody>
          <a:bodyPr wrap="none" lIns="0" tIns="0" rIns="0" bIns="0"/>
          <a:p>
            <a:pPr>
              <a:lnSpc>
                <a:spcPct val="100000"/>
              </a:lnSpc>
            </a:pPr>
            <a:r>
              <a:rPr lang="en-US" sz="975">
                <a:solidFill>
                  <a:srgbClr val="FFFFFF">
                    <a:alpha val="50000"/>
                  </a:srgbClr>
                </a:solidFill>
                <a:latin typeface="Microsoft YaHei"/>
                <a:ea typeface="Microsoft YaHei"/>
              </a:rPr>
              <a:t/>
            </a:r>
            <a:r>
              <a:rPr lang="zh-CN" sz="975">
                <a:solidFill>
                  <a:srgbClr val="FFFFFF">
                    <a:alpha val="50000"/>
                  </a:srgbClr>
                </a:solidFill>
                <a:latin typeface="Microsoft YaHei"/>
                <a:ea typeface="Microsoft YaHei"/>
              </a:rPr>
              <a:t>QC Inspection Practical Training</a:t>
            </a:r>
            <a:endParaRPr/>
          </a:p>
        </p:txBody>
      </p:sp>
      <p:sp>
        <p:nvSpPr>
          <p:cNvPr id="163" name="" descr="{&quot;isTemplate&quot;:true,&quot;type&quot;:&quot;text&quot;}"/>
          <p:cNvSpPr txBox="1"/>
          <p:nvPr/>
        </p:nvSpPr>
        <p:spPr>
          <a:xfrm rot="0" flipH="0" flipV="0">
            <a:off x="5257800" y="2219325"/>
            <a:ext cx="6076950" cy="171450"/>
          </a:xfrm>
          <a:prstGeom prst="rect"/>
        </p:spPr>
        <p:txBody>
          <a:bodyPr wrap="none" lIns="0" tIns="0" rIns="0" bIns="0"/>
          <a:p>
            <a:pPr>
              <a:lnSpc>
                <a:spcPct val="100000"/>
              </a:lnSpc>
            </a:pPr>
            <a:r>
              <a:rPr lang="zh-CN" sz="1125">
                <a:solidFill>
                  <a:srgbClr val="85A8A1"/>
                </a:solidFill>
                <a:latin typeface="Microsoft YaHei"/>
                <a:ea typeface="Microsoft YaHei"/>
              </a:rPr>
              <a:t>What This Chapter Addresses</a:t>
            </a:r>
            <a:endParaRPr/>
          </a:p>
        </p:txBody>
      </p:sp>
      <p:sp>
        <p:nvSpPr>
          <p:cNvPr id="164" name="" descr="{&quot;isTemplate&quot;:true,&quot;type&quot;:&quot;text&quot;}"/>
          <p:cNvSpPr txBox="1"/>
          <p:nvPr/>
        </p:nvSpPr>
        <p:spPr>
          <a:xfrm rot="0" flipH="0" flipV="0">
            <a:off x="5257800" y="2562225"/>
            <a:ext cx="6076950" cy="495300"/>
          </a:xfrm>
          <a:prstGeom prst="rect"/>
        </p:spPr>
        <p:txBody>
          <a:bodyPr wrap="none" lIns="0" tIns="0" rIns="0" bIns="0"/>
          <a:p>
            <a:pPr>
              <a:lnSpc>
                <a:spcPct val="135000"/>
              </a:lnSpc>
            </a:pPr>
            <a:r>
              <a:rPr lang="zh-CN" sz="2400" b="1">
                <a:solidFill>
                  <a:srgbClr val="10403B"/>
                </a:solidFill>
                <a:latin typeface="Microsoft YaHei"/>
                <a:ea typeface="Microsoft YaHei"/>
              </a:rPr>
              <a:t>What to confirm before release?</a:t>
            </a:r>
            <a:endParaRPr/>
          </a:p>
        </p:txBody>
      </p:sp>
      <p:sp>
        <p:nvSpPr>
          <p:cNvPr id="165" name="" descr="{&quot;isTemplate&quot;:true,&quot;type&quot;:&quot;text&quot;}"/>
          <p:cNvSpPr txBox="1"/>
          <p:nvPr/>
        </p:nvSpPr>
        <p:spPr>
          <a:xfrm rot="0" flipH="0" flipV="0">
            <a:off x="5257800" y="3267075"/>
            <a:ext cx="6076950" cy="762000"/>
          </a:xfrm>
          <a:prstGeom prst="rect"/>
        </p:spPr>
        <p:txBody>
          <a:bodyPr wrap="square" lIns="0" tIns="0" rIns="0" bIns="0">
            <a:normAutofit/>
          </a:bodyPr>
          <a:p>
            <a:pPr>
              <a:lnSpc>
                <a:spcPct val="185000"/>
              </a:lnSpc>
            </a:pPr>
            <a:r>
              <a:rPr lang="zh-CN" sz="1100">
                <a:solidFill>
                  <a:srgbClr val="6C8280"/>
                </a:solidFill>
                <a:latin typeface="Microsoft YaHei"/>
                <a:ea typeface="Microsoft YaHei"/>
              </a:rPr>
              <a:t>Shipping release is the final commitment to the client—glass inspection, criteria, and four-step closure. Sign off, and take responsibility for the box.</a:t>
            </a:r>
            <a:endParaRPr/>
          </a:p>
        </p:txBody>
      </p:sp>
      <p:sp>
        <p:nvSpPr>
          <p:cNvPr id="166" name=""/>
          <p:cNvSpPr/>
          <p:nvPr/>
        </p:nvSpPr>
        <p:spPr>
          <a:xfrm rot="0" flipH="0" flipV="0">
            <a:off x="5257800" y="4352925"/>
            <a:ext cx="876300" cy="295275"/>
          </a:xfrm>
          <a:prstGeom prst="roundRect">
            <a:avLst>
              <a:gd name="adj" fmla="val 3222581"/>
            </a:avLst>
          </a:prstGeom>
          <a:solidFill>
            <a:srgbClr val="ECF4F1"/>
          </a:solidFill>
          <a:ln/>
        </p:spPr>
        <p:txBody>
          <a:bodyPr/>
          <a:p/>
        </p:txBody>
      </p:sp>
      <p:sp>
        <p:nvSpPr>
          <p:cNvPr id="167" name="" descr="{&quot;isTemplate&quot;:true,&quot;type&quot;:&quot;text&quot;}"/>
          <p:cNvSpPr txBox="1"/>
          <p:nvPr/>
        </p:nvSpPr>
        <p:spPr>
          <a:xfrm rot="0" flipH="0" flipV="0">
            <a:off x="5429250" y="4419600"/>
            <a:ext cx="659130" cy="161925"/>
          </a:xfrm>
          <a:prstGeom prst="rect"/>
        </p:spPr>
        <p:txBody>
          <a:bodyPr wrap="none" lIns="0" tIns="0" rIns="0" bIns="0"/>
          <a:p>
            <a:pPr>
              <a:lnSpc>
                <a:spcPct val="100000"/>
              </a:lnSpc>
            </a:pPr>
            <a:r>
              <a:rPr lang="zh-CN" sz="800">
                <a:solidFill>
                  <a:srgbClr val="10403B"/>
                </a:solidFill>
                <a:latin typeface="Microsoft YaHei"/>
                <a:ea typeface="Microsoft YaHei"/>
              </a:rPr>
              <a:t>Glass Spec.</a:t>
            </a:r>
            <a:endParaRPr/>
          </a:p>
        </p:txBody>
      </p:sp>
      <p:sp>
        <p:nvSpPr>
          <p:cNvPr id="168" name=""/>
          <p:cNvSpPr/>
          <p:nvPr/>
        </p:nvSpPr>
        <p:spPr>
          <a:xfrm rot="0" flipH="0" flipV="0">
            <a:off x="6248400" y="4352925"/>
            <a:ext cx="876300" cy="295275"/>
          </a:xfrm>
          <a:prstGeom prst="roundRect">
            <a:avLst>
              <a:gd name="adj" fmla="val 3222581"/>
            </a:avLst>
          </a:prstGeom>
          <a:solidFill>
            <a:srgbClr val="ECF4F1"/>
          </a:solidFill>
          <a:ln/>
        </p:spPr>
        <p:txBody>
          <a:bodyPr/>
          <a:p/>
        </p:txBody>
      </p:sp>
      <p:sp>
        <p:nvSpPr>
          <p:cNvPr id="169" name="" descr="{&quot;isTemplate&quot;:true,&quot;type&quot;:&quot;text&quot;}"/>
          <p:cNvSpPr txBox="1"/>
          <p:nvPr/>
        </p:nvSpPr>
        <p:spPr>
          <a:xfrm rot="0" flipH="0" flipV="0">
            <a:off x="6419850" y="4419600"/>
            <a:ext cx="659130" cy="161925"/>
          </a:xfrm>
          <a:prstGeom prst="rect"/>
        </p:spPr>
        <p:txBody>
          <a:bodyPr wrap="none" lIns="0" tIns="0" rIns="0" bIns="0"/>
          <a:p>
            <a:pPr>
              <a:lnSpc>
                <a:spcPct val="100000"/>
              </a:lnSpc>
            </a:pPr>
            <a:r>
              <a:rPr lang="zh-CN" sz="700">
                <a:solidFill>
                  <a:srgbClr val="10403B"/>
                </a:solidFill>
                <a:latin typeface="Microsoft YaHei"/>
                <a:ea typeface="Microsoft YaHei"/>
              </a:rPr>
              <a:t>Judgment Basis</a:t>
            </a:r>
            <a:endParaRPr/>
          </a:p>
        </p:txBody>
      </p:sp>
      <p:sp>
        <p:nvSpPr>
          <p:cNvPr id="170" name=""/>
          <p:cNvSpPr/>
          <p:nvPr/>
        </p:nvSpPr>
        <p:spPr>
          <a:xfrm rot="0" flipH="0" flipV="0">
            <a:off x="7239000" y="4352925"/>
            <a:ext cx="876300" cy="295275"/>
          </a:xfrm>
          <a:prstGeom prst="roundRect">
            <a:avLst>
              <a:gd name="adj" fmla="val 3222581"/>
            </a:avLst>
          </a:prstGeom>
          <a:solidFill>
            <a:srgbClr val="ECF4F1"/>
          </a:solidFill>
          <a:ln/>
        </p:spPr>
        <p:txBody>
          <a:bodyPr/>
          <a:p/>
        </p:txBody>
      </p:sp>
      <p:sp>
        <p:nvSpPr>
          <p:cNvPr id="171" name="" descr="{&quot;isTemplate&quot;:true,&quot;type&quot;:&quot;text&quot;}"/>
          <p:cNvSpPr txBox="1"/>
          <p:nvPr/>
        </p:nvSpPr>
        <p:spPr>
          <a:xfrm rot="0" flipH="0" flipV="0">
            <a:off x="7410450" y="4419600"/>
            <a:ext cx="659130" cy="161925"/>
          </a:xfrm>
          <a:prstGeom prst="rect"/>
        </p:spPr>
        <p:txBody>
          <a:bodyPr wrap="none" lIns="0" tIns="0" rIns="0" bIns="0"/>
          <a:p>
            <a:pPr>
              <a:lnSpc>
                <a:spcPct val="100000"/>
              </a:lnSpc>
            </a:pPr>
            <a:r>
              <a:rPr lang="zh-CN" sz="700">
                <a:solidFill>
                  <a:srgbClr val="10403B"/>
                </a:solidFill>
                <a:latin typeface="Microsoft YaHei"/>
                <a:ea typeface="Microsoft YaHei"/>
              </a:rPr>
              <a:t>4-Step Closure</a:t>
            </a:r>
            <a:endParaRPr/>
          </a:p>
        </p:txBody>
      </p:sp>
      <p:sp>
        <p:nvSpPr>
          <p:cNvPr id="172" name="" descr="{&quot;isTemplate&quot;:true,&quot;type&quot;:&quot;text&quot;}"/>
          <p:cNvSpPr txBox="1"/>
          <p:nvPr/>
        </p:nvSpPr>
        <p:spPr>
          <a:xfrm rot="0" flipH="0" flipV="0">
            <a:off x="11153775" y="6448425"/>
            <a:ext cx="371475" cy="161925"/>
          </a:xfrm>
          <a:prstGeom prst="rect"/>
        </p:spPr>
        <p:txBody>
          <a:bodyPr wrap="none" lIns="0" tIns="0" rIns="0" bIns="0"/>
          <a:p>
            <a:pPr>
              <a:lnSpc>
                <a:spcPct val="100000"/>
              </a:lnSpc>
            </a:pPr>
            <a:r>
              <a:rPr lang="en-US" sz="1050">
                <a:solidFill>
                  <a:srgbClr val="85A8A1"/>
                </a:solidFill>
                <a:latin typeface="DIN Alternate"/>
                <a:ea typeface="DIN Alternate"/>
              </a:rPr>
              <a:t>15 / 18</a:t>
            </a:r>
            <a:endParaRPr/>
          </a:p>
        </p:txBody>
      </p:sp>
    </p:spTree>
  </p:cSld>
</p:sld>
</file>

<file path=ppt/slides/slide16.xml><?xml version="1.0" encoding="utf-8"?>
<p:sld xmlns:a16="http://schemas.microsoft.com/office/drawing/2014/main" xmlns:a="http://schemas.openxmlformats.org/drawingml/2006/main" xmlns:p="http://schemas.openxmlformats.org/presentationml/2006/main" xmlns:mc="http://schemas.openxmlformats.org/markup-compatibility/2006" mc:Ignorable="a16">
  <p:cSld>
    <p:spTree>
      <p:nvGrpSpPr>
        <p:cNvPr id="173" name="" descr="&lt;Slide style={{ width: 1280, height: 720, background: '#FFFFFF', padding: '20px 70px', flexDirection: 'column' }}&gt;&#10;  &lt;Box style={{ height: 96, flexDirection: 'column', justifyContent: 'flex-end', gap: 6 }}&gt;&#10;    &lt;Text style={{ fontSize: 34, fontWeight: 'bold', color: '#10403B' }}&gt;FQC / OQC：检什么、凭什么判定&lt;/Text&gt;&#10;    &lt;Text style={{ fontSize: 16, color: '#6C8280' }}&gt;五个检验项目，对应五种手段与五本标准——判定永远要有出处&lt;/Text&gt;&#10;  &lt;/Box&gt;&#10;  &lt;Box style={{ height: 10 }} /&gt;&#10;  &lt;Box style={{ height: 540, flexDirection: 'column' }}&gt;&#10;    &lt;Table&#10;      style={{ width: 1140, height: 320 }}&#10;      defaultTextStyle={{ fontSize: 15, textAlign: 'left', color: '#1C2B28' }}&#10;      defaultCellStyle={{ border: { left: { width: 1, color: '#FFFFFF' }, right: { width: 1, color: '#FFFFFF' }, top: { width: 1, color: '#FFFFFF' }, bottom: { width: 1, color: '#FFFFFF' } } }}&#10;      cells={[&#10;        [&#10;          { text: '检验项目', textStyle: { bold: true, color: '#FFFFFF', fontSize: 16, textAlign: 'left' }, cellStyle: { background: { color: '#10403B' }, paddingLeft: 18 } },&#10;          { text: '检验手段', textStyle: { bold: true, color: '#FFFFFF', fontSize: 16, textAlign: 'left' }, cellStyle: { background: { color: '#10403B' }, paddingLeft: 18 } },&#10;          { text: '判定依据', textStyle: { bold: true, color: '#FFFFFF', fontSize: 16, textAlign: 'left' }, cellStyle: { background: { color: '#10403B' }, paddingLeft: 18 } },&#10;        ],&#10;        [&#10;          { text: '外观缺陷：划伤 / 针孔 / 脏污 / 崩边 / 膜色差', cellStyle: { background: { color: '#ECF4F1' }, paddingLeft: 18 } },&#10;          { text: '强光 + 背光目视，限度样板比对', cellStyle: { background: { color: '#ECF4F1' }, paddingLeft: 18 } },&#10;          { text: '《外观检验标准》', cellStyle: { background: { color: '#ECF4F1' }, paddingLeft: 18 } },&#10;        ],&#10;        [&#10;          { text: '翘曲与平整度', cellStyle: { background: { color: '#FFFFFF' }, paddingLeft: 18 } },&#10;          { text: '塞尺、翘曲仪、平台测量', cellStyle: { background: { color: '#FFFFFF' }, paddingLeft: 18 } },&#10;          { text: '《尺寸检验标准》', cellStyle: { background: { color: '#FFFFFF' }, paddingLeft: 18 } },&#10;        ],&#10;        [&#10;          { text: '波前畸变 / 透反射率', cellStyle: { background: { color: '#ECF4F1' }, paddingLeft: 18 } },&#10;          { text: '激光干涉仪、分光光度计', cellStyle: { background: { color: '#ECF4F1' }, paddingLeft: 18 } },&#10;          { text: '《光学性能标准》', cellStyle: { background: { color: '#ECF4F1' }, paddingLeft: 18 } },&#10;        ],&#10;        [&#10;          { text: '表面粗糙度 / 膜厚', cellStyle: { background: { color: '#FFFFFF' }, paddingLeft: 18 } },&#10;          { text: '白光干涉仪、椭偏仪', cellStyle: { background: { color: '#FFFFFF' }, paddingLeft: 18 } },&#10;          { text: '《膜层检验标准》', cellStyle: { background: { color: '#FFFFFF' }, paddingLeft: 18 } },&#10;        ],&#10;        [&#10;          { text: '包装与标识', cellStyle: { background: { color: '#ECF4F1' }, paddingLeft: 18 } },&#10;          { text: '目视核对出货单、标签、数量', cellStyle: { background: { color: '#ECF4F1' }, paddingLeft: 18 } },&#10;          { text: '《包装作业规范》', cellStyle: { background: { color: '#ECF4F1' }, paddingLeft: 18 } },&#10;        ],&#10;      ]}&#10;    /&gt;&#10;    &lt;Box style={{ height: 14 }} /&gt;&#10;    &lt;Box style={{ flex: 1, flexDirection: 'row', gap: 20 }}&gt;&#10;      &lt;Box style={{ flex: 1.3, background: '#10403B', borderRadius: 10, padding: '18px 24px', flexDirection: 'column' }}&gt;&#10;        &lt;Text style={{ fontSize: 19, fontWeight: 'bold', color: '#FFFFFF', marginBottom: 12 }}&gt;OQC 放行前最后三查&lt;/Text&gt;&#10;        {[&#10;          '数量、箱号与出货单完全一致',&#10;          '标识、批次信息可追溯到机台与生产日期',&#10;          '抽检项目全部合格，无未处理的异常记录',&#10;        ].map((t, i) =&gt; (&#10;          &lt;Box key={i} style={{ flexDirection: 'row', gap: 12, alignItems: 'flex-start', marginTop: 8 }}&gt;&#10;            &lt;Text style={{ fontSize: 16, fontWeight: 'bold', color: '#D9822B', fontFamily: '&quot;DIN Alternate&quot;, &quot;Helvetica Neue&quot;, Arial, sans-serif' }}&gt;{'0' + (i + 1)}&lt;/Text&gt;&#10;            &lt;Text style={{ flex: 1, fontSize: 15, color: 'rgba(255,255,255,0.9)', lineHeight: 1.55 }}&gt;{t}&lt;/Text&gt;&#10;          &lt;/Box&gt;&#10;        ))}&#10;      &lt;/Box&gt;&#10;      &lt;Box style={{ flex: 1, background: '#ECF4F1', borderRadius: 10, padding: '18px 24px', flexDirection: 'column' }}&gt;&#10;        &lt;Text style={{ fontSize: 17, color: '#1C2B28', lineHeight: 1.7 }}&gt;&#10;          成品检验不是&quot;再看一遍&quot;，而是&lt;span style={{ fontWeight: 'bold', color: '#10403B' }}&gt;对客户承诺的最后一道确认&lt;/span&gt;。放行的每一箱，都代表公司签字背书。&#10;        &lt;/Text&gt;&#10;        &lt;Text style={{ fontSize: 13, color: '#85A8A1', marginTop: 'auto', lineHeight: 1.5 }}&gt;&#10;          本页只列项目与手段，不列具体限值；所有数值限值以各产品《检验标准书》最新受控版本为准。&#10;        &lt;/Text&gt;&#10;      &lt;/Box&gt;&#10;    &lt;/Box&gt;&#10;  &lt;/Box&gt;&#10;  &lt;Box style={{ height: 10 }} /&gt;&#10;  &lt;Box style={{ height: 24, flexDirection: 'row', justifyContent: 'space-between', alignItems: 'center' }}&gt;&#10;    &lt;Text style={{ fontSize: 13, color: '#85A8A1' }}&gt;QC 检验实操培训 · 品质部&lt;/Text&gt;&#10;    &lt;Text style={{ fontSize: 14, color: '#85A8A1', fontFamily: '&quot;DIN Alternate&quot;, &quot;Helvetica Neue&quot;, Arial, sans-serif' }}&gt;16 / 18&lt;/Text&gt;&#10;  &lt;/Box&gt;&#10;&lt;/Slide&gt;&#10;"/>
        <p:cNvGrpSpPr/>
        <p:nvPr/>
      </p:nvGrpSpPr>
      <p:grpSpPr>
        <a:xfrm>
          <a:off x="0" y="0"/>
          <a:ext cx="0" cy="0"/>
          <a:chOff x="0" y="0"/>
          <a:chExt cx="0" cy="0"/>
        </a:xfrm>
      </p:grpSpPr>
      <p:sp>
        <p:nvSpPr>
          <p:cNvPr id="174" name=""/>
          <p:cNvSpPr/>
          <p:nvPr/>
        </p:nvSpPr>
        <p:spPr>
          <a:xfrm rot="0" flipH="0" flipV="0">
            <a:off x="0" y="0"/>
            <a:ext cx="12192000" cy="6858000"/>
          </a:xfrm>
          <a:prstGeom prst="rect">
            <a:avLst/>
          </a:prstGeom>
          <a:solidFill>
            <a:srgbClr val="FFFFFF"/>
          </a:solidFill>
          <a:ln/>
        </p:spPr>
        <p:txBody>
          <a:bodyPr/>
          <a:p/>
        </p:txBody>
      </p:sp>
      <p:sp>
        <p:nvSpPr>
          <p:cNvPr id="175" name="" descr="{&quot;isTemplate&quot;:true,&quot;type&quot;:&quot;text&quot;}"/>
          <p:cNvSpPr txBox="1"/>
          <p:nvPr/>
        </p:nvSpPr>
        <p:spPr>
          <a:xfrm rot="0" flipH="0" flipV="0">
            <a:off x="666750" y="466725"/>
            <a:ext cx="10858500" cy="390525"/>
          </a:xfrm>
          <a:prstGeom prst="rect"/>
        </p:spPr>
        <p:txBody>
          <a:bodyPr wrap="none" lIns="0" tIns="0" rIns="0" bIns="0"/>
          <a:p>
            <a:pPr>
              <a:lnSpc>
                <a:spcPct val="100000"/>
              </a:lnSpc>
            </a:pPr>
            <a:r>
              <a:rPr lang="en-US" sz="2550" b="1">
                <a:solidFill>
                  <a:srgbClr val="10403B"/>
                </a:solidFill>
                <a:latin typeface="Microsoft YaHei"/>
                <a:ea typeface="Microsoft YaHei"/>
              </a:rPr>
              <a:t/>
            </a:r>
            <a:r>
              <a:rPr lang="zh-CN" sz="2550" b="1">
                <a:solidFill>
                  <a:srgbClr val="10403B"/>
                </a:solidFill>
                <a:latin typeface="Microsoft YaHei"/>
                <a:ea typeface="Microsoft YaHei"/>
              </a:rPr>
              <a:t>FQC / OQC: What to inspect, criteria</a:t>
            </a:r>
            <a:endParaRPr/>
          </a:p>
        </p:txBody>
      </p:sp>
      <p:sp>
        <p:nvSpPr>
          <p:cNvPr id="176" name="" descr="{&quot;isTemplate&quot;:true,&quot;type&quot;:&quot;text&quot;}"/>
          <p:cNvSpPr txBox="1"/>
          <p:nvPr/>
        </p:nvSpPr>
        <p:spPr>
          <a:xfrm rot="0" flipH="0" flipV="0">
            <a:off x="666750" y="914400"/>
            <a:ext cx="10858500" cy="190500"/>
          </a:xfrm>
          <a:prstGeom prst="rect"/>
        </p:spPr>
        <p:txBody>
          <a:bodyPr wrap="none" lIns="0" tIns="0" rIns="0" bIns="0"/>
          <a:p>
            <a:pPr>
              <a:lnSpc>
                <a:spcPct val="100000"/>
              </a:lnSpc>
            </a:pPr>
            <a:r>
              <a:rPr lang="zh-CN" sz="1200">
                <a:solidFill>
                  <a:srgbClr val="6C8280"/>
                </a:solidFill>
                <a:latin typeface="Microsoft YaHei"/>
                <a:ea typeface="Microsoft YaHei"/>
              </a:rPr>
              <a:t>Five inspection items, five methods, five standards—always cite a source</a:t>
            </a:r>
            <a:endParaRPr/>
          </a:p>
        </p:txBody>
      </p:sp>
      <p:graphicFrame>
        <p:nvGraphicFramePr>
          <p:cNvPr id="177" name=""/>
          <p:cNvGraphicFramePr/>
          <p:nvPr/>
        </p:nvGraphicFramePr>
        <p:xfrm rot="0" flipH="0" flipV="0">
          <a:off x="666750" y="1200150"/>
          <a:ext cx="10858500" cy="3048000"/>
        </p:xfrm>
        <a:graphic>
          <a:graphicData uri="http://schemas.openxmlformats.org/drawingml/2006/table">
            <a:tbl>
              <a:tblGrid>
                <a:gridCol w="5000100">
                  <a:extLst>
                    <a:ext uri="{9D8B030D-6E8A-4147-A177-3AD203B41FA5}">
                      <a16:colId val="1"/>
                    </a:ext>
                  </a:extLst>
                </a:gridCol>
                <a:gridCol w="3702669">
                  <a:extLst>
                    <a:ext uri="{9D8B030D-6E8A-4147-A177-3AD203B41FA5}">
                      <a16:colId val="2"/>
                    </a:ext>
                  </a:extLst>
                </a:gridCol>
                <a:gridCol w="2155732">
                  <a:extLst>
                    <a:ext uri="{9D8B030D-6E8A-4147-A177-3AD203B41FA5}">
                      <a16:colId val="3"/>
                    </a:ext>
                  </a:extLst>
                </a:gridCol>
              </a:tblGrid>
              <a:tr h="534514">
                <a:tc>
                  <a:txBody>
                    <a:bodyPr wrap="square" lIns="0" tIns="0" rIns="0" bIns="0" anchor="ctr">
                      <a:normAutofit/>
                    </a:bodyPr>
                    <a:p>
                      <a:pPr marL="114300" marR="114300" algn="l">
                        <a:lnSpc>
                          <a:spcPct val="120000"/>
                        </a:lnSpc>
                      </a:pPr>
                      <a:r>
                        <a:rPr sz="800" b="1">
                          <a:solidFill>
                            <a:srgbClr val="FFFFFF"/>
                          </a:solidFill>
                          <a:latin typeface="Microsoft YaHei"/>
                          <a:ea typeface="Microsoft YaHei"/>
                        </a:rPr>
                        <a:t>Inspection Items</a:t>
                      </a:r>
                      <a:endParaRPr/>
                    </a:p>
                  </a:txBody>
                  <a:tcPr marL="45720" marR="45720" marT="45720" marB="45720" anchor="ctr">
                    <a:lnL>
                      <a:noFill/>
                    </a:lnL>
                    <a:lnR>
                      <a:noFill/>
                    </a:lnR>
                    <a:lnT>
                      <a:noFill/>
                    </a:lnT>
                    <a:lnB>
                      <a:noFill/>
                    </a:lnB>
                    <a:solidFill>
                      <a:srgbClr val="10403B"/>
                    </a:solidFill>
                  </a:tcPr>
                </a:tc>
                <a:tc>
                  <a:txBody>
                    <a:bodyPr wrap="square" lIns="0" tIns="0" rIns="0" bIns="0" anchor="ctr">
                      <a:normAutofit/>
                    </a:bodyPr>
                    <a:p>
                      <a:pPr marL="114300" marR="114300" algn="l">
                        <a:lnSpc>
                          <a:spcPct val="120000"/>
                        </a:lnSpc>
                      </a:pPr>
                      <a:r>
                        <a:rPr sz="800" b="1">
                          <a:solidFill>
                            <a:srgbClr val="FFFFFF"/>
                          </a:solidFill>
                          <a:latin typeface="Microsoft YaHei"/>
                          <a:ea typeface="Microsoft YaHei"/>
                        </a:rPr>
                        <a:t>Inspection Methods</a:t>
                      </a:r>
                      <a:endParaRPr/>
                    </a:p>
                  </a:txBody>
                  <a:tcPr marL="45720" marR="45720" marT="45720" marB="45720" anchor="ctr">
                    <a:lnL>
                      <a:noFill/>
                    </a:lnL>
                    <a:lnR>
                      <a:noFill/>
                    </a:lnR>
                    <a:lnT>
                      <a:noFill/>
                    </a:lnT>
                    <a:lnB>
                      <a:noFill/>
                    </a:lnB>
                    <a:solidFill>
                      <a:srgbClr val="10403B"/>
                    </a:solidFill>
                  </a:tcPr>
                </a:tc>
                <a:tc>
                  <a:txBody>
                    <a:bodyPr wrap="square" lIns="0" tIns="0" rIns="0" bIns="0" anchor="ctr">
                      <a:normAutofit/>
                    </a:bodyPr>
                    <a:p>
                      <a:pPr marL="114300" marR="114300" algn="l">
                        <a:lnSpc>
                          <a:spcPct val="120000"/>
                        </a:lnSpc>
                      </a:pPr>
                      <a:r>
                        <a:rPr sz="850" b="1">
                          <a:solidFill>
                            <a:srgbClr val="FFFFFF"/>
                          </a:solidFill>
                          <a:latin typeface="Microsoft YaHei"/>
                          <a:ea typeface="Microsoft YaHei"/>
                        </a:rPr>
                        <a:t>Judgment Basis</a:t>
                      </a:r>
                      <a:endParaRPr/>
                    </a:p>
                  </a:txBody>
                  <a:tcPr marL="45720" marR="45720" marT="45720" marB="45720" anchor="ctr">
                    <a:lnL>
                      <a:noFill/>
                    </a:lnL>
                    <a:lnR>
                      <a:noFill/>
                    </a:lnR>
                    <a:lnT>
                      <a:noFill/>
                    </a:lnT>
                    <a:lnB>
                      <a:noFill/>
                    </a:lnB>
                    <a:solidFill>
                      <a:srgbClr val="10403B"/>
                    </a:solidFill>
                  </a:tcPr>
                </a:tc>
                <a:extLst>
                  <a:ext uri="{0D108BD9-81ED-4DB2-BD59-A6C34878D82A}">
                    <a16:rowId val="1"/>
                  </a:ext>
                </a:extLst>
              </a:tr>
              <a:tr h="502697">
                <a:tc>
                  <a:txBody>
                    <a:bodyPr wrap="square" lIns="0" tIns="0" rIns="0" bIns="0" anchor="ctr">
                      <a:normAutofit/>
                    </a:bodyPr>
                    <a:p>
                      <a:pPr marL="114300" marR="114300" algn="l">
                        <a:lnSpc>
                          <a:spcPct val="120000"/>
                        </a:lnSpc>
                      </a:pPr>
                      <a:r>
                        <a:rPr sz="800">
                          <a:solidFill>
                            <a:srgbClr val="1C2B28"/>
                          </a:solidFill>
                          <a:latin typeface="Microsoft YaHei"/>
                          <a:ea typeface="Microsoft YaHei"/>
                        </a:rPr>
                        <a:t>Visual defects: Scratches / pinholes / contamination / chipping / color diff.</a:t>
                      </a:r>
                      <a:endParaRPr/>
                    </a:p>
                  </a:txBody>
                  <a:tcPr marL="45720" marR="45720" marT="45720" marB="45720" anchor="ctr">
                    <a:lnL>
                      <a:noFill/>
                    </a:lnL>
                    <a:lnR>
                      <a:noFill/>
                    </a:lnR>
                    <a:lnT>
                      <a:noFill/>
                    </a:lnT>
                    <a:lnB>
                      <a:noFill/>
                    </a:lnB>
                    <a:solidFill>
                      <a:srgbClr val="ECF4F1"/>
                    </a:solidFill>
                  </a:tcPr>
                </a:tc>
                <a:tc>
                  <a:txBody>
                    <a:bodyPr wrap="square" lIns="0" tIns="0" rIns="0" bIns="0" anchor="ctr">
                      <a:normAutofit/>
                    </a:bodyPr>
                    <a:p>
                      <a:pPr marL="114300" marR="114300" algn="l">
                        <a:lnSpc>
                          <a:spcPct val="120000"/>
                        </a:lnSpc>
                      </a:pPr>
                      <a:r>
                        <a:rPr sz="800">
                          <a:solidFill>
                            <a:srgbClr val="1C2B28"/>
                          </a:solidFill>
                          <a:latin typeface="Microsoft YaHei"/>
                          <a:ea typeface="Microsoft YaHei"/>
                        </a:rPr>
                        <a:t>Bright &amp; Backlight Visual, Limit Sample Comparison</a:t>
                      </a:r>
                      <a:endParaRPr/>
                    </a:p>
                  </a:txBody>
                  <a:tcPr marL="45720" marR="45720" marT="45720" marB="45720" anchor="ctr">
                    <a:lnL>
                      <a:noFill/>
                    </a:lnL>
                    <a:lnR>
                      <a:noFill/>
                    </a:lnR>
                    <a:lnT>
                      <a:noFill/>
                    </a:lnT>
                    <a:lnB>
                      <a:noFill/>
                    </a:lnB>
                    <a:solidFill>
                      <a:srgbClr val="ECF4F1"/>
                    </a:solidFill>
                  </a:tcPr>
                </a:tc>
                <a:tc>
                  <a:txBody>
                    <a:bodyPr wrap="square" lIns="0" tIns="0" rIns="0" bIns="0" anchor="ctr">
                      <a:normAutofit/>
                    </a:bodyPr>
                    <a:p>
                      <a:pPr marL="114300" marR="114300" algn="l">
                        <a:lnSpc>
                          <a:spcPct val="120000"/>
                        </a:lnSpc>
                      </a:pPr>
                      <a:r>
                        <a:rPr sz="900">
                          <a:solidFill>
                            <a:srgbClr val="1C2B28"/>
                          </a:solidFill>
                          <a:latin typeface="Microsoft YaHei"/>
                          <a:ea typeface="Microsoft YaHei"/>
                        </a:rPr>
                        <a:t>Visual Inspection Std.</a:t>
                      </a:r>
                      <a:endParaRPr/>
                    </a:p>
                  </a:txBody>
                  <a:tcPr marL="45720" marR="45720" marT="45720" marB="45720" anchor="ctr">
                    <a:lnL>
                      <a:noFill/>
                    </a:lnL>
                    <a:lnR>
                      <a:noFill/>
                    </a:lnR>
                    <a:lnT>
                      <a:noFill/>
                    </a:lnT>
                    <a:lnB>
                      <a:noFill/>
                    </a:lnB>
                    <a:solidFill>
                      <a:srgbClr val="ECF4F1"/>
                    </a:solidFill>
                  </a:tcPr>
                </a:tc>
                <a:extLst>
                  <a:ext uri="{0D108BD9-81ED-4DB2-BD59-A6C34878D82A}">
                    <a16:rowId val="2"/>
                  </a:ext>
                </a:extLst>
              </a:tr>
              <a:tr h="502697">
                <a:tc>
                  <a:txBody>
                    <a:bodyPr wrap="square" lIns="0" tIns="0" rIns="0" bIns="0" anchor="ctr">
                      <a:normAutofit/>
                    </a:bodyPr>
                    <a:p>
                      <a:pPr marL="114300" marR="114300" algn="l">
                        <a:lnSpc>
                          <a:spcPct val="120000"/>
                        </a:lnSpc>
                      </a:pPr>
                      <a:r>
                        <a:rPr sz="950">
                          <a:solidFill>
                            <a:srgbClr val="1C2B28"/>
                          </a:solidFill>
                          <a:latin typeface="Microsoft YaHei"/>
                          <a:ea typeface="Microsoft YaHei"/>
                        </a:rPr>
                        <a:t>Warp &amp; Flatness</a:t>
                      </a:r>
                      <a:endParaRPr/>
                    </a:p>
                  </a:txBody>
                  <a:tcPr marL="45720" marR="45720" marT="45720" marB="45720" anchor="ctr">
                    <a:lnL>
                      <a:noFill/>
                    </a:lnL>
                    <a:lnR>
                      <a:noFill/>
                    </a:lnR>
                    <a:lnT>
                      <a:noFill/>
                    </a:lnT>
                    <a:lnB>
                      <a:noFill/>
                    </a:lnB>
                    <a:solidFill>
                      <a:srgbClr val="FFFFFF"/>
                    </a:solidFill>
                  </a:tcPr>
                </a:tc>
                <a:tc>
                  <a:txBody>
                    <a:bodyPr wrap="square" lIns="0" tIns="0" rIns="0" bIns="0" anchor="ctr">
                      <a:normAutofit/>
                    </a:bodyPr>
                    <a:p>
                      <a:pPr marL="114300" marR="114300" algn="l">
                        <a:lnSpc>
                          <a:spcPct val="120000"/>
                        </a:lnSpc>
                      </a:pPr>
                      <a:r>
                        <a:rPr sz="750">
                          <a:solidFill>
                            <a:srgbClr val="1C2B28"/>
                          </a:solidFill>
                          <a:latin typeface="Microsoft YaHei"/>
                          <a:ea typeface="Microsoft YaHei"/>
                        </a:rPr>
                        <a:t>Feel Gauge, Warp Meter, Platform Measurement</a:t>
                      </a:r>
                      <a:endParaRPr/>
                    </a:p>
                  </a:txBody>
                  <a:tcPr marL="45720" marR="45720" marT="45720" marB="45720" anchor="ctr">
                    <a:lnL>
                      <a:noFill/>
                    </a:lnL>
                    <a:lnR>
                      <a:noFill/>
                    </a:lnR>
                    <a:lnT>
                      <a:noFill/>
                    </a:lnT>
                    <a:lnB>
                      <a:noFill/>
                    </a:lnB>
                    <a:solidFill>
                      <a:srgbClr val="FFFFFF"/>
                    </a:solidFill>
                  </a:tcPr>
                </a:tc>
                <a:tc>
                  <a:txBody>
                    <a:bodyPr wrap="square" lIns="0" tIns="0" rIns="0" bIns="0" anchor="ctr">
                      <a:normAutofit/>
                    </a:bodyPr>
                    <a:p>
                      <a:pPr marL="114300" marR="114300" algn="l">
                        <a:lnSpc>
                          <a:spcPct val="120000"/>
                        </a:lnSpc>
                      </a:pPr>
                      <a:r>
                        <a:rPr sz="800">
                          <a:solidFill>
                            <a:srgbClr val="1C2B28"/>
                          </a:solidFill>
                          <a:latin typeface="Microsoft YaHei"/>
                          <a:ea typeface="Microsoft YaHei"/>
                        </a:rPr>
                        <a:t>Dimensional Inspection Std.</a:t>
                      </a:r>
                      <a:endParaRPr/>
                    </a:p>
                  </a:txBody>
                  <a:tcPr marL="45720" marR="45720" marT="45720" marB="45720" anchor="ctr">
                    <a:lnL>
                      <a:noFill/>
                    </a:lnL>
                    <a:lnR>
                      <a:noFill/>
                    </a:lnR>
                    <a:lnT>
                      <a:noFill/>
                    </a:lnT>
                    <a:lnB>
                      <a:noFill/>
                    </a:lnB>
                    <a:solidFill>
                      <a:srgbClr val="FFFFFF"/>
                    </a:solidFill>
                  </a:tcPr>
                </a:tc>
                <a:extLst>
                  <a:ext uri="{0D108BD9-81ED-4DB2-BD59-A6C34878D82A}">
                    <a16:rowId val="3"/>
                  </a:ext>
                </a:extLst>
              </a:tr>
              <a:tr h="502697">
                <a:tc>
                  <a:txBody>
                    <a:bodyPr wrap="square" lIns="0" tIns="0" rIns="0" bIns="0" anchor="ctr">
                      <a:normAutofit/>
                    </a:bodyPr>
                    <a:p>
                      <a:pPr marL="114300" marR="114300" algn="l">
                        <a:lnSpc>
                          <a:spcPct val="120000"/>
                        </a:lnSpc>
                      </a:pPr>
                      <a:r>
                        <a:rPr sz="750">
                          <a:solidFill>
                            <a:srgbClr val="1C2B28"/>
                          </a:solidFill>
                          <a:latin typeface="Microsoft YaHei"/>
                          <a:ea typeface="Microsoft YaHei"/>
                        </a:rPr>
                        <a:t>Wavefront Distortion / Trans Reflectance</a:t>
                      </a:r>
                      <a:endParaRPr/>
                    </a:p>
                  </a:txBody>
                  <a:tcPr marL="45720" marR="45720" marT="45720" marB="45720" anchor="ctr">
                    <a:lnL>
                      <a:noFill/>
                    </a:lnL>
                    <a:lnR>
                      <a:noFill/>
                    </a:lnR>
                    <a:lnT>
                      <a:noFill/>
                    </a:lnT>
                    <a:lnB>
                      <a:noFill/>
                    </a:lnB>
                    <a:solidFill>
                      <a:srgbClr val="ECF4F1"/>
                    </a:solidFill>
                  </a:tcPr>
                </a:tc>
                <a:tc>
                  <a:txBody>
                    <a:bodyPr wrap="square" lIns="0" tIns="0" rIns="0" bIns="0" anchor="ctr">
                      <a:normAutofit/>
                    </a:bodyPr>
                    <a:p>
                      <a:pPr marL="114300" marR="114300" algn="l">
                        <a:lnSpc>
                          <a:spcPct val="120000"/>
                        </a:lnSpc>
                      </a:pPr>
                      <a:r>
                        <a:rPr sz="800">
                          <a:solidFill>
                            <a:srgbClr val="1C2B28"/>
                          </a:solidFill>
                          <a:latin typeface="Microsoft YaHei"/>
                          <a:ea typeface="Microsoft YaHei"/>
                        </a:rPr>
                        <a:t>Laser Interferometer, Spectrophotometer</a:t>
                      </a:r>
                      <a:endParaRPr/>
                    </a:p>
                  </a:txBody>
                  <a:tcPr marL="45720" marR="45720" marT="45720" marB="45720" anchor="ctr">
                    <a:lnL>
                      <a:noFill/>
                    </a:lnL>
                    <a:lnR>
                      <a:noFill/>
                    </a:lnR>
                    <a:lnT>
                      <a:noFill/>
                    </a:lnT>
                    <a:lnB>
                      <a:noFill/>
                    </a:lnB>
                    <a:solidFill>
                      <a:srgbClr val="ECF4F1"/>
                    </a:solidFill>
                  </a:tcPr>
                </a:tc>
                <a:tc>
                  <a:txBody>
                    <a:bodyPr wrap="square" lIns="0" tIns="0" rIns="0" bIns="0" anchor="ctr">
                      <a:normAutofit/>
                    </a:bodyPr>
                    <a:p>
                      <a:pPr marL="114300" marR="114300" algn="l">
                        <a:lnSpc>
                          <a:spcPct val="120000"/>
                        </a:lnSpc>
                      </a:pPr>
                      <a:r>
                        <a:rPr sz="850">
                          <a:solidFill>
                            <a:srgbClr val="1C2B28"/>
                          </a:solidFill>
                          <a:latin typeface="Microsoft YaHei"/>
                          <a:ea typeface="Microsoft YaHei"/>
                        </a:rPr>
                        <a:t>Optical Performance Std.</a:t>
                      </a:r>
                      <a:endParaRPr/>
                    </a:p>
                  </a:txBody>
                  <a:tcPr marL="45720" marR="45720" marT="45720" marB="45720" anchor="ctr">
                    <a:lnL>
                      <a:noFill/>
                    </a:lnL>
                    <a:lnR>
                      <a:noFill/>
                    </a:lnR>
                    <a:lnT>
                      <a:noFill/>
                    </a:lnT>
                    <a:lnB>
                      <a:noFill/>
                    </a:lnB>
                    <a:solidFill>
                      <a:srgbClr val="ECF4F1"/>
                    </a:solidFill>
                  </a:tcPr>
                </a:tc>
                <a:extLst>
                  <a:ext uri="{0D108BD9-81ED-4DB2-BD59-A6C34878D82A}">
                    <a16:rowId val="4"/>
                  </a:ext>
                </a:extLst>
              </a:tr>
              <a:tr h="502697">
                <a:tc>
                  <a:txBody>
                    <a:bodyPr wrap="square" lIns="0" tIns="0" rIns="0" bIns="0" anchor="ctr">
                      <a:normAutofit/>
                    </a:bodyPr>
                    <a:p>
                      <a:pPr marL="114300" marR="114300" algn="l">
                        <a:lnSpc>
                          <a:spcPct val="120000"/>
                        </a:lnSpc>
                      </a:pPr>
                      <a:r>
                        <a:rPr sz="750">
                          <a:solidFill>
                            <a:srgbClr val="1C2B28"/>
                          </a:solidFill>
                          <a:latin typeface="Microsoft YaHei"/>
                          <a:ea typeface="Microsoft YaHei"/>
                        </a:rPr>
                        <a:t>Surface Roughness / Film Thickness</a:t>
                      </a:r>
                      <a:endParaRPr/>
                    </a:p>
                  </a:txBody>
                  <a:tcPr marL="45720" marR="45720" marT="45720" marB="45720" anchor="ctr">
                    <a:lnL>
                      <a:noFill/>
                    </a:lnL>
                    <a:lnR>
                      <a:noFill/>
                    </a:lnR>
                    <a:lnT>
                      <a:noFill/>
                    </a:lnT>
                    <a:lnB>
                      <a:noFill/>
                    </a:lnB>
                    <a:solidFill>
                      <a:srgbClr val="FFFFFF"/>
                    </a:solidFill>
                  </a:tcPr>
                </a:tc>
                <a:tc>
                  <a:txBody>
                    <a:bodyPr wrap="square" lIns="0" tIns="0" rIns="0" bIns="0" anchor="ctr">
                      <a:normAutofit/>
                    </a:bodyPr>
                    <a:p>
                      <a:pPr marL="114300" marR="114300" algn="l">
                        <a:lnSpc>
                          <a:spcPct val="120000"/>
                        </a:lnSpc>
                      </a:pPr>
                      <a:r>
                        <a:rPr sz="750">
                          <a:solidFill>
                            <a:srgbClr val="1C2B28"/>
                          </a:solidFill>
                          <a:latin typeface="Microsoft YaHei"/>
                          <a:ea typeface="Microsoft YaHei"/>
                        </a:rPr>
                        <a:t>White Light Interferometer, Ellipsometer</a:t>
                      </a:r>
                      <a:endParaRPr/>
                    </a:p>
                  </a:txBody>
                  <a:tcPr marL="45720" marR="45720" marT="45720" marB="45720" anchor="ctr">
                    <a:lnL>
                      <a:noFill/>
                    </a:lnL>
                    <a:lnR>
                      <a:noFill/>
                    </a:lnR>
                    <a:lnT>
                      <a:noFill/>
                    </a:lnT>
                    <a:lnB>
                      <a:noFill/>
                    </a:lnB>
                    <a:solidFill>
                      <a:srgbClr val="FFFFFF"/>
                    </a:solidFill>
                  </a:tcPr>
                </a:tc>
                <a:tc>
                  <a:txBody>
                    <a:bodyPr wrap="square" lIns="0" tIns="0" rIns="0" bIns="0" anchor="ctr">
                      <a:normAutofit/>
                    </a:bodyPr>
                    <a:p>
                      <a:pPr marL="114300" marR="114300" algn="l">
                        <a:lnSpc>
                          <a:spcPct val="120000"/>
                        </a:lnSpc>
                      </a:pPr>
                      <a:r>
                        <a:rPr sz="800">
                          <a:solidFill>
                            <a:srgbClr val="1C2B28"/>
                          </a:solidFill>
                          <a:latin typeface="Microsoft YaHei"/>
                          <a:ea typeface="Microsoft YaHei"/>
                        </a:rPr>
                        <a:t>Film Layer Inspection Std.</a:t>
                      </a:r>
                      <a:endParaRPr/>
                    </a:p>
                  </a:txBody>
                  <a:tcPr marL="45720" marR="45720" marT="45720" marB="45720" anchor="ctr">
                    <a:lnL>
                      <a:noFill/>
                    </a:lnL>
                    <a:lnR>
                      <a:noFill/>
                    </a:lnR>
                    <a:lnT>
                      <a:noFill/>
                    </a:lnT>
                    <a:lnB>
                      <a:noFill/>
                    </a:lnB>
                    <a:solidFill>
                      <a:srgbClr val="FFFFFF"/>
                    </a:solidFill>
                  </a:tcPr>
                </a:tc>
                <a:extLst>
                  <a:ext uri="{0D108BD9-81ED-4DB2-BD59-A6C34878D82A}">
                    <a16:rowId val="5"/>
                  </a:ext>
                </a:extLst>
              </a:tr>
              <a:tr h="502697">
                <a:tc>
                  <a:txBody>
                    <a:bodyPr wrap="square" lIns="0" tIns="0" rIns="0" bIns="0" anchor="ctr">
                      <a:normAutofit/>
                    </a:bodyPr>
                    <a:p>
                      <a:pPr marL="114300" marR="114300" algn="l">
                        <a:lnSpc>
                          <a:spcPct val="120000"/>
                        </a:lnSpc>
                      </a:pPr>
                      <a:r>
                        <a:rPr sz="750">
                          <a:solidFill>
                            <a:srgbClr val="1C2B28"/>
                          </a:solidFill>
                          <a:latin typeface="Microsoft YaHei"/>
                          <a:ea typeface="Microsoft YaHei"/>
                        </a:rPr>
                        <a:t>Packaging &amp; Labeling</a:t>
                      </a:r>
                      <a:endParaRPr/>
                    </a:p>
                  </a:txBody>
                  <a:tcPr marL="45720" marR="45720" marT="45720" marB="45720" anchor="ctr">
                    <a:lnL>
                      <a:noFill/>
                    </a:lnL>
                    <a:lnR>
                      <a:noFill/>
                    </a:lnR>
                    <a:lnT>
                      <a:noFill/>
                    </a:lnT>
                    <a:lnB>
                      <a:noFill/>
                    </a:lnB>
                    <a:solidFill>
                      <a:srgbClr val="ECF4F1"/>
                    </a:solidFill>
                  </a:tcPr>
                </a:tc>
                <a:tc>
                  <a:txBody>
                    <a:bodyPr wrap="square" lIns="0" tIns="0" rIns="0" bIns="0" anchor="ctr">
                      <a:normAutofit/>
                    </a:bodyPr>
                    <a:p>
                      <a:pPr marL="114300" marR="114300" algn="l">
                        <a:lnSpc>
                          <a:spcPct val="120000"/>
                        </a:lnSpc>
                      </a:pPr>
                      <a:r>
                        <a:rPr sz="800">
                          <a:solidFill>
                            <a:srgbClr val="1C2B28"/>
                          </a:solidFill>
                          <a:latin typeface="Microsoft YaHei"/>
                          <a:ea typeface="Microsoft YaHei"/>
                        </a:rPr>
                        <a:t>Visually check shipping doc, labels, &amp; qty</a:t>
                      </a:r>
                      <a:endParaRPr/>
                    </a:p>
                  </a:txBody>
                  <a:tcPr marL="45720" marR="45720" marT="45720" marB="45720" anchor="ctr">
                    <a:lnL>
                      <a:noFill/>
                    </a:lnL>
                    <a:lnR>
                      <a:noFill/>
                    </a:lnR>
                    <a:lnT>
                      <a:noFill/>
                    </a:lnT>
                    <a:lnB>
                      <a:noFill/>
                    </a:lnB>
                    <a:solidFill>
                      <a:srgbClr val="ECF4F1"/>
                    </a:solidFill>
                  </a:tcPr>
                </a:tc>
                <a:tc>
                  <a:txBody>
                    <a:bodyPr wrap="square" lIns="0" tIns="0" rIns="0" bIns="0" anchor="ctr">
                      <a:normAutofit/>
                    </a:bodyPr>
                    <a:p>
                      <a:pPr marL="114300" marR="114300" algn="l">
                        <a:lnSpc>
                          <a:spcPct val="120000"/>
                        </a:lnSpc>
                      </a:pPr>
                      <a:r>
                        <a:rPr sz="850">
                          <a:solidFill>
                            <a:srgbClr val="1C2B28"/>
                          </a:solidFill>
                          <a:latin typeface="Microsoft YaHei"/>
                          <a:ea typeface="Microsoft YaHei"/>
                        </a:rPr>
                        <a:t>Packaging Work Standards</a:t>
                      </a:r>
                      <a:endParaRPr/>
                    </a:p>
                  </a:txBody>
                  <a:tcPr marL="45720" marR="45720" marT="45720" marB="45720" anchor="ctr">
                    <a:lnL>
                      <a:noFill/>
                    </a:lnL>
                    <a:lnR>
                      <a:noFill/>
                    </a:lnR>
                    <a:lnT>
                      <a:noFill/>
                    </a:lnT>
                    <a:lnB>
                      <a:noFill/>
                    </a:lnB>
                    <a:solidFill>
                      <a:srgbClr val="ECF4F1"/>
                    </a:solidFill>
                  </a:tcPr>
                </a:tc>
                <a:extLst>
                  <a:ext uri="{0D108BD9-81ED-4DB2-BD59-A6C34878D82A}">
                    <a16:rowId val="6"/>
                  </a:ext>
                </a:extLst>
              </a:tr>
            </a:tbl>
          </a:graphicData>
        </a:graphic>
      </p:graphicFrame>
      <p:sp>
        <p:nvSpPr>
          <p:cNvPr id="178" name=""/>
          <p:cNvSpPr/>
          <p:nvPr/>
        </p:nvSpPr>
        <p:spPr>
          <a:xfrm rot="0" flipH="0" flipV="0">
            <a:off x="666750" y="4381500"/>
            <a:ext cx="6029325" cy="1962150"/>
          </a:xfrm>
          <a:prstGeom prst="roundRect">
            <a:avLst>
              <a:gd name="adj" fmla="val 4854"/>
            </a:avLst>
          </a:prstGeom>
          <a:solidFill>
            <a:srgbClr val="10403B"/>
          </a:solidFill>
          <a:ln/>
        </p:spPr>
        <p:txBody>
          <a:bodyPr/>
          <a:p/>
        </p:txBody>
      </p:sp>
      <p:sp>
        <p:nvSpPr>
          <p:cNvPr id="179" name="" descr="{&quot;isTemplate&quot;:true,&quot;type&quot;:&quot;text&quot;}"/>
          <p:cNvSpPr txBox="1"/>
          <p:nvPr/>
        </p:nvSpPr>
        <p:spPr>
          <a:xfrm rot="0" flipH="0" flipV="0">
            <a:off x="895350" y="4552950"/>
            <a:ext cx="5572125" cy="219075"/>
          </a:xfrm>
          <a:prstGeom prst="rect"/>
        </p:spPr>
        <p:txBody>
          <a:bodyPr wrap="none" lIns="0" tIns="0" rIns="0" bIns="0"/>
          <a:p>
            <a:pPr>
              <a:lnSpc>
                <a:spcPct val="100000"/>
              </a:lnSpc>
            </a:pPr>
            <a:r>
              <a:rPr lang="en-US" sz="1425" b="1">
                <a:solidFill>
                  <a:srgbClr val="FFFFFF"/>
                </a:solidFill>
                <a:latin typeface="Microsoft YaHei"/>
                <a:ea typeface="Microsoft YaHei"/>
              </a:rPr>
              <a:t/>
            </a:r>
            <a:r>
              <a:rPr lang="zh-CN" sz="1425" b="1">
                <a:solidFill>
                  <a:srgbClr val="FFFFFF"/>
                </a:solidFill>
                <a:latin typeface="Microsoft YaHei"/>
                <a:ea typeface="Microsoft YaHei"/>
              </a:rPr>
              <a:t>OQC Final Three Checks Before Release</a:t>
            </a:r>
            <a:endParaRPr/>
          </a:p>
        </p:txBody>
      </p:sp>
      <p:sp>
        <p:nvSpPr>
          <p:cNvPr id="180" name="" descr="{&quot;isTemplate&quot;:true,&quot;type&quot;:&quot;text&quot;}"/>
          <p:cNvSpPr txBox="1"/>
          <p:nvPr/>
        </p:nvSpPr>
        <p:spPr>
          <a:xfrm rot="0" flipH="0" flipV="0">
            <a:off x="895350" y="4962525"/>
            <a:ext cx="152400" cy="190500"/>
          </a:xfrm>
          <a:prstGeom prst="rect"/>
        </p:spPr>
        <p:txBody>
          <a:bodyPr wrap="none" lIns="0" tIns="0" rIns="0" bIns="0"/>
          <a:p>
            <a:pPr>
              <a:lnSpc>
                <a:spcPct val="100000"/>
              </a:lnSpc>
            </a:pPr>
            <a:r>
              <a:rPr lang="en-US" sz="1200" b="1">
                <a:solidFill>
                  <a:srgbClr val="D9822B"/>
                </a:solidFill>
                <a:latin typeface="DIN Alternate"/>
                <a:ea typeface="DIN Alternate"/>
              </a:rPr>
              <a:t>01</a:t>
            </a:r>
            <a:endParaRPr/>
          </a:p>
        </p:txBody>
      </p:sp>
      <p:sp>
        <p:nvSpPr>
          <p:cNvPr id="181" name="" descr="{&quot;isTemplate&quot;:true,&quot;type&quot;:&quot;text&quot;}"/>
          <p:cNvSpPr txBox="1"/>
          <p:nvPr/>
        </p:nvSpPr>
        <p:spPr>
          <a:xfrm rot="0" flipH="0" flipV="0">
            <a:off x="1162050" y="4962525"/>
            <a:ext cx="5305425" cy="266700"/>
          </a:xfrm>
          <a:prstGeom prst="rect"/>
        </p:spPr>
        <p:txBody>
          <a:bodyPr wrap="none" lIns="0" tIns="0" rIns="0" bIns="0"/>
          <a:p>
            <a:pPr>
              <a:lnSpc>
                <a:spcPct val="155000"/>
              </a:lnSpc>
            </a:pPr>
            <a:r>
              <a:rPr lang="zh-CN" sz="1125">
                <a:solidFill>
                  <a:srgbClr val="FFFFFF">
                    <a:alpha val="90000"/>
                  </a:srgbClr>
                </a:solidFill>
                <a:latin typeface="Microsoft YaHei"/>
                <a:ea typeface="Microsoft YaHei"/>
              </a:rPr>
              <a:t>Qty, box no., &amp; shipping doc must match</a:t>
            </a:r>
            <a:endParaRPr/>
          </a:p>
        </p:txBody>
      </p:sp>
      <p:sp>
        <p:nvSpPr>
          <p:cNvPr id="182" name="" descr="{&quot;isTemplate&quot;:true,&quot;type&quot;:&quot;text&quot;}"/>
          <p:cNvSpPr txBox="1"/>
          <p:nvPr/>
        </p:nvSpPr>
        <p:spPr>
          <a:xfrm rot="0" flipH="0" flipV="0">
            <a:off x="895350" y="5305425"/>
            <a:ext cx="152400" cy="190500"/>
          </a:xfrm>
          <a:prstGeom prst="rect"/>
        </p:spPr>
        <p:txBody>
          <a:bodyPr wrap="none" lIns="0" tIns="0" rIns="0" bIns="0"/>
          <a:p>
            <a:pPr>
              <a:lnSpc>
                <a:spcPct val="100000"/>
              </a:lnSpc>
            </a:pPr>
            <a:r>
              <a:rPr lang="en-US" sz="1200" b="1">
                <a:solidFill>
                  <a:srgbClr val="D9822B"/>
                </a:solidFill>
                <a:latin typeface="DIN Alternate"/>
                <a:ea typeface="DIN Alternate"/>
              </a:rPr>
              <a:t>02</a:t>
            </a:r>
            <a:endParaRPr/>
          </a:p>
        </p:txBody>
      </p:sp>
      <p:sp>
        <p:nvSpPr>
          <p:cNvPr id="183" name="" descr="{&quot;isTemplate&quot;:true,&quot;type&quot;:&quot;text&quot;}"/>
          <p:cNvSpPr txBox="1"/>
          <p:nvPr/>
        </p:nvSpPr>
        <p:spPr>
          <a:xfrm rot="0" flipH="0" flipV="0">
            <a:off x="1162050" y="5305425"/>
            <a:ext cx="5305425" cy="266700"/>
          </a:xfrm>
          <a:prstGeom prst="rect"/>
        </p:spPr>
        <p:txBody>
          <a:bodyPr wrap="none" lIns="0" tIns="0" rIns="0" bIns="0"/>
          <a:p>
            <a:pPr>
              <a:lnSpc>
                <a:spcPct val="155000"/>
              </a:lnSpc>
            </a:pPr>
            <a:r>
              <a:rPr lang="zh-CN" sz="1125">
                <a:solidFill>
                  <a:srgbClr val="FFFFFF">
                    <a:alpha val="90000"/>
                  </a:srgbClr>
                </a:solidFill>
                <a:latin typeface="Microsoft YaHei"/>
                <a:ea typeface="Microsoft YaHei"/>
              </a:rPr>
              <a:t>Labels &amp; batch info traceable to machine &amp; prod. date</a:t>
            </a:r>
            <a:endParaRPr/>
          </a:p>
        </p:txBody>
      </p:sp>
      <p:sp>
        <p:nvSpPr>
          <p:cNvPr id="184" name="" descr="{&quot;isTemplate&quot;:true,&quot;type&quot;:&quot;text&quot;}"/>
          <p:cNvSpPr txBox="1"/>
          <p:nvPr/>
        </p:nvSpPr>
        <p:spPr>
          <a:xfrm rot="0" flipH="0" flipV="0">
            <a:off x="895350" y="5648325"/>
            <a:ext cx="152400" cy="190500"/>
          </a:xfrm>
          <a:prstGeom prst="rect"/>
        </p:spPr>
        <p:txBody>
          <a:bodyPr wrap="none" lIns="0" tIns="0" rIns="0" bIns="0"/>
          <a:p>
            <a:pPr>
              <a:lnSpc>
                <a:spcPct val="100000"/>
              </a:lnSpc>
            </a:pPr>
            <a:r>
              <a:rPr lang="en-US" sz="1200" b="1">
                <a:solidFill>
                  <a:srgbClr val="D9822B"/>
                </a:solidFill>
                <a:latin typeface="DIN Alternate"/>
                <a:ea typeface="DIN Alternate"/>
              </a:rPr>
              <a:t>03</a:t>
            </a:r>
            <a:endParaRPr/>
          </a:p>
        </p:txBody>
      </p:sp>
      <p:sp>
        <p:nvSpPr>
          <p:cNvPr id="185" name="" descr="{&quot;isTemplate&quot;:true,&quot;type&quot;:&quot;text&quot;}"/>
          <p:cNvSpPr txBox="1"/>
          <p:nvPr/>
        </p:nvSpPr>
        <p:spPr>
          <a:xfrm rot="0" flipH="0" flipV="0">
            <a:off x="1162050" y="5648325"/>
            <a:ext cx="5305425" cy="266700"/>
          </a:xfrm>
          <a:prstGeom prst="rect"/>
        </p:spPr>
        <p:txBody>
          <a:bodyPr wrap="none" lIns="0" tIns="0" rIns="0" bIns="0"/>
          <a:p>
            <a:pPr>
              <a:lnSpc>
                <a:spcPct val="155000"/>
              </a:lnSpc>
            </a:pPr>
            <a:r>
              <a:rPr lang="zh-CN" sz="1125">
                <a:solidFill>
                  <a:srgbClr val="FFFFFF">
                    <a:alpha val="90000"/>
                  </a:srgbClr>
                </a:solidFill>
                <a:latin typeface="Microsoft YaHei"/>
                <a:ea typeface="Microsoft YaHei"/>
              </a:rPr>
              <a:t>All spot-check items must pass, no unresolved issues</a:t>
            </a:r>
            <a:endParaRPr/>
          </a:p>
        </p:txBody>
      </p:sp>
      <p:sp>
        <p:nvSpPr>
          <p:cNvPr id="186" name=""/>
          <p:cNvSpPr/>
          <p:nvPr/>
        </p:nvSpPr>
        <p:spPr>
          <a:xfrm rot="0" flipH="0" flipV="0">
            <a:off x="6886575" y="4381500"/>
            <a:ext cx="4638675" cy="1962150"/>
          </a:xfrm>
          <a:prstGeom prst="roundRect">
            <a:avLst>
              <a:gd name="adj" fmla="val 4854"/>
            </a:avLst>
          </a:prstGeom>
          <a:solidFill>
            <a:srgbClr val="ECF4F1"/>
          </a:solidFill>
          <a:ln/>
        </p:spPr>
        <p:txBody>
          <a:bodyPr/>
          <a:p/>
        </p:txBody>
      </p:sp>
      <p:sp>
        <p:nvSpPr>
          <p:cNvPr id="187" name="" descr="{&quot;isTemplate&quot;:true,&quot;type&quot;:&quot;text&quot;}"/>
          <p:cNvSpPr txBox="1"/>
          <p:nvPr/>
        </p:nvSpPr>
        <p:spPr>
          <a:xfrm rot="0" flipH="0" flipV="0">
            <a:off x="7115175" y="4552950"/>
            <a:ext cx="4181475" cy="666750"/>
          </a:xfrm>
          <a:prstGeom prst="rect"/>
        </p:spPr>
        <p:txBody>
          <a:bodyPr wrap="square" lIns="0" tIns="0" rIns="0" bIns="0">
            <a:normAutofit/>
          </a:bodyPr>
          <a:p>
            <a:pPr>
              <a:lnSpc>
                <a:spcPct val="170000"/>
              </a:lnSpc>
            </a:pPr>
            <a:r>
              <a:rPr lang="zh-CN" sz="1000">
                <a:solidFill>
                  <a:srgbClr val="1C2B28"/>
                </a:solidFill>
                <a:latin typeface="Microsoft YaHei"/>
                <a:ea typeface="Microsoft YaHei"/>
              </a:rPr>
              <a:t/>
            </a:r>
            <a:r>
              <a:rPr lang="en-US" sz="1000">
                <a:solidFill>
                  <a:srgbClr val="1C2B28"/>
                </a:solidFill>
                <a:latin typeface="Microsoft YaHei"/>
                <a:ea typeface="Microsoft YaHei"/>
              </a:rPr>
              <a:t/>
            </a:r>
            <a:r>
              <a:rPr lang="zh-CN" sz="1000">
                <a:solidFill>
                  <a:srgbClr val="1C2B28"/>
                </a:solidFill>
                <a:latin typeface="Microsoft YaHei"/>
                <a:ea typeface="Microsoft YaHei"/>
              </a:rPr>
              <a:t/>
            </a:r>
            <a:r>
              <a:rPr lang="en-US" sz="1000">
                <a:solidFill>
                  <a:srgbClr val="1C2B28"/>
                </a:solidFill>
                <a:latin typeface="Microsoft YaHei"/>
                <a:ea typeface="Microsoft YaHei"/>
              </a:rPr>
              <a:t/>
            </a:r>
            <a:r>
              <a:rPr lang="zh-CN" sz="1000">
                <a:solidFill>
                  <a:srgbClr val="1C2B28"/>
                </a:solidFill>
                <a:latin typeface="Microsoft YaHei"/>
                <a:ea typeface="Microsoft YaHei"/>
              </a:rPr>
              <a:t/>
            </a:r>
            <a:r>
              <a:rPr lang="zh-CN" sz="1000" b="1">
                <a:solidFill>
                  <a:srgbClr val="10403B"/>
                </a:solidFill>
                <a:latin typeface="Microsoft YaHei"/>
                <a:ea typeface="Microsoft YaHei"/>
              </a:rPr>
              <a:t/>
            </a:r>
            <a:r>
              <a:rPr lang="zh-CN" sz="1000">
                <a:solidFill>
                  <a:srgbClr val="1C2B28"/>
                </a:solidFill>
                <a:latin typeface="Microsoft YaHei"/>
                <a:ea typeface="Microsoft YaHei"/>
              </a:rPr>
              <a:t>Final FQC insp. is not a second look but a final commitment to the customer. Each box released represents the company's signature.</a:t>
            </a:r>
            <a:endParaRPr/>
          </a:p>
        </p:txBody>
      </p:sp>
      <p:sp>
        <p:nvSpPr>
          <p:cNvPr id="188" name="" descr="{&quot;isTemplate&quot;:true,&quot;type&quot;:&quot;text&quot;}"/>
          <p:cNvSpPr txBox="1"/>
          <p:nvPr/>
        </p:nvSpPr>
        <p:spPr>
          <a:xfrm rot="0" flipH="0" flipV="0">
            <a:off x="7115175" y="5724525"/>
            <a:ext cx="4181475" cy="447675"/>
          </a:xfrm>
          <a:prstGeom prst="rect"/>
        </p:spPr>
        <p:txBody>
          <a:bodyPr wrap="square" lIns="0" tIns="0" rIns="0" bIns="0">
            <a:normAutofit/>
          </a:bodyPr>
          <a:p>
            <a:pPr>
              <a:lnSpc>
                <a:spcPct val="150000"/>
              </a:lnSpc>
            </a:pPr>
            <a:r>
              <a:rPr lang="zh-CN" sz="700">
                <a:solidFill>
                  <a:srgbClr val="85A8A1"/>
                </a:solidFill>
                <a:latin typeface="Microsoft YaHei"/>
                <a:ea typeface="Microsoft YaHei"/>
              </a:rPr>
              <a:t>This page lists only items &amp; methods, not specific limits; all numerical limits follow the latest controlled version of the Inspection Standard.</a:t>
            </a:r>
            <a:endParaRPr/>
          </a:p>
        </p:txBody>
      </p:sp>
      <p:sp>
        <p:nvSpPr>
          <p:cNvPr id="189" name="" descr="{&quot;isTemplate&quot;:true,&quot;type&quot;:&quot;text&quot;}"/>
          <p:cNvSpPr txBox="1"/>
          <p:nvPr/>
        </p:nvSpPr>
        <p:spPr>
          <a:xfrm rot="0" flipH="0" flipV="0">
            <a:off x="666750" y="6477000"/>
            <a:ext cx="3576882" cy="152400"/>
          </a:xfrm>
          <a:prstGeom prst="rect"/>
        </p:spPr>
        <p:txBody>
          <a:bodyPr wrap="none" lIns="0" tIns="0" rIns="0" bIns="0"/>
          <a:p>
            <a:pPr>
              <a:lnSpc>
                <a:spcPct val="100000"/>
              </a:lnSpc>
            </a:pPr>
            <a:r>
              <a:rPr lang="en-US" sz="975">
                <a:solidFill>
                  <a:srgbClr val="85A8A1"/>
                </a:solidFill>
                <a:latin typeface="Microsoft YaHei"/>
                <a:ea typeface="Microsoft YaHei"/>
              </a:rPr>
              <a:t/>
            </a:r>
            <a:r>
              <a:rPr lang="zh-CN" sz="975">
                <a:solidFill>
                  <a:srgbClr val="85A8A1"/>
                </a:solidFill>
                <a:latin typeface="Microsoft YaHei"/>
                <a:ea typeface="Microsoft YaHei"/>
              </a:rPr>
              <a:t>QC Inspection Practical Training · Quality Department</a:t>
            </a:r>
            <a:r>
              <a:rPr lang="en-US" sz="975">
                <a:solidFill>
                  <a:srgbClr val="85A8A1"/>
                </a:solidFill>
                <a:latin typeface="Microsoft YaHei"/>
                <a:ea typeface="Microsoft YaHei"/>
              </a:rPr>
              <a:t/>
            </a:r>
            <a:r>
              <a:rPr lang="zh-CN" sz="975">
                <a:solidFill>
                  <a:srgbClr val="85A8A1"/>
                </a:solidFill>
                <a:latin typeface="Microsoft YaHei"/>
                <a:ea typeface="Microsoft YaHei"/>
              </a:rPr>
              <a:t/>
            </a:r>
            <a:endParaRPr/>
          </a:p>
        </p:txBody>
      </p:sp>
      <p:sp>
        <p:nvSpPr>
          <p:cNvPr id="190" name="" descr="{&quot;isTemplate&quot;:true,&quot;type&quot;:&quot;text&quot;}"/>
          <p:cNvSpPr txBox="1"/>
          <p:nvPr/>
        </p:nvSpPr>
        <p:spPr>
          <a:xfrm rot="0" flipH="0" flipV="0">
            <a:off x="11153775" y="6477000"/>
            <a:ext cx="371475" cy="161925"/>
          </a:xfrm>
          <a:prstGeom prst="rect"/>
        </p:spPr>
        <p:txBody>
          <a:bodyPr wrap="none" lIns="0" tIns="0" rIns="0" bIns="0"/>
          <a:p>
            <a:pPr>
              <a:lnSpc>
                <a:spcPct val="100000"/>
              </a:lnSpc>
            </a:pPr>
            <a:r>
              <a:rPr lang="en-US" sz="1050">
                <a:solidFill>
                  <a:srgbClr val="85A8A1"/>
                </a:solidFill>
                <a:latin typeface="DIN Alternate"/>
                <a:ea typeface="DIN Alternate"/>
              </a:rPr>
              <a:t>16 / 18</a:t>
            </a:r>
            <a:endParaRPr/>
          </a:p>
        </p:txBody>
      </p:sp>
    </p:spTree>
  </p:cSld>
</p:sld>
</file>

<file path=ppt/slides/slide17.xml><?xml version="1.0" encoding="utf-8"?>
<p:sld xmlns:asvg="http://schemas.microsoft.com/office/drawing/2016/SVG/main" xmlns:a="http://schemas.openxmlformats.org/drawingml/2006/main" xmlns:r="http://schemas.openxmlformats.org/officeDocument/2006/relationships" xmlns:p="http://schemas.openxmlformats.org/presentationml/2006/main" xmlns:mc="http://schemas.openxmlformats.org/markup-compatibility/2006" mc:Ignorable="asvg">
  <p:cSld>
    <p:spTree>
      <p:nvGrpSpPr>
        <p:cNvPr id="191" name="" descr="&lt;Slide style={{ width: 1280, height: 720, background: '#FFFFFF', padding: '20px 70px', flexDirection: 'column' }}&gt;&#10;  &lt;Box style={{ height: 96, flexDirection: 'column', justifyContent: 'flex-end', gap: 6 }}&gt;&#10;    &lt;Text style={{ fontSize: 34, fontWeight: 'bold', color: '#10403B' }}&gt;不合格品处理：四步闭环&lt;/Text&gt;&#10;    &lt;Text style={{ fontSize: 16, color: '#6C8280' }}&gt;一次异常的价值不在&quot;处理掉&quot;，而在&quot;再也不会发生&quot;&lt;/Text&gt;&#10;  &lt;/Box&gt;&#10;  &lt;Box style={{ height: 10 }} /&gt;&#10;  &lt;Box style={{ height: 540, flexDirection: 'column' }}&gt;&#10;    &lt;Box style={{ height: 206, background: '#ECF4F1', borderRadius: 10, padding: '20px 22px', flexDirection: 'column' }}&gt;&#10;      &lt;Box style={{ flexDirection: 'row', gap: 10, alignItems: 'center' }}&gt;&#10;        {[&#10;          { n: '01', t: '标识', d: '判定后立即贴红标，写明缺陷与数量' },&#10;          { n: '02', t: '隔离', d: '移入不合格品区，严禁与合格品混放' },&#10;          { n: '03', t: '评审', d: 'MRB 评审：返工 / 返修 / 让步 / 报废' },&#10;          { n: '04', t: '处置', d: '按评审结论执行并记录，闭环销案' },&#10;        ].map((s, i) =&gt; (&#10;          &lt;Box key={i} style={{ flexDirection: 'row', alignItems: 'center', flex: 1 }}&gt;&#10;            &lt;Box style={{ flex: 1, background: '#FFFFFF', borderRadius: 8, padding: '14px 14px', flexDirection: 'column' }}&gt;&#10;              &lt;Text style={{ fontSize: 14, fontWeight: 'bold', color: '#1E7F6E', marginBottom: 4, fontFamily: '&quot;DIN Alternate&quot;, &quot;Helvetica Neue&quot;, Arial, sans-serif' }}&gt;{s.n}&lt;/Text&gt;&#10;              &lt;Text style={{ fontSize: 18, fontWeight: 'bold', color: '#10403B', marginBottom: 4 }}&gt;{s.t}&lt;/Text&gt;&#10;              &lt;Text style={{ fontSize: 13, color: '#6C8280', lineHeight: 1.45 }}&gt;{s.d}&lt;/Text&gt;&#10;            &lt;/Box&gt;&#10;            {i &lt; 3 &amp;&amp; (&#10;              &lt;Box style={{ width: 24, justifyContent: 'center', alignItems: 'center' }}&gt;&#10;                &lt;svg width=&quot;18&quot; height=&quot;14&quot; viewBox=&quot;0 0 22 14&quot;&gt;&#10;                  &lt;rect x=&quot;0&quot; y=&quot;6&quot; width=&quot;13&quot; height=&quot;2&quot; fill=&quot;#85A8A1&quot; /&gt;&#10;                  &lt;path d=&quot;M12 2 L21 7 L12 12 Z&quot; fill=&quot;#85A8A1&quot; /&gt;&#10;                &lt;/svg&gt;&#10;              &lt;/Box&gt;&#10;            )}&#10;          &lt;/Box&gt;&#10;        ))}&#10;      &lt;/Box&gt;&#10;      &lt;Box style={{ marginTop: 16, flexDirection: 'row', alignItems: 'center', gap: 10 }}&gt;&#10;        &lt;Box style={{ width: 4, height: 26, background: '#D9822B' }} /&gt;&#10;        &lt;Text style={{ fontSize: 15, color: '#10403B', lineHeight: 1.5 }}&gt;&#10;          &lt;span style={{ fontWeight: 'bold' }}&gt;追溯三要素：批次号 + 生产日期 + 机台号&lt;/span&gt;——缺一个，就无法圈定影响范围。&#10;        &lt;/Text&gt;&#10;      &lt;/Box&gt;&#10;    &lt;/Box&gt;&#10;    &lt;Box style={{ height: 14 }} /&gt;&#10;    &lt;Box style={{ flex: 1, flexDirection: 'row', gap: 20 }}&gt;&#10;      &lt;Box style={{ flex: 1.35, background: '#FFFFFF', border: '1px solid #ECF4F1', borderRadius: 10, padding: '18px 24px', flexDirection: 'column' }}&gt;&#10;        &lt;Text style={{ fontSize: 19, fontWeight: 'bold', color: '#10403B', marginBottom: 12 }}&gt;闭环不止四步：处置完还要做四件事&lt;/Text&gt;&#10;        {[&#10;          { k: '找根因', v: 'Why-Why 连问五个为什么，直到挖到根本原因，&quot;员工粗心&quot;不是根因' },&#10;          { k: '定措施', v: '针对根因制定纠正措施，明确责任人与完成时间' },&#10;          { k: '验效果', v: '连续 3 批或 1 个月内无再发，才算有效' },&#10;          { k: '固化', v: '把结论更新进 SOP、检验标准与限度样板' },&#10;        ].map((r, i) =&gt; (&#10;          &lt;Box key={i} style={{ flexDirection: 'row', gap: 12, alignItems: 'flex-start', marginTop: 9 }}&gt;&#10;            &lt;Box style={{ background: '#1E7F6E', borderRadius: 6, padding: '2px 10px' }}&gt;&#10;              &lt;Text style={{ fontSize: 13, color: '#FFFFFF' }}&gt;{r.k}&lt;/Text&gt;&#10;            &lt;/Box&gt;&#10;            &lt;Text style={{ flex: 1, fontSize: 15, color: '#1C2B28', lineHeight: 1.55 }}&gt;{r.v}&lt;/Text&gt;&#10;          &lt;/Box&gt;&#10;        ))}&#10;      &lt;/Box&gt;&#10;      &lt;Box style={{ flex: 1, background: 'rgba(192,57,43,0.07)', borderRadius: 10, padding: '18px 24px', flexDirection: 'column' }}&gt;&#10;        &lt;Text style={{ fontSize: 19, fontWeight: 'bold', color: '#C0392B', marginBottom: 10 }}&gt;两条红线&lt;/Text&gt;&#10;        &lt;Box style={{ marginBottom: 14 }}&gt;&#10;          &lt;Text style={{ fontSize: 16, fontWeight: 'bold', color: '#10403B', marginBottom: 3 }}&gt;① 不合格品与合格品混放&lt;/Text&gt;&#10;          &lt;Text style={{ fontSize: 14, color: '#6C8280', lineHeight: 1.55 }}&gt;隔离区必须有明确的物理边界与标识，不能只靠&quot;记在心里&quot;。&lt;/Text&gt;&#10;        &lt;/Box&gt;&#10;        &lt;Box&gt;&#10;          &lt;Text style={{ fontSize: 16, fontWeight: 'bold', color: '#10403B', marginBottom: 3 }}&gt;② 未贴标识就让产品流转&lt;/Text&gt;&#10;          &lt;Text style={{ fontSize: 14, color: '#6C8280', lineHeight: 1.55 }}&gt;没有标识就是状态不明，状态不明就无法追溯、无法放行。&lt;/Text&gt;&#10;        &lt;/Box&gt;&#10;        &lt;Text style={{ fontSize: 14, fontWeight: 'bold', color: '#C0392B', marginTop: 'auto', lineHeight: 1.5 }}&gt;&#10;          任何一条都按重大质量违规处理，没有例外。&#10;        &lt;/Text&gt;&#10;      &lt;/Box&gt;&#10;    &lt;/Box&gt;&#10;  &lt;/Box&gt;&#10;  &lt;Box style={{ height: 10 }} /&gt;&#10;  &lt;Box style={{ height: 24, flexDirection: 'row', justifyContent: 'space-between', alignItems: 'center' }}&gt;&#10;    &lt;Text style={{ fontSize: 13, color: '#85A8A1' }}&gt;QC 检验实操培训 · 品质部&lt;/Text&gt;&#10;    &lt;Text style={{ fontSize: 14, color: '#85A8A1', fontFamily: '&quot;DIN Alternate&quot;, &quot;Helvetica Neue&quot;, Arial, sans-serif' }}&gt;17 / 18&lt;/Text&gt;&#10;  &lt;/Box&gt;&#10;&lt;/Slide&gt;&#10;"/>
        <p:cNvGrpSpPr/>
        <p:nvPr/>
      </p:nvGrpSpPr>
      <p:grpSpPr>
        <a:xfrm>
          <a:off x="0" y="0"/>
          <a:ext cx="0" cy="0"/>
          <a:chOff x="0" y="0"/>
          <a:chExt cx="0" cy="0"/>
        </a:xfrm>
      </p:grpSpPr>
      <p:sp>
        <p:nvSpPr>
          <p:cNvPr id="192" name=""/>
          <p:cNvSpPr/>
          <p:nvPr/>
        </p:nvSpPr>
        <p:spPr>
          <a:xfrm rot="0" flipH="0" flipV="0">
            <a:off x="0" y="0"/>
            <a:ext cx="12192000" cy="6858000"/>
          </a:xfrm>
          <a:prstGeom prst="rect">
            <a:avLst/>
          </a:prstGeom>
          <a:solidFill>
            <a:srgbClr val="FFFFFF"/>
          </a:solidFill>
          <a:ln/>
        </p:spPr>
        <p:txBody>
          <a:bodyPr/>
          <a:p/>
        </p:txBody>
      </p:sp>
      <p:sp>
        <p:nvSpPr>
          <p:cNvPr id="193" name="" descr="{&quot;isTemplate&quot;:true,&quot;type&quot;:&quot;text&quot;}"/>
          <p:cNvSpPr txBox="1"/>
          <p:nvPr/>
        </p:nvSpPr>
        <p:spPr>
          <a:xfrm rot="0" flipH="0" flipV="0">
            <a:off x="666750" y="466725"/>
            <a:ext cx="10858500" cy="390525"/>
          </a:xfrm>
          <a:prstGeom prst="rect"/>
        </p:spPr>
        <p:txBody>
          <a:bodyPr wrap="none" lIns="0" tIns="0" rIns="0" bIns="0"/>
          <a:p>
            <a:pPr>
              <a:lnSpc>
                <a:spcPct val="100000"/>
              </a:lnSpc>
            </a:pPr>
            <a:r>
              <a:rPr lang="zh-CN" sz="2550" b="1">
                <a:solidFill>
                  <a:srgbClr val="10403B"/>
                </a:solidFill>
                <a:latin typeface="Microsoft YaHei"/>
                <a:ea typeface="Microsoft YaHei"/>
              </a:rPr>
              <a:t>Nonconforming Product Handling: Four-Step Loop</a:t>
            </a:r>
            <a:endParaRPr/>
          </a:p>
        </p:txBody>
      </p:sp>
      <p:sp>
        <p:nvSpPr>
          <p:cNvPr id="194" name="" descr="{&quot;isTemplate&quot;:true,&quot;type&quot;:&quot;text&quot;}"/>
          <p:cNvSpPr txBox="1"/>
          <p:nvPr/>
        </p:nvSpPr>
        <p:spPr>
          <a:xfrm rot="0" flipH="0" flipV="0">
            <a:off x="666750" y="914400"/>
            <a:ext cx="10858500" cy="190500"/>
          </a:xfrm>
          <a:prstGeom prst="rect"/>
        </p:spPr>
        <p:txBody>
          <a:bodyPr wrap="none" lIns="0" tIns="0" rIns="0" bIns="0"/>
          <a:p>
            <a:pPr>
              <a:lnSpc>
                <a:spcPct val="100000"/>
              </a:lnSpc>
            </a:pPr>
            <a:r>
              <a:rPr lang="zh-CN" sz="1200">
                <a:solidFill>
                  <a:srgbClr val="6C8280"/>
                </a:solidFill>
                <a:latin typeface="Microsoft YaHei"/>
                <a:ea typeface="Microsoft YaHei"/>
              </a:rPr>
              <a:t>The value of one anomaly lies not in 'fixing it' but in 'never happening again'</a:t>
            </a:r>
            <a:r>
              <a:rPr lang="en-US" sz="1200">
                <a:solidFill>
                  <a:srgbClr val="6C8280"/>
                </a:solidFill>
                <a:latin typeface="Microsoft YaHei"/>
                <a:ea typeface="Microsoft YaHei"/>
              </a:rPr>
              <a:t/>
            </a:r>
            <a:r>
              <a:rPr lang="zh-CN" sz="1200">
                <a:solidFill>
                  <a:srgbClr val="6C8280"/>
                </a:solidFill>
                <a:latin typeface="Microsoft YaHei"/>
                <a:ea typeface="Microsoft YaHei"/>
              </a:rPr>
              <a:t/>
            </a:r>
            <a:r>
              <a:rPr lang="en-US" sz="1200">
                <a:solidFill>
                  <a:srgbClr val="6C8280"/>
                </a:solidFill>
                <a:latin typeface="Microsoft YaHei"/>
                <a:ea typeface="Microsoft YaHei"/>
              </a:rPr>
              <a:t/>
            </a:r>
            <a:r>
              <a:rPr lang="zh-CN" sz="1200">
                <a:solidFill>
                  <a:srgbClr val="6C8280"/>
                </a:solidFill>
                <a:latin typeface="Microsoft YaHei"/>
                <a:ea typeface="Microsoft YaHei"/>
              </a:rPr>
              <a:t/>
            </a:r>
            <a:r>
              <a:rPr lang="en-US" sz="1200">
                <a:solidFill>
                  <a:srgbClr val="6C8280"/>
                </a:solidFill>
                <a:latin typeface="Microsoft YaHei"/>
                <a:ea typeface="Microsoft YaHei"/>
              </a:rPr>
              <a:t/>
            </a:r>
            <a:r>
              <a:rPr lang="zh-CN" sz="1200">
                <a:solidFill>
                  <a:srgbClr val="6C8280"/>
                </a:solidFill>
                <a:latin typeface="Microsoft YaHei"/>
                <a:ea typeface="Microsoft YaHei"/>
              </a:rPr>
              <a:t/>
            </a:r>
            <a:r>
              <a:rPr lang="en-US" sz="1200">
                <a:solidFill>
                  <a:srgbClr val="6C8280"/>
                </a:solidFill>
                <a:latin typeface="Microsoft YaHei"/>
                <a:ea typeface="Microsoft YaHei"/>
              </a:rPr>
              <a:t/>
            </a:r>
            <a:endParaRPr/>
          </a:p>
        </p:txBody>
      </p:sp>
      <p:sp>
        <p:nvSpPr>
          <p:cNvPr id="195" name=""/>
          <p:cNvSpPr/>
          <p:nvPr/>
        </p:nvSpPr>
        <p:spPr>
          <a:xfrm rot="0" flipH="0" flipV="0">
            <a:off x="666750" y="1200150"/>
            <a:ext cx="10858500" cy="1962150"/>
          </a:xfrm>
          <a:prstGeom prst="roundRect">
            <a:avLst>
              <a:gd name="adj" fmla="val 4854"/>
            </a:avLst>
          </a:prstGeom>
          <a:solidFill>
            <a:srgbClr val="ECF4F1"/>
          </a:solidFill>
          <a:ln/>
        </p:spPr>
        <p:txBody>
          <a:bodyPr/>
          <a:p/>
        </p:txBody>
      </p:sp>
      <p:sp>
        <p:nvSpPr>
          <p:cNvPr id="196" name=""/>
          <p:cNvSpPr/>
          <p:nvPr/>
        </p:nvSpPr>
        <p:spPr>
          <a:xfrm rot="0" flipH="0" flipV="0">
            <a:off x="876300" y="1390650"/>
            <a:ext cx="2314575" cy="933450"/>
          </a:xfrm>
          <a:prstGeom prst="roundRect">
            <a:avLst>
              <a:gd name="adj" fmla="val 8163"/>
            </a:avLst>
          </a:prstGeom>
          <a:solidFill>
            <a:srgbClr val="FFFFFF"/>
          </a:solidFill>
          <a:ln/>
        </p:spPr>
        <p:txBody>
          <a:bodyPr/>
          <a:p/>
        </p:txBody>
      </p:sp>
      <p:sp>
        <p:nvSpPr>
          <p:cNvPr id="197" name="" descr="{&quot;isTemplate&quot;:true,&quot;type&quot;:&quot;text&quot;}"/>
          <p:cNvSpPr txBox="1"/>
          <p:nvPr/>
        </p:nvSpPr>
        <p:spPr>
          <a:xfrm rot="0" flipH="0" flipV="0">
            <a:off x="1009650" y="1524000"/>
            <a:ext cx="2047875" cy="161925"/>
          </a:xfrm>
          <a:prstGeom prst="rect"/>
        </p:spPr>
        <p:txBody>
          <a:bodyPr wrap="none" lIns="0" tIns="0" rIns="0" bIns="0"/>
          <a:p>
            <a:pPr>
              <a:lnSpc>
                <a:spcPct val="100000"/>
              </a:lnSpc>
            </a:pPr>
            <a:r>
              <a:rPr lang="en-US" sz="1050" b="1">
                <a:solidFill>
                  <a:srgbClr val="1E7F6E"/>
                </a:solidFill>
                <a:latin typeface="DIN Alternate"/>
                <a:ea typeface="DIN Alternate"/>
              </a:rPr>
              <a:t>01</a:t>
            </a:r>
            <a:endParaRPr/>
          </a:p>
        </p:txBody>
      </p:sp>
      <p:sp>
        <p:nvSpPr>
          <p:cNvPr id="198" name="" descr="{&quot;isTemplate&quot;:true,&quot;type&quot;:&quot;text&quot;}"/>
          <p:cNvSpPr txBox="1"/>
          <p:nvPr/>
        </p:nvSpPr>
        <p:spPr>
          <a:xfrm rot="0" flipH="0" flipV="0">
            <a:off x="1009650" y="1724025"/>
            <a:ext cx="2047875" cy="209550"/>
          </a:xfrm>
          <a:prstGeom prst="rect"/>
        </p:spPr>
        <p:txBody>
          <a:bodyPr wrap="none" lIns="0" tIns="0" rIns="0" bIns="0"/>
          <a:p>
            <a:pPr>
              <a:lnSpc>
                <a:spcPct val="100000"/>
              </a:lnSpc>
            </a:pPr>
            <a:r>
              <a:rPr lang="zh-CN" sz="1350" b="1">
                <a:solidFill>
                  <a:srgbClr val="10403B"/>
                </a:solidFill>
                <a:latin typeface="Microsoft YaHei"/>
                <a:ea typeface="Microsoft YaHei"/>
              </a:rPr>
              <a:t>Labeling</a:t>
            </a:r>
            <a:endParaRPr/>
          </a:p>
        </p:txBody>
      </p:sp>
      <p:sp>
        <p:nvSpPr>
          <p:cNvPr id="199" name="" descr="{&quot;isTemplate&quot;:true,&quot;type&quot;:&quot;text&quot;}"/>
          <p:cNvSpPr txBox="1"/>
          <p:nvPr/>
        </p:nvSpPr>
        <p:spPr>
          <a:xfrm rot="0" flipH="0" flipV="0">
            <a:off x="1009650" y="1971675"/>
            <a:ext cx="2135505" cy="219075"/>
          </a:xfrm>
          <a:prstGeom prst="rect"/>
        </p:spPr>
        <p:txBody>
          <a:bodyPr wrap="none" lIns="0" tIns="0" rIns="0" bIns="0"/>
          <a:p>
            <a:pPr>
              <a:lnSpc>
                <a:spcPct val="145000"/>
              </a:lnSpc>
            </a:pPr>
            <a:r>
              <a:rPr lang="zh-CN" sz="700">
                <a:solidFill>
                  <a:srgbClr val="6C8280"/>
                </a:solidFill>
                <a:latin typeface="Microsoft YaHei"/>
                <a:ea typeface="Microsoft YaHei"/>
              </a:rPr>
              <a:t>Immediately label red, noting defects &amp; qty</a:t>
            </a:r>
            <a:endParaRPr/>
          </a:p>
        </p:txBody>
      </p:sp>
      <p:pic>
        <p:nvPicPr>
          <p:cNvPr id="200" name=""/>
          <p:cNvPicPr>
            <a:picLocks noChangeAspect="1"/>
          </p:cNvPicPr>
          <p:nvPr/>
        </p:nvPicPr>
        <p:blipFill>
          <a:blip>
            <a:extLst>
              <a:ext uri="{96DAC541-7B7A-43D3-8B79-37D633B846F1}">
                <asvg:svgBlip r:embed="rId1"/>
              </a:ext>
            </a:extLst>
          </a:blip>
          <a:stretch>
            <a:fillRect/>
          </a:stretch>
        </p:blipFill>
        <p:spPr>
          <a:xfrm rot="0" flipH="0" flipV="0">
            <a:off x="3219450" y="1790700"/>
            <a:ext cx="171450" cy="133350"/>
          </a:xfrm>
          <a:prstGeom prst="rect">
            <a:avLst/>
          </a:prstGeom>
          <a:ln/>
        </p:spPr>
      </p:pic>
      <p:sp>
        <p:nvSpPr>
          <p:cNvPr id="201" name=""/>
          <p:cNvSpPr/>
          <p:nvPr/>
        </p:nvSpPr>
        <p:spPr>
          <a:xfrm rot="0" flipH="0" flipV="0">
            <a:off x="3514725" y="1390650"/>
            <a:ext cx="2305050" cy="933450"/>
          </a:xfrm>
          <a:prstGeom prst="roundRect">
            <a:avLst>
              <a:gd name="adj" fmla="val 8163"/>
            </a:avLst>
          </a:prstGeom>
          <a:solidFill>
            <a:srgbClr val="FFFFFF"/>
          </a:solidFill>
          <a:ln/>
        </p:spPr>
        <p:txBody>
          <a:bodyPr/>
          <a:p/>
        </p:txBody>
      </p:sp>
      <p:sp>
        <p:nvSpPr>
          <p:cNvPr id="202" name="" descr="{&quot;isTemplate&quot;:true,&quot;type&quot;:&quot;text&quot;}"/>
          <p:cNvSpPr txBox="1"/>
          <p:nvPr/>
        </p:nvSpPr>
        <p:spPr>
          <a:xfrm rot="0" flipH="0" flipV="0">
            <a:off x="3648075" y="1524000"/>
            <a:ext cx="2038350" cy="161925"/>
          </a:xfrm>
          <a:prstGeom prst="rect"/>
        </p:spPr>
        <p:txBody>
          <a:bodyPr wrap="none" lIns="0" tIns="0" rIns="0" bIns="0"/>
          <a:p>
            <a:pPr>
              <a:lnSpc>
                <a:spcPct val="100000"/>
              </a:lnSpc>
            </a:pPr>
            <a:r>
              <a:rPr lang="en-US" sz="1050" b="1">
                <a:solidFill>
                  <a:srgbClr val="1E7F6E"/>
                </a:solidFill>
                <a:latin typeface="DIN Alternate"/>
                <a:ea typeface="DIN Alternate"/>
              </a:rPr>
              <a:t>02</a:t>
            </a:r>
            <a:endParaRPr/>
          </a:p>
        </p:txBody>
      </p:sp>
      <p:sp>
        <p:nvSpPr>
          <p:cNvPr id="203" name="" descr="{&quot;isTemplate&quot;:true,&quot;type&quot;:&quot;text&quot;}"/>
          <p:cNvSpPr txBox="1"/>
          <p:nvPr/>
        </p:nvSpPr>
        <p:spPr>
          <a:xfrm rot="0" flipH="0" flipV="0">
            <a:off x="3648075" y="1724025"/>
            <a:ext cx="2038350" cy="209550"/>
          </a:xfrm>
          <a:prstGeom prst="rect"/>
        </p:spPr>
        <p:txBody>
          <a:bodyPr wrap="none" lIns="0" tIns="0" rIns="0" bIns="0"/>
          <a:p>
            <a:pPr>
              <a:lnSpc>
                <a:spcPct val="100000"/>
              </a:lnSpc>
            </a:pPr>
            <a:r>
              <a:rPr lang="zh-CN" sz="1350" b="1">
                <a:solidFill>
                  <a:srgbClr val="10403B"/>
                </a:solidFill>
                <a:latin typeface="Microsoft YaHei"/>
                <a:ea typeface="Microsoft YaHei"/>
              </a:rPr>
              <a:t>Isolate</a:t>
            </a:r>
            <a:endParaRPr/>
          </a:p>
        </p:txBody>
      </p:sp>
      <p:sp>
        <p:nvSpPr>
          <p:cNvPr id="204" name="" descr="{&quot;isTemplate&quot;:true,&quot;type&quot;:&quot;text&quot;}"/>
          <p:cNvSpPr txBox="1"/>
          <p:nvPr/>
        </p:nvSpPr>
        <p:spPr>
          <a:xfrm rot="0" flipH="0" flipV="0">
            <a:off x="3648075" y="1971675"/>
            <a:ext cx="2125980" cy="219075"/>
          </a:xfrm>
          <a:prstGeom prst="rect"/>
        </p:spPr>
        <p:txBody>
          <a:bodyPr wrap="none" lIns="0" tIns="0" rIns="0" bIns="0"/>
          <a:p>
            <a:pPr>
              <a:lnSpc>
                <a:spcPct val="145000"/>
              </a:lnSpc>
            </a:pPr>
            <a:r>
              <a:rPr lang="zh-CN" sz="700">
                <a:solidFill>
                  <a:srgbClr val="6C8280"/>
                </a:solidFill>
                <a:latin typeface="Microsoft YaHei"/>
                <a:ea typeface="Microsoft YaHei"/>
              </a:rPr>
              <a:t>Move to nonconforming area, no mixing with conforming</a:t>
            </a:r>
            <a:endParaRPr/>
          </a:p>
        </p:txBody>
      </p:sp>
      <p:pic>
        <p:nvPicPr>
          <p:cNvPr id="205" name=""/>
          <p:cNvPicPr>
            <a:picLocks noChangeAspect="1"/>
          </p:cNvPicPr>
          <p:nvPr/>
        </p:nvPicPr>
        <p:blipFill>
          <a:blip>
            <a:extLst>
              <a:ext uri="{96DAC541-7B7A-43D3-8B79-37D633B846F1}">
                <asvg:svgBlip r:embed="rId1"/>
              </a:ext>
            </a:extLst>
          </a:blip>
          <a:stretch>
            <a:fillRect/>
          </a:stretch>
        </p:blipFill>
        <p:spPr>
          <a:xfrm rot="0" flipH="0" flipV="0">
            <a:off x="5848350" y="1790700"/>
            <a:ext cx="171450" cy="133350"/>
          </a:xfrm>
          <a:prstGeom prst="rect">
            <a:avLst/>
          </a:prstGeom>
          <a:ln/>
        </p:spPr>
      </p:pic>
      <p:sp>
        <p:nvSpPr>
          <p:cNvPr id="206" name=""/>
          <p:cNvSpPr/>
          <p:nvPr/>
        </p:nvSpPr>
        <p:spPr>
          <a:xfrm rot="0" flipH="0" flipV="0">
            <a:off x="6143625" y="1390650"/>
            <a:ext cx="2314575" cy="933450"/>
          </a:xfrm>
          <a:prstGeom prst="roundRect">
            <a:avLst>
              <a:gd name="adj" fmla="val 8163"/>
            </a:avLst>
          </a:prstGeom>
          <a:solidFill>
            <a:srgbClr val="FFFFFF"/>
          </a:solidFill>
          <a:ln/>
        </p:spPr>
        <p:txBody>
          <a:bodyPr/>
          <a:p/>
        </p:txBody>
      </p:sp>
      <p:sp>
        <p:nvSpPr>
          <p:cNvPr id="207" name="" descr="{&quot;isTemplate&quot;:true,&quot;type&quot;:&quot;text&quot;}"/>
          <p:cNvSpPr txBox="1"/>
          <p:nvPr/>
        </p:nvSpPr>
        <p:spPr>
          <a:xfrm rot="0" flipH="0" flipV="0">
            <a:off x="6276975" y="1524000"/>
            <a:ext cx="2047875" cy="161925"/>
          </a:xfrm>
          <a:prstGeom prst="rect"/>
        </p:spPr>
        <p:txBody>
          <a:bodyPr wrap="none" lIns="0" tIns="0" rIns="0" bIns="0"/>
          <a:p>
            <a:pPr>
              <a:lnSpc>
                <a:spcPct val="100000"/>
              </a:lnSpc>
            </a:pPr>
            <a:r>
              <a:rPr lang="en-US" sz="1050" b="1">
                <a:solidFill>
                  <a:srgbClr val="1E7F6E"/>
                </a:solidFill>
                <a:latin typeface="DIN Alternate"/>
                <a:ea typeface="DIN Alternate"/>
              </a:rPr>
              <a:t>03</a:t>
            </a:r>
            <a:endParaRPr/>
          </a:p>
        </p:txBody>
      </p:sp>
      <p:sp>
        <p:nvSpPr>
          <p:cNvPr id="208" name="" descr="{&quot;isTemplate&quot;:true,&quot;type&quot;:&quot;text&quot;}"/>
          <p:cNvSpPr txBox="1"/>
          <p:nvPr/>
        </p:nvSpPr>
        <p:spPr>
          <a:xfrm rot="0" flipH="0" flipV="0">
            <a:off x="6276975" y="1724025"/>
            <a:ext cx="2047875" cy="209550"/>
          </a:xfrm>
          <a:prstGeom prst="rect"/>
        </p:spPr>
        <p:txBody>
          <a:bodyPr wrap="none" lIns="0" tIns="0" rIns="0" bIns="0"/>
          <a:p>
            <a:pPr>
              <a:lnSpc>
                <a:spcPct val="100000"/>
              </a:lnSpc>
            </a:pPr>
            <a:r>
              <a:rPr lang="zh-CN" sz="1350" b="1">
                <a:solidFill>
                  <a:srgbClr val="10403B"/>
                </a:solidFill>
                <a:latin typeface="Microsoft YaHei"/>
                <a:ea typeface="Microsoft YaHei"/>
              </a:rPr>
              <a:t>Review</a:t>
            </a:r>
            <a:endParaRPr/>
          </a:p>
        </p:txBody>
      </p:sp>
      <p:sp>
        <p:nvSpPr>
          <p:cNvPr id="209" name="" descr="{&quot;isTemplate&quot;:true,&quot;type&quot;:&quot;text&quot;}"/>
          <p:cNvSpPr txBox="1"/>
          <p:nvPr/>
        </p:nvSpPr>
        <p:spPr>
          <a:xfrm rot="0" flipH="0" flipV="0">
            <a:off x="6276975" y="1971675"/>
            <a:ext cx="2135505" cy="219075"/>
          </a:xfrm>
          <a:prstGeom prst="rect"/>
        </p:spPr>
        <p:txBody>
          <a:bodyPr wrap="none" lIns="0" tIns="0" rIns="0" bIns="0"/>
          <a:p>
            <a:pPr>
              <a:lnSpc>
                <a:spcPct val="145000"/>
              </a:lnSpc>
            </a:pPr>
            <a:r>
              <a:rPr lang="en-US" sz="700">
                <a:solidFill>
                  <a:srgbClr val="6C8280"/>
                </a:solidFill>
                <a:latin typeface="Microsoft YaHei"/>
                <a:ea typeface="Microsoft YaHei"/>
              </a:rPr>
              <a:t/>
            </a:r>
            <a:r>
              <a:rPr lang="zh-CN" sz="700">
                <a:solidFill>
                  <a:srgbClr val="6C8280"/>
                </a:solidFill>
                <a:latin typeface="Microsoft YaHei"/>
                <a:ea typeface="Microsoft YaHei"/>
              </a:rPr>
              <a:t>MRB Review: Rework / Repair / Concession / Scrap</a:t>
            </a:r>
            <a:r>
              <a:rPr lang="en-US" sz="700">
                <a:solidFill>
                  <a:srgbClr val="6C8280"/>
                </a:solidFill>
                <a:latin typeface="Microsoft YaHei"/>
                <a:ea typeface="Microsoft YaHei"/>
              </a:rPr>
              <a:t/>
            </a:r>
            <a:r>
              <a:rPr lang="zh-CN" sz="700">
                <a:solidFill>
                  <a:srgbClr val="6C8280"/>
                </a:solidFill>
                <a:latin typeface="Microsoft YaHei"/>
                <a:ea typeface="Microsoft YaHei"/>
              </a:rPr>
              <a:t/>
            </a:r>
            <a:r>
              <a:rPr lang="en-US" sz="700">
                <a:solidFill>
                  <a:srgbClr val="6C8280"/>
                </a:solidFill>
                <a:latin typeface="Microsoft YaHei"/>
                <a:ea typeface="Microsoft YaHei"/>
              </a:rPr>
              <a:t/>
            </a:r>
            <a:r>
              <a:rPr lang="zh-CN" sz="700">
                <a:solidFill>
                  <a:srgbClr val="6C8280"/>
                </a:solidFill>
                <a:latin typeface="Microsoft YaHei"/>
                <a:ea typeface="Microsoft YaHei"/>
              </a:rPr>
              <a:t/>
            </a:r>
            <a:r>
              <a:rPr lang="en-US" sz="700">
                <a:solidFill>
                  <a:srgbClr val="6C8280"/>
                </a:solidFill>
                <a:latin typeface="Microsoft YaHei"/>
                <a:ea typeface="Microsoft YaHei"/>
              </a:rPr>
              <a:t/>
            </a:r>
            <a:r>
              <a:rPr lang="zh-CN" sz="700">
                <a:solidFill>
                  <a:srgbClr val="6C8280"/>
                </a:solidFill>
                <a:latin typeface="Microsoft YaHei"/>
                <a:ea typeface="Microsoft YaHei"/>
              </a:rPr>
              <a:t/>
            </a:r>
            <a:endParaRPr/>
          </a:p>
        </p:txBody>
      </p:sp>
      <p:pic>
        <p:nvPicPr>
          <p:cNvPr id="210" name=""/>
          <p:cNvPicPr>
            <a:picLocks noChangeAspect="1"/>
          </p:cNvPicPr>
          <p:nvPr/>
        </p:nvPicPr>
        <p:blipFill>
          <a:blip>
            <a:extLst>
              <a:ext uri="{96DAC541-7B7A-43D3-8B79-37D633B846F1}">
                <asvg:svgBlip r:embed="rId1"/>
              </a:ext>
            </a:extLst>
          </a:blip>
          <a:stretch>
            <a:fillRect/>
          </a:stretch>
        </p:blipFill>
        <p:spPr>
          <a:xfrm rot="0" flipH="0" flipV="0">
            <a:off x="8486775" y="1790700"/>
            <a:ext cx="171450" cy="133350"/>
          </a:xfrm>
          <a:prstGeom prst="rect">
            <a:avLst/>
          </a:prstGeom>
          <a:ln/>
        </p:spPr>
      </p:pic>
      <p:sp>
        <p:nvSpPr>
          <p:cNvPr id="211" name=""/>
          <p:cNvSpPr/>
          <p:nvPr/>
        </p:nvSpPr>
        <p:spPr>
          <a:xfrm rot="0" flipH="0" flipV="0">
            <a:off x="8782050" y="1390650"/>
            <a:ext cx="2533650" cy="933450"/>
          </a:xfrm>
          <a:prstGeom prst="roundRect">
            <a:avLst>
              <a:gd name="adj" fmla="val 8163"/>
            </a:avLst>
          </a:prstGeom>
          <a:solidFill>
            <a:srgbClr val="FFFFFF"/>
          </a:solidFill>
          <a:ln/>
        </p:spPr>
        <p:txBody>
          <a:bodyPr/>
          <a:p/>
        </p:txBody>
      </p:sp>
      <p:sp>
        <p:nvSpPr>
          <p:cNvPr id="212" name="" descr="{&quot;isTemplate&quot;:true,&quot;type&quot;:&quot;text&quot;}"/>
          <p:cNvSpPr txBox="1"/>
          <p:nvPr/>
        </p:nvSpPr>
        <p:spPr>
          <a:xfrm rot="0" flipH="0" flipV="0">
            <a:off x="8915400" y="1524000"/>
            <a:ext cx="2266950" cy="161925"/>
          </a:xfrm>
          <a:prstGeom prst="rect"/>
        </p:spPr>
        <p:txBody>
          <a:bodyPr wrap="none" lIns="0" tIns="0" rIns="0" bIns="0"/>
          <a:p>
            <a:pPr>
              <a:lnSpc>
                <a:spcPct val="100000"/>
              </a:lnSpc>
            </a:pPr>
            <a:r>
              <a:rPr lang="en-US" sz="1050" b="1">
                <a:solidFill>
                  <a:srgbClr val="1E7F6E"/>
                </a:solidFill>
                <a:latin typeface="DIN Alternate"/>
                <a:ea typeface="DIN Alternate"/>
              </a:rPr>
              <a:t>04</a:t>
            </a:r>
            <a:endParaRPr/>
          </a:p>
        </p:txBody>
      </p:sp>
      <p:sp>
        <p:nvSpPr>
          <p:cNvPr id="213" name="" descr="{&quot;isTemplate&quot;:true,&quot;type&quot;:&quot;text&quot;}"/>
          <p:cNvSpPr txBox="1"/>
          <p:nvPr/>
        </p:nvSpPr>
        <p:spPr>
          <a:xfrm rot="0" flipH="0" flipV="0">
            <a:off x="8915400" y="1724025"/>
            <a:ext cx="2266950" cy="209550"/>
          </a:xfrm>
          <a:prstGeom prst="rect"/>
        </p:spPr>
        <p:txBody>
          <a:bodyPr wrap="none" lIns="0" tIns="0" rIns="0" bIns="0"/>
          <a:p>
            <a:pPr>
              <a:lnSpc>
                <a:spcPct val="100000"/>
              </a:lnSpc>
            </a:pPr>
            <a:r>
              <a:rPr lang="zh-CN" sz="1350" b="1">
                <a:solidFill>
                  <a:srgbClr val="10403B"/>
                </a:solidFill>
                <a:latin typeface="Microsoft YaHei"/>
                <a:ea typeface="Microsoft YaHei"/>
              </a:rPr>
              <a:t>Dispose</a:t>
            </a:r>
            <a:endParaRPr/>
          </a:p>
        </p:txBody>
      </p:sp>
      <p:sp>
        <p:nvSpPr>
          <p:cNvPr id="214" name="" descr="{&quot;isTemplate&quot;:true,&quot;type&quot;:&quot;text&quot;}"/>
          <p:cNvSpPr txBox="1"/>
          <p:nvPr/>
        </p:nvSpPr>
        <p:spPr>
          <a:xfrm rot="0" flipH="0" flipV="0">
            <a:off x="8915400" y="1971675"/>
            <a:ext cx="2354580" cy="219075"/>
          </a:xfrm>
          <a:prstGeom prst="rect"/>
        </p:spPr>
        <p:txBody>
          <a:bodyPr wrap="none" lIns="0" tIns="0" rIns="0" bIns="0"/>
          <a:p>
            <a:pPr>
              <a:lnSpc>
                <a:spcPct val="145000"/>
              </a:lnSpc>
            </a:pPr>
            <a:r>
              <a:rPr lang="zh-CN" sz="700">
                <a:solidFill>
                  <a:srgbClr val="6C8280"/>
                </a:solidFill>
                <a:latin typeface="Microsoft YaHei"/>
                <a:ea typeface="Microsoft YaHei"/>
              </a:rPr>
              <a:t>Follow review conclusions, record, &amp; close case</a:t>
            </a:r>
            <a:endParaRPr/>
          </a:p>
        </p:txBody>
      </p:sp>
      <p:sp>
        <p:nvSpPr>
          <p:cNvPr id="215" name=""/>
          <p:cNvSpPr/>
          <p:nvPr/>
        </p:nvSpPr>
        <p:spPr>
          <a:xfrm rot="0" flipH="0" flipV="0">
            <a:off x="876300" y="2486025"/>
            <a:ext cx="38100" cy="247650"/>
          </a:xfrm>
          <a:prstGeom prst="rect">
            <a:avLst/>
          </a:prstGeom>
          <a:solidFill>
            <a:srgbClr val="D9822B"/>
          </a:solidFill>
          <a:ln/>
        </p:spPr>
        <p:txBody>
          <a:bodyPr/>
          <a:p/>
        </p:txBody>
      </p:sp>
      <p:sp>
        <p:nvSpPr>
          <p:cNvPr id="216" name="" descr="{&quot;isTemplate&quot;:true,&quot;type&quot;:&quot;text&quot;}"/>
          <p:cNvSpPr txBox="1"/>
          <p:nvPr/>
        </p:nvSpPr>
        <p:spPr>
          <a:xfrm rot="0" flipH="0" flipV="0">
            <a:off x="1009650" y="2476500"/>
            <a:ext cx="8934842" cy="257175"/>
          </a:xfrm>
          <a:prstGeom prst="rect"/>
        </p:spPr>
        <p:txBody>
          <a:bodyPr wrap="none" lIns="0" tIns="0" rIns="0" bIns="0"/>
          <a:p>
            <a:pPr>
              <a:lnSpc>
                <a:spcPct val="150000"/>
              </a:lnSpc>
            </a:pPr>
            <a:r>
              <a:rPr lang="zh-CN" sz="1125" b="1">
                <a:solidFill>
                  <a:srgbClr val="10403B"/>
                </a:solidFill>
                <a:latin typeface="Microsoft YaHei"/>
                <a:ea typeface="Microsoft YaHei"/>
              </a:rPr>
              <a:t/>
            </a:r>
            <a:r>
              <a:rPr lang="en-US" sz="1125" b="1">
                <a:solidFill>
                  <a:srgbClr val="10403B"/>
                </a:solidFill>
                <a:latin typeface="Microsoft YaHei"/>
                <a:ea typeface="Microsoft YaHei"/>
              </a:rPr>
              <a:t/>
            </a:r>
            <a:r>
              <a:rPr lang="zh-CN" sz="1125" b="1">
                <a:solidFill>
                  <a:srgbClr val="10403B"/>
                </a:solidFill>
                <a:latin typeface="Microsoft YaHei"/>
                <a:ea typeface="Microsoft YaHei"/>
              </a:rPr>
              <a:t/>
            </a:r>
            <a:r>
              <a:rPr lang="en-US" sz="1125" b="1">
                <a:solidFill>
                  <a:srgbClr val="10403B"/>
                </a:solidFill>
                <a:latin typeface="Microsoft YaHei"/>
                <a:ea typeface="Microsoft YaHei"/>
              </a:rPr>
              <a:t/>
            </a:r>
            <a:r>
              <a:rPr lang="zh-CN" sz="1125" b="1">
                <a:solidFill>
                  <a:srgbClr val="10403B"/>
                </a:solidFill>
                <a:latin typeface="Microsoft YaHei"/>
                <a:ea typeface="Microsoft YaHei"/>
              </a:rPr>
              <a:t/>
            </a:r>
            <a:r>
              <a:rPr lang="zh-CN" sz="1125">
                <a:solidFill>
                  <a:srgbClr val="10403B"/>
                </a:solidFill>
                <a:latin typeface="Microsoft YaHei"/>
                <a:ea typeface="Microsoft YaHei"/>
              </a:rPr>
              <a:t>Three elements for traceability: batch no. + prod. date + machine no. — missing one means impact scope cannot be defined.</a:t>
            </a:r>
            <a:endParaRPr/>
          </a:p>
        </p:txBody>
      </p:sp>
      <p:sp>
        <p:nvSpPr>
          <p:cNvPr id="217" name=""/>
          <p:cNvSpPr/>
          <p:nvPr/>
        </p:nvSpPr>
        <p:spPr>
          <a:xfrm rot="0" flipH="0" flipV="0">
            <a:off x="666750" y="3295650"/>
            <a:ext cx="6124575" cy="3048000"/>
          </a:xfrm>
          <a:prstGeom prst="roundRect">
            <a:avLst>
              <a:gd name="adj" fmla="val 3125"/>
            </a:avLst>
          </a:prstGeom>
          <a:solidFill>
            <a:srgbClr val="FFFFFF"/>
          </a:solidFill>
          <a:ln w="12700">
            <a:solidFill>
              <a:srgbClr val="ECF4F1"/>
            </a:solidFill>
            <a:prstDash val="solid"/>
          </a:ln>
        </p:spPr>
        <p:txBody>
          <a:bodyPr/>
          <a:p/>
        </p:txBody>
      </p:sp>
      <p:sp>
        <p:nvSpPr>
          <p:cNvPr id="218" name="" descr="{&quot;isTemplate&quot;:true,&quot;type&quot;:&quot;text&quot;}"/>
          <p:cNvSpPr txBox="1"/>
          <p:nvPr/>
        </p:nvSpPr>
        <p:spPr>
          <a:xfrm rot="0" flipH="0" flipV="0">
            <a:off x="895350" y="3467100"/>
            <a:ext cx="5754781" cy="219075"/>
          </a:xfrm>
          <a:prstGeom prst="rect"/>
        </p:spPr>
        <p:txBody>
          <a:bodyPr wrap="none" lIns="0" tIns="0" rIns="0" bIns="0"/>
          <a:p>
            <a:pPr>
              <a:lnSpc>
                <a:spcPct val="100000"/>
              </a:lnSpc>
            </a:pPr>
            <a:r>
              <a:rPr lang="zh-CN" sz="1425" b="1">
                <a:solidFill>
                  <a:srgbClr val="10403B"/>
                </a:solidFill>
                <a:latin typeface="Microsoft YaHei"/>
                <a:ea typeface="Microsoft YaHei"/>
              </a:rPr>
              <a:t>Loop beyond four steps: Four more actions after disposal</a:t>
            </a:r>
            <a:endParaRPr/>
          </a:p>
        </p:txBody>
      </p:sp>
      <p:sp>
        <p:nvSpPr>
          <p:cNvPr id="219" name=""/>
          <p:cNvSpPr/>
          <p:nvPr/>
        </p:nvSpPr>
        <p:spPr>
          <a:xfrm rot="0" flipH="0" flipV="0">
            <a:off x="895350" y="3886200"/>
            <a:ext cx="561975" cy="190500"/>
          </a:xfrm>
          <a:prstGeom prst="roundRect">
            <a:avLst>
              <a:gd name="adj" fmla="val 30000"/>
            </a:avLst>
          </a:prstGeom>
          <a:solidFill>
            <a:srgbClr val="1E7F6E"/>
          </a:solidFill>
          <a:ln/>
        </p:spPr>
        <p:txBody>
          <a:bodyPr/>
          <a:p/>
        </p:txBody>
      </p:sp>
      <p:sp>
        <p:nvSpPr>
          <p:cNvPr id="220" name="" descr="{&quot;isTemplate&quot;:true,&quot;type&quot;:&quot;text&quot;}"/>
          <p:cNvSpPr txBox="1"/>
          <p:nvPr/>
        </p:nvSpPr>
        <p:spPr>
          <a:xfrm rot="0" flipH="0" flipV="0">
            <a:off x="990600" y="3905250"/>
            <a:ext cx="421005" cy="152400"/>
          </a:xfrm>
          <a:prstGeom prst="rect"/>
        </p:spPr>
        <p:txBody>
          <a:bodyPr wrap="none" lIns="0" tIns="0" rIns="0" bIns="0"/>
          <a:p>
            <a:pPr>
              <a:lnSpc>
                <a:spcPct val="100000"/>
              </a:lnSpc>
            </a:pPr>
            <a:r>
              <a:rPr lang="zh-CN" sz="700">
                <a:solidFill>
                  <a:srgbClr val="FFFFFF"/>
                </a:solidFill>
                <a:latin typeface="Microsoft YaHei"/>
                <a:ea typeface="Microsoft YaHei"/>
              </a:rPr>
              <a:t>Find Root Cause</a:t>
            </a:r>
            <a:endParaRPr/>
          </a:p>
        </p:txBody>
      </p:sp>
      <p:sp>
        <p:nvSpPr>
          <p:cNvPr id="221" name="" descr="{&quot;isTemplate&quot;:true,&quot;type&quot;:&quot;text&quot;}"/>
          <p:cNvSpPr txBox="1"/>
          <p:nvPr/>
        </p:nvSpPr>
        <p:spPr>
          <a:xfrm rot="0" flipH="0" flipV="0">
            <a:off x="1571625" y="3886200"/>
            <a:ext cx="5173980" cy="266700"/>
          </a:xfrm>
          <a:prstGeom prst="rect"/>
        </p:spPr>
        <p:txBody>
          <a:bodyPr wrap="none" lIns="0" tIns="0" rIns="0" bIns="0"/>
          <a:p>
            <a:pPr>
              <a:lnSpc>
                <a:spcPct val="155000"/>
              </a:lnSpc>
            </a:pPr>
            <a:r>
              <a:rPr lang="en-US" sz="950">
                <a:solidFill>
                  <a:srgbClr val="1C2B28"/>
                </a:solidFill>
                <a:latin typeface="Microsoft YaHei"/>
                <a:ea typeface="Microsoft YaHei"/>
              </a:rPr>
              <a:t/>
            </a:r>
            <a:r>
              <a:rPr lang="zh-CN" sz="950">
                <a:solidFill>
                  <a:srgbClr val="1C2B28"/>
                </a:solidFill>
                <a:latin typeface="Microsoft YaHei"/>
                <a:ea typeface="Microsoft YaHei"/>
              </a:rPr>
              <a:t>Ask Why 5 times to find the root cause; 'employee carelessness' is not a root cause</a:t>
            </a:r>
            <a:r>
              <a:rPr lang="en-US" sz="950">
                <a:solidFill>
                  <a:srgbClr val="1C2B28"/>
                </a:solidFill>
                <a:latin typeface="Microsoft YaHei"/>
                <a:ea typeface="Microsoft YaHei"/>
              </a:rPr>
              <a:t/>
            </a:r>
            <a:r>
              <a:rPr lang="zh-CN" sz="950">
                <a:solidFill>
                  <a:srgbClr val="1C2B28"/>
                </a:solidFill>
                <a:latin typeface="Microsoft YaHei"/>
                <a:ea typeface="Microsoft YaHei"/>
              </a:rPr>
              <a:t/>
            </a:r>
            <a:r>
              <a:rPr lang="en-US" sz="950">
                <a:solidFill>
                  <a:srgbClr val="1C2B28"/>
                </a:solidFill>
                <a:latin typeface="Microsoft YaHei"/>
                <a:ea typeface="Microsoft YaHei"/>
              </a:rPr>
              <a:t/>
            </a:r>
            <a:r>
              <a:rPr lang="zh-CN" sz="950">
                <a:solidFill>
                  <a:srgbClr val="1C2B28"/>
                </a:solidFill>
                <a:latin typeface="Microsoft YaHei"/>
                <a:ea typeface="Microsoft YaHei"/>
              </a:rPr>
              <a:t/>
            </a:r>
            <a:endParaRPr/>
          </a:p>
        </p:txBody>
      </p:sp>
      <p:sp>
        <p:nvSpPr>
          <p:cNvPr id="222" name=""/>
          <p:cNvSpPr/>
          <p:nvPr/>
        </p:nvSpPr>
        <p:spPr>
          <a:xfrm rot="0" flipH="0" flipV="0">
            <a:off x="895350" y="4238625"/>
            <a:ext cx="561975" cy="190500"/>
          </a:xfrm>
          <a:prstGeom prst="roundRect">
            <a:avLst>
              <a:gd name="adj" fmla="val 30000"/>
            </a:avLst>
          </a:prstGeom>
          <a:solidFill>
            <a:srgbClr val="1E7F6E"/>
          </a:solidFill>
          <a:ln/>
        </p:spPr>
        <p:txBody>
          <a:bodyPr/>
          <a:p/>
        </p:txBody>
      </p:sp>
      <p:sp>
        <p:nvSpPr>
          <p:cNvPr id="223" name="" descr="{&quot;isTemplate&quot;:true,&quot;type&quot;:&quot;text&quot;}"/>
          <p:cNvSpPr txBox="1"/>
          <p:nvPr/>
        </p:nvSpPr>
        <p:spPr>
          <a:xfrm rot="0" flipH="0" flipV="0">
            <a:off x="990600" y="4257675"/>
            <a:ext cx="421005" cy="152400"/>
          </a:xfrm>
          <a:prstGeom prst="rect"/>
        </p:spPr>
        <p:txBody>
          <a:bodyPr wrap="none" lIns="0" tIns="0" rIns="0" bIns="0"/>
          <a:p>
            <a:pPr>
              <a:lnSpc>
                <a:spcPct val="100000"/>
              </a:lnSpc>
            </a:pPr>
            <a:r>
              <a:rPr lang="zh-CN" sz="700">
                <a:solidFill>
                  <a:srgbClr val="FFFFFF"/>
                </a:solidFill>
                <a:latin typeface="Microsoft YaHei"/>
                <a:ea typeface="Microsoft YaHei"/>
              </a:rPr>
              <a:t>Set Actions</a:t>
            </a:r>
            <a:endParaRPr/>
          </a:p>
        </p:txBody>
      </p:sp>
      <p:sp>
        <p:nvSpPr>
          <p:cNvPr id="224" name="" descr="{&quot;isTemplate&quot;:true,&quot;type&quot;:&quot;text&quot;}"/>
          <p:cNvSpPr txBox="1"/>
          <p:nvPr/>
        </p:nvSpPr>
        <p:spPr>
          <a:xfrm rot="0" flipH="0" flipV="0">
            <a:off x="1571625" y="4238625"/>
            <a:ext cx="5173980" cy="266700"/>
          </a:xfrm>
          <a:prstGeom prst="rect"/>
        </p:spPr>
        <p:txBody>
          <a:bodyPr wrap="none" lIns="0" tIns="0" rIns="0" bIns="0"/>
          <a:p>
            <a:pPr>
              <a:lnSpc>
                <a:spcPct val="155000"/>
              </a:lnSpc>
            </a:pPr>
            <a:r>
              <a:rPr lang="zh-CN" sz="850">
                <a:solidFill>
                  <a:srgbClr val="1C2B28"/>
                </a:solidFill>
                <a:latin typeface="Microsoft YaHei"/>
                <a:ea typeface="Microsoft YaHei"/>
              </a:rPr>
              <a:t>Develop corrective actions for root cause, assign responsible person &amp; completion time</a:t>
            </a:r>
            <a:endParaRPr/>
          </a:p>
        </p:txBody>
      </p:sp>
      <p:sp>
        <p:nvSpPr>
          <p:cNvPr id="225" name=""/>
          <p:cNvSpPr/>
          <p:nvPr/>
        </p:nvSpPr>
        <p:spPr>
          <a:xfrm rot="0" flipH="0" flipV="0">
            <a:off x="895350" y="4591050"/>
            <a:ext cx="561975" cy="190500"/>
          </a:xfrm>
          <a:prstGeom prst="roundRect">
            <a:avLst>
              <a:gd name="adj" fmla="val 30000"/>
            </a:avLst>
          </a:prstGeom>
          <a:solidFill>
            <a:srgbClr val="1E7F6E"/>
          </a:solidFill>
          <a:ln/>
        </p:spPr>
        <p:txBody>
          <a:bodyPr/>
          <a:p/>
        </p:txBody>
      </p:sp>
      <p:sp>
        <p:nvSpPr>
          <p:cNvPr id="226" name="" descr="{&quot;isTemplate&quot;:true,&quot;type&quot;:&quot;text&quot;}"/>
          <p:cNvSpPr txBox="1"/>
          <p:nvPr/>
        </p:nvSpPr>
        <p:spPr>
          <a:xfrm rot="0" flipH="0" flipV="0">
            <a:off x="990600" y="4610100"/>
            <a:ext cx="421005" cy="152400"/>
          </a:xfrm>
          <a:prstGeom prst="rect"/>
        </p:spPr>
        <p:txBody>
          <a:bodyPr wrap="none" lIns="0" tIns="0" rIns="0" bIns="0"/>
          <a:p>
            <a:pPr>
              <a:lnSpc>
                <a:spcPct val="100000"/>
              </a:lnSpc>
            </a:pPr>
            <a:r>
              <a:rPr lang="zh-CN" sz="700">
                <a:solidFill>
                  <a:srgbClr val="FFFFFF"/>
                </a:solidFill>
                <a:latin typeface="Microsoft YaHei"/>
                <a:ea typeface="Microsoft YaHei"/>
              </a:rPr>
              <a:t>Verify Results</a:t>
            </a:r>
            <a:endParaRPr/>
          </a:p>
        </p:txBody>
      </p:sp>
      <p:sp>
        <p:nvSpPr>
          <p:cNvPr id="227" name="" descr="{&quot;isTemplate&quot;:true,&quot;type&quot;:&quot;text&quot;}"/>
          <p:cNvSpPr txBox="1"/>
          <p:nvPr/>
        </p:nvSpPr>
        <p:spPr>
          <a:xfrm rot="0" flipH="0" flipV="0">
            <a:off x="1571625" y="4591050"/>
            <a:ext cx="5173980" cy="266700"/>
          </a:xfrm>
          <a:prstGeom prst="rect"/>
        </p:spPr>
        <p:txBody>
          <a:bodyPr wrap="none" lIns="0" tIns="0" rIns="0" bIns="0"/>
          <a:p>
            <a:pPr>
              <a:lnSpc>
                <a:spcPct val="155000"/>
              </a:lnSpc>
            </a:pPr>
            <a:r>
              <a:rPr lang="zh-CN" sz="1050">
                <a:solidFill>
                  <a:srgbClr val="1C2B28"/>
                </a:solidFill>
                <a:latin typeface="Microsoft YaHei"/>
                <a:ea typeface="Microsoft YaHei"/>
              </a:rPr>
              <a:t/>
            </a:r>
            <a:r>
              <a:rPr lang="en-US" sz="1050">
                <a:solidFill>
                  <a:srgbClr val="1C2B28"/>
                </a:solidFill>
                <a:latin typeface="Microsoft YaHei"/>
                <a:ea typeface="Microsoft YaHei"/>
              </a:rPr>
              <a:t/>
            </a:r>
            <a:r>
              <a:rPr lang="zh-CN" sz="1050">
                <a:solidFill>
                  <a:srgbClr val="1C2B28"/>
                </a:solidFill>
                <a:latin typeface="Microsoft YaHei"/>
                <a:ea typeface="Microsoft YaHei"/>
              </a:rPr>
              <a:t/>
            </a:r>
            <a:r>
              <a:rPr lang="en-US" sz="1050">
                <a:solidFill>
                  <a:srgbClr val="1C2B28"/>
                </a:solidFill>
                <a:latin typeface="Microsoft YaHei"/>
                <a:ea typeface="Microsoft YaHei"/>
              </a:rPr>
              <a:t/>
            </a:r>
            <a:r>
              <a:rPr lang="zh-CN" sz="1050">
                <a:solidFill>
                  <a:srgbClr val="1C2B28"/>
                </a:solidFill>
                <a:latin typeface="Microsoft YaHei"/>
                <a:ea typeface="Microsoft YaHei"/>
              </a:rPr>
              <a:t>3 consecutive batches or no recurrence in 1 month is considered effective</a:t>
            </a:r>
            <a:endParaRPr/>
          </a:p>
        </p:txBody>
      </p:sp>
      <p:sp>
        <p:nvSpPr>
          <p:cNvPr id="228" name=""/>
          <p:cNvSpPr/>
          <p:nvPr/>
        </p:nvSpPr>
        <p:spPr>
          <a:xfrm rot="0" flipH="0" flipV="0">
            <a:off x="895350" y="4943475"/>
            <a:ext cx="438150" cy="190500"/>
          </a:xfrm>
          <a:prstGeom prst="roundRect">
            <a:avLst>
              <a:gd name="adj" fmla="val 30000"/>
            </a:avLst>
          </a:prstGeom>
          <a:solidFill>
            <a:srgbClr val="1E7F6E"/>
          </a:solidFill>
          <a:ln/>
        </p:spPr>
        <p:txBody>
          <a:bodyPr/>
          <a:p/>
        </p:txBody>
      </p:sp>
      <p:sp>
        <p:nvSpPr>
          <p:cNvPr id="229" name="" descr="{&quot;isTemplate&quot;:true,&quot;type&quot;:&quot;text&quot;}"/>
          <p:cNvSpPr txBox="1"/>
          <p:nvPr/>
        </p:nvSpPr>
        <p:spPr>
          <a:xfrm rot="0" flipH="0" flipV="0">
            <a:off x="990600" y="4962525"/>
            <a:ext cx="297180" cy="152400"/>
          </a:xfrm>
          <a:prstGeom prst="rect"/>
        </p:spPr>
        <p:txBody>
          <a:bodyPr wrap="none" lIns="0" tIns="0" rIns="0" bIns="0"/>
          <a:p>
            <a:pPr>
              <a:lnSpc>
                <a:spcPct val="100000"/>
              </a:lnSpc>
            </a:pPr>
            <a:r>
              <a:rPr lang="zh-CN" sz="700">
                <a:solidFill>
                  <a:srgbClr val="FFFFFF"/>
                </a:solidFill>
                <a:latin typeface="Microsoft YaHei"/>
                <a:ea typeface="Microsoft YaHei"/>
              </a:rPr>
              <a:t>Standardize</a:t>
            </a:r>
            <a:endParaRPr/>
          </a:p>
        </p:txBody>
      </p:sp>
      <p:sp>
        <p:nvSpPr>
          <p:cNvPr id="230" name="" descr="{&quot;isTemplate&quot;:true,&quot;type&quot;:&quot;text&quot;}"/>
          <p:cNvSpPr txBox="1"/>
          <p:nvPr/>
        </p:nvSpPr>
        <p:spPr>
          <a:xfrm rot="0" flipH="0" flipV="0">
            <a:off x="1447800" y="4943475"/>
            <a:ext cx="5114925" cy="266700"/>
          </a:xfrm>
          <a:prstGeom prst="rect"/>
        </p:spPr>
        <p:txBody>
          <a:bodyPr wrap="none" lIns="0" tIns="0" rIns="0" bIns="0"/>
          <a:p>
            <a:pPr>
              <a:lnSpc>
                <a:spcPct val="155000"/>
              </a:lnSpc>
            </a:pPr>
            <a:r>
              <a:rPr lang="zh-CN" sz="1125">
                <a:solidFill>
                  <a:srgbClr val="1C2B28"/>
                </a:solidFill>
                <a:latin typeface="Microsoft YaHei"/>
                <a:ea typeface="Microsoft YaHei"/>
              </a:rPr>
              <a:t/>
            </a:r>
            <a:r>
              <a:rPr lang="en-US" sz="1125">
                <a:solidFill>
                  <a:srgbClr val="1C2B28"/>
                </a:solidFill>
                <a:latin typeface="Microsoft YaHei"/>
                <a:ea typeface="Microsoft YaHei"/>
              </a:rPr>
              <a:t/>
            </a:r>
            <a:r>
              <a:rPr lang="zh-CN" sz="1125">
                <a:solidFill>
                  <a:srgbClr val="1C2B28"/>
                </a:solidFill>
                <a:latin typeface="Microsoft YaHei"/>
                <a:ea typeface="Microsoft YaHei"/>
              </a:rPr>
              <a:t>Update conclusions in SOP, inspection standards &amp; limit samples</a:t>
            </a:r>
            <a:endParaRPr/>
          </a:p>
        </p:txBody>
      </p:sp>
      <p:sp>
        <p:nvSpPr>
          <p:cNvPr id="231" name=""/>
          <p:cNvSpPr/>
          <p:nvPr/>
        </p:nvSpPr>
        <p:spPr>
          <a:xfrm rot="0" flipH="0" flipV="0">
            <a:off x="6981825" y="3295650"/>
            <a:ext cx="4543425" cy="3048000"/>
          </a:xfrm>
          <a:prstGeom prst="roundRect">
            <a:avLst>
              <a:gd name="adj" fmla="val 3125"/>
            </a:avLst>
          </a:prstGeom>
          <a:solidFill>
            <a:srgbClr val="C0392B">
              <a:alpha val="7000"/>
            </a:srgbClr>
          </a:solidFill>
          <a:ln/>
        </p:spPr>
        <p:txBody>
          <a:bodyPr/>
          <a:p/>
        </p:txBody>
      </p:sp>
      <p:sp>
        <p:nvSpPr>
          <p:cNvPr id="232" name="" descr="{&quot;isTemplate&quot;:true,&quot;type&quot;:&quot;text&quot;}"/>
          <p:cNvSpPr txBox="1"/>
          <p:nvPr/>
        </p:nvSpPr>
        <p:spPr>
          <a:xfrm rot="0" flipH="0" flipV="0">
            <a:off x="7210425" y="3467100"/>
            <a:ext cx="4086225" cy="219075"/>
          </a:xfrm>
          <a:prstGeom prst="rect"/>
        </p:spPr>
        <p:txBody>
          <a:bodyPr wrap="none" lIns="0" tIns="0" rIns="0" bIns="0"/>
          <a:p>
            <a:pPr>
              <a:lnSpc>
                <a:spcPct val="100000"/>
              </a:lnSpc>
            </a:pPr>
            <a:r>
              <a:rPr lang="zh-CN" sz="1425" b="1">
                <a:solidFill>
                  <a:srgbClr val="C0392B"/>
                </a:solidFill>
                <a:latin typeface="Microsoft YaHei"/>
                <a:ea typeface="Microsoft YaHei"/>
              </a:rPr>
              <a:t>Two Red Lines</a:t>
            </a:r>
            <a:endParaRPr/>
          </a:p>
        </p:txBody>
      </p:sp>
      <p:sp>
        <p:nvSpPr>
          <p:cNvPr id="233" name="" descr="{&quot;isTemplate&quot;:true,&quot;type&quot;:&quot;text&quot;}"/>
          <p:cNvSpPr txBox="1"/>
          <p:nvPr/>
        </p:nvSpPr>
        <p:spPr>
          <a:xfrm rot="0" flipH="0" flipV="0">
            <a:off x="7210425" y="3781425"/>
            <a:ext cx="4086225" cy="190500"/>
          </a:xfrm>
          <a:prstGeom prst="rect"/>
        </p:spPr>
        <p:txBody>
          <a:bodyPr wrap="none" lIns="0" tIns="0" rIns="0" bIns="0"/>
          <a:p>
            <a:pPr>
              <a:lnSpc>
                <a:spcPct val="100000"/>
              </a:lnSpc>
            </a:pPr>
            <a:r>
              <a:rPr lang="en-US" sz="1200" b="1">
                <a:solidFill>
                  <a:srgbClr val="10403B"/>
                </a:solidFill>
                <a:latin typeface="Microsoft YaHei"/>
                <a:ea typeface="Microsoft YaHei"/>
              </a:rPr>
              <a:t/>
            </a:r>
            <a:r>
              <a:rPr lang="zh-CN" sz="1200" b="1">
                <a:solidFill>
                  <a:srgbClr val="10403B"/>
                </a:solidFill>
                <a:latin typeface="Microsoft YaHei"/>
                <a:ea typeface="Microsoft YaHei"/>
              </a:rPr>
              <a:t>① Mixing non-conforming &amp; conforming products</a:t>
            </a:r>
            <a:endParaRPr/>
          </a:p>
        </p:txBody>
      </p:sp>
      <p:sp>
        <p:nvSpPr>
          <p:cNvPr id="234" name="" descr="{&quot;isTemplate&quot;:true,&quot;type&quot;:&quot;text&quot;}"/>
          <p:cNvSpPr txBox="1"/>
          <p:nvPr/>
        </p:nvSpPr>
        <p:spPr>
          <a:xfrm rot="0" flipH="0" flipV="0">
            <a:off x="7210425" y="4000500"/>
            <a:ext cx="4269105" cy="257175"/>
          </a:xfrm>
          <a:prstGeom prst="rect"/>
        </p:spPr>
        <p:txBody>
          <a:bodyPr wrap="none" lIns="0" tIns="0" rIns="0" bIns="0"/>
          <a:p>
            <a:pPr>
              <a:lnSpc>
                <a:spcPct val="155000"/>
              </a:lnSpc>
            </a:pPr>
            <a:r>
              <a:rPr lang="zh-CN" sz="750">
                <a:solidFill>
                  <a:srgbClr val="6C8280"/>
                </a:solidFill>
                <a:latin typeface="Microsoft YaHei"/>
                <a:ea typeface="Microsoft YaHei"/>
              </a:rPr>
              <a:t>Isolation area must have clear physical boundaries &amp; labels, not just mental notes</a:t>
            </a:r>
            <a:r>
              <a:rPr lang="en-US" sz="750">
                <a:solidFill>
                  <a:srgbClr val="6C8280"/>
                </a:solidFill>
                <a:latin typeface="Microsoft YaHei"/>
                <a:ea typeface="Microsoft YaHei"/>
              </a:rPr>
              <a:t/>
            </a:r>
            <a:r>
              <a:rPr lang="zh-CN" sz="750">
                <a:solidFill>
                  <a:srgbClr val="6C8280"/>
                </a:solidFill>
                <a:latin typeface="Microsoft YaHei"/>
                <a:ea typeface="Microsoft YaHei"/>
              </a:rPr>
              <a:t/>
            </a:r>
            <a:r>
              <a:rPr lang="en-US" sz="750">
                <a:solidFill>
                  <a:srgbClr val="6C8280"/>
                </a:solidFill>
                <a:latin typeface="Microsoft YaHei"/>
                <a:ea typeface="Microsoft YaHei"/>
              </a:rPr>
              <a:t/>
            </a:r>
            <a:r>
              <a:rPr lang="zh-CN" sz="750">
                <a:solidFill>
                  <a:srgbClr val="6C8280"/>
                </a:solidFill>
                <a:latin typeface="Microsoft YaHei"/>
                <a:ea typeface="Microsoft YaHei"/>
              </a:rPr>
              <a:t/>
            </a:r>
            <a:endParaRPr/>
          </a:p>
        </p:txBody>
      </p:sp>
      <p:sp>
        <p:nvSpPr>
          <p:cNvPr id="235" name="" descr="{&quot;isTemplate&quot;:true,&quot;type&quot;:&quot;text&quot;}"/>
          <p:cNvSpPr txBox="1"/>
          <p:nvPr/>
        </p:nvSpPr>
        <p:spPr>
          <a:xfrm rot="0" flipH="0" flipV="0">
            <a:off x="7210425" y="4391025"/>
            <a:ext cx="4086225" cy="190500"/>
          </a:xfrm>
          <a:prstGeom prst="rect"/>
        </p:spPr>
        <p:txBody>
          <a:bodyPr wrap="none" lIns="0" tIns="0" rIns="0" bIns="0"/>
          <a:p>
            <a:pPr>
              <a:lnSpc>
                <a:spcPct val="100000"/>
              </a:lnSpc>
            </a:pPr>
            <a:r>
              <a:rPr lang="en-US" sz="1200" b="1">
                <a:solidFill>
                  <a:srgbClr val="10403B"/>
                </a:solidFill>
                <a:latin typeface="Microsoft YaHei"/>
                <a:ea typeface="Microsoft YaHei"/>
              </a:rPr>
              <a:t/>
            </a:r>
            <a:r>
              <a:rPr lang="zh-CN" sz="1200" b="1">
                <a:solidFill>
                  <a:srgbClr val="10403B"/>
                </a:solidFill>
                <a:latin typeface="Microsoft YaHei"/>
                <a:ea typeface="Microsoft YaHei"/>
              </a:rPr>
              <a:t>② Allowing product to flow without labels</a:t>
            </a:r>
            <a:endParaRPr/>
          </a:p>
        </p:txBody>
      </p:sp>
      <p:sp>
        <p:nvSpPr>
          <p:cNvPr id="236" name="" descr="{&quot;isTemplate&quot;:true,&quot;type&quot;:&quot;text&quot;}"/>
          <p:cNvSpPr txBox="1"/>
          <p:nvPr/>
        </p:nvSpPr>
        <p:spPr>
          <a:xfrm rot="0" flipH="0" flipV="0">
            <a:off x="7210425" y="4610100"/>
            <a:ext cx="4269105" cy="257175"/>
          </a:xfrm>
          <a:prstGeom prst="rect"/>
        </p:spPr>
        <p:txBody>
          <a:bodyPr wrap="none" lIns="0" tIns="0" rIns="0" bIns="0"/>
          <a:p>
            <a:pPr>
              <a:lnSpc>
                <a:spcPct val="155000"/>
              </a:lnSpc>
            </a:pPr>
            <a:r>
              <a:rPr lang="zh-CN" sz="800">
                <a:solidFill>
                  <a:srgbClr val="6C8280"/>
                </a:solidFill>
                <a:latin typeface="Microsoft YaHei"/>
                <a:ea typeface="Microsoft YaHei"/>
              </a:rPr>
              <a:t>No label means unknown status; unknown status means no traceability or release</a:t>
            </a:r>
            <a:endParaRPr/>
          </a:p>
        </p:txBody>
      </p:sp>
      <p:sp>
        <p:nvSpPr>
          <p:cNvPr id="237" name="" descr="{&quot;isTemplate&quot;:true,&quot;type&quot;:&quot;text&quot;}"/>
          <p:cNvSpPr txBox="1"/>
          <p:nvPr/>
        </p:nvSpPr>
        <p:spPr>
          <a:xfrm rot="0" flipH="0" flipV="0">
            <a:off x="7210425" y="5924550"/>
            <a:ext cx="4269105" cy="247650"/>
          </a:xfrm>
          <a:prstGeom prst="rect"/>
        </p:spPr>
        <p:txBody>
          <a:bodyPr wrap="none" lIns="0" tIns="0" rIns="0" bIns="0"/>
          <a:p>
            <a:pPr>
              <a:lnSpc>
                <a:spcPct val="150000"/>
              </a:lnSpc>
            </a:pPr>
            <a:r>
              <a:rPr lang="zh-CN" sz="900" b="1">
                <a:solidFill>
                  <a:srgbClr val="C0392B"/>
                </a:solidFill>
                <a:latin typeface="Microsoft YaHei"/>
                <a:ea typeface="Microsoft YaHei"/>
              </a:rPr>
              <a:t>Any violation is treated as a major quality issue, no exceptions</a:t>
            </a:r>
            <a:endParaRPr/>
          </a:p>
        </p:txBody>
      </p:sp>
      <p:sp>
        <p:nvSpPr>
          <p:cNvPr id="238" name="" descr="{&quot;isTemplate&quot;:true,&quot;type&quot;:&quot;text&quot;}"/>
          <p:cNvSpPr txBox="1"/>
          <p:nvPr/>
        </p:nvSpPr>
        <p:spPr>
          <a:xfrm rot="0" flipH="0" flipV="0">
            <a:off x="666750" y="6477000"/>
            <a:ext cx="3576882" cy="152400"/>
          </a:xfrm>
          <a:prstGeom prst="rect"/>
        </p:spPr>
        <p:txBody>
          <a:bodyPr wrap="none" lIns="0" tIns="0" rIns="0" bIns="0"/>
          <a:p>
            <a:pPr>
              <a:lnSpc>
                <a:spcPct val="100000"/>
              </a:lnSpc>
            </a:pPr>
            <a:r>
              <a:rPr lang="en-US" sz="975">
                <a:solidFill>
                  <a:srgbClr val="85A8A1"/>
                </a:solidFill>
                <a:latin typeface="Microsoft YaHei"/>
                <a:ea typeface="Microsoft YaHei"/>
              </a:rPr>
              <a:t/>
            </a:r>
            <a:r>
              <a:rPr lang="zh-CN" sz="975">
                <a:solidFill>
                  <a:srgbClr val="85A8A1"/>
                </a:solidFill>
                <a:latin typeface="Microsoft YaHei"/>
                <a:ea typeface="Microsoft YaHei"/>
              </a:rPr>
              <a:t>QC Inspection Practical Training · Quality Department</a:t>
            </a:r>
            <a:r>
              <a:rPr lang="en-US" sz="975">
                <a:solidFill>
                  <a:srgbClr val="85A8A1"/>
                </a:solidFill>
                <a:latin typeface="Microsoft YaHei"/>
                <a:ea typeface="Microsoft YaHei"/>
              </a:rPr>
              <a:t/>
            </a:r>
            <a:r>
              <a:rPr lang="zh-CN" sz="975">
                <a:solidFill>
                  <a:srgbClr val="85A8A1"/>
                </a:solidFill>
                <a:latin typeface="Microsoft YaHei"/>
                <a:ea typeface="Microsoft YaHei"/>
              </a:rPr>
              <a:t/>
            </a:r>
            <a:endParaRPr/>
          </a:p>
        </p:txBody>
      </p:sp>
      <p:sp>
        <p:nvSpPr>
          <p:cNvPr id="239" name="" descr="{&quot;isTemplate&quot;:true,&quot;type&quot;:&quot;text&quot;}"/>
          <p:cNvSpPr txBox="1"/>
          <p:nvPr/>
        </p:nvSpPr>
        <p:spPr>
          <a:xfrm rot="0" flipH="0" flipV="0">
            <a:off x="11153775" y="6477000"/>
            <a:ext cx="371475" cy="161925"/>
          </a:xfrm>
          <a:prstGeom prst="rect"/>
        </p:spPr>
        <p:txBody>
          <a:bodyPr wrap="none" lIns="0" tIns="0" rIns="0" bIns="0"/>
          <a:p>
            <a:pPr>
              <a:lnSpc>
                <a:spcPct val="100000"/>
              </a:lnSpc>
            </a:pPr>
            <a:r>
              <a:rPr lang="en-US" sz="1050">
                <a:solidFill>
                  <a:srgbClr val="85A8A1"/>
                </a:solidFill>
                <a:latin typeface="DIN Alternate"/>
                <a:ea typeface="DIN Alternate"/>
              </a:rPr>
              <a:t>17 / 18</a:t>
            </a:r>
            <a:endParaRPr/>
          </a:p>
        </p:txBody>
      </p:sp>
    </p:spTree>
  </p:cSld>
</p:sld>
</file>

<file path=ppt/slides/slide18.xml><?xml version="1.0" encoding="utf-8"?>
<p:sld xmlns:a="http://schemas.openxmlformats.org/drawingml/2006/main" xmlns:p="http://schemas.openxmlformats.org/presentationml/2006/main" xmlns:r="http://schemas.openxmlformats.org/officeDocument/2006/relationships">
  <p:cSld>
    <p:bg>
      <p:bgPr>
        <a:solidFill>
          <a:srgbClr val="F8FAFC"/>
        </a:solidFill>
        <a:effectLst/>
      </p:bgPr>
    </p:bg>
    <p:spTree>
      <p:nvGrpSpPr>
        <p:cNvPr id="1" name=""/>
        <p:cNvGrpSpPr/>
        <p:nvPr/>
      </p:nvGrpSpPr>
      <p:grpSpPr/>
      <p:sp>
        <p:nvSpPr>
          <p:cNvPr id="2" name="Rectangle 1"/>
          <p:cNvSpPr/>
          <p:nvPr/>
        </p:nvSpPr>
        <p:spPr>
          <a:xfrm>
            <a:off x="11658600" y="457200"/>
            <a:ext cx="73152" cy="5943600"/>
          </a:xfrm>
          <a:prstGeom prst="rect">
            <a:avLst/>
          </a:prstGeom>
          <a:solidFill>
            <a:srgbClr val="0EA5E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11521440" y="457200"/>
            <a:ext cx="73152" cy="5943600"/>
          </a:xfrm>
          <a:prstGeom prst="rect">
            <a:avLst/>
          </a:prstGeom>
          <a:solidFill>
            <a:srgbClr val="38BDF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384280" y="457200"/>
            <a:ext cx="73152" cy="5943600"/>
          </a:xfrm>
          <a:prstGeom prst="rect">
            <a:avLst/>
          </a:prstGeom>
          <a:solidFill>
            <a:srgbClr val="22C55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11247120" y="457200"/>
            <a:ext cx="73152" cy="5943600"/>
          </a:xfrm>
          <a:prstGeom prst="rect">
            <a:avLst/>
          </a:prstGeom>
          <a:solidFill>
            <a:srgbClr val="FB923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ounded Rectangle 5"/>
          <p:cNvSpPr/>
          <p:nvPr/>
        </p:nvSpPr>
        <p:spPr>
          <a:xfrm>
            <a:off x="2194560" y="1234440"/>
            <a:ext cx="7772400" cy="4480560"/>
          </a:xfrm>
          <a:prstGeom prst="roundRect">
            <a:avLst/>
          </a:prstGeom>
          <a:solidFill>
            <a:srgbClr val="FFFFFF"/>
          </a:solidFill>
          <a:ln>
            <a:solidFill>
              <a:srgbClr val="38BDF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2560320" y="3063240"/>
            <a:ext cx="7040880" cy="822960"/>
          </a:xfrm>
          <a:prstGeom prst="rect">
            <a:avLst/>
          </a:prstGeom>
          <a:noFill/>
        </p:spPr>
        <p:txBody>
          <a:bodyPr wrap="none">
            <a:spAutoFit/>
          </a:bodyPr>
          <a:lstStyle/>
          <a:p>
            <a:pPr algn="ctr">
              <a:defRPr sz="3600" b="1">
                <a:solidFill>
                  <a:srgbClr val="1E293B"/>
                </a:solidFill>
              </a:defRPr>
            </a:pPr>
            <a:r>
              <a:t>Thank You</a:t>
            </a:r>
          </a:p>
        </p:txBody>
      </p:sp>
      <p:sp>
        <p:nvSpPr>
          <p:cNvPr id="9" name="TextBox 8"/>
          <p:cNvSpPr txBox="1"/>
          <p:nvPr/>
        </p:nvSpPr>
        <p:spPr>
          <a:xfrm>
            <a:off x="2560320" y="3886200"/>
            <a:ext cx="7040880" cy="502920"/>
          </a:xfrm>
          <a:prstGeom prst="rect">
            <a:avLst/>
          </a:prstGeom>
          <a:noFill/>
        </p:spPr>
        <p:txBody>
          <a:bodyPr wrap="none">
            <a:spAutoFit/>
          </a:bodyPr>
          <a:lstStyle/>
          <a:p>
            <a:pPr algn="ctr">
              <a:defRPr sz="2200" b="1">
                <a:solidFill>
                  <a:srgbClr val="0EA5E9"/>
                </a:solidFill>
              </a:defRPr>
            </a:pPr>
            <a:r>
              <a:t>qtank.org</a:t>
            </a:r>
          </a:p>
        </p:txBody>
      </p:sp>
      <p:sp>
        <p:nvSpPr>
          <p:cNvPr id="10" name="TextBox 9"/>
          <p:cNvSpPr txBox="1"/>
          <p:nvPr/>
        </p:nvSpPr>
        <p:spPr>
          <a:xfrm>
            <a:off x="2560320" y="4434840"/>
            <a:ext cx="7040880" cy="411480"/>
          </a:xfrm>
          <a:prstGeom prst="rect">
            <a:avLst/>
          </a:prstGeom>
          <a:noFill/>
        </p:spPr>
        <p:txBody>
          <a:bodyPr wrap="none">
            <a:spAutoFit/>
          </a:bodyPr>
          <a:lstStyle/>
          <a:p>
            <a:pPr algn="ctr">
              <a:defRPr sz="1600">
                <a:solidFill>
                  <a:srgbClr val="64748B"/>
                </a:solidFill>
              </a:defRPr>
            </a:pPr>
            <a:r>
              <a:t>QTank</a:t>
            </a:r>
          </a:p>
        </p:txBody>
      </p:sp>
      <p:sp>
        <p:nvSpPr>
          <p:cNvPr id="12" name="TextBox 11"/>
          <p:cNvSpPr txBox="1"/>
          <p:nvPr/>
        </p:nvSpPr>
        <p:spPr>
          <a:xfrm>
            <a:off x="4114800" y="6400800"/>
            <a:ext cx="3962095" cy="320040"/>
          </a:xfrm>
          <a:prstGeom prst="rect">
            <a:avLst/>
          </a:prstGeom>
          <a:noFill/>
        </p:spPr>
        <p:txBody>
          <a:bodyPr wrap="none">
            <a:spAutoFit/>
          </a:bodyPr>
          <a:lstStyle/>
          <a:p>
            <a:pPr algn="ctr">
              <a:defRPr sz="1100">
                <a:solidFill>
                  <a:srgbClr val="0EA5E9"/>
                </a:solidFill>
              </a:defRPr>
            </a:pPr>
            <a:r>
              <a:t>qtank.org</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等线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vt="http://schemas.openxmlformats.org/officeDocument/2006/docPropsVTypes" xmlns="http://schemas.openxmlformats.org/officeDocument/2006/extended-properties">
  <Application>Tencent office</Application>
</Properties>
</file>

<file path=docProps/core.xml><?xml version="1.0" encoding="utf-8"?>
<cp:coreProperties xmlns:xsi="http://www.w3.org/2001/XMLSchema-instance" xmlns:dcmitype="http://purl.org/dc/dcmitype/" xmlns:dcterms="http://purl.org/dc/terms/" xmlns:dc="http://purl.org/dc/elements/1.1/" xmlns:cp="http://schemas.openxmlformats.org/package/2006/metadata/core-properties">
  <dcterms:created xsi:type="dcterms:W3CDTF">2026-10-07T00:08:20Z</dcterms:created>
  <dcterms:modified xsi:type="dcterms:W3CDTF">2026-10-07T00:08:20Z</dcterms:modified>
  <dc:title>QC Inspection Practical Training — Incoming Material, Process, and Finished Product Full Process Operation Standards (Complete PPT)</dc:title>
  <dc:creator>QTank</dc:creator>
</cp:coreProperties>
</file>