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sldIdLst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5" r:id="rId31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74"/>
  </p:normalViewPr>
  <p:slideViewPr>
    <p:cSldViewPr snapToGrid="0">
      <p:cViewPr varScale="1">
        <p:scale>
          <a:sx n="124" d="100"/>
          <a:sy n="12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Click to edit master subtitle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Digital Quality Management System (QMS) Implementation Guide</a:t></a:r></a:p><a:p><a:pPr><a:defRPr sz="1800"><a:solidFill><a:srgbClr val="64748B"/></a:solidFill></a:defRPr></a:pPr><a:r><a:t>End-to-end QMS selection, implementation, integration, application; includes requirements template, vendor scorecard, implementation plan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12.1.1 · Electronic Process & Records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200007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200031" name="TextBox 3"/><p:cNvSpPr txBox="1"/><p:nvPr/></p:nvSpPr><p:spPr><a:xfrm rot="16200000"><a:off x="2212898" y="-61210"/><a:ext cx="830997" cy="4141213"/></a:xfrm><a:prstGeom prst="rect"><a:avLst/></a:prstGeom><a:noFill/></p:spPr><p:txBody><a:bodyPr vert="eaVert" wrap="square" lIns="0" tIns="0" rIns="0" bIns="0" rtlCol="0" anchor="ctr" anchorCtr="0"><a:spAutoFit/></a:bodyPr><a:lstStyle/><a:p><a:pPr algn="l"><a:lnSpc><a:spcPct val="80000"/></a:lnSpc></a:pPr><a:r><a:rPr lang="en-US" sz="5400"><a:solidFill><a:srgbClr val="FFFFFF"><a:alpha val="60000"/></a:srgbClr></a:solidFill><a:latin typeface="Noto Sans SC Black"/><a:ea typeface="Noto Sans SC Black"/><a:cs typeface="Noto Sans SC Black"/></a:rPr><a:t>CONTENTS</a:t></a:r><a:endParaRPr lang="en-US" sz="5400"><a:solidFill><a:srgbClr val="FFFFFF"><a:alpha val="60000"/></a:srgbClr></a:solidFill><a:latin typeface="Noto Sans SC Black"/><a:ea typeface="Noto Sans SC Black"/><a:cs typeface="Noto Sans SC Black"/></a:endParaRPr></a:p></p:txBody></p:sp><p:sp><p:nvSpPr><p:cNvPr id="200008" name="TextBox 4"/><p:cNvSpPr txBox="1"/><p:nvPr/></p:nvSpPr><p:spPr><a:xfrm><a:off x="557790" y="684937"/><a:ext cx="2902858" cy="1373261"/></a:xfrm><a:prstGeom prst="rect"><a:avLst/></a:prstGeom><a:noFill/></p:spPr><p:txBody><a:bodyPr vert="horz" wrap="square" lIns="91440" tIns="45720" rIns="91440" bIns="45720" rtlCol="0" anchor="ctr" anchorCtr="0"><a:spAutoFit/></a:bodyPr><a:lstStyle/><a:p><a:pPr algn="l"><a:lnSpc><a:spcPct val="110000"/></a:lnSpc></a:pPr><a:r><a:rPr lang="en-US" sz="8000"><a:solidFill><a:srgbClr val="262626"><a:alpha val="100000"/></a:srgbClr></a:solidFill><a:latin typeface="Noto Sans SC Black"/><a:ea typeface="Noto Sans SC Black"/><a:cs typeface="Noto Sans SC Black"/></a:rPr><a:t>Agenda</a:t></a:r><a:endParaRPr lang="en-US" sz="8000"><a:solidFill><a:srgbClr val="262626"><a:alpha val="100000"/></a:srgbClr></a:solidFill><a:latin typeface="Noto Sans SC Black"/><a:ea typeface="Noto Sans SC Black"/><a:cs typeface="Noto Sans SC Black"/></a:endParaRPr></a:p></p:txBody></p:sp><p:sp><p:nvSpPr><p:cNvPr id="200002" name="TextBox 5"/><p:cNvSpPr txBox="1"/><p:nvPr/></p:nvSpPr><p:spPr><a:xfrm><a:off x="5528632" y="730542"/><a:ext cx="6145693" cy="5396917"/></a:xfrm><a:prstGeom prst="rect"><a:avLst/></a:prstGeom><a:noFill/></p:spPr><p:txBody><a:bodyPr vert="horz" wrap="square" lIns="0" tIns="0" rIns="0" bIns="0" rtlCol="0" anchor="ctr" anchorCtr="0"><a:normAutofit/></a:bodyPr><a:lstStyle/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Digital QMS Overview & Value</a:t></a:r><a:endParaRPr lang="en-US" sz="2200"><a:solidFill><a:srgbClr val="000000"><a:alpha val="100000"/></a:srgbClr></a:solidFill><a:latin typeface="Noto Sans SC Black"/><a:ea typeface="Noto Sans SC Black"/><a:cs typeface="Noto Sans SC Black"/></a:endParaRPr></a:p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QMS Requirements Analysis & Planning</a:t></a:r><a:endParaRPr lang="en-US" sz="2200"><a:solidFill><a:srgbClr val="000000"><a:alpha val="100000"/></a:srgbClr></a:solidFill><a:latin typeface="Noto Sans SC Black"/><a:ea typeface="Noto Sans SC Black"/><a:cs typeface="Noto Sans SC Black"/></a:endParaRPr></a:p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Vendor Evaluation & System Selection</a:t></a:r><a:endParaRPr lang="en-US" sz="2200"><a:solidFill><a:srgbClr val="000000"><a:alpha val="100000"/></a:srgbClr></a:solidFill><a:latin typeface="Noto Sans SC Black"/><a:ea typeface="Noto Sans SC Black"/><a:cs typeface="Noto Sans SC Black"/></a:endParaRPr></a:p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QMS Implementation Plan & Deployment</a:t></a:r><a:endParaRPr lang="en-US" sz="2200"><a:solidFill><a:srgbClr val="000000"><a:alpha val="100000"/></a:srgbClr></a:solidFill><a:latin typeface="Noto Sans SC Black"/><a:ea typeface="Noto Sans SC Black"/><a:cs typeface="Noto Sans SC Black"/></a:endParaRPr></a:p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System Integration & Application Rollout</a:t></a:r><a:endParaRPr lang="en-US" sz="2200"><a:solidFill><a:srgbClr val="000000"><a:alpha val="100000"/></a:srgbClr></a:solidFill><a:latin typeface="Noto Sans SC Black"/><a:ea typeface="Noto Sans SC Black"/><a:cs typeface="Noto Sans SC Black"/></a:endParaRPr></a:p><a:p><a:pPr marL="228600" lvl="1" indent="-228600" algn="l"><a:lnSpc><a:spcPct val="180000"/></a:lnSpc><a:buFont typeface="Arial" panose="020B0604020202090204"/><a:buChar char="•"/></a:pPr><a:r><a:rPr lang="en-US" sz="2200"><a:solidFill><a:srgbClr val="000000"><a:alpha val="100000"/></a:srgbClr></a:solidFill><a:latin typeface="Noto Sans SC Black"/><a:ea typeface="Noto Sans SC Black"/><a:cs typeface="Noto Sans SC Black"/></a:rPr><a:t>Application Optimization & Continuous Improvement</a:t></a:r><a:endParaRPr lang="en-US" sz="22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01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Digital QMS Overview & Value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Freeform 2"/><p:cNvSpPr/><p:nvPr/></p:nvSpPr><p:spPr><a:xfrm><a:off x="6032113" y="5184323"/><a:ext cx="2429542" cy="1127284"/></a:xfrm><a:custGeom><a:avLst/><a:gdLst/><a:ahLst/><a:cxnLst/><a:rect l="l" t="t" r="r" b="b"/><a:pathLst><a:path w="292" h="135"><a:moveTo><a:pt x="130" y="19"/></a:moveTo><a:cubicBezTo><a:pt x="75" y="38"/><a:pt x="31" y="73"/><a:pt x="0" y="118"/></a:cubicBezTo><a:cubicBezTo><a:pt x="52" y="134"/><a:pt x="108" y="135"/><a:pt x="163" y="116"/></a:cubicBezTo><a:cubicBezTo><a:pt x="218" y="97"/><a:pt x="262" y="61"/><a:pt x="292" y="17"/></a:cubicBezTo><a:cubicBezTo><a:pt x="241" y="0"/><a:pt x="184" y="0"/><a:pt x="130" y="19"/></a:cubicBezTo></a:path></a:pathLst></a:custGeom><a:solidFill><a:schemeClr val="accent1"><a:alpha val="100000"/></a:schemeClr></a:solidFill></p:spPr></p:sp><p:sp><p:nvSpPr><p:cNvPr id="3" name="Freeform 3"/><p:cNvSpPr/><p:nvPr/></p:nvSpPr><p:spPr><a:xfrm><a:off x="6032113" y="4073042"/><a:ext cx="1515142" cy="2095595"/></a:xfrm><a:custGeom><a:avLst/><a:gdLst/><a:ahLst/><a:cxnLst/><a:rect l="l" t="t" r="r" b="b"/><a:pathLst><a:path w="182" h="251"><a:moveTo><a:pt x="49" y="96"/></a:moveTo><a:cubicBezTo><a:pt x="15" y="143"/><a:pt x="0" y="197"/><a:pt x="1" y="251"/></a:cubicBezTo><a:cubicBezTo><a:pt x="52" y="235"/><a:pt x="99" y="203"/><a:pt x="132" y="156"/></a:cubicBezTo><a:cubicBezTo><a:pt x="166" y="109"/><a:pt x="182" y="54"/><a:pt x="181" y="0"/></a:cubicBezTo><a:cubicBezTo><a:pt x="130" y="16"/><a:pt x="83" y="49"/><a:pt x="49" y="96"/></a:cubicBezTo></a:path></a:pathLst></a:custGeom><a:solidFill><a:schemeClr val="accent1"><a:alpha val="60000"/></a:schemeClr></a:solidFill></p:spPr></p:sp><p:sp><p:nvSpPr><p:cNvPr id="4" name="Freeform 4"/><p:cNvSpPr/><p:nvPr/></p:nvSpPr><p:spPr><a:xfrm><a:off x="3612763" y="5184323"/><a:ext cx="2419350" cy="1127284"/></a:xfrm><a:custGeom><a:avLst/><a:gdLst/><a:ahLst/><a:cxnLst/><a:rect l="l" t="t" r="r" b="b"/><a:pathLst><a:path w="291" h="135"><a:moveTo><a:pt x="162" y="19"/></a:moveTo><a:cubicBezTo><a:pt x="217" y="38"/><a:pt x="261" y="73"/><a:pt x="291" y="118"/></a:cubicBezTo><a:cubicBezTo><a:pt x="240" y="134"/><a:pt x="184" y="135"/><a:pt x="129" y="116"/></a:cubicBezTo><a:cubicBezTo><a:pt x="74" y="97"/><a:pt x="30" y="61"/><a:pt x="0" y="17"/></a:cubicBezTo><a:cubicBezTo><a:pt x="51" y="0"/><a:pt x="108" y="0"/><a:pt x="162" y="19"/></a:cubicBezTo></a:path></a:pathLst></a:custGeom><a:solidFill><a:schemeClr val="accent1"><a:alpha val="100000"/></a:schemeClr></a:solidFill></p:spPr></p:sp><p:sp><p:nvSpPr><p:cNvPr id="5" name="Freeform 5"/><p:cNvSpPr/><p:nvPr/></p:nvSpPr><p:spPr><a:xfrm><a:off x="4527163" y="4073042"/><a:ext cx="1513713" cy="2095595"/></a:xfrm><a:custGeom><a:avLst/><a:gdLst/><a:ahLst/><a:cxnLst/><a:rect l="l" t="t" r="r" b="b"/><a:pathLst><a:path w="182" h="251"><a:moveTo><a:pt x="133" y="96"/></a:moveTo><a:cubicBezTo><a:pt x="167" y="143"/><a:pt x="182" y="197"/><a:pt x="181" y="251"/></a:cubicBezTo><a:cubicBezTo><a:pt x="130" y="235"/><a:pt x="83" y="203"/><a:pt x="50" y="156"/></a:cubicBezTo><a:cubicBezTo><a:pt x="16" y="109"/><a:pt x="0" y="54"/><a:pt x="1" y="0"/></a:cubicBezTo><a:cubicBezTo><a:pt x="52" y="16"/><a:pt x="99" y="49"/><a:pt x="133" y="96"/></a:cubicBezTo></a:path></a:pathLst></a:custGeom><a:solidFill><a:schemeClr val="accent1"><a:alpha val="60000"/></a:schemeClr></a:solidFill></p:spPr></p:sp><p:sp><p:nvSpPr><p:cNvPr id="6" name="Freeform 6"/><p:cNvSpPr/><p:nvPr/></p:nvSpPr><p:spPr><a:xfrm><a:off x="5609203" y="3588886"/><a:ext cx="856012" cy="2579751"/></a:xfrm><a:custGeom><a:avLst/><a:gdLst/><a:ahLst/><a:cxnLst/><a:rect l="l" t="t" r="r" b="b"/><a:pathLst><a:path w="103" h="309"><a:moveTo><a:pt x="0" y="154"/></a:moveTo><a:cubicBezTo><a:pt x="0" y="212"/><a:pt x="19" y="266"/><a:pt x="51" y="309"/></a:cubicBezTo><a:cubicBezTo><a:pt x="84" y="266"/><a:pt x="103" y="212"/><a:pt x="103" y="154"/></a:cubicBezTo><a:cubicBezTo><a:pt x="103" y="97"/><a:pt x="84" y="43"/><a:pt x="51" y="0"/></a:cubicBezTo><a:cubicBezTo><a:pt x="19" y="43"/><a:pt x="0" y="97"/><a:pt x="0" y="154"/></a:cubicBezTo></a:path></a:pathLst></a:custGeom><a:solidFill><a:schemeClr val="accent1"><a:alpha val="100000"/></a:schemeClr></a:solidFill></p:spPr></p:sp><p:sp><p:nvSpPr><p:cNvPr id="7" name="TextBox 7"/><p:cNvSpPr txBox="1"/><p:nvPr/></p:nvSpPr><p:spPr><a:xfrm><a:off x="463378" y="4535812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Quality Management System Definition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49597" y="5004954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QMS is a systematic set of processes and methods ensuring products or services meet defined standards and customer requirements, covering the full lifecycle from design to delivery.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1288216" y="2422580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Digital Transformation Drivers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1274435" y="2891723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Traditional paper-based or fragmented QMS cannot meet modern manufacturing complexity and compliance demands; digitization enables real-time data collection, analysis, and traceability.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4540944" y="1591726"/><a:ext cx="3020092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Data Integration Value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><a:off x="4564095" y="2060868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Integrate ERP, MES, and other systems to eliminate silos and enable seamless linkage of quality data with production and supply chain data.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3" name="TextBox 13"/><p:cNvSpPr txBox="1"/><p:nvPr/></p:nvSpPr><p:spPr><a:xfrm><a:off x="8261908" y="2422580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Enhanced Risk Management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8248127" y="2891723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Digital tools automate FMEA, control charts, and related methods to identify potential failure modes early and implement preventive measures.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8814029" y="4535812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Cultural Transformation Significance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8800248" y="5004954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Digital QMS shifts organizations from reactive correction to proactive prevention, strengthening enterprise-wide quality awareness and cross-functional collaboration.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QMS Core Concepts & Digital Transformation Significance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3794737" y="5266000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01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19" name="TextBox 19"/><p:cNvSpPr txBox="1"/><p:nvPr/></p:nvSpPr><p:spPr><a:xfrm><a:off x="4527163" y="4396796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02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0" name="TextBox 20"/><p:cNvSpPr txBox="1"/><p:nvPr/></p:nvSpPr><p:spPr><a:xfrm><a:off x="5607298" y="4073042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03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1" name="TextBox 21"/><p:cNvSpPr txBox="1"/><p:nvPr/></p:nvSpPr><p:spPr><a:xfrm><a:off x="6697625" y="4396796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04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2" name="TextBox 22"/><p:cNvSpPr txBox="1"/><p:nvPr/></p:nvSpPr><p:spPr><a:xfrm><a:off x="7495431" y="5266000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05</a:t></a:r><a:endParaRPr lang="en-US" sz="2400"><a:solidFill><a:srgbClr val="FFFFFF"><a:alpha val="100000"/></a:srgbClr></a:solidFill><a:latin typeface="Noto Sans SC"/><a:ea typeface="Noto Sans SC"/><a:cs typeface="Noto Sans SC"/></a:endParaRPr></a:p></p:txBody></p:sp></p:spTree></p:cSld><p:clrMapOvr><a:masterClrMapping/></p:clrMapOvr></p:sld>
</file>

<file path=ppt/slides/slide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Core Functional Modules of Digital QMS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grpSp><p:nvGrpSpPr><p:cNvPr id="3" name="Group 3"/><p:cNvGrpSpPr/><p:nvPr/></p:nvGrpSpPr><p:grpSpPr><a:xfrm rot="0"><a:off x="839115" y="1512589"/><a:ext cx="197186" cy="5357334"/><a:chOff x="839115" y="1512589"/><a:chExt cx="197186" cy="5357334"/></a:xfrm></p:grpSpPr><p:sp><p:nvSpPr><p:cNvPr id="4" name="AutoShape 4"/><p:cNvSpPr/><p:nvPr/></p:nvSpPr><p:spPr><a:xfrm><a:off x="839115" y="1512589"/><a:ext cx="197186" cy="197186"/></a:xfrm><a:prstGeom prst="ellipse"><a:avLst/></a:prstGeom><a:solidFill><a:schemeClr val="accent1"><a:alpha val="100000"/></a:schemeClr></a:solidFill></p:spPr></p:sp><p:sp><p:nvSpPr><p:cNvPr id="5" name="AutoShape 5"/><p:cNvSpPr/><p:nvPr/></p:nvSpPr><p:spPr><a:xfrm><a:off x="839115" y="3230148"/><a:ext cx="197186" cy="197186"/></a:xfrm><a:prstGeom prst="ellipse"><a:avLst/></a:prstGeom><a:solidFill><a:schemeClr val="accent1"><a:alpha val="100000"/></a:schemeClr></a:solidFill></p:spPr></p:sp><p:sp><p:nvSpPr><p:cNvPr id="6" name="AutoShape 6"/><p:cNvSpPr/><p:nvPr/></p:nvSpPr><p:spPr><a:xfrm><a:off x="839115" y="4975845"/><a:ext cx="197186" cy="197186"/></a:xfrm><a:prstGeom prst="ellipse"><a:avLst/></a:prstGeom><a:solidFill><a:schemeClr val="accent1"><a:alpha val="100000"/></a:schemeClr></a:solidFill></p:spPr></p:sp><p:cxnSp><p:nvCxnSpPr><p:cNvPr id="7" name="Connector 7"/><p:cNvCxnSpPr/><p:nvPr/></p:nvCxnSpPr><p:spPr><a:xfrm><a:off x="937708" y="1624780"/><a:ext cx="0" cy="5245143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/p:grpSp><p:grpSp><p:nvGrpSpPr><p:cNvPr id="8" name="Group 8"/><p:cNvGrpSpPr/><p:nvPr/></p:nvGrpSpPr><p:grpSpPr><a:xfrm rot="0"><a:off x="6455568" y="1512589"/><a:ext cx="197186" cy="5357334"/><a:chOff x="6455568" y="1512589"/><a:chExt cx="197186" cy="5357334"/></a:xfrm></p:grpSpPr><p:sp><p:nvSpPr><p:cNvPr id="9" name="AutoShape 9"/><p:cNvSpPr/><p:nvPr/></p:nvSpPr><p:spPr><a:xfrm><a:off x="6455568" y="1512589"/><a:ext cx="197186" cy="197186"/></a:xfrm><a:prstGeom prst="ellipse"><a:avLst/></a:prstGeom><a:solidFill><a:schemeClr val="accent1"><a:alpha val="100000"/></a:schemeClr></a:solidFill></p:spPr></p:sp><p:sp><p:nvSpPr><p:cNvPr id="10" name="AutoShape 10"/><p:cNvSpPr/><p:nvPr/></p:nvSpPr><p:spPr><a:xfrm><a:off x="6455568" y="3230148"/><a:ext cx="197186" cy="197186"/></a:xfrm><a:prstGeom prst="ellipse"><a:avLst/></a:prstGeom><a:solidFill><a:schemeClr val="accent1"><a:alpha val="100000"/></a:schemeClr></a:solidFill></p:spPr></p:sp><p:sp><p:nvSpPr><p:cNvPr id="11" name="AutoShape 11"/><p:cNvSpPr/><p:nvPr/></p:nvSpPr><p:spPr><a:xfrm><a:off x="6455568" y="4975845"/><a:ext cx="197186" cy="197186"/></a:xfrm><a:prstGeom prst="ellipse"><a:avLst/></a:prstGeom><a:solidFill><a:schemeClr val="accent1"><a:alpha val="100000"/></a:schemeClr></a:solidFill></p:spPr></p:sp><p:cxnSp><p:nvCxnSpPr><p:cNvPr id="12" name="Connector 12"/><p:cNvCxnSpPr/><p:nvPr/></p:nvCxnSpPr><p:spPr><a:xfrm><a:off x="6554162" y="1624780"/><a:ext cx="0" cy="5245143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/p:grpSp><p:sp><p:nvSpPr><p:cNvPr id="13" name="TextBox 13"/><p:cNvSpPr txBox="1"/><p:nvPr/></p:nvSpPr><p:spPr><a:xfrm><a:off x="1297192" y="1308287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Document Control Center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1297192" y="4762018"/><a:ext cx="4414526" cy="62484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Audit Management Module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1297192" y="3025846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Non-Conformance Management (NC/CAPA)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1297192" y="1804349"/><a:ext cx="4486656" cy="1203960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Enable version control, electronic approval, and permission management for quality manuals, SOPs, and other documents; ensure global sites stay synchronized on latest standards.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1297192" y="3543470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Automatically track deviation events, link root cause analysis tools, generate corrective and preventive actions, and monitor closure efficiency.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1297192" y="5282464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Support internal/external audit planning, digital checklists, automatic finding classification, and intelligent mapping to ISO 9001 and other standard clauses.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6865764" y="1308287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Supplier Quality Management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6865764" y="3025846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Training & Qualification Management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21" name="TextBox 21"/><p:cNvSpPr txBox="1"/><p:nvPr/></p:nvSpPr><p:spPr><a:xfrm><a:off x="6865764" y="1804349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Integrate supplier performance dashboards visualizing incoming inspection data, on-time delivery, SCAR progress, and other key metrics.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2" name="TextBox 22"/><p:cNvSpPr txBox="1"/><p:nvPr/></p:nvSpPr><p:spPr><a:xfrm><a:off x="6865764" y="3543470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Build competency matrices linked to training libraries; auto-remind retraining cycles and monitor personnel skill compliance.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6865764" y="4780608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Statistical Analysis Engine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24" name="TextBox 24"/><p:cNvSpPr txBox="1"/><p:nvPr/></p:nvSpPr><p:spPr><a:xfrm><a:off x="6865764" y="5298231"/><a:ext cx="4486275" cy="1152525"/></a:xfrm><a:prstGeom prst="rect"><a:avLst/></a:prstGeom></p:spPr><p:txBody><a:bodyPr vert="horz" wrap="square" lIns="123825" tIns="0" rIns="57150" bIns="0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Built-in SPC, Pareto charts, and other analytics; supports custom report generation and real-time quality KPI dashboards.</a:t></a:r><a:endParaRPr lang="en-US" sz="1500"><a:solidFill><a:schemeClr val="dk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Freeform 2"/><p:cNvSpPr/><p:nvPr/></p:nvSpPr><p:spPr><a:xfrm><a:off x="369164" y="3086153"/><a:ext cx="2274704" cy="547649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solidFill><a:schemeClr val="accent1"><a:alpha val="100000"/></a:schemeClr></a:solidFill></p:spPr></p:sp><p:sp><p:nvSpPr><p:cNvPr id="3" name="Freeform 3"/><p:cNvSpPr/><p:nvPr/></p:nvSpPr><p:spPr><a:xfrm><a:off x="2689587" y="3086153"/><a:ext cx="2247094" cy="547649"/></a:xfrm><a:custGeom><a:avLst/><a:gdLst/><a:ahLst/><a:cxnLst/><a:rect l="l" t="t" r="r" b="b"/><a:pathLst><a:path w="2247094" h="547649"><a:moveTo><a:pt x="0" y="0"/></a:moveTo><a:lnTo><a:pt x="2247094" y="0"/></a:lnTo><a:lnTo><a:pt x="2247094" y="547649"/></a:lnTo><a:lnTo><a:pt x="0" y="547649"/></a:lnTo><a:lnTo><a:pt x="0" y="0"/></a:lnTo></a:path></a:pathLst></a:custGeom><a:solidFill><a:schemeClr val="accent1"><a:alpha val="100000"/></a:schemeClr></a:solidFill></p:spPr><p:txBody><a:bodyPr vert="horz" wrap="square" rtlCol="0" anchor="t" anchorCtr="0"><a:normAutofit/></a:bodyPr><a:lstStyle/><a:p><a:pPr algn="l"><a:lnSpc><a:spcPct val="100000"/></a:lnSpc><a:spcBef><a:spcPts val="375"/></a:spcBef><a:defRPr/></a:pPr><a:endParaRPr lang="en-US" sz="1100"/></a:p></p:txBody></p:sp><p:sp><p:nvSpPr><p:cNvPr id="4" name="Freeform 4"/><p:cNvSpPr/><p:nvPr/></p:nvSpPr><p:spPr><a:xfrm><a:off x="4982400" y="3086153"/><a:ext cx="2247094" cy="547649"/></a:xfrm><a:custGeom><a:avLst/><a:gdLst/><a:ahLst/><a:cxnLst/><a:rect l="l" t="t" r="r" b="b"/><a:pathLst><a:path w="2247094" h="547649"><a:moveTo><a:pt x="0" y="0"/></a:moveTo><a:lnTo><a:pt x="2247094" y="0"/></a:lnTo><a:lnTo><a:pt x="2247094" y="547649"/></a:lnTo><a:lnTo><a:pt x="0" y="547649"/></a:lnTo><a:lnTo><a:pt x="0" y="0"/></a:lnTo></a:path></a:pathLst></a:custGeom><a:solidFill><a:schemeClr val="accent1"><a:alpha val="100000"/></a:schemeClr></a:solidFill></p:spPr></p:sp><p:sp><p:nvSpPr><p:cNvPr id="5" name="Freeform 5"/><p:cNvSpPr/><p:nvPr/></p:nvSpPr><p:spPr><a:xfrm><a:off x="7275213" y="3086153"/><a:ext cx="2247094" cy="547649"/></a:xfrm><a:custGeom><a:avLst/><a:gdLst/><a:ahLst/><a:cxnLst/><a:rect l="l" t="t" r="r" b="b"/><a:pathLst><a:path w="2247094" h="547649"><a:moveTo><a:pt x="0" y="0"/></a:moveTo><a:lnTo><a:pt x="2247094" y="0"/></a:lnTo><a:lnTo><a:pt x="2247094" y="547649"/></a:lnTo><a:lnTo><a:pt x="0" y="547649"/></a:lnTo><a:lnTo><a:pt x="0" y="0"/></a:lnTo></a:path></a:pathLst></a:custGeom><a:solidFill><a:schemeClr val="accent1"><a:alpha val="100000"/></a:schemeClr></a:solidFill></p:spPr></p:sp><p:sp><p:nvSpPr><p:cNvPr id="6" name="TextBox 6"/><p:cNvSpPr txBox="1"/><p:nvPr/></p:nvSpPr><p:spPr><a:xfrm><a:off x="369164" y="3175310"/><a:ext cx="2278380" cy="3867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Efficiency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7" name="TextBox 7"/><p:cNvSpPr txBox="1"/><p:nvPr/></p:nvSpPr><p:spPr><a:xfrm><a:off x="2689587" y="3175310"/><a:ext cx="2249805" cy="3867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Compliance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8" name="TextBox 8"/><p:cNvSpPr txBox="1"/><p:nvPr/></p:nvSpPr><p:spPr><a:xfrm><a:off x="4982400" y="3175310"/><a:ext cx="2249805" cy="3867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Collaboration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9" name="TextBox 9"/><p:cNvSpPr txBox="1"/><p:nvPr/></p:nvSpPr><p:spPr><a:xfrm><a:off x="7275213" y="3175310"/><a:ext cx="2249805" cy="3867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Decision-Making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10" name="Freeform 10"/><p:cNvSpPr/><p:nvPr/></p:nvSpPr><p:spPr><a:xfrm><a:off x="9568026" y="3086153"/><a:ext cx="2260984" cy="547649"/></a:xfrm><a:custGeom><a:avLst/><a:gdLst/><a:ahLst/><a:cxnLst/><a:rect l="l" t="t" r="r" b="b"/><a:pathLst><a:path w="2260984" h="547649"><a:moveTo><a:pt x="0" y="0"/></a:moveTo><a:lnTo><a:pt x="2260984" y="0"/></a:lnTo><a:lnTo><a:pt x="2260984" y="547649"/></a:lnTo><a:lnTo><a:pt x="0" y="547649"/></a:lnTo><a:lnTo><a:pt x="0" y="0"/></a:lnTo></a:path></a:pathLst></a:custGeom><a:solidFill><a:schemeClr val="accent2"><a:alpha val="100000"/></a:schemeClr></a:solidFill></p:spPr></p:sp><p:sp><p:nvSpPr><p:cNvPr id="11" name="TextBox 11"/><p:cNvSpPr txBox="1"/><p:nvPr/></p:nvSpPr><p:spPr><a:xfrm><a:off x="9568026" y="3175310"/><a:ext cx="2176775" cy="3867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Key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12" name="AutoShape 12"/><p:cNvSpPr/><p:nvPr/></p:nvSpPr><p:spPr><a:xfrm><a:off x="1413355" y="2969916"/><a:ext cx="186322" cy="116234"/></a:xfrm><a:prstGeom prst="triangle"><a:avLst><a:gd name="adj" fmla="val 50000"/></a:avLst></a:prstGeom><a:solidFill><a:schemeClr val="accent1"><a:alpha val="100000"/></a:schemeClr></a:solidFill></p:spPr></p:sp><p:sp><p:nvSpPr><p:cNvPr id="13" name="AutoShape 13"/><p:cNvSpPr/><p:nvPr/></p:nvSpPr><p:spPr><a:xfrm><a:off x="6012786" y="2969916"/><a:ext cx="186322" cy="116234"/></a:xfrm><a:prstGeom prst="triangle"><a:avLst><a:gd name="adj" fmla="val 50000"/></a:avLst></a:prstGeom><a:solidFill><a:schemeClr val="accent1"><a:alpha val="100000"/></a:schemeClr></a:solidFill></p:spPr></p:sp><p:sp><p:nvSpPr><p:cNvPr id="14" name="AutoShape 14"/><p:cNvSpPr/><p:nvPr/></p:nvSpPr><p:spPr><a:xfrm rot="10800000"><a:off x="3719974" y="3630699"/><a:ext cx="186322" cy="116234"/></a:xfrm><a:prstGeom prst="triangle"><a:avLst><a:gd name="adj" fmla="val 50000"/></a:avLst></a:prstGeom><a:solidFill><a:schemeClr val="accent1"><a:alpha val="100000"/></a:schemeClr></a:solidFill></p:spPr></p:sp><p:sp><p:nvSpPr><p:cNvPr id="15" name="AutoShape 15"/><p:cNvSpPr/><p:nvPr/></p:nvSpPr><p:spPr><a:xfrm rot="10800000"><a:off x="8305599" y="3630699"/><a:ext cx="186322" cy="116234"/></a:xfrm><a:prstGeom prst="triangle"><a:avLst><a:gd name="adj" fmla="val 50000"/></a:avLst></a:prstGeom><a:solidFill><a:schemeClr val="accent1"><a:alpha val="100000"/></a:schemeClr></a:solidFill></p:spPr></p:sp><p:cxnSp><p:nvCxnSpPr><p:cNvPr id="16" name="Connector 16"/><p:cNvCxnSpPr/><p:nvPr/></p:nvCxnSpPr><p:spPr><a:xfrm><a:off x="1506516" y="2037587"/><a:ext cx="0" cy="932329"/></a:xfrm><a:prstGeom prst="line"><a:avLst/></a:prstGeom><a:ln w="12700"><a:solidFill><a:schemeClr val="accent1"/></a:solidFill><a:prstDash val="solid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p:sp><p:nvSpPr><p:cNvPr id="17" name="TextBox 17"/><p:cNvSpPr txBox="1"/><p:nvPr/></p:nvSpPr><p:spPr><a:xfrm><a:off x="2049591" y="2037587"/><a:ext cx="2390775" cy="6477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200"><a:solidFill><a:schemeClr val="dk1"><a:alpha val="100000"/></a:schemeClr></a:solidFill><a:latin typeface="Noto Sans SC"/><a:ea typeface="Noto Sans SC"/><a:cs typeface="Noto Sans SC"/></a:rPr><a:t>Reduce paper documentation and manual review costs; save 15%–30% in annual operating expenses.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2021015" y="1585561"/><a:ext cx="2334600" cy="3333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00000"/></a:lnSpc><a:spcBef><a:spcPct val="0"/></a:spcBef></a:pPr><a:r><a:rPr lang="en-US" sz="2000"><a:solidFill><a:schemeClr val="accent1"><a:alpha val="100000"/></a:schemeClr></a:solidFill><a:latin typeface="Noto Sans SC"/><a:ea typeface="Noto Sans SC"/><a:cs typeface="Noto Sans SC"/></a:rPr><a:t>Cost Reduction</a:t></a:r><a:endParaRPr lang="en-US" sz="2000"><a:solidFill><a:schemeClr val="accent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4440508" y="4726196"/><a:ext cx="2390775" cy="6477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200"><a:solidFill><a:schemeClr val="dk1"><a:alpha val="100000"/></a:schemeClr></a:solidFill><a:latin typeface="Noto Sans SC"/><a:ea typeface="Noto Sans SC"/><a:cs typeface="Noto Sans SC"/></a:rPr><a:t>Real-time quality data monitoring with automatic deviation alerts; 50% faster risk response.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4450033" y="4274170"/><a:ext cx="1781175" cy="323850"/></a:xfrm><a:prstGeom prst="rect"><a:avLst/></a:prstGeom><a:noFill/></p:spPr><p:txBody><a:bodyPr vert="horz" wrap="none" lIns="0" tIns="0" rIns="0" bIns="0" rtlCol="0" anchor="t" anchorCtr="0"><a:spAutoFit/></a:bodyPr><a:lstStyle/><a:p><a:pPr algn="l"><a:lnSpc><a:spcPct val="100000"/></a:lnSpc><a:spcBef><a:spcPct val="0"/></a:spcBef></a:pPr><a:r><a:rPr lang="en-US" sz="2000"><a:solidFill><a:schemeClr val="accent1"><a:alpha val="100000"/></a:schemeClr></a:solidFill><a:latin typeface="Noto Sans SC"/><a:ea typeface="Noto Sans SC"/><a:cs typeface="Noto Sans SC"/></a:rPr><a:t>Risk Control</a:t></a:r><a:endParaRPr lang="en-US" sz="2000"><a:solidFill><a:schemeClr val="accent1"><a:alpha val="100000"/></a:schemeClr></a:solidFill><a:latin typeface="Noto Sans SC"/><a:ea typeface="Noto Sans SC"/><a:cs typeface="Noto Sans SC"/></a:endParaRPr></a:p></p:txBody></p:sp><p:cxnSp><p:nvCxnSpPr><p:cNvPr id="21" name="Connector 21"/><p:cNvCxnSpPr/><p:nvPr/></p:nvCxnSpPr><p:spPr><a:xfrm><a:off x="6094845" y="2037587"/><a:ext cx="0" cy="932329"/></a:xfrm><a:prstGeom prst="line"><a:avLst/></a:prstGeom><a:ln w="12700"><a:solidFill><a:schemeClr val="accent1"/></a:solidFill><a:prstDash val="solid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p:sp><p:nvSpPr><p:cNvPr id="22" name="TextBox 22"/><p:cNvSpPr txBox="1"/><p:nvPr/></p:nvSpPr><p:spPr><a:xfrm><a:off x="6637920" y="2037587"/><a:ext cx="2390775" cy="8667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200"><a:solidFill><a:schemeClr val="dk1"><a:alpha val="100000"/></a:schemeClr></a:solidFill><a:latin typeface="Noto Sans SC"/><a:ea typeface="Noto Sans SC"/><a:cs typeface="Noto Sans SC"/></a:rPr><a:t>Break down departmental silos; enable end-to-end quality data traceability and cross-functional sharing.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6609344" y="1585561"/><a:ext cx="2247900" cy="3238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00000"/></a:lnSpc><a:spcBef><a:spcPct val="0"/></a:spcBef></a:pPr><a:r><a:rPr lang="en-US" sz="2000"><a:solidFill><a:schemeClr val="accent1"><a:alpha val="100000"/></a:schemeClr></a:solidFill><a:latin typeface="Noto Sans SC"/><a:ea typeface="Noto Sans SC"/><a:cs typeface="Noto Sans SC"/></a:rPr><a:t>Integration</a:t></a:r><a:endParaRPr lang="en-US" sz="2000"><a:solidFill><a:schemeClr val="accent1"><a:alpha val="100000"/></a:schemeClr></a:solidFill><a:latin typeface="Noto Sans SC"/><a:ea typeface="Noto Sans SC"/><a:cs typeface="Noto Sans SC"/></a:endParaRPr></a:p></p:txBody></p:sp><p:sp><p:nvSpPr><p:cNvPr id="24" name="TextBox 24"/><p:cNvSpPr txBox="1"/><p:nvPr/></p:nvSpPr><p:spPr><a:xfrm><a:off x="9066936" y="4726196"/><a:ext cx="2390775" cy="6477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200"><a:solidFill><a:schemeClr val="dk1"><a:alpha val="100000"/></a:schemeClr></a:solidFill><a:latin typeface="Noto Sans SC"/><a:ea typeface="Noto Sans SC"/><a:cs typeface="Noto Sans SC"/></a:rPr><a:t>Generate visual reports via big data analytics to support rapid management quality decisions.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25" name="TextBox 25"/><p:cNvSpPr txBox="1"/><p:nvPr/></p:nvSpPr><p:spPr><a:xfrm><a:off x="9038361" y="4274170"/><a:ext cx="1781175" cy="323850"/></a:xfrm><a:prstGeom prst="rect"><a:avLst/></a:prstGeom><a:noFill/></p:spPr><p:txBody><a:bodyPr vert="horz" wrap="none" lIns="0" tIns="0" rIns="0" bIns="0" rtlCol="0" anchor="t" anchorCtr="0"><a:spAutoFit/></a:bodyPr><a:lstStyle/><a:p><a:pPr algn="l"><a:lnSpc><a:spcPct val="100000"/></a:lnSpc><a:spcBef><a:spcPct val="0"/></a:spcBef></a:pPr><a:r><a:rPr lang="en-US" sz="2000"><a:solidFill><a:schemeClr val="accent1"><a:alpha val="100000"/></a:schemeClr></a:solidFill><a:latin typeface="Noto Sans SC"/><a:ea typeface="Noto Sans SC"/><a:cs typeface="Noto Sans SC"/></a:rPr><a:t>Insight</a:t></a:r><a:endParaRPr lang="en-US" sz="2000"><a:solidFill><a:schemeClr val="accent1"><a:alpha val="100000"/></a:schemeClr></a:solidFill><a:latin typeface="Noto Sans SC"/><a:ea typeface="Noto Sans SC"/><a:cs typeface="Noto Sans SC"/></a:endParaRPr></a:p></p:txBody></p:sp><p:sp><p:nvSpPr><p:cNvPr id="26" name="TextBox 26"/><p:cNvSpPr txBox="1"/><p:nvPr/></p:nvSpPr><p:spPr><a:xfrm><a:off x="9916002" y="1585561"/><a:ext cx="1828800" cy="2762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25000"/></a:lnSpc><a:spcBef><a:spcPct val="0"/></a:spcBef></a:pPr><a:r><a:rPr lang="en-US" sz="1400"><a:solidFill><a:schemeClr val="dk1"><a:alpha val="100000"/></a:schemeClr></a:solidFill><a:latin typeface="Noto Sans SC"/><a:ea typeface="Noto Sans SC"/><a:cs typeface="Noto Sans SC"/></a:rPr><a:t>Leadership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27" name="TextBox 27"/><p:cNvSpPr txBox="1"/><p:nvPr/></p:nvSpPr><p:spPr><a:xfrm><a:off x="9916002" y="2037587"/><a:ext cx="1828800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25000"/></a:lnSpc><a:spcBef><a:spcPct val="0"/></a:spcBef></a:pPr><a:r><a:rPr lang="en-US" sz="1400"><a:solidFill><a:schemeClr val="dk1"><a:alpha val="100000"/></a:schemeClr></a:solidFill><a:latin typeface="Noto Sans SC"/><a:ea typeface="Noto Sans SC"/><a:cs typeface="Noto Sans SC"/></a:rPr><a:t>Team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28" name="TextBox 28"/><p:cNvSpPr txBox="1"/><p:nvPr/></p:nvSpPr><p:spPr><a:xfrm><a:off x="9916002" y="2470974"/><a:ext cx="1828800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25000"/></a:lnSpc><a:spcBef><a:spcPct val="0"/></a:spcBef></a:pPr><a:r><a:rPr lang="en-US" sz="1400"><a:solidFill><a:schemeClr val="dk1"><a:alpha val="100000"/></a:schemeClr></a:solidFill><a:latin typeface="Noto Sans SC"/><a:ea typeface="Noto Sans SC"/><a:cs typeface="Noto Sans SC"/></a:rPr><a:t>Technology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29" name="AutoShape 29"/><p:cNvSpPr/><p:nvPr/></p:nvSpPr><p:spPr><a:xfrm><a:off x="369164" y="5834790"/><a:ext cx="11459847" cy="621927"/></a:xfrm><a:prstGeom prst="roundRect"><a:avLst><a:gd name="adj" fmla="val 0"/></a:avLst></a:prstGeom><a:solidFill><a:schemeClr val="accent2"><a:alpha val="100000"/></a:schemeClr></a:solidFill></p:spPr></p:sp><p:sp><p:nvSpPr><p:cNvPr id="30" name="TextBox 30"/><p:cNvSpPr txBox="1"/><p:nvPr/></p:nvSpPr><p:spPr><a:xfrm><a:off x="818363" y="5916625"/><a:ext cx="10565130" cy="424815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150000"/></a:lnSpc><a:spcBef><a:spcPct val="0"/></a:spcBef></a:pPr><a:r><a:rPr lang="en-US" sz="1400"><a:solidFill><a:srgbClr val="FFFFFF"><a:alpha val="100000"/></a:srgbClr></a:solidFill><a:latin typeface="Noto Sans SC"/><a:ea typeface="Noto Sans SC"/><a:cs typeface="Noto Sans SC"/></a:rPr><a:t>Core Value & Critical Success Factors of Digital QMS Implementation</a:t></a:r><a:endParaRPr lang="en-US" sz="1400"><a:solidFill><a:srgbClr val="FFFFFF"><a:alpha val="100000"/></a:srgbClr></a:solidFill><a:latin typeface="Noto Sans SC"/><a:ea typeface="Noto Sans SC"/><a:cs typeface="Noto Sans SC"/></a:endParaRPr></a:p></p:txBody></p:sp><p:sp><p:nvSpPr><p:cNvPr id="31" name="TextBox 31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Implementation Benefits & Key Success Factors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cxnSp><p:nvCxnSpPr><p:cNvPr id="32" name="Connector 32"/><p:cNvCxnSpPr/><p:nvPr/></p:nvCxnSpPr><p:spPr><a:xfrm><a:off x="8401261" y="3733279"/><a:ext cx="0" cy="932329"/></a:xfrm><a:prstGeom prst="line"><a:avLst/></a:prstGeom><a:ln w="12700"><a:solidFill><a:schemeClr val="accent1"/></a:solidFill><a:prstDash val="solid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p:sp><p:nvSpPr><p:cNvPr id="33" name="AutoShape 33"/><p:cNvSpPr/><p:nvPr/></p:nvSpPr><p:spPr><a:xfrm rot="10800000"><a:off x="8305599" y="4598020"/><a:ext cx="627793" cy="627793"/></a:xfrm><a:prstGeom prst="ellipse"><a:avLst/></a:prstGeom><a:solidFill><a:schemeClr val="accent1"><a:alpha val="100000"/></a:schemeClr></a:solidFill></p:spPr></p:sp><p:sp><p:nvSpPr><p:cNvPr id="34" name="AutoShape 34"/><p:cNvSpPr/><p:nvPr/></p:nvSpPr><p:spPr><a:xfrm><a:off x="5792051" y="1651397"/><a:ext cx="627793" cy="627793"/></a:xfrm><a:prstGeom prst="ellipse"><a:avLst/></a:prstGeom><a:solidFill><a:schemeClr val="accent1"><a:alpha val="100000"/></a:schemeClr></a:solidFill></p:spPr><p:txBody><a:bodyPr vert="horz" wrap="square" lIns="91440" tIns="45720" rIns="91440" bIns="45720" rtlCol="0" anchor="t" anchorCtr="0"><a:normAutofit/></a:bodyPr><a:lstStyle/><a:p><a:pPr algn="l"><a:lnSpc><a:spcPct val="100000"/></a:lnSpc><a:spcBef><a:spcPts val="375"/></a:spcBef><a:defRPr/></a:pPr><a:endParaRPr lang="en-US" sz="1100"/></a:p></p:txBody></p:sp><p:cxnSp><p:nvCxnSpPr><p:cNvPr id="35" name="Connector 35"/><p:cNvCxnSpPr/><p:nvPr/></p:nvCxnSpPr><p:spPr><a:xfrm><a:off x="3813014" y="3733279"/><a:ext cx="0" cy="932329"/></a:xfrm><a:prstGeom prst="line"><a:avLst/></a:prstGeom><a:ln w="12700"><a:solidFill><a:schemeClr val="accent1"/></a:solidFill><a:prstDash val="solid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p:sp><p:nvSpPr><p:cNvPr id="36" name="AutoShape 36"/><p:cNvSpPr/><p:nvPr/></p:nvSpPr><p:spPr><a:xfrm rot="10800000"><a:off x="3660374" y="4412300"/><a:ext cx="627793" cy="627793"/></a:xfrm><a:prstGeom prst="ellipse"><a:avLst/></a:prstGeom><a:solidFill><a:schemeClr val="accent1"><a:alpha val="100000"/></a:schemeClr></a:solidFill></p:spPr></p:sp><p:sp><p:nvSpPr><p:cNvPr id="37" name="AutoShape 37"/><p:cNvSpPr/><p:nvPr/></p:nvSpPr><p:spPr><a:xfrm><a:off x="1192625" y="1647730"/><a:ext cx="627793" cy="627793"/></a:xfrm><a:prstGeom prst="ellipse"><a:avLst/></a:prstGeom><a:solidFill><a:schemeClr val="accent1"><a:alpha val="100000"/></a:schemeClr></a:solidFill></p:spPr></p:sp><p:sp><p:nvSpPr><p:cNvPr id="38" name="Freeform 38"/><p:cNvSpPr/><p:nvPr/></p:nvSpPr><p:spPr><a:xfrm><a:off x="5900922" y="1747486"/><a:ext cx="410050" cy="410050"/></a:xfrm><a:custGeom><a:avLst/><a:gdLst/><a:ahLst/><a:cxnLst/><a:rect l="l" t="t" r="r" b="b"/><a:pathLst><a:path w="304800" h="304800"><a:moveTo><a:pt x="147180" y="28632"/></a:moveTo><a:lnTo><a:pt x="19907" y="83468"/></a:lnTo><a:lnTo><a:pt x="147304" y="137874"/></a:lnTo><a:lnTo><a:pt x="276015" y="83344"/></a:lnTo><a:lnTo><a:pt x="147180" y="28632"/></a:lnTo><a:close/></a:path><a:path w="304800" h="304800"><a:moveTo><a:pt x="152400" y="144723"/></a:moveTo><a:lnTo><a:pt x="152400" y="276168"/></a:lnTo><a:lnTo><a:pt x="276177" y="217408"/></a:lnTo><a:lnTo><a:pt x="276177" y="92145"/></a:lnTo><a:lnTo><a:pt x="152400" y="144723"/></a:lnTo><a:close/></a:path><a:path w="304800" h="304800"><a:moveTo><a:pt x="19098" y="217408"/></a:moveTo><a:lnTo><a:pt x="143294" y="276168"/></a:lnTo><a:lnTo><a:pt x="143294" y="144723"/></a:lnTo><a:lnTo><a:pt x="19098" y="92145"/></a:lnTo><a:lnTo><a:pt x="19098" y="217408"/></a:lnTo></a:path></a:pathLst></a:custGeom><a:solidFill><a:srgbClr val="FFFFFF"><a:alpha val="100000"/></a:srgbClr></a:solidFill></p:spPr></p:sp><p:sp><p:nvSpPr><p:cNvPr id="39" name="Freeform 39"/><p:cNvSpPr/><p:nvPr/></p:nvSpPr><p:spPr><a:xfrm><a:off x="1301491" y="1747486"/><a:ext cx="410050" cy="410050"/></a:xfrm><a:custGeom><a:avLst/><a:gdLst/><a:ahLst/><a:cxnLst/><a:rect l="l" t="t" r="r" b="b"/><a:pathLst><a:path w="304800" h="304800"><a:moveTo><a:pt x="147180" y="28632"/></a:moveTo><a:lnTo><a:pt x="19907" y="83468"/></a:lnTo><a:lnTo><a:pt x="147304" y="137874"/></a:lnTo><a:lnTo><a:pt x="276015" y="83344"/></a:lnTo><a:lnTo><a:pt x="147180" y="28632"/></a:lnTo><a:close/></a:path><a:path w="304800" h="304800"><a:moveTo><a:pt x="152400" y="144723"/></a:moveTo><a:lnTo><a:pt x="152400" y="276168"/></a:lnTo><a:lnTo><a:pt x="276177" y="217408"/></a:lnTo><a:lnTo><a:pt x="276177" y="92145"/></a:lnTo><a:lnTo><a:pt x="152400" y="144723"/></a:lnTo><a:close/></a:path><a:path w="304800" h="304800"><a:moveTo><a:pt x="19098" y="217408"/></a:moveTo><a:lnTo><a:pt x="143294" y="276168"/></a:lnTo><a:lnTo><a:pt x="143294" y="144723"/></a:lnTo><a:lnTo><a:pt x="19098" y="92145"/></a:lnTo><a:lnTo><a:pt x="19098" y="217408"/></a:lnTo></a:path></a:pathLst></a:custGeom><a:solidFill><a:srgbClr val="FFFFFF"><a:alpha val="100000"/></a:srgbClr></a:solidFill></p:spPr></p:sp><p:sp><p:nvSpPr><p:cNvPr id="40" name="Freeform 40"/><p:cNvSpPr/><p:nvPr/></p:nvSpPr><p:spPr><a:xfrm><a:off x="3775034" y="4521171"/><a:ext cx="410050" cy="410050"/></a:xfrm><a:custGeom><a:avLst/><a:gdLst/><a:ahLst/><a:cxnLst/><a:rect l="l" t="t" r="r" b="b"/><a:pathLst><a:path w="304800" h="304800"><a:moveTo><a:pt x="147180" y="28632"/></a:moveTo><a:lnTo><a:pt x="19907" y="83468"/></a:lnTo><a:lnTo><a:pt x="147304" y="137874"/></a:lnTo><a:lnTo><a:pt x="276015" y="83344"/></a:lnTo><a:lnTo><a:pt x="147180" y="28632"/></a:lnTo><a:close/></a:path><a:path w="304800" h="304800"><a:moveTo><a:pt x="152400" y="144723"/></a:moveTo><a:lnTo><a:pt x="152400" y="276168"/></a:lnTo><a:lnTo><a:pt x="276177" y="217408"/></a:lnTo><a:lnTo><a:pt x="276177" y="92145"/></a:lnTo><a:lnTo><a:pt x="152400" y="144723"/></a:lnTo><a:close/></a:path><a:path w="304800" h="304800"><a:moveTo><a:pt x="19098" y="217408"/></a:moveTo><a:lnTo><a:pt x="143294" y="276168"/></a:lnTo><a:lnTo><a:pt x="143294" y="144723"/></a:lnTo><a:lnTo><a:pt x="19098" y="92145"/></a:lnTo><a:lnTo><a:pt x="19098" y="217408"/></a:lnTo></a:path></a:pathLst></a:custGeom><a:solidFill><a:srgbClr val="FFFFFF"><a:alpha val="100000"/></a:srgbClr></a:solidFill></p:spPr></p:sp><p:sp><p:nvSpPr><p:cNvPr id="41" name="Freeform 41"/><p:cNvSpPr/><p:nvPr/></p:nvSpPr><p:spPr><a:xfrm><a:off x="8425246" y="4707146"/><a:ext cx="410050" cy="410050"/></a:xfrm><a:custGeom><a:avLst/><a:gdLst/><a:ahLst/><a:cxnLst/><a:rect l="l" t="t" r="r" b="b"/><a:pathLst><a:path w="304800" h="304800"><a:moveTo><a:pt x="147180" y="28632"/></a:moveTo><a:lnTo><a:pt x="19907" y="83468"/></a:lnTo><a:lnTo><a:pt x="147304" y="137874"/></a:lnTo><a:lnTo><a:pt x="276015" y="83344"/></a:lnTo><a:lnTo><a:pt x="147180" y="28632"/></a:lnTo><a:close/></a:path><a:path w="304800" h="304800"><a:moveTo><a:pt x="152400" y="144723"/></a:moveTo><a:lnTo><a:pt x="152400" y="276168"/></a:lnTo><a:lnTo><a:pt x="276177" y="217408"/></a:lnTo><a:lnTo><a:pt x="276177" y="92145"/></a:lnTo><a:lnTo><a:pt x="152400" y="144723"/></a:lnTo><a:close/></a:path><a:path w="304800" h="304800"><a:moveTo><a:pt x="19098" y="217408"/></a:moveTo><a:lnTo><a:pt x="143294" y="276168"/></a:lnTo><a:lnTo><a:pt x="143294" y="144723"/></a:lnTo><a:lnTo><a:pt x="19098" y="92145"/></a:lnTo><a:lnTo><a:pt x="19098" y="217408"/></a:lnTo></a:path></a:pathLst></a:custGeom><a:solidFill><a:srgbClr val="FFFFFF"><a:alpha val="100000"/></a:srgbClr></a:solidFill></p:spPr></p:sp></p:spTree></p:cSld><p:clrMapOvr><a:masterClrMapping/></p:clrMapOvr></p:sld>
</file>

<file path=ppt/slides/slide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02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QMS Requirements Analysis & Planning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1"><a:alpha val="100000"/></a:schemeClr></a:solidFill><a:latin typeface="Noto Sans SC"/><a:ea typeface="Noto Sans SC"/><a:cs typeface="Noto Sans SC"/></a:rPr><a:t>Business Process Pain Point Identification & Requirements Gathering</a:t></a:r><a:endParaRPr lang="en-US" sz="3000" b="1"><a:solidFill><a:schemeClr val="dk1"><a:alpha val="100000"/></a:schemeClr></a:solidFill><a:latin typeface="Noto Sans SC"/><a:ea typeface="Noto Sans SC"/><a:cs typeface="Noto Sans SC"/></a:endParaRPr></a:p></p:txBody></p:sp><p:pic><p:nvPicPr><p:cNvPr id="3" name="Picture 3"/><p:cNvPicPr><a:picLocks noChangeAspect="1"/></p:cNvPicPr><p:nvPr/></p:nvPicPr><p:blipFill><a:blip r:embed="rId2"><a:alphaModFix amt="100000"/></a:blip><a:srcRect/><a:stretch><a:fillRect/></a:stretch></p:blipFill><p:spPr><a:xfrm><a:off x="1466885" y="2187982"/><a:ext cx="2739046" cy="2739046"/></a:xfrm><a:prstGeom prst="ellipse"><a:avLst/></a:prstGeom></p:spPr></p:pic><p:sp><p:nvSpPr><p:cNvPr id="4" name="Freeform 4"/><p:cNvSpPr/><p:nvPr/></p:nvSpPr><p:spPr><a:xfrm><a:off x="4509171" y="1790522"/><a:ext cx="583851" cy="3533966"/></a:xfrm><a:custGeom><a:avLst/><a:gdLst/><a:ahLst/><a:cxnLst/><a:rect l="l" t="t" r="r" b="b"/><a:pathLst><a:path w="583851" h="3533966"><a:moveTo><a:pt x="583851" y="0"/></a:moveTo><a:quadBezTo><a:pt x="291925" y="0"/><a:pt x="291925" y="353397"/></a:quadBezTo><a:lnTo><a:pt x="291925" y="1413586"/></a:lnTo><a:quadBezTo><a:pt x="291925" y="1766983"/><a:pt x="0" y="1766983"/></a:quadBezTo><a:quadBezTo><a:pt x="291925" y="1766983"/><a:pt x="291925" y="2120379"/></a:quadBezTo><a:lnTo><a:pt x="291925" y="3180569"/></a:lnTo><a:quadBezTo><a:pt x="291925" y="3533966"/><a:pt x="583851" y="3533966"/></a:quadBezTo></a:path></a:pathLst></a:custGeom><a:noFill/><a:ln w="19050"><a:solidFill><a:schemeClr val="accent1"><a:alpha val="100000"/></a:schemeClr></a:solidFill><a:prstDash val="solid"/></a:ln></p:spPr></p:sp><p:sp><p:nvSpPr><p:cNvPr id="5" name="AutoShape 5"/><p:cNvSpPr/><p:nvPr/></p:nvSpPr><p:spPr><a:xfrm><a:off x="5347614" y="5067201"/><a:ext cx="5299568" cy="468573"/></a:xfrm><a:prstGeom prst="roundRect"><a:avLst><a:gd name="adj" fmla="val 50000"/></a:avLst></a:prstGeom><a:solidFill><a:schemeClr val="accent3"><a:alpha val="100000"/><a:lumMod val="50000"/></a:schemeClr></a:solidFill></p:spPr></p:sp><p:sp><p:nvSpPr><p:cNvPr id="6" name="AutoShape 6"/><p:cNvSpPr/><p:nvPr/></p:nvSpPr><p:spPr><a:xfrm><a:off x="6414867" y="5045544"/><a:ext cx="3165062" cy="454737"/></a:xfrm><a:prstGeom prst="rect"><a:avLst/></a:prstGeom><a:noFill/></p:spPr><p:txBody><a:bodyPr vert="horz" wrap="square" lIns="91440" tIns="45720" rIns="91440" bIns="45720" rtlCol="0" anchor="b" anchorCtr="1"><a:normAutofit/></a:bodyPr><a:lstStyle/><a:p><a:pPr algn="ctr"><a:defRPr/></a:pPr><a:r><a:rPr lang="en-US" sz="1800" b="1"><a:solidFill><a:srgbClr val="FFFFFF"><a:alpha val="100000"/></a:srgbClr></a:solidFill><a:latin typeface="Noto Sans SC"/><a:ea typeface="Noto Sans SC"/><a:cs typeface="Noto Sans SC"/></a:rPr><a:t>Lack of Standardized Operations</a:t></a:r><a:endParaRPr lang="en-US" sz="1100"/></a:p></p:txBody></p:sp><p:sp><p:nvSpPr><p:cNvPr id="7" name="TextBox 7"/><p:cNvSpPr txBox="1"/><p:nvPr/></p:nvSpPr><p:spPr><a:xfrm><a:off x="5452715" y="5573201"/><a:ext cx="5194466" cy="964797"/></a:xfrm><a:prstGeom prst="rect"><a:avLst/></a:prstGeom></p:spPr><p:txBody><a:bodyPr vert="horz" wrap="square" lIns="123825" tIns="57150" rIns="57150" bIns="57150" rtlCol="0" anchor="t" anchorCtr="0"><a:noAutofit/></a:bodyPr><a:lstStyle/><a:p><a:pPr algn="l"><a:lnSpc><a:spcPct val="115000"/></a:lnSpc></a:pPr><a:r><a:rPr lang="en-US" sz="1350"><a:solidFill><a:schemeClr val="dk1"><a:alpha val="100000"/></a:schemeClr></a:solidFill><a:latin typeface="Noto Sans SC"/><a:ea typeface="Noto Sans SC"/><a:cs typeface="Noto Sans SC"/></a:rPr><a:t>Review whether business processes lack standardized operations—e.g., inconsistent methods and standards when different employees perform the same task causing product quality instability; identify areas requiring standardized operating procedures.</a:t></a:r><a:endParaRPr lang="en-US" sz="1350"><a:solidFill><a:schemeClr val="dk1"><a:alpha val="100000"/></a:schemeClr></a:solidFill><a:latin typeface="Noto Sans SC"/><a:ea typeface="Noto Sans SC"/><a:cs typeface="Noto Sans SC"/></a:endParaRPr></a:p></p:txBody></p:sp><p:sp><p:nvSpPr><p:cNvPr id="8" name="AutoShape 8"/><p:cNvSpPr/><p:nvPr/></p:nvSpPr><p:spPr><a:xfrm><a:off x="5347614" y="3298365"/><a:ext cx="5299568" cy="468573"/></a:xfrm><a:prstGeom prst="roundRect"><a:avLst><a:gd name="adj" fmla="val 50000"/></a:avLst></a:prstGeom><a:solidFill><a:schemeClr val="accent2"><a:alpha val="100000"/><a:lumMod val="75000"/></a:schemeClr></a:solidFill></p:spPr></p:sp><p:sp><p:nvSpPr><p:cNvPr id="9" name="AutoShape 9"/><p:cNvSpPr/><p:nvPr/></p:nvSpPr><p:spPr><a:xfrm><a:off x="6414867" y="3276708"/><a:ext cx="3165062" cy="454737"/></a:xfrm><a:prstGeom prst="rect"><a:avLst/></a:prstGeom><a:noFill/></p:spPr><p:txBody><a:bodyPr vert="horz" wrap="square" lIns="91440" tIns="45720" rIns="91440" bIns="45720" rtlCol="0" anchor="b" anchorCtr="1"><a:normAutofit/></a:bodyPr><a:lstStyle/><a:p><a:pPr algn="ctr"><a:defRPr/></a:pPr><a:r><a:rPr lang="en-US" sz="1800" b="1"><a:solidFill><a:srgbClr val="FFFFFF"><a:alpha val="100000"/></a:srgbClr></a:solidFill><a:latin typeface="Noto Sans SC"/><a:ea typeface="Noto Sans SC"/><a:cs typeface="Noto Sans SC"/></a:rPr><a:t>Inaccurate & Inconsistent Data</a:t></a:r><a:endParaRPr lang="en-US" sz="1100"/></a:p></p:txBody></p:sp><p:sp><p:nvSpPr><p:cNvPr id="10" name="TextBox 10"/><p:cNvSpPr txBox="1"/><p:nvPr/></p:nvSpPr><p:spPr><a:xfrm><a:off x="5452715" y="3804364"/><a:ext cx="5194466" cy="1061273"/></a:xfrm><a:prstGeom prst="rect"><a:avLst/></a:prstGeom></p:spPr><p:txBody><a:bodyPr vert="horz" wrap="square" lIns="123825" tIns="57150" rIns="57150" bIns="57150" rtlCol="0" anchor="t" anchorCtr="0"><a:noAutofit/></a:bodyPr><a:lstStyle/><a:p><a:pPr algn="l"><a:lnSpc><a:spcPct val="115000"/></a:lnSpc></a:pPr><a:r><a:rPr lang="en-US" sz="1350"><a:solidFill><a:schemeClr val="dk1"><a:alpha val="100000"/></a:schemeClr></a:solidFill><a:latin typeface="Noto Sans SC"/><a:ea typeface="Noto Sans SC"/><a:cs typeface="Noto Sans SC"/></a:rPr><a:t>Examine how data is created, transmitted, stored, and used in business processes; identify inaccuracies and inconsistencies (e.g., different departmental records for the same data) and analyze risks to decision-making and operations.</a:t></a:r><a:endParaRPr lang="en-US" sz="1350"><a:solidFill><a:schemeClr val="dk1"><a:alpha val="100000"/></a:schemeClr></a:solidFill><a:latin typeface="Noto Sans SC"/><a:ea typeface="Noto Sans SC"/><a:cs typeface="Noto Sans SC"/></a:endParaRPr></a:p></p:txBody></p:sp><p:sp><p:nvSpPr><p:cNvPr id="11" name="AutoShape 11"/><p:cNvSpPr/><p:nvPr/></p:nvSpPr><p:spPr><a:xfrm><a:off x="5347614" y="1556561"/><a:ext cx="5299568" cy="468573"/></a:xfrm><a:prstGeom prst="roundRect"><a:avLst><a:gd name="adj" fmla="val 50000"/></a:avLst></a:prstGeom><a:solidFill><a:schemeClr val="accent1"><a:alpha val="100000"/></a:schemeClr></a:solidFill></p:spPr></p:sp><p:sp><p:nvSpPr><p:cNvPr id="12" name="AutoShape 12"/><p:cNvSpPr/><p:nvPr/></p:nvSpPr><p:spPr><a:xfrm><a:off x="6414867" y="1534903"/><a:ext cx="3165062" cy="454737"/></a:xfrm><a:prstGeom prst="rect"><a:avLst/></a:prstGeom><a:noFill/></p:spPr><p:txBody><a:bodyPr vert="horz" wrap="square" lIns="91440" tIns="45720" rIns="91440" bIns="45720" rtlCol="0" anchor="b" anchorCtr="1"><a:normAutofit/></a:bodyPr><a:lstStyle/><a:p><a:pPr algn="ctr"><a:defRPr/></a:pPr><a:r><a:rPr lang="en-US" sz="1800" b="1"><a:solidFill><a:srgbClr val="FFFFFF"><a:alpha val="100000"/></a:srgbClr></a:solidFill><a:latin typeface="Noto Sans SC"/><a:ea typeface="Noto Sans SC"/><a:cs typeface="Noto Sans SC"/></a:rPr><a:t>Cumbersome & Inefficient Processes</a:t></a:r><a:endParaRPr lang="en-US" sz="1100"/></a:p></p:txBody></p:sp><p:sp><p:nvSpPr><p:cNvPr id="13" name="TextBox 13"/><p:cNvSpPr txBox="1"/><p:nvPr/></p:nvSpPr><p:spPr><a:xfrm><a:off x="5452715" y="2062560"/><a:ext cx="5194466" cy="1057947"/></a:xfrm><a:prstGeom prst="rect"><a:avLst/></a:prstGeom></p:spPr><p:txBody><a:bodyPr vert="horz" wrap="square" lIns="123825" tIns="57150" rIns="57150" bIns="57150" rtlCol="0" anchor="t" anchorCtr="0"><a:noAutofit/></a:bodyPr><a:lstStyle/><a:p><a:pPr algn="l"><a:lnSpc><a:spcPct val="115000"/></a:lnSpc></a:pPr><a:r><a:rPr lang="en-US" sz="1350"><a:solidFill><a:schemeClr val="dk1"><a:alpha val="100000"/></a:schemeClr></a:solidFill><a:latin typeface="Noto Sans SC"/><a:ea typeface="Noto Sans SC"/><a:cs typeface="Noto Sans SC"/></a:rPr><a:t>Map existing business processes in detail; identify cumbersome, repetitive, and inefficient steps such as lengthy approvals and poor information flow; clarify their impact on overall efficiency and quality.</a:t></a:r><a:endParaRPr lang="en-US" sz="1350"><a:solidFill><a:schemeClr val="dk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2" name="Picture 2"/><p:cNvPicPr><a:picLocks noChangeAspect="1"/></p:cNvPicPr><p:nvPr/></p:nvPicPr><p:blipFill><a:blip r:embed="rId2"/><a:srcRect l="16187" r="16187"/><a:stretch><a:fillRect/></a:stretch></p:blipFill><p:spPr><a:xfrm><a:off x="4462463" y="2088071"/><a:ext cx="3267075" cy="3267075"/></a:xfrm><a:prstGeom prst="ellipse"><a:avLst/></a:prstGeom><a:ln w="57150"><a:solidFill><a:schemeClr val="accent1"/></a:solidFill><a:prstDash val="solid"/></a:ln></p:spPr></p:pic><p:sp><p:nvSpPr><p:cNvPr id="3" name="TextBox 3"/><p:cNvSpPr txBox="1"/><p:nvPr/></p:nvSpPr><p:spPr><a:xfrm><a:off x="742971" y="2306715"/><a:ext cx="3314231" cy="647995"/></a:xfrm><a:prstGeom prst="rect"><a:avLst/></a:prstGeom></p:spPr><p:txBody><a:bodyPr vert="horz" wrap="square" lIns="114300" tIns="57150" rIns="114300" bIns="57150" rtlCol="0" anchor="ctr" anchorCtr="0"><a:noAutofit/></a:bodyPr><a:lstStyle/><a:p><a:pPr algn="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Communication & Collaboration Barriers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4" name="TextBox 4"/><p:cNvSpPr txBox="1"/><p:nvPr/></p:nvSpPr><p:spPr><a:xfrm><a:off x="8059848" y="1716027"/><a:ext cx="3794740" cy="1968111"/></a:xfrm><a:prstGeom prst="rect"><a:avLst/></a:prstGeom></p:spPr><p:txBody><a:bodyPr vert="horz" wrap="square" lIns="114300" tIns="57150" rIns="114300" bIns="57150" rtlCol="0" anchor="t" anchorCtr="0"><a:noAutofit/></a:bodyPr><a:lstStyle/><a:p><a:pPr algn="l"><a:lnSpc><a:spcPct val="140000"/></a:lnSpc></a:pPr><a:r><a:rPr lang="en-US" sz="1350"><a:solidFill><a:schemeClr val="dk1"><a:alpha val="100000"/></a:schemeClr></a:solidFill><a:latin typeface="Noto Sans SC"/><a:ea typeface="Noto Sans SC"/><a:cs typeface="Noto Sans SC"/></a:rPr><a:t>Assess traceability of product or service information in business processes; identify difficulties tracing production history and incomplete quality records; understand challenges to quality management and compliance.</a:t></a:r><a:endParaRPr lang="en-US" sz="1350"><a:solidFill><a:schemeClr val="dk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8059848" y="1097369"/><a:ext cx="3314231" cy="622955"/></a:xfrm><a:prstGeom prst="rect"><a:avLst/></a:prstGeom></p:spPr><p:txBody><a:bodyPr vert="horz" wrap="square" lIns="114300" tIns="57150" rIns="114300" bIns="57150" rtlCol="0" anchor="ctr" anchorCtr="0"><a:noAutofit/></a:bodyPr><a:lstStyle/><a:p><a:pPr><a:lnSpc><a:spcPct val="96000"/></a:lnSpc></a:pPr><a:r><a:rPr lang="en-US" sz="2400" b="1"><a:solidFill><a:schemeClr val="accent1"><a:alpha val="100000"/></a:schemeClr></a:solidFill><a:latin typeface="Noto Sans SC"/><a:ea typeface="Noto Sans SC"/><a:cs typeface="Noto Sans SC"/></a:rPr><a:t>Difficult Traceability & Audit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8059848" y="4019931"/><a:ext cx="3314231" cy="547835"/></a:xfrm><a:prstGeom prst="rect"><a:avLst/></a:prstGeom></p:spPr><p:txBody><a:bodyPr vert="horz" wrap="square" lIns="114300" tIns="57150" rIns="114300" bIns="57150" rtlCol="0" anchor="b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Inability to Respond to Change Promptly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8059848" y="4565142"/><a:ext cx="3794740" cy="1995832"/></a:xfrm><a:prstGeom prst="rect"><a:avLst/></a:prstGeom></p:spPr><p:txBody><a:bodyPr vert="horz" wrap="square" lIns="114300" tIns="57150" rIns="114300" bIns="57150" rtlCol="0" anchor="t" anchorCtr="0"><a:noAutofit/></a:bodyPr><a:lstStyle/><a:p><a:pPr algn="l"><a:lnSpc><a:spcPct val="140000"/></a:lnSpc></a:pPr><a:r><a:rPr lang="en-US" sz="1350"><a:solidFill><a:schemeClr val="dk1"><a:alpha val="100000"/></a:schemeClr></a:solidFill><a:latin typeface="Noto Sans SC"/><a:ea typeface="Noto Sans SC"/><a:cs typeface="Noto Sans SC"/></a:rPr><a:t>Evaluate business process responsiveness to external changes such as market shifts and customer demand; identify slow, inflexible steps and analyze impact on competitiveness and customer satisfaction.</a:t></a:r><a:endParaRPr lang="en-US" sz="1350"><a:solidFill><a:schemeClr val="dk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01071" y="2954711"/><a:ext cx="3656131" cy="2115960"/></a:xfrm><a:prstGeom prst="rect"><a:avLst/></a:prstGeom></p:spPr><p:txBody><a:bodyPr vert="horz" wrap="square" lIns="114300" tIns="57150" rIns="114300" bIns="57150" rtlCol="0" anchor="t" anchorCtr="0"><a:noAutofit/></a:bodyPr><a:lstStyle/><a:p><a:pPr algn="r"><a:lnSpc><a:spcPct val="140000"/></a:lnSpc></a:pPr><a:r><a:rPr lang="en-US" sz="1350"><a:solidFill><a:schemeClr val="dk1"><a:alpha val="100000"/></a:schemeClr></a:solidFill><a:latin typeface="Noto Sans SC"/><a:ea typeface="Noto Sans SC"/><a:cs typeface="Noto Sans SC"/></a:rPr><a:t>Analyze communication and collaboration across departments and roles; identify issues such as delayed information sharing and unclear task assignment; assess impact on smooth process operation.</a:t></a:r><a:endParaRPr lang="en-US" sz="135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Business Process Pain Point Identification & Requirements Gathering</a:t></a:r><a:endParaRPr lang="en-US" sz="3000" b="1"><a:solidFill><a:schemeClr val="dk2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346014" y="5033761"/><a:ext cx="2366333" cy="1129252"/></a:xfrm><a:prstGeom prst="rect"><a:avLst/></a:prstGeom><a:solidFill><a:schemeClr val="accent2"><a:alpha val="100000"/></a:schemeClr></a:solidFill></p:spPr></p:sp><p:sp><p:nvSpPr><p:cNvPr id="3" name="AutoShape 3"/><p:cNvSpPr/><p:nvPr/></p:nvSpPr><p:spPr><a:xfrm><a:off x="2465536" y="4469135"/><a:ext cx="2366333" cy="1129252"/></a:xfrm><a:prstGeom prst="rect"><a:avLst/></a:prstGeom><a:solidFill><a:schemeClr val="accent2"><a:alpha val="100000"/></a:schemeClr></a:solidFill></p:spPr></p:sp><p:sp><p:nvSpPr><p:cNvPr id="4" name="AutoShape 4"/><p:cNvSpPr/><p:nvPr/></p:nvSpPr><p:spPr><a:xfrm flipH="1" flipV="1"><a:off x="2465536" y="5598387"/><a:ext cx="246150" cy="564626"/></a:xfrm><a:prstGeom prst="rtTriangle"><a:avLst/></a:prstGeom><a:solidFill><a:schemeClr val="accent4"><a:alpha val="100000"/></a:schemeClr></a:solidFill></p:spPr></p:sp><p:sp><p:nvSpPr><p:cNvPr id="5" name="AutoShape 5"/><p:cNvSpPr/><p:nvPr/></p:nvSpPr><p:spPr><a:xfrm><a:off x="4585059" y="3904508"/><a:ext cx="2366333" cy="1129252"/></a:xfrm><a:prstGeom prst="rect"><a:avLst/></a:prstGeom><a:solidFill><a:schemeClr val="accent3"><a:alpha val="100000"/></a:schemeClr></a:solidFill></p:spPr></p:sp><p:sp><p:nvSpPr><p:cNvPr id="6" name="AutoShape 6"/><p:cNvSpPr/><p:nvPr/></p:nvSpPr><p:spPr><a:xfrm flipH="1" flipV="1"><a:off x="4585059" y="5033761"/><a:ext cx="246150" cy="564626"/></a:xfrm><a:prstGeom prst="rtTriangle"><a:avLst/></a:prstGeom><a:solidFill><a:schemeClr val="accent4"><a:alpha val="100000"/></a:schemeClr></a:solidFill></p:spPr></p:sp><p:sp><p:nvSpPr><p:cNvPr id="7" name="AutoShape 7"/><p:cNvSpPr/><p:nvPr/></p:nvSpPr><p:spPr><a:xfrm><a:off x="6704581" y="3339882"/><a:ext cx="2366333" cy="1129252"/></a:xfrm><a:prstGeom prst="rect"><a:avLst/></a:prstGeom><a:solidFill><a:schemeClr val="accent3"><a:alpha val="100000"/></a:schemeClr></a:solidFill></p:spPr></p:sp><p:sp><p:nvSpPr><p:cNvPr id="8" name="AutoShape 8"/><p:cNvSpPr/><p:nvPr/></p:nvSpPr><p:spPr><a:xfrm flipH="1" flipV="1"><a:off x="6704581" y="4469135"/><a:ext cx="246150" cy="564626"/></a:xfrm><a:prstGeom prst="rtTriangle"><a:avLst/></a:prstGeom><a:solidFill><a:schemeClr val="accent1"><a:alpha val="100000"/></a:schemeClr></a:solidFill></p:spPr></p:sp><p:sp><p:nvSpPr><p:cNvPr id="9" name="AutoShape 9"/><p:cNvSpPr/><p:nvPr/></p:nvSpPr><p:spPr><a:xfrm><a:off x="8823443" y="2775256"/><a:ext cx="2366333" cy="1129252"/></a:xfrm><a:prstGeom prst="rect"><a:avLst/></a:prstGeom><a:solidFill><a:schemeClr val="accent4"><a:alpha val="100000"/></a:schemeClr></a:solidFill></p:spPr></p:sp><p:sp><p:nvSpPr><p:cNvPr id="10" name="AutoShape 10"/><p:cNvSpPr/><p:nvPr/></p:nvSpPr><p:spPr><a:xfrm flipH="1" flipV="1"><a:off x="8823443" y="3904508"/><a:ext cx="246150" cy="564626"/></a:xfrm><a:prstGeom prst="rtTriangle"><a:avLst/></a:prstGeom><a:solidFill><a:schemeClr val="accent1"><a:alpha val="100000"/></a:schemeClr></a:solidFill></p:spPr></p:sp><p:sp><p:nvSpPr><p:cNvPr id="11" name="AutoShape 11"/><p:cNvSpPr/><p:nvPr/></p:nvSpPr><p:spPr><a:xfrm rot="5400000"><a:off x="10567654" y="2902516"/><a:ext cx="1622713" cy="874734"/></a:xfrm><a:prstGeom prst="triangle"><a:avLst><a:gd name="adj" fmla="val 50000"/></a:avLst></a:prstGeom><a:solidFill><a:schemeClr val="accent4"><a:alpha val="100000"/></a:schemeClr></a:solidFill></p:spPr></p:sp><p:sp><p:nvSpPr><p:cNvPr id="12" name="AutoShape 12"/><p:cNvSpPr/><p:nvPr/></p:nvSpPr><p:spPr><a:xfrm><a:off x="557134" y="3246948"/><a:ext cx="687450" cy="687450"/></a:xfrm><a:prstGeom prst="ellipse"><a:avLst/></a:prstGeom><a:solidFill><a:schemeClr val="accent2"><a:alpha val="100000"/></a:schemeClr></a:solidFill></p:spPr></p:sp><p:sp><p:nvSpPr><p:cNvPr id="13" name="Freeform 13"/><p:cNvSpPr/><p:nvPr/></p:nvSpPr><p:spPr><a:xfrm><a:off x="774885" y="3420662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14" name="Freeform 14"/><p:cNvSpPr/><p:nvPr/></p:nvSpPr><p:spPr><a:xfrm><a:off x="343737" y="6228734"/><a:ext cx="2118302" cy="309293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solidFill><a:schemeClr val="accent1"><a:alpha val="100000"/></a:schemeClr></a:solidFill></p:spPr></p:sp><p:cxnSp><p:nvCxnSpPr><p:cNvPr id="15" name="Connector 15"/><p:cNvCxnSpPr/><p:nvPr/></p:nvCxnSpPr><p:spPr><a:xfrm flipH="1"><a:off x="2462039" y="2650546"/><a:ext cx="3498" cy="3578188"/></a:xfrm><a:prstGeom prst="line"><a:avLst/></a:prstGeom><a:ln w="6350"><a:solidFill><a:schemeClr val="accent3"/></a:solidFill><a:prstDash val="dash"/><a:headEnd type="none"/><a:tailEnd type="none"/></a:ln></p:spPr><p:style><a:lnRef idx="0"><a:schemeClr val="accent3"/></a:lnRef><a:fillRef idx="1"><a:schemeClr val="accent3"/></a:fillRef><a:effectRef idx="0"><a:schemeClr val="accent3"/></a:effectRef><a:fontRef idx="minor"><a:schemeClr val="lt1"/></a:fontRef></p:style></p:cxnSp><p:cxnSp><p:nvCxnSpPr><p:cNvPr id="16" name="Connector 16"/><p:cNvCxnSpPr/><p:nvPr/></p:nvCxnSpPr><p:spPr><a:xfrm><a:off x="4573306" y="2182188"/><a:ext cx="4468" cy="4046546"/></a:xfrm><a:prstGeom prst="line"><a:avLst/></a:prstGeom><a:ln w="6350"><a:solidFill><a:schemeClr val="accent3"/></a:solidFill><a:prstDash val="dash"/><a:headEnd type="none"/><a:tailEnd type="none"/></a:ln></p:spPr><p:style><a:lnRef idx="0"><a:schemeClr val="accent3"/></a:lnRef><a:fillRef idx="1"><a:schemeClr val="accent3"/></a:fillRef><a:effectRef idx="0"><a:schemeClr val="accent3"/></a:effectRef><a:fontRef idx="minor"><a:schemeClr val="lt1"/></a:fontRef></p:style></p:cxnSp><p:cxnSp><p:nvCxnSpPr><p:cNvPr id="17" name="Connector 17"/><p:cNvCxnSpPr/><p:nvPr/></p:nvCxnSpPr><p:spPr><a:xfrm flipH="1"><a:off x="6704950" y="1751645"/><a:ext cx="7122" cy="4477089"/></a:xfrm><a:prstGeom prst="line"><a:avLst/></a:prstGeom><a:ln w="6350"><a:solidFill><a:schemeClr val="accent3"/></a:solidFill><a:prstDash val="dash"/><a:headEnd type="none"/><a:tailEnd type="none"/></a:ln></p:spPr><p:style><a:lnRef idx="0"><a:schemeClr val="accent3"/></a:lnRef><a:fillRef idx="1"><a:schemeClr val="accent3"/></a:fillRef><a:effectRef idx="0"><a:schemeClr val="accent3"/></a:effectRef><a:fontRef idx="minor"><a:schemeClr val="lt1"/></a:fontRef></p:style></p:cxnSp><p:cxnSp><p:nvCxnSpPr><p:cNvPr id="18" name="Connector 18"/><p:cNvCxnSpPr/><p:nvPr/></p:nvCxnSpPr><p:spPr><a:xfrm flipH="1"><a:off x="9119772" y="1078355"/><a:ext cx="1886" cy="5150379"/></a:xfrm><a:prstGeom prst="line"><a:avLst/></a:prstGeom><a:ln w="6350"><a:solidFill><a:schemeClr val="accent3"/></a:solidFill><a:prstDash val="dash"/><a:headEnd type="none"/><a:tailEnd type="none"/></a:ln></p:spPr><p:style><a:lnRef idx="0"><a:schemeClr val="accent3"/></a:lnRef><a:fillRef idx="1"><a:schemeClr val="accent3"/></a:fillRef><a:effectRef idx="0"><a:schemeClr val="accent3"/></a:effectRef><a:fontRef idx="minor"><a:schemeClr val="lt1"/></a:fontRef></p:style></p:cxnSp><p:sp><p:nvSpPr><p:cNvPr id="19" name="Freeform 19"/><p:cNvSpPr/><p:nvPr/></p:nvSpPr><p:spPr><a:xfrm><a:off x="2465536" y="6228734"/><a:ext cx="2136763" cy="309293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solidFill><a:schemeClr val="accent1"><a:alpha val="100000"/></a:schemeClr></a:solidFill></p:spPr></p:sp><p:sp><p:nvSpPr><p:cNvPr id="20" name="Freeform 20"/><p:cNvSpPr/><p:nvPr/></p:nvSpPr><p:spPr><a:xfrm><a:off x="4602299" y="6228734"/><a:ext cx="2102651" cy="309293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solidFill><a:schemeClr val="accent1"><a:alpha val="100000"/></a:schemeClr></a:solidFill></p:spPr></p:sp><p:sp><p:nvSpPr><p:cNvPr id="21" name="Freeform 21"/><p:cNvSpPr/><p:nvPr/></p:nvSpPr><p:spPr><a:xfrm><a:off x="6704581" y="6228734"/><a:ext cx="2415191" cy="309293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solidFill><a:schemeClr val="accent1"><a:alpha val="100000"/></a:schemeClr></a:solidFill></p:spPr></p:sp><p:sp><p:nvSpPr><p:cNvPr id="22" name="Freeform 22"/><p:cNvSpPr/><p:nvPr/></p:nvSpPr><p:spPr><a:xfrm><a:off x="8919410" y="6228734"/><a:ext cx="2896968" cy="309293"/></a:xfrm><a:custGeom><a:avLst/><a:gdLst/><a:ahLst/><a:cxnLst/><a:rect l="l" t="t" r="r" b="b"/><a:pathLst><a:path w="2274704" h="547649"><a:moveTo><a:pt x="0" y="0"/></a:moveTo><a:lnTo><a:pt x="2274704" y="0"/></a:lnTo><a:lnTo><a:pt x="2274704" y="547649"/></a:lnTo><a:lnTo><a:pt x="0" y="547649"/></a:lnTo><a:lnTo><a:pt x="0" y="0"/></a:lnTo></a:path></a:pathLst></a:custGeom><a:noFill/></p:spPr></p:sp><p:sp><p:nvSpPr><p:cNvPr id="23" name="AutoShape 23"/><p:cNvSpPr/><p:nvPr/></p:nvSpPr><p:spPr><a:xfrm><a:off x="2620298" y="2702999"/><a:ext cx="687450" cy="687450"/></a:xfrm><a:prstGeom prst="ellipse"><a:avLst/></a:prstGeom><a:solidFill><a:schemeClr val="accent2"><a:alpha val="100000"/></a:schemeClr></a:solidFill></p:spPr></p:sp><p:sp><p:nvSpPr><p:cNvPr id="24" name="Freeform 24"/><p:cNvSpPr/><p:nvPr/></p:nvSpPr><p:spPr><a:xfrm><a:off x="2838049" y="2876713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25" name="AutoShape 25"/><p:cNvSpPr/><p:nvPr/></p:nvSpPr><p:spPr><a:xfrm><a:off x="4753782" y="2127536"/><a:ext cx="687450" cy="687450"/></a:xfrm><a:prstGeom prst="ellipse"><a:avLst/></a:prstGeom><a:solidFill><a:schemeClr val="accent3"><a:alpha val="100000"/></a:schemeClr></a:solidFill></p:spPr></p:sp><p:sp><p:nvSpPr><p:cNvPr id="26" name="Freeform 26"/><p:cNvSpPr/><p:nvPr/></p:nvSpPr><p:spPr><a:xfrm><a:off x="4971533" y="2301250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27" name="AutoShape 27"/><p:cNvSpPr/><p:nvPr/></p:nvSpPr><p:spPr><a:xfrm><a:off x="6915445" y="1545984"/><a:ext cx="687450" cy="687450"/></a:xfrm><a:prstGeom prst="ellipse"><a:avLst/></a:prstGeom><a:solidFill><a:schemeClr val="accent3"><a:alpha val="100000"/></a:schemeClr></a:solidFill></p:spPr></p:sp><p:sp><p:nvSpPr><p:cNvPr id="28" name="Freeform 28"/><p:cNvSpPr/><p:nvPr/></p:nvSpPr><p:spPr><a:xfrm><a:off x="7133196" y="1719698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29" name="AutoShape 29"/><p:cNvSpPr/><p:nvPr/></p:nvSpPr><p:spPr><a:xfrm><a:off x="9249203" y="1148286"/><a:ext cx="687419" cy="687419"/></a:xfrm><a:prstGeom prst="ellipse"><a:avLst/></a:prstGeom><a:solidFill><a:schemeClr val="accent4"><a:alpha val="100000"/></a:schemeClr></a:solidFill></p:spPr></p:sp><p:sp><p:nvSpPr><p:cNvPr id="30" name="Freeform 30"/><p:cNvSpPr/><p:nvPr/></p:nvSpPr><p:spPr><a:xfrm><a:off x="9450086" y="1321975"/><a:ext cx="285655" cy="340043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31" name="TextBox 31"/><p:cNvSpPr txBox="1"/><p:nvPr/></p:nvSpPr><p:spPr><a:xfrm><a:off x="467012" y="4359485"/><a:ext cx="2049780" cy="63436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Identify business process pain points and compliance requirements.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32" name="TextBox 32"/><p:cNvSpPr txBox="1"/><p:nvPr/></p:nvSpPr><p:spPr><a:xfrm flipH="1"><a:off x="558468" y="4130038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 b="1"><a:solidFill><a:schemeClr val="accent2"><a:alpha val="100000"/></a:schemeClr></a:solidFill><a:latin typeface="Noto Sans SC"/><a:ea typeface="Noto Sans SC"/><a:cs typeface="Noto Sans SC"/></a:rPr><a:t>Requirements Analysis Objective</a:t></a:r><a:endParaRPr lang="en-US" sz="1550" b="1"><a:solidFill><a:schemeClr val="accent2"><a:alpha val="100000"/></a:schemeClr></a:solidFill><a:latin typeface="Noto Sans SC"/><a:ea typeface="Noto Sans SC"/><a:cs typeface="Noto Sans SC"/></a:endParaRPr></a:p></p:txBody></p:sp><p:sp><p:nvSpPr><p:cNvPr id="33" name="TextBox 33"/><p:cNvSpPr txBox="1"/><p:nvPr/></p:nvSpPr><p:spPr><a:xfrm><a:off x="660920" y="6291047"/><a:ext cx="1543050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FFFFF"><a:alpha val="100000"/></a:srgbClr></a:solidFill><a:latin typeface="Noto Sans SC"/><a:ea typeface="Noto Sans SC"/><a:cs typeface="Noto Sans SC"/></a:rPr><a:t>Launch Phase Objective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34" name="TextBox 34"/><p:cNvSpPr txBox="1"/><p:nvPr/></p:nvSpPr><p:spPr><a:xfrm><a:off x="2531340" y="3808705"/><a:ext cx="2049780" cy="63436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Deploy core modules and complete foundational data migration.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35" name="TextBox 35"/><p:cNvSpPr txBox="1"/><p:nvPr/></p:nvSpPr><p:spPr><a:xfrm flipH="1"><a:off x="2622796" y="3579258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 b="1"><a:solidFill><a:schemeClr val="accent2"><a:alpha val="100000"/></a:schemeClr></a:solidFill><a:latin typeface="Noto Sans SC"/><a:ea typeface="Noto Sans SC"/><a:cs typeface="Noto Sans SC"/></a:rPr><a:t>System Build Objective</a:t></a:r><a:endParaRPr lang="en-US" sz="1550" b="1"><a:solidFill><a:schemeClr val="accent2"><a:alpha val="100000"/></a:schemeClr></a:solidFill><a:latin typeface="Noto Sans SC"/><a:ea typeface="Noto Sans SC"/><a:cs typeface="Noto Sans SC"/></a:endParaRPr></a:p></p:txBody></p:sp><p:sp><p:nvSpPr><p:cNvPr id="36" name="TextBox 36"/><p:cNvSpPr txBox="1"/><p:nvPr/></p:nvSpPr><p:spPr><a:xfrm><a:off x="4663130" y="3237721"/><a:ext cx="2049780" cy="63436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Redesign key business processes and enable digital control.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37" name="TextBox 37"/><p:cNvSpPr txBox="1"/><p:nvPr/></p:nvSpPr><p:spPr><a:xfrm flipH="1"><a:off x="4754586" y="3008274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 b="1"><a:solidFill><a:schemeClr val="accent2"><a:alpha val="100000"/></a:schemeClr></a:solidFill><a:latin typeface="Noto Sans SC"/><a:ea typeface="Noto Sans SC"/><a:cs typeface="Noto Sans SC"/></a:rPr><a:t>Process Optimization Objective</a:t></a:r><a:endParaRPr lang="en-US" sz="1550" b="1"><a:solidFill><a:schemeClr val="accent2"><a:alpha val="100000"/></a:schemeClr></a:solidFill><a:latin typeface="Noto Sans SC"/><a:ea typeface="Noto Sans SC"/><a:cs typeface="Noto Sans SC"/></a:endParaRPr></a:p></p:txBody></p:sp><p:sp><p:nvSpPr><p:cNvPr id="38" name="TextBox 38"/><p:cNvSpPr txBox="1"/><p:nvPr/></p:nvSpPr><p:spPr><a:xfrm><a:off x="6811585" y="2636595"/><a:ext cx="2049780" cy="63436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Establish quality data dashboards and a continuous improvement mechanism.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39" name="TextBox 39"/><p:cNvSpPr txBox="1"/><p:nvPr/></p:nvSpPr><p:spPr><a:xfrm flipH="1"><a:off x="6903041" y="2407148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 b="1"><a:solidFill><a:schemeClr val="accent2"><a:alpha val="100000"/></a:schemeClr></a:solidFill><a:latin typeface="Noto Sans SC"/><a:ea typeface="Noto Sans SC"/><a:cs typeface="Noto Sans SC"/></a:rPr><a:t>Monitoring & Improvement Objective</a:t></a:r><a:endParaRPr lang="en-US" sz="1550" b="1"><a:solidFill><a:schemeClr val="accent2"><a:alpha val="100000"/></a:schemeClr></a:solidFill><a:latin typeface="Noto Sans SC"/><a:ea typeface="Noto Sans SC"/><a:cs typeface="Noto Sans SC"/></a:endParaRPr></a:p></p:txBody></p:sp><p:sp><p:nvSpPr><p:cNvPr id="40" name="TextBox 40"/><p:cNvSpPr txBox="1"/><p:nvPr/></p:nvSpPr><p:spPr><a:xfrm><a:off x="9161666" y="2175148"/><a:ext cx="204978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Validate system effectiveness and iterate functional modules.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1" name="TextBox 41"/><p:cNvSpPr txBox="1"/><p:nvPr/></p:nvSpPr><p:spPr><a:xfrm flipH="1"><a:off x="9253122" y="1945701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 b="1"><a:solidFill><a:schemeClr val="accent4"><a:alpha val="100000"/></a:schemeClr></a:solidFill><a:latin typeface="Noto Sans SC"/><a:ea typeface="Noto Sans SC"/><a:cs typeface="Noto Sans SC"/></a:rPr><a:t>Evaluation & Optimization Objective</a:t></a:r><a:endParaRPr lang="en-US" sz="1550" b="1"><a:solidFill><a:schemeClr val="accent4"><a:alpha val="100000"/></a:schemeClr></a:solidFill><a:latin typeface="Noto Sans SC"/><a:ea typeface="Noto Sans SC"/><a:cs typeface="Noto Sans SC"/></a:endParaRPr></a:p></p:txBody></p:sp><p:sp><p:nvSpPr><p:cNvPr id="42" name="TextBox 42"/><p:cNvSpPr txBox="1"/><p:nvPr/></p:nvSpPr><p:spPr><a:xfrm><a:off x="2683684" y="6291047"/><a:ext cx="1543050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FFFFF"><a:alpha val="100000"/></a:srgbClr></a:solidFill><a:latin typeface="Noto Sans SC"/><a:ea typeface="Noto Sans SC"/><a:cs typeface="Noto Sans SC"/></a:rPr><a:t>Year-One Objective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43" name="TextBox 43"/><p:cNvSpPr txBox="1"/><p:nvPr/></p:nvSpPr><p:spPr><a:xfrm><a:off x="7116223" y="6283368"/><a:ext cx="1543050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FFFFF"><a:alpha val="100000"/></a:srgbClr></a:solidFill><a:latin typeface="Noto Sans SC"/><a:ea typeface="Noto Sans SC"/><a:cs typeface="Noto Sans SC"/></a:rPr><a:t>Deepening Phase Objective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44" name="TextBox 44"/><p:cNvSpPr txBox="1"/><p:nvPr/></p:nvSpPr><p:spPr><a:xfrm><a:off x="4872702" y="6291047"/><a:ext cx="1543050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FFFFF"><a:alpha val="100000"/></a:srgbClr></a:solidFill><a:latin typeface="Noto Sans SC"/><a:ea typeface="Noto Sans SC"/><a:cs typeface="Noto Sans SC"/></a:rPr><a:t>Year-Two Objective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45" name="AutoShape 45"/><p:cNvSpPr/><p:nvPr/></p:nvSpPr><p:spPr><a:xfrm><a:off x="9326977" y="4465109"/><a:ext cx="2388546" cy="275419"/></a:xfrm><a:prstGeom prst="rect"><a:avLst/></a:prstGeom><a:solidFill><a:schemeClr val="accent4"><a:alpha val="100000"/></a:schemeClr></a:solidFill></p:spPr></p:sp><p:sp><p:nvSpPr><p:cNvPr id="46" name="TextBox 46"/><p:cNvSpPr txBox="1"/><p:nvPr/></p:nvSpPr><p:spPr><a:xfrm flipH="1"><a:off x="9326975" y="4771008"/><a:ext cx="2495550" cy="36195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Leverage AI for quality risk prediction and early warning.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7" name="TextBox 47"/><p:cNvSpPr txBox="1"/><p:nvPr/></p:nvSpPr><p:spPr><a:xfrm flipH="1"><a:off x="9326977" y="4526280"/><a:ext cx="2388546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300"><a:solidFill><a:srgbClr val="FFFFFF"><a:alpha val="100000"/></a:srgbClr></a:solidFill><a:latin typeface="Noto Sans SC"/><a:ea typeface="Noto Sans SC"/><a:cs typeface="Noto Sans SC"/></a:rPr><a:t>Intelligent Decision-Making Objective</a:t></a:r><a:endParaRPr lang="en-US" sz="1300"><a:solidFill><a:srgbClr val="FFFFFF"><a:alpha val="100000"/></a:srgbClr></a:solidFill><a:latin typeface="Noto Sans SC"/><a:ea typeface="Noto Sans SC"/><a:cs typeface="Noto Sans SC"/></a:endParaRPr></a:p></p:txBody></p:sp><p:sp><p:nvSpPr><p:cNvPr id="48" name="AutoShape 48"/><p:cNvSpPr/><p:nvPr/></p:nvSpPr><p:spPr><a:xfrm><a:off x="9326977" y="5321722"/><a:ext cx="2388546" cy="275419"/></a:xfrm><a:prstGeom prst="rect"><a:avLst/></a:prstGeom><a:solidFill><a:schemeClr val="accent4"><a:alpha val="100000"/></a:schemeClr></a:solidFill></p:spPr></p:sp><p:sp><p:nvSpPr><p:cNvPr id="49" name="TextBox 49"/><p:cNvSpPr txBox="1"/><p:nvPr/></p:nvSpPr><p:spPr><a:xfrm flipH="1"><a:off x="9326975" y="5627621"/><a:ext cx="2495550" cy="5429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Dynamically adjust system configuration to adapt to regulatory changes.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0" name="TextBox 50"/><p:cNvSpPr txBox="1"/><p:nvPr/></p:nvSpPr><p:spPr><a:xfrm flipH="1"><a:off x="9371946" y="5378768"/><a:ext cx="2343577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300"><a:solidFill><a:srgbClr val="FFFFFF"><a:alpha val="100000"/></a:srgbClr></a:solidFill><a:latin typeface="Noto Sans SC"/><a:ea typeface="Noto Sans SC"/><a:cs typeface="Noto Sans SC"/></a:rPr><a:t>Agile Response Objective</a:t></a:r><a:endParaRPr lang="en-US" sz="1300"><a:solidFill><a:srgbClr val="FFFFFF"><a:alpha val="100000"/></a:srgbClr></a:solidFill><a:latin typeface="Noto Sans SC"/><a:ea typeface="Noto Sans SC"/><a:cs typeface="Noto Sans SC"/></a:endParaRPr></a:p></p:txBody></p:sp><p:sp><p:nvSpPr><p:cNvPr id="51" name="TextBox 51"/><p:cNvSpPr txBox="1"/><p:nvPr/></p:nvSpPr><p:spPr><a:xfrm><a:off x="343735" y="1625142"/><a:ext cx="4783455" cy="5295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200"><a:solidFill><a:schemeClr val="dk1"><a:alpha val="100000"/></a:schemeClr></a:solidFill><a:latin typeface="Noto Sans SC"/><a:ea typeface="Noto Sans SC"/><a:cs typeface="Noto Sans SC"/></a:rPr><a:t>Define implementation milestones and key tasks to ensure successful deployment.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52" name="TextBox 52"/><p:cNvSpPr txBox="1"/><p:nvPr/></p:nvSpPr><p:spPr><a:xfrm><a:off x="343736" y="1147171"/><a:ext cx="4488180" cy="443865"/></a:xfrm><a:prstGeom prst="rect"><a:avLst/></a:prstGeom><a:noFill/></p:spPr><p:txBody><a:bodyPr vert="horz" wrap="none" lIns="91440" tIns="45720" rIns="91440" bIns="45720" rtlCol="0" anchor="t" anchorCtr="0"><a:spAutoFit/></a:bodyPr><a:lstStyle/><a:p><a:pPr algn="l"><a:lnSpc><a:spcPct val="80000"/></a:lnSpc></a:pPr><a:r><a:rPr lang="en-US" sz="2400"><a:solidFill><a:schemeClr val="accent1"><a:alpha val="100000"/></a:schemeClr></a:solidFill><a:latin typeface="Noto Sans SC"/><a:ea typeface="Noto Sans SC"/><a:cs typeface="Noto Sans SC"/></a:rPr><a:t>Implementation Phase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53" name="AutoShape 53"/><p:cNvSpPr/><p:nvPr/></p:nvSpPr><p:spPr><a:xfrm><a:off x="6818543" y="5330251"/><a:ext cx="1904998" cy="275419"/></a:xfrm><a:prstGeom prst="rect"><a:avLst/></a:prstGeom><a:solidFill><a:schemeClr val="accent2"><a:alpha val="100000"/></a:schemeClr></a:solidFill></p:spPr></p:sp><p:sp><p:nvSpPr><p:cNvPr id="54" name="TextBox 54"/><p:cNvSpPr txBox="1"/><p:nvPr/></p:nvSpPr><p:spPr><a:xfrm flipH="1"><a:off x="6818541" y="5636150"/><a:ext cx="1905000" cy="36195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Drive decision optimization through quality data analytics.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5" name="TextBox 55"/><p:cNvSpPr txBox="1"/><p:nvPr/></p:nvSpPr><p:spPr><a:xfrm flipH="1"><a:off x="6868573" y="5382577"/><a:ext cx="1777544" cy="20002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300"><a:solidFill><a:srgbClr val="FFFFFF"><a:alpha val="100000"/></a:srgbClr></a:solidFill><a:latin typeface="Noto Sans SC"/><a:ea typeface="Noto Sans SC"/><a:cs typeface="Noto Sans SC"/></a:rPr><a:t>Data Application Objective</a:t></a:r><a:endParaRPr lang="en-US" sz="1300"><a:solidFill><a:srgbClr val="FFFFFF"><a:alpha val="100000"/></a:srgbClr></a:solidFill><a:latin typeface="Noto Sans SC"/><a:ea typeface="Noto Sans SC"/><a:cs typeface="Noto Sans SC"/></a:endParaRPr></a:p></p:txBody></p:sp><p:sp><p:nvSpPr><p:cNvPr id="56" name="AutoShape 56"/><p:cNvSpPr/><p:nvPr/></p:nvSpPr><p:spPr><a:xfrm rot="5400000" flipV="1"><a:off x="1507151" y="2936844"/><a:ext cx="341946" cy="1235203"/></a:xfrm><a:prstGeom prst="downArrow"><a:avLst/></a:prstGeom><a:gradFill><a:gsLst><a:gs pos="23000"><a:schemeClr val="lt2"><a:alpha val="0"/></a:schemeClr></a:gs><a:gs pos="100000"><a:schemeClr val="accent3"><a:alpha val="100000"/></a:schemeClr></a:gs></a:gsLst><a:lin ang="5400000"/></a:gradFill></p:spPr></p:sp><p:sp><p:nvSpPr><p:cNvPr id="57" name="AutoShape 57"/><p:cNvSpPr/><p:nvPr/></p:nvSpPr><p:spPr><a:xfrm rot="5400000" flipV="1"><a:off x="3570315" y="2458373"/><a:ext cx="341946" cy="1235203"/></a:xfrm><a:prstGeom prst="downArrow"><a:avLst/></a:prstGeom><a:gradFill><a:gsLst><a:gs pos="23000"><a:schemeClr val="lt2"><a:alpha val="0"/></a:schemeClr></a:gs><a:gs pos="100000"><a:schemeClr val="accent3"><a:alpha val="100000"/></a:schemeClr></a:gs></a:gsLst><a:lin ang="5400000"/></a:gradFill></p:spPr></p:sp><p:sp><p:nvSpPr><p:cNvPr id="58" name="AutoShape 58"/><p:cNvSpPr/><p:nvPr/></p:nvSpPr><p:spPr><a:xfrm rot="5400000" flipV="1"><a:off x="5703798" y="1853660"/><a:ext cx="341946" cy="1235203"/></a:xfrm><a:prstGeom prst="downArrow"><a:avLst/></a:prstGeom><a:gradFill><a:gsLst><a:gs pos="23000"><a:schemeClr val="lt2"><a:alpha val="0"/></a:schemeClr></a:gs><a:gs pos="100000"><a:schemeClr val="accent3"><a:alpha val="100000"/></a:schemeClr></a:gs></a:gsLst><a:lin ang="5400000"/></a:gradFill></p:spPr></p:sp><p:sp><p:nvSpPr><p:cNvPr id="59" name="AutoShape 59"/><p:cNvSpPr/><p:nvPr/></p:nvSpPr><p:spPr><a:xfrm rot="5400000" flipV="1"><a:off x="7741204" y="1272108"/><a:ext cx="341946" cy="1235203"/></a:xfrm><a:prstGeom prst="downArrow"><a:avLst/></a:prstGeom><a:gradFill><a:gsLst><a:gs pos="23000"><a:schemeClr val="lt2"><a:alpha val="0"/></a:schemeClr></a:gs><a:gs pos="100000"><a:schemeClr val="accent3"><a:alpha val="100000"/></a:schemeClr></a:gs></a:gsLst><a:lin ang="5400000"/></a:gradFill></p:spPr></p:sp><p:sp><p:nvSpPr><p:cNvPr id="60" name="AutoShape 60"/><p:cNvSpPr/><p:nvPr/></p:nvSpPr><p:spPr><a:xfrm rot="5400000" flipV="1"><a:off x="10196921" y="807672"/><a:ext cx="341946" cy="1235203"/></a:xfrm><a:prstGeom prst="downArrow"><a:avLst/></a:prstGeom><a:gradFill><a:gsLst><a:gs pos="23000"><a:schemeClr val="lt2"><a:alpha val="0"/></a:schemeClr></a:gs><a:gs pos="100000"><a:schemeClr val="accent3"><a:alpha val="100000"/></a:schemeClr></a:gs></a:gsLst><a:lin ang="5400000"/></a:gradFill></p:spPr></p:sp><p:sp><p:nvSpPr><p:cNvPr id="61" name="TextBox 61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Define QMS implementation objectives and scope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62" name="TextBox 62"/><p:cNvSpPr txBox="1"/><p:nvPr/></p:nvSpPr><p:spPr><a:xfrm><a:off x="879729" y="5489924"/><a:ext cx="1543050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Clarify Requirements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63" name="AutoShape 63"/><p:cNvSpPr/><p:nvPr/></p:nvSpPr><p:spPr><a:xfrm><a:off x="507016" y="5450681"/><a:ext cx="251365" cy="251365"/></a:xfrm><a:prstGeom prst="ellipse"><a:avLst/></a:prstGeom><a:solidFill><a:schemeClr val="lt1"><a:alpha val="100000"/></a:schemeClr></a:solidFill></p:spPr></p:sp><p:sp><p:nvSpPr><p:cNvPr id="64" name="Freeform 64"/><p:cNvSpPr/><p:nvPr/></p:nvSpPr><p:spPr><a:xfrm rot="2700000"><a:off x="602837" y="5502497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p:sp><p:nvSpPr><p:cNvPr id="65" name="TextBox 65"/><p:cNvSpPr txBox="1"/><p:nvPr/></p:nvSpPr><p:spPr><a:xfrm><a:off x="2969704" y="4930997"/><a:ext cx="1543050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Strengthen Foundations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66" name="AutoShape 66"/><p:cNvSpPr/><p:nvPr/></p:nvSpPr><p:spPr><a:xfrm><a:off x="2596991" y="4891754"/><a:ext cx="251365" cy="251365"/></a:xfrm><a:prstGeom prst="ellipse"><a:avLst/></a:prstGeom><a:solidFill><a:schemeClr val="lt1"><a:alpha val="100000"/></a:schemeClr></a:solidFill></p:spPr></p:sp><p:sp><p:nvSpPr><p:cNvPr id="67" name="Freeform 67"/><p:cNvSpPr/><p:nvPr/></p:nvSpPr><p:spPr><a:xfrm rot="2700000"><a:off x="2692813" y="4943570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p:sp><p:nvSpPr><p:cNvPr id="68" name="TextBox 68"/><p:cNvSpPr txBox="1"/><p:nvPr/></p:nvSpPr><p:spPr><a:xfrm><a:off x="5089589" y="4382167"/><a:ext cx="1543050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Improve Effectiveness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69" name="AutoShape 69"/><p:cNvSpPr/><p:nvPr/></p:nvSpPr><p:spPr><a:xfrm><a:off x="4716875" y="4342924"/><a:ext cx="251365" cy="251365"/></a:xfrm><a:prstGeom prst="ellipse"><a:avLst/></a:prstGeom><a:solidFill><a:schemeClr val="lt1"><a:alpha val="100000"/></a:schemeClr></a:solidFill></p:spPr></p:sp><p:sp><p:nvSpPr><p:cNvPr id="70" name="Freeform 70"/><p:cNvSpPr/><p:nvPr/></p:nvSpPr><p:spPr><a:xfrm rot="2700000"><a:off x="4812697" y="4394740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71" name="TextBox 71"/><p:cNvSpPr txBox="1"/><p:nvPr/></p:nvSpPr><p:spPr><a:xfrm><a:off x="7223189" y="3837146"/><a:ext cx="1543050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Closed-Loop Management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72" name="AutoShape 72"/><p:cNvSpPr/><p:nvPr/></p:nvSpPr><p:spPr><a:xfrm><a:off x="6850475" y="3797903"/><a:ext cx="251365" cy="251365"/></a:xfrm><a:prstGeom prst="ellipse"><a:avLst/></a:prstGeom><a:solidFill><a:schemeClr val="lt1"><a:alpha val="100000"/></a:schemeClr></a:solidFill></p:spPr></p:sp><p:sp><p:nvSpPr><p:cNvPr id="73" name="Freeform 73"/><p:cNvSpPr/><p:nvPr/></p:nvSpPr><p:spPr><a:xfrm rot="2700000"><a:off x="6946297" y="3849719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74" name="TextBox 74"/><p:cNvSpPr txBox="1"/><p:nvPr/></p:nvSpPr><p:spPr><a:xfrm><a:off x="9398318" y="3253454"/><a:ext cx="1524000" cy="180975"/></a:xfrm><a:prstGeom prst="rect"><a:avLst/></a:prstGeom><a:noFill/></p:spPr><p:txBody><a:bodyPr vert="horz" wrap="none" lIns="0" tIns="0" rIns="0" bIns="0" rtlCol="0" anchor="t" anchorCtr="0"><a:spAutoFit/></a:bodyPr><a:lstStyle/><a:p><a:pPr algn="l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Continuous Improvement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75" name="AutoShape 75"/><p:cNvSpPr/><p:nvPr/></p:nvSpPr><p:spPr><a:xfrm><a:off x="9025700" y="3214211"/><a:ext cx="251365" cy="251365"/></a:xfrm><a:prstGeom prst="ellipse"><a:avLst/></a:prstGeom><a:solidFill><a:schemeClr val="lt1"><a:alpha val="100000"/></a:schemeClr></a:solidFill></p:spPr></p:sp><p:sp><p:nvSpPr><p:cNvPr id="76" name="Freeform 76"/><p:cNvSpPr/><p:nvPr/></p:nvSpPr><p:spPr><a:xfrm rot="2700000"><a:off x="9121426" y="3266027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4"><a:alpha val="100000"/></a:schemeClr></a:solidFill><a:prstDash val="solid"/></a:ln></p:spPr></p:sp></p:spTree></p:cSld><p:clrMapOvr><a:masterClrMapping/></p:clrMapOvr>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QMS Requirements Analysis Template Application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system permission requirements for eight role types—including quality supervisors and production operators—covering data access scope, approval levels, and operational constraints.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User Role Matrix Template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78857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 Mapping Toolkit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42611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 Migration Assessment Form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510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Integration Interface Inventory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78857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Validation Test Case Library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42611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 Control Assessment Matrix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Provides value stream and swimlane diagram templates, marking 17 key touchpoints in existing processes and corresponding system improvement opportunities.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field-level data cleansing rules; identify key fields requiring standardization in historical data, such as supplier codes and defect classifications.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1510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4061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List data exchange points requiring integration with five core systems (ERP, MES, etc.); define field mapping for batch information, inspection results, and other transmitted data.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278857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4504366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Includes 136 UAT scenario cases covering the full functional chain from simple queries to complex statistical analysis.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042611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8268120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FMEA to score 34 potential implementation risks across severity, occurrence, and detection; prioritize configuration error risks exceeding the threshold.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03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Vendor Evaluation & System Selection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1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Potential Vendor Screening Criteria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3" name="AutoShape 3"/><p:cNvSpPr/><p:nvPr/></p:nvSpPr><p:spPr><a:xfrm><a:off x="384075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4" name="TextBox 4"/><p:cNvSpPr txBox="1"/><p:nvPr/></p:nvSpPr><p:spPr><a:xfrm><a:off x="454011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Vendors must demonstrate extensive industry implementation experience, especially proven success in similar enterprises or comparable-scale projects, with verifiable customer references and real-world application scenarios.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358275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Industry Experience & Case Portfolio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6" name="AutoShape 6"/><p:cNvSpPr/><p:nvPr/></p:nvSpPr><p:spPr><a:xfrm><a:off x="4297736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7" name="TextBox 7"/><p:cNvSpPr txBox="1"/><p:nvPr/></p:nvSpPr><p:spPr><a:xfrm><a:off x="4367671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Assess vendor technical team qualifications, including developer certifications, implementation consultant industry knowledge, and after-sales support response efficiency.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271935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Technical Team Expertise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9" name="AutoShape 9"/><p:cNvSpPr/><p:nvPr/></p:nvSpPr><p:spPr><a:xfrm><a:off x="2127802" y="4534143"/><a:ext cx="3637467" cy="1772200"/></a:xfrm><a:prstGeom prst="roundRect"><a:avLst><a:gd name="adj" fmla="val 7233"/></a:avLst></a:prstGeom><a:solidFill><a:schemeClr val="lt2"><a:alpha val="61000"/></a:schemeClr></a:solidFill></p:spPr></p:sp><p:sp><p:nvSpPr><p:cNvPr id="10" name="TextBox 10"/><p:cNvSpPr txBox="1"/><p:nvPr/></p:nvSpPr><p:spPr><a:xfrm><a:off x="2197737" y="4681702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Vendors must hold relevant international certifications (e.g., ISO 13485, 21 CFR Part 11) and provide complete compliance documentation and audit trail capabilities.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2102002" y="4039126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Compliance & Certification Credentials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12" name="AutoShape 12"/><p:cNvSpPr/><p:nvPr/></p:nvSpPr><p:spPr><a:xfrm><a:off x="6142390" y="4534143"/><a:ext cx="3637467" cy="1772200"/></a:xfrm><a:prstGeom prst="roundRect"><a:avLst><a:gd name="adj" fmla="val 7233"/></a:avLst></a:prstGeom><a:solidFill><a:schemeClr val="lt2"><a:alpha val="61000"/></a:schemeClr></a:solidFill></p:spPr></p:sp><p:sp><p:nvSpPr><p:cNvPr id="13" name="TextBox 13"/><p:cNvSpPr txBox="1"/><p:nvPr/></p:nvSpPr><p:spPr><a:xfrm><a:off x="6212325" y="4681702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Analyze pricing model transparency, including software licensing, implementation services, maintenance costs, and potential future upgrade expenses.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6116589" y="4039126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Cost Structure & Business Model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p:sp><p:nvSpPr><p:cNvPr id="15" name="AutoShape 15"/><p:cNvSpPr/><p:nvPr/></p:nvSpPr><p:spPr><a:xfrm><a:off x="8177754" y="1963339"/><a:ext cx="3637467" cy="1772200"/></a:xfrm><a:prstGeom prst="roundRect"><a:avLst><a:gd name="adj" fmla="val 7233"/></a:avLst></a:prstGeom><a:solidFill><a:schemeClr val="lt2"><a:alpha val="61000"/></a:schemeClr></a:solidFill></p:spPr></p:sp><p:sp><p:nvSpPr><p:cNvPr id="16" name="TextBox 16"/><p:cNvSpPr txBox="1"/><p:nvPr/></p:nvSpPr><p:spPr><a:xfrm><a:off x="8247690" y="2110898"/><a:ext cx="3497596" cy="137986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Evaluate core product release cadence, functional stability, and adaptability to new technologies; prioritize mature solutions validated by long-term market use.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8151954" y="1468323"/><a:ext cx="3689067" cy="560391"/></a:xfrm><a:prstGeom prst="rect"><a:avLst/></a:prstGeom></p:spPr><p:txBody><a:bodyPr vert="horz" wrap="square" lIns="91440" tIns="45720" rIns="91440" bIns="45720" rtlCol="0" anchor="t" anchorCtr="0"><a:noAutofit/></a:bodyPr><a:lstStyle/><a:p><a:pPr algn="l"><a:lnSpc><a:spcPct val="100000"/></a:lnSpc><a:spcBef><a:spcPts val="375"/></a:spcBef></a:pPr><a:r><a:rPr lang="en-US" sz="1700" b="1"><a:solidFill><a:schemeClr val="accent1"><a:alpha val="100000"/></a:schemeClr></a:solidFill><a:latin typeface="Noto Sans SC"/><a:ea typeface="Noto Sans SC"/><a:cs typeface="Noto Sans SC"/></a:rPr><a:t>Product Maturity & Release History</a:t></a:r><a:endParaRPr lang="en-US" sz="1700" b="1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369165" y="1183728"/><a:ext cx="11459846" cy="692146"/></a:xfrm><a:prstGeom prst="roundRect"><a:avLst><a:gd name="adj" fmla="val 0"/></a:avLst></a:prstGeom><a:solidFill><a:schemeClr val="accent2"><a:alpha val="100000"/></a:schemeClr></a:solidFill></p:spPr></p:sp><p:sp><p:nvSpPr><p:cNvPr id="3" name="Freeform 3"/><p:cNvSpPr/><p:nvPr/></p:nvSpPr><p:spPr><a:xfrm><a:off x="1458055" y="3155486"/><a:ext cx="9275890" cy="605612"/></a:xfrm><a:custGeom><a:avLst/><a:gdLst/><a:ahLst/><a:cxnLst/><a:rect l="l" t="t" r="r" b="b"/><a:pathLst><a:path w="8348133" h="561260"><a:moveTo><a:pt x="0" y="561260"/></a:moveTo><a:cubicBezTo><a:pt x="2751667" y="-155585"/><a:pt x="5545667" y="-212029"/><a:pt x="8348133" y="544326"/></a:cubicBezTo></a:path></a:pathLst></a:custGeom><a:noFill/><a:ln w="12700"><a:solidFill><a:schemeClr val="accent1"><a:alpha val="100000"/></a:schemeClr></a:solidFill><a:prstDash val="solid"/></a:ln></p:spPr></p:sp><p:sp><p:nvSpPr><p:cNvPr id="4" name="AutoShape 4"/><p:cNvSpPr/><p:nvPr/></p:nvSpPr><p:spPr><a:xfrm><a:off x="1335949" y="3653297"/><a:ext cx="191850" cy="191850"/></a:xfrm><a:prstGeom prst="ellipse"><a:avLst/></a:prstGeom><a:solidFill><a:schemeClr val="accent1"><a:alpha val="100000"/></a:schemeClr></a:solidFill></p:spPr></p:sp><p:sp><p:nvSpPr><p:cNvPr id="5" name="AutoShape 5"/><p:cNvSpPr/><p:nvPr/></p:nvSpPr><p:spPr><a:xfrm><a:off x="3668384" y="3217524"/><a:ext cx="191850" cy="191850"/></a:xfrm><a:prstGeom prst="ellipse"><a:avLst/></a:prstGeom><a:solidFill><a:schemeClr val="accent1"><a:alpha val="100000"/></a:schemeClr></a:solidFill></p:spPr></p:sp><p:sp><p:nvSpPr><p:cNvPr id="6" name="AutoShape 6"/><p:cNvSpPr/><p:nvPr/></p:nvSpPr><p:spPr><a:xfrm><a:off x="6000075" y="3059561"/><a:ext cx="191850" cy="191850"/></a:xfrm><a:prstGeom prst="ellipse"><a:avLst/></a:prstGeom><a:solidFill><a:schemeClr val="accent1"><a:alpha val="100000"/></a:schemeClr></a:solidFill></p:spPr></p:sp><p:sp><p:nvSpPr><p:cNvPr id="7" name="AutoShape 7"/><p:cNvSpPr/><p:nvPr/></p:nvSpPr><p:spPr><a:xfrm><a:off x="8333253" y="3217524"/><a:ext cx="191850" cy="191850"/></a:xfrm><a:prstGeom prst="ellipse"><a:avLst/></a:prstGeom><a:solidFill><a:schemeClr val="accent1"><a:alpha val="100000"/></a:schemeClr></a:solidFill></p:spPr></p:sp><p:sp><p:nvSpPr><p:cNvPr id="8" name="AutoShape 8"/><p:cNvSpPr/><p:nvPr/></p:nvSpPr><p:spPr><a:xfrm><a:off x="10665687" y="3653297"/><a:ext cx="191850" cy="191850"/></a:xfrm><a:prstGeom prst="ellipse"><a:avLst/></a:prstGeom><a:solidFill><a:schemeClr val="accent1"><a:alpha val="100000"/></a:schemeClr></a:solidFill></p:spPr></p:sp><p:sp><p:nvSpPr><p:cNvPr id="9" name="AutoShape 9"/><p:cNvSpPr/><p:nvPr/></p:nvSpPr><p:spPr><a:xfrm><a:off x="5696624" y="2070762"/><a:ext cx="838202" cy="838202"/></a:xfrm><a:prstGeom prst="ellipse"><a:avLst/></a:prstGeom><a:solidFill><a:schemeClr val="accent1"><a:alpha val="100000"/></a:schemeClr></a:solidFill></p:spPr></p:sp><p:sp><p:nvSpPr><p:cNvPr id="10" name="AutoShape 10"/><p:cNvSpPr/><p:nvPr/></p:nvSpPr><p:spPr><a:xfrm><a:off x="3345208" y="2243605"/><a:ext cx="838202" cy="838202"/></a:xfrm><a:prstGeom prst="ellipse"><a:avLst/></a:prstGeom><a:solidFill><a:schemeClr val="accent1"><a:alpha val="100000"/></a:schemeClr></a:solidFill></p:spPr></p:sp><p:sp><p:nvSpPr><p:cNvPr id="11" name="AutoShape 11"/><p:cNvSpPr/><p:nvPr/></p:nvSpPr><p:spPr><a:xfrm><a:off x="1012773" y="2635299"/><a:ext cx="838202" cy="838202"/></a:xfrm><a:prstGeom prst="ellipse"><a:avLst/></a:prstGeom><a:solidFill><a:schemeClr val="accent1"><a:alpha val="100000"/></a:schemeClr></a:solidFill></p:spPr></p:sp><p:sp><p:nvSpPr><p:cNvPr id="12" name="AutoShape 12"/><p:cNvSpPr/><p:nvPr/></p:nvSpPr><p:spPr><a:xfrm><a:off x="8010077" y="2243605"/><a:ext cx="838202" cy="838202"/></a:xfrm><a:prstGeom prst="ellipse"><a:avLst/></a:prstGeom><a:solidFill><a:schemeClr val="accent1"><a:alpha val="100000"/></a:schemeClr></a:solidFill></p:spPr></p:sp><p:sp><p:nvSpPr><p:cNvPr id="13" name="AutoShape 13"/><p:cNvSpPr/><p:nvPr/></p:nvSpPr><p:spPr><a:xfrm><a:off x="10342511" y="2635299"/><a:ext cx="838202" cy="838202"/></a:xfrm><a:prstGeom prst="ellipse"><a:avLst/></a:prstGeom><a:solidFill><a:schemeClr val="accent1"><a:alpha val="100000"/></a:schemeClr></a:solidFill></p:spPr></p:sp><p:sp><p:nvSpPr><p:cNvPr id="14" name="TextBox 14"/><p:cNvSpPr txBox="1"/><p:nvPr/></p:nvSpPr><p:spPr><a:xfrm><a:off x="2917461" y="3723718"/><a:ext cx="1695450" cy="19050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DFBFB"><a:alpha val="100000"/></a:srgbClr></a:solidFill><a:latin typeface="Noto Sans SC"/><a:ea typeface="Noto Sans SC"/><a:cs typeface="Noto Sans SC"/></a:rPr><a:t>Technical Validation</a:t></a:r><a:endParaRPr lang="en-US" sz="1200"><a:solidFill><a:srgbClr val="FDFBFB"><a:alpha val="100000"/></a:srgbClr></a:solidFill><a:latin typeface="Noto Sans SC"/><a:ea typeface="Noto Sans SC"/><a:cs typeface="Noto Sans SC"/></a:endParaRPr></a:p></p:txBody></p:sp><p:sp><p:nvSpPr><p:cNvPr id="15" name="TextBox 15"/><p:cNvSpPr txBox="1"/><p:nvPr/></p:nvSpPr><p:spPr><a:xfrm><a:off x="5249896" y="3438475"/><a:ext cx="1695450" cy="19050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9F8F8"><a:alpha val="100000"/></a:srgbClr></a:solidFill><a:latin typeface="Noto Sans SC"/><a:ea typeface="Noto Sans SC"/><a:cs typeface="Noto Sans SC"/></a:rPr><a:t>Compatibility Assessment</a:t></a:r><a:endParaRPr lang="en-US" sz="1200"><a:solidFill><a:srgbClr val="F9F8F8"><a:alpha val="100000"/></a:srgbClr></a:solidFill><a:latin typeface="Noto Sans SC"/><a:ea typeface="Noto Sans SC"/><a:cs typeface="Noto Sans SC"/></a:endParaRPr></a:p></p:txBody></p:sp><p:sp><p:nvSpPr><p:cNvPr id="16" name="TextBox 16"/><p:cNvSpPr txBox="1"/><p:nvPr/></p:nvSpPr><p:spPr><a:xfrm><a:off x="7582330" y="3723718"/><a:ext cx="1695450" cy="19050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DFCFC"><a:alpha val="100000"/></a:srgbClr></a:solidFill><a:latin typeface="Noto Sans SC"/><a:ea typeface="Noto Sans SC"/><a:cs typeface="Noto Sans SC"/></a:rPr><a:t>Scalability Assessment</a:t></a:r><a:endParaRPr lang="en-US" sz="1200"><a:solidFill><a:srgbClr val="FDFCFC"><a:alpha val="100000"/></a:srgbClr></a:solidFill><a:latin typeface="Noto Sans SC"/><a:ea typeface="Noto Sans SC"/><a:cs typeface="Noto Sans SC"/></a:endParaRPr></a:p></p:txBody></p:sp><p:sp><p:nvSpPr><p:cNvPr id="17" name="TextBox 17"/><p:cNvSpPr txBox="1"/><p:nvPr/></p:nvSpPr><p:spPr><a:xfrm><a:off x="9914765" y="4017403"/><a:ext cx="1695450" cy="19050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BFAFA"><a:alpha val="100000"/></a:srgbClr></a:solidFill><a:latin typeface="Noto Sans SC"/><a:ea typeface="Noto Sans SC"/><a:cs typeface="Noto Sans SC"/></a:rPr><a:t>Security Assessment</a:t></a:r><a:endParaRPr lang="en-US" sz="1200"><a:solidFill><a:srgbClr val="FBFAFA"><a:alpha val="100000"/></a:srgbClr></a:solidFill><a:latin typeface="Noto Sans SC"/><a:ea typeface="Noto Sans SC"/><a:cs typeface="Noto Sans SC"/></a:endParaRPr></a:p></p:txBody></p:sp><p:sp><p:nvSpPr><p:cNvPr id="18" name="TextBox 18"/><p:cNvSpPr txBox="1"/><p:nvPr/></p:nvSpPr><p:spPr><a:xfrm><a:off x="369165" y="1298297"/><a:ext cx="11460480" cy="50101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2400"><a:solidFill><a:srgbClr val="FBF8F8"><a:alpha val="100000"/></a:srgbClr></a:solidFill><a:latin typeface="Noto Sans SC"/><a:ea typeface="Noto Sans SC"/><a:cs typeface="Noto Sans SC"/></a:rPr><a:t>Functional Assessment</a:t></a:r><a:endParaRPr lang="en-US" sz="2400"><a:solidFill><a:srgbClr val="FBF8F8"><a:alpha val="100000"/></a:srgbClr></a:solidFill><a:latin typeface="Noto Sans SC"/><a:ea typeface="Noto Sans SC"/><a:cs typeface="Noto Sans SC"/></a:endParaRPr></a:p></p:txBody></p:sp><p:sp><p:nvSpPr><p:cNvPr id="19" name="AutoShape 19"/><p:cNvSpPr/><p:nvPr/></p:nvSpPr><p:spPr><a:xfrm><a:off x="349287" y="4907084"/><a:ext cx="2125418" cy="1652259"/></a:xfrm><a:prstGeom prst="rect"><a:avLst/></a:prstGeom><a:solidFill><a:schemeClr val="lt2"><a:alpha val="100000"/></a:schemeClr></a:solidFill></p:spPr></p:sp><p:sp><p:nvSpPr><p:cNvPr id="20" name="AutoShape 20"/><p:cNvSpPr/><p:nvPr/></p:nvSpPr><p:spPr><a:xfrm><a:off x="369165" y="4305652"/><a:ext cx="2125418" cy="668733"/></a:xfrm><a:prstGeom prst="rect"><a:avLst/></a:prstGeom><a:solidFill><a:schemeClr val="accent1"><a:alpha val="100000"/></a:schemeClr></a:solidFill></p:spPr></p:sp><p:sp><p:nvSpPr><p:cNvPr id="21" name="TextBox 21"/><p:cNvSpPr txBox="1"/><p:nvPr/></p:nvSpPr><p:spPr><a:xfrm><a:off x="493136" y="4504822"/><a:ext cx="1525905" cy="28194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rgbClr val="FAFBFB"><a:alpha val="100000"/></a:srgbClr></a:solidFill><a:latin typeface="Noto Sans SC"/><a:ea typeface="Noto Sans SC"/><a:cs typeface="Noto Sans SC"/></a:rPr><a:t>Assessment Item</a:t></a:r><a:endParaRPr lang="en-US" sz="1200"><a:solidFill><a:srgbClr val="FAFBFB"><a:alpha val="100000"/></a:srgbClr></a:solidFill><a:latin typeface="Noto Sans SC"/><a:ea typeface="Noto Sans SC"/><a:cs typeface="Noto Sans SC"/></a:endParaRPr></a:p></p:txBody></p:sp><p:sp><p:nvSpPr><p:cNvPr id="22" name="AutoShape 22"/><p:cNvSpPr/><p:nvPr/></p:nvSpPr><p:spPr><a:xfrm><a:off x="1737715" y="4326646"/><a:ext cx="816249" cy="707886"/></a:xfrm><a:prstGeom prst="rect"><a:avLst/></a:prstGeom><a:noFill/></p:spPr><p:txBody><a:bodyPr vert="horz" wrap="none" lIns="91440" tIns="45720" rIns="91440" bIns="45720" rtlCol="0" anchor="t" anchorCtr="0"><a:noAutofit/></a:bodyPr><a:lstStyle/><a:p><a:pPr algn="l"><a:defRPr/></a:pPr><a:r><a:rPr lang="en-US" sz="4000"><a:gradFill><a:gsLst><a:gs pos="0"><a:srgbClr val="FFFFFF"><a:alpha val="100000"/></a:srgbClr></a:gs><a:gs pos="100000"><a:schemeClr val="accent1"><a:alpha val="100000"/></a:schemeClr></a:gs></a:gsLst><a:lin ang="5400000"/></a:gradFill><a:latin typeface="Noto Sans SC"/><a:ea typeface="Noto Sans SC"/><a:cs typeface="Noto Sans SC"/></a:rPr><a:t>01</a:t></a:r><a:endParaRPr lang="en-US" sz="1100"/></a:p></p:txBody></p:sp><p:sp><p:nvSpPr><p:cNvPr id="23" name="TextBox 23"/><p:cNvSpPr txBox="1"/><p:nvPr/></p:nvSpPr><p:spPr><a:xfrm><a:off x="585026" y="4017403"/><a:ext cx="1695450" cy="190500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200"><a:solidFill><a:srgbClr val="F9F6F6"><a:alpha val="100000"/></a:srgbClr></a:solidFill><a:latin typeface="Noto Sans SC"/><a:ea typeface="Noto Sans SC"/><a:cs typeface="Noto Sans SC"/></a:rPr><a:t>Architecture Assessment</a:t></a:r><a:endParaRPr lang="en-US" sz="1200"><a:solidFill><a:srgbClr val="F9F6F6"><a:alpha val="100000"/></a:srgbClr></a:solidFill><a:latin typeface="Noto Sans SC"/><a:ea typeface="Noto Sans SC"/><a:cs typeface="Noto Sans SC"/></a:endParaRPr></a:p></p:txBody></p:sp><p:sp><p:nvSpPr><p:cNvPr id="24" name="AutoShape 24"/><p:cNvSpPr/><p:nvPr/></p:nvSpPr><p:spPr><a:xfrm><a:off x="5034035" y="4458017"/><a:ext cx="2125418" cy="2118566"/></a:xfrm><a:prstGeom prst="rect"><a:avLst/></a:prstGeom><a:solidFill><a:schemeClr val="lt2"><a:alpha val="100000"/></a:schemeClr></a:solidFill></p:spPr></p:sp><p:sp><p:nvSpPr><p:cNvPr id="25" name="AutoShape 25"/><p:cNvSpPr/><p:nvPr/></p:nvSpPr><p:spPr><a:xfrm><a:off x="2701600" y="4017403"/><a:ext cx="2125418" cy="2559180"/></a:xfrm><a:prstGeom prst="rect"><a:avLst/></a:prstGeom><a:solidFill><a:schemeClr val="lt2"><a:alpha val="100000"/></a:schemeClr></a:solidFill></p:spPr></p:sp><p:sp><p:nvSpPr><p:cNvPr id="26" name="AutoShape 26"/><p:cNvSpPr/><p:nvPr/></p:nvSpPr><p:spPr><a:xfrm><a:off x="7366469" y="4017403"/><a:ext cx="2125418" cy="2559180"/></a:xfrm><a:prstGeom prst="rect"><a:avLst/></a:prstGeom><a:solidFill><a:schemeClr val="lt2"><a:alpha val="100000"/></a:schemeClr></a:solidFill></p:spPr></p:sp><p:sp><p:nvSpPr><p:cNvPr id="27" name="AutoShape 27"/><p:cNvSpPr/><p:nvPr/></p:nvSpPr><p:spPr><a:xfrm><a:off x="9698903" y="4305000"/><a:ext cx="2125418" cy="2254343"/></a:xfrm><a:prstGeom prst="rect"><a:avLst/></a:prstGeom><a:solidFill><a:schemeClr val="lt2"><a:alpha val="100000"/></a:schemeClr></a:solidFill></p:spPr></p:sp><p:sp><p:nvSpPr><p:cNvPr id="28" name="AutoShape 28"/><p:cNvSpPr/><p:nvPr/></p:nvSpPr><p:spPr><a:xfrm><a:off x="9697417" y="4305652"/><a:ext cx="2125418" cy="668733"/></a:xfrm><a:prstGeom prst="rect"><a:avLst/></a:prstGeom><a:solidFill><a:schemeClr val="accent1"><a:alpha val="100000"/></a:schemeClr></a:solidFill></p:spPr></p:sp><p:sp><p:nvSpPr><p:cNvPr id="29" name="TextBox 29"/><p:cNvSpPr txBox="1"/><p:nvPr/></p:nvSpPr><p:spPr><a:xfrm><a:off x="9821387" y="4523872"/><a:ext cx="1363980" cy="28194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rgbClr val="FFFEFE"><a:alpha val="100000"/></a:srgbClr></a:solidFill><a:latin typeface="Noto Sans SC"/><a:ea typeface="Noto Sans SC"/><a:cs typeface="Noto Sans SC"/></a:rPr><a:t>Assessment Item</a:t></a:r><a:endParaRPr lang="en-US" sz="1200"><a:solidFill><a:srgbClr val="FFFEFE"><a:alpha val="100000"/></a:srgbClr></a:solidFill><a:latin typeface="Noto Sans SC"/><a:ea typeface="Noto Sans SC"/><a:cs typeface="Noto Sans SC"/></a:endParaRPr></a:p></p:txBody></p:sp><p:sp><p:nvSpPr><p:cNvPr id="30" name="AutoShape 30"/><p:cNvSpPr/><p:nvPr/></p:nvSpPr><p:spPr><a:xfrm><a:off x="11027868" y="4279021"/><a:ext cx="880369" cy="707886"/></a:xfrm><a:prstGeom prst="rect"><a:avLst/></a:prstGeom><a:noFill/></p:spPr><p:txBody><a:bodyPr vert="horz" wrap="none" lIns="91440" tIns="45720" rIns="91440" bIns="45720" rtlCol="0" anchor="t" anchorCtr="0"><a:noAutofit/></a:bodyPr><a:lstStyle/><a:p><a:pPr algn="l"><a:lnSpc><a:spcPct val="100000"/></a:lnSpc><a:spcBef><a:spcPct val="0"/></a:spcBef><a:defRPr/></a:pPr><a:r><a:rPr lang="en-US" sz="4000"><a:gradFill><a:gsLst><a:gs pos="0"><a:srgbClr val="FFFFFF"><a:alpha val="100000"/></a:srgbClr></a:gs><a:gs pos="100000"><a:schemeClr val="accent1"><a:alpha val="100000"/></a:schemeClr></a:gs></a:gsLst><a:lin ang="5400000"/></a:gradFill><a:latin typeface="Noto Sans SC"/><a:ea typeface="Noto Sans SC"/><a:cs typeface="Noto Sans SC"/></a:rPr><a:t>05</a:t></a:r><a:endParaRPr lang="en-US" sz="1100"/></a:p></p:txBody></p:sp><p:sp><p:nvSpPr><p:cNvPr id="31" name="AutoShape 31"/><p:cNvSpPr/><p:nvPr/></p:nvSpPr><p:spPr><a:xfrm><a:off x="2696388" y="4015572"/><a:ext cx="2125418" cy="668733"/></a:xfrm><a:prstGeom prst="rect"><a:avLst/></a:prstGeom><a:solidFill><a:schemeClr val="accent1"><a:alpha val="100000"/></a:schemeClr></a:solidFill></p:spPr></p:sp><p:sp><p:nvSpPr><p:cNvPr id="32" name="TextBox 32"/><p:cNvSpPr txBox="1"/><p:nvPr/></p:nvSpPr><p:spPr><a:xfrm><a:off x="2820358" y="4214742"/><a:ext cx="1363980" cy="28194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rgbClr val="FAFBFB"><a:alpha val="100000"/></a:srgbClr></a:solidFill><a:latin typeface="Noto Sans SC"/><a:ea typeface="Noto Sans SC"/><a:cs typeface="Noto Sans SC"/></a:rPr><a:t>Validation Item</a:t></a:r><a:endParaRPr lang="en-US" sz="1200"><a:solidFill><a:srgbClr val="FAFBFB"><a:alpha val="100000"/></a:srgbClr></a:solidFill><a:latin typeface="Noto Sans SC"/><a:ea typeface="Noto Sans SC"/><a:cs typeface="Noto Sans SC"/></a:endParaRPr></a:p></p:txBody></p:sp><p:sp><p:nvSpPr><p:cNvPr id="33" name="AutoShape 33"/><p:cNvSpPr/><p:nvPr/></p:nvSpPr><p:spPr><a:xfrm><a:off x="4026838" y="4017516"/><a:ext cx="880369" cy="707886"/></a:xfrm><a:prstGeom prst="rect"><a:avLst/></a:prstGeom><a:noFill/></p:spPr><p:txBody><a:bodyPr vert="horz" wrap="none" lIns="91440" tIns="45720" rIns="91440" bIns="45720" rtlCol="0" anchor="t" anchorCtr="0"><a:noAutofit/></a:bodyPr><a:lstStyle/><a:p><a:pPr algn="l"><a:defRPr/></a:pPr><a:r><a:rPr lang="en-US" sz="4000"><a:gradFill><a:gsLst><a:gs pos="0"><a:srgbClr val="FFFFFF"><a:alpha val="100000"/></a:srgbClr></a:gs><a:gs pos="96000"><a:schemeClr val="accent1"><a:alpha val="100000"/></a:schemeClr></a:gs></a:gsLst><a:lin ang="5400000"/></a:gradFill><a:latin typeface="Noto Sans SC"/><a:ea typeface="Noto Sans SC"/><a:cs typeface="Noto Sans SC"/></a:rPr><a:t>02</a:t></a:r><a:endParaRPr lang="en-US" sz="1100"/></a:p></p:txBody></p:sp><p:sp><p:nvSpPr><p:cNvPr id="34" name="AutoShape 34"/><p:cNvSpPr/><p:nvPr/></p:nvSpPr><p:spPr><a:xfrm><a:off x="5030013" y="3761099"/><a:ext cx="2125418" cy="696918"/></a:xfrm><a:prstGeom prst="rect"><a:avLst/></a:prstGeom><a:solidFill><a:schemeClr val="accent1"><a:alpha val="100000"/></a:schemeClr></a:solidFill></p:spPr></p:sp><p:sp><p:nvSpPr><p:cNvPr id="35" name="TextBox 35"/><p:cNvSpPr txBox="1"/><p:nvPr/></p:nvSpPr><p:spPr><a:xfrm><a:off x="5153983" y="3967322"/><a:ext cx="1363980" cy="28194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rgbClr val="FBFDFD"><a:alpha val="100000"/></a:srgbClr></a:solidFill><a:latin typeface="Noto Sans SC"/><a:ea typeface="Noto Sans SC"/><a:cs typeface="Noto Sans SC"/></a:rPr><a:t>Assessment Item</a:t></a:r><a:endParaRPr lang="en-US" sz="1200"><a:solidFill><a:srgbClr val="FBFDFD"><a:alpha val="100000"/></a:srgbClr></a:solidFill><a:latin typeface="Noto Sans SC"/><a:ea typeface="Noto Sans SC"/><a:cs typeface="Noto Sans SC"/></a:endParaRPr></a:p></p:txBody></p:sp><p:sp><p:nvSpPr><p:cNvPr id="36" name="AutoShape 36"/><p:cNvSpPr/><p:nvPr/></p:nvSpPr><p:spPr><a:xfrm><a:off x="6341413" y="3770096"/><a:ext cx="880369" cy="707886"/></a:xfrm><a:prstGeom prst="rect"><a:avLst/></a:prstGeom><a:noFill/></p:spPr><p:txBody><a:bodyPr vert="horz" wrap="none" lIns="91440" tIns="45720" rIns="91440" bIns="45720" rtlCol="0" anchor="t" anchorCtr="0"><a:noAutofit/></a:bodyPr><a:lstStyle/><a:p><a:pPr algn="l"><a:defRPr/></a:pPr><a:r><a:rPr lang="en-US" sz="4000"><a:gradFill><a:gsLst><a:gs pos="0"><a:srgbClr val="FFFFFF"><a:alpha val="100000"/></a:srgbClr></a:gs><a:gs pos="96000"><a:schemeClr val="accent1"><a:alpha val="100000"/></a:schemeClr></a:gs></a:gsLst><a:lin ang="5400000"/></a:gradFill><a:latin typeface="Noto Sans SC"/><a:ea typeface="Noto Sans SC"/><a:cs typeface="Noto Sans SC"/></a:rPr><a:t>03</a:t></a:r><a:endParaRPr lang="en-US" sz="1100"/></a:p></p:txBody></p:sp><p:sp><p:nvSpPr><p:cNvPr id="37" name="AutoShape 37"/><p:cNvSpPr/><p:nvPr/></p:nvSpPr><p:spPr><a:xfrm><a:off x="7354113" y="4015572"/><a:ext cx="2125418" cy="668733"/></a:xfrm><a:prstGeom prst="rect"><a:avLst/></a:prstGeom><a:solidFill><a:schemeClr val="accent1"><a:alpha val="100000"/></a:schemeClr></a:solidFill></p:spPr></p:sp><p:sp><p:nvSpPr><p:cNvPr id="38" name="TextBox 38"/><p:cNvSpPr txBox="1"/><p:nvPr/></p:nvSpPr><p:spPr><a:xfrm><a:off x="7478083" y="4200877"/><a:ext cx="1373505" cy="28194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rgbClr val="FFFEFE"><a:alpha val="100000"/></a:srgbClr></a:solidFill><a:latin typeface="Noto Sans SC"/><a:ea typeface="Noto Sans SC"/><a:cs typeface="Noto Sans SC"/></a:rPr><a:t>Assessment Item</a:t></a:r><a:endParaRPr lang="en-US" sz="1200"><a:solidFill><a:srgbClr val="FFFEFE"><a:alpha val="100000"/></a:srgbClr></a:solidFill><a:latin typeface="Noto Sans SC"/><a:ea typeface="Noto Sans SC"/><a:cs typeface="Noto Sans SC"/></a:endParaRPr></a:p></p:txBody></p:sp><p:sp><p:nvSpPr><p:cNvPr id="39" name="AutoShape 39"/><p:cNvSpPr/><p:nvPr/></p:nvSpPr><p:spPr><a:xfrm><a:off x="8665513" y="3998466"/><a:ext cx="880369" cy="707886"/></a:xfrm><a:prstGeom prst="rect"><a:avLst/></a:prstGeom><a:noFill/></p:spPr><p:txBody><a:bodyPr vert="horz" wrap="none" lIns="91440" tIns="45720" rIns="91440" bIns="45720" rtlCol="0" anchor="t" anchorCtr="0"><a:noAutofit/></a:bodyPr><a:lstStyle/><a:p><a:pPr algn="l"><a:defRPr/></a:pPr><a:r><a:rPr lang="en-US" sz="4000"><a:gradFill><a:gsLst><a:gs pos="0"><a:srgbClr val="FFFFFF"><a:alpha val="100000"/></a:srgbClr></a:gs><a:gs pos="96000"><a:schemeClr val="accent1"><a:alpha val="100000"/></a:schemeClr></a:gs></a:gsLst><a:lin ang="5400000"/></a:gradFill><a:latin typeface="Noto Sans SC"/><a:ea typeface="Noto Sans SC"/><a:cs typeface="Noto Sans SC"/></a:rPr><a:t>04</a:t></a:r><a:endParaRPr lang="en-US" sz="1100"/></a:p></p:txBody></p:sp><p:sp><p:nvSpPr><p:cNvPr id="40" name="TextBox 40"/><p:cNvSpPr txBox="1"/><p:nvPr/></p:nvSpPr><p:spPr><a:xfrm><a:off x="690272" y="5186031"/><a:ext cx="1438275" cy="5429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Assess functional fit via requirements matrix, with special focus on key quality module coverage.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1" name="TextBox 41"/><p:cNvSpPr txBox="1"/><p:nvPr/></p:nvSpPr><p:spPr><a:xfrm><a:off x="690272" y="5867518"/><a:ext cx="1438275" cy="5429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Adjust system configuration based on assessment results to meet core quality management needs.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2" name="TextBox 42"/><p:cNvSpPr txBox="1"/><p:nvPr/></p:nvSpPr><p:spPr><a:xfrm><a:off x="10049778" y="5186031"/><a:ext cx="1438275" cy="5429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Conduct penetration testing on security features including permission systems and audit logs.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3" name="TextBox 43"/><p:cNvSpPr txBox="1"/><p:nvPr/></p:nvSpPr><p:spPr><a:xfrm><a:off x="10049778" y="5867518"/><a:ext cx="1438275" cy="5429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Summarize assessment findings and adjust security policies to meet compliance requirements.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4" name="TextBox 44"/><p:cNvSpPr txBox="1"/><p:nvPr/></p:nvSpPr><p:spPr><a:xfrm><a:off x="3054918" y="4912342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Test system performance and stability under concurrent user load.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5" name="TextBox 45"/><p:cNvSpPr txBox="1"/><p:nvPr/></p:nvSpPr><p:spPr><a:xfrm><a:off x="3054918" y="5436861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Assess feasibility of key technologies including API interfaces and data migration.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6" name="TextBox 46"/><p:cNvSpPr txBox="1"/><p:nvPr/></p:nvSpPr><p:spPr><a:xfrm><a:off x="3054918" y="5951210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Optimize technical approach based on validation results to ensure architecture reliability.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7" name="TextBox 47"/><p:cNvSpPr txBox="1"/><p:nvPr/></p:nvSpPr><p:spPr><a:xfrm><a:off x="7712643" y="4912342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Analyze deployment flexibility for new plant or production line scenarios.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8" name="TextBox 48"/><p:cNvSpPr txBox="1"/><p:nvPr/></p:nvSpPr><p:spPr><a:xfrm><a:off x="7712643" y="5436861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Assess microservices architecture adaptability to business scale changes.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9" name="TextBox 49"/><p:cNvSpPr txBox="1"/><p:nvPr/></p:nvSpPr><p:spPr><a:xfrm><a:off x="7712643" y="5951210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Plan expansion roadmap based on assessment results to support future QMS growth.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0" name="TextBox 50"/><p:cNvSpPr txBox="1"/><p:nvPr/></p:nvSpPr><p:spPr><a:xfrm><a:off x="5383780" y="4656708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Verify integration capability with existing industrial software such as ERP and MES.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1" name="TextBox 51"/><p:cNvSpPr txBox="1"/><p:nvPr/></p:nvSpPr><p:spPr><a:xfrm><a:off x="5383780" y="5181227"/><a:ext cx="1438275" cy="36195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Assess system parsing and processing capability for heterogeneous data formats.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2" name="TextBox 52"/><p:cNvSpPr txBox="1"/><p:nvPr/></p:nvSpPr><p:spPr><a:xfrm><a:off x="5383780" y="5695576"/><a:ext cx="1438275" cy="7239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a:spcBef><a:spcPct val="0"/></a:spcBef></a:pPr><a:r><a:rPr lang="en-US" sz="1000"><a:solidFill><a:schemeClr val="dk1"><a:alpha val="100000"/></a:schemeClr></a:solidFill><a:latin typeface="Noto Sans SC"/><a:ea typeface="Noto Sans SC"/><a:cs typeface="Noto Sans SC"/></a:rPr><a:t>Adjust interface design based on assessment feedback to ensure data exchange integrity.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3" name="Freeform 53"/><p:cNvSpPr/><p:nvPr/></p:nvSpPr><p:spPr><a:xfrm><a:off x="1307454" y="2880389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54" name="Freeform 54"/><p:cNvSpPr/><p:nvPr/></p:nvSpPr><p:spPr><a:xfrm><a:off x="10656484" y="2899439"/><a:ext cx="285637" cy="340022"/></a:xfrm><a:custGeom><a:avLst/><a:gdLst/><a:ahLst/><a:cxnLst/><a:rect l="l" t="t" r="r" b="b"/><a:pathLst><a:path w="401" h="478"><a:moveTo><a:pt x="401" y="89"/></a:moveTo><a:lnTo><a:pt x="401" y="293"/></a:lnTo><a:cubicBezTo><a:pt x="292" y="212"/><a:pt x="182" y="375"/><a:pt x="73" y="293"/></a:cubicBezTo><a:lnTo><a:pt x="73" y="89"/></a:lnTo><a:cubicBezTo><a:pt x="182" y="171"/><a:pt x="292" y="7"/><a:pt x="401" y="89"/></a:cubicBezTo><a:close/></a:path><a:path w="401" h="478"><a:moveTo><a:pt x="39" y="0"/></a:moveTo><a:cubicBezTo><a:pt x="18" y="0"/><a:pt x="0" y="17"/><a:pt x="0" y="39"/></a:cubicBezTo><a:cubicBezTo><a:pt x="0" y="54"/><a:pt x="9" y="68"/><a:pt x="23" y="74"/></a:cubicBezTo><a:lnTo><a:pt x="23" y="478"/></a:lnTo><a:lnTo><a:pt x="56" y="478"/></a:lnTo><a:lnTo><a:pt x="56" y="74"/></a:lnTo><a:cubicBezTo><a:pt x="69" y="68"/><a:pt x="78" y="54"/><a:pt x="78" y="39"/></a:cubicBezTo><a:cubicBezTo><a:pt x="78" y="17"/><a:pt x="61" y="0"/><a:pt x="39" y="0"/></a:cubicBezTo></a:path></a:pathLst></a:custGeom><a:solidFill><a:srgbClr val="FFFFFF"><a:alpha val="100000"/></a:srgbClr></a:solidFill></p:spPr></p:sp><p:sp><p:nvSpPr><p:cNvPr id="56" name="TextBox 56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Functional Fit & Technical Architecture Assessment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57" name="Freeform 57"/><p:cNvSpPr/><p:nvPr/></p:nvSpPr><p:spPr><a:xfrm><a:off x="3552466" y="2463591"/><a:ext cx="423687" cy="398229"/></a:xfrm><a:custGeom><a:avLst/><a:gdLst/><a:ahLst/><a:cxnLst/><a:rect l="l" t="t" r="r" b="b"/><a:pathLst><a:path w="304800" h="304800"><a:moveTo><a:pt x="147409" y="185366"/></a:moveTo><a:lnTo><a:pt x="66913" y="266338"/></a:lnTo><a:lnTo><a:pt x="66913" y="47987"/></a:lnTo><a:lnTo><a:pt x="228371" y="47987"/></a:lnTo><a:lnTo><a:pt x="228371" y="266338"/></a:lnTo><a:lnTo><a:pt x="147409" y="185366"/></a:lnTo></a:path></a:pathLst></a:custGeom><a:solidFill><a:srgbClr val="F9F4F4"><a:alpha val="100000"/></a:srgbClr></a:solidFill></p:spPr></p:sp><p:sp><p:nvSpPr><p:cNvPr id="58" name="Freeform 58"/><p:cNvSpPr/><p:nvPr/></p:nvSpPr><p:spPr><a:xfrm><a:off x="8245909" y="2464759"/><a:ext cx="423687" cy="398229"/></a:xfrm><a:custGeom><a:avLst/><a:gdLst/><a:ahLst/><a:cxnLst/><a:rect l="l" t="t" r="r" b="b"/><a:pathLst><a:path w="304800" h="304800"><a:moveTo><a:pt x="147409" y="185366"/></a:moveTo><a:lnTo><a:pt x="66913" y="266338"/></a:lnTo><a:lnTo><a:pt x="66913" y="47987"/></a:lnTo><a:lnTo><a:pt x="228371" y="47987"/></a:lnTo><a:lnTo><a:pt x="228371" y="266338"/></a:lnTo><a:lnTo><a:pt x="147409" y="185366"/></a:lnTo></a:path></a:pathLst></a:custGeom><a:solidFill><a:srgbClr val="F9F6F6"><a:alpha val="100000"/></a:srgbClr></a:solidFill></p:spPr></p:sp><p:sp><p:nvSpPr><p:cNvPr id="59" name="Freeform 59"/><p:cNvSpPr/><p:nvPr/></p:nvSpPr><p:spPr><a:xfrm><a:off x="5906295" y="2317994"/><a:ext cx="423687" cy="398229"/></a:xfrm><a:custGeom><a:avLst/><a:gdLst/><a:ahLst/><a:cxnLst/><a:rect l="l" t="t" r="r" b="b"/><a:pathLst><a:path w="304800" h="304800"><a:moveTo><a:pt x="147409" y="185366"/></a:moveTo><a:lnTo><a:pt x="66913" y="266338"/></a:lnTo><a:lnTo><a:pt x="66913" y="47987"/></a:lnTo><a:lnTo><a:pt x="228371" y="47987"/></a:lnTo><a:lnTo><a:pt x="228371" y="266338"/></a:lnTo><a:lnTo><a:pt x="147409" y="185366"/></a:lnTo></a:path></a:pathLst></a:custGeom><a:solidFill><a:srgbClr val="F9F6F6"><a:alpha val="100000"/></a:srgbClr></a:solidFill></p:spPr></p:sp></p:spTree></p:cSld><p:clrMapOvr><a:masterClrMapping/></p:clrMapOvr>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89345" y="1687996"/>
            <a:ext cx="5229225" cy="38195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rmAutofit/>
          </a:bodyPr>
          <a:lstStyle/>
          <a:p>
            <a:pPr marL="228600" lvl="1" indent="-228600">
              <a:lnSpc>
                <a:spcPct val="150000"/>
              </a:lnSpc>
              <a:buFont typeface="Arial" panose="020B060402020209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Weight Dominance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: Product quality control accounts for 40% weight, reflecting traceability as a key criterion in QMS selection.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9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Significant Timeliness Variation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: Vendor C leads in on-time delivery (9 pts) but lags in after-sales response (6 pts), exposing resource allocation gaps.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9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Low Price Sensitivity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: Price reasonableness carries only 15% weight, indicating digital QMS prioritizes long-term partnership value over short-term cost.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9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 Balance Requirement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: Vendor B excels in after-sales (9 pts) and pricing (8 pts), suitable for scenarios requiring frequent technical support.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90204"/>
              <a:buChar char="•"/>
            </a:pPr>
            <a:r>
              <a:rPr lang="en-US" sz="142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Data-Driven Decision-Making</a:t>
            </a:r>
            <a:r>
              <a:rPr lang="en-US" sz="142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: Recommend connecting scorecard data to QMS dashboards for real-time vendor performance visualization.</a:t>
            </a:r>
            <a:endParaRPr lang="en-US" sz="1425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571500" y="1857375"/>
          <a:ext cx="7120890" cy="3448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/>
                <a:gridCol w="1019175"/>
                <a:gridCol w="1019175"/>
                <a:gridCol w="1019175"/>
                <a:gridCol w="1019175"/>
                <a:gridCol w="1019175"/>
              </a:tblGrid>
              <a:tr h="254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Evaluation Dimension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Weight (%)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Scoring Criteria (10-point scale)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Vendor A Score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Vendor B Score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Vendor C Score</a:t>
                      </a:r>
                      <a:endParaRPr lang="en-US" sz="1100"/>
                    </a:p>
                  </a:txBody>
                  <a:tcPr anchor="t"/>
                </a:tc>
              </a:tr>
              <a:tr h="254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Product Quality Control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40%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Excellent: 10, Good: 8, Fair: 5, Poor: 3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9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7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8</a:t>
                      </a:r>
                      <a:endParaRPr lang="en-US" sz="1100"/>
                    </a:p>
                  </a:txBody>
                  <a:tcPr anchor="t"/>
                </a:tc>
              </a:tr>
              <a:tr h="254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On-Time Delivery Rate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25%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≥98%: 10 pts, 95%–97%: 7 pts, 90%–94%: 3 pts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8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6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9</a:t>
                      </a:r>
                      <a:endParaRPr lang="en-US" sz="1100"/>
                    </a:p>
                  </a:txBody>
                  <a:tcPr anchor="t"/>
                </a:tc>
              </a:tr>
              <a:tr h="254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After-Sales Response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20%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Within 24h: 10 pts, within 48h: 5 pts, over 48h: 0 pts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7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9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6</a:t>
                      </a:r>
                      <a:endParaRPr lang="en-US" sz="1100"/>
                    </a:p>
                  </a:txBody>
                  <a:tcPr anchor="t"/>
                </a:tc>
              </a:tr>
              <a:tr h="254000"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Price Reasonableness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15%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15%+ below industry average: 10 pts, at average: 5 pts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6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8</a:t>
                      </a:r>
                      <a:endParaRPr lang="en-US" sz="1100"/>
                    </a:p>
                  </a:txBody>
                  <a:tcPr anchor="t"/>
                </a:tc>
                <a:tc>
                  <a:txBody>
                    <a:bodyPr rtlCol="0"/>
                    <a:lstStyle/>
                    <a:p>
                      <a:pPr algn="l">
                        <a:defRPr/>
                      </a:pPr>
                      <a:r>
                        <a:rPr lang="en-US" sz="900">
                          <a:solidFill>
                            <a:srgbClr val="000000">
                              <a:alpha val="100000"/>
                            </a:srgbClr>
                          </a:solidFill>
                        </a:rPr>
                        <a:t>7</a:t>
                      </a:r>
                      <a:endParaRPr lang="en-US" sz="1100"/>
                    </a:p>
                  </a:txBody>
                  <a:tcPr anchor="t"/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Sample Vendor Comprehensive Scorecard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04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QMS Implementation Plan & Deployment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1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1297192" y="1308287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Core Team Member Selection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3" name="TextBox 3"/><p:cNvSpPr txBox="1"/><p:nvPr/></p:nvSpPr><p:spPr><a:xfrm><a:off x="6865764" y="1271476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Training & Skills Development Plan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4" name="TextBox 4"/><p:cNvSpPr txBox="1"/><p:nvPr/></p:nvSpPr><p:spPr><a:xfrm><a:off x="6878035" y="2989034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Performance Appraisal & Incentive Design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6890305" y="4725206"/><a:ext cx="4493572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Team Culture & Communication Mechanism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1321733" y="4762018"/><a:ext cx="4414526" cy="62484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Cross-Functional Collaboration Setup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1309463" y="3025846"/><a:ext cx="4348638" cy="60579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20000"/></a:lnSpc><a:spcBef><a:spcPts val="450"/></a:spcBef></a:pPr><a:r><a:rPr lang="en-US" sz="2000" b="1"><a:solidFill><a:schemeClr val="accent1"><a:alpha val="100000"/></a:schemeClr></a:solidFill><a:latin typeface="Noto Sans SC"/><a:ea typeface="Noto Sans SC"/><a:cs typeface="Noto Sans SC"/></a:rPr><a:t>Role Definition & Responsibility Assignment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1297192" y="1670999"/><a:ext cx="4486656" cy="120396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Select professionals with backgrounds in quality management, IT, and process optimization to ensure the team has diverse capabilities required for QMS implementation.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1309463" y="3410120"/><a:ext cx="4486275" cy="115252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Define responsibilities for key roles—project manager, quality staff, IT specialists, and business representatives—to ensure accountability and avoid overlap or gaps.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1321733" y="5149114"/><a:ext cx="4486275" cy="115252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Establish a cross-functional team to coordinate resources and information across departments, ensuring tight collaboration throughout QMS implementation.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6865764" y="1634188"/><a:ext cx="4486275" cy="115252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Develop detailed training plans addressing skill gaps, covering quality management theory, QMS system operation, and data analytics to strengthen overall team capability.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><a:off x="6878035" y="3373308"/><a:ext cx="4486275" cy="115252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Establish a performance system aligned with QMS goals, with clear rewards and consequences to motivate team members and drive successful project delivery.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3" name="TextBox 13"/><p:cNvSpPr txBox="1"/><p:nvPr/></p:nvSpPr><p:spPr><a:xfrm><a:off x="6890305" y="5112302"/><a:ext cx="4486275" cy="115252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Foster a positive, open team culture and effective communication channels to ensure information flow and timely issue resolution.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Project Team Formation & Role Assignment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grpSp><p:nvGrpSpPr><p:cNvPr id="15" name="Group 15"/><p:cNvGrpSpPr/><p:nvPr/></p:nvGrpSpPr><p:grpSpPr><a:xfrm rot="0"><a:off x="839115" y="1512589"/><a:ext cx="197186" cy="5357334"/><a:chOff x="839115" y="1512589"/><a:chExt cx="197186" cy="5357334"/></a:xfrm></p:grpSpPr><p:sp><p:nvSpPr><p:cNvPr id="16" name="AutoShape 16"/><p:cNvSpPr/><p:nvPr/></p:nvSpPr><p:spPr><a:xfrm><a:off x="839115" y="1512589"/><a:ext cx="197186" cy="197186"/></a:xfrm><a:prstGeom prst="ellipse"><a:avLst/></a:prstGeom><a:solidFill><a:schemeClr val="accent1"><a:alpha val="100000"/></a:schemeClr></a:solidFill></p:spPr></p:sp><p:sp><p:nvSpPr><p:cNvPr id="17" name="AutoShape 17"/><p:cNvSpPr/><p:nvPr/></p:nvSpPr><p:spPr><a:xfrm><a:off x="839115" y="3230148"/><a:ext cx="197186" cy="197186"/></a:xfrm><a:prstGeom prst="ellipse"><a:avLst/></a:prstGeom><a:solidFill><a:schemeClr val="accent1"><a:alpha val="100000"/></a:schemeClr></a:solidFill></p:spPr></p:sp><p:sp><p:nvSpPr><p:cNvPr id="18" name="AutoShape 18"/><p:cNvSpPr/><p:nvPr/></p:nvSpPr><p:spPr><a:xfrm><a:off x="839115" y="4975845"/><a:ext cx="197186" cy="197186"/></a:xfrm><a:prstGeom prst="ellipse"><a:avLst/></a:prstGeom><a:solidFill><a:schemeClr val="accent1"><a:alpha val="100000"/></a:schemeClr></a:solidFill></p:spPr></p:sp><p:cxnSp><p:nvCxnSpPr><p:cNvPr id="19" name="Connector 19"/><p:cNvCxnSpPr/><p:nvPr/></p:nvCxnSpPr><p:spPr><a:xfrm><a:off x="937708" y="1624780"/><a:ext cx="0" cy="5245143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/p:grpSp><p:grpSp><p:nvGrpSpPr><p:cNvPr id="20" name="Group 20"/><p:cNvGrpSpPr/><p:nvPr/></p:nvGrpSpPr><p:grpSpPr><a:xfrm rot="0"><a:off x="6455568" y="1512589"/><a:ext cx="197186" cy="5357334"/><a:chOff x="6455568" y="1512589"/><a:chExt cx="197186" cy="5357334"/></a:xfrm></p:grpSpPr><p:sp><p:nvSpPr><p:cNvPr id="21" name="AutoShape 21"/><p:cNvSpPr/><p:nvPr/></p:nvSpPr><p:spPr><a:xfrm><a:off x="6455568" y="1512589"/><a:ext cx="197186" cy="197186"/></a:xfrm><a:prstGeom prst="ellipse"><a:avLst/></a:prstGeom><a:solidFill><a:schemeClr val="accent1"><a:alpha val="100000"/></a:schemeClr></a:solidFill></p:spPr></p:sp><p:sp><p:nvSpPr><p:cNvPr id="22" name="AutoShape 22"/><p:cNvSpPr/><p:nvPr/></p:nvSpPr><p:spPr><a:xfrm><a:off x="6455568" y="3230148"/><a:ext cx="197186" cy="197186"/></a:xfrm><a:prstGeom prst="ellipse"><a:avLst/></a:prstGeom><a:solidFill><a:schemeClr val="accent1"><a:alpha val="100000"/></a:schemeClr></a:solidFill></p:spPr></p:sp><p:sp><p:nvSpPr><p:cNvPr id="23" name="AutoShape 23"/><p:cNvSpPr/><p:nvPr/></p:nvSpPr><p:spPr><a:xfrm><a:off x="6455568" y="4975845"/><a:ext cx="197186" cy="197186"/></a:xfrm><a:prstGeom prst="ellipse"><a:avLst/></a:prstGeom><a:solidFill><a:schemeClr val="accent1"><a:alpha val="100000"/></a:schemeClr></a:solidFill></p:spPr></p:sp><p:cxnSp><p:nvCxnSpPr><p:cNvPr id="24" name="Connector 24"/><p:cNvCxnSpPr/><p:nvPr/></p:nvCxnSpPr><p:spPr><a:xfrm><a:off x="6554162" y="1624780"/><a:ext cx="0" cy="5245143"/></a:xfrm><a:prstGeom prst="line"><a:avLst/></a:prstGeom><a:ln w="19050"><a:solidFill><a:schemeClr val="accent1"/></a:solidFill><a:prstDash val="dash"/><a:headEnd type="none"/><a:tailEnd type="none"/></a:ln></p:spPr><p:style><a:lnRef idx="0"><a:schemeClr val="accent1"/></a:lnRef><a:fillRef idx="1"><a:schemeClr val="accent1"/></a:fillRef><a:effectRef idx="0"><a:schemeClr val="accent1"/></a:effectRef><a:fontRef idx="minor"><a:schemeClr val="lt1"/></a:fontRef></p:style></p:cxnSp></p:grpSp></p:spTree></p:cSld><p:clrMapOvr><a:masterClrMapping/></p:clrMapOvr></p:sld>
</file>

<file path=ppt/slides/slide1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551381" y="1836437"/><a:ext cx="3553224" cy="2114550"/></a:xfrm><a:prstGeom prst="roundRect"><a:avLst/></a:prstGeom><a:solidFill><a:schemeClr val="lt2"><a:alpha val="80000"/></a:schemeClr></a:solidFill></p:spPr></p:sp><p:sp><p:nvSpPr><p:cNvPr id="3" name="TextBox 3"/><p:cNvSpPr txBox="1"/><p:nvPr/></p:nvSpPr><p:spPr><a:xfrm><a:off x="734950" y="1912409"/><a:ext cx="2570553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Requirements Analysis Phase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4" name="TextBox 4"/><p:cNvSpPr txBox="1"/><p:nvPr/></p:nvSpPr><p:spPr><a:xfrm><a:off x="734950" y="2566577"/><a:ext cx="3232153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Identify current quality pain points through site surveys and process mapping; deliver gap analysis report and customized requirements document.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5" name="AutoShape 5"/><p:cNvSpPr/><p:nvPr/></p:nvSpPr><p:spPr><a:xfrm><a:off x="4293620" y="1836437"/><a:ext cx="3553224" cy="2114550"/></a:xfrm><a:prstGeom prst="roundRect"><a:avLst/></a:prstGeom><a:solidFill><a:schemeClr val="lt2"><a:alpha val="80000"/></a:schemeClr></a:solidFill></p:spPr></p:sp><p:sp><p:nvSpPr><p:cNvPr id="6" name="TextBox 6"/><p:cNvSpPr txBox="1"/><p:nvPr/></p:nvSpPr><p:spPr><a:xfrm><a:off x="4477189" y="1912409"/><a:ext cx="2570553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System Design Phase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4477189" y="2566577"/><a:ext cx="3231832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Complete module configuration design including technical specifications for document control, CAPA management, audit trail, and other core functions.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8" name="AutoShape 8"/><p:cNvSpPr/><p:nvPr/></p:nvSpPr><p:spPr><a:xfrm><a:off x="8035860" y="1836437"/><a:ext cx="3553224" cy="2114550"/></a:xfrm><a:prstGeom prst="roundRect"><a:avLst/></a:prstGeom><a:solidFill><a:schemeClr val="lt2"><a:alpha val="80000"/></a:schemeClr></a:solidFill></p:spPr></p:sp><p:sp><p:nvSpPr><p:cNvPr id="9" name="TextBox 9"/><p:cNvSpPr txBox="1"/><p:nvPr/></p:nvSpPr><p:spPr><a:xfrm><a:off x="8219429" y="1912409"/><a:ext cx="2486025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Data Migration Planning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8219429" y="2566577"/><a:ext cx="3231832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Define historical data cleansing rules and migration strategy; establish validation mechanisms to ensure data integrity and consistency.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1" name="AutoShape 11"/><p:cNvSpPr/><p:nvPr/></p:nvSpPr><p:spPr><a:xfrm><a:off x="551381" y="4082567"/><a:ext cx="3553224" cy="2114550"/></a:xfrm><a:prstGeom prst="roundRect"><a:avLst/></a:prstGeom><a:solidFill><a:schemeClr val="lt2"><a:alpha val="80000"/></a:schemeClr></a:solidFill></p:spPr></p:sp><p:sp><p:nvSpPr><p:cNvPr id="12" name="TextBox 12"/><p:cNvSpPr txBox="1"/><p:nvPr/></p:nvSpPr><p:spPr><a:xfrm><a:off x="734950" y="4158539"/><a:ext cx="2486025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Pilot Run Plan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3" name="TextBox 13"/><p:cNvSpPr txBox="1"/><p:nvPr/></p:nvSpPr><p:spPr><a:xfrm><a:off x="734950" y="4812707"/><a:ext cx="3231832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Select representative business units for limited pilot run; design KPIs to assess system stability.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4" name="AutoShape 14"/><p:cNvSpPr/><p:nvPr/></p:nvSpPr><p:spPr><a:xfrm><a:off x="4293620" y="4082567"/><a:ext cx="3553224" cy="2114550"/></a:xfrm><a:prstGeom prst="roundRect"><a:avLst/></a:prstGeom><a:solidFill><a:schemeClr val="lt2"><a:alpha val="80000"/></a:schemeClr></a:solidFill></p:spPr></p:sp><p:sp><p:nvSpPr><p:cNvPr id="15" name="TextBox 15"/><p:cNvSpPr txBox="1"/><p:nvPr/></p:nvSpPr><p:spPr><a:xfrm><a:off x="4477189" y="4158539"/><a:ext cx="2486025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Full Rollout Roadmap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4477189" y="4812707"/><a:ext cx="3231832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Optimize system parameters based on pilot feedback; develop phased rollout plan with contingency procedures.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7" name="AutoShape 17"/><p:cNvSpPr/><p:nvPr/></p:nvSpPr><p:spPr><a:xfrm><a:off x="8035860" y="4082567"/><a:ext cx="3553224" cy="2114550"/></a:xfrm><a:prstGeom prst="roundRect"><a:avLst/></a:prstGeom><a:solidFill><a:schemeClr val="lt2"><a:alpha val="80000"/></a:schemeClr></a:solidFill></p:spPr></p:sp><p:sp><p:nvSpPr><p:cNvPr id="18" name="TextBox 18"/><p:cNvSpPr txBox="1"/><p:nvPr/></p:nvSpPr><p:spPr><a:xfrm><a:off x="8219429" y="4158539"/><a:ext cx="2486025" cy="704850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Continuous Improvement Mechanism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8219429" y="4812707"/><a:ext cx="3231832" cy="1247775"/></a:xfrm><a:prstGeom prst="rect"><a:avLst/></a:prstGeom></p:spPr><p:txBody><a:bodyPr vert="horz" wrap="square" lIns="123825" tIns="123825" rIns="57150" bIns="123825" rtlCol="0" anchor="t" anchorCtr="0"><a:noAutofit/></a:bodyPr><a:lstStyle/><a:p><a:pPr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Establish user feedback channels and version iteration cycles integrated into annual quality objectives.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Detailed Implementation Plan & Milestone Definition</a:t></a:r><a:endParaRPr lang="en-US" sz="3000" b="1"><a:solidFill><a:schemeClr val="dk2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1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349437" y="4255117"/><a:ext cx="3699384" cy="2235599"/></a:xfrm><a:prstGeom prst="roundRect"><a:avLst><a:gd name="adj" fmla="val 16667"/></a:avLst></a:prstGeom><a:solidFill><a:schemeClr val="lt2"><a:alpha val="80000"/></a:schemeClr></a:solidFill></p:spPr></p:sp><p:sp><p:nvSpPr><p:cNvPr id="3" name="AutoShape 3"/><p:cNvSpPr/><p:nvPr/></p:nvSpPr><p:spPr><a:xfrm><a:off x="8061524" y="4255117"/><a:ext cx="3699384" cy="2235599"/></a:xfrm><a:prstGeom prst="roundRect"><a:avLst><a:gd name="adj" fmla="val 16667"/></a:avLst></a:prstGeom><a:solidFill><a:schemeClr val="lt2"><a:alpha val="80000"/></a:schemeClr></a:solidFill></p:spPr></p:sp><p:sp><p:nvSpPr><p:cNvPr id="4" name="AutoShape 4"/><p:cNvSpPr/><p:nvPr/></p:nvSpPr><p:spPr><a:xfrm><a:off x="4194952" y="4255117"/><a:ext cx="3699384" cy="2235599"/></a:xfrm><a:prstGeom prst="roundRect"><a:avLst><a:gd name="adj" fmla="val 16667"/></a:avLst></a:prstGeom><a:solidFill><a:schemeClr val="lt2"><a:alpha val="80000"/></a:schemeClr></a:solidFill></p:spPr></p:sp><p:sp><p:nvSpPr><p:cNvPr id="5" name="AutoShape 5"/><p:cNvSpPr/><p:nvPr/></p:nvSpPr><p:spPr><a:xfrm><a:off x="8112652" y="1525054"/><a:ext cx="3699384" cy="2235599"/></a:xfrm><a:prstGeom prst="roundRect"><a:avLst><a:gd name="adj" fmla="val 16667"/></a:avLst></a:prstGeom><a:solidFill><a:schemeClr val="lt2"><a:alpha val="80000"/></a:schemeClr></a:solidFill></p:spPr></p:sp><p:sp><p:nvSpPr><p:cNvPr id="6" name="AutoShape 6"/><p:cNvSpPr/><p:nvPr/></p:nvSpPr><p:spPr><a:xfrm><a:off x="4246081" y="1525054"/><a:ext cx="3699384" cy="2235599"/></a:xfrm><a:prstGeom prst="roundRect"><a:avLst><a:gd name="adj" fmla="val 16667"/></a:avLst></a:prstGeom><a:solidFill><a:schemeClr val="lt2"><a:alpha val="80000"/></a:schemeClr></a:solidFill></p:spPr></p:sp><p:sp><p:nvSpPr><p:cNvPr id="7" name="AutoShape 7"/><p:cNvSpPr/><p:nvPr/></p:nvSpPr><p:spPr><a:xfrm><a:off x="400566" y="1525054"/><a:ext cx="3699384" cy="2235599"/></a:xfrm><a:prstGeom prst="roundRect"><a:avLst><a:gd name="adj" fmla="val 16667"/></a:avLst></a:prstGeom><a:solidFill><a:schemeClr val="lt2"><a:alpha val="80000"/></a:schemeClr></a:solidFill></p:spPr></p:sp><p:sp><p:nvSpPr><p:cNvPr id="8" name="TextBox 8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System Configuration & User Testing Strategy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9" name="AutoShape 9"/><p:cNvSpPr/><p:nvPr/></p:nvSpPr><p:spPr><a:xfrm><a:off x="1926519" y="1148796"/><a:ext cx="666750" cy="666750"/></a:xfrm><a:prstGeom prst="ellipse"><a:avLst/></a:prstGeom><a:solidFill><a:schemeClr val="accent1"><a:alpha val="100000"/></a:schemeClr></a:solidFill></p:spPr></p:sp><p:sp><p:nvSpPr><p:cNvPr id="10" name="TextBox 10"/><p:cNvSpPr txBox="1"/><p:nvPr/></p:nvSpPr><p:spPr><a:xfrm><a:off x="624948" y="1815546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Environment Architecture Deployment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518352" y="2405129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Deploy separate development, test, and production environments with redundant servers and automated backup solutions.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><a:off x="1858413" y="1117066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01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13" name="AutoShape 13"/><p:cNvSpPr/><p:nvPr/></p:nvSpPr><p:spPr><a:xfrm><a:off x="5782367" y="1148796"/><a:ext cx="666750" cy="666750"/></a:xfrm><a:prstGeom prst="ellipse"><a:avLst/></a:prstGeom><a:solidFill><a:schemeClr val="accent1"><a:alpha val="100000"/></a:schemeClr></a:solidFill></p:spPr></p:sp><p:sp><p:nvSpPr><p:cNvPr id="14" name="TextBox 14"/><p:cNvSpPr txBox="1"/><p:nvPr/></p:nvSpPr><p:spPr><a:xfrm><a:off x="4480796" y="1815546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Permission Matrix Design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4374199" y="2405129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Define user role permissions using RBAC model; enable tiered data access control and operation audit trails.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5714261" y="1117066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02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17" name="AutoShape 17"/><p:cNvSpPr/><p:nvPr/></p:nvSpPr><p:spPr><a:xfrm><a:off x="9628970" y="1148796"/><a:ext cx="666750" cy="666750"/></a:xfrm><a:prstGeom prst="ellipse"><a:avLst/></a:prstGeom><a:solidFill><a:schemeClr val="accent1"><a:alpha val="100000"/></a:schemeClr></a:solidFill></p:spPr></p:sp><p:sp><p:nvSpPr><p:cNvPr id="18" name="TextBox 18"/><p:cNvSpPr txBox="1"/><p:nvPr/></p:nvSpPr><p:spPr><a:xfrm><a:off x="8327399" y="1815546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Test Case Development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8220802" y="2405129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Develop test scripts covering all business processes, including positive-path validation and exception scenario simulation.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9560864" y="1117066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03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1" name="AutoShape 21"/><p:cNvSpPr/><p:nvPr/></p:nvSpPr><p:spPr><a:xfrm><a:off x="1883095" y="3866252"/><a:ext cx="666750" cy="666750"/></a:xfrm><a:prstGeom prst="ellipse"><a:avLst/></a:prstGeom><a:solidFill><a:schemeClr val="accent1"><a:alpha val="100000"/></a:schemeClr></a:solidFill></p:spPr></p:sp><p:sp><p:nvSpPr><p:cNvPr id="22" name="TextBox 22"/><p:cNvSpPr txBox="1"/><p:nvPr/></p:nvSpPr><p:spPr><a:xfrm><a:off x="581524" y="4533002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UAT Execution Criteria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474928" y="5132111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Define UAT pass criteria requiring 100% validation of critical business processes and defect rate below 0.5%.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4" name="TextBox 24"/><p:cNvSpPr txBox="1"/><p:nvPr/></p:nvSpPr><p:spPr><a:xfrm><a:off x="1814989" y="3834522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04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5" name="AutoShape 25"/><p:cNvSpPr/><p:nvPr/></p:nvSpPr><p:spPr><a:xfrm><a:off x="5738942" y="3866252"/><a:ext cx="666750" cy="666750"/></a:xfrm><a:prstGeom prst="ellipse"><a:avLst/></a:prstGeom><a:solidFill><a:schemeClr val="accent1"><a:alpha val="100000"/></a:schemeClr></a:solidFill></p:spPr></p:sp><p:sp><p:nvSpPr><p:cNvPr id="26" name="TextBox 26"/><p:cNvSpPr txBox="1"/><p:nvPr/></p:nvSpPr><p:spPr><a:xfrm><a:off x="4437371" y="4533002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Performance & Load Testing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27" name="TextBox 27"/><p:cNvSpPr txBox="1"/><p:nvPr/></p:nvSpPr><p:spPr><a:xfrm><a:off x="4330775" y="5132111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Simulate multi-user concurrent operations; ensure response times meet ISO 13485 medical device industry standards.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28" name="TextBox 28"/><p:cNvSpPr txBox="1"/><p:nvPr/></p:nvSpPr><p:spPr><a:xfrm><a:off x="5670836" y="3834522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05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9" name="AutoShape 29"/><p:cNvSpPr/><p:nvPr/></p:nvSpPr><p:spPr><a:xfrm><a:off x="9585545" y="3866252"/><a:ext cx="666750" cy="666750"/></a:xfrm><a:prstGeom prst="ellipse"><a:avLst/></a:prstGeom><a:solidFill><a:schemeClr val="accent1"><a:alpha val="100000"/></a:schemeClr></a:solidFill></p:spPr></p:sp><p:sp><p:nvSpPr><p:cNvPr id="30" name="TextBox 30"/><p:cNvSpPr txBox="1"/><p:nvPr/></p:nvSpPr><p:spPr><a:xfrm><a:off x="8283974" y="4533002"/><a:ext cx="3269892" cy="704850"/></a:xfrm><a:prstGeom prst="rect"><a:avLst/></a:prstGeom></p:spPr><p:txBody><a:bodyPr vert="horz" wrap="square" lIns="123825" tIns="123825" rIns="57150" bIns="123825" rtlCol="0" anchor="ctr" anchorCtr="0"><a:noAutofit/></a:bodyPr><a:lstStyle/><a:p><a:pPr algn="ct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Validation Documentation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31" name="TextBox 31"/><p:cNvSpPr txBox="1"/><p:nvPr/></p:nvSpPr><p:spPr><a:xfrm><a:off x="8177378" y="5132111"/><a:ext cx="3483085" cy="1133743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20000"/></a:lnSpc></a:pPr><a:r><a:rPr lang="en-US" sz="1500"><a:solidFill><a:schemeClr val="dk1"><a:alpha val="100000"/></a:schemeClr></a:solidFill><a:latin typeface="Noto Sans SC"/><a:ea typeface="Noto Sans SC"/><a:cs typeface="Noto Sans SC"/></a:rPr><a:t>Produce complete IQ/OQ/PQ validation reports including raw test records and deviation handling plans.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32" name="TextBox 32"/><p:cNvSpPr txBox="1"/><p:nvPr/></p:nvSpPr><p:spPr><a:xfrm><a:off x="9517439" y="3834522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2400"><a:solidFill><a:srgbClr val="FFFFFF"><a:alpha val="100000"/></a:srgbClr></a:solidFill><a:latin typeface="Noto Sans SC"/><a:ea typeface="Noto Sans SC"/><a:cs typeface="Noto Sans SC"/></a:rPr><a:t>06</a:t></a:r><a:endParaRPr lang="en-US" sz="2400"><a:solidFill><a:srgbClr val="FFFFFF"><a:alpha val="100000"/></a:srgbClr></a:solidFill><a:latin typeface="Noto Sans SC"/><a:ea typeface="Noto Sans SC"/><a:cs typeface="Noto Sans SC"/></a:endParaRPr></a:p></p:txBody></p:sp></p:spTree></p:cSld><p:clrMapOvr><a:masterClrMapping/></p:clrMapOvr></p:sld>
</file>

<file path=ppt/slides/slide2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05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System Integration & Application Rollout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619335" y="3608265"/>
            <a:ext cx="2528378" cy="2528378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9066112" y="1570545"/>
            <a:ext cx="2528119" cy="2528119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856343" y="4357420"/>
            <a:ext cx="10737888" cy="1030068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07860" y="2308745"/>
            <a:ext cx="10700369" cy="1030068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 rot="5400000">
            <a:off x="9064705" y="1570545"/>
            <a:ext cx="2528119" cy="2528119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 rot="16200000" flipH="1">
            <a:off x="619335" y="3608265"/>
            <a:ext cx="2528378" cy="2528378"/>
          </a:xfrm>
          <a:prstGeom prst="blockArc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1873999" y="5623796"/>
            <a:ext cx="9720232" cy="50399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1873999" y="3598487"/>
            <a:ext cx="8464570" cy="50017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2833966" y="5470278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7951304" y="5470278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 flipH="1">
            <a:off x="2833966" y="3450622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 flipH="1">
            <a:off x="7951304" y="3450622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Freeform 14"/>
          <p:cNvSpPr/>
          <p:nvPr/>
        </p:nvSpPr>
        <p:spPr>
          <a:xfrm>
            <a:off x="479961" y="1576029"/>
            <a:ext cx="9878384" cy="500399"/>
          </a:xfrm>
          <a:custGeom>
            <a:avLst/>
            <a:gdLst/>
            <a:ahLst/>
            <a:cxnLst/>
            <a:rect l="l" t="t" r="r" b="b"/>
            <a:pathLst>
              <a:path w="9878384" h="500399">
                <a:moveTo>
                  <a:pt x="0" y="0"/>
                </a:moveTo>
                <a:lnTo>
                  <a:pt x="9878384" y="0"/>
                </a:lnTo>
                <a:lnTo>
                  <a:pt x="9878384" y="500399"/>
                </a:lnTo>
                <a:lnTo>
                  <a:pt x="9293" y="500399"/>
                </a:lnTo>
                <a:lnTo>
                  <a:pt x="254846" y="254846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5400000" flipH="1">
            <a:off x="11478657" y="5739369"/>
            <a:ext cx="503999" cy="27285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>
            <a:off x="2833966" y="1434874"/>
            <a:ext cx="1249349" cy="792000"/>
          </a:xfrm>
          <a:prstGeom prst="chevron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7951304" y="1434874"/>
            <a:ext cx="1249349" cy="792000"/>
          </a:xfrm>
          <a:prstGeom prst="chevron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104477" y="1649260"/>
            <a:ext cx="734083" cy="3323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08936" y="1649260"/>
            <a:ext cx="734083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047325" y="3658365"/>
            <a:ext cx="734083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208936" y="3658365"/>
            <a:ext cx="734083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3104477" y="5680348"/>
            <a:ext cx="734083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266088" y="5680348"/>
            <a:ext cx="734083" cy="3163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06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 flipH="1">
            <a:off x="1281539" y="1751128"/>
            <a:ext cx="1639118" cy="1809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Build the Team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5" name="Connector 25"/>
          <p:cNvCxnSpPr/>
          <p:nvPr/>
        </p:nvCxnSpPr>
        <p:spPr>
          <a:xfrm flipH="1">
            <a:off x="3793883" y="3851542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26" name="TextBox 26"/>
          <p:cNvSpPr txBox="1"/>
          <p:nvPr/>
        </p:nvSpPr>
        <p:spPr>
          <a:xfrm>
            <a:off x="5140151" y="1615194"/>
            <a:ext cx="1631970" cy="222314"/>
          </a:xfrm>
          <a:prstGeom prst="rect">
            <a:avLst/>
          </a:prstGeom>
        </p:spPr>
        <p:txBody>
          <a:bodyPr vert="horz" wrap="square" lIns="25432" tIns="25432" rIns="25432" bIns="25432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Define Objectives</a:t>
            </a:r>
            <a:endParaRPr lang="en-US" sz="11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 flipH="1">
            <a:off x="9296674" y="1751128"/>
            <a:ext cx="1379678" cy="1809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Current State Analysis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97215" y="2750464"/>
            <a:ext cx="2145030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Identify key interfaces and barriers for data exchange between ERP, MES, and other systems.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Freeform 29"/>
          <p:cNvSpPr/>
          <p:nvPr/>
        </p:nvSpPr>
        <p:spPr>
          <a:xfrm flipH="1">
            <a:off x="3508009" y="2445697"/>
            <a:ext cx="88096" cy="763618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0" name="Freeform 30"/>
          <p:cNvSpPr/>
          <p:nvPr/>
        </p:nvSpPr>
        <p:spPr>
          <a:xfrm flipH="1">
            <a:off x="6948622" y="2445697"/>
            <a:ext cx="88096" cy="763618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1" name="TextBox 31"/>
          <p:cNvSpPr txBox="1"/>
          <p:nvPr/>
        </p:nvSpPr>
        <p:spPr>
          <a:xfrm flipH="1">
            <a:off x="1596681" y="5807042"/>
            <a:ext cx="1323975" cy="1714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Effectiveness Evaluation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32" name="Connector 32"/>
          <p:cNvCxnSpPr/>
          <p:nvPr/>
        </p:nvCxnSpPr>
        <p:spPr>
          <a:xfrm>
            <a:off x="4051516" y="5873525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33" name="TextBox 33"/>
          <p:cNvSpPr txBox="1"/>
          <p:nvPr/>
        </p:nvSpPr>
        <p:spPr>
          <a:xfrm>
            <a:off x="5140151" y="5659160"/>
            <a:ext cx="1631970" cy="222314"/>
          </a:xfrm>
          <a:prstGeom prst="rect">
            <a:avLst/>
          </a:prstGeom>
        </p:spPr>
        <p:txBody>
          <a:bodyPr vert="horz" wrap="square" lIns="25432" tIns="25432" rIns="25432" bIns="25432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Dynamic Adjustment</a:t>
            </a:r>
            <a:endParaRPr lang="en-US" sz="11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 flipH="1">
            <a:off x="9296674" y="5792150"/>
            <a:ext cx="1843123" cy="1809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Continuous Optimization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Freeform 35"/>
          <p:cNvSpPr/>
          <p:nvPr/>
        </p:nvSpPr>
        <p:spPr>
          <a:xfrm flipH="1">
            <a:off x="4667895" y="4494372"/>
            <a:ext cx="88096" cy="763618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6" name="Freeform 36"/>
          <p:cNvSpPr/>
          <p:nvPr/>
        </p:nvSpPr>
        <p:spPr>
          <a:xfrm flipH="1">
            <a:off x="8108508" y="4494372"/>
            <a:ext cx="88096" cy="763618"/>
          </a:xfrm>
          <a:custGeom>
            <a:avLst/>
            <a:gdLst/>
            <a:ahLst/>
            <a:cxnLst/>
            <a:rect l="l" t="t" r="r" b="b"/>
            <a:pathLst>
              <a:path w="6350" h="225425">
                <a:moveTo>
                  <a:pt x="0" y="0"/>
                </a:moveTo>
                <a:lnTo>
                  <a:pt x="0" y="225425"/>
                </a:ln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cxnSp>
        <p:nvCxnSpPr>
          <p:cNvPr id="37" name="Connector 37"/>
          <p:cNvCxnSpPr/>
          <p:nvPr/>
        </p:nvCxnSpPr>
        <p:spPr>
          <a:xfrm>
            <a:off x="4051516" y="1842438"/>
            <a:ext cx="4157420" cy="0"/>
          </a:xfrm>
          <a:prstGeom prst="line">
            <a:avLst/>
          </a:prstGeom>
          <a:ln w="19050">
            <a:solidFill>
              <a:srgbClr val="FFFFFF">
                <a:alpha val="100000"/>
              </a:srgbClr>
            </a:solidFill>
            <a:prstDash val="dash"/>
            <a:headEnd type="none"/>
            <a:tailEnd type="triangle"/>
          </a:ln>
        </p:spPr>
      </p:cxnSp>
      <p:sp>
        <p:nvSpPr>
          <p:cNvPr id="38" name="TextBox 38"/>
          <p:cNvSpPr txBox="1"/>
          <p:nvPr/>
        </p:nvSpPr>
        <p:spPr>
          <a:xfrm>
            <a:off x="5140151" y="3637177"/>
            <a:ext cx="1631970" cy="222314"/>
          </a:xfrm>
          <a:prstGeom prst="rect">
            <a:avLst/>
          </a:prstGeom>
        </p:spPr>
        <p:txBody>
          <a:bodyPr vert="horz" wrap="square" lIns="25432" tIns="25432" rIns="25432" bIns="25432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Implementation Plan</a:t>
            </a:r>
            <a:endParaRPr lang="en-US" sz="11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TextBox 39"/>
          <p:cNvSpPr txBox="1"/>
          <p:nvPr/>
        </p:nvSpPr>
        <p:spPr>
          <a:xfrm flipH="1">
            <a:off x="1523823" y="3774228"/>
            <a:ext cx="1228725" cy="1714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Deployment Execution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TextBox 40"/>
          <p:cNvSpPr txBox="1"/>
          <p:nvPr/>
        </p:nvSpPr>
        <p:spPr>
          <a:xfrm flipH="1">
            <a:off x="9149190" y="3774228"/>
            <a:ext cx="1527162" cy="1809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Solution Design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TextBox 41"/>
          <p:cNvSpPr txBox="1"/>
          <p:nvPr/>
        </p:nvSpPr>
        <p:spPr>
          <a:xfrm flipH="1">
            <a:off x="1092032" y="2516745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Interface Identification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4363290" y="2750464"/>
            <a:ext cx="2145030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Analyze root technical and management causes of data silos or process breakpoints between systems.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TextBox 43"/>
          <p:cNvSpPr txBox="1"/>
          <p:nvPr/>
        </p:nvSpPr>
        <p:spPr>
          <a:xfrm flipH="1">
            <a:off x="4458107" y="2516745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Root Cause Analysis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450089" y="2750464"/>
            <a:ext cx="214503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Develop system integration technical approach based on middleware or APIs.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TextBox 45"/>
          <p:cNvSpPr txBox="1"/>
          <p:nvPr/>
        </p:nvSpPr>
        <p:spPr>
          <a:xfrm flipH="1">
            <a:off x="7544906" y="2516745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Integration Design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2410559" y="4811493"/>
            <a:ext cx="2145030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specific responsibilities of IT, quality, and production departments in integration implementation.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TextBox 47"/>
          <p:cNvSpPr txBox="1"/>
          <p:nvPr/>
        </p:nvSpPr>
        <p:spPr>
          <a:xfrm flipH="1">
            <a:off x="2505376" y="4577774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Responsibility Assignment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5497358" y="4811493"/>
            <a:ext cx="2145030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Validate QMS–ERP/MES data synchronization and business logic consistency in test environment.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9" name="TextBox 49"/>
          <p:cNvSpPr txBox="1"/>
          <p:nvPr/>
        </p:nvSpPr>
        <p:spPr>
          <a:xfrm flipH="1">
            <a:off x="5592175" y="4577774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System Integration Testing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8688953" y="4811493"/>
            <a:ext cx="2145030" cy="4533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Verify improved accuracy and timeliness of quality data in integrated systems using KPIs.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TextBox 51"/>
          <p:cNvSpPr txBox="1"/>
          <p:nvPr/>
        </p:nvSpPr>
        <p:spPr>
          <a:xfrm flipH="1">
            <a:off x="8783770" y="4577774"/>
            <a:ext cx="1743075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Performance Verification</a:t>
            </a:r>
            <a:endParaRPr lang="en-US" sz="155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2" name="AutoShape 52"/>
          <p:cNvSpPr/>
          <p:nvPr/>
        </p:nvSpPr>
        <p:spPr>
          <a:xfrm>
            <a:off x="10676352" y="2175779"/>
            <a:ext cx="1296000" cy="12960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3" name="AutoShape 53"/>
          <p:cNvSpPr/>
          <p:nvPr/>
        </p:nvSpPr>
        <p:spPr>
          <a:xfrm>
            <a:off x="10822312" y="2291615"/>
            <a:ext cx="1047198" cy="104719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54" name="TextBox 54"/>
          <p:cNvSpPr txBox="1"/>
          <p:nvPr/>
        </p:nvSpPr>
        <p:spPr>
          <a:xfrm>
            <a:off x="10829255" y="2644709"/>
            <a:ext cx="1040130" cy="3581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Integration Strategy</a:t>
            </a:r>
            <a:endParaRPr lang="en-US" sz="1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AutoShape 55"/>
          <p:cNvSpPr/>
          <p:nvPr/>
        </p:nvSpPr>
        <p:spPr>
          <a:xfrm>
            <a:off x="301353" y="4208560"/>
            <a:ext cx="1296000" cy="12960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6" name="AutoShape 56"/>
          <p:cNvSpPr/>
          <p:nvPr/>
        </p:nvSpPr>
        <p:spPr>
          <a:xfrm>
            <a:off x="419048" y="4332196"/>
            <a:ext cx="1047198" cy="104719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57" name="TextBox 57"/>
          <p:cNvSpPr txBox="1"/>
          <p:nvPr/>
        </p:nvSpPr>
        <p:spPr>
          <a:xfrm>
            <a:off x="593834" y="4970424"/>
            <a:ext cx="687705" cy="25336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Outcome Verification</a:t>
            </a:r>
            <a:endParaRPr lang="en-US" sz="1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Core System Integration Plan (ERP/MES)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9" name="Freeform 59"/>
          <p:cNvSpPr/>
          <p:nvPr/>
        </p:nvSpPr>
        <p:spPr>
          <a:xfrm>
            <a:off x="707860" y="4494372"/>
            <a:ext cx="466725" cy="40005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190500"/>
                </a:moveTo>
                <a:cubicBezTo>
                  <a:pt x="194481" y="190500"/>
                  <a:pt x="228562" y="156381"/>
                  <a:pt x="228562" y="114300"/>
                </a:cubicBezTo>
                <a:lnTo>
                  <a:pt x="228562" y="76200"/>
                </a:lnTo>
                <a:cubicBezTo>
                  <a:pt x="228562" y="23612"/>
                  <a:pt x="190500" y="0"/>
                  <a:pt x="152400" y="0"/>
                </a:cubicBezTo>
                <a:lnTo>
                  <a:pt x="76162" y="0"/>
                </a:lnTo>
                <a:cubicBezTo>
                  <a:pt x="38100" y="0"/>
                  <a:pt x="0" y="20241"/>
                  <a:pt x="0" y="76200"/>
                </a:cubicBezTo>
                <a:cubicBezTo>
                  <a:pt x="0" y="130969"/>
                  <a:pt x="38100" y="152400"/>
                  <a:pt x="76162" y="152400"/>
                </a:cubicBezTo>
                <a:lnTo>
                  <a:pt x="114300" y="152400"/>
                </a:lnTo>
                <a:cubicBezTo>
                  <a:pt x="135322" y="152400"/>
                  <a:pt x="152400" y="169478"/>
                  <a:pt x="152400" y="190500"/>
                </a:cubicBezTo>
                <a:close/>
              </a:path>
              <a:path w="304800" h="304800">
                <a:moveTo>
                  <a:pt x="247460" y="116329"/>
                </a:moveTo>
                <a:cubicBezTo>
                  <a:pt x="246345" y="167878"/>
                  <a:pt x="204197" y="209550"/>
                  <a:pt x="152400" y="209550"/>
                </a:cubicBezTo>
                <a:lnTo>
                  <a:pt x="133350" y="209550"/>
                </a:lnTo>
                <a:lnTo>
                  <a:pt x="133350" y="190500"/>
                </a:lnTo>
                <a:cubicBezTo>
                  <a:pt x="133350" y="179984"/>
                  <a:pt x="124797" y="171450"/>
                  <a:pt x="114300" y="171450"/>
                </a:cubicBezTo>
                <a:lnTo>
                  <a:pt x="78095" y="171450"/>
                </a:lnTo>
                <a:cubicBezTo>
                  <a:pt x="76952" y="177136"/>
                  <a:pt x="76248" y="183223"/>
                  <a:pt x="76200" y="189795"/>
                </a:cubicBezTo>
                <a:lnTo>
                  <a:pt x="76200" y="229333"/>
                </a:lnTo>
                <a:cubicBezTo>
                  <a:pt x="76600" y="271072"/>
                  <a:pt x="110566" y="304800"/>
                  <a:pt x="152400" y="304800"/>
                </a:cubicBezTo>
                <a:cubicBezTo>
                  <a:pt x="152400" y="283740"/>
                  <a:pt x="169478" y="266700"/>
                  <a:pt x="190500" y="266700"/>
                </a:cubicBezTo>
                <a:lnTo>
                  <a:pt x="228562" y="266700"/>
                </a:lnTo>
                <a:cubicBezTo>
                  <a:pt x="266700" y="266700"/>
                  <a:pt x="304800" y="245269"/>
                  <a:pt x="304800" y="190500"/>
                </a:cubicBezTo>
                <a:cubicBezTo>
                  <a:pt x="304800" y="143894"/>
                  <a:pt x="278273" y="122301"/>
                  <a:pt x="247460" y="116329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2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Data Migration & Cleansing Strategy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3" name="AutoShape 3"/><p:cNvSpPr/><p:nvPr/></p:nvSpPr><p:spPr><a:xfrm><a:off x="401832" y="2050015"/><a:ext cx="2190750" cy="4428588"/></a:xfrm><a:prstGeom prst="round2SameRect"><a:avLst/></a:prstGeom><a:solidFill><a:schemeClr val="lt2"><a:alpha val="80000"/></a:schemeClr></a:solidFill></p:spPr></p:sp><p:sp><p:nvSpPr><p:cNvPr id="4" name="AutoShape 4"/><p:cNvSpPr/><p:nvPr/></p:nvSpPr><p:spPr><a:xfrm><a:off x="1069343" y="1649980"/><a:ext cx="855726" cy="855726"/></a:xfrm><a:prstGeom prst="ellipse"><a:avLst/></a:prstGeom><a:solidFill><a:schemeClr val="accent1"><a:alpha val="100000"/></a:schemeClr></a:solidFill></p:spPr></p:sp><p:sp><p:nvSpPr><p:cNvPr id="5" name="TextBox 5"/><p:cNvSpPr txBox="1"/><p:nvPr/></p:nvSpPr><p:spPr><a:xfrm><a:off x="487557" y="3275506"/><a:ext cx="2019300" cy="3010781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Develop data value assessment matrix; classify legacy inspection records, deviation reports, and other data into A/B/C tiers for migration based on usage frequency and regulatory requirements.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1095725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01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7" name="AutoShape 7"/><p:cNvSpPr/><p:nvPr/></p:nvSpPr><p:spPr><a:xfrm><a:off x="2710003" y="2050015"/><a:ext cx="2190750" cy="4428588"/></a:xfrm><a:prstGeom prst="round2SameRect"><a:avLst/></a:prstGeom><a:solidFill><a:schemeClr val="lt2"><a:alpha val="80000"/></a:schemeClr></a:solidFill></p:spPr></p:sp><p:sp><p:nvSpPr><p:cNvPr id="8" name="AutoShape 8"/><p:cNvSpPr/><p:nvPr/></p:nvSpPr><p:spPr><a:xfrm><a:off x="3377515" y="1649980"/><a:ext cx="855726" cy="855726"/></a:xfrm><a:prstGeom prst="ellipse"><a:avLst/></a:prstGeom><a:solidFill><a:schemeClr val="accent1"><a:alpha val="100000"/></a:schemeClr></a:solidFill></p:spPr></p:sp><p:sp><p:nvSpPr><p:cNvPr id="9" name="TextBox 9"/><p:cNvSpPr txBox="1"/><p:nvPr/></p:nvSpPr><p:spPr><a:xfrm><a:off x="2795728" y="3275506"/><a:ext cx="2019300" cy="3010781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Develop dedicated ETL tools for unstructured data (e.g., scanned paper inspection forms); combine OCR recognition with manual review for standardized data ingestion.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3403897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02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11" name="AutoShape 11"/><p:cNvSpPr/><p:nvPr/></p:nvSpPr><p:spPr><a:xfrm><a:off x="5003222" y="2050015"/><a:ext cx="2190750" cy="4428588"/></a:xfrm><a:prstGeom prst="round2SameRect"><a:avLst/></a:prstGeom><a:solidFill><a:schemeClr val="lt2"><a:alpha val="80000"/></a:schemeClr></a:solidFill></p:spPr></p:sp><p:sp><p:nvSpPr><p:cNvPr id="12" name="AutoShape 12"/><p:cNvSpPr/><p:nvPr/></p:nvSpPr><p:spPr><a:xfrm><a:off x="5670734" y="1649980"/><a:ext cx="855726" cy="855726"/></a:xfrm><a:prstGeom prst="ellipse"><a:avLst/></a:prstGeom><a:solidFill><a:schemeClr val="accent1"><a:alpha val="100000"/></a:schemeClr></a:solidFill></p:spPr></p:sp><p:sp><p:nvSpPr><p:cNvPr id="13" name="TextBox 13"/><p:cNvSpPr txBox="1"/><p:nvPr/></p:nvSpPr><p:spPr><a:xfrm><a:off x="5186928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Data Integrity Verification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5088947" y="3275506"/><a:ext cx="2019300" cy="2947454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Implement triple verification: pre/post migration record count reconciliation, key field non-null validation, and business logic consistency checks.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5697116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03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16" name="AutoShape 16"/><p:cNvSpPr/><p:nvPr/></p:nvSpPr><p:spPr><a:xfrm><a:off x="7275952" y="2079919"/><a:ext cx="2190750" cy="4398684"/></a:xfrm><a:prstGeom prst="round2SameRect"><a:avLst/></a:prstGeom><a:solidFill><a:schemeClr val="lt2"><a:alpha val="80000"/></a:schemeClr></a:solidFill></p:spPr></p:sp><p:sp><p:nvSpPr><p:cNvPr id="17" name="AutoShape 17"/><p:cNvSpPr/><p:nvPr/></p:nvSpPr><p:spPr><a:xfrm><a:off x="7943464" y="1679885"/><a:ext cx="855726" cy="855726"/></a:xfrm><a:prstGeom prst="ellipse"><a:avLst/></a:prstGeom><a:solidFill><a:schemeClr val="accent1"><a:alpha val="100000"/></a:schemeClr></a:solidFill></p:spPr></p:sp><p:sp><p:nvSpPr><p:cNvPr id="18" name="TextBox 18"/><p:cNvSpPr txBox="1"/><p:nvPr/></p:nvSpPr><p:spPr><a:xfrm><a:off x="7361677" y="3305411"/><a:ext cx="2019300" cy="2980876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Apply fuzzy matching to identify duplicate supplier records; build auto-deduplication rule library based on confidence scoring.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7969846" y="1742642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04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20" name="AutoShape 20"/><p:cNvSpPr/><p:nvPr/></p:nvSpPr><p:spPr><a:xfrm><a:off x="9548682" y="2050015"/><a:ext cx="2190750" cy="4428588"/></a:xfrm><a:prstGeom prst="round2SameRect"><a:avLst/></a:prstGeom><a:solidFill><a:schemeClr val="lt2"><a:alpha val="80000"/></a:schemeClr></a:solidFill></p:spPr></p:sp><p:sp><p:nvSpPr><p:cNvPr id="21" name="AutoShape 21"/><p:cNvSpPr/><p:nvPr/></p:nvSpPr><p:spPr><a:xfrm><a:off x="10216194" y="1649980"/><a:ext cx="855726" cy="855726"/></a:xfrm><a:prstGeom prst="ellipse"><a:avLst/></a:prstGeom><a:solidFill><a:schemeClr val="accent1"><a:alpha val="100000"/></a:schemeClr></a:solidFill></p:spPr></p:sp><p:sp><p:nvSpPr><p:cNvPr id="22" name="TextBox 22"/><p:cNvSpPr txBox="1"/><p:nvPr/></p:nvSpPr><p:spPr><a:xfrm><a:off x="9634407" y="3275506"/><a:ext cx="2019300" cy="2947454"/></a:xfrm><a:prstGeom prst="rect"><a:avLst/></a:prstGeom></p:spPr><p:txBody><a:bodyPr vert="horz" wrap="square" lIns="123825" tIns="123825" rIns="57150" bIns="123825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For multi-version BOM data in engineering change management, adopt parallel storage with dual timestamp and effective-batch marking.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10242576" y="1712738"/><a:ext cx="802962" cy="730211"/></a:xfrm><a:prstGeom prst="rect"><a:avLst/></a:prstGeom><a:noFill/></p:spPr><p:txBody><a:bodyPr vert="horz" wrap="none" lIns="0" tIns="0" rIns="0" bIns="0" rtlCol="0" anchor="ctr" anchorCtr="0"><a:noAutofit/></a:bodyPr><a:lstStyle/><a:p><a:pPr algn="ctr"><a:lnSpc><a:spcPct val="100000"/></a:lnSpc><a:spcBef><a:spcPct val="0"/></a:spcBef></a:pPr><a:r><a:rPr lang="en-US" sz="3600"><a:solidFill><a:srgbClr val="FFFFFF"><a:alpha val="100000"/></a:srgbClr></a:solidFill><a:latin typeface="Noto Sans SC"/><a:ea typeface="Noto Sans SC"/><a:cs typeface="Noto Sans SC"/></a:rPr><a:t>05</a:t></a:r><a:endParaRPr lang="en-US" sz="3600"><a:solidFill><a:srgbClr val="FFFFFF"><a:alpha val="100000"/></a:srgbClr></a:solidFill><a:latin typeface="Noto Sans SC"/><a:ea typeface="Noto Sans SC"/><a:cs typeface="Noto Sans SC"/></a:endParaRPr></a:p></p:txBody></p:sp><p:sp><p:nvSpPr><p:cNvPr id="24" name="TextBox 24"/><p:cNvSpPr txBox="1"/><p:nvPr/></p:nvSpPr><p:spPr><a:xfrm><a:off x="2896533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Structured Conversion Engine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5" name="TextBox 25"/><p:cNvSpPr txBox="1"/><p:nvPr/></p:nvSpPr><p:spPr><a:xfrm><a:off x="9717122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Version Conflict Resolution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6" name="TextBox 26"/><p:cNvSpPr txBox="1"/><p:nvPr/></p:nvSpPr><p:spPr><a:xfrm><a:off x="7426726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Redundant Data Cleansing Algorithm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p:sp><p:nvSpPr><p:cNvPr id="27" name="TextBox 27"/><p:cNvSpPr txBox="1"/><p:nvPr/></p:nvSpPr><p:spPr><a:xfrm><a:off x="588361" y="2634432"/><a:ext cx="1817690" cy="704850"/></a:xfrm><a:prstGeom prst="rect"><a:avLst/></a:prstGeom></p:spPr><p:txBody><a:bodyPr vert="horz" wrap="square" lIns="0" tIns="0" rIns="0" bIns="0" rtlCol="0" anchor="t" anchorCtr="0"><a:noAutofit/></a:bodyPr><a:lstStyle/><a:p><a:pPr algn="ctr"><a:lnSpc><a:spcPct val="120000"/></a:lnSpc></a:pPr><a:r><a:rPr lang="en-US" sz="1600" b="1"><a:solidFill><a:schemeClr val="accent1"><a:alpha val="100000"/></a:schemeClr></a:solidFill><a:latin typeface="Noto Sans SC"/><a:ea typeface="Noto Sans SC"/><a:cs typeface="Noto Sans SC"/></a:rPr><a:t>Historical Data Tiered Assessment</a:t></a:r><a:endParaRPr lang="en-US" sz="1600" b="1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2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7195174" y="2054018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3" name="AutoShape 3"/><p:cNvSpPr/><p:nvPr/></p:nvSpPr><p:spPr><a:xfrm><a:off x="7195174" y="5014854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4" name="AutoShape 4"/><p:cNvSpPr/><p:nvPr/></p:nvSpPr><p:spPr><a:xfrm><a:off x="7786731" y="3573017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5" name="AutoShape 5"/><p:cNvSpPr/><p:nvPr/></p:nvSpPr><p:spPr><a:xfrm><a:off x="4422454" y="2066288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6" name="AutoShape 6"/><p:cNvSpPr/><p:nvPr/></p:nvSpPr><p:spPr><a:xfrm><a:off x="3752022" y="3585288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7" name="AutoShape 7"/><p:cNvSpPr/><p:nvPr/></p:nvSpPr><p:spPr><a:xfrm><a:off x="4422454" y="5027125"/><a:ext cx="617410" cy="617410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8" name="AutoShape 8"/><p:cNvSpPr/><p:nvPr/></p:nvSpPr><p:spPr><a:xfrm><a:off x="5346335" y="3132057"/><a:ext cx="1499330" cy="1499330"/></a:xfrm><a:prstGeom prst="ellipse"><a:avLst/></a:prstGeom><a:solidFill><a:schemeClr val="accent1"><a:alpha val="100000"/></a:schemeClr></a:solidFill></p:spPr></p:sp><p:grpSp><p:nvGrpSpPr><p:cNvPr id="9" name="Group 9"/><p:cNvGrpSpPr/><p:nvPr/></p:nvGrpSpPr><p:grpSpPr><a:xfrm rot="0"><a:off x="5804249" y="3601163"/><a:ext cx="583501" cy="561118"/><a:chOff x="5804249" y="3601163"/><a:chExt cx="583501" cy="561118"/></a:xfrm></p:grpSpPr><p:sp><p:nvSpPr><p:cNvPr id="10" name="AutoShape 10"/><p:cNvSpPr/><p:nvPr/></p:nvSpPr><p:spPr><a:xfrm><a:off x="5964745" y="3601163"/><a:ext cx="262604" cy="265938"/></a:xfrm><a:prstGeom prst="ellipse"><a:avLst/></a:prstGeom><a:solidFill><a:schemeClr val="lt1"><a:alpha val="100000"/></a:schemeClr></a:solidFill><a:ln w="19050"><a:solidFill><a:schemeClr val="accent1"><a:alpha val="100000"/></a:schemeClr></a:solidFill><a:prstDash val="solid"/></a:ln></p:spPr></p:sp><p:sp><p:nvSpPr><p:cNvPr id="11" name="Freeform 11"/><p:cNvSpPr/><p:nvPr/></p:nvSpPr><p:spPr><a:xfrm><a:off x="5804249" y="3908535"/><a:ext cx="583501" cy="253746"/></a:xfrm><a:custGeom><a:avLst/><a:gdLst/><a:ahLst/><a:cxnLst/><a:rect l="l" t="t" r="r" b="b"/><a:pathLst><a:path w="200" h="87"><a:moveTo><a:pt x="35" y="87"/></a:moveTo><a:cubicBezTo><a:pt x="35" y="72"/><a:pt x="35" y="72"/><a:pt x="35" y="72"/></a:cubicBezTo><a:cubicBezTo><a:pt x="46" y="72"/><a:pt x="46" y="72"/><a:pt x="46" y="72"/></a:cubicBezTo><a:cubicBezTo><a:pt x="46" y="87"/><a:pt x="46" y="87"/><a:pt x="46" y="87"/></a:cubicBezTo><a:cubicBezTo><a:pt x="155" y="87"/><a:pt x="155" y="87"/><a:pt x="155" y="87"/></a:cubicBezTo><a:cubicBezTo><a:pt x="155" y="72"/><a:pt x="155" y="72"/><a:pt x="155" y="72"/></a:cubicBezTo><a:cubicBezTo><a:pt x="166" y="72"/><a:pt x="166" y="72"/><a:pt x="166" y="72"/></a:cubicBezTo><a:cubicBezTo><a:pt x="166" y="87"/><a:pt x="166" y="87"/><a:pt x="166" y="87"/></a:cubicBezTo><a:cubicBezTo><a:pt x="199" y="87"/><a:pt x="199" y="87"/><a:pt x="199" y="87"/></a:cubicBezTo><a:cubicBezTo><a:pt x="199" y="47"/><a:pt x="200" y="43"/><a:pt x="200" y="43"/></a:cubicBezTo><a:cubicBezTo><a:pt x="200" y="19"/><a:pt x="180" y="0"/><a:pt x="156" y="0"/></a:cubicBezTo><a:cubicBezTo><a:pt x="156" y="0"/><a:pt x="156" y="0"/><a:pt x="156" y="0"/></a:cubicBezTo><a:cubicBezTo><a:pt x="156" y="0"/><a:pt x="156" y="0"/><a:pt x="156" y="0"/></a:cubicBezTo><a:cubicBezTo><a:pt x="140" y="0"/><a:pt x="140" y="0"/><a:pt x="140" y="0"/></a:cubicBezTo><a:cubicBezTo><a:pt x="100" y="80"/><a:pt x="100" y="80"/><a:pt x="100" y="80"/></a:cubicBezTo><a:cubicBezTo><a:pt x="60" y="0"/><a:pt x="60" y="0"/><a:pt x="60" y="0"/></a:cubicBezTo><a:cubicBezTo><a:pt x="45" y="0"/><a:pt x="45" y="0"/><a:pt x="45" y="0"/></a:cubicBezTo><a:cubicBezTo><a:pt x="45" y="0"/><a:pt x="45" y="0"/><a:pt x="45" y="0"/></a:cubicBezTo><a:cubicBezTo><a:pt x="45" y="0"/><a:pt x="44" y="0"/><a:pt x="44" y="0"/></a:cubicBezTo><a:cubicBezTo><a:pt x="20" y="0"/><a:pt x="1" y="19"/><a:pt x="1" y="43"/></a:cubicBezTo><a:cubicBezTo><a:pt x="1" y="43"/><a:pt x="0" y="47"/><a:pt x="0" y="87"/></a:cubicBezTo><a:lnTo><a:pt x="35" y="87"/></a:lnTo></a:path></a:pathLst></a:custGeom><a:solidFill><a:schemeClr val="lt1"><a:alpha val="100000"/></a:schemeClr></a:solidFill><a:ln w="19050"><a:solidFill><a:schemeClr val="accent1"><a:alpha val="100000"/></a:schemeClr></a:solidFill><a:prstDash val="solid"/></a:ln></p:spPr></p:sp></p:grpSp><p:sp><p:nvSpPr><p:cNvPr id="12" name="TextBox 12"/><p:cNvSpPr txBox="1"/><p:nvPr/></p:nvSpPr><p:spPr><a:xfrm><a:off x="986573" y="1625969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r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Role-Based Training System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3" name="TextBox 13"/><p:cNvSpPr txBox="1"/><p:nvPr/></p:nvSpPr><p:spPr><a:xfrm><a:off x="986573" y="2070247"/><a:ext cx="3286271" cy="949747"/></a:xfrm><a:prstGeom prst="rect"><a:avLst/></a:prstGeom></p:spPr><p:txBody><a:bodyPr vert="horz" wrap="square" lIns="66008" tIns="33052" rIns="66008" bIns="33052" rtlCol="0" anchor="t" anchorCtr="0"><a:noAutofit/></a:bodyPr><a:lstStyle/><a:p><a:pPr algn="r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Develop tiered course packages for quality engineers, production operators, supplier administrators, and other roles covering system operation, process standards, and emergency handling.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316141" y="3178234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r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Sandbox Practice Environment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334499" y="3632036"/><a:ext cx="3286271" cy="937998"/></a:xfrm><a:prstGeom prst="rect"><a:avLst/></a:prstGeom></p:spPr><p:txBody><a:bodyPr vert="horz" wrap="square" lIns="66008" tIns="33052" rIns="66008" bIns="33052" rtlCol="0" anchor="t" anchorCtr="0"><a:noAutofit/></a:bodyPr><a:lstStyle/><a:p><a:pPr algn="r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Build production-isolated training system with simulated response workflows for typical quality incidents (e.g., batch mix-up, equipment deviation).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986573" y="4731698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r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User Certification Mechanism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986995" y="5195026"/><a:ext cx="3286271" cy="936111"/></a:xfrm><a:prstGeom prst="rect"><a:avLst/></a:prstGeom></p:spPr><p:txBody><a:bodyPr vert="horz" wrap="square" lIns="66008" tIns="33052" rIns="66008" bIns="33052" rtlCol="0" anchor="t" anchorCtr="0"><a:noAutofit/></a:bodyPr><a:lstStyle/><a:p><a:pPr algn="r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Implement dual-track certification via theory exam and hands-on assessment; issue digital certificates automatically linked to system login permissions.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7954269" y="1601428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l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Rollout Incentive Mechanism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7954269" y="2045706"/><a:ext cx="3286271" cy="949747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Design KPI leaderboards for data entry completeness and timely deviation closure; allocate additional digital budget to top-performing departments.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8545826" y="3153693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l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Rapid Issue Response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21" name="TextBox 21"/><p:cNvSpPr txBox="1"/><p:nvPr/></p:nvSpPr><p:spPr><a:xfrm><a:off x="8556922" y="3607495"/><a:ext cx="3286271" cy="937998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Form an &quot;Iron Triangle&quot; support team of IT support, business experts, and change management; implement 7×24 three-tier response mechanism.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22" name="TextBox 22"/><p:cNvSpPr txBox="1"/><p:nvPr/></p:nvSpPr><p:spPr><a:xfrm><a:off x="7954269" y="4731698"/><a:ext cx="3286271" cy="490334"/></a:xfrm><a:prstGeom prst="rect"><a:avLst/></a:prstGeom></p:spPr><p:txBody><a:bodyPr vert="horz" wrap="square" lIns="66008" tIns="33052" rIns="66008" bIns="33052" rtlCol="0" anchor="b" anchorCtr="0"><a:noAutofit/></a:bodyPr><a:lstStyle/><a:p><a:pPr algn="l"><a:lnSpc><a:spcPct val="120000"/></a:lnSpc></a:pPr><a:r><a:rPr lang="en-US" sz="2000" b="1"><a:solidFill><a:schemeClr val="accent1"><a:alpha val="100000"/></a:schemeClr></a:solidFill><a:latin typeface="Noto Sans SC"/><a:ea typeface="Noto Sans SC"/><a:cs typeface="Noto Sans SC"/></a:rPr><a:t>Knowledge Repository Platform</a:t></a:r><a:endParaRPr lang="en-US" sz="2000" b="1"><a:solidFill><a:schemeClr val="accent1"><a:alpha val="100000"/></a:schemeClr></a:solidFill><a:latin typeface="Noto Sans SC"/><a:ea typeface="Noto Sans SC"/><a:cs typeface="Noto Sans SC"/></a:endParaRPr></a:p></p:txBody></p:sp><p:sp><p:nvSpPr><p:cNvPr id="23" name="TextBox 23"/><p:cNvSpPr txBox="1"/><p:nvPr/></p:nvSpPr><p:spPr><a:xfrm><a:off x="7947560" y="5195026"/><a:ext cx="3286271" cy="936111"/></a:xfrm><a:prstGeom prst="rect"><a:avLst/></a:prstGeom></p:spPr><p:txBody><a:bodyPr vert="horz" wrap="square" lIns="66008" tIns="33052" rIns="66008" bIns="33052" rtlCol="0" anchor="t" anchorCtr="0"><a:noAutofit/></a:bodyPr><a:lstStyle/><a:p><a:pPr algn="l"><a:lnSpc><a:spcPct val="140000"/></a:lnSpc></a:pPr><a:r><a:rPr lang="en-US" sz="1275"><a:solidFill><a:schemeClr val="dk1"><a:alpha val="100000"/></a:schemeClr></a:solidFill><a:latin typeface="Noto Sans SC"/><a:ea typeface="Noto Sans SC"/><a:cs typeface="Noto Sans SC"/></a:rPr><a:t>Build searchable case library; convert user inquiries into structured FAQs continuously updated in enterprise Wiki.</a:t></a:r><a:endParaRPr lang="en-US" sz="1275"><a:solidFill><a:schemeClr val="dk1"><a:alpha val="100000"/></a:schemeClr></a:solidFill><a:latin typeface="Noto Sans SC"/><a:ea typeface="Noto Sans SC"/><a:cs typeface="Noto Sans SC"/></a:endParaRPr></a:p></p:txBody></p:sp><p:sp><p:nvSpPr><p:cNvPr id="24" name="TextBox 24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User Training & Go-Live Rollout Methods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25" name="TextBox 25"/><p:cNvSpPr txBox="1"/><p:nvPr/></p:nvSpPr><p:spPr><a:xfrm><a:off x="4306344" y="2134011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01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26" name="TextBox 26"/><p:cNvSpPr txBox="1"/><p:nvPr/></p:nvSpPr><p:spPr><a:xfrm><a:off x="7079064" y="2121740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04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27" name="TextBox 27"/><p:cNvSpPr txBox="1"/><p:nvPr/></p:nvSpPr><p:spPr><a:xfrm><a:off x="3635912" y="3653010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02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28" name="TextBox 28"/><p:cNvSpPr txBox="1"/><p:nvPr/></p:nvSpPr><p:spPr><a:xfrm><a:off x="7670621" y="3640740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05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29" name="TextBox 29"/><p:cNvSpPr txBox="1"/><p:nvPr/></p:nvSpPr><p:spPr><a:xfrm><a:off x="4306344" y="5094847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03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30" name="TextBox 30"/><p:cNvSpPr txBox="1"/><p:nvPr/></p:nvSpPr><p:spPr><a:xfrm><a:off x="7079064" y="5082576"/><a:ext cx="849630" cy="481965"/></a:xfrm><a:prstGeom prst="rect"><a:avLst/></a:prstGeom></p:spPr><p:txBody><a:bodyPr vert="horz" wrap="square" lIns="91440" tIns="45720" rIns="91440" bIns="45720" rtlCol="0" anchor="ctr" anchorCtr="1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06</a:t></a:r><a:endParaRPr lang="en-US" sz="2400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2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/></a:stretch></a:blipFill><a:effectLst/></p:bgPr></p:bg><p:spTree><p:nvGrpSpPr><p:cNvPr id="1" name=""/><p:cNvGrpSpPr/><p:nvPr/></p:nvGrpSpPr><p:grpSpPr><a:xfrm><a:off x="0" y="0"/><a:ext cx="0" cy="0"/><a:chOff x="0" y="0"/><a:chExt cx="0" cy="0"/></a:xfrm></p:grpSpPr><p:pic><p:nvPicPr><p:cNvPr id="900005" name="Picture 2"/><p:cNvPicPr><a:picLocks noChangeAspect="1"/></p:cNvPicPr><p:nvPr/></p:nvPicPr><p:blipFill><a:blip r:embed="rId2"/><a:srcRect/><a:stretch><a:fillRect/></a:stretch></p:blipFill><p:spPr><a:xfrm><a:off x="1488" y="0"/><a:ext cx="12189023" cy="6858000"/></a:xfrm><a:prstGeom prst="rect"><a:avLst/></a:prstGeom></p:spPr></p:pic><p:sp><p:nvSpPr><p:cNvPr id="900006" name="TextBox 3"/><p:cNvSpPr txBox="1"/><p:nvPr/></p:nvSpPr><p:spPr><a:xfrm><a:off x="4083476" y="1982489"/><a:ext cx="2558623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Part.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7" name="TextBox 4"/><p:cNvSpPr txBox="1"/><p:nvPr/></p:nvSpPr><p:spPr><a:xfrm><a:off x="6315053" y="1982489"/><a:ext cx="1622446" cy="1132233"/></a:xfrm><a:prstGeom prst="rect"><a:avLst/></a:prstGeom><a:noFill/></p:spPr><p:txBody><a:bodyPr vert="horz" wrap="square" lIns="91440" tIns="45720" rIns="91440" bIns="45720" rtlCol="0" anchor="ctr" anchorCtr="0"><a:normAutofit/></a:bodyPr><a:lstStyle/><a:p><a:pPr algn="ctr"><a:lnSpc><a:spcPct val="110000"/></a:lnSpc></a:pPr><a:r><a:rPr lang="en-US" sz="5700"><a:solidFill><a:srgbClr val="4381DD"><a:alpha val="100000"/></a:srgbClr></a:solidFill><a:latin typeface="Noto Sans SC Black"/><a:ea typeface="Noto Sans SC Black"/><a:cs typeface="Noto Sans SC Black"/></a:rPr><a:t>06</a:t></a:r><a:endParaRPr lang="en-US" sz="5700"><a:solidFill><a:srgbClr val="4381DD"><a:alpha val="100000"/></a:srgbClr></a:solidFill><a:latin typeface="Noto Sans SC Black"/><a:ea typeface="Noto Sans SC Black"/><a:cs typeface="Noto Sans SC Black"/></a:endParaRPr></a:p></p:txBody></p:sp><p:sp><p:nvSpPr><p:cNvPr id="900008" name="TextBox 5"/><p:cNvSpPr txBox="1"/><p:nvPr/></p:nvSpPr><p:spPr><a:xfrm><a:off x="2908300" y="3146379"/><a:ext cx="6375400" cy="1268937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10000"/></a:lnSpc></a:pPr><a:r><a:rPr lang="en-US" sz="3600"><a:solidFill><a:srgbClr val="000000"><a:alpha val="100000"/></a:srgbClr></a:solidFill><a:latin typeface="Noto Sans SC Black"/><a:ea typeface="Noto Sans SC Black"/><a:cs typeface="Noto Sans SC Black"/></a:rPr><a:t>Application Optimization & Continuous Improvement</a:t></a:r><a:endParaRPr lang="en-US" sz="3600"><a:solidFill><a:srgbClr val="000000"><a:alpha val="100000"/></a:srgbClr></a:solidFill><a:latin typeface="Noto Sans SC Black"/><a:ea typeface="Noto Sans SC Black"/><a:cs typeface="Noto Sans SC Black"/></a:endParaRPr></a:p></p:txBody></p:sp></p:spTree></p:cSld><p:clrMapOvr><a:masterClrMapping/></p:clrMapOvr></p:sld>
</file>

<file path=ppt/slides/slide2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cxnSp><p:nvCxnSpPr><p:cNvPr id="2" name="Connector 2"/><p:cNvCxnSpPr/><p:nvPr/></p:nvCxnSpPr><p:spPr><a:xfrm><a:off x="5078823" y="1704636"/><a:ext cx="2450496" cy="3715512"/></a:xfrm><a:prstGeom prst="line"><a:avLst/></a:prstGeom><a:ln w="6350"><a:solidFill><a:schemeClr val="accent4"/></a:solidFill><a:prstDash val="dash"/><a:headEnd type="none"/><a:tailEnd type="none"/></a:ln></p:spPr><p:style><a:lnRef idx="0"><a:schemeClr val="accent4"/></a:lnRef><a:fillRef idx="1"><a:schemeClr val="accent4"/></a:fillRef><a:effectRef idx="0"><a:schemeClr val="accent4"/></a:effectRef><a:fontRef idx="minor"><a:schemeClr val="lt1"/></a:fontRef></p:style></p:cxnSp><p:sp><p:nvSpPr><p:cNvPr id="3" name="AutoShape 3"/><p:cNvSpPr/><p:nvPr/></p:nvSpPr><p:spPr><a:xfrm><a:off x="1002372" y="5420148"/><a:ext cx="6408000" cy="643944"/></a:xfrm><a:prstGeom prst="parallelogram"><a:avLst><a:gd name="adj" fmla="val 77000"/></a:avLst></a:prstGeom><a:solidFill><a:schemeClr val="accent1"><a:alpha val="100000"/></a:schemeClr></a:solidFill></p:spPr></p:sp><p:sp><p:nvSpPr><p:cNvPr id="4" name="AutoShape 4"/><p:cNvSpPr/><p:nvPr/></p:nvSpPr><p:spPr><a:xfrm><a:off x="1002372" y="4491270"/><a:ext cx="5832000" cy="643944"/></a:xfrm><a:prstGeom prst="parallelogram"><a:avLst><a:gd name="adj" fmla="val 77000"/></a:avLst></a:prstGeom><a:solidFill><a:schemeClr val="accent1"><a:alpha val="100000"/></a:schemeClr></a:solidFill></p:spPr></p:sp><p:sp><p:nvSpPr><p:cNvPr id="5" name="AutoShape 5"/><p:cNvSpPr/><p:nvPr/></p:nvSpPr><p:spPr><a:xfrm><a:off x="1002371" y="3562392"/><a:ext cx="5220000" cy="643944"/></a:xfrm><a:prstGeom prst="parallelogram"><a:avLst><a:gd name="adj" fmla="val 77000"/></a:avLst></a:prstGeom><a:solidFill><a:schemeClr val="accent1"><a:alpha val="100000"/></a:schemeClr></a:solidFill></p:spPr></p:sp><p:sp><p:nvSpPr><p:cNvPr id="6" name="AutoShape 6"/><p:cNvSpPr/><p:nvPr/></p:nvSpPr><p:spPr><a:xfrm><a:off x="1002373" y="2633514"/><a:ext cx="4644000" cy="643944"/></a:xfrm><a:prstGeom prst="parallelogram"><a:avLst><a:gd name="adj" fmla="val 77000"/></a:avLst></a:prstGeom><a:solidFill><a:schemeClr val="accent1"><a:alpha val="100000"/></a:schemeClr></a:solidFill></p:spPr></p:sp><p:sp><p:nvSpPr><p:cNvPr id="7" name="Freeform 7"/><p:cNvSpPr/><p:nvPr/></p:nvSpPr><p:spPr><a:xfrm flipH="1"><a:off x="4595743" y="1704636"/><a:ext cx="2946880" cy="4372156"/></a:xfrm><a:custGeom><a:avLst/><a:gdLst/><a:ahLst/><a:cxnLst/><a:rect l="l" t="t" r="r" b="b"/><a:pathLst><a:path w="2946880" h="4372156"><a:moveTo><a:pt x="0" y="3724456"/></a:moveTo><a:lnTo><a:pt x="2460745" y="0"/></a:lnTo><a:lnTo><a:pt x="2946880" y="673100"/></a:lnTo><a:lnTo><a:pt x="460735" y="4372156"/></a:lnTo><a:lnTo><a:pt x="0" y="3724456"/></a:lnTo></a:path></a:pathLst></a:custGeom><a:solidFill><a:schemeClr val="accent3"><a:alpha val="100000"/><a:lumMod val="75000"/></a:schemeClr></a:solidFill></p:spPr></p:sp><p:sp><p:nvSpPr><p:cNvPr id="8" name="AutoShape 8"/><p:cNvSpPr/><p:nvPr/></p:nvSpPr><p:spPr><a:xfrm><a:off x="4587206" y="1704636"/><a:ext cx="4176000" cy="643944"/></a:xfrm><a:prstGeom prst="parallelogram"><a:avLst><a:gd name="adj" fmla="val 77000"/></a:avLst></a:prstGeom><a:solidFill><a:schemeClr val="accent3"><a:alpha val="100000"/></a:schemeClr></a:solidFill></p:spPr></p:sp><p:sp><p:nvSpPr><p:cNvPr id="9" name="AutoShape 9"/><p:cNvSpPr/><p:nvPr/></p:nvSpPr><p:spPr><a:xfrm><a:off x="5233856" y="2633514"/><a:ext cx="4226835" cy="643944"/></a:xfrm><a:prstGeom prst="parallelogram"><a:avLst><a:gd name="adj" fmla="val 77000"/></a:avLst></a:prstGeom><a:solidFill><a:schemeClr val="accent3"><a:alpha val="100000"/></a:schemeClr></a:solidFill></p:spPr></p:sp><p:sp><p:nvSpPr><p:cNvPr id="10" name="AutoShape 10"/><p:cNvSpPr/><p:nvPr/></p:nvSpPr><p:spPr><a:xfrm><a:off x="5870233" y="3562392"/><a:ext cx="4176000" cy="643944"/></a:xfrm><a:prstGeom prst="parallelogram"><a:avLst><a:gd name="adj" fmla="val 77000"/></a:avLst></a:prstGeom><a:solidFill><a:schemeClr val="accent3"><a:alpha val="100000"/></a:schemeClr></a:solidFill></p:spPr></p:sp><p:sp><p:nvSpPr><p:cNvPr id="11" name="AutoShape 11"/><p:cNvSpPr/><p:nvPr/></p:nvSpPr><p:spPr><a:xfrm><a:off x="6465910" y="4491270"/><a:ext cx="4176000" cy="643944"/></a:xfrm><a:prstGeom prst="parallelogram"><a:avLst><a:gd name="adj" fmla="val 77000"/></a:avLst></a:prstGeom><a:solidFill><a:schemeClr val="accent3"><a:alpha val="100000"/></a:schemeClr></a:solidFill></p:spPr></p:sp><p:sp><p:nvSpPr><p:cNvPr id="12" name="AutoShape 12"/><p:cNvSpPr/><p:nvPr/></p:nvSpPr><p:spPr><a:xfrm><a:off x="7064162" y="5420148"/><a:ext cx="4176000" cy="643944"/></a:xfrm><a:prstGeom prst="parallelogram"><a:avLst><a:gd name="adj" fmla="val 77000"/></a:avLst></a:prstGeom><a:solidFill><a:schemeClr val="accent3"><a:alpha val="100000"/></a:schemeClr></a:solidFill></p:spPr></p:sp><p:sp><p:nvSpPr><p:cNvPr id="13" name="TextBox 13"/><p:cNvSpPr txBox="1"/><p:nvPr/></p:nvSpPr><p:spPr><a:xfrm flipH="1"><a:off x="6222371" y="3765101"/><a:ext cx="3337723" cy="2571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550"><a:solidFill><a:srgbClr val="FFFFFF"><a:alpha val="100000"/></a:srgbClr></a:solidFill><a:latin typeface="Noto Sans SC"/><a:ea typeface="Noto Sans SC"/><a:cs typeface="Noto Sans SC"/></a:rPr><a:t>Data Collection</a:t></a:r><a:endParaRPr lang="en-US" sz="1550"><a:solidFill><a:srgbClr val="FFFFFF"><a:alpha val="100000"/></a:srgbClr></a:solidFill><a:latin typeface="Noto Sans SC"/><a:ea typeface="Noto Sans SC"/><a:cs typeface="Noto Sans SC"/></a:endParaRPr></a:p></p:txBody></p:sp><p:sp><p:nvSpPr><p:cNvPr id="14" name="TextBox 14"/><p:cNvSpPr txBox="1"/><p:nvPr/></p:nvSpPr><p:spPr><a:xfrm flipH="1"><a:off x="6834372" y="4693978"/><a:ext cx="3211861" cy="2571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550"><a:solidFill><a:srgbClr val="FFFFFF"><a:alpha val="100000"/></a:srgbClr></a:solidFill><a:latin typeface="Noto Sans SC"/><a:ea typeface="Noto Sans SC"/><a:cs typeface="Noto Sans SC"/></a:rPr><a:t>Analysis & Feedback</a:t></a:r><a:endParaRPr lang="en-US" sz="1550"><a:solidFill><a:srgbClr val="FFFFFF"><a:alpha val="100000"/></a:srgbClr></a:solidFill><a:latin typeface="Noto Sans SC"/><a:ea typeface="Noto Sans SC"/><a:cs typeface="Noto Sans SC"/></a:endParaRPr></a:p></p:txBody></p:sp><p:sp><p:nvSpPr><p:cNvPr id="15" name="TextBox 15"/><p:cNvSpPr txBox="1"/><p:nvPr/></p:nvSpPr><p:spPr><a:xfrm flipH="1"><a:off x="7410372" y="5622856"/><a:ext cx="3231538" cy="2571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550"><a:solidFill><a:srgbClr val="FFFFFF"><a:alpha val="100000"/></a:srgbClr></a:solidFill><a:latin typeface="Noto Sans SC"/><a:ea typeface="Noto Sans SC"/><a:cs typeface="Noto Sans SC"/></a:rPr><a:t>Closed-Loop Improvement</a:t></a:r><a:endParaRPr lang="en-US" sz="1550"><a:solidFill><a:srgbClr val="FFFFFF"><a:alpha val="100000"/></a:srgbClr></a:solidFill><a:latin typeface="Noto Sans SC"/><a:ea typeface="Noto Sans SC"/><a:cs typeface="Noto Sans SC"/></a:endParaRPr></a:p></p:txBody></p:sp><p:sp><p:nvSpPr><p:cNvPr id="16" name="TextBox 16"/><p:cNvSpPr txBox="1"/><p:nvPr/></p:nvSpPr><p:spPr><a:xfrm flipH="1"><a:off x="5572185" y="2829272"/><a:ext cx="3337854" cy="2571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550"><a:solidFill><a:srgbClr val="FFFFFF"><a:alpha val="100000"/></a:srgbClr></a:solidFill><a:latin typeface="Noto Sans SC"/><a:ea typeface="Noto Sans SC"/><a:cs typeface="Noto Sans SC"/></a:rPr><a:t>Monitoring Design</a:t></a:r><a:endParaRPr lang="en-US" sz="1550"><a:solidFill><a:srgbClr val="FFFFFF"><a:alpha val="100000"/></a:srgbClr></a:solidFill><a:latin typeface="Noto Sans SC"/><a:ea typeface="Noto Sans SC"/><a:cs typeface="Noto Sans SC"/></a:endParaRPr></a:p></p:txBody></p:sp><p:sp><p:nvSpPr><p:cNvPr id="17" name="TextBox 17"/><p:cNvSpPr txBox="1"/><p:nvPr/></p:nvSpPr><p:spPr><a:xfrm flipH="1"><a:off x="5089798" y="1915702"/><a:ext cx="2452825" cy="2571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100000"/></a:lnSpc><a:spcBef><a:spcPct val="0"/></a:spcBef></a:pPr><a:r><a:rPr lang="en-US" sz="1550"><a:solidFill><a:srgbClr val="FFFFFF"><a:alpha val="100000"/></a:srgbClr></a:solidFill><a:latin typeface="Noto Sans SC"/><a:ea typeface="Noto Sans SC"/><a:cs typeface="Noto Sans SC"/></a:rPr><a:t>Metric Definition</a:t></a:r><a:endParaRPr lang="en-US" sz="1550"><a:solidFill><a:srgbClr val="FFFFFF"><a:alpha val="100000"/></a:srgbClr></a:solidFill><a:latin typeface="Noto Sans SC"/><a:ea typeface="Noto Sans SC"/><a:cs typeface="Noto Sans SC"/></a:endParaRPr></a:p></p:txBody></p:sp><p:sp><p:nvSpPr><p:cNvPr id="18" name="AutoShape 18"/><p:cNvSpPr/><p:nvPr/></p:nvSpPr><p:spPr><a:xfrm rot="16200000"><a:off x="-1771531" y="3442551"/><a:ext cx="4739089" cy="503993"/></a:xfrm><a:prstGeom prst="rightArrow"><a:avLst/></a:prstGeom><a:solidFill><a:schemeClr val="accent3"><a:alpha val="100000"/></a:schemeClr></a:solidFill></p:spPr></p:sp><p:sp><p:nvSpPr><p:cNvPr id="19" name="Freeform 19"/><p:cNvSpPr/><p:nvPr/></p:nvSpPr><p:spPr><a:xfrm flipH="1"><a:off x="11088705" y="5420148"/><a:ext cx="631070" cy="643944"/></a:xfrm><a:custGeom><a:avLst/><a:gdLst/><a:ahLst/><a:cxnLst/><a:rect l="l" t="t" r="r" b="b"/><a:pathLst><a:path w="631070" h="643944"><a:moveTo><a:pt x="0" y="0"/></a:moveTo><a:lnTo><a:pt x="0" y="643944"/></a:lnTo><a:lnTo><a:pt x="631070" y="643944"/></a:lnTo><a:lnTo><a:pt x="627578" y="640381"/></a:lnTo><a:lnTo><a:pt x="627578" y="643943"/></a:lnTo><a:lnTo><a:pt x="441" y="643943"/></a:lnTo><a:lnTo><a:pt x="441" y="450"/></a:lnTo><a:lnTo><a:pt x="0" y="0"/></a:lnTo></a:path></a:pathLst></a:custGeom><a:solidFill><a:schemeClr val="accent3"><a:alpha val="100000"/></a:schemeClr></a:solidFill></p:spPr></p:sp><p:sp><p:nvSpPr><p:cNvPr id="20" name="Freeform 20"/><p:cNvSpPr/><p:nvPr/></p:nvSpPr><p:spPr><a:xfrm><a:off x="9950862" y="3179483"/><a:ext cx="1088402" cy="1955731"/></a:xfrm><a:custGeom><a:avLst/><a:gdLst/><a:ahLst/><a:cxnLst/><a:rect l="l" t="t" r="r" b="b"/><a:pathLst><a:path w="1088402" h="1955731"><a:moveTo><a:pt x="544201" y="0"/></a:moveTo><a:lnTo><a:pt x="1088402" y="690243"/></a:lnTo><a:lnTo><a:pt x="890122" y="690243"/></a:lnTo><a:lnTo><a:pt x="890122" y="1087950"/></a:lnTo><a:lnTo><a:pt x="206201" y="1955731"/></a:lnTo><a:lnTo><a:pt x="198280" y="1955731"/></a:lnTo><a:lnTo><a:pt x="198280" y="690243"/></a:lnTo><a:lnTo><a:pt x="0" y="690243"/></a:lnTo><a:lnTo><a:pt x="544201" y="0"/></a:lnTo></a:path></a:pathLst></a:custGeom><a:solidFill><a:schemeClr val="accent3"><a:alpha val="100000"/><a:lumMod val="60000"/><a:lumOff val="40000"/></a:schemeClr></a:solidFill></p:spPr></p:sp><p:sp><p:nvSpPr><p:cNvPr id="21" name="Freeform 21"/><p:cNvSpPr/><p:nvPr/></p:nvSpPr><p:spPr><a:xfrm><a:off x="10556579" y="4108361"/><a:ext cx="1088402" cy="1955731"/></a:xfrm><a:custGeom><a:avLst/><a:gdLst/><a:ahLst/><a:cxnLst/><a:rect l="l" t="t" r="r" b="b"/><a:pathLst><a:path w="1088402" h="1955731"><a:moveTo><a:pt x="544201" y="0"/></a:moveTo><a:lnTo><a:pt x="1088402" y="690243"/></a:lnTo><a:lnTo><a:pt x="890122" y="690243"/></a:lnTo><a:lnTo><a:pt x="890122" y="1087762"/></a:lnTo><a:lnTo><a:pt x="206053" y="1955731"/></a:lnTo><a:lnTo><a:pt x="198280" y="1955731"/></a:lnTo><a:lnTo><a:pt x="198280" y="690243"/></a:lnTo><a:lnTo><a:pt x="0" y="690243"/></a:lnTo><a:lnTo><a:pt x="544201" y="0"/></a:lnTo></a:path></a:pathLst></a:custGeom><a:solidFill><a:schemeClr val="accent3"><a:alpha val="100000"/><a:lumMod val="60000"/><a:lumOff val="40000"/></a:schemeClr></a:solidFill></p:spPr></p:sp><p:sp><p:nvSpPr><p:cNvPr id="22" name="Freeform 22"/><p:cNvSpPr/><p:nvPr/></p:nvSpPr><p:spPr><a:xfrm><a:off x="9354873" y="2250605"/><a:ext cx="1088402" cy="1955731"/></a:xfrm><a:custGeom><a:avLst/><a:gdLst/><a:ahLst/><a:cxnLst/><a:rect l="l" t="t" r="r" b="b"/><a:pathLst><a:path w="1088402" h="1955731"><a:moveTo><a:pt x="544201" y="0"/></a:moveTo><a:lnTo><a:pt x="1088402" y="690243"/></a:lnTo><a:lnTo><a:pt x="890122" y="690243"/></a:lnTo><a:lnTo><a:pt x="890122" y="1079223"/></a:lnTo><a:lnTo><a:pt x="199323" y="1955731"/></a:lnTo><a:lnTo><a:pt x="198280" y="1955731"/></a:lnTo><a:lnTo><a:pt x="198280" y="690243"/></a:lnTo><a:lnTo><a:pt x="0" y="690243"/></a:lnTo><a:lnTo><a:pt x="544201" y="0"/></a:lnTo></a:path></a:pathLst></a:custGeom><a:solidFill><a:schemeClr val="accent3"><a:alpha val="100000"/><a:lumMod val="60000"/><a:lumOff val="40000"/></a:schemeClr></a:solidFill></p:spPr></p:sp><p:sp><p:nvSpPr><p:cNvPr id="23" name="TextBox 23"/><p:cNvSpPr txBox="1"/><p:nvPr/></p:nvSpPr><p:spPr><a:xfrm><a:off x="410645" y="2505423"/><a:ext cx="363855" cy="2567940"/></a:xfrm><a:prstGeom prst="rect"><a:avLst/></a:prstGeom><a:noFill/></p:spPr><p:txBody><a:bodyPr vert="eaVert" wrap="square" lIns="91440" tIns="45720" rIns="91440" bIns="45720" rtlCol="0" anchor="t" anchorCtr="0"><a:spAutoFit/></a:bodyPr><a:lstStyle/><a:p><a:pPr algn="ctr"><a:lnSpc><a:spcPct val="100000"/></a:lnSpc><a:spcBef><a:spcPct val="0"/></a:spcBef></a:pPr><a:r><a:rPr lang="en-US" sz="1100"><a:solidFill><a:srgbClr val="FFFFFF"><a:alpha val="100000"/></a:srgbClr></a:solidFill><a:latin typeface="Noto Sans SC"/><a:ea typeface="Noto Sans SC"/><a:cs typeface="Noto Sans SC"/></a:rPr><a:t>Quantitative & Qualitative</a:t></a:r><a:endParaRPr lang="en-US" sz="1100"><a:solidFill><a:srgbClr val="FFFFFF"><a:alpha val="100000"/></a:srgbClr></a:solidFill><a:latin typeface="Noto Sans SC"/><a:ea typeface="Noto Sans SC"/><a:cs typeface="Noto Sans SC"/></a:endParaRPr></a:p></p:txBody></p:sp><p:sp><p:nvSpPr><p:cNvPr id="24" name="TextBox 24"/><p:cNvSpPr txBox="1"/><p:nvPr/></p:nvSpPr><p:spPr><a:xfrm><a:off x="9560094" y="2674361"/><a:ext cx="659130" cy="681990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22%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25" name="TextBox 25"/><p:cNvSpPr txBox="1"/><p:nvPr/></p:nvSpPr><p:spPr><a:xfrm><a:off x="10137407" y="3589662"/><a:ext cx="678180" cy="681990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28%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26" name="TextBox 26"/><p:cNvSpPr txBox="1"/><p:nvPr/></p:nvSpPr><p:spPr><a:xfrm><a:off x="10760409" y="4532117"/><a:ext cx="659130" cy="681990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32%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27" name="Freeform 27"/><p:cNvSpPr/><p:nvPr/></p:nvSpPr><p:spPr><a:xfrm flipV="1"><a:off x="11652113" y="1325003"/><a:ext cx="127736" cy="1856499"/></a:xfrm><a:custGeom><a:avLst/><a:gdLst/><a:ahLst/><a:cxnLst/><a:rect l="l" t="t" r="r" b="b"/><a:pathLst><a:path w="164578" h="3451885"><a:moveTo><a:pt x="53596" y="0"/></a:moveTo><a:lnTo><a:pt x="111196" y="0"/></a:lnTo><a:lnTo><a:pt x="111196" y="3272458"/></a:lnTo><a:lnTo><a:pt x="164578" y="3272458"/></a:lnTo><a:lnTo><a:pt x="82289" y="3451885"/></a:lnTo><a:lnTo><a:pt x="0" y="3272458"/></a:lnTo><a:lnTo><a:pt x="53596" y="3272458"/></a:lnTo></a:path></a:pathLst></a:custGeom><a:solidFill><a:schemeClr val="accent1"><a:alpha val="100000"/></a:schemeClr></a:solidFill></p:spPr></p:sp><p:sp><p:nvSpPr><p:cNvPr id="28" name="TextBox 28"/><p:cNvSpPr txBox="1"/><p:nvPr/></p:nvSpPr><p:spPr><a:xfrm><a:off x="11529433" y="3206460"/><a:ext cx="382905" cy="1005840"/></a:xfrm><a:prstGeom prst="rect"><a:avLst/></a:prstGeom><a:noFill/></p:spPr><p:txBody><a:bodyPr vert="eaVert" wrap="none" lIns="91440" tIns="45720" rIns="91440" bIns="45720" rtlCol="0" anchor="t" anchorCtr="0"><a:spAutoFit/></a:bodyPr><a:lstStyle/><a:p><a:pPr algn="l"><a:lnSpc><a:spcPct val="100000"/></a:lnSpc><a:spcBef><a:spcPct val="0"/></a:spcBef></a:pPr><a:r><a:rPr lang="en-US" sz="1200"><a:solidFill><a:schemeClr val="dk1"><a:alpha val="100000"/></a:schemeClr></a:solidFill><a:latin typeface="Noto Sans SC"/><a:ea typeface="Noto Sans SC"/><a:cs typeface="Noto Sans SC"/></a:rPr><a:t>Monitoring Architecture</a:t></a:r><a:endParaRPr lang="en-US" sz="1200"><a:solidFill><a:schemeClr val="dk1"><a:alpha val="100000"/></a:schemeClr></a:solidFill><a:latin typeface="Noto Sans SC"/><a:ea typeface="Noto Sans SC"/><a:cs typeface="Noto Sans SC"/></a:endParaRPr></a:p></p:txBody></p:sp><p:sp><p:nvSpPr><p:cNvPr id="29" name="AutoShape 29"/><p:cNvSpPr/><p:nvPr/></p:nvSpPr><p:spPr><a:xfrm flipV="1"><a:off x="11692499" y="4277847"/><a:ext cx="45719" cy="1792115"/></a:xfrm><a:prstGeom prst="rect"><a:avLst/></a:prstGeom><a:solidFill><a:schemeClr val="accent1"><a:alpha val="100000"/></a:schemeClr></a:solidFill></p:spPr></p:sp><p:sp><p:nvSpPr><p:cNvPr id="30" name="Freeform 30"/><p:cNvSpPr/><p:nvPr/></p:nvSpPr><p:spPr><a:xfrm><a:off x="8763206" y="1321727"/><a:ext cx="1088402" cy="1955731"/></a:xfrm><a:custGeom><a:avLst/><a:gdLst/><a:ahLst/><a:cxnLst/><a:rect l="l" t="t" r="r" b="b"/><a:pathLst><a:path w="1088402" h="1955731"><a:moveTo><a:pt x="544201" y="0"/></a:moveTo><a:lnTo><a:pt x="1088402" y="690243"/></a:lnTo><a:lnTo><a:pt x="890122" y="690243"/></a:lnTo><a:lnTo><a:pt x="890122" y="1079223"/></a:lnTo><a:lnTo><a:pt x="199323" y="1955731"/></a:lnTo><a:lnTo><a:pt x="198280" y="1955731"/></a:lnTo><a:lnTo><a:pt x="198280" y="690243"/></a:lnTo><a:lnTo><a:pt x="0" y="690243"/></a:lnTo><a:lnTo><a:pt x="544201" y="0"/></a:lnTo></a:path></a:pathLst></a:custGeom><a:solidFill><a:schemeClr val="accent3"><a:alpha val="100000"/><a:lumMod val="60000"/><a:lumOff val="40000"/></a:schemeClr></a:solidFill></p:spPr></p:sp><p:sp><p:nvSpPr><p:cNvPr id="31" name="TextBox 31"/><p:cNvSpPr txBox="1"/><p:nvPr/></p:nvSpPr><p:spPr><a:xfrm><a:off x="8988462" y="1745483"/><a:ext cx="659130" cy="396240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100000"/></a:lnSpc><a:spcBef><a:spcPct val="0"/></a:spcBef></a:pPr><a:r><a:rPr lang="en-US" sz="1800"><a:solidFill><a:srgbClr val="FFFFFF"><a:alpha val="100000"/></a:srgbClr></a:solidFill><a:latin typeface="Noto Sans SC"/><a:ea typeface="Noto Sans SC"/><a:cs typeface="Noto Sans SC"/></a:rPr><a:t>10%</a:t></a:r><a:endParaRPr lang="en-US" sz="1800"><a:solidFill><a:srgbClr val="FFFFFF"><a:alpha val="100000"/></a:srgbClr></a:solidFill><a:latin typeface="Noto Sans SC"/><a:ea typeface="Noto Sans SC"/><a:cs typeface="Noto Sans SC"/></a:endParaRPr></a:p></p:txBody></p:sp><p:sp><p:nvSpPr><p:cNvPr id="32" name="TextBox 32"/><p:cNvSpPr txBox="1"/><p:nvPr/></p:nvSpPr><p:spPr><a:xfrm><a:off x="1546893" y="3684006"/><a:ext cx="3950552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a:spcBef><a:spcPct val="0"/></a:spcBef></a:pPr><a:r><a:rPr lang="en-US" sz="1000"><a:solidFill><a:srgbClr val="FFFFFF"><a:alpha val="100000"/></a:srgbClr></a:solidFill><a:latin typeface="Noto Sans SC"/><a:ea typeface="Noto Sans SC"/><a:cs typeface="Noto Sans SC"/></a:rPr><a:t>Automatically collect production quality data, inspection results, and deviation records via QMS.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33" name="TextBox 33"/><p:cNvSpPr txBox="1"/><p:nvPr/></p:nvSpPr><p:spPr><a:xfrm><a:off x="1546893" y="4598406"/><a:ext cx="4549107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a:spcBef><a:spcPct val="0"/></a:spcBef></a:pPr><a:r><a:rPr lang="en-US" sz="1000"><a:solidFill><a:srgbClr val="FFFFFF"><a:alpha val="100000"/></a:srgbClr></a:solidFill><a:latin typeface="Noto Sans SC"/><a:ea typeface="Noto Sans SC"/><a:cs typeface="Noto Sans SC"/></a:rPr><a:t>Perform KPI trend analysis using SPC and related tools; identify quality variation and trigger alerts.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34" name="TextBox 34"/><p:cNvSpPr txBox="1"/><p:nvPr/></p:nvSpPr><p:spPr><a:xfrm><a:off x="1546893" y="5520521"/><a:ext cx="5071586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a:spcBef><a:spcPct val="0"/></a:spcBef></a:pPr><a:r><a:rPr lang="en-US" sz="1000"><a:solidFill><a:srgbClr val="FFFFFF"><a:alpha val="100000"/></a:srgbClr></a:solidFill><a:latin typeface="Noto Sans SC"/><a:ea typeface="Noto Sans SC"/><a:cs typeface="Noto Sans SC"/></a:rPr><a:t>Initiate CAPA based on KPI deviations; develop improvement actions and verify effectiveness.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35" name="TextBox 35"/><p:cNvSpPr txBox="1"/><p:nvPr/></p:nvSpPr><p:spPr><a:xfrm><a:off x="1546893" y="2755128"/><a:ext cx="3440727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a:spcBef><a:spcPct val="0"/></a:spcBef></a:pPr><a:r><a:rPr lang="en-US" sz="1000"><a:solidFill><a:srgbClr val="FFFFFF"><a:alpha val="100000"/></a:srgbClr></a:solidFill><a:latin typeface="Noto Sans SC"/><a:ea typeface="Noto Sans SC"/><a:cs typeface="Noto Sans SC"/></a:rPr><a:t>Design KPI data collection methods, threshold rules, and anomaly detection criteria.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36" name="AutoShape 36"/><p:cNvSpPr/><p:nvPr/></p:nvSpPr><p:spPr><a:xfrm><a:off x="1129798" y="1704636"/><a:ext cx="3960000" cy="643944"/></a:xfrm><a:prstGeom prst="parallelogram"><a:avLst><a:gd name="adj" fmla="val 77000"/></a:avLst></a:prstGeom><a:solidFill><a:schemeClr val="accent1"><a:alpha val="100000"/></a:schemeClr></a:solidFill></p:spPr></p:sp><p:sp><p:nvSpPr><p:cNvPr id="37" name="AutoShape 37"/><p:cNvSpPr/><p:nvPr/></p:nvSpPr><p:spPr><a:xfrm><a:off x="7542623" y="1893843"/><a:ext cx="796980" cy="246221"/></a:xfrm><a:prstGeom prst="rect"><a:avLst/></a:prstGeom><a:noFill/></p:spPr><p:txBody><a:bodyPr vert="horz" wrap="square" lIns="0" tIns="0" rIns="0" bIns="0" rtlCol="0" anchor="ctr" anchorCtr="0"><a:noAutofit/></a:bodyPr><a:lstStyle/><a:p><a:pPr algn="ctr"><a:lnSpc><a:spcPct val="100000"/></a:lnSpc><a:spcBef><a:spcPct val="0"/></a:spcBef><a:defRPr/></a:pPr><a:r><a:rPr lang="en-US" sz="1600"><a:solidFill><a:srgbClr val="FFFFFF"><a:alpha val="100000"/></a:srgbClr></a:solidFill><a:latin typeface="Noto Sans SC"/><a:ea typeface="Noto Sans SC"/><a:cs typeface="Noto Sans SC"/></a:rPr><a:t>8%</a:t></a:r><a:endParaRPr lang="en-US" sz="1100"/></a:p></p:txBody></p:sp><p:sp><p:nvSpPr><p:cNvPr id="38" name="AutoShape 38"/><p:cNvSpPr/><p:nvPr/></p:nvSpPr><p:spPr><a:xfrm><a:off x="1546893" y="1823971"/><a:ext cx="3048850" cy="443198"/></a:xfrm><a:prstGeom prst="rect"><a:avLst/></a:prstGeom><a:noFill/></p:spPr><p:txBody><a:bodyPr vert="horz" wrap="square" lIns="91440" tIns="45720" rIns="91440" bIns="45720" rtlCol="0" anchor="t" anchorCtr="0"><a:noAutofit/></a:bodyPr><a:lstStyle/><a:p><a:pPr algn="l"><a:lnSpc><a:spcPct val="114000"/></a:lnSpc><a:spcBef><a:spcPct val="0"/></a:spcBef><a:defRPr/></a:pPr><a:r><a:rPr lang="en-US" sz="1000"><a:solidFill><a:srgbClr val="FFFFFF"><a:alpha val="100000"/></a:srgbClr></a:solidFill><a:latin typeface="Noto Sans SC"/><a:ea typeface="Noto Sans SC"/><a:cs typeface="Noto Sans SC"/></a:rPr><a:t>Define QMS KPI monitoring objectives and expected quality improvement outcomes.</a:t></a:r><a:endParaRPr lang="en-US" sz="1100"/></a:p></p:txBody></p:sp><p:cxnSp><p:nvCxnSpPr><p:cNvPr id="39" name="Connector 39"/><p:cNvCxnSpPr/><p:nvPr/></p:nvCxnSpPr><p:spPr><a:xfrm><a:off x="4597565" y="2348580"/><a:ext cx="2461678" cy="3715512"/></a:xfrm><a:prstGeom prst="line"><a:avLst/></a:prstGeom><a:ln w="6350"><a:solidFill><a:schemeClr val="accent4"/></a:solidFill><a:prstDash val="dash"/><a:headEnd type="none"/><a:tailEnd type="none"/></a:ln></p:spPr><p:style><a:lnRef idx="0"><a:schemeClr val="accent4"/></a:lnRef><a:fillRef idx="1"><a:schemeClr val="accent4"/></a:fillRef><a:effectRef idx="0"><a:schemeClr val="accent4"/></a:effectRef><a:fontRef idx="minor"><a:schemeClr val="lt1"/></a:fontRef></p:style></p:cxnSp><p:sp><p:nvSpPr><p:cNvPr id="40" name="TextBox 40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Key Performance Indicator (KPI) Monitoring</a:t></a:r><a:endParaRPr lang="en-US" sz="3000" b="1"><a:solidFill><a:schemeClr val="dk2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2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TextBox 2"/><p:cNvSpPr txBox="1"/><p:nvPr/></p:nvSpPr><p:spPr><a:xfrm><a:off x="565700" y="1701094"/><a:ext cx="3419475" cy="571500"/></a:xfrm><a:prstGeom prst="rect"><a:avLst/></a:prstGeom></p:spPr><p:txBody><a:bodyPr vert="horz" wrap="square" lIns="114300" tIns="57150" rIns="114300" bIns="57150" rtlCol="0" anchor="b" anchorCtr="0"><a:noAutofit/></a:bodyPr><a:lstStyle/><a:p><a:pPr algn="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Cost Savings Calculation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3" name="TextBox 3"/><p:cNvSpPr txBox="1"/><p:nvPr/></p:nvSpPr><p:spPr><a:xfrm><a:off x="565700" y="3875308"/><a:ext cx="3419475" cy="571500"/></a:xfrm><a:prstGeom prst="rect"><a:avLst/></a:prstGeom></p:spPr><p:txBody><a:bodyPr vert="horz" wrap="square" lIns="114300" tIns="57150" rIns="114300" bIns="57150" rtlCol="0" anchor="b" anchorCtr="0"><a:noAutofit/></a:bodyPr><a:lstStyle/><a:p><a:pPr algn="r"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User Satisfaction Survey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4" name="TextBox 4"/><p:cNvSpPr txBox="1"/><p:nvPr/></p:nvSpPr><p:spPr><a:xfrm><a:off x="8310539" y="2205325"/><a:ext cx="3419475" cy="1114425"/></a:xfrm><a:prstGeom prst="rect"><a:avLst/></a:prstGeom></p:spPr><p:txBody><a:bodyPr vert="horz" wrap="square" lIns="114300" tIns="57150" rIns="114300" bIns="57150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Track process standardization coverage and execution rate to measure system impact on unified quality standards.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5" name="TextBox 5"/><p:cNvSpPr txBox="1"/><p:nvPr/></p:nvSpPr><p:spPr><a:xfrm><a:off x="8310539" y="1701094"/><a:ext cx="3419475" cy="571500"/></a:xfrm><a:prstGeom prst="rect"><a:avLst/></a:prstGeom></p:spPr><p:txBody><a:bodyPr vert="horz" wrap="square" lIns="114300" tIns="57150" rIns="114300" bIns="57150" rtlCol="0" anchor="b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Standardization Level Improvement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8310539" y="4380130"/><a:ext cx="3409950" cy="1114425"/></a:xfrm><a:prstGeom prst="rect"><a:avLst/></a:prstGeom></p:spPr><p:txBody><a:bodyPr vert="horz" wrap="square" lIns="114300" tIns="57150" rIns="114300" bIns="57150" rtlCol="0" anchor="t" anchorCtr="0"><a:noAutofit/></a:bodyPr><a:lstStyle/><a:p><a:pPr algn="l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Assess whether the system breaks down silos, improves R&D/production/QC collaboration, and shortens issue resolution cycles.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8310539" y="3875308"/><a:ext cx="3423043" cy="571500"/></a:xfrm><a:prstGeom prst="rect"><a:avLst/></a:prstGeom></p:spPr><p:txBody><a:bodyPr vert="horz" wrap="square" lIns="114300" tIns="57150" rIns="114300" bIns="57150" rtlCol="0" anchor="b" anchorCtr="0"><a:noAutofit/></a:bodyPr><a:lstStyle/><a:p><a:pPr><a:lnSpc><a:spcPct val="120000"/></a:lnSpc></a:pPr><a:r><a:rPr lang="en-US" sz="2400" b="1"><a:solidFill><a:schemeClr val="accent1"><a:alpha val="100000"/></a:schemeClr></a:solidFill><a:latin typeface="Noto Sans SC"/><a:ea typeface="Noto Sans SC"/><a:cs typeface="Noto Sans SC"/></a:rPr><a:t>Cross-Functional Collaboration Efficiency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422541" y="5507338"/><a:ext cx="3438525" cy="1114425"/></a:xfrm><a:prstGeom prst="rect"><a:avLst/></a:prstGeom></p:spPr><p:txBody><a:bodyPr vert="horz" wrap="square" lIns="114300" tIns="57150" rIns="114300" bIns="57150" rtlCol="0" anchor="t" anchorCtr="0"><a:noAutofit/></a:bodyPr><a:lstStyle/><a:p><a:pPr algn="ctr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Analyze system performance in preventing quality incidents and reducing compliance risk, e.g., predicting potential issues from historical data for early intervention.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4376738" y="5021566"/><a:ext cx="3438525" cy="495300"/></a:xfrm><a:prstGeom prst="rect"><a:avLst/></a:prstGeom></p:spPr><p:txBody><a:bodyPr vert="horz" wrap="square" lIns="114300" tIns="57150" rIns="114300" bIns="57150" rtlCol="0" anchor="ctr" anchorCtr="0"><a:noAutofit/></a:bodyPr><a:lstStyle/><a:p><a:pPr algn="ctr"><a:lnSpc><a:spcPct val="96000"/></a:lnSpc></a:pPr><a:r><a:rPr lang="en-US" sz="2400" b="1"><a:solidFill><a:schemeClr val="accent1"><a:alpha val="100000"/></a:schemeClr></a:solidFill><a:latin typeface="Noto Sans SC"/><a:ea typeface="Noto Sans SC"/><a:cs typeface="Noto Sans SC"/></a:rPr><a:t>Risk Control Capability Assessment</a:t></a:r><a:endParaRPr lang="en-US" sz="2400" b="1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565700" y="2205325"/><a:ext cx="3419475" cy="1114425"/></a:xfrm><a:prstGeom prst="rect"><a:avLst/></a:prstGeom></p:spPr><p:txBody><a:bodyPr vert="horz" wrap="square" lIns="114300" tIns="57150" rIns="114300" bIns="57150" rtlCol="0" anchor="t" anchorCtr="0"><a:noAutofit/></a:bodyPr><a:lstStyle/><a:p><a:pPr algn="r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Compare quality-related costs (rework, scrap, etc.) before and after digital QMS implementation to quantify direct economic benefits.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565700" y="4380130"/><a:ext cx="3419475" cy="1114425"/></a:xfrm><a:prstGeom prst="rect"><a:avLst/></a:prstGeom></p:spPr><p:txBody><a:bodyPr vert="horz" wrap="square" lIns="114300" tIns="57150" rIns="114300" bIns="57150" rtlCol="0" anchor="t" anchorCtr="0"><a:noAutofit/></a:bodyPr><a:lstStyle/><a:p><a:pPr algn="r"><a:lnSpc><a:spcPct val="140000"/></a:lnSpc></a:pPr><a:r><a:rPr lang="en-US" sz="1500"><a:solidFill><a:schemeClr val="dk1"><a:alpha val="100000"/></a:schemeClr></a:solidFill><a:latin typeface="Noto Sans SC"/><a:ea typeface="Noto Sans SC"/><a:cs typeface="Noto Sans SC"/></a:rPr><a:t>Collect frontline and management feedback on usability and functional completeness via surveys or interviews to identify improvement needs.</a:t></a:r><a:endParaRPr lang="en-US" sz="1500"><a:solidFill><a:schemeClr val="dk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System Application Effectiveness & Value Analysis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13" name="AutoShape 13"/><p:cNvSpPr/><p:nvPr/></p:nvSpPr><p:spPr><a:xfrm><a:off x="5527532" y="1590406"/><a:ext cx="1175454" cy="1037165"/></a:xfrm><a:prstGeom prst="triangle"><a:avLst><a:gd name="adj" fmla="val 50000"/></a:avLst></a:prstGeom><a:solidFill><a:schemeClr val="accent1"><a:alpha val="100000"/></a:schemeClr></a:solidFill></p:spPr></p:sp><p:sp><p:nvSpPr><p:cNvPr id="14" name="AutoShape 14"/><p:cNvSpPr/><p:nvPr/></p:nvSpPr><p:spPr><a:xfrm rot="4275690"><a:off x="6785438" y="2506602"/><a:ext cx="1175454" cy="1037165"/></a:xfrm><a:prstGeom prst="triangle"><a:avLst><a:gd name="adj" fmla="val 50000"/></a:avLst></a:prstGeom><a:solidFill><a:schemeClr val="accent1"><a:alpha val="100000"/></a:schemeClr></a:solidFill></p:spPr></p:sp><p:sp><p:nvSpPr><p:cNvPr id="15" name="AutoShape 15"/><p:cNvSpPr/><p:nvPr/></p:nvSpPr><p:spPr><a:xfrm rot="2700000" flipH="1"><a:off x="4584703" y="2469836"/><a:ext cx="1175454" cy="1037165"/></a:xfrm><a:prstGeom prst="triangle"><a:avLst><a:gd name="adj" fmla="val 50000"/></a:avLst></a:prstGeom><a:solidFill><a:schemeClr val="accent1"><a:alpha val="100000"/></a:schemeClr></a:solidFill></p:spPr></p:sp><p:sp><p:nvSpPr><p:cNvPr id="16" name="AutoShape 16"/><p:cNvSpPr/><p:nvPr/></p:nvSpPr><p:spPr><a:xfrm rot="-8546356" flipH="1"><a:off x="4774012" y="4013018"/><a:ext cx="1175454" cy="1037165"/></a:xfrm><a:prstGeom prst="triangle"><a:avLst><a:gd name="adj" fmla="val 50000"/></a:avLst></a:prstGeom><a:solidFill><a:schemeClr val="accent1"><a:alpha val="100000"/></a:schemeClr></a:solidFill></p:spPr></p:sp><p:sp><p:nvSpPr><p:cNvPr id="17" name="AutoShape 17"/><p:cNvSpPr/><p:nvPr/></p:nvSpPr><p:spPr><a:xfrm rot="8546493" flipH="1"><a:off x="6327203" y="4006453"/><a:ext cx="1175454" cy="1037165"/></a:xfrm><a:prstGeom prst="triangle"><a:avLst><a:gd name="adj" fmla="val 50000"/></a:avLst></a:prstGeom><a:solidFill><a:schemeClr val="accent1"><a:alpha val="100000"/></a:schemeClr></a:solidFill></p:spPr></p:sp><p:sp><p:nvSpPr><p:cNvPr id="18" name="Freeform 18"/><p:cNvSpPr/><p:nvPr/></p:nvSpPr><p:spPr><a:xfrm><a:off x="5803666" y="2981611"/><a:ext cx="676277" cy="676277"/></a:xfrm><a:custGeom><a:avLst/><a:gdLst/><a:ahLst/><a:cxnLst/><a:rect l="l" t="t" r="r" b="b"/><a:pathLst><a:path w="304800" h="304800"><a:moveTo><a:pt x="167640" y="0"/></a:moveTo><a:lnTo><a:pt x="182880" y="0"/></a:lnTo><a:lnTo><a:pt x="182880" y="45720"/></a:lnTo><a:lnTo><a:pt x="228600" y="152400"/></a:lnTo><a:lnTo><a:pt x="228600" y="274320"/></a:lnTo><a:cubicBezTo><a:pt x="228600" y="291151"/><a:pt x="214951" y="304800"/><a:pt x="198120" y="304800"/></a:cubicBezTo><a:lnTo><a:pt x="198120" y="304800"/></a:lnTo><a:lnTo><a:pt x="76200" y="304800"/></a:lnTo><a:cubicBezTo><a:pt x="59436" y="304800"/><a:pt x="40996" y="291998"/><a:pt x="35052" y="276149"/></a:cubicBezTo><a:lnTo><a:pt x="0" y="182880"/></a:lnTo><a:lnTo><a:pt x="0" y="152400"/></a:lnTo><a:cubicBezTo><a:pt x="0" y="135569"/><a:pt x="13649" y="121920"/><a:pt x="30480" y="121920"/></a:cubicBezTo><a:lnTo><a:pt x="30480" y="121920"/></a:lnTo><a:lnTo><a:pt x="137160" y="121920"/></a:lnTo><a:lnTo><a:pt x="137160" y="30480"/></a:lnTo><a:cubicBezTo><a:pt x="137160" y="13649"/><a:pt x="150809" y="0"/><a:pt x="167640" y="0"/></a:cubicBezTo><a:lnTo><a:pt x="167640" y="0"/></a:lnTo><a:close/></a:path><a:path w="304800" h="304800"><a:moveTo><a:pt x="259080" y="152400"/></a:moveTo><a:lnTo><a:pt x="304800" y="152400"/></a:lnTo><a:lnTo><a:pt x="304800" y="304800"/></a:lnTo><a:lnTo><a:pt x="259080" y="304800"/></a:lnTo><a:lnTo><a:pt x="259080" y="152400"/></a:lnTo></a:path></a:pathLst></a:custGeom><a:solidFill><a:schemeClr val="accent1"><a:alpha val="100000"/></a:schemeClr></a:solidFill></p:spPr></p:sp></p:spTree></p:cSld><p:clrMapOvr><a:masterClrMapping/></p:clrMapOvr></p:sld>
</file>

<file path=ppt/slides/slide2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Freeform 2"/><p:cNvSpPr/><p:nvPr/></p:nvSpPr><p:spPr><a:xfrm><a:off x="7714438" y="5467531"/><a:ext cx="4093945" cy="764921"/></a:xfrm><a:custGeom><a:avLst/><a:gdLst/><a:ahLst/><a:cxnLst/><a:rect l="l" t="t" r="r" b="b"/><a:pathLst><a:path w="4093945" h="764921"><a:moveTo><a:pt x="945285" y="0"/></a:moveTo><a:lnTo><a:pt x="4093945" y="0"/></a:lnTo><a:lnTo><a:pt x="4093945" y="764921"/></a:lnTo><a:lnTo><a:pt x="0" y="764921"/></a:lnTo><a:lnTo><a:pt x="141807" y="713019"/></a:lnTo><a:cubicBezTo><a:pt x="444059" y="585177"/><a:pt x="701225" y="371613"/><a:pt x="882829" y="102805"/></a:cubicBezTo><a:lnTo><a:pt x="945285" y="0"/></a:lnTo></a:path></a:pathLst></a:custGeom><a:solidFill><a:schemeClr val="accent4"><a:alpha val="100000"/></a:schemeClr></a:solidFill></p:spPr></p:sp><p:sp><p:nvSpPr><p:cNvPr id="3" name="Freeform 3"/><p:cNvSpPr/><p:nvPr/></p:nvSpPr><p:spPr><a:xfrm><a:off x="355377" y="5467531"/><a:ext cx="4136941" cy="764921"/></a:xfrm><a:custGeom><a:avLst/><a:gdLst/><a:ahLst/><a:cxnLst/><a:rect l="l" t="t" r="r" b="b"/><a:pathLst><a:path w="4136941" h="764921"><a:moveTo><a:pt x="0" y="0"/></a:moveTo><a:lnTo><a:pt x="143448" y="0"/></a:lnTo><a:lnTo><a:pt x="296886" y="0"/></a:lnTo><a:lnTo><a:pt x="3191655" y="0"/></a:lnTo><a:lnTo><a:pt x="3254111" y="102805"/></a:lnTo><a:cubicBezTo><a:pt x="3435715" y="371613"/><a:pt x="3692881" y="585177"/><a:pt x="3995133" y="713019"/></a:cubicBezTo><a:lnTo><a:pt x="4136941" y="764921"/></a:lnTo><a:lnTo><a:pt x="143448" y="764921"/></a:lnTo><a:lnTo><a:pt x="143448" y="763674"/></a:lnTo><a:lnTo><a:pt x="0" y="763674"/></a:lnTo></a:path></a:pathLst></a:custGeom><a:solidFill><a:schemeClr val="accent2"><a:alpha val="100000"/></a:schemeClr></a:solidFill></p:spPr></p:sp><p:sp><p:nvSpPr><p:cNvPr id="4" name="AutoShape 4"/><p:cNvSpPr/><p:nvPr/></p:nvSpPr><p:spPr><a:xfrm><a:off x="346015" y="1281356"/><a:ext cx="11462368" cy="1570405"/></a:xfrm><a:prstGeom prst="roundRect"><a:avLst><a:gd name="adj" fmla="val 0"/></a:avLst></a:prstGeom><a:solidFill><a:schemeClr val="lt2"><a:alpha val="100000"/></a:schemeClr></a:solidFill></p:spPr></p:sp><p:sp><p:nvSpPr><p:cNvPr id="5" name="Freeform 5"/><p:cNvSpPr/><p:nvPr/></p:nvSpPr><p:spPr><a:xfrm><a:off x="3396000" y="3013217"/><a:ext cx="2645692" cy="3217988"/></a:xfrm><a:custGeom><a:avLst/><a:gdLst/><a:ahLst/><a:cxnLst/><a:rect l="l" t="t" r="r" b="b"/><a:pathLst><a:path w="3255742" h="3960000"><a:moveTo><a:pt x="1980000" y="0"/></a:moveTo><a:cubicBezTo><a:pt x="2458417" y="0"/><a:pt x="2897203" y="169677"/><a:pt x="3239464" y="452136"/></a:cubicBezTo><a:lnTo><a:pt x="3255741" y="466930"/></a:lnTo><a:lnTo><a:pt x="3201432" y="516289"/></a:lnTo><a:cubicBezTo><a:pt x="2826836" y="890886"/><a:pt x="2595143" y="1408386"/><a:pt x="2595143" y="1980000"/></a:cubicBezTo><a:cubicBezTo><a:pt x="2595143" y="2551615"/><a:pt x="2826836" y="3069115"/><a:pt x="3201432" y="3443711"/></a:cubicBezTo><a:lnTo><a:pt x="3255742" y="3493071"/></a:lnTo><a:lnTo><a:pt x="3239464" y="3507864"/></a:lnTo><a:cubicBezTo><a:pt x="2897203" y="3790323"/><a:pt x="2458417" y="3960000"/><a:pt x="1980000" y="3960000"/></a:cubicBezTo><a:cubicBezTo><a:pt x="886476" y="3960000"/><a:pt x="0" y="3073524"/><a:pt x="0" y="1980000"/></a:cubicBezTo><a:cubicBezTo><a:pt x="0" y="886476"/><a:pt x="886476" y="0"/><a:pt x="1980000" y="0"/></a:cubicBezTo></a:path></a:pathLst></a:custGeom><a:solidFill><a:schemeClr val="accent2"><a:alpha val="100000"/></a:schemeClr></a:solidFill></p:spPr></p:sp><p:sp><p:nvSpPr><p:cNvPr id="6" name="Freeform 6"/><p:cNvSpPr/><p:nvPr/></p:nvSpPr><p:spPr><a:xfrm><a:off x="5578010" y="3120955"/><a:ext cx="3217990" cy="3110250"/></a:xfrm><a:custGeom><a:avLst/><a:gdLst/><a:ahLst/><a:cxnLst/><a:rect l="l" t="t" r="r" b="b"/><a:pathLst><a:path w="3960000" h="3827420"><a:moveTo><a:pt x="2687816" y="0"/></a:moveTo><a:lnTo><a:pt x="2750705" y="23018"/></a:lnTo><a:cubicBezTo><a:pt x="3461357" y="323599"/><a:pt x="3960000" y="1027277"/><a:pt x="3960000" y="1847420"/></a:cubicBezTo><a:cubicBezTo><a:pt x="3960000" y="2940944"/><a:pt x="3073524" y="3827420"/><a:pt x="1980000" y="3827420"/></a:cubicBezTo><a:cubicBezTo><a:pt x="886476" y="3827420"/><a:pt x="0" y="2940944"/><a:pt x="0" y="1847420"/></a:cubicBezTo><a:lnTo><a:pt x="4880" y="1750793"/></a:lnTo><a:lnTo><a:pt x="14617" y="1754357"/></a:lnTo><a:cubicBezTo><a:pt x="209071" y="1814838"/><a:pt x="415817" y="1847420"/><a:pt x="630172" y="1847420"/></a:cubicBezTo><a:cubicBezTo><a:pt x="1630498" y="1847420"/><a:pt x="2465097" y="1137861"/><a:pt x="2658117" y="194597"/></a:cubicBezTo><a:lnTo><a:pt x="2687816" y="0"/></a:lnTo></a:path></a:pathLst></a:custGeom><a:solidFill><a:schemeClr val="accent4"><a:alpha val="100000"/></a:schemeClr></a:solidFill></p:spPr></p:sp><p:sp><p:nvSpPr><p:cNvPr id="7" name="Freeform 7"/><p:cNvSpPr/><p:nvPr/></p:nvSpPr><p:spPr><a:xfrm><a:off x="4481109" y="1327010"/><a:ext cx="3217990" cy="3106125"/></a:xfrm><a:custGeom><a:avLst/><a:gdLst/><a:ahLst/><a:cxnLst/><a:rect l="l" t="t" r="r" b="b"/><a:pathLst><a:path w="3960000" h="3822344"><a:moveTo><a:pt x="1980000" y="0"/></a:moveTo><a:cubicBezTo><a:pt x="3073524" y="0"/><a:pt x="3960000" y="886476"/><a:pt x="3960000" y="1980000"/></a:cubicBezTo><a:cubicBezTo><a:pt x="3960000" y="2800143"/><a:pt x="3461357" y="3503822"/><a:pt x="2750705" y="3804402"/></a:cubicBezTo><a:lnTo><a:pt x="2701684" y="3822344"/></a:lnTo><a:lnTo><a:pt x="2672630" y="3631974"/></a:lnTo><a:cubicBezTo><a:pt x="2479610" y="2688710"/><a:pt x="1645011" y="1979151"/><a:pt x="644685" y="1979151"/></a:cubicBezTo><a:cubicBezTo><a:pt x="430330" y="1979151"/><a:pt x="223584" y="2011733"/><a:pt x="29130" y="2072214"/></a:cubicBezTo><a:lnTo><a:pt x="5101" y="2081009"/></a:lnTo><a:lnTo><a:pt x="0" y="1980000"/></a:lnTo><a:cubicBezTo><a:pt x="0" y="886476"/><a:pt x="886476" y="0"/><a:pt x="1980000" y="0"/></a:cubicBezTo></a:path></a:pathLst></a:custGeom><a:solidFill><a:schemeClr val="accent1"><a:alpha val="100000"/></a:schemeClr></a:solidFill></p:spPr></p:sp><p:sp><p:nvSpPr><p:cNvPr id="8" name="AutoShape 8"/><p:cNvSpPr/><p:nvPr/></p:nvSpPr><p:spPr><a:xfrm><a:off x="5489244" y="2464891"/><a:ext cx="1295177" cy="332399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defRPr/></a:pPr><a:r><a:rPr lang="en-US" sz="1800"><a:solidFill><a:srgbClr val="FBF6F8"><a:alpha val="100000"/></a:srgbClr></a:solidFill><a:latin typeface="Noto Sans SC"/><a:ea typeface="Noto Sans SC"/><a:cs typeface="Noto Sans SC"/></a:rPr><a:t>Objective Quantification</a:t></a:r><a:endParaRPr lang="en-US" sz="1100"/></a:p></p:txBody></p:sp><p:sp><p:nvSpPr><p:cNvPr id="9" name="AutoShape 9"/><p:cNvSpPr/><p:nvPr/></p:nvSpPr><p:spPr><a:xfrm><a:off x="6826531" y="5032348"/><a:ext cx="1260459" cy="332399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defRPr/></a:pPr><a:r><a:rPr lang="en-US" sz="1800"><a:solidFill><a:srgbClr val="F9F6F7"><a:alpha val="100000"/></a:srgbClr></a:solidFill><a:latin typeface="Noto Sans SC"/><a:ea typeface="Noto Sans SC"/><a:cs typeface="Noto Sans SC"/></a:rPr><a:t>CI/CD Implementation</a:t></a:r><a:endParaRPr lang="en-US" sz="1100"/></a:p></p:txBody></p:sp><p:sp><p:nvSpPr><p:cNvPr id="10" name="AutoShape 10"/><p:cNvSpPr/><p:nvPr/></p:nvSpPr><p:spPr><a:xfrm><a:off x="4074593" y="5032348"/><a:ext cx="1208401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defRPr/></a:pPr><a:r><a:rPr lang="en-US" sz="1800"><a:solidFill><a:srgbClr val="FDF9FB"><a:alpha val="100000"/></a:srgbClr></a:solidFill><a:latin typeface="Noto Sans SC"/><a:ea typeface="Noto Sans SC"/><a:cs typeface="Noto Sans SC"/></a:rPr><a:t>Version Breakdown</a:t></a:r><a:endParaRPr lang="en-US" sz="1100"/></a:p></p:txBody></p:sp><p:sp><p:nvSpPr><p:cNvPr id="11" name="TextBox 11"/><p:cNvSpPr txBox="1"/><p:nvPr/></p:nvSpPr><p:spPr><a:xfrm flipH="1"><a:off x="1470530" y="1956659"/><a:ext cx="2752725" cy="5429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Define version iteration targets, acceptance criteria, and impact scope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 flipH="1"><a:off x="1470532" y="1630357"/><a:ext cx="2915106" cy="23812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Metric Definition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13" name="AutoShape 13"/><p:cNvSpPr/><p:nvPr/></p:nvSpPr><p:spPr><a:xfrm><a:off x="8298752" y="1665827"/><a:ext cx="1500188" cy="345567"/></a:xfrm><a:prstGeom prst="roundRect"><a:avLst><a:gd name="adj" fmla="val 50000"/></a:avLst></a:prstGeom><a:solidFill><a:schemeClr val="accent3"><a:alpha val="100000"/></a:schemeClr></a:solidFill></p:spPr></p:sp><p:sp><p:nvSpPr><p:cNvPr id="14" name="TextBox 14"/><p:cNvSpPr txBox="1"/><p:nvPr/></p:nvSpPr><p:spPr><a:xfrm><a:off x="8598408" y="1750219"/><a:ext cx="1149382" cy="1809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Version Planning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15" name="AutoShape 15"/><p:cNvSpPr/><p:nvPr/></p:nvSpPr><p:spPr><a:xfrm><a:off x="8346377" y="1710880"/><a:ext cx="252031" cy="252031"/></a:xfrm><a:prstGeom prst="ellipse"><a:avLst/></a:prstGeom><a:solidFill><a:srgbClr val="FFFFFF"><a:alpha val="100000"/></a:srgbClr></a:solidFill></p:spPr></p:sp><p:sp><p:nvSpPr><p:cNvPr id="16" name="Freeform 16"/><p:cNvSpPr/><p:nvPr/></p:nvSpPr><p:spPr><a:xfrm rot="2700000"><a:off x="8442198" y="1762696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17" name="AutoShape 17"/><p:cNvSpPr/><p:nvPr/></p:nvSpPr><p:spPr><a:xfrm><a:off x="9995726" y="1665827"/><a:ext cx="1500188" cy="345567"/></a:xfrm><a:prstGeom prst="roundRect"><a:avLst><a:gd name="adj" fmla="val 50000"/></a:avLst></a:prstGeom><a:solidFill><a:schemeClr val="accent3"><a:alpha val="100000"/></a:schemeClr></a:solidFill></p:spPr></p:sp><p:sp><p:nvSpPr><p:cNvPr id="18" name="TextBox 18"/><p:cNvSpPr txBox="1"/><p:nvPr/></p:nvSpPr><p:spPr><a:xfrm><a:off x="10295477" y="1750219"/><a:ext cx="1152525" cy="1809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Roadmap Design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19" name="AutoShape 19"/><p:cNvSpPr/><p:nvPr/></p:nvSpPr><p:spPr><a:xfrm><a:off x="10043446" y="1710880"/><a:ext cx="252031" cy="252031"/></a:xfrm><a:prstGeom prst="ellipse"><a:avLst/></a:prstGeom><a:solidFill><a:srgbClr val="FFFFFF"><a:alpha val="100000"/></a:srgbClr></a:solidFill></p:spPr></p:sp><p:sp><p:nvSpPr><p:cNvPr id="20" name="Freeform 20"/><p:cNvSpPr/><p:nvPr/></p:nvSpPr><p:spPr><a:xfrm rot="2700000"><a:off x="10139172" y="1762696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21" name="AutoShape 21"/><p:cNvSpPr/><p:nvPr/></p:nvSpPr><p:spPr><a:xfrm><a:off x="8298752" y="2137315"/><a:ext cx="1500188" cy="345567"/></a:xfrm><a:prstGeom prst="roundRect"><a:avLst><a:gd name="adj" fmla="val 50000"/></a:avLst></a:prstGeom><a:solidFill><a:schemeClr val="accent3"><a:alpha val="100000"/></a:schemeClr></a:solidFill></p:spPr></p:sp><p:sp><p:nvSpPr><p:cNvPr id="22" name="TextBox 22"/><p:cNvSpPr txBox="1"/><p:nvPr/></p:nvSpPr><p:spPr><a:xfrm><a:off x="8598408" y="2221706"/><a:ext cx="1152525" cy="1809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Role Assignment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23" name="AutoShape 23"/><p:cNvSpPr/><p:nvPr/></p:nvSpPr><p:spPr><a:xfrm><a:off x="8346377" y="2182368"/><a:ext cx="252031" cy="252031"/></a:xfrm><a:prstGeom prst="ellipse"><a:avLst/></a:prstGeom><a:solidFill><a:srgbClr val="FFFFFF"><a:alpha val="100000"/></a:srgbClr></a:solidFill></p:spPr><p:txBody><a:bodyPr vert="horz" wrap="square" lIns="91440" tIns="45720" rIns="91440" bIns="45720" rtlCol="0" anchor="t" anchorCtr="0"><a:normAutofit/></a:bodyPr><a:lstStyle/><a:p><a:pPr algn="l"><a:lnSpc><a:spcPct val="100000"/></a:lnSpc><a:spcBef><a:spcPts val="375"/></a:spcBef><a:defRPr/></a:pPr><a:endParaRPr lang="en-US" sz="1100"/></a:p></p:txBody></p:sp><p:sp><p:nvSpPr><p:cNvPr id="24" name="Freeform 24"/><p:cNvSpPr/><p:nvPr/></p:nvSpPr><p:spPr><a:xfrm rot="2700000"><a:off x="8442198" y="2234184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25" name="AutoShape 25"/><p:cNvSpPr/><p:nvPr/></p:nvSpPr><p:spPr><a:xfrm><a:off x="9995726" y="2137315"/><a:ext cx="1500188" cy="345567"/></a:xfrm><a:prstGeom prst="roundRect"><a:avLst><a:gd name="adj" fmla="val 50000"/></a:avLst></a:prstGeom><a:solidFill><a:schemeClr val="accent3"><a:alpha val="100000"/></a:schemeClr></a:solidFill></p:spPr></p:sp><p:sp><p:nvSpPr><p:cNvPr id="26" name="TextBox 26"/><p:cNvSpPr txBox="1"/><p:nvPr/></p:nvSpPr><p:spPr><a:xfrm><a:off x="10295477" y="2221706"/><a:ext cx="1152525" cy="180975"/></a:xfrm><a:prstGeom prst="rect"><a:avLst/></a:prstGeom><a:noFill/></p:spPr><p:txBody><a:bodyPr vert="horz" wrap="square" lIns="0" tIns="0" rIns="0" bIns="0" rtlCol="0" anchor="t" anchorCtr="0"><a:spAutoFit/></a:bodyPr><a:lstStyle/><a:p><a:pPr algn="ctr"><a:lnSpc><a:spcPct val="80000"/></a:lnSpc></a:pPr><a:r><a:rPr lang="en-US" sz="1200"><a:solidFill><a:srgbClr val="FFFFFF"><a:alpha val="100000"/></a:srgbClr></a:solidFill><a:latin typeface="Noto Sans SC"/><a:ea typeface="Noto Sans SC"/><a:cs typeface="Noto Sans SC"/></a:rPr><a:t>Iteration Review</a:t></a:r><a:endParaRPr lang="en-US" sz="1200"><a:solidFill><a:srgbClr val="FFFFFF"><a:alpha val="100000"/></a:srgbClr></a:solidFill><a:latin typeface="Noto Sans SC"/><a:ea typeface="Noto Sans SC"/><a:cs typeface="Noto Sans SC"/></a:endParaRPr></a:p></p:txBody></p:sp><p:sp><p:nvSpPr><p:cNvPr id="27" name="AutoShape 27"/><p:cNvSpPr/><p:nvPr/></p:nvSpPr><p:spPr><a:xfrm><a:off x="10043446" y="2182368"/><a:ext cx="252031" cy="252031"/></a:xfrm><a:prstGeom prst="ellipse"><a:avLst/></a:prstGeom><a:solidFill><a:srgbClr val="FFFFFF"><a:alpha val="100000"/></a:srgbClr></a:solidFill></p:spPr><p:txBody><a:bodyPr vert="horz" wrap="square" lIns="91440" tIns="45720" rIns="91440" bIns="45720" rtlCol="0" anchor="t" anchorCtr="0"><a:normAutofit/></a:bodyPr><a:lstStyle/><a:p><a:pPr algn="l"><a:lnSpc><a:spcPct val="100000"/></a:lnSpc><a:spcBef><a:spcPts val="375"/></a:spcBef><a:defRPr/></a:pPr><a:endParaRPr lang="en-US" sz="1100"/></a:p></p:txBody></p:sp><p:sp><p:nvSpPr><p:cNvPr id="28" name="Freeform 28"/><p:cNvSpPr/><p:nvPr/></p:nvSpPr><p:spPr><a:xfrm rot="2700000"><a:off x="10139172" y="2234184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3"><a:alpha val="100000"/></a:schemeClr></a:solidFill><a:prstDash val="solid"/></a:ln></p:spPr></p:sp><p:sp><p:nvSpPr><p:cNvPr id="29" name="TextBox 29"/><p:cNvSpPr txBox="1"/><p:nvPr/></p:nvSpPr><p:spPr><a:xfrm><a:off x="84288" y="5671682"/><a:ext cx="4192905" cy="348615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80000"/></a:lnSpc></a:pPr><a:r><a:rPr lang="en-US" sz="1800"><a:solidFill><a:srgbClr val="F6F4F4"><a:alpha val="100000"/></a:srgbClr></a:solidFill><a:latin typeface="Noto Sans SC"/><a:ea typeface="Noto Sans SC"/><a:cs typeface="Noto Sans SC"/></a:rPr><a:t>Agile Iteration Plan</a:t></a:r><a:endParaRPr lang="en-US" sz="1800"><a:solidFill><a:srgbClr val="F6F4F4"><a:alpha val="100000"/></a:srgbClr></a:solidFill><a:latin typeface="Noto Sans SC"/><a:ea typeface="Noto Sans SC"/><a:cs typeface="Noto Sans SC"/></a:endParaRPr></a:p></p:txBody></p:sp><p:sp><p:nvSpPr><p:cNvPr id="30" name="TextBox 30"/><p:cNvSpPr txBox="1"/><p:nvPr/></p:nvSpPr><p:spPr><a:xfrm><a:off x="8230821" y="5665325"/><a:ext cx="3745230" cy="348615"/></a:xfrm><a:prstGeom prst="rect"><a:avLst/></a:prstGeom><a:noFill/></p:spPr><p:txBody><a:bodyPr vert="horz" wrap="square" lIns="91440" tIns="45720" rIns="91440" bIns="45720" rtlCol="0" anchor="t" anchorCtr="0"><a:spAutoFit/></a:bodyPr><a:lstStyle/><a:p><a:pPr algn="ctr"><a:lnSpc><a:spcPct val="80000"/></a:lnSpc></a:pPr><a:r><a:rPr lang="en-US" sz="1800"><a:solidFill><a:srgbClr val="FBF8F8"><a:alpha val="100000"/></a:srgbClr></a:solidFill><a:latin typeface="Noto Sans SC"/><a:ea typeface="Noto Sans SC"/><a:cs typeface="Noto Sans SC"/></a:rPr><a:t>Automated Pipeline</a:t></a:r><a:endParaRPr lang="en-US" sz="1800"><a:solidFill><a:srgbClr val="FBF8F8"><a:alpha val="100000"/></a:srgbClr></a:solidFill><a:latin typeface="Noto Sans SC"/><a:ea typeface="Noto Sans SC"/><a:cs typeface="Noto Sans SC"/></a:endParaRPr></a:p></p:txBody></p:sp><p:sp><p:nvSpPr><p:cNvPr id="31" name="Freeform 31"/><p:cNvSpPr/><p:nvPr/></p:nvSpPr><p:spPr><a:xfrm><a:off x="566166" y="1653159"/><a:ext cx="792004" cy="792004"/></a:xfrm><a:custGeom><a:avLst/><a:gdLst/><a:ahLst/><a:cxnLst/><a:rect l="l" t="t" r="r" b="b"/><a:pathLst><a:path w="21600" h="21600"><a:moveTo><a:pt x="20573" y="8675"/></a:moveTo><a:cubicBezTo><a:pt x="19576" y="7884"/><a:pt x="19068" y="6656"/><a:pt x="19213" y="5391"/></a:cubicBezTo><a:cubicBezTo><a:pt x="19309" y="4564"/><a:pt x="19026" y="3752"/><a:pt x="18437" y="3163"/></a:cubicBezTo><a:cubicBezTo><a:pt x="17848" y="2574"/><a:pt x="17036" y="2291"/><a:pt x="16208" y="2387"/></a:cubicBezTo><a:cubicBezTo><a:pt x="14943" y="2532"/><a:pt x="13716" y="2024"/><a:pt x="12925" y="1027"/></a:cubicBezTo><a:cubicBezTo><a:pt x="12407" y="374"/><a:pt x="11633" y="0"/><a:pt x="10800" y="0"/></a:cubicBezTo><a:cubicBezTo><a:pt x="9967" y="0"/><a:pt x="9193" y="374"/><a:pt x="8675" y="1027"/></a:cubicBezTo><a:cubicBezTo><a:pt x="7884" y="2024"/><a:pt x="6657" y="2532"/><a:pt x="5392" y="2387"/></a:cubicBezTo><a:cubicBezTo><a:pt x="4564" y="2291"/><a:pt x="3752" y="2574"/><a:pt x="3163" y="3163"/></a:cubicBezTo><a:cubicBezTo><a:pt x="2574" y="3752"/><a:pt x="2291" y="4564"/><a:pt x="2387" y="5392"/></a:cubicBezTo><a:cubicBezTo><a:pt x="2532" y="6656"/><a:pt x="2024" y="7884"/><a:pt x="1026" y="8675"/></a:cubicBezTo><a:cubicBezTo><a:pt x="374" y="9193"/><a:pt x="0" y="9967"/><a:pt x="0" y="10800"/></a:cubicBezTo><a:cubicBezTo><a:pt x="0" y="11633"/><a:pt x="374" y="12407"/><a:pt x="1026" y="12925"/></a:cubicBezTo><a:cubicBezTo><a:pt x="2024" y="13716"/><a:pt x="2532" y="14944"/><a:pt x="2387" y="16209"/></a:cubicBezTo><a:cubicBezTo><a:pt x="2291" y="17036"/><a:pt x="2574" y="17848"/><a:pt x="3163" y="18437"/></a:cubicBezTo><a:cubicBezTo><a:pt x="3752" y="19026"/><a:pt x="4565" y="19309"/><a:pt x="5392" y="19213"/></a:cubicBezTo><a:cubicBezTo><a:pt x="6656" y="19068"/><a:pt x="7884" y="19576"/><a:pt x="8675" y="20573"/></a:cubicBezTo><a:cubicBezTo><a:pt x="9193" y="21226"/><a:pt x="9967" y="21600"/><a:pt x="10800" y="21600"/></a:cubicBezTo><a:cubicBezTo><a:pt x="11633" y="21600"/><a:pt x="12407" y="21226"/><a:pt x="12925" y="20573"/></a:cubicBezTo><a:cubicBezTo><a:pt x="13716" y="19576"/><a:pt x="14943" y="19068"/><a:pt x="16208" y="19213"/></a:cubicBezTo><a:cubicBezTo><a:pt x="17036" y="19308"/><a:pt x="17848" y="19026"/><a:pt x="18437" y="18437"/></a:cubicBezTo><a:cubicBezTo><a:pt x="19026" y="17848"/><a:pt x="19309" y="17036"/><a:pt x="19213" y="16208"/></a:cubicBezTo><a:cubicBezTo><a:pt x="19068" y="14944"/><a:pt x="19576" y="13716"/><a:pt x="20574" y="12925"/></a:cubicBezTo><a:cubicBezTo><a:pt x="21226" y="12407"/><a:pt x="21600" y="11633"/><a:pt x="21600" y="10800"/></a:cubicBezTo><a:cubicBezTo><a:pt x="21600" y="9967"/><a:pt x="21226" y="9193"/><a:pt x="20573" y="8675"/></a:cubicBezTo></a:path></a:pathLst></a:custGeom><a:solidFill><a:schemeClr val="accent1"><a:alpha val="100000"/></a:schemeClr></a:solidFill></p:spPr></p:sp><p:sp><p:nvSpPr><p:cNvPr id="32" name="TextBox 32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2800" b="1"><a:solidFill><a:schemeClr val="dk2"><a:alpha val="100000"/></a:schemeClr></a:solidFill><a:latin typeface="Noto Sans SC"/><a:ea typeface="Noto Sans SC"/><a:cs typeface="Noto Sans SC"/></a:rPr><a:t>Continuous Improvement & Version Upgrade Management</a:t></a:r><a:endParaRPr lang="en-US" sz="2800" b="1"><a:solidFill><a:schemeClr val="dk2"><a:alpha val="100000"/></a:schemeClr></a:solidFill><a:latin typeface="Noto Sans SC"/><a:ea typeface="Noto Sans SC"/><a:cs typeface="Noto Sans SC"/></a:endParaRPr></a:p></p:txBody></p:sp><p:sp><p:nvSpPr><p:cNvPr id="33" name="Freeform 33"/><p:cNvSpPr/><p:nvPr/></p:nvSpPr><p:spPr><a:xfrm><a:off x="750325" y="1867444"/><a:ext cx="423687" cy="398229"/></a:xfrm><a:custGeom><a:avLst/><a:gdLst/><a:ahLst/><a:cxnLst/><a:rect l="l" t="t" r="r" b="b"/><a:pathLst><a:path w="304800" h="304800"><a:moveTo><a:pt x="147409" y="185366"/></a:moveTo><a:lnTo><a:pt x="66913" y="266338"/></a:lnTo><a:lnTo><a:pt x="66913" y="47987"/></a:lnTo><a:lnTo><a:pt x="228371" y="47987"/></a:lnTo><a:lnTo><a:pt x="228371" y="266338"/></a:lnTo><a:lnTo><a:pt x="147409" y="185366"/></a:lnTo></a:path></a:pathLst></a:custGeom><a:solidFill><a:srgbClr val="F9F9F9"><a:alpha val="100000"/></a:srgbClr></a:solidFill></p:spPr></p:sp><p:sp><p:nvSpPr><p:cNvPr id="34" name="Freeform 34"/><p:cNvSpPr/><p:nvPr/></p:nvSpPr><p:spPr><a:xfrm><a:off x="5882161" y="1641869"/><a:ext cx="629580" cy="629580"/></a:xfrm><a:custGeom><a:avLst/><a:gdLst/><a:ahLst/><a:cxnLst/><a:rect l="l" t="t" r="r" b="b"/><a:pathLst><a:path w="361950" h="304800"><a:moveTo><a:pt x="202444" y="169259"/></a:moveTo><a:cubicBezTo><a:pt x="202444" y="169259"/><a:pt x="207007" y="107880"/><a:pt x="150762" y="100870"/></a:cubicBezTo><a:cubicBezTo><a:pt x="102546" y="95945"/><a:pt x="87878" y="140751"/><a:pt x="87878" y="140751"/></a:cubicBezTo><a:cubicBezTo><a:pt x="87878" y="140751"/><a:pt x="73362" y="126787"/><a:pt x="53664" y="138189"/></a:cubicBezTo><a:cubicBezTo><a:pt x="36033" y="149076"/><a:pt x="39157" y="168993"/><a:pt x="39157" y="168993"/></a:cubicBezTo><a:cubicBezTo><a:pt x="39157" y="168993"/><a:pt x="0" y="176603"/><a:pt x="0" y="216513"/></a:cubicBezTo><a:cubicBezTo><a:pt x="1086" y="257061"/><a:pt x="42272" y="256051"/><a:pt x="42272" y="256051"/></a:cubicBezTo><a:lnTo><a:pt x="196320" y="256451"/></a:lnTo><a:cubicBezTo><a:pt x="196320" y="256451"/><a:pt x="233191" y="256889"/><a:pt x="239906" y="218894"/></a:cubicBezTo><a:cubicBezTo><a:pt x="242497" y="177432"/><a:pt x="202444" y="169259"/><a:pt x="202444" y="169259"/></a:cubicBezTo><a:close/></a:path><a:path w="361950" h="304800"><a:moveTo><a:pt x="308486" y="174822"/></a:moveTo><a:cubicBezTo><a:pt x="308486" y="135360"/><a:pt x="276511" y="103384"/><a:pt x="237049" y="103384"/></a:cubicBezTo><a:cubicBezTo><a:pt x="230372" y="103384"/><a:pt x="216179" y="105556"/><a:pt x="202178" y="112805"/></a:cubicBezTo><a:cubicBezTo><a:pt x="202178" y="112824"/><a:pt x="193424" y="118777"/><a:pt x="193424" y="118777"/></a:cubicBezTo><a:cubicBezTo><a:pt x="193424" y="118777"/><a:pt x="207283" y="131359"/><a:pt x="208474" y="164697"/></a:cubicBezTo><a:cubicBezTo><a:pt x="208474" y="165287"/><a:pt x="245183" y="174708"/><a:pt x="245183" y="212808"/></a:cubicBezTo><a:cubicBezTo><a:pt x="245183" y="239001"/><a:pt x="231277" y="246202"/><a:pt x="231277" y="246202"/></a:cubicBezTo><a:lnTo><a:pt x="237049" y="246259"/></a:lnTo><a:cubicBezTo><a:pt x="237049" y="246259"/><a:pt x="308486" y="231381"/><a:pt x="308486" y="174822"/></a:cubicBezTo><a:close/></a:path><a:path w="361950" h="304800"><a:moveTo><a:pt x="237049" y="53378"/></a:moveTo><a:lnTo><a:pt x="216960" y="93564"/></a:lnTo><a:lnTo><a:pt x="257146" y="93564"/></a:lnTo><a:lnTo><a:pt x="237049" y="53378"/></a:lnTo><a:close/></a:path><a:path w="361950" h="304800"><a:moveTo><a:pt x="322878" y="88687"/></a:moveTo><a:lnTo><a:pt x="280254" y="102889"/></a:lnTo><a:lnTo><a:pt x="308667" y="131302"/></a:lnTo><a:lnTo><a:pt x="322878" y="88687"/></a:lnTo><a:close/></a:path><a:path w="361950" h="304800"><a:moveTo><a:pt x="318011" y="195205"/></a:moveTo><a:lnTo><a:pt x="358197" y="175117"/></a:lnTo><a:lnTo><a:pt x="318011" y="155029"/></a:lnTo><a:lnTo><a:pt x="318011" y="195205"/></a:lnTo><a:close/></a:path><a:path w="361950" h="304800"><a:moveTo><a:pt x="280264" y="246745"/></a:moveTo><a:lnTo><a:pt x="322888" y="260947"/></a:lnTo><a:lnTo><a:pt x="308686" y="218323"/></a:lnTo><a:lnTo><a:pt x="280264" y="246745"/></a:lnTo></a:path></a:pathLst></a:custGeom><a:solidFill><a:srgbClr val="FAFBFB"><a:alpha val="100000"/></a:srgbClr></a:solidFill></p:spPr></p:sp><p:sp><p:nvSpPr><p:cNvPr id="35" name="Freeform 35"/><p:cNvSpPr/><p:nvPr/></p:nvSpPr><p:spPr><a:xfrm><a:off x="4385638" y="4139980"/><a:ext cx="586311" cy="586311"/></a:xfrm><a:custGeom><a:avLst/><a:gdLst/><a:ahLst/><a:cxnLst/><a:rect l="l" t="t" r="r" b="b"/><a:pathLst><a:path w="333375" h="304800"><a:moveTo><a:pt x="202444" y="162220"/></a:moveTo><a:cubicBezTo><a:pt x="202444" y="162220"/><a:pt x="207007" y="100841"/><a:pt x="150752" y="93840"/></a:cubicBezTo><a:cubicBezTo><a:pt x="102537" y="88916"/><a:pt x="87868" y="133721"/><a:pt x="87868" y="133721"/></a:cubicBezTo><a:cubicBezTo><a:pt x="87868" y="133721"/><a:pt x="73352" y="119758"/><a:pt x="53654" y="131159"/></a:cubicBezTo><a:cubicBezTo><a:pt x="36024" y="142046"/><a:pt x="39148" y="161963"/><a:pt x="39148" y="161963"/></a:cubicBezTo><a:cubicBezTo><a:pt x="39148" y="161963"/><a:pt x="0" y="169574"/><a:pt x="0" y="209493"/></a:cubicBezTo><a:cubicBezTo><a:pt x="1076" y="250031"/><a:pt x="42262" y="249022"/><a:pt x="42262" y="249022"/></a:cubicBezTo><a:lnTo><a:pt x="196310" y="249431"/></a:lnTo><a:cubicBezTo><a:pt x="196310" y="249431"/><a:pt x="233182" y="249860"/><a:pt x="239897" y="211874"/></a:cubicBezTo><a:cubicBezTo><a:pt x="242497" y="170412"/><a:pt x="202444" y="162220"/><a:pt x="202444" y="162220"/></a:cubicBezTo><a:close/></a:path><a:path w="333375" h="304800"><a:moveTo><a:pt x="297694" y="124130"/></a:moveTo><a:cubicBezTo><a:pt x="297694" y="124130"/><a:pt x="302257" y="62751"/><a:pt x="246012" y="55740"/></a:cubicBezTo><a:cubicBezTo><a:pt x="197796" y="50816"/><a:pt x="182537" y="96212"/><a:pt x="182537" y="96212"/></a:cubicBezTo><a:cubicBezTo><a:pt x="182537" y="96212"/><a:pt x="210626" y="112509"/><a:pt x="211817" y="156562"/></a:cubicBezTo><a:cubicBezTo><a:pt x="229676" y="161925"/><a:pt x="248707" y="176660"/><a:pt x="249307" y="211188"/></a:cubicBezTo><a:lnTo><a:pt x="291560" y="211341"/></a:lnTo><a:cubicBezTo><a:pt x="291560" y="211341"/><a:pt x="328432" y="211769"/><a:pt x="335147" y="173784"/></a:cubicBezTo><a:cubicBezTo><a:pt x="337747" y="132302"/><a:pt x="297694" y="124130"/><a:pt x="297694" y="124130"/></a:cubicBezTo></a:path></a:pathLst></a:custGeom><a:solidFill><a:srgbClr val="F4F6F6"><a:alpha val="100000"/></a:srgbClr></a:solidFill></p:spPr></p:sp><p:sp><p:nvSpPr><p:cNvPr id="36" name="Freeform 36"/><p:cNvSpPr/><p:nvPr/></p:nvSpPr><p:spPr><a:xfrm><a:off x="7187005" y="4139980"/><a:ext cx="624654" cy="624654"/></a:xfrm><a:custGeom><a:avLst/><a:gdLst/><a:ahLst/><a:cxnLst/><a:rect l="l" t="t" r="r" b="b"/><a:pathLst><a:path w="323850" h="304800"><a:moveTo><a:pt x="265490" y="266700"/></a:moveTo><a:cubicBezTo><a:pt x="265490" y="266700"/><a:pt x="318068" y="266757"/><a:pt x="325450" y="215313"/></a:cubicBezTo><a:cubicBezTo><a:pt x="328965" y="159058"/><a:pt x="274625" y="147971"/><a:pt x="274625" y="147971"/></a:cubicBezTo><a:cubicBezTo><a:pt x="274625" y="147971"/><a:pt x="280807" y="64694"/><a:pt x="204511" y="55197"/></a:cubicBezTo><a:cubicBezTo><a:pt x="139122" y="48520"/><a:pt x="119224" y="109290"/><a:pt x="119224" y="109290"/></a:cubicBezTo><a:cubicBezTo><a:pt x="119224" y="109290"/><a:pt x="99527" y="90354"/><a:pt x="72809" y="105823"/></a:cubicBezTo><a:cubicBezTo><a:pt x="48892" y="120587"/><a:pt x="53121" y="147618"/><a:pt x="53121" y="147618"/></a:cubicBezTo><a:cubicBezTo><a:pt x="53121" y="147618"/><a:pt x="0" y="157944"/><a:pt x="0" y="212084"/></a:cubicBezTo><a:cubicBezTo><a:pt x="1191" y="266157"/><a:pt x="57693" y="266700"/><a:pt x="57693" y="266662"/></a:cubicBezTo></a:path></a:pathLst></a:custGeom><a:solidFill><a:srgbClr val="F4F6F6"><a:alpha val="100000"/></a:srgbClr></a:solidFill></p:spPr></p:sp><p:sp><p:nvSpPr><p:cNvPr id="37" name="AutoShape 37"/><p:cNvSpPr/><p:nvPr/></p:nvSpPr><p:spPr><a:xfrm><a:off x="9012269" y="3277267"/><a:ext cx="2483739" cy="345567"/></a:xfrm><a:prstGeom prst="roundRect"><a:avLst><a:gd name="adj" fmla="val 50000"/></a:avLst></a:prstGeom><a:solidFill><a:schemeClr val="accent4"><a:alpha val="100000"/></a:schemeClr></a:solidFill></p:spPr></p:sp><p:sp><p:nvSpPr><p:cNvPr id="38" name="AutoShape 38"/><p:cNvSpPr/><p:nvPr/></p:nvSpPr><p:spPr><a:xfrm><a:off x="8991695" y="3803938"/><a:ext cx="2483739" cy="345567"/></a:xfrm><a:prstGeom prst="roundRect"><a:avLst><a:gd name="adj" fmla="val 50000"/></a:avLst></a:prstGeom><a:solidFill><a:schemeClr val="accent4"><a:alpha val="100000"/></a:schemeClr></a:solidFill></p:spPr></p:sp><p:sp><p:nvSpPr><p:cNvPr id="39" name="AutoShape 39"/><p:cNvSpPr/><p:nvPr/></p:nvSpPr><p:spPr><a:xfrm><a:off x="9012269" y="4344638"/><a:ext cx="2483739" cy="345567"/></a:xfrm><a:prstGeom prst="roundRect"><a:avLst><a:gd name="adj" fmla="val 50000"/></a:avLst></a:prstGeom><a:solidFill><a:schemeClr val="accent4"><a:alpha val="100000"/></a:schemeClr></a:solidFill></p:spPr></p:sp><p:sp><p:nvSpPr><p:cNvPr id="40" name="AutoShape 40"/><p:cNvSpPr/><p:nvPr/></p:nvSpPr><p:spPr><a:xfrm><a:off x="9010745" y="4878614"/><a:ext cx="2483739" cy="345567"/></a:xfrm><a:prstGeom prst="roundRect"><a:avLst><a:gd name="adj" fmla="val 50000"/></a:avLst></a:prstGeom><a:solidFill><a:schemeClr val="accent4"><a:alpha val="100000"/></a:schemeClr></a:solidFill></p:spPr></p:sp><p:sp><p:nvSpPr><p:cNvPr id="41" name="TextBox 41"/><p:cNvSpPr txBox="1"/><p:nvPr/></p:nvSpPr><p:spPr><a:xfrm><a:off x="9391364" y="3327845"/><a:ext cx="1906905" cy="2628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80000"/></a:lnSpc></a:pPr><a:r><a:rPr lang="en-US" sz="1200"><a:solidFill><a:srgbClr val="FDFBFB"><a:alpha val="100000"/></a:srgbClr></a:solidFill><a:latin typeface="Noto Sans SC"/><a:ea typeface="Noto Sans SC"/><a:cs typeface="Noto Sans SC"/></a:rPr><a:t>Task Card</a:t></a:r><a:endParaRPr lang="en-US" sz="1200"><a:solidFill><a:srgbClr val="FDFBFB"><a:alpha val="100000"/></a:srgbClr></a:solidFill><a:latin typeface="Noto Sans SC"/><a:ea typeface="Noto Sans SC"/><a:cs typeface="Noto Sans SC"/></a:endParaRPr></a:p></p:txBody></p:sp><p:sp><p:nvSpPr><p:cNvPr id="42" name="TextBox 42"/><p:cNvSpPr txBox="1"/><p:nvPr/></p:nvSpPr><p:spPr><a:xfrm><a:off x="9381839" y="3835432"/><a:ext cx="1906905" cy="300990"/></a:xfrm><a:prstGeom prst="rect"><a:avLst/></a:prstGeom><a:noFill/></p:spPr><p:txBody><a:bodyPr vert="horz" wrap="square" lIns="91440" tIns="45720" rIns="91440" bIns="45720" rtlCol="0" anchor="t" anchorCtr="0"><a:spAutoFit/></a:bodyPr><a:lstStyle/><a:p><a:pPr algn="just"><a:lnSpc><a:spcPct val="110000"/></a:lnSpc></a:pPr><a:r><a:rPr lang="en-US" sz="1200"><a:solidFill><a:srgbClr val="FDFCFC"><a:alpha val="100000"/></a:srgbClr></a:solidFill><a:latin typeface="Noto Sans SC"/><a:ea typeface="Noto Sans SC"/><a:cs typeface="Noto Sans SC"/></a:rPr><a:t>Priority</a:t></a:r><a:endParaRPr lang="en-US" sz="1200"><a:solidFill><a:srgbClr val="FDFCFC"><a:alpha val="100000"/></a:srgbClr></a:solidFill><a:latin typeface="Noto Sans SC"/><a:ea typeface="Noto Sans SC"/><a:cs typeface="Noto Sans SC"/></a:endParaRPr></a:p></p:txBody></p:sp><p:sp><p:nvSpPr><p:cNvPr id="43" name="TextBox 43"/><p:cNvSpPr txBox="1"/><p:nvPr/></p:nvSpPr><p:spPr><a:xfrm><a:off x="9391364" y="4406946"/><a:ext cx="1906905" cy="2628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80000"/></a:lnSpc></a:pPr><a:r><a:rPr lang="en-US" sz="1200"><a:solidFill><a:srgbClr val="F6F4F4"><a:alpha val="100000"/></a:srgbClr></a:solidFill><a:latin typeface="Noto Sans SC"/><a:ea typeface="Noto Sans SC"/><a:cs typeface="Noto Sans SC"/></a:rPr><a:t>Collaborative Development</a:t></a:r><a:endParaRPr lang="en-US" sz="1200"><a:solidFill><a:srgbClr val="F6F4F4"><a:alpha val="100000"/></a:srgbClr></a:solidFill><a:latin typeface="Noto Sans SC"/><a:ea typeface="Noto Sans SC"/><a:cs typeface="Noto Sans SC"/></a:endParaRPr></a:p></p:txBody></p:sp><p:sp><p:nvSpPr><p:cNvPr id="44" name="TextBox 44"/><p:cNvSpPr txBox="1"/><p:nvPr/></p:nvSpPr><p:spPr><a:xfrm><a:off x="9410414" y="4907756"/><a:ext cx="1906905" cy="300990"/></a:xfrm><a:prstGeom prst="rect"><a:avLst/></a:prstGeom><a:noFill/></p:spPr><p:txBody><a:bodyPr vert="horz" wrap="square" lIns="91440" tIns="45720" rIns="91440" bIns="45720" rtlCol="0" anchor="t" anchorCtr="0"><a:spAutoFit/></a:bodyPr><a:lstStyle/><a:p><a:pPr algn="just"><a:lnSpc><a:spcPct val="110000"/></a:lnSpc></a:pPr><a:r><a:rPr lang="en-US" sz="1200"><a:solidFill><a:srgbClr val="FBFBFB"><a:alpha val="100000"/></a:srgbClr></a:solidFill><a:latin typeface="Noto Sans SC"/><a:ea typeface="Noto Sans SC"/><a:cs typeface="Noto Sans SC"/></a:rPr><a:t>Quality Gate</a:t></a:r><a:endParaRPr lang="en-US" sz="1200"><a:solidFill><a:srgbClr val="FBFBFB"><a:alpha val="100000"/></a:srgbClr></a:solidFill><a:latin typeface="Noto Sans SC"/><a:ea typeface="Noto Sans SC"/><a:cs typeface="Noto Sans SC"/></a:endParaRPr></a:p></p:txBody></p:sp><p:sp><p:nvSpPr><p:cNvPr id="45" name="AutoShape 45"/><p:cNvSpPr/><p:nvPr/></p:nvSpPr><p:spPr><a:xfrm><a:off x="9077420" y="3334417"/><a:ext cx="252031" cy="252031"/></a:xfrm><a:prstGeom prst="ellipse"><a:avLst/></a:prstGeom><a:solidFill><a:srgbClr val="FFFFFF"><a:alpha val="100000"/></a:srgbClr></a:solidFill></p:spPr></p:sp><p:sp><p:nvSpPr><p:cNvPr id="46" name="Freeform 46"/><p:cNvSpPr/><p:nvPr/></p:nvSpPr><p:spPr><a:xfrm rot="2700000"><a:off x="9176004" y="3383375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4"><a:alpha val="100000"/></a:schemeClr></a:solidFill><a:prstDash val="solid"/></a:ln></p:spPr></p:sp><p:sp><p:nvSpPr><p:cNvPr id="47" name="AutoShape 47"/><p:cNvSpPr/><p:nvPr/></p:nvSpPr><p:spPr><a:xfrm><a:off x="9058370" y="3849848"/><a:ext cx="252031" cy="252031"/></a:xfrm><a:prstGeom prst="ellipse"><a:avLst/></a:prstGeom><a:solidFill><a:srgbClr val="FFFFFF"><a:alpha val="100000"/></a:srgbClr></a:solidFill></p:spPr></p:sp><p:sp><p:nvSpPr><p:cNvPr id="48" name="Freeform 48"/><p:cNvSpPr/><p:nvPr/></p:nvSpPr><p:spPr><a:xfrm rot="2700000"><a:off x="9147429" y="3911155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4"><a:alpha val="100000"/></a:schemeClr></a:solidFill><a:prstDash val="solid"/></a:ln></p:spPr></p:sp><p:sp><p:nvSpPr><p:cNvPr id="49" name="AutoShape 49"/><p:cNvSpPr/><p:nvPr/></p:nvSpPr><p:spPr><a:xfrm><a:off x="9080278" y="4387120"/><a:ext cx="252031" cy="252031"/></a:xfrm><a:prstGeom prst="ellipse"><a:avLst/></a:prstGeom><a:solidFill><a:srgbClr val="FFFFFF"><a:alpha val="100000"/></a:srgbClr></a:solidFill></p:spPr></p:sp><p:sp><p:nvSpPr><p:cNvPr id="50" name="Freeform 50"/><p:cNvSpPr/><p:nvPr/></p:nvSpPr><p:spPr><a:xfrm rot="2700000"><a:off x="9176004" y="4439031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4"><a:alpha val="100000"/></a:schemeClr></a:solidFill><a:prstDash val="solid"/></a:ln></p:spPr></p:sp><p:sp><p:nvSpPr><p:cNvPr id="51" name="AutoShape 51"/><p:cNvSpPr/><p:nvPr/></p:nvSpPr><p:spPr><a:xfrm><a:off x="9080278" y="4929854"/><a:ext cx="252031" cy="252031"/></a:xfrm><a:prstGeom prst="ellipse"><a:avLst/></a:prstGeom><a:solidFill><a:srgbClr val="FFFFFF"><a:alpha val="100000"/></a:srgbClr></a:solidFill></p:spPr></p:sp><p:sp><p:nvSpPr><p:cNvPr id="52" name="Freeform 52"/><p:cNvSpPr/><p:nvPr/></p:nvSpPr><p:spPr><a:xfrm rot="2700000"><a:off x="9176004" y="4981670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4"><a:alpha val="100000"/></a:schemeClr></a:solidFill><a:prstDash val="solid"/></a:ln></p:spPr></p:sp><p:sp><p:nvSpPr><p:cNvPr id="53" name="AutoShape 53"/><p:cNvSpPr/><p:nvPr/></p:nvSpPr><p:spPr><a:xfrm><a:off x="566166" y="3277267"/><a:ext cx="2483739" cy="345567"/></a:xfrm><a:prstGeom prst="roundRect"><a:avLst><a:gd name="adj" fmla="val 50000"/></a:avLst></a:prstGeom><a:solidFill><a:schemeClr val="accent2"><a:alpha val="100000"/></a:schemeClr></a:solidFill></p:spPr></p:sp><p:sp><p:nvSpPr><p:cNvPr id="54" name="AutoShape 54"/><p:cNvSpPr/><p:nvPr/></p:nvSpPr><p:spPr><a:xfrm><a:off x="566166" y="3813463"/><a:ext cx="2483739" cy="345567"/></a:xfrm><a:prstGeom prst="roundRect"><a:avLst><a:gd name="adj" fmla="val 50000"/></a:avLst></a:prstGeom><a:solidFill><a:schemeClr val="accent2"><a:alpha val="100000"/></a:schemeClr></a:solidFill></p:spPr></p:sp><p:sp><p:nvSpPr><p:cNvPr id="55" name="AutoShape 55"/><p:cNvSpPr/><p:nvPr/></p:nvSpPr><p:spPr><a:xfrm><a:off x="566166" y="4340038"/><a:ext cx="2483739" cy="345567"/></a:xfrm><a:prstGeom prst="roundRect"><a:avLst><a:gd name="adj" fmla="val 50000"/></a:avLst></a:prstGeom><a:solidFill><a:schemeClr val="accent2"><a:alpha val="100000"/></a:schemeClr></a:solidFill></p:spPr></p:sp><p:sp><p:nvSpPr><p:cNvPr id="56" name="AutoShape 56"/><p:cNvSpPr/><p:nvPr/></p:nvSpPr><p:spPr><a:xfrm><a:off x="566166" y="4888139"/><a:ext cx="2483739" cy="345567"/></a:xfrm><a:prstGeom prst="roundRect"><a:avLst><a:gd name="adj" fmla="val 50000"/></a:avLst></a:prstGeom><a:solidFill><a:schemeClr val="accent2"><a:alpha val="100000"/></a:schemeClr></a:solidFill></p:spPr></p:sp><p:sp><p:nvSpPr><p:cNvPr id="57" name="TextBox 57"/><p:cNvSpPr txBox="1"/><p:nvPr/></p:nvSpPr><p:spPr><a:xfrm><a:off x="968216" y="3327845"/><a:ext cx="2081689" cy="27241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80000"/></a:lnSpc></a:pPr><a:r><a:rPr lang="en-US" sz="1200"><a:solidFill><a:srgbClr val="F9F8F8"><a:alpha val="100000"/></a:srgbClr></a:solidFill><a:latin typeface="Noto Sans SC"/><a:ea typeface="Noto Sans SC"/><a:cs typeface="Noto Sans SC"/></a:rPr><a:t>Requirement Prioritization</a:t></a:r><a:endParaRPr lang="en-US" sz="1200"><a:solidFill><a:srgbClr val="F9F8F8"><a:alpha val="100000"/></a:srgbClr></a:solidFill><a:latin typeface="Noto Sans SC"/><a:ea typeface="Noto Sans SC"/><a:cs typeface="Noto Sans SC"/></a:endParaRPr></a:p></p:txBody></p:sp><p:sp><p:nvSpPr><p:cNvPr id="58" name="TextBox 58"/><p:cNvSpPr txBox="1"/><p:nvPr/></p:nvSpPr><p:spPr><a:xfrm><a:off x="962168" y="3838990"/><a:ext cx="2087737" cy="300990"/></a:xfrm><a:prstGeom prst="rect"><a:avLst/></a:prstGeom><a:noFill/></p:spPr><p:txBody><a:bodyPr vert="horz" wrap="square" lIns="91440" tIns="45720" rIns="91440" bIns="45720" rtlCol="0" anchor="t" anchorCtr="0"><a:spAutoFit/></a:bodyPr><a:lstStyle/><a:p><a:pPr algn="just"><a:lnSpc><a:spcPct val="110000"/></a:lnSpc></a:pPr><a:r><a:rPr lang="en-US" sz="1200"><a:solidFill><a:srgbClr val="FBF9F9"><a:alpha val="100000"/></a:srgbClr></a:solidFill><a:latin typeface="Noto Sans SC"/><a:ea typeface="Noto Sans SC"/><a:cs typeface="Noto Sans SC"/></a:rPr><a:t>Task Breakdown</a:t></a:r><a:endParaRPr lang="en-US" sz="1200"><a:solidFill><a:srgbClr val="FBF9F9"><a:alpha val="100000"/></a:srgbClr></a:solidFill><a:latin typeface="Noto Sans SC"/><a:ea typeface="Noto Sans SC"/><a:cs typeface="Noto Sans SC"/></a:endParaRPr></a:p></p:txBody></p:sp><p:sp><p:nvSpPr><p:cNvPr id="59" name="TextBox 59"/><p:cNvSpPr txBox="1"/><p:nvPr/></p:nvSpPr><p:spPr><a:xfrm><a:off x="968216" y="4387596"/><a:ext cx="2081689" cy="27241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80000"/></a:lnSpc></a:pPr><a:r><a:rPr lang="en-US" sz="1200"><a:solidFill><a:srgbClr val="FFFCFC"><a:alpha val="100000"/></a:srgbClr></a:solidFill><a:latin typeface="Noto Sans SC"/><a:ea typeface="Noto Sans SC"/><a:cs typeface="Noto Sans SC"/></a:rPr><a:t>Resource Allocation</a:t></a:r><a:endParaRPr lang="en-US" sz="1200"><a:solidFill><a:srgbClr val="FFFCFC"><a:alpha val="100000"/></a:srgbClr></a:solidFill><a:latin typeface="Noto Sans SC"/><a:ea typeface="Noto Sans SC"/><a:cs typeface="Noto Sans SC"/></a:endParaRPr></a:p></p:txBody></p:sp><p:sp><p:nvSpPr><p:cNvPr id="60" name="TextBox 60"/><p:cNvSpPr txBox="1"/><p:nvPr/></p:nvSpPr><p:spPr><a:xfrm><a:off x="968216" y="4907756"/><a:ext cx="2034207" cy="300990"/></a:xfrm><a:prstGeom prst="rect"><a:avLst/></a:prstGeom><a:noFill/></p:spPr><p:txBody><a:bodyPr vert="horz" wrap="square" lIns="91440" tIns="45720" rIns="91440" bIns="45720" rtlCol="0" anchor="t" anchorCtr="0"><a:spAutoFit/></a:bodyPr><a:lstStyle/><a:p><a:pPr algn="just"><a:lnSpc><a:spcPct val="110000"/></a:lnSpc></a:pPr><a:r><a:rPr lang="en-US" sz="1200"><a:solidFill><a:srgbClr val="FDFBFB"><a:alpha val="100000"/></a:srgbClr></a:solidFill><a:latin typeface="Noto Sans SC"/><a:ea typeface="Noto Sans SC"/><a:cs typeface="Noto Sans SC"/></a:rPr><a:t>Risk Contingency Plan</a:t></a:r><a:endParaRPr lang="en-US" sz="1200"><a:solidFill><a:srgbClr val="FDFBFB"><a:alpha val="100000"/></a:srgbClr></a:solidFill><a:latin typeface="Noto Sans SC"/><a:ea typeface="Noto Sans SC"/><a:cs typeface="Noto Sans SC"/></a:endParaRPr></a:p></p:txBody></p:sp><p:sp><p:nvSpPr><p:cNvPr id="61" name="AutoShape 61"/><p:cNvSpPr/><p:nvPr/></p:nvSpPr><p:spPr><a:xfrm><a:off x="637985" y="3331464"/><a:ext cx="252031" cy="252031"/></a:xfrm><a:prstGeom prst="ellipse"><a:avLst/></a:prstGeom><a:solidFill><a:srgbClr val="FFFFFF"><a:alpha val="100000"/></a:srgbClr></a:solidFill></p:spPr><p:txBody><a:bodyPr vert="horz" wrap="square" lIns="91440" tIns="45720" rIns="91440" bIns="45720" rtlCol="0" anchor="t" anchorCtr="0"><a:normAutofit/></a:bodyPr><a:lstStyle/><a:p><a:pPr algn="l"><a:lnSpc><a:spcPct val="100000"/></a:lnSpc><a:spcBef><a:spcPts val="375"/></a:spcBef><a:defRPr/></a:pPr><a:endParaRPr lang="en-US" sz="1100"/></a:p></p:txBody></p:sp><p:sp><p:nvSpPr><p:cNvPr id="62" name="Freeform 62"/><p:cNvSpPr/><p:nvPr/></p:nvSpPr><p:spPr><a:xfrm rot="2700000"><a:off x="733711" y="3383375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p:sp><p:nvSpPr><p:cNvPr id="63" name="AutoShape 63"/><p:cNvSpPr/><p:nvPr/></p:nvSpPr><p:spPr><a:xfrm><a:off x="637985" y="3859339"/><a:ext cx="252031" cy="252031"/></a:xfrm><a:prstGeom prst="ellipse"><a:avLst/></a:prstGeom><a:solidFill><a:srgbClr val="FFFFFF"><a:alpha val="100000"/></a:srgbClr></a:solidFill></p:spPr></p:sp><p:sp><p:nvSpPr><p:cNvPr id="64" name="Freeform 64"/><p:cNvSpPr/><p:nvPr/></p:nvSpPr><p:spPr><a:xfrm rot="2700000"><a:off x="733711" y="3911155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p:sp><p:nvSpPr><p:cNvPr id="65" name="AutoShape 65"/><p:cNvSpPr/><p:nvPr/></p:nvSpPr><p:spPr><a:xfrm><a:off x="637985" y="4387120"/><a:ext cx="252031" cy="252031"/></a:xfrm><a:prstGeom prst="ellipse"><a:avLst/></a:prstGeom><a:solidFill><a:srgbClr val="FFFFFF"><a:alpha val="100000"/></a:srgbClr></a:solidFill></p:spPr></p:sp><p:sp><p:nvSpPr><p:cNvPr id="66" name="Freeform 66"/><p:cNvSpPr/><p:nvPr/></p:nvSpPr><p:spPr><a:xfrm rot="2700000"><a:off x="733711" y="4439031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p:sp><p:nvSpPr><p:cNvPr id="67" name="AutoShape 67"/><p:cNvSpPr/><p:nvPr/></p:nvSpPr><p:spPr><a:xfrm><a:off x="637985" y="4929854"/><a:ext cx="252031" cy="252031"/></a:xfrm><a:prstGeom prst="ellipse"><a:avLst/></a:prstGeom><a:solidFill><a:srgbClr val="FFFFFF"><a:alpha val="100000"/></a:srgbClr></a:solidFill></p:spPr></p:sp><p:sp><p:nvSpPr><p:cNvPr id="68" name="Freeform 68"/><p:cNvSpPr/><p:nvPr/></p:nvSpPr><p:spPr><a:xfrm rot="2700000"><a:off x="733711" y="4981670"/><a:ext cx="65818" cy="112871"/></a:xfrm><a:custGeom><a:avLst/><a:gdLst/><a:ahLst/><a:cxnLst/><a:rect l="l" t="t" r="r" b="b"/><a:pathLst><a:path w="218174" h="415436"><a:moveTo><a:pt x="218174" y="0"/></a:moveTo><a:lnTo><a:pt x="218174" y="415436"/></a:lnTo><a:lnTo><a:pt x="0" y="415436"/></a:lnTo></a:path></a:pathLst></a:custGeom><a:noFill/><a:ln w="38100"><a:solidFill><a:schemeClr val="accent2"><a:alpha val="100000"/></a:schemeClr></a:solidFill><a:prstDash val="solid"/></a:ln></p:spPr></p:sp></p:spTree></p:cSld><p:clrMapOvr><a:masterClrMapping/></p:clrMapOvr>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5F7FE"/>
      </a:lt1>
      <a:dk2>
        <a:srgbClr val="000000"/>
      </a:dk2>
      <a:lt2>
        <a:srgbClr val="E7F0FF"/>
      </a:lt2>
      <a:accent1>
        <a:srgbClr val="4381DD"/>
      </a:accent1>
      <a:accent2>
        <a:srgbClr val="759CD6"/>
      </a:accent2>
      <a:accent3>
        <a:srgbClr val="9D92C2"/>
      </a:accent3>
      <a:accent4>
        <a:srgbClr val="568EE0"/>
      </a:accent4>
      <a:accent5>
        <a:srgbClr val="286FD8"/>
      </a:accent5>
      <a:accent6>
        <a:srgbClr val="215DB6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5485</Words>
  <Application>Microsoft PowerPoint</Application>
  <PresentationFormat>Widescreen</PresentationFormat>
  <Paragraphs>727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55" baseType="lpstr">
      <vt:lpstr>Arial</vt:lpstr>
      <vt:lpstr>Calibri</vt:lpstr>
      <vt:lpstr>Wingdings</vt:lpstr>
      <vt:lpstr>Noto Sans SC Black</vt:lpstr>
      <vt:lpstr>Thonburi</vt:lpstr>
      <vt:lpstr>Noto Sans SC Medium</vt:lpstr>
      <vt:lpstr>Arial</vt:lpstr>
      <vt:lpstr>Noto Sans SC</vt:lpstr>
      <vt:lpstr>Calibri</vt:lpstr>
      <vt:lpstr>Calibri-简</vt:lpstr>
      <vt:lpstr>Calibri</vt:lpstr>
      <vt:lpstr>汉仪旗黑</vt:lpstr>
      <vt:lpstr>Arial Unicode MS</vt:lpstr>
      <vt:lpstr>等线 Light</vt:lpstr>
      <vt:lpstr>苹方-简</vt:lpstr>
      <vt:lpstr>等线</vt:lpstr>
      <vt:lpstr>Calibri</vt:lpstr>
      <vt:lpstr>Helvetica Neue</vt:lpstr>
      <vt:lpstr>Noto Sans SC</vt:lpstr>
      <vt:lpstr>Noto Sans SC Black</vt:lpstr>
      <vt:lpstr>Noto Sans SC Medium</vt:lpstr>
      <vt:lpstr>Eras Medium ITC</vt:lpstr>
      <vt:lpstr>儷宋 Pro</vt:lpstr>
      <vt:lpstr>Eras Light ITC</vt:lpstr>
      <vt:lpstr>Segoe UI</vt:lpstr>
      <vt:lpstr>Office 主题​​</vt:lpstr>
      <vt:lpstr>2_Office 主题</vt:lpstr>
      <vt:lpstr>SPC统计过程控制实战培训（含Minitab操作）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王新民</cp:lastModifiedBy>
  <cp:revision>3</cp:revision>
  <dcterms:created xsi:type="dcterms:W3CDTF">2026-03-31T14:52:01Z</dcterms:created>
  <dcterms:modified xsi:type="dcterms:W3CDTF">2026-03-31T14:52:01Z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65110495dbda58b23476f64372854c91_1774968602_faf504f2788727943258117d8b47ea1e","ReservedCode1":"bd7b2058b589a5b5c38fb5ffe8b0057f2f1cbe2f89a52ef3b49766a16778e8a5","ContentPropagator":"001191110000802100433B10001","PropagateID":"65110495dbda58b23476f64372854c91_1774968602_faf504f2788727943258117d8b47ea1e","ReservedCode2":"bd7b2058b589a5b5c38fb5ffe8b0057f2f1cbe2f89a52ef3b49766a16778e8a5"}</vt:lpwstr>
  </property>
  <property fmtid="{D5CDD505-2E9C-101B-9397-08002B2CF9AE}" pid="3" name="ICV">
    <vt:lpwstr>3D8E75FA81B28F6F91DFCB698AB7B436_42</vt:lpwstr>
  </property>
  <property fmtid="{D5CDD505-2E9C-101B-9397-08002B2CF9AE}" pid="4" name="KSOProductBuildVer">
    <vt:lpwstr>2052-12.1.23155.23155</vt:lpwstr>
  </property>
</Properties>
</file>