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3"/>
  </p:sldMasterIdLst>
  <p:sldIdLst>
    <p:sldId id="283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4" r:id="rId30"/>
  </p:sldIdLst>
  <p:sldSz cx="12192000" cy="68580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0"/>
    <p:restoredTop sz="94674"/>
  </p:normalViewPr>
  <p:slideViewPr>
    <p:cSldViewPr snapToGrid="0">
      <p:cViewPr varScale="1">
        <p:scale>
          <a:sx n="124" d="100"/>
          <a:sy n="124" d="100"/>
        </p:scale>
        <p:origin x="2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hiliangclub.com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Click to edit master subtitle style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eaLnBrk="1" fontAlgn="base" hangingPunct="1"/>
            <a:r>
              <a:rPr lang="zh-CN" altLang="en-US" strike="noStrike" noProof="1" dirty="0">
                <a:latin typeface="Eras Medium ITC" panose="020B0602030504020804" pitchFamily="2" charset="0"/>
                <a:ea typeface="Calibri" charset="-122"/>
                <a:cs typeface="+mn-cs"/>
              </a:rPr>
              <a:t> </a:t>
            </a:r>
            <a:endParaRPr lang="zh-CN" altLang="en-US" strike="noStrike" noProof="1" dirty="0">
              <a:latin typeface="Eras Medium ITC" panose="020B0602030504020804" pitchFamily="2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775335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eaLnBrk="1" fontAlgn="base" hangingPunct="1"/>
            <a:r>
              <a:rPr lang="zh-CN" altLang="en-US" strike="noStrike" noProof="1" dirty="0">
                <a:latin typeface="Eras Medium ITC" panose="020B0602030504020804" pitchFamily="2" charset="0"/>
                <a:ea typeface="Calibri" charset="-122"/>
                <a:cs typeface="+mn-cs"/>
              </a:rPr>
              <a:t> </a:t>
            </a:r>
            <a:endParaRPr lang="zh-CN" altLang="en-US" strike="noStrike" noProof="1" dirty="0">
              <a:latin typeface="Eras Medium ITC" panose="020B0602030504020804" pitchFamily="2" charset="0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375" y="59690"/>
            <a:ext cx="1301750" cy="553720"/>
          </a:xfrm>
          <a:prstGeom prst="rect">
            <a:avLst/>
          </a:prstGeom>
        </p:spPr>
      </p:pic>
      <p:sp>
        <p:nvSpPr>
          <p:cNvPr id="5" name="文本框 4"/>
          <p:cNvSpPr txBox="1"/>
          <p:nvPr userDrawn="1"/>
        </p:nvSpPr>
        <p:spPr>
          <a:xfrm>
            <a:off x="4764405" y="6445885"/>
            <a:ext cx="285051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65000"/>
                  </a:schemeClr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QTank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 | www.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uFillTx/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zhiliangclub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.com</a:t>
            </a:r>
            <a:endParaRPr lang="en-US" altLang="zh-CN" sz="1200">
              <a:solidFill>
                <a:schemeClr val="bg2">
                  <a:lumMod val="50000"/>
                </a:schemeClr>
              </a:solidFill>
              <a:latin typeface="儷宋 Pro" panose="02020300000000000000" charset="-120"/>
              <a:cs typeface="儷宋 Pro" panose="02020300000000000000" charset="-120"/>
              <a:hlinkClick r:id="rId3" action="ppaction://hlinkfile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Click to edit Master title style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Click to edit Master text style</a:t>
            </a:r>
            <a:endParaRPr lang="zh-CN" altLang="en-US"/>
          </a:p>
          <a:p>
            <a:pPr lvl="1"/>
            <a:r>
              <a:rPr lang="zh-CN" altLang="en-US"/>
              <a:t>Second level</a:t>
            </a:r>
            <a:endParaRPr lang="zh-CN" altLang="en-US"/>
          </a:p>
          <a:p>
            <a:pPr lvl="2"/>
            <a:r>
              <a:rPr lang="zh-CN" altLang="en-US"/>
              <a:t>Third level</a:t>
            </a:r>
            <a:endParaRPr lang="zh-CN" altLang="en-US"/>
          </a:p>
          <a:p>
            <a:pPr lvl="3"/>
            <a:r>
              <a:rPr lang="zh-CN" altLang="en-US"/>
              <a:t>Fourth level</a:t>
            </a:r>
            <a:endParaRPr lang="zh-CN" altLang="en-US"/>
          </a:p>
          <a:p>
            <a:pPr lvl="4"/>
            <a:r>
              <a:rPr lang="zh-CN" altLang="en-US"/>
              <a:t>Fifth level</a:t>
            </a:r>
            <a:endParaRPr lang="zh-CN" altLang="en-US"/>
          </a:p>
        </p:txBody>
      </p:sp>
      <p:sp>
        <p:nvSpPr>
          <p:cNvPr id="3076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endParaRPr lang="zh-CN" altLang="en-US" strike="noStrike" noProof="1" dirty="0">
              <a:latin typeface="Eras Medium ITC" panose="020B0602030504020804" pitchFamily="2" charset="0"/>
            </a:endParaRPr>
          </a:p>
        </p:txBody>
      </p:sp>
      <p:sp>
        <p:nvSpPr>
          <p:cNvPr id="3077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endParaRPr lang="zh-CN" altLang="en-US" strike="noStrike" noProof="1" dirty="0">
              <a:latin typeface="Eras Medium ITC" panose="020B0602030504020804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eaLnBrk="0" fontAlgn="base" latinLnBrk="0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9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2pPr>
      <a:lvl3pPr marL="914400" lvl="2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3pPr>
      <a:lvl4pPr marL="1371600" lvl="3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4pPr>
      <a:lvl5pPr marL="1828800" lvl="4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5pPr>
      <a:lvl6pPr marL="2286000" lvl="5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6pPr>
      <a:lvl7pPr marL="2743200" lvl="6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7pPr>
      <a:lvl8pPr marL="3200400" lvl="7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8pPr>
      <a:lvl9pPr marL="3657600" lvl="8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3" name="Rectangle 2"/><p:cNvSpPr/><p:nvPr/></p:nvSpPr><p:spPr><a:xfrm><a:off x="457200" y="457200"/><a:ext cx="73152" cy="594360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4" name="Rectangle 3"/><p:cNvSpPr/><p:nvPr/></p:nvSpPr><p:spPr><a:xfrm><a:off x="594360" y="457200"/><a:ext cx="73152" cy="5943600"/></a:xfrm><a:prstGeom prst="rect"><a:avLst/></a:prstGeom><a:solidFill><a:srgbClr val="38BDF8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5" name="Rectangle 4"/><p:cNvSpPr/><p:nvPr/></p:nvSpPr><p:spPr><a:xfrm><a:off x="731520" y="457200"/><a:ext cx="73152" cy="5943600"/></a:xfrm><a:prstGeom prst="rect"><a:avLst/></a:prstGeom><a:solidFill><a:srgbClr val="22C55E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6" name="Rectangle 5"/><p:cNvSpPr/><p:nvPr/></p:nvSpPr><p:spPr><a:xfrm><a:off x="868680" y="457200"/><a:ext cx="73152" cy="5943600"/></a:xfrm><a:prstGeom prst="rect"><a:avLst/></a:prstGeom><a:solidFill><a:srgbClr val="FB923C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7" name="Rounded Rectangle 6"/><p:cNvSpPr/><p:nvPr/></p:nvSpPr><p:spPr><a:xfrm><a:off x="1097280" y="1371600"/><a:ext cx="9875520" cy="4389120"/></a:xfrm><a:prstGeom prst="roundRect"><a:avLst/></a:prstGeom><a:solidFill><a:srgbClr val="FFFFFF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365760" tIns="457200"/><a:lstStyle/><a:p><a:pPr algn="ctr"><a:defRPr sz="4400" b="1"><a:solidFill><a:srgbClr val="0EA5E9"/></a:solidFill></a:defRPr></a:pPr><a:r><a:t>Supplier Quality Management System Setup</a:t></a:r></a:p><a:p><a:pPr><a:defRPr sz="1800"><a:solidFill><a:srgbClr val="64748B"/></a:solidFill></a:defRPr></a:pPr><a:r><a:t>Covers supplier admission, grading, on-site audit, performance evaluation, and continuous improvement; includes audit checklist, scorecard, and improvement tracker</a:t></a:r></a:p><a:p><a:pPr><a:defRPr sz="1400"><a:solidFill><a:srgbClr val="64748B"/></a:solidFill></a:defRPr></a:pPr><a:r><a:t>QTank</a:t></a:r></a:p></p:txBody></p:sp><p:sp><p:nvSpPr><p:cNvPr id="8" name="TextBox 7"/><p:cNvSpPr txBox="1"/><p:nvPr/></p:nvSpPr><p:spPr><a:xfrm><a:off x="457200" y="6400800"/><a:ext cx="4114800" cy="320040"/></a:xfrm><a:prstGeom prst="rect"><a:avLst/></a:prstGeom><a:noFill/></p:spPr><p:txBody><a:bodyPr wrap="none"><a:spAutoFit/></a:bodyPr><a:lstStyle/><a:p><a:pPr><a:defRPr sz="1000"><a:solidFill><a:srgbClr val="64748B"/></a:solidFill></a:defRPr></a:pPr><a:r><a:t>Knowledge Code 9.1.2 · Supplier Audit & Coaching</a:t></a:r></a:p></p:txBody></p:sp><p:sp><p:nvSpPr><p:cNvPr id="9" name="TextBox 8"/><p:cNvSpPr txBox="1"/><p:nvPr/></p:nvSpPr><p:spPr><a:xfrm><a:off x="4114800" y="6400800"/><a:ext cx="3962095" cy="320040"/></a:xfrm><a:prstGeom prst="rect"><a:avLst/></a:prstGeom><a:noFill/></p:spPr><p:txBody><a:bodyPr wrap="none"><a:spAutoFit/></a:bodyPr><a:lstStyle/><a:p><a:pPr algn="ctr"><a:defRPr sz="1100"><a:solidFill><a:srgbClr val="0EA5E9"/></a:solidFill></a:defRPr></a:pPr><a:r><a:t>qtank.org</a:t></a:r></a:p></p:txBody></p:sp></p:spTree></p:cSld><p:clrMapOvr><a:masterClrMapping/></p:clrMapOvr>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20210" y="183325"/>
            <a:ext cx="2899185" cy="116615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5325" b="1">
                <a:solidFill>
                  <a:srgbClr val="1F2025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Agenda</a:t>
            </a:r>
            <a:endParaRPr lang="en-US" sz="5325" b="1">
              <a:solidFill>
                <a:srgbClr val="1F2025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74466" y="1158079"/>
            <a:ext cx="3649213" cy="55738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77000"/>
              </a:lnSpc>
              <a:spcBef>
                <a:spcPct val="0"/>
              </a:spcBef>
            </a:pPr>
            <a:r>
              <a:rPr lang="en-US" sz="2850" b="1">
                <a:solidFill>
                  <a:srgbClr val="505FF2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CONTENTS</a:t>
            </a:r>
            <a:endParaRPr lang="en-US" sz="2850" b="1">
              <a:solidFill>
                <a:srgbClr val="505FF2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906214" y="2076450"/>
            <a:ext cx="847725" cy="1028700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6000" b="1">
                <a:gradFill>
                  <a:gsLst>
                    <a:gs pos="0">
                      <a:schemeClr val="lt1">
                        <a:alpha val="10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16200000"/>
                </a:gradFill>
                <a:latin typeface="Noto Sans SC"/>
                <a:ea typeface="Noto Sans SC"/>
                <a:cs typeface="Noto Sans SC"/>
              </a:rPr>
              <a:t>02</a:t>
            </a:r>
            <a:endParaRPr lang="en-US" sz="6000" b="1">
              <a:gradFill>
                <a:gsLst>
                  <a:gs pos="0">
                    <a:schemeClr val="lt1">
                      <a:alpha val="10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16200000"/>
              </a:gra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934450" y="2181225"/>
            <a:ext cx="2762250" cy="8001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1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Supplier admission mechanism</a:t>
            </a:r>
            <a:endParaRPr lang="en-US" sz="21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676775" y="2181225"/>
            <a:ext cx="2762250" cy="8001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1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System framework design</a:t>
            </a:r>
            <a:endParaRPr lang="en-US" sz="21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648075" y="2076450"/>
            <a:ext cx="847725" cy="1028700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6000" b="1">
                <a:gradFill>
                  <a:gsLst>
                    <a:gs pos="0">
                      <a:schemeClr val="lt1">
                        <a:alpha val="100000"/>
                      </a:schemeClr>
                    </a:gs>
                    <a:gs pos="96000">
                      <a:schemeClr val="accent1">
                        <a:alpha val="100000"/>
                      </a:schemeClr>
                    </a:gs>
                  </a:gsLst>
                  <a:lin ang="16200000"/>
                </a:gradFill>
                <a:latin typeface="Noto Sans SC"/>
                <a:ea typeface="Noto Sans SC"/>
                <a:cs typeface="Noto Sans SC"/>
              </a:rPr>
              <a:t>01</a:t>
            </a:r>
            <a:endParaRPr lang="en-US" sz="6000" b="1">
              <a:gradFill>
                <a:gsLst>
                  <a:gs pos="0">
                    <a:schemeClr val="lt1">
                      <a:alpha val="100000"/>
                    </a:schemeClr>
                  </a:gs>
                  <a:gs pos="96000">
                    <a:schemeClr val="accent1">
                      <a:alpha val="100000"/>
                    </a:schemeClr>
                  </a:gs>
                </a:gsLst>
                <a:lin ang="16200000"/>
              </a:gra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676775" y="3676650"/>
            <a:ext cx="2762250" cy="8001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1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Tiered management implementation</a:t>
            </a:r>
            <a:endParaRPr lang="en-US" sz="21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648075" y="3571875"/>
            <a:ext cx="847725" cy="1028700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6000" b="1">
                <a:gradFill>
                  <a:gsLst>
                    <a:gs pos="0">
                      <a:schemeClr val="lt1">
                        <a:alpha val="100000"/>
                      </a:schemeClr>
                    </a:gs>
                    <a:gs pos="96000">
                      <a:schemeClr val="accent1">
                        <a:alpha val="100000"/>
                      </a:schemeClr>
                    </a:gs>
                  </a:gsLst>
                  <a:lin ang="16200000"/>
                </a:gradFill>
                <a:latin typeface="Noto Sans SC"/>
                <a:ea typeface="Noto Sans SC"/>
                <a:cs typeface="Noto Sans SC"/>
              </a:rPr>
              <a:t>03</a:t>
            </a:r>
            <a:endParaRPr lang="en-US" sz="6000" b="1">
              <a:gradFill>
                <a:gsLst>
                  <a:gs pos="0">
                    <a:schemeClr val="lt1">
                      <a:alpha val="100000"/>
                    </a:schemeClr>
                  </a:gs>
                  <a:gs pos="96000">
                    <a:schemeClr val="accent1">
                      <a:alpha val="100000"/>
                    </a:schemeClr>
                  </a:gs>
                </a:gsLst>
                <a:lin ang="16200000"/>
              </a:gra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676775" y="5200650"/>
            <a:ext cx="2762250" cy="8001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1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Dynamic performance evaluation</a:t>
            </a:r>
            <a:endParaRPr lang="en-US" sz="21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648075" y="5095875"/>
            <a:ext cx="847725" cy="1028700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6000" b="1">
                <a:gradFill>
                  <a:gsLst>
                    <a:gs pos="0">
                      <a:schemeClr val="lt1">
                        <a:alpha val="10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16200000"/>
                </a:gradFill>
                <a:latin typeface="Noto Sans SC"/>
                <a:ea typeface="Noto Sans SC"/>
                <a:cs typeface="Noto Sans SC"/>
              </a:rPr>
              <a:t>05</a:t>
            </a:r>
            <a:endParaRPr lang="en-US" sz="6000" b="1">
              <a:gradFill>
                <a:gsLst>
                  <a:gs pos="0">
                    <a:schemeClr val="lt1">
                      <a:alpha val="10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16200000"/>
              </a:gra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934450" y="3676650"/>
            <a:ext cx="2762250" cy="8001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1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On-site audit execution</a:t>
            </a:r>
            <a:endParaRPr lang="en-US" sz="21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934450" y="5200650"/>
            <a:ext cx="2762250" cy="8001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1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Continuous improvement closed loop</a:t>
            </a:r>
            <a:endParaRPr lang="en-US" sz="21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906214" y="3571875"/>
            <a:ext cx="847725" cy="1028700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6000" b="1">
                <a:gradFill>
                  <a:gsLst>
                    <a:gs pos="0">
                      <a:schemeClr val="lt1">
                        <a:alpha val="10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16200000"/>
                </a:gradFill>
                <a:latin typeface="Noto Sans SC"/>
                <a:ea typeface="Noto Sans SC"/>
                <a:cs typeface="Noto Sans SC"/>
              </a:rPr>
              <a:t>04</a:t>
            </a:r>
            <a:endParaRPr lang="en-US" sz="6000" b="1">
              <a:gradFill>
                <a:gsLst>
                  <a:gs pos="0">
                    <a:schemeClr val="lt1">
                      <a:alpha val="10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16200000"/>
              </a:gra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906214" y="5095875"/>
            <a:ext cx="847725" cy="1028700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6000" b="1">
                <a:gradFill>
                  <a:gsLst>
                    <a:gs pos="0">
                      <a:schemeClr val="lt1">
                        <a:alpha val="10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16200000"/>
                </a:gradFill>
                <a:latin typeface="Noto Sans SC"/>
                <a:ea typeface="Noto Sans SC"/>
                <a:cs typeface="Noto Sans SC"/>
              </a:rPr>
              <a:t>06</a:t>
            </a:r>
            <a:endParaRPr lang="en-US" sz="6000" b="1">
              <a:gradFill>
                <a:gsLst>
                  <a:gs pos="0">
                    <a:schemeClr val="lt1">
                      <a:alpha val="10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16200000"/>
              </a:gra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35608" y="2016730"/>
            <a:ext cx="3086955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505FF2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PART</a:t>
            </a:r>
            <a:endParaRPr lang="en-US" sz="8025" b="1">
              <a:solidFill>
                <a:srgbClr val="505FF2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62204" y="3445098"/>
            <a:ext cx="9667591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275" b="1">
                <a:solidFill>
                  <a:srgbClr val="152815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System framework design</a:t>
            </a:r>
            <a:endParaRPr lang="en-US" sz="4275" b="1">
              <a:solidFill>
                <a:srgbClr val="152815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205648" y="201673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505FF2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01</a:t>
            </a:r>
            <a:endParaRPr lang="en-US" sz="8025" b="1">
              <a:solidFill>
                <a:srgbClr val="505FF2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32113" y="5184323"/>
            <a:ext cx="2429542" cy="1127284"/>
          </a:xfrm>
          <a:custGeom>
            <a:avLst/>
            <a:gdLst/>
            <a:ahLst/>
            <a:cxnLst/>
            <a:rect l="l" t="t" r="r" b="b"/>
            <a:pathLst>
              <a:path w="292" h="135">
                <a:moveTo>
                  <a:pt x="130" y="19"/>
                </a:moveTo>
                <a:cubicBezTo>
                  <a:pt x="75" y="38"/>
                  <a:pt x="31" y="73"/>
                  <a:pt x="0" y="118"/>
                </a:cubicBezTo>
                <a:cubicBezTo>
                  <a:pt x="52" y="134"/>
                  <a:pt x="108" y="135"/>
                  <a:pt x="163" y="116"/>
                </a:cubicBezTo>
                <a:cubicBezTo>
                  <a:pt x="218" y="97"/>
                  <a:pt x="262" y="61"/>
                  <a:pt x="292" y="17"/>
                </a:cubicBezTo>
                <a:cubicBezTo>
                  <a:pt x="241" y="0"/>
                  <a:pt x="184" y="0"/>
                  <a:pt x="130" y="19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3" name="Freeform 3"/>
          <p:cNvSpPr/>
          <p:nvPr/>
        </p:nvSpPr>
        <p:spPr>
          <a:xfrm>
            <a:off x="6032113" y="4073042"/>
            <a:ext cx="1515142" cy="2095595"/>
          </a:xfrm>
          <a:custGeom>
            <a:avLst/>
            <a:gdLst/>
            <a:ahLst/>
            <a:cxnLst/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</a:path>
            </a:pathLst>
          </a:custGeom>
          <a:solidFill>
            <a:schemeClr val="accent1">
              <a:alpha val="60000"/>
            </a:schemeClr>
          </a:solidFill>
        </p:spPr>
      </p:sp>
      <p:sp>
        <p:nvSpPr>
          <p:cNvPr id="4" name="Freeform 4"/>
          <p:cNvSpPr/>
          <p:nvPr/>
        </p:nvSpPr>
        <p:spPr>
          <a:xfrm>
            <a:off x="3612763" y="5184323"/>
            <a:ext cx="2419350" cy="1127284"/>
          </a:xfrm>
          <a:custGeom>
            <a:avLst/>
            <a:gdLst/>
            <a:ahLst/>
            <a:cxnLst/>
            <a:rect l="l" t="t" r="r" b="b"/>
            <a:pathLst>
              <a:path w="291" h="135">
                <a:moveTo>
                  <a:pt x="162" y="19"/>
                </a:moveTo>
                <a:cubicBezTo>
                  <a:pt x="217" y="38"/>
                  <a:pt x="261" y="73"/>
                  <a:pt x="291" y="118"/>
                </a:cubicBezTo>
                <a:cubicBezTo>
                  <a:pt x="240" y="134"/>
                  <a:pt x="184" y="135"/>
                  <a:pt x="129" y="116"/>
                </a:cubicBezTo>
                <a:cubicBezTo>
                  <a:pt x="74" y="97"/>
                  <a:pt x="30" y="61"/>
                  <a:pt x="0" y="17"/>
                </a:cubicBezTo>
                <a:cubicBezTo>
                  <a:pt x="51" y="0"/>
                  <a:pt x="108" y="0"/>
                  <a:pt x="162" y="19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5" name="Freeform 5"/>
          <p:cNvSpPr/>
          <p:nvPr/>
        </p:nvSpPr>
        <p:spPr>
          <a:xfrm>
            <a:off x="4527163" y="4073042"/>
            <a:ext cx="1513713" cy="2095595"/>
          </a:xfrm>
          <a:custGeom>
            <a:avLst/>
            <a:gdLst/>
            <a:ahLst/>
            <a:cxnLst/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</a:path>
            </a:pathLst>
          </a:custGeom>
          <a:solidFill>
            <a:schemeClr val="accent1">
              <a:alpha val="60000"/>
            </a:schemeClr>
          </a:solidFill>
        </p:spPr>
      </p:sp>
      <p:sp>
        <p:nvSpPr>
          <p:cNvPr id="6" name="Freeform 6"/>
          <p:cNvSpPr/>
          <p:nvPr/>
        </p:nvSpPr>
        <p:spPr>
          <a:xfrm>
            <a:off x="5609203" y="3588886"/>
            <a:ext cx="856012" cy="2579751"/>
          </a:xfrm>
          <a:custGeom>
            <a:avLst/>
            <a:gdLst/>
            <a:ahLst/>
            <a:cxnLst/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463378" y="4535812"/>
            <a:ext cx="2931336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Quality consistency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49597" y="5004954"/>
            <a:ext cx="2931336" cy="139850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Ensure supplier products and services meet corporate quality standards, reduce supply chain risk from quality variation, and improve end-customer satisfaction.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88216" y="2422580"/>
            <a:ext cx="2931336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Continuous improvement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74435" y="2891723"/>
            <a:ext cx="2931336" cy="139850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Establish dynamic optimization through regular evaluation and feedback to drive continuous supplier improvement in process, materials, and management.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540944" y="1591726"/>
            <a:ext cx="302009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Risk prevention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564095" y="2060868"/>
            <a:ext cx="2931336" cy="139850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Early identification of potential quality defects and supply risks with preventive measures to reduce shutdown or recall costs.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261908" y="2422580"/>
            <a:ext cx="2931336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Data-driven decision making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248127" y="2891723"/>
            <a:ext cx="2931336" cy="139850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quality data analysis (e.g., defect rate, return rate) to scientifically define supplier grading and resource allocation, avoiding subjective bias.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814029" y="4535812"/>
            <a:ext cx="2931336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Compliance assurance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800248" y="5004954"/>
            <a:ext cx="2931336" cy="139850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Ensure suppliers comply with industry standards (e.g., ISO 9001, IATF 16949) and corporate requirements to mitigate legal and reputational risk.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Quality management objectives and principles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3794737" y="5266000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01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527163" y="4396796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02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5607298" y="4073042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03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697625" y="4396796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04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7495431" y="5266000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05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307317" y="4894165"/>
            <a:ext cx="6209932" cy="1477363"/>
          </a:xfrm>
          <a:prstGeom prst="roundRect">
            <a:avLst>
              <a:gd name="adj" fmla="val 11582"/>
            </a:avLst>
          </a:prstGeom>
          <a:gradFill>
            <a:gsLst>
              <a:gs pos="0">
                <a:schemeClr val="lt2">
                  <a:alpha val="80000"/>
                </a:schemeClr>
              </a:gs>
              <a:gs pos="97000">
                <a:schemeClr val="lt1">
                  <a:alpha val="80000"/>
                </a:schemeClr>
              </a:gs>
            </a:gsLst>
            <a:lin ang="0"/>
          </a:gradFill>
        </p:spPr>
      </p:sp>
      <p:sp>
        <p:nvSpPr>
          <p:cNvPr id="3" name="AutoShape 3"/>
          <p:cNvSpPr/>
          <p:nvPr/>
        </p:nvSpPr>
        <p:spPr>
          <a:xfrm>
            <a:off x="5307317" y="3130408"/>
            <a:ext cx="6209932" cy="1477363"/>
          </a:xfrm>
          <a:prstGeom prst="roundRect">
            <a:avLst>
              <a:gd name="adj" fmla="val 11582"/>
            </a:avLst>
          </a:prstGeom>
          <a:gradFill>
            <a:gsLst>
              <a:gs pos="0">
                <a:schemeClr val="lt2">
                  <a:alpha val="80000"/>
                </a:schemeClr>
              </a:gs>
              <a:gs pos="97000">
                <a:schemeClr val="lt1">
                  <a:alpha val="80000"/>
                </a:schemeClr>
              </a:gs>
            </a:gsLst>
            <a:lin ang="0"/>
          </a:gradFill>
        </p:spPr>
      </p:sp>
      <p:sp>
        <p:nvSpPr>
          <p:cNvPr id="4" name="AutoShape 4"/>
          <p:cNvSpPr/>
          <p:nvPr/>
        </p:nvSpPr>
        <p:spPr>
          <a:xfrm>
            <a:off x="5307317" y="1366650"/>
            <a:ext cx="6209932" cy="1477363"/>
          </a:xfrm>
          <a:prstGeom prst="roundRect">
            <a:avLst>
              <a:gd name="adj" fmla="val 11582"/>
            </a:avLst>
          </a:prstGeom>
          <a:gradFill>
            <a:gsLst>
              <a:gs pos="0">
                <a:schemeClr val="lt2">
                  <a:alpha val="80000"/>
                </a:schemeClr>
              </a:gs>
              <a:gs pos="97000">
                <a:schemeClr val="lt1">
                  <a:alpha val="80000"/>
                </a:schemeClr>
              </a:gs>
            </a:gsLst>
            <a:lin ang="0"/>
          </a:grad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100000"/>
          </a:blip>
          <a:srcRect l="3488" r="3488"/>
          <a:stretch>
            <a:fillRect/>
          </a:stretch>
        </p:blipFill>
        <p:spPr>
          <a:xfrm>
            <a:off x="385001" y="1771272"/>
            <a:ext cx="4043445" cy="4043445"/>
          </a:xfrm>
          <a:prstGeom prst="pentagon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4935912" y="5347097"/>
            <a:ext cx="571500" cy="571500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7" name="TextBox 7"/>
          <p:cNvSpPr txBox="1"/>
          <p:nvPr/>
        </p:nvSpPr>
        <p:spPr>
          <a:xfrm>
            <a:off x="5747700" y="4993577"/>
            <a:ext cx="5486256" cy="127854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Improvement process drives quality uplift through risk control and ongoing oversight, building a closed-loop supply chain optimization mechanism.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571500" cy="571500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9" name="TextBox 9"/>
          <p:cNvSpPr txBox="1"/>
          <p:nvPr/>
        </p:nvSpPr>
        <p:spPr>
          <a:xfrm>
            <a:off x="5747700" y="1476877"/>
            <a:ext cx="5486256" cy="125690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Admission process focuses on qualification assessment; supplier visits and negotiations ensure source quality control and partnership foundation.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935912" y="3582971"/>
            <a:ext cx="571500" cy="571500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381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1" name="TextBox 11"/>
          <p:cNvSpPr txBox="1"/>
          <p:nvPr/>
        </p:nvSpPr>
        <p:spPr>
          <a:xfrm>
            <a:off x="5747700" y="3243232"/>
            <a:ext cx="5486256" cy="1250979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Audit and evaluation processes strengthen capability assessment and performance monitoring for dynamic supplier management and optimized resource allocation.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Core process framework (admission – audit – evaluation – improvement)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796847" y="1897686"/>
            <a:ext cx="849630" cy="4152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01</a:t>
            </a:r>
            <a:endParaRPr lang="en-US" sz="20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96847" y="3661077"/>
            <a:ext cx="849630" cy="4152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02</a:t>
            </a:r>
            <a:endParaRPr lang="en-US" sz="20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796847" y="5425202"/>
            <a:ext cx="849630" cy="4152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03</a:t>
            </a:r>
            <a:endParaRPr lang="en-US" sz="20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6200000">
            <a:off x="6845638" y="39874"/>
            <a:ext cx="3559858" cy="6317035"/>
          </a:xfrm>
          <a:custGeom>
            <a:avLst/>
            <a:gdLst/>
            <a:ahLst/>
            <a:cxnLst/>
            <a:rect l="l" t="t" r="r" b="b"/>
            <a:pathLst>
              <a:path w="3834054" h="6803600">
                <a:moveTo>
                  <a:pt x="0" y="477404"/>
                </a:moveTo>
                <a:lnTo>
                  <a:pt x="318363" y="0"/>
                </a:lnTo>
                <a:lnTo>
                  <a:pt x="636726" y="477404"/>
                </a:lnTo>
                <a:lnTo>
                  <a:pt x="490031" y="477404"/>
                </a:lnTo>
                <a:lnTo>
                  <a:pt x="490031" y="2911929"/>
                </a:lnTo>
                <a:lnTo>
                  <a:pt x="489525" y="2911929"/>
                </a:lnTo>
                <a:lnTo>
                  <a:pt x="489525" y="4976334"/>
                </a:lnTo>
                <a:lnTo>
                  <a:pt x="492247" y="4976298"/>
                </a:lnTo>
                <a:cubicBezTo>
                  <a:pt x="499491" y="5510664"/>
                  <a:pt x="791540" y="6000488"/>
                  <a:pt x="1258195" y="6260939"/>
                </a:cubicBezTo>
                <a:cubicBezTo>
                  <a:pt x="1724850" y="6521389"/>
                  <a:pt x="2295068" y="6512816"/>
                  <a:pt x="2753683" y="6238455"/>
                </a:cubicBezTo>
                <a:cubicBezTo>
                  <a:pt x="3212298" y="5964094"/>
                  <a:pt x="3489493" y="5465713"/>
                  <a:pt x="3480670" y="4931370"/>
                </a:cubicBezTo>
                <a:cubicBezTo>
                  <a:pt x="3598380" y="4929426"/>
                  <a:pt x="3716091" y="4927484"/>
                  <a:pt x="3833802" y="4925540"/>
                </a:cubicBezTo>
                <a:cubicBezTo>
                  <a:pt x="3844709" y="5586170"/>
                  <a:pt x="3502003" y="6202338"/>
                  <a:pt x="2934999" y="6541541"/>
                </a:cubicBezTo>
                <a:cubicBezTo>
                  <a:pt x="2367996" y="6880744"/>
                  <a:pt x="1663013" y="6891342"/>
                  <a:pt x="1086069" y="6569336"/>
                </a:cubicBezTo>
                <a:cubicBezTo>
                  <a:pt x="545185" y="6267456"/>
                  <a:pt x="194030" y="5716333"/>
                  <a:pt x="144870" y="5104258"/>
                </a:cubicBezTo>
                <a:lnTo>
                  <a:pt x="139107" y="4981284"/>
                </a:lnTo>
                <a:lnTo>
                  <a:pt x="138930" y="4981284"/>
                </a:lnTo>
                <a:lnTo>
                  <a:pt x="138930" y="2911929"/>
                </a:lnTo>
                <a:lnTo>
                  <a:pt x="138930" y="2853884"/>
                </a:lnTo>
                <a:lnTo>
                  <a:pt x="138930" y="477404"/>
                </a:lnTo>
              </a:path>
            </a:pathLst>
          </a:custGeom>
          <a:gradFill>
            <a:gsLst>
              <a:gs pos="9000">
                <a:schemeClr val="accent1">
                  <a:alpha val="0"/>
                </a:schemeClr>
              </a:gs>
              <a:gs pos="100000">
                <a:schemeClr val="accent2">
                  <a:alpha val="100000"/>
                </a:schemeClr>
              </a:gs>
            </a:gsLst>
            <a:lin ang="10800000"/>
          </a:gradFill>
        </p:spPr>
      </p:sp>
      <p:sp>
        <p:nvSpPr>
          <p:cNvPr id="3" name="Freeform 3"/>
          <p:cNvSpPr/>
          <p:nvPr/>
        </p:nvSpPr>
        <p:spPr>
          <a:xfrm rot="5400000">
            <a:off x="1786508" y="-102735"/>
            <a:ext cx="3559858" cy="6317035"/>
          </a:xfrm>
          <a:custGeom>
            <a:avLst/>
            <a:gdLst/>
            <a:ahLst/>
            <a:cxnLst/>
            <a:rect l="l" t="t" r="r" b="b"/>
            <a:pathLst>
              <a:path w="3834054" h="6803600">
                <a:moveTo>
                  <a:pt x="0" y="477404"/>
                </a:moveTo>
                <a:lnTo>
                  <a:pt x="318363" y="0"/>
                </a:lnTo>
                <a:lnTo>
                  <a:pt x="636726" y="477404"/>
                </a:lnTo>
                <a:lnTo>
                  <a:pt x="490031" y="477404"/>
                </a:lnTo>
                <a:lnTo>
                  <a:pt x="490031" y="2911929"/>
                </a:lnTo>
                <a:lnTo>
                  <a:pt x="489525" y="2911929"/>
                </a:lnTo>
                <a:lnTo>
                  <a:pt x="489525" y="4976334"/>
                </a:lnTo>
                <a:lnTo>
                  <a:pt x="492247" y="4976298"/>
                </a:lnTo>
                <a:cubicBezTo>
                  <a:pt x="499491" y="5510664"/>
                  <a:pt x="791540" y="6000488"/>
                  <a:pt x="1258195" y="6260939"/>
                </a:cubicBezTo>
                <a:cubicBezTo>
                  <a:pt x="1724850" y="6521389"/>
                  <a:pt x="2295068" y="6512816"/>
                  <a:pt x="2753683" y="6238455"/>
                </a:cubicBezTo>
                <a:cubicBezTo>
                  <a:pt x="3212298" y="5964094"/>
                  <a:pt x="3489493" y="5465713"/>
                  <a:pt x="3480670" y="4931370"/>
                </a:cubicBezTo>
                <a:cubicBezTo>
                  <a:pt x="3598380" y="4929426"/>
                  <a:pt x="3716091" y="4927484"/>
                  <a:pt x="3833802" y="4925540"/>
                </a:cubicBezTo>
                <a:cubicBezTo>
                  <a:pt x="3844709" y="5586170"/>
                  <a:pt x="3502003" y="6202338"/>
                  <a:pt x="2934999" y="6541541"/>
                </a:cubicBezTo>
                <a:cubicBezTo>
                  <a:pt x="2367996" y="6880744"/>
                  <a:pt x="1663013" y="6891342"/>
                  <a:pt x="1086069" y="6569336"/>
                </a:cubicBezTo>
                <a:cubicBezTo>
                  <a:pt x="545185" y="6267456"/>
                  <a:pt x="194030" y="5716333"/>
                  <a:pt x="144870" y="5104258"/>
                </a:cubicBezTo>
                <a:lnTo>
                  <a:pt x="139107" y="4981284"/>
                </a:lnTo>
                <a:lnTo>
                  <a:pt x="138930" y="4981284"/>
                </a:lnTo>
                <a:lnTo>
                  <a:pt x="138930" y="2911929"/>
                </a:lnTo>
                <a:lnTo>
                  <a:pt x="138930" y="2853884"/>
                </a:lnTo>
                <a:lnTo>
                  <a:pt x="138930" y="477404"/>
                </a:lnTo>
              </a:path>
            </a:pathLst>
          </a:custGeom>
          <a:gradFill>
            <a:gsLst>
              <a:gs pos="10000">
                <a:schemeClr val="accent1">
                  <a:alpha val="0"/>
                </a:schemeClr>
              </a:gs>
              <a:gs pos="99000">
                <a:schemeClr val="accent1">
                  <a:alpha val="100000"/>
                </a:schemeClr>
              </a:gs>
            </a:gsLst>
            <a:lin ang="10800000"/>
          </a:gradFill>
        </p:spPr>
      </p:sp>
      <p:sp>
        <p:nvSpPr>
          <p:cNvPr id="4" name="AutoShape 4"/>
          <p:cNvSpPr/>
          <p:nvPr/>
        </p:nvSpPr>
        <p:spPr>
          <a:xfrm>
            <a:off x="989601" y="1936317"/>
            <a:ext cx="10201240" cy="2379623"/>
          </a:xfrm>
          <a:prstGeom prst="roundRect">
            <a:avLst>
              <a:gd name="adj" fmla="val 50000"/>
            </a:avLst>
          </a:prstGeom>
          <a:solidFill>
            <a:srgbClr val="FFFFFF">
              <a:alpha val="100000"/>
            </a:srgbClr>
          </a:solidFill>
          <a:ln w="254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5" name="TextBox 5"/>
          <p:cNvSpPr txBox="1"/>
          <p:nvPr/>
        </p:nvSpPr>
        <p:spPr>
          <a:xfrm>
            <a:off x="6707513" y="1473251"/>
            <a:ext cx="971550" cy="2190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3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Metrics</a:t>
            </a:r>
            <a:endParaRPr lang="en-US" sz="13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935602" y="1473251"/>
            <a:ext cx="971550" cy="2190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3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Process</a:t>
            </a:r>
            <a:endParaRPr lang="en-US" sz="13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163691" y="1473251"/>
            <a:ext cx="971550" cy="2190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3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Records</a:t>
            </a:r>
            <a:endParaRPr lang="en-US" sz="13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954692" y="4603262"/>
            <a:ext cx="1152525" cy="2190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3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Audit</a:t>
            </a:r>
            <a:endParaRPr lang="en-US" sz="13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93425" y="4603262"/>
            <a:ext cx="1152525" cy="2190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3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Collaboration</a:t>
            </a:r>
            <a:endParaRPr lang="en-US" sz="13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432158" y="4603262"/>
            <a:ext cx="1152525" cy="2190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3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Training</a:t>
            </a:r>
            <a:endParaRPr lang="en-US" sz="13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555504" y="1473251"/>
            <a:ext cx="504825" cy="2190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3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&gt;&gt;&gt;</a:t>
            </a:r>
            <a:endParaRPr lang="en-US" sz="13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783594" y="1473251"/>
            <a:ext cx="504825" cy="2190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3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&gt;&gt;&gt;</a:t>
            </a:r>
            <a:endParaRPr lang="en-US" sz="13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TextBox 13"/>
          <p:cNvSpPr txBox="1"/>
          <p:nvPr/>
        </p:nvSpPr>
        <p:spPr>
          <a:xfrm rot="10800000">
            <a:off x="2837153" y="4610608"/>
            <a:ext cx="619125" cy="2190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3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&gt;&gt;&gt;</a:t>
            </a:r>
            <a:endParaRPr lang="en-US" sz="13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TextBox 14"/>
          <p:cNvSpPr txBox="1"/>
          <p:nvPr/>
        </p:nvSpPr>
        <p:spPr>
          <a:xfrm rot="10800000">
            <a:off x="4075885" y="4610608"/>
            <a:ext cx="619125" cy="2190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3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&gt;&gt;&gt;</a:t>
            </a:r>
            <a:endParaRPr lang="en-US" sz="13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3635951" y="2618220"/>
            <a:ext cx="1050383" cy="1050383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16" name="AutoShape 16"/>
          <p:cNvSpPr/>
          <p:nvPr/>
        </p:nvSpPr>
        <p:spPr>
          <a:xfrm>
            <a:off x="3635951" y="3021978"/>
            <a:ext cx="1050383" cy="21287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Planning management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425976" y="2244867"/>
            <a:ext cx="642579" cy="328771"/>
          </a:xfrm>
          <a:prstGeom prst="roundRect">
            <a:avLst>
              <a:gd name="adj" fmla="val 50000"/>
            </a:avLst>
          </a:prstGeom>
          <a:solidFill>
            <a:schemeClr val="dk2">
              <a:alpha val="100000"/>
            </a:schemeClr>
          </a:solidFill>
          <a:ln w="127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8" name="AutoShape 18"/>
          <p:cNvSpPr/>
          <p:nvPr/>
        </p:nvSpPr>
        <p:spPr>
          <a:xfrm>
            <a:off x="1425976" y="2332309"/>
            <a:ext cx="642579" cy="15388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1000">
                <a:solidFill>
                  <a:schemeClr val="l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Admission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28697" y="2719957"/>
            <a:ext cx="642579" cy="328771"/>
          </a:xfrm>
          <a:prstGeom prst="roundRect">
            <a:avLst>
              <a:gd name="adj" fmla="val 50000"/>
            </a:avLst>
          </a:prstGeom>
          <a:solidFill>
            <a:schemeClr val="dk2">
              <a:alpha val="100000"/>
            </a:schemeClr>
          </a:solidFill>
          <a:ln w="127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20" name="AutoShape 20"/>
          <p:cNvSpPr/>
          <p:nvPr/>
        </p:nvSpPr>
        <p:spPr>
          <a:xfrm>
            <a:off x="1328697" y="2807646"/>
            <a:ext cx="625995" cy="15388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1000">
                <a:solidFill>
                  <a:schemeClr val="l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Assessment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425976" y="3670632"/>
            <a:ext cx="642579" cy="328771"/>
          </a:xfrm>
          <a:prstGeom prst="roundRect">
            <a:avLst>
              <a:gd name="adj" fmla="val 50000"/>
            </a:avLst>
          </a:prstGeom>
          <a:solidFill>
            <a:schemeClr val="dk2">
              <a:alpha val="100000"/>
            </a:schemeClr>
          </a:solidFill>
          <a:ln w="127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22" name="AutoShape 22"/>
          <p:cNvSpPr/>
          <p:nvPr/>
        </p:nvSpPr>
        <p:spPr>
          <a:xfrm>
            <a:off x="1425976" y="3758321"/>
            <a:ext cx="642579" cy="15388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1000">
                <a:solidFill>
                  <a:schemeClr val="l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Improvement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2191859" y="2557068"/>
            <a:ext cx="1172686" cy="1172687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24" name="AutoShape 24"/>
          <p:cNvSpPr/>
          <p:nvPr/>
        </p:nvSpPr>
        <p:spPr>
          <a:xfrm>
            <a:off x="7505422" y="2624199"/>
            <a:ext cx="1038424" cy="1038424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25" name="AutoShape 25"/>
          <p:cNvSpPr/>
          <p:nvPr/>
        </p:nvSpPr>
        <p:spPr>
          <a:xfrm>
            <a:off x="7505422" y="3021976"/>
            <a:ext cx="1038424" cy="21082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200">
                <a:solidFill>
                  <a:srgbClr val="FAFBFA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Document preparation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822071" y="2561291"/>
            <a:ext cx="1164241" cy="116424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0037057" y="2346248"/>
            <a:ext cx="642579" cy="328771"/>
          </a:xfrm>
          <a:prstGeom prst="roundRect">
            <a:avLst>
              <a:gd name="adj" fmla="val 50000"/>
            </a:avLst>
          </a:prstGeom>
          <a:solidFill>
            <a:schemeClr val="dk2">
              <a:alpha val="100000"/>
            </a:schemeClr>
          </a:solidFill>
          <a:ln w="127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28" name="AutoShape 28"/>
          <p:cNvSpPr/>
          <p:nvPr/>
        </p:nvSpPr>
        <p:spPr>
          <a:xfrm>
            <a:off x="10037057" y="2433937"/>
            <a:ext cx="642579" cy="15388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1000">
                <a:solidFill>
                  <a:schemeClr val="l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Template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10241289" y="2946384"/>
            <a:ext cx="642579" cy="328771"/>
          </a:xfrm>
          <a:prstGeom prst="roundRect">
            <a:avLst>
              <a:gd name="adj" fmla="val 50000"/>
            </a:avLst>
          </a:prstGeom>
          <a:solidFill>
            <a:schemeClr val="dk2">
              <a:alpha val="100000"/>
            </a:schemeClr>
          </a:solidFill>
          <a:ln w="127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30" name="AutoShape 30"/>
          <p:cNvSpPr/>
          <p:nvPr/>
        </p:nvSpPr>
        <p:spPr>
          <a:xfrm>
            <a:off x="10241289" y="3034075"/>
            <a:ext cx="642579" cy="15538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1000">
                <a:solidFill>
                  <a:schemeClr val="l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Archiving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10037057" y="3546522"/>
            <a:ext cx="642579" cy="328771"/>
          </a:xfrm>
          <a:prstGeom prst="roundRect">
            <a:avLst>
              <a:gd name="adj" fmla="val 50000"/>
            </a:avLst>
          </a:prstGeom>
          <a:solidFill>
            <a:schemeClr val="dk2">
              <a:alpha val="100000"/>
            </a:schemeClr>
          </a:solidFill>
          <a:ln w="127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32" name="AutoShape 32"/>
          <p:cNvSpPr/>
          <p:nvPr/>
        </p:nvSpPr>
        <p:spPr>
          <a:xfrm>
            <a:off x="10037057" y="3634213"/>
            <a:ext cx="642579" cy="15538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1000">
                <a:solidFill>
                  <a:schemeClr val="l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Review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1320243" y="3195295"/>
            <a:ext cx="642579" cy="328771"/>
          </a:xfrm>
          <a:prstGeom prst="roundRect">
            <a:avLst>
              <a:gd name="adj" fmla="val 50000"/>
            </a:avLst>
          </a:prstGeom>
          <a:solidFill>
            <a:schemeClr val="dk2">
              <a:alpha val="100000"/>
            </a:schemeClr>
          </a:solidFill>
          <a:ln w="127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34" name="AutoShape 34"/>
          <p:cNvSpPr/>
          <p:nvPr/>
        </p:nvSpPr>
        <p:spPr>
          <a:xfrm>
            <a:off x="1328697" y="3282984"/>
            <a:ext cx="625995" cy="15538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1000">
                <a:solidFill>
                  <a:schemeClr val="l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Monitoring</a:t>
            </a:r>
            <a:endParaRPr lang="en-US" sz="1100"/>
          </a:p>
        </p:txBody>
      </p:sp>
      <p:cxnSp>
        <p:nvCxnSpPr>
          <p:cNvPr id="35" name="Connector 35"/>
          <p:cNvCxnSpPr/>
          <p:nvPr/>
        </p:nvCxnSpPr>
        <p:spPr>
          <a:xfrm>
            <a:off x="3349075" y="3143411"/>
            <a:ext cx="286876" cy="0"/>
          </a:xfrm>
          <a:prstGeom prst="line">
            <a:avLst/>
          </a:prstGeom>
          <a:ln w="34925">
            <a:solidFill>
              <a:schemeClr val="accent1"/>
            </a:solidFill>
            <a:prstDash val="solid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>
            <a:off x="5212070" y="2242198"/>
            <a:ext cx="1767862" cy="176786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37" name="AutoShape 37"/>
          <p:cNvSpPr/>
          <p:nvPr/>
        </p:nvSpPr>
        <p:spPr>
          <a:xfrm>
            <a:off x="5334745" y="2741678"/>
            <a:ext cx="1519221" cy="31630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Strategy development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5265311" y="3105600"/>
            <a:ext cx="1680580" cy="1905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000">
                <a:solidFill>
                  <a:srgbClr val="FFFEFE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Quality assessment</a:t>
            </a:r>
            <a:endParaRPr lang="en-US" sz="1000">
              <a:solidFill>
                <a:srgbClr val="FFFEFE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5265311" y="3326600"/>
            <a:ext cx="1714621" cy="1905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000">
                <a:solidFill>
                  <a:srgbClr val="FFFDFD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System setup</a:t>
            </a:r>
            <a:endParaRPr lang="en-US" sz="1000">
              <a:solidFill>
                <a:srgbClr val="FFFDFD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2688241" y="1444093"/>
            <a:ext cx="3427880" cy="2476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r>
              <a:rPr lang="en-US" sz="13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Standard establishment</a:t>
            </a:r>
            <a:endParaRPr lang="en-US" sz="13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6079045" y="4565156"/>
            <a:ext cx="4056196" cy="2476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</a:pPr>
            <a:r>
              <a:rPr lang="en-US" sz="13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Continuous optimization</a:t>
            </a:r>
            <a:endParaRPr lang="en-US" sz="13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2" name="AutoShape 42"/>
          <p:cNvSpPr/>
          <p:nvPr/>
        </p:nvSpPr>
        <p:spPr>
          <a:xfrm>
            <a:off x="6945891" y="2979467"/>
            <a:ext cx="465305" cy="327889"/>
          </a:xfrm>
          <a:prstGeom prst="rightArrow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3" name="AutoShape 43"/>
          <p:cNvSpPr/>
          <p:nvPr/>
        </p:nvSpPr>
        <p:spPr>
          <a:xfrm rot="10800000">
            <a:off x="4780807" y="2979467"/>
            <a:ext cx="465305" cy="327889"/>
          </a:xfrm>
          <a:prstGeom prst="rightArrow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44" name="Connector 44"/>
          <p:cNvCxnSpPr/>
          <p:nvPr/>
        </p:nvCxnSpPr>
        <p:spPr>
          <a:xfrm flipH="1">
            <a:off x="8537642" y="3143411"/>
            <a:ext cx="286876" cy="0"/>
          </a:xfrm>
          <a:prstGeom prst="line">
            <a:avLst/>
          </a:prstGeom>
          <a:ln w="34925">
            <a:solidFill>
              <a:schemeClr val="accent1"/>
            </a:solidFill>
            <a:prstDash val="solid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5" name="AutoShape 45"/>
          <p:cNvSpPr/>
          <p:nvPr/>
        </p:nvSpPr>
        <p:spPr>
          <a:xfrm>
            <a:off x="1483936" y="5351942"/>
            <a:ext cx="9160630" cy="1036393"/>
          </a:xfrm>
          <a:prstGeom prst="roundRect">
            <a:avLst>
              <a:gd name="adj" fmla="val 50000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46" name="TextBox 46"/>
          <p:cNvSpPr txBox="1"/>
          <p:nvPr/>
        </p:nvSpPr>
        <p:spPr>
          <a:xfrm>
            <a:off x="2831119" y="5566635"/>
            <a:ext cx="1630680" cy="6153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Risk control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AutoShape 47"/>
          <p:cNvSpPr/>
          <p:nvPr/>
        </p:nvSpPr>
        <p:spPr>
          <a:xfrm>
            <a:off x="4912805" y="5596318"/>
            <a:ext cx="547688" cy="54768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8" name="AutoShape 48"/>
          <p:cNvSpPr/>
          <p:nvPr/>
        </p:nvSpPr>
        <p:spPr>
          <a:xfrm>
            <a:off x="7589425" y="5596318"/>
            <a:ext cx="547688" cy="54768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9" name="AutoShape 49"/>
          <p:cNvSpPr/>
          <p:nvPr/>
        </p:nvSpPr>
        <p:spPr>
          <a:xfrm>
            <a:off x="2265712" y="5596318"/>
            <a:ext cx="547688" cy="54768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0" name="Freeform 50"/>
          <p:cNvSpPr/>
          <p:nvPr/>
        </p:nvSpPr>
        <p:spPr>
          <a:xfrm>
            <a:off x="2402586" y="5707380"/>
            <a:ext cx="285655" cy="340043"/>
          </a:xfrm>
          <a:custGeom>
            <a:avLst/>
            <a:gdLst/>
            <a:ahLst/>
            <a:cxnLst/>
            <a:rect l="l" t="t" r="r" b="b"/>
            <a:pathLst>
              <a:path w="401" h="478">
                <a:moveTo>
                  <a:pt x="401" y="89"/>
                </a:moveTo>
                <a:lnTo>
                  <a:pt x="401" y="293"/>
                </a:lnTo>
                <a:cubicBezTo>
                  <a:pt x="292" y="212"/>
                  <a:pt x="182" y="375"/>
                  <a:pt x="73" y="293"/>
                </a:cubicBezTo>
                <a:lnTo>
                  <a:pt x="73" y="89"/>
                </a:lnTo>
                <a:cubicBezTo>
                  <a:pt x="182" y="171"/>
                  <a:pt x="292" y="7"/>
                  <a:pt x="401" y="89"/>
                </a:cubicBezTo>
                <a:close/>
              </a:path>
              <a:path w="401" h="478">
                <a:moveTo>
                  <a:pt x="39" y="0"/>
                </a:moveTo>
                <a:cubicBezTo>
                  <a:pt x="18" y="0"/>
                  <a:pt x="0" y="17"/>
                  <a:pt x="0" y="39"/>
                </a:cubicBezTo>
                <a:cubicBezTo>
                  <a:pt x="0" y="54"/>
                  <a:pt x="9" y="68"/>
                  <a:pt x="23" y="74"/>
                </a:cubicBezTo>
                <a:lnTo>
                  <a:pt x="23" y="478"/>
                </a:lnTo>
                <a:lnTo>
                  <a:pt x="56" y="478"/>
                </a:lnTo>
                <a:lnTo>
                  <a:pt x="56" y="74"/>
                </a:lnTo>
                <a:cubicBezTo>
                  <a:pt x="69" y="68"/>
                  <a:pt x="78" y="54"/>
                  <a:pt x="78" y="39"/>
                </a:cubicBezTo>
                <a:cubicBezTo>
                  <a:pt x="78" y="17"/>
                  <a:pt x="61" y="0"/>
                  <a:pt x="39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51" name="TextBox 51"/>
          <p:cNvSpPr txBox="1"/>
          <p:nvPr/>
        </p:nvSpPr>
        <p:spPr>
          <a:xfrm>
            <a:off x="5476142" y="5566635"/>
            <a:ext cx="1630680" cy="6153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Performance improvement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2" name="TextBox 52"/>
          <p:cNvSpPr txBox="1"/>
          <p:nvPr/>
        </p:nvSpPr>
        <p:spPr>
          <a:xfrm>
            <a:off x="8154848" y="5566635"/>
            <a:ext cx="1630680" cy="6153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Issue handling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3" name="Freeform 53"/>
          <p:cNvSpPr/>
          <p:nvPr/>
        </p:nvSpPr>
        <p:spPr>
          <a:xfrm flipH="1">
            <a:off x="4554021" y="5588496"/>
            <a:ext cx="104644" cy="563284"/>
          </a:xfrm>
          <a:custGeom>
            <a:avLst/>
            <a:gdLst/>
            <a:ahLst/>
            <a:cxnLst/>
            <a:rect l="l" t="t" r="r" b="b"/>
            <a:pathLst>
              <a:path w="6350" h="225425">
                <a:moveTo>
                  <a:pt x="0" y="0"/>
                </a:moveTo>
                <a:lnTo>
                  <a:pt x="0" y="225425"/>
                </a:lnTo>
              </a:path>
            </a:pathLst>
          </a:custGeom>
          <a:noFill/>
          <a:ln w="12700">
            <a:solidFill>
              <a:srgbClr val="747993">
                <a:alpha val="100000"/>
              </a:srgbClr>
            </a:solidFill>
            <a:prstDash val="solid"/>
          </a:ln>
        </p:spPr>
      </p:sp>
      <p:sp>
        <p:nvSpPr>
          <p:cNvPr id="54" name="Freeform 54"/>
          <p:cNvSpPr/>
          <p:nvPr/>
        </p:nvSpPr>
        <p:spPr>
          <a:xfrm flipH="1">
            <a:off x="7220036" y="5588496"/>
            <a:ext cx="104644" cy="563284"/>
          </a:xfrm>
          <a:custGeom>
            <a:avLst/>
            <a:gdLst/>
            <a:ahLst/>
            <a:cxnLst/>
            <a:rect l="l" t="t" r="r" b="b"/>
            <a:pathLst>
              <a:path w="6350" h="225425">
                <a:moveTo>
                  <a:pt x="0" y="0"/>
                </a:moveTo>
                <a:lnTo>
                  <a:pt x="0" y="225425"/>
                </a:lnTo>
              </a:path>
            </a:pathLst>
          </a:custGeom>
          <a:noFill/>
          <a:ln w="12700">
            <a:solidFill>
              <a:srgbClr val="747993">
                <a:alpha val="100000"/>
              </a:srgbClr>
            </a:solidFill>
            <a:prstDash val="solid"/>
          </a:ln>
        </p:spPr>
      </p:sp>
      <p:sp>
        <p:nvSpPr>
          <p:cNvPr id="55" name="AutoShape 55"/>
          <p:cNvSpPr/>
          <p:nvPr/>
        </p:nvSpPr>
        <p:spPr>
          <a:xfrm>
            <a:off x="2402586" y="2875592"/>
            <a:ext cx="790839" cy="56277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200">
                <a:solidFill>
                  <a:srgbClr val="FDFCFC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Supplier audit</a:t>
            </a:r>
            <a:endParaRPr lang="en-US" sz="1100"/>
          </a:p>
        </p:txBody>
      </p:sp>
      <p:sp>
        <p:nvSpPr>
          <p:cNvPr id="56" name="TextBox 56"/>
          <p:cNvSpPr txBox="1"/>
          <p:nvPr/>
        </p:nvSpPr>
        <p:spPr>
          <a:xfrm>
            <a:off x="349788" y="-1786001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endParaRPr lang="en-US" sz="900">
              <a:solidFill>
                <a:srgbClr val="222222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7" name="AutoShape 57"/>
          <p:cNvSpPr/>
          <p:nvPr/>
        </p:nvSpPr>
        <p:spPr>
          <a:xfrm>
            <a:off x="8907152" y="2927198"/>
            <a:ext cx="963046" cy="43242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200">
                <a:solidFill>
                  <a:srgbClr val="FDFCFC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Document management</a:t>
            </a:r>
            <a:endParaRPr lang="en-US" sz="1100"/>
          </a:p>
        </p:txBody>
      </p:sp>
      <p:sp>
        <p:nvSpPr>
          <p:cNvPr id="58" name="Freeform 58"/>
          <p:cNvSpPr/>
          <p:nvPr/>
        </p:nvSpPr>
        <p:spPr>
          <a:xfrm>
            <a:off x="5036995" y="5721505"/>
            <a:ext cx="297749" cy="297749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47409" y="185366"/>
                </a:moveTo>
                <a:lnTo>
                  <a:pt x="66913" y="266338"/>
                </a:lnTo>
                <a:lnTo>
                  <a:pt x="66913" y="47987"/>
                </a:lnTo>
                <a:lnTo>
                  <a:pt x="228371" y="47987"/>
                </a:lnTo>
                <a:lnTo>
                  <a:pt x="228371" y="266338"/>
                </a:lnTo>
                <a:lnTo>
                  <a:pt x="147409" y="185366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59" name="Freeform 59"/>
          <p:cNvSpPr/>
          <p:nvPr/>
        </p:nvSpPr>
        <p:spPr>
          <a:xfrm>
            <a:off x="7707638" y="5749597"/>
            <a:ext cx="312757" cy="241082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8F8FB">
              <a:alpha val="100000"/>
            </a:srgbClr>
          </a:solidFill>
        </p:spPr>
      </p:sp>
      <p:sp>
        <p:nvSpPr>
          <p:cNvPr id="60" name="TextBox 60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Key roles and responsibilities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35608" y="2016730"/>
            <a:ext cx="3086955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505FF2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PART</a:t>
            </a:r>
            <a:endParaRPr lang="en-US" sz="8025" b="1">
              <a:solidFill>
                <a:srgbClr val="505FF2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62204" y="3445098"/>
            <a:ext cx="9667591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275" b="1">
                <a:solidFill>
                  <a:srgbClr val="152815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Supplier admission mechanism</a:t>
            </a:r>
            <a:endParaRPr lang="en-US" sz="4275" b="1">
              <a:solidFill>
                <a:srgbClr val="152815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205648" y="201673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505FF2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02</a:t>
            </a:r>
            <a:endParaRPr lang="en-US" sz="8025" b="1">
              <a:solidFill>
                <a:srgbClr val="505FF2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8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/></a:stretch></a:blipFill><a:effectLst/></p:bgPr></p:bg><p:spTree><p:nvGrpSpPr><p:cNvPr id="1" name=""/><p:cNvGrpSpPr/><p:nvPr/></p:nvGrpSpPr><p:grpSpPr><a:xfrm><a:off x="0" y="0"/><a:ext cx="0" cy="0"/><a:chOff x="0" y="0"/><a:chExt cx="0" cy="0"/></a:xfrm></p:grpSpPr><p:sp><p:nvSpPr><p:cNvPr id="2" name="TextBox 2"/><p:cNvSpPr txBox="1"/><p:nvPr/></p:nvSpPr><p:spPr><a:xfrm><a:off x="476023" y="265328"/><a:ext cx="11239500" cy="91440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40000"/></a:lnSpc></a:pPr><a:r><a:rPr lang="en-US" sz="3000" b="1"><a:solidFill><a:schemeClr val="dk2"><a:alpha val="100000"/></a:schemeClr></a:solidFill><a:latin typeface="Noto Sans SC"/><a:ea typeface="Noto Sans SC"/><a:cs typeface="Noto Sans SC"/></a:rPr><a:t>Admission criteria development (qualification / capacity / compliance)</a:t></a:r><a:endParaRPr lang="en-US" sz="3000" b="1"><a:solidFill><a:schemeClr val="dk2"><a:alpha val="100000"/></a:schemeClr></a:solidFill><a:latin typeface="Noto Sans SC"/><a:ea typeface="Noto Sans SC"/><a:cs typeface="Noto Sans SC"/></a:endParaRPr></a:p></p:txBody></p:sp><p:sp><p:nvSpPr><p:cNvPr id="3" name="AutoShape 3"/><p:cNvSpPr/><p:nvPr/></p:nvSpPr><p:spPr><a:xfrm><a:off x="384075" y="1963339"/><a:ext cx="3637467" cy="1772200"/></a:xfrm><a:prstGeom prst="roundRect"><a:avLst><a:gd name="adj" fmla="val 7233"/></a:avLst></a:prstGeom><a:solidFill><a:schemeClr val="lt2"><a:alpha val="61000"/></a:schemeClr></a:solidFill></p:spPr></p:sp><p:sp><p:nvSpPr><p:cNvPr id="4" name="TextBox 4"/><p:cNvSpPr txBox="1"/><p:nvPr/></p:nvSpPr><p:spPr><a:xfrm><a:off x="454011" y="2110898"/><a:ext cx="3497596" cy="1379868"/></a:xfrm><a:prstGeom prst="rect"><a:avLst/></a:prstGeom></p:spPr><p:txBody><a:bodyPr vert="horz" wrap="square" lIns="66008" tIns="33052" rIns="66008" bIns="33052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Suppliers must provide complete business license, production permit, QMS certification, and other qualification documents to confirm legal operating status and industry admission eligibility.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5" name="TextBox 5"/><p:cNvSpPr txBox="1"/><p:nvPr/></p:nvSpPr><p:spPr><a:xfrm><a:off x="358275" y="1468323"/><a:ext cx="3689067" cy="560391"/></a:xfrm><a:prstGeom prst="rect"><a:avLst/></a:prstGeom></p:spPr><p:txBody><a:bodyPr vert="horz" wrap="square" lIns="91440" tIns="45720" rIns="91440" bIns="45720" rtlCol="0" anchor="t" anchorCtr="0"><a:noAutofit/></a:bodyPr><a:lstStyle/><a:p><a:pPr algn="l"><a:lnSpc><a:spcPct val="100000"/></a:lnSpc><a:spcBef><a:spcPts val="375"/></a:spcBef></a:pPr><a:r><a:rPr lang="en-US" sz="1700" b="1"><a:solidFill><a:schemeClr val="accent1"><a:alpha val="100000"/></a:schemeClr></a:solidFill><a:latin typeface="Noto Sans SC"/><a:ea typeface="Noto Sans SC"/><a:cs typeface="Noto Sans SC"/></a:rPr><a:t>Qualification review</a:t></a:r><a:endParaRPr lang="en-US" sz="1700" b="1"><a:solidFill><a:schemeClr val="accent1"><a:alpha val="100000"/></a:schemeClr></a:solidFill><a:latin typeface="Noto Sans SC"/><a:ea typeface="Noto Sans SC"/><a:cs typeface="Noto Sans SC"/></a:endParaRPr></a:p></p:txBody></p:sp><p:sp><p:nvSpPr><p:cNvPr id="6" name="AutoShape 6"/><p:cNvSpPr/><p:nvPr/></p:nvSpPr><p:spPr><a:xfrm><a:off x="4297736" y="1963339"/><a:ext cx="3637467" cy="1772200"/></a:xfrm><a:prstGeom prst="roundRect"><a:avLst><a:gd name="adj" fmla="val 7233"/></a:avLst></a:prstGeom><a:solidFill><a:schemeClr val="lt2"><a:alpha val="61000"/></a:schemeClr></a:solidFill></p:spPr></p:sp><p:sp><p:nvSpPr><p:cNvPr id="7" name="TextBox 7"/><p:cNvSpPr txBox="1"/><p:nvPr/></p:nvSpPr><p:spPr><a:xfrm><a:off x="4367671" y="2110898"/><a:ext cx="3497596" cy="1379868"/></a:xfrm><a:prstGeom prst="rect"><a:avLst/></a:prstGeom></p:spPr><p:txBody><a:bodyPr vert="horz" wrap="square" lIns="66008" tIns="33052" rIns="66008" bIns="33052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Conduct on-site assessment of production equipment, processes, and staffing to evaluate stable capacity to meet procurement requirements.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8" name="TextBox 8"/><p:cNvSpPr txBox="1"/><p:nvPr/></p:nvSpPr><p:spPr><a:xfrm><a:off x="4271935" y="1468323"/><a:ext cx="3689067" cy="560391"/></a:xfrm><a:prstGeom prst="rect"><a:avLst/></a:prstGeom></p:spPr><p:txBody><a:bodyPr vert="horz" wrap="square" lIns="91440" tIns="45720" rIns="91440" bIns="45720" rtlCol="0" anchor="t" anchorCtr="0"><a:noAutofit/></a:bodyPr><a:lstStyle/><a:p><a:pPr algn="l"><a:lnSpc><a:spcPct val="100000"/></a:lnSpc><a:spcBef><a:spcPts val="375"/></a:spcBef></a:pPr><a:r><a:rPr lang="en-US" sz="1700" b="1"><a:solidFill><a:schemeClr val="accent1"><a:alpha val="100000"/></a:schemeClr></a:solidFill><a:latin typeface="Noto Sans SC"/><a:ea typeface="Noto Sans SC"/><a:cs typeface="Noto Sans SC"/></a:rPr><a:t>Capacity assessment</a:t></a:r><a:endParaRPr lang="en-US" sz="1700" b="1"><a:solidFill><a:schemeClr val="accent1"><a:alpha val="100000"/></a:schemeClr></a:solidFill><a:latin typeface="Noto Sans SC"/><a:ea typeface="Noto Sans SC"/><a:cs typeface="Noto Sans SC"/></a:endParaRPr></a:p></p:txBody></p:sp><p:sp><p:nvSpPr><p:cNvPr id="9" name="AutoShape 9"/><p:cNvSpPr/><p:nvPr/></p:nvSpPr><p:spPr><a:xfrm><a:off x="2127802" y="4534143"/><a:ext cx="3637467" cy="1772200"/></a:xfrm><a:prstGeom prst="roundRect"><a:avLst><a:gd name="adj" fmla="val 7233"/></a:avLst></a:prstGeom><a:solidFill><a:schemeClr val="lt2"><a:alpha val="61000"/></a:schemeClr></a:solidFill></p:spPr></p:sp><p:sp><p:nvSpPr><p:cNvPr id="10" name="TextBox 10"/><p:cNvSpPr txBox="1"/><p:nvPr/></p:nvSpPr><p:spPr><a:xfrm><a:off x="2197737" y="4681702"/><a:ext cx="3497596" cy="1379868"/></a:xfrm><a:prstGeom prst="rect"><a:avLst/></a:prstGeom></p:spPr><p:txBody><a:bodyPr vert="horz" wrap="square" lIns="66008" tIns="33052" rIns="66008" bIns="33052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Confirm product specifications and R&D capability against corporate technical standards through sample testing and technical document review.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11" name="TextBox 11"/><p:cNvSpPr txBox="1"/><p:nvPr/></p:nvSpPr><p:spPr><a:xfrm><a:off x="2102002" y="4039126"/><a:ext cx="3689067" cy="560391"/></a:xfrm><a:prstGeom prst="rect"><a:avLst/></a:prstGeom></p:spPr><p:txBody><a:bodyPr vert="horz" wrap="square" lIns="91440" tIns="45720" rIns="91440" bIns="45720" rtlCol="0" anchor="t" anchorCtr="0"><a:noAutofit/></a:bodyPr><a:lstStyle/><a:p><a:pPr algn="l"><a:lnSpc><a:spcPct val="100000"/></a:lnSpc><a:spcBef><a:spcPts val="375"/></a:spcBef></a:pPr><a:r><a:rPr lang="en-US" sz="1700" b="1"><a:solidFill><a:schemeClr val="accent1"><a:alpha val="100000"/></a:schemeClr></a:solidFill><a:latin typeface="Noto Sans SC"/><a:ea typeface="Noto Sans SC"/><a:cs typeface="Noto Sans SC"/></a:rPr><a:t>Technical capability verification</a:t></a:r><a:endParaRPr lang="en-US" sz="1700" b="1"><a:solidFill><a:schemeClr val="accent1"><a:alpha val="100000"/></a:schemeClr></a:solidFill><a:latin typeface="Noto Sans SC"/><a:ea typeface="Noto Sans SC"/><a:cs typeface="Noto Sans SC"/></a:endParaRPr></a:p></p:txBody></p:sp><p:sp><p:nvSpPr><p:cNvPr id="12" name="AutoShape 12"/><p:cNvSpPr/><p:nvPr/></p:nvSpPr><p:spPr><a:xfrm><a:off x="6142390" y="4534143"/><a:ext cx="3637467" cy="1772200"/></a:xfrm><a:prstGeom prst="roundRect"><a:avLst><a:gd name="adj" fmla="val 7233"/></a:avLst></a:prstGeom><a:solidFill><a:schemeClr val="lt2"><a:alpha val="61000"/></a:schemeClr></a:solidFill></p:spPr></p:sp><p:sp><p:nvSpPr><p:cNvPr id="13" name="TextBox 13"/><p:cNvSpPr txBox="1"/><p:nvPr/></p:nvSpPr><p:spPr><a:xfrm><a:off x="6212325" y="4681702"/><a:ext cx="3497596" cy="1379868"/></a:xfrm><a:prstGeom prst="rect"><a:avLst/></a:prstGeom></p:spPr><p:txBody><a:bodyPr vert="horz" wrap="square" lIns="66008" tIns="33052" rIns="66008" bIns="33052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Review financial statements and credit ratings to assess financial stability and risk resilience, reducing partnership financial risk.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14" name="TextBox 14"/><p:cNvSpPr txBox="1"/><p:nvPr/></p:nvSpPr><p:spPr><a:xfrm><a:off x="6116589" y="4039126"/><a:ext cx="3689067" cy="560391"/></a:xfrm><a:prstGeom prst="rect"><a:avLst/></a:prstGeom></p:spPr><p:txBody><a:bodyPr vert="horz" wrap="square" lIns="91440" tIns="45720" rIns="91440" bIns="45720" rtlCol="0" anchor="t" anchorCtr="0"><a:noAutofit/></a:bodyPr><a:lstStyle/><a:p><a:pPr algn="l"><a:lnSpc><a:spcPct val="100000"/></a:lnSpc><a:spcBef><a:spcPts val="375"/></a:spcBef></a:pPr><a:r><a:rPr lang="en-US" sz="1700" b="1"><a:solidFill><a:schemeClr val="accent1"><a:alpha val="100000"/></a:schemeClr></a:solidFill><a:latin typeface="Noto Sans SC"/><a:ea typeface="Noto Sans SC"/><a:cs typeface="Noto Sans SC"/></a:rPr><a:t>Financial condition analysis</a:t></a:r><a:endParaRPr lang="en-US" sz="1700" b="1"><a:solidFill><a:schemeClr val="accent1"><a:alpha val="100000"/></a:schemeClr></a:solidFill><a:latin typeface="Noto Sans SC"/><a:ea typeface="Noto Sans SC"/><a:cs typeface="Noto Sans SC"/></a:endParaRPr></a:p></p:txBody></p:sp><p:sp><p:nvSpPr><p:cNvPr id="15" name="AutoShape 15"/><p:cNvSpPr/><p:nvPr/></p:nvSpPr><p:spPr><a:xfrm><a:off x="8177754" y="1963339"/><a:ext cx="3637467" cy="1772200"/></a:xfrm><a:prstGeom prst="roundRect"><a:avLst><a:gd name="adj" fmla="val 7233"/></a:avLst></a:prstGeom><a:solidFill><a:schemeClr val="lt2"><a:alpha val="61000"/></a:schemeClr></a:solidFill></p:spPr></p:sp><p:sp><p:nvSpPr><p:cNvPr id="16" name="TextBox 16"/><p:cNvSpPr txBox="1"/><p:nvPr/></p:nvSpPr><p:spPr><a:xfrm><a:off x="8247690" y="2110898"/><a:ext cx="3497596" cy="1379868"/></a:xfrm><a:prstGeom prst="rect"><a:avLst/></a:prstGeom></p:spPr><p:txBody><a:bodyPr vert="horz" wrap="square" lIns="66008" tIns="33052" rIns="66008" bIns="33052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Verify compliance with environmental regulations, labor law, and workplace safety to avoid supply disruption or legal risk.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17" name="TextBox 17"/><p:cNvSpPr txBox="1"/><p:nvPr/></p:nvSpPr><p:spPr><a:xfrm><a:off x="8151954" y="1468323"/><a:ext cx="3689067" cy="560391"/></a:xfrm><a:prstGeom prst="rect"><a:avLst/></a:prstGeom></p:spPr><p:txBody><a:bodyPr vert="horz" wrap="square" lIns="91440" tIns="45720" rIns="91440" bIns="45720" rtlCol="0" anchor="t" anchorCtr="0"><a:noAutofit/></a:bodyPr><a:lstStyle/><a:p><a:pPr algn="l"><a:lnSpc><a:spcPct val="100000"/></a:lnSpc><a:spcBef><a:spcPts val="375"/></a:spcBef></a:pPr><a:r><a:rPr lang="en-US" sz="1700" b="1"><a:solidFill><a:schemeClr val="accent1"><a:alpha val="100000"/></a:schemeClr></a:solidFill><a:latin typeface="Noto Sans SC"/><a:ea typeface="Noto Sans SC"/><a:cs typeface="Noto Sans SC"/></a:rPr><a:t>Compliance review</a:t></a:r><a:endParaRPr lang="en-US" sz="1700" b="1"><a:solidFill><a:schemeClr val="accent1"><a:alpha val="100000"/></a:schemeClr></a:solidFill><a:latin typeface="Noto Sans SC"/><a:ea typeface="Noto Sans SC"/><a:cs typeface="Noto Sans SC"/></a:endParaRPr></a:p></p:txBody></p:sp></p:spTree></p:cSld><p:clrMapOvr><a:masterClrMapping/></p:clrMapOvr>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New supplier evaluation process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grpSp>
        <p:nvGrpSpPr>
          <p:cNvPr id="3" name="Group 3"/>
          <p:cNvGrpSpPr/>
          <p:nvPr/>
        </p:nvGrpSpPr>
        <p:grpSpPr>
          <a:xfrm rot="0">
            <a:off x="839115" y="1512589"/>
            <a:ext cx="197186" cy="5357334"/>
            <a:chOff x="839115" y="1512589"/>
            <a:chExt cx="197186" cy="5357334"/>
          </a:xfrm>
        </p:grpSpPr>
        <p:sp>
          <p:nvSpPr>
            <p:cNvPr id="4" name="AutoShape 4"/>
            <p:cNvSpPr/>
            <p:nvPr/>
          </p:nvSpPr>
          <p:spPr>
            <a:xfrm>
              <a:off x="839115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5" name="AutoShape 5"/>
            <p:cNvSpPr/>
            <p:nvPr/>
          </p:nvSpPr>
          <p:spPr>
            <a:xfrm>
              <a:off x="839115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6" name="AutoShape 6"/>
            <p:cNvSpPr/>
            <p:nvPr/>
          </p:nvSpPr>
          <p:spPr>
            <a:xfrm>
              <a:off x="839115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cxnSp>
          <p:nvCxnSpPr>
            <p:cNvPr id="7" name="Connector 7"/>
            <p:cNvCxnSpPr/>
            <p:nvPr/>
          </p:nvCxnSpPr>
          <p:spPr>
            <a:xfrm>
              <a:off x="937708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 rot="0">
            <a:off x="6455568" y="1512589"/>
            <a:ext cx="197186" cy="5357334"/>
            <a:chOff x="6455568" y="1512589"/>
            <a:chExt cx="197186" cy="5357334"/>
          </a:xfrm>
        </p:grpSpPr>
        <p:sp>
          <p:nvSpPr>
            <p:cNvPr id="9" name="AutoShape 9"/>
            <p:cNvSpPr/>
            <p:nvPr/>
          </p:nvSpPr>
          <p:spPr>
            <a:xfrm>
              <a:off x="6455568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0" name="AutoShape 10"/>
            <p:cNvSpPr/>
            <p:nvPr/>
          </p:nvSpPr>
          <p:spPr>
            <a:xfrm>
              <a:off x="6455568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1" name="AutoShape 11"/>
            <p:cNvSpPr/>
            <p:nvPr/>
          </p:nvSpPr>
          <p:spPr>
            <a:xfrm>
              <a:off x="6455568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cxnSp>
          <p:nvCxnSpPr>
            <p:cNvPr id="12" name="Connector 12"/>
            <p:cNvCxnSpPr/>
            <p:nvPr/>
          </p:nvCxnSpPr>
          <p:spPr>
            <a:xfrm>
              <a:off x="6554162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3" name="TextBox 13"/>
          <p:cNvSpPr txBox="1"/>
          <p:nvPr/>
        </p:nvSpPr>
        <p:spPr>
          <a:xfrm>
            <a:off x="1297192" y="1308287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Initial screening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297192" y="4762018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Sample testing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297192" y="3025846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On-site audit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297192" y="1804349"/>
            <a:ext cx="4486656" cy="1203960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Collect supplier information via industry databases, trade shows, and peer referrals for initial screening on basic qualifications and business fit.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97192" y="3543470"/>
            <a:ext cx="4486275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Deploy cross-functional review teams for on-site factory audits covering production environment, quality control, warehousing, and logistics.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297192" y="5282464"/>
            <a:ext cx="4486275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Require representative samples; validate product performance and quality stability through lab testing and small-batch trials.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865764" y="1308287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Risk assessment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865764" y="3025846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Comprehensive scoring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865764" y="1804349"/>
            <a:ext cx="4486275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Systematically analyze geographic location, raw material sources, alternatives, and other risk factors; develop corresponding risk mitigation plans.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865764" y="3543470"/>
            <a:ext cx="4486275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Establish multi-dimensional scoring system covering quality, cost, delivery, and service for quantitative evaluation and grading.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865764" y="478060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Pilot run phase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865764" y="5298231"/>
            <a:ext cx="4486275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Conduct small-batch orders with approved suppliers to validate overall fulfillment capability in real business scenarios.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833972" y="3070456"/>
            <a:ext cx="1030369" cy="1440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345548" y="3070456"/>
            <a:ext cx="985661" cy="144000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346015" y="1934189"/>
            <a:ext cx="11518326" cy="100800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4497584" y="2626495"/>
            <a:ext cx="3215189" cy="315694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  <a:lumMod val="75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4720260" y="3070456"/>
            <a:ext cx="1404000" cy="1440000"/>
          </a:xfrm>
          <a:prstGeom prst="chevron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 flipH="1">
            <a:off x="6080441" y="3070456"/>
            <a:ext cx="1404000" cy="1440000"/>
          </a:xfrm>
          <a:prstGeom prst="chevron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5569534" y="3070456"/>
            <a:ext cx="1052933" cy="1440000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9" name="Freeform 9"/>
          <p:cNvSpPr/>
          <p:nvPr/>
        </p:nvSpPr>
        <p:spPr>
          <a:xfrm>
            <a:off x="345548" y="1296701"/>
            <a:ext cx="11518793" cy="1219401"/>
          </a:xfrm>
          <a:custGeom>
            <a:avLst/>
            <a:gdLst/>
            <a:ahLst/>
            <a:cxnLst/>
            <a:rect l="l" t="t" r="r" b="b"/>
            <a:pathLst>
              <a:path w="11518793" h="1219401">
                <a:moveTo>
                  <a:pt x="0" y="0"/>
                </a:moveTo>
                <a:lnTo>
                  <a:pt x="11518793" y="0"/>
                </a:lnTo>
                <a:lnTo>
                  <a:pt x="11518793" y="1219401"/>
                </a:lnTo>
                <a:lnTo>
                  <a:pt x="11511155" y="1219401"/>
                </a:lnTo>
                <a:lnTo>
                  <a:pt x="5751992" y="462966"/>
                </a:lnTo>
                <a:lnTo>
                  <a:pt x="0" y="1218459"/>
                </a:lnTo>
                <a:lnTo>
                  <a:pt x="0" y="0"/>
                </a:lnTo>
              </a:path>
            </a:pathLst>
          </a:custGeom>
          <a:solidFill>
            <a:schemeClr val="lt2">
              <a:alpha val="100000"/>
            </a:schemeClr>
          </a:solidFill>
        </p:spPr>
      </p:sp>
      <p:sp>
        <p:nvSpPr>
          <p:cNvPr id="10" name="Freeform 10"/>
          <p:cNvSpPr/>
          <p:nvPr/>
        </p:nvSpPr>
        <p:spPr>
          <a:xfrm flipV="1">
            <a:off x="345548" y="5083456"/>
            <a:ext cx="11518793" cy="1208082"/>
          </a:xfrm>
          <a:custGeom>
            <a:avLst/>
            <a:gdLst/>
            <a:ahLst/>
            <a:cxnLst/>
            <a:rect l="l" t="t" r="r" b="b"/>
            <a:pathLst>
              <a:path w="11518793" h="1208082">
                <a:moveTo>
                  <a:pt x="0" y="1208082"/>
                </a:moveTo>
                <a:lnTo>
                  <a:pt x="467" y="1208082"/>
                </a:lnTo>
                <a:lnTo>
                  <a:pt x="5759630" y="451647"/>
                </a:lnTo>
                <a:lnTo>
                  <a:pt x="11518793" y="1208082"/>
                </a:lnTo>
                <a:lnTo>
                  <a:pt x="11518793" y="0"/>
                </a:lnTo>
                <a:lnTo>
                  <a:pt x="0" y="0"/>
                </a:lnTo>
                <a:lnTo>
                  <a:pt x="0" y="1208082"/>
                </a:lnTo>
              </a:path>
            </a:pathLst>
          </a:custGeom>
          <a:solidFill>
            <a:schemeClr val="lt2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 flipV="1">
            <a:off x="346015" y="4628756"/>
            <a:ext cx="11518326" cy="1008000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346015" y="3070456"/>
            <a:ext cx="2520000" cy="1440000"/>
          </a:xfrm>
          <a:prstGeom prst="chevron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>
            <a:off x="2514547" y="3057756"/>
            <a:ext cx="2556000" cy="1440000"/>
          </a:xfrm>
          <a:prstGeom prst="chevron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 flipH="1">
            <a:off x="9344341" y="3070456"/>
            <a:ext cx="2520000" cy="1440000"/>
          </a:xfrm>
          <a:prstGeom prst="chevron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 flipH="1">
            <a:off x="7152740" y="3070456"/>
            <a:ext cx="2556000" cy="1440000"/>
          </a:xfrm>
          <a:prstGeom prst="chevron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6" name="TextBox 16"/>
          <p:cNvSpPr txBox="1"/>
          <p:nvPr/>
        </p:nvSpPr>
        <p:spPr>
          <a:xfrm>
            <a:off x="5761456" y="5110940"/>
            <a:ext cx="1722021" cy="230832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Approval authority configuration</a:t>
            </a:r>
            <a:endParaRPr lang="en-US" sz="15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655816" y="2255209"/>
            <a:ext cx="1419225" cy="2571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Qualification review criteria</a:t>
            </a:r>
            <a:endParaRPr lang="en-US" sz="15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TextBox 18"/>
          <p:cNvSpPr txBox="1"/>
          <p:nvPr/>
        </p:nvSpPr>
        <p:spPr>
          <a:xfrm flipH="1">
            <a:off x="569519" y="5776128"/>
            <a:ext cx="4267200" cy="3619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Establish core file directories by supplier type; dynamically update admission qualification documents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TextBox 19"/>
          <p:cNvSpPr txBox="1"/>
          <p:nvPr/>
        </p:nvSpPr>
        <p:spPr>
          <a:xfrm flipH="1">
            <a:off x="569521" y="5449826"/>
            <a:ext cx="2724150" cy="2571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5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File classification management</a:t>
            </a:r>
            <a:endParaRPr lang="en-US" sz="15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TextBox 20"/>
          <p:cNvSpPr txBox="1"/>
          <p:nvPr/>
        </p:nvSpPr>
        <p:spPr>
          <a:xfrm flipH="1">
            <a:off x="7703734" y="5776128"/>
            <a:ext cx="3857625" cy="3619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Establish electronic approval workflow with clear owners and time limits at each stage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TextBox 21"/>
          <p:cNvSpPr txBox="1"/>
          <p:nvPr/>
        </p:nvSpPr>
        <p:spPr>
          <a:xfrm flipH="1">
            <a:off x="9817691" y="5449826"/>
            <a:ext cx="1743075" cy="2571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5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Approval turnaround control</a:t>
            </a:r>
            <a:endParaRPr lang="en-US" sz="15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TextBox 22"/>
          <p:cNvSpPr txBox="1"/>
          <p:nvPr/>
        </p:nvSpPr>
        <p:spPr>
          <a:xfrm flipH="1">
            <a:off x="5070547" y="1433390"/>
            <a:ext cx="2082193" cy="2667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5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Tiered admission mechanism</a:t>
            </a:r>
            <a:endParaRPr lang="en-US" sz="15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TextBox 23"/>
          <p:cNvSpPr txBox="1"/>
          <p:nvPr/>
        </p:nvSpPr>
        <p:spPr>
          <a:xfrm flipH="1">
            <a:off x="5070547" y="5963069"/>
            <a:ext cx="2082193" cy="2667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5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Multi-level joint review</a:t>
            </a:r>
            <a:endParaRPr lang="en-US" sz="15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cxnSp>
        <p:nvCxnSpPr>
          <p:cNvPr id="24" name="Connector 24"/>
          <p:cNvCxnSpPr/>
          <p:nvPr/>
        </p:nvCxnSpPr>
        <p:spPr>
          <a:xfrm flipV="1">
            <a:off x="6105178" y="5636756"/>
            <a:ext cx="0" cy="203135"/>
          </a:xfrm>
          <a:prstGeom prst="line">
            <a:avLst/>
          </a:prstGeom>
          <a:ln w="12700">
            <a:solidFill>
              <a:schemeClr val="lt1"/>
            </a:solidFill>
            <a:prstDash val="solid"/>
            <a:headEnd type="oval"/>
            <a:tailEnd type="none"/>
          </a:ln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</p:cxnSp>
      <p:sp>
        <p:nvSpPr>
          <p:cNvPr id="25" name="TextBox 25"/>
          <p:cNvSpPr txBox="1"/>
          <p:nvPr/>
        </p:nvSpPr>
        <p:spPr>
          <a:xfrm>
            <a:off x="686592" y="3636675"/>
            <a:ext cx="1609725" cy="3333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0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File scope definition</a:t>
            </a:r>
            <a:endParaRPr lang="en-US" sz="20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5555800" y="3636675"/>
            <a:ext cx="107632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0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File system setup</a:t>
            </a:r>
            <a:endParaRPr lang="en-US" sz="20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3256425" y="3636675"/>
            <a:ext cx="1244000" cy="307777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Archiving standard development</a:t>
            </a:r>
            <a:endParaRPr lang="en-US" sz="20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7730939" y="3636675"/>
            <a:ext cx="13716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0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Data entry standards</a:t>
            </a:r>
            <a:endParaRPr lang="en-US" sz="20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0127919" y="3636675"/>
            <a:ext cx="1306552" cy="307777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File audit mechanism</a:t>
            </a:r>
            <a:endParaRPr lang="en-US" sz="20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AutoShape 30"/>
          <p:cNvSpPr/>
          <p:nvPr/>
        </p:nvSpPr>
        <p:spPr>
          <a:xfrm>
            <a:off x="1081982" y="3132061"/>
            <a:ext cx="816249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4000">
                <a:gradFill>
                  <a:gsLst>
                    <a:gs pos="26000">
                      <a:srgbClr val="FFFFFF">
                        <a:alpha val="0"/>
                      </a:srgbClr>
                    </a:gs>
                    <a:gs pos="99000">
                      <a:srgbClr val="FFFFFF">
                        <a:alpha val="20000"/>
                      </a:srgbClr>
                    </a:gs>
                  </a:gsLst>
                  <a:lin ang="16200000"/>
                </a:gradFill>
                <a:latin typeface="Noto Sans SC"/>
                <a:ea typeface="Noto Sans SC"/>
                <a:cs typeface="Noto Sans SC"/>
              </a:rPr>
              <a:t>01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3438241" y="3132061"/>
            <a:ext cx="880369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4000">
                <a:gradFill>
                  <a:gsLst>
                    <a:gs pos="26000">
                      <a:srgbClr val="FFFFFF">
                        <a:alpha val="0"/>
                      </a:srgbClr>
                    </a:gs>
                    <a:gs pos="99000">
                      <a:srgbClr val="FFFFFF">
                        <a:alpha val="20000"/>
                      </a:srgbClr>
                    </a:gs>
                  </a:gsLst>
                  <a:lin ang="16200000"/>
                </a:gradFill>
                <a:latin typeface="Noto Sans SC"/>
                <a:ea typeface="Noto Sans SC"/>
                <a:cs typeface="Noto Sans SC"/>
              </a:rPr>
              <a:t>02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5655816" y="3132061"/>
            <a:ext cx="880369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4000">
                <a:gradFill>
                  <a:gsLst>
                    <a:gs pos="26000">
                      <a:srgbClr val="FFFFFF">
                        <a:alpha val="0"/>
                      </a:srgbClr>
                    </a:gs>
                    <a:gs pos="99000">
                      <a:srgbClr val="FFFFFF">
                        <a:alpha val="20000"/>
                      </a:srgbClr>
                    </a:gs>
                  </a:gsLst>
                  <a:lin ang="16200000"/>
                </a:gradFill>
                <a:latin typeface="Noto Sans SC"/>
                <a:ea typeface="Noto Sans SC"/>
                <a:cs typeface="Noto Sans SC"/>
              </a:rPr>
              <a:t>03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7987207" y="3132061"/>
            <a:ext cx="880369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4000">
                <a:gradFill>
                  <a:gsLst>
                    <a:gs pos="26000">
                      <a:srgbClr val="FFFFFF">
                        <a:alpha val="0"/>
                      </a:srgbClr>
                    </a:gs>
                    <a:gs pos="99000">
                      <a:srgbClr val="FFFFFF">
                        <a:alpha val="20000"/>
                      </a:srgbClr>
                    </a:gs>
                  </a:gsLst>
                  <a:lin ang="16200000"/>
                </a:gradFill>
                <a:latin typeface="Noto Sans SC"/>
                <a:ea typeface="Noto Sans SC"/>
                <a:cs typeface="Noto Sans SC"/>
              </a:rPr>
              <a:t>04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10341011" y="3132061"/>
            <a:ext cx="880369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4000">
                <a:gradFill>
                  <a:gsLst>
                    <a:gs pos="26000">
                      <a:srgbClr val="FFFFFF">
                        <a:alpha val="0"/>
                      </a:srgbClr>
                    </a:gs>
                    <a:gs pos="99000">
                      <a:srgbClr val="FFFFFF">
                        <a:alpha val="20000"/>
                      </a:srgbClr>
                    </a:gs>
                  </a:gsLst>
                  <a:lin ang="16200000"/>
                </a:gradFill>
                <a:latin typeface="Noto Sans SC"/>
                <a:ea typeface="Noto Sans SC"/>
                <a:cs typeface="Noto Sans SC"/>
              </a:rPr>
              <a:t>05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 flipV="1">
            <a:off x="4497584" y="4628756"/>
            <a:ext cx="3215189" cy="315694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  <a:lumMod val="75000"/>
            </a:schemeClr>
          </a:solidFill>
        </p:spPr>
      </p:sp>
      <p:sp>
        <p:nvSpPr>
          <p:cNvPr id="36" name="TextBox 3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Admission approval and file establishment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7" name="AutoShape 37"/>
          <p:cNvSpPr/>
          <p:nvPr/>
        </p:nvSpPr>
        <p:spPr>
          <a:xfrm>
            <a:off x="2378202" y="1497997"/>
            <a:ext cx="1500188" cy="345567"/>
          </a:xfrm>
          <a:prstGeom prst="roundRect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38" name="TextBox 38"/>
          <p:cNvSpPr txBox="1"/>
          <p:nvPr/>
        </p:nvSpPr>
        <p:spPr>
          <a:xfrm>
            <a:off x="2786824" y="1582388"/>
            <a:ext cx="1032796" cy="18469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On-site factory verification</a:t>
            </a:r>
            <a:endParaRPr lang="en-US" sz="12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9" name="AutoShape 39"/>
          <p:cNvSpPr/>
          <p:nvPr/>
        </p:nvSpPr>
        <p:spPr>
          <a:xfrm>
            <a:off x="2425922" y="1543050"/>
            <a:ext cx="252031" cy="252031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</p:sp>
      <p:sp>
        <p:nvSpPr>
          <p:cNvPr id="40" name="Freeform 40"/>
          <p:cNvSpPr/>
          <p:nvPr/>
        </p:nvSpPr>
        <p:spPr>
          <a:xfrm rot="2700000">
            <a:off x="2521648" y="1594961"/>
            <a:ext cx="65818" cy="112871"/>
          </a:xfrm>
          <a:custGeom>
            <a:avLst/>
            <a:gdLst/>
            <a:ahLst/>
            <a:cxnLst/>
            <a:rect l="l" t="t" r="r" b="b"/>
            <a:pathLst>
              <a:path w="218174" h="415436">
                <a:moveTo>
                  <a:pt x="218174" y="0"/>
                </a:moveTo>
                <a:lnTo>
                  <a:pt x="218174" y="415436"/>
                </a:lnTo>
                <a:lnTo>
                  <a:pt x="0" y="415436"/>
                </a:lnTo>
              </a:path>
            </a:pathLst>
          </a:custGeom>
          <a:noFill/>
          <a:ln w="3810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41" name="AutoShape 41"/>
          <p:cNvSpPr/>
          <p:nvPr/>
        </p:nvSpPr>
        <p:spPr>
          <a:xfrm>
            <a:off x="569500" y="1767840"/>
            <a:ext cx="1500188" cy="345567"/>
          </a:xfrm>
          <a:prstGeom prst="roundRect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42" name="TextBox 42"/>
          <p:cNvSpPr txBox="1"/>
          <p:nvPr/>
        </p:nvSpPr>
        <p:spPr>
          <a:xfrm>
            <a:off x="970217" y="1852232"/>
            <a:ext cx="1032796" cy="18469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Document verification</a:t>
            </a:r>
            <a:endParaRPr lang="en-US" sz="12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3" name="AutoShape 43"/>
          <p:cNvSpPr/>
          <p:nvPr/>
        </p:nvSpPr>
        <p:spPr>
          <a:xfrm>
            <a:off x="617220" y="1812988"/>
            <a:ext cx="252031" cy="252031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</p:sp>
      <p:sp>
        <p:nvSpPr>
          <p:cNvPr id="44" name="Freeform 44"/>
          <p:cNvSpPr/>
          <p:nvPr/>
        </p:nvSpPr>
        <p:spPr>
          <a:xfrm rot="2700000">
            <a:off x="712946" y="1864804"/>
            <a:ext cx="65818" cy="112871"/>
          </a:xfrm>
          <a:custGeom>
            <a:avLst/>
            <a:gdLst/>
            <a:ahLst/>
            <a:cxnLst/>
            <a:rect l="l" t="t" r="r" b="b"/>
            <a:pathLst>
              <a:path w="218174" h="415436">
                <a:moveTo>
                  <a:pt x="218174" y="0"/>
                </a:moveTo>
                <a:lnTo>
                  <a:pt x="218174" y="415436"/>
                </a:lnTo>
                <a:lnTo>
                  <a:pt x="0" y="415436"/>
                </a:lnTo>
              </a:path>
            </a:pathLst>
          </a:custGeom>
          <a:noFill/>
          <a:ln w="3810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45" name="AutoShape 45"/>
          <p:cNvSpPr/>
          <p:nvPr/>
        </p:nvSpPr>
        <p:spPr>
          <a:xfrm>
            <a:off x="8247031" y="1497997"/>
            <a:ext cx="1500188" cy="345567"/>
          </a:xfrm>
          <a:prstGeom prst="roundRect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46" name="TextBox 46"/>
          <p:cNvSpPr txBox="1"/>
          <p:nvPr/>
        </p:nvSpPr>
        <p:spPr>
          <a:xfrm>
            <a:off x="8715756" y="1582388"/>
            <a:ext cx="1032796" cy="18469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Sample testing</a:t>
            </a:r>
            <a:endParaRPr lang="en-US" sz="12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AutoShape 47"/>
          <p:cNvSpPr/>
          <p:nvPr/>
        </p:nvSpPr>
        <p:spPr>
          <a:xfrm>
            <a:off x="8294656" y="1543050"/>
            <a:ext cx="252031" cy="252031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</p:sp>
      <p:sp>
        <p:nvSpPr>
          <p:cNvPr id="48" name="Freeform 48"/>
          <p:cNvSpPr/>
          <p:nvPr/>
        </p:nvSpPr>
        <p:spPr>
          <a:xfrm rot="2700000">
            <a:off x="8390477" y="1594961"/>
            <a:ext cx="65818" cy="112871"/>
          </a:xfrm>
          <a:custGeom>
            <a:avLst/>
            <a:gdLst/>
            <a:ahLst/>
            <a:cxnLst/>
            <a:rect l="l" t="t" r="r" b="b"/>
            <a:pathLst>
              <a:path w="218174" h="415436">
                <a:moveTo>
                  <a:pt x="218174" y="0"/>
                </a:moveTo>
                <a:lnTo>
                  <a:pt x="218174" y="415436"/>
                </a:lnTo>
                <a:lnTo>
                  <a:pt x="0" y="415436"/>
                </a:lnTo>
              </a:path>
            </a:pathLst>
          </a:custGeom>
          <a:noFill/>
          <a:ln w="3810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49" name="AutoShape 49"/>
          <p:cNvSpPr/>
          <p:nvPr/>
        </p:nvSpPr>
        <p:spPr>
          <a:xfrm>
            <a:off x="10059448" y="1767840"/>
            <a:ext cx="1500188" cy="345567"/>
          </a:xfrm>
          <a:prstGeom prst="roundRect">
            <a:avLst>
              <a:gd name="adj" fmla="val 50000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50" name="TextBox 50"/>
          <p:cNvSpPr txBox="1"/>
          <p:nvPr/>
        </p:nvSpPr>
        <p:spPr>
          <a:xfrm>
            <a:off x="10526840" y="1852232"/>
            <a:ext cx="1032796" cy="18469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Risk assessment</a:t>
            </a:r>
            <a:endParaRPr lang="en-US" sz="12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1" name="AutoShape 51"/>
          <p:cNvSpPr/>
          <p:nvPr/>
        </p:nvSpPr>
        <p:spPr>
          <a:xfrm>
            <a:off x="10107073" y="1812988"/>
            <a:ext cx="252031" cy="252031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</p:sp>
      <p:sp>
        <p:nvSpPr>
          <p:cNvPr id="52" name="Freeform 52"/>
          <p:cNvSpPr/>
          <p:nvPr/>
        </p:nvSpPr>
        <p:spPr>
          <a:xfrm rot="2700000">
            <a:off x="10202895" y="1864804"/>
            <a:ext cx="65818" cy="112871"/>
          </a:xfrm>
          <a:custGeom>
            <a:avLst/>
            <a:gdLst/>
            <a:ahLst/>
            <a:cxnLst/>
            <a:rect l="l" t="t" r="r" b="b"/>
            <a:pathLst>
              <a:path w="218174" h="415436">
                <a:moveTo>
                  <a:pt x="218174" y="0"/>
                </a:moveTo>
                <a:lnTo>
                  <a:pt x="218174" y="415436"/>
                </a:lnTo>
                <a:lnTo>
                  <a:pt x="0" y="415436"/>
                </a:lnTo>
              </a:path>
            </a:pathLst>
          </a:custGeom>
          <a:noFill/>
          <a:ln w="3810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53" name="Freeform 53"/>
          <p:cNvSpPr/>
          <p:nvPr/>
        </p:nvSpPr>
        <p:spPr>
          <a:xfrm>
            <a:off x="5308641" y="2255209"/>
            <a:ext cx="260893" cy="260893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38100"/>
                </a:moveTo>
                <a:cubicBezTo>
                  <a:pt x="215427" y="38100"/>
                  <a:pt x="266700" y="89373"/>
                  <a:pt x="266700" y="152400"/>
                </a:cubicBezTo>
                <a:cubicBezTo>
                  <a:pt x="266700" y="215427"/>
                  <a:pt x="215427" y="266700"/>
                  <a:pt x="152400" y="266700"/>
                </a:cubicBezTo>
                <a:cubicBezTo>
                  <a:pt x="89373" y="266700"/>
                  <a:pt x="38100" y="215427"/>
                  <a:pt x="38100" y="152400"/>
                </a:cubicBezTo>
                <a:cubicBezTo>
                  <a:pt x="38100" y="89373"/>
                  <a:pt x="89373" y="38100"/>
                  <a:pt x="152400" y="38100"/>
                </a:cubicBezTo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lnTo>
                  <a:pt x="152400" y="0"/>
                </a:lnTo>
                <a:close/>
                <a:moveTo>
                  <a:pt x="204045" y="176955"/>
                </a:moveTo>
                <a:lnTo>
                  <a:pt x="171450" y="144323"/>
                </a:lnTo>
                <a:lnTo>
                  <a:pt x="171450" y="76200"/>
                </a:lnTo>
                <a:lnTo>
                  <a:pt x="133131" y="76200"/>
                </a:lnTo>
                <a:lnTo>
                  <a:pt x="133131" y="152324"/>
                </a:lnTo>
                <a:cubicBezTo>
                  <a:pt x="133131" y="158058"/>
                  <a:pt x="135769" y="163001"/>
                  <a:pt x="139751" y="166535"/>
                </a:cubicBezTo>
                <a:lnTo>
                  <a:pt x="177108" y="203892"/>
                </a:lnTo>
                <a:lnTo>
                  <a:pt x="204045" y="1769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54" name="Freeform 54"/>
          <p:cNvSpPr/>
          <p:nvPr/>
        </p:nvSpPr>
        <p:spPr>
          <a:xfrm>
            <a:off x="5393685" y="5104181"/>
            <a:ext cx="240795" cy="240795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</a:path>
              <a:path w="304800" h="304800"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35608" y="2016730"/>
            <a:ext cx="3086955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505FF2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PART</a:t>
            </a:r>
            <a:endParaRPr lang="en-US" sz="8025" b="1">
              <a:solidFill>
                <a:srgbClr val="505FF2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62204" y="3445098"/>
            <a:ext cx="9667591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275" b="1">
                <a:solidFill>
                  <a:srgbClr val="152815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Tiered management implementation</a:t>
            </a:r>
            <a:endParaRPr lang="en-US" sz="4275" b="1">
              <a:solidFill>
                <a:srgbClr val="152815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205648" y="201673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505FF2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03</a:t>
            </a:r>
            <a:endParaRPr lang="en-US" sz="8025" b="1">
              <a:solidFill>
                <a:srgbClr val="505FF2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12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/></a:stretch></a:blipFill><a:effectLst/></p:bgPr></p:bg><p:spTree><p:nvGrpSpPr><p:cNvPr id="1" name=""/><p:cNvGrpSpPr/><p:nvPr/></p:nvGrpSpPr><p:grpSpPr><a:xfrm><a:off x="0" y="0"/><a:ext cx="0" cy="0"/><a:chOff x="0" y="0"/><a:chExt cx="0" cy="0"/></a:xfrm></p:grpSpPr><p:sp><p:nvSpPr><p:cNvPr id="2" name="TextBox 2"/><p:cNvSpPr txBox="1"/><p:nvPr/></p:nvSpPr><p:spPr><a:xfrm><a:off x="476023" y="265328"/><a:ext cx="11239500" cy="91440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40000"/></a:lnSpc></a:pPr><a:r><a:rPr lang="en-US" sz="3000" b="1"><a:solidFill><a:schemeClr val="dk2"><a:alpha val="100000"/></a:schemeClr></a:solidFill><a:latin typeface="Noto Sans SC"/><a:ea typeface="Noto Sans SC"/><a:cs typeface="Noto Sans SC"/></a:rPr><a:t>Grading dimension definition (quality / delivery / strategic value)</a:t></a:r><a:endParaRPr lang="en-US" sz="3000" b="1"><a:solidFill><a:schemeClr val="dk2"><a:alpha val="100000"/></a:schemeClr></a:solidFill><a:latin typeface="Noto Sans SC"/><a:ea typeface="Noto Sans SC"/><a:cs typeface="Noto Sans SC"/></a:endParaRPr></a:p></p:txBody></p:sp><p:sp><p:nvSpPr><p:cNvPr id="3" name="AutoShape 3"/><p:cNvSpPr/><p:nvPr/></p:nvSpPr><p:spPr><a:xfrm><a:off x="401832" y="2050015"/><a:ext cx="2190750" cy="4428588"/></a:xfrm><a:prstGeom prst="round2SameRect"><a:avLst/></a:prstGeom><a:solidFill><a:schemeClr val="lt2"><a:alpha val="80000"/></a:schemeClr></a:solidFill></p:spPr></p:sp><p:sp><p:nvSpPr><p:cNvPr id="4" name="AutoShape 4"/><p:cNvSpPr/><p:nvPr/></p:nvSpPr><p:spPr><a:xfrm><a:off x="1069343" y="1649980"/><a:ext cx="855726" cy="855726"/></a:xfrm><a:prstGeom prst="ellipse"><a:avLst/></a:prstGeom><a:solidFill><a:schemeClr val="accent1"><a:alpha val="100000"/></a:schemeClr></a:solidFill></p:spPr></p:sp><p:sp><p:nvSpPr><p:cNvPr id="5" name="TextBox 5"/><p:cNvSpPr txBox="1"/><p:nvPr/></p:nvSpPr><p:spPr><a:xfrm><a:off x="487557" y="3275506"/><a:ext cx="2019300" cy="3010781"/></a:xfrm><a:prstGeom prst="rect"><a:avLst/></a:prstGeom></p:spPr><p:txBody><a:bodyPr vert="horz" wrap="square" lIns="123825" tIns="123825" rIns="57150" bIns="123825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Supplier quality performance is a core evaluation metric, including product yield, return rate, and quality incident frequency; assessed through historical data analysis and third-party test reports.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6" name="TextBox 6"/><p:cNvSpPr txBox="1"/><p:nvPr/></p:nvSpPr><p:spPr><a:xfrm><a:off x="1095725" y="1712738"/><a:ext cx="802962" cy="730211"/></a:xfrm><a:prstGeom prst="rect"><a:avLst/></a:prstGeom><a:noFill/></p:spPr><p:txBody><a:bodyPr vert="horz" wrap="none" lIns="0" tIns="0" rIns="0" bIns="0" rtlCol="0" anchor="ctr" anchorCtr="0"><a:noAutofit/></a:bodyPr><a:lstStyle/><a:p><a:pPr algn="ctr"><a:lnSpc><a:spcPct val="100000"/></a:lnSpc><a:spcBef><a:spcPct val="0"/></a:spcBef></a:pPr><a:r><a:rPr lang="en-US" sz="3600"><a:solidFill><a:srgbClr val="FFFFFF"><a:alpha val="100000"/></a:srgbClr></a:solidFill><a:latin typeface="Noto Sans SC"/><a:ea typeface="Noto Sans SC"/><a:cs typeface="Noto Sans SC"/></a:rPr><a:t>01</a:t></a:r><a:endParaRPr lang="en-US" sz="3600"><a:solidFill><a:srgbClr val="FFFFFF"><a:alpha val="100000"/></a:srgbClr></a:solidFill><a:latin typeface="Noto Sans SC"/><a:ea typeface="Noto Sans SC"/><a:cs typeface="Noto Sans SC"/></a:endParaRPr></a:p></p:txBody></p:sp><p:sp><p:nvSpPr><p:cNvPr id="7" name="AutoShape 7"/><p:cNvSpPr/><p:nvPr/></p:nvSpPr><p:spPr><a:xfrm><a:off x="2710003" y="2050015"/><a:ext cx="2190750" cy="4428588"/></a:xfrm><a:prstGeom prst="round2SameRect"><a:avLst/></a:prstGeom><a:solidFill><a:schemeClr val="lt2"><a:alpha val="80000"/></a:schemeClr></a:solidFill></p:spPr></p:sp><p:sp><p:nvSpPr><p:cNvPr id="8" name="AutoShape 8"/><p:cNvSpPr/><p:nvPr/></p:nvSpPr><p:spPr><a:xfrm><a:off x="3377515" y="1649980"/><a:ext cx="855726" cy="855726"/></a:xfrm><a:prstGeom prst="ellipse"><a:avLst/></a:prstGeom><a:solidFill><a:schemeClr val="accent1"><a:alpha val="100000"/></a:schemeClr></a:solidFill></p:spPr></p:sp><p:sp><p:nvSpPr><p:cNvPr id="9" name="TextBox 9"/><p:cNvSpPr txBox="1"/><p:nvPr/></p:nvSpPr><p:spPr><a:xfrm><a:off x="2795728" y="3275506"/><a:ext cx="2019300" cy="3010781"/></a:xfrm><a:prstGeom prst="rect"><a:avLst/></a:prstGeom></p:spPr><p:txBody><a:bodyPr vert="horz" wrap="square" lIns="123825" tIns="123825" rIns="57150" bIns="123825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Evaluate on-time delivery rate, order response speed, and emergency order handling to ensure supply chain stability and agility, avoiding production schedule disruption from delays.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10" name="TextBox 10"/><p:cNvSpPr txBox="1"/><p:nvPr/></p:nvSpPr><p:spPr><a:xfrm><a:off x="3403897" y="1712738"/><a:ext cx="802962" cy="730211"/></a:xfrm><a:prstGeom prst="rect"><a:avLst/></a:prstGeom><a:noFill/></p:spPr><p:txBody><a:bodyPr vert="horz" wrap="none" lIns="0" tIns="0" rIns="0" bIns="0" rtlCol="0" anchor="ctr" anchorCtr="0"><a:noAutofit/></a:bodyPr><a:lstStyle/><a:p><a:pPr algn="ctr"><a:lnSpc><a:spcPct val="100000"/></a:lnSpc><a:spcBef><a:spcPct val="0"/></a:spcBef></a:pPr><a:r><a:rPr lang="en-US" sz="3600"><a:solidFill><a:srgbClr val="FFFFFF"><a:alpha val="100000"/></a:srgbClr></a:solidFill><a:latin typeface="Noto Sans SC"/><a:ea typeface="Noto Sans SC"/><a:cs typeface="Noto Sans SC"/></a:rPr><a:t>02</a:t></a:r><a:endParaRPr lang="en-US" sz="3600"><a:solidFill><a:srgbClr val="FFFFFF"><a:alpha val="100000"/></a:srgbClr></a:solidFill><a:latin typeface="Noto Sans SC"/><a:ea typeface="Noto Sans SC"/><a:cs typeface="Noto Sans SC"/></a:endParaRPr></a:p></p:txBody></p:sp><p:sp><p:nvSpPr><p:cNvPr id="11" name="AutoShape 11"/><p:cNvSpPr/><p:nvPr/></p:nvSpPr><p:spPr><a:xfrm><a:off x="5003222" y="2050015"/><a:ext cx="2190750" cy="4428588"/></a:xfrm><a:prstGeom prst="round2SameRect"><a:avLst/></a:prstGeom><a:solidFill><a:schemeClr val="lt2"><a:alpha val="80000"/></a:schemeClr></a:solidFill></p:spPr></p:sp><p:sp><p:nvSpPr><p:cNvPr id="12" name="AutoShape 12"/><p:cNvSpPr/><p:nvPr/></p:nvSpPr><p:spPr><a:xfrm><a:off x="5670734" y="1649980"/><a:ext cx="855726" cy="855726"/></a:xfrm><a:prstGeom prst="ellipse"><a:avLst/></a:prstGeom><a:solidFill><a:schemeClr val="accent1"><a:alpha val="100000"/></a:schemeClr></a:solidFill></p:spPr></p:sp><p:sp><p:nvSpPr><p:cNvPr id="13" name="TextBox 13"/><p:cNvSpPr txBox="1"/><p:nvPr/></p:nvSpPr><p:spPr><a:xfrm><a:off x="5186928" y="2634432"/><a:ext cx="1817690" cy="704850"/></a:xfrm><a:prstGeom prst="rect"><a:avLst/></a:prstGeom></p:spPr><p:txBody><a:bodyPr vert="horz" wrap="square" lIns="0" tIns="0" rIns="0" bIns="0" rtlCol="0" anchor="t" anchorCtr="0"><a:noAutofit/></a:bodyPr><a:lstStyle/><a:p><a:pPr algn="ctr"><a:lnSpc><a:spcPct val="120000"/></a:lnSpc></a:pPr><a:r><a:rPr lang="en-US" sz="1600" b="1"><a:solidFill><a:schemeClr val="accent1"><a:alpha val="100000"/></a:schemeClr></a:solidFill><a:latin typeface="Noto Sans SC"/><a:ea typeface="Noto Sans SC"/><a:cs typeface="Noto Sans SC"/></a:rPr><a:t>Strategic value dimension</a:t></a:r><a:endParaRPr lang="en-US" sz="1600" b="1"><a:solidFill><a:schemeClr val="accent1"><a:alpha val="100000"/></a:schemeClr></a:solidFill><a:latin typeface="Noto Sans SC"/><a:ea typeface="Noto Sans SC"/><a:cs typeface="Noto Sans SC"/></a:endParaRPr></a:p></p:txBody></p:sp><p:sp><p:nvSpPr><p:cNvPr id="14" name="TextBox 14"/><p:cNvSpPr txBox="1"/><p:nvPr/></p:nvSpPr><p:spPr><a:xfrm><a:off x="5088947" y="3275506"/><a:ext cx="2019300" cy="2947454"/></a:xfrm><a:prstGeom prst="rect"><a:avLst/></a:prstGeom></p:spPr><p:txBody><a:bodyPr vert="horz" wrap="square" lIns="123825" tIns="123825" rIns="57150" bIns="123825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Measure supplier contribution in R&D, market competitiveness, and long-term partnership potential; prioritize strategic partners with innovation capability or exclusive resources.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15" name="TextBox 15"/><p:cNvSpPr txBox="1"/><p:nvPr/></p:nvSpPr><p:spPr><a:xfrm><a:off x="5697116" y="1712738"/><a:ext cx="802962" cy="730211"/></a:xfrm><a:prstGeom prst="rect"><a:avLst/></a:prstGeom><a:noFill/></p:spPr><p:txBody><a:bodyPr vert="horz" wrap="none" lIns="0" tIns="0" rIns="0" bIns="0" rtlCol="0" anchor="ctr" anchorCtr="0"><a:noAutofit/></a:bodyPr><a:lstStyle/><a:p><a:pPr algn="ctr"><a:lnSpc><a:spcPct val="100000"/></a:lnSpc><a:spcBef><a:spcPct val="0"/></a:spcBef></a:pPr><a:r><a:rPr lang="en-US" sz="3600"><a:solidFill><a:srgbClr val="FFFFFF"><a:alpha val="100000"/></a:srgbClr></a:solidFill><a:latin typeface="Noto Sans SC"/><a:ea typeface="Noto Sans SC"/><a:cs typeface="Noto Sans SC"/></a:rPr><a:t>03</a:t></a:r><a:endParaRPr lang="en-US" sz="3600"><a:solidFill><a:srgbClr val="FFFFFF"><a:alpha val="100000"/></a:srgbClr></a:solidFill><a:latin typeface="Noto Sans SC"/><a:ea typeface="Noto Sans SC"/><a:cs typeface="Noto Sans SC"/></a:endParaRPr></a:p></p:txBody></p:sp><p:sp><p:nvSpPr><p:cNvPr id="16" name="AutoShape 16"/><p:cNvSpPr/><p:nvPr/></p:nvSpPr><p:spPr><a:xfrm><a:off x="7275952" y="2079919"/><a:ext cx="2190750" cy="4398684"/></a:xfrm><a:prstGeom prst="round2SameRect"><a:avLst/></a:prstGeom><a:solidFill><a:schemeClr val="lt2"><a:alpha val="80000"/></a:schemeClr></a:solidFill></p:spPr></p:sp><p:sp><p:nvSpPr><p:cNvPr id="17" name="AutoShape 17"/><p:cNvSpPr/><p:nvPr/></p:nvSpPr><p:spPr><a:xfrm><a:off x="7943464" y="1679885"/><a:ext cx="855726" cy="855726"/></a:xfrm><a:prstGeom prst="ellipse"><a:avLst/></a:prstGeom><a:solidFill><a:schemeClr val="accent1"><a:alpha val="100000"/></a:schemeClr></a:solidFill></p:spPr></p:sp><p:sp><p:nvSpPr><p:cNvPr id="18" name="TextBox 18"/><p:cNvSpPr txBox="1"/><p:nvPr/></p:nvSpPr><p:spPr><a:xfrm><a:off x="7361677" y="3305411"/><a:ext cx="2019300" cy="2980876"/></a:xfrm><a:prstGeom prst="rect"><a:avLst/></a:prstGeom></p:spPr><p:txBody><a:bodyPr vert="horz" wrap="square" lIns="123825" tIns="123825" rIns="57150" bIns="123825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Analyze pricing reasonableness, cost-reduction proposal effectiveness, and payment term flexibility using a Total Cost of Ownership (TCO) model.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19" name="TextBox 19"/><p:cNvSpPr txBox="1"/><p:nvPr/></p:nvSpPr><p:spPr><a:xfrm><a:off x="7969846" y="1742642"/><a:ext cx="802962" cy="730211"/></a:xfrm><a:prstGeom prst="rect"><a:avLst/></a:prstGeom><a:noFill/></p:spPr><p:txBody><a:bodyPr vert="horz" wrap="none" lIns="0" tIns="0" rIns="0" bIns="0" rtlCol="0" anchor="ctr" anchorCtr="0"><a:noAutofit/></a:bodyPr><a:lstStyle/><a:p><a:pPr algn="ctr"><a:lnSpc><a:spcPct val="100000"/></a:lnSpc><a:spcBef><a:spcPct val="0"/></a:spcBef></a:pPr><a:r><a:rPr lang="en-US" sz="3600"><a:solidFill><a:srgbClr val="FFFFFF"><a:alpha val="100000"/></a:srgbClr></a:solidFill><a:latin typeface="Noto Sans SC"/><a:ea typeface="Noto Sans SC"/><a:cs typeface="Noto Sans SC"/></a:rPr><a:t>04</a:t></a:r><a:endParaRPr lang="en-US" sz="3600"><a:solidFill><a:srgbClr val="FFFFFF"><a:alpha val="100000"/></a:srgbClr></a:solidFill><a:latin typeface="Noto Sans SC"/><a:ea typeface="Noto Sans SC"/><a:cs typeface="Noto Sans SC"/></a:endParaRPr></a:p></p:txBody></p:sp><p:sp><p:nvSpPr><p:cNvPr id="20" name="AutoShape 20"/><p:cNvSpPr/><p:nvPr/></p:nvSpPr><p:spPr><a:xfrm><a:off x="9548682" y="2050015"/><a:ext cx="2190750" cy="4428588"/></a:xfrm><a:prstGeom prst="round2SameRect"><a:avLst/></a:prstGeom><a:solidFill><a:schemeClr val="lt2"><a:alpha val="80000"/></a:schemeClr></a:solidFill></p:spPr></p:sp><p:sp><p:nvSpPr><p:cNvPr id="21" name="AutoShape 21"/><p:cNvSpPr/><p:nvPr/></p:nvSpPr><p:spPr><a:xfrm><a:off x="10216194" y="1649980"/><a:ext cx="855726" cy="855726"/></a:xfrm><a:prstGeom prst="ellipse"><a:avLst/></a:prstGeom><a:solidFill><a:schemeClr val="accent1"><a:alpha val="100000"/></a:schemeClr></a:solidFill></p:spPr></p:sp><p:sp><p:nvSpPr><p:cNvPr id="22" name="TextBox 22"/><p:cNvSpPr txBox="1"/><p:nvPr/></p:nvSpPr><p:spPr><a:xfrm><a:off x="9634407" y="3275506"/><a:ext cx="2019300" cy="2947454"/></a:xfrm><a:prstGeom prst="rect"><a:avLst/></a:prstGeom></p:spPr><p:txBody><a:bodyPr vert="horz" wrap="square" lIns="123825" tIns="123825" rIns="57150" bIns="123825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Assess compliance with industry regulations, environmental standards, and labor rights to avoid supply chain risk or reputational damage from non-compliance.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23" name="TextBox 23"/><p:cNvSpPr txBox="1"/><p:nvPr/></p:nvSpPr><p:spPr><a:xfrm><a:off x="10242576" y="1712738"/><a:ext cx="802962" cy="730211"/></a:xfrm><a:prstGeom prst="rect"><a:avLst/></a:prstGeom><a:noFill/></p:spPr><p:txBody><a:bodyPr vert="horz" wrap="none" lIns="0" tIns="0" rIns="0" bIns="0" rtlCol="0" anchor="ctr" anchorCtr="0"><a:noAutofit/></a:bodyPr><a:lstStyle/><a:p><a:pPr algn="ctr"><a:lnSpc><a:spcPct val="100000"/></a:lnSpc><a:spcBef><a:spcPct val="0"/></a:spcBef></a:pPr><a:r><a:rPr lang="en-US" sz="3600"><a:solidFill><a:srgbClr val="FFFFFF"><a:alpha val="100000"/></a:srgbClr></a:solidFill><a:latin typeface="Noto Sans SC"/><a:ea typeface="Noto Sans SC"/><a:cs typeface="Noto Sans SC"/></a:rPr><a:t>05</a:t></a:r><a:endParaRPr lang="en-US" sz="3600"><a:solidFill><a:srgbClr val="FFFFFF"><a:alpha val="100000"/></a:srgbClr></a:solidFill><a:latin typeface="Noto Sans SC"/><a:ea typeface="Noto Sans SC"/><a:cs typeface="Noto Sans SC"/></a:endParaRPr></a:p></p:txBody></p:sp><p:sp><p:nvSpPr><p:cNvPr id="24" name="TextBox 24"/><p:cNvSpPr txBox="1"/><p:nvPr/></p:nvSpPr><p:spPr><a:xfrm><a:off x="2896533" y="2634432"/><a:ext cx="1817690" cy="704850"/></a:xfrm><a:prstGeom prst="rect"><a:avLst/></a:prstGeom></p:spPr><p:txBody><a:bodyPr vert="horz" wrap="square" lIns="0" tIns="0" rIns="0" bIns="0" rtlCol="0" anchor="t" anchorCtr="0"><a:noAutofit/></a:bodyPr><a:lstStyle/><a:p><a:pPr algn="ctr"><a:lnSpc><a:spcPct val="120000"/></a:lnSpc></a:pPr><a:r><a:rPr lang="en-US" sz="1600" b="1"><a:solidFill><a:schemeClr val="accent1"><a:alpha val="100000"/></a:schemeClr></a:solidFill><a:latin typeface="Noto Sans SC"/><a:ea typeface="Noto Sans SC"/><a:cs typeface="Noto Sans SC"/></a:rPr><a:t>Delivery dimension</a:t></a:r><a:endParaRPr lang="en-US" sz="1600" b="1"><a:solidFill><a:schemeClr val="accent1"><a:alpha val="100000"/></a:schemeClr></a:solidFill><a:latin typeface="Noto Sans SC"/><a:ea typeface="Noto Sans SC"/><a:cs typeface="Noto Sans SC"/></a:endParaRPr></a:p></p:txBody></p:sp><p:sp><p:nvSpPr><p:cNvPr id="25" name="TextBox 25"/><p:cNvSpPr txBox="1"/><p:nvPr/></p:nvSpPr><p:spPr><a:xfrm><a:off x="9717122" y="2634432"/><a:ext cx="1817690" cy="704850"/></a:xfrm><a:prstGeom prst="rect"><a:avLst/></a:prstGeom></p:spPr><p:txBody><a:bodyPr vert="horz" wrap="square" lIns="0" tIns="0" rIns="0" bIns="0" rtlCol="0" anchor="t" anchorCtr="0"><a:noAutofit/></a:bodyPr><a:lstStyle/><a:p><a:pPr algn="ctr"><a:lnSpc><a:spcPct val="120000"/></a:lnSpc></a:pPr><a:r><a:rPr lang="en-US" sz="1600" b="1"><a:solidFill><a:schemeClr val="accent1"><a:alpha val="100000"/></a:schemeClr></a:solidFill><a:latin typeface="Noto Sans SC"/><a:ea typeface="Noto Sans SC"/><a:cs typeface="Noto Sans SC"/></a:rPr><a:t>Compliance and social responsibility</a:t></a:r><a:endParaRPr lang="en-US" sz="1600" b="1"><a:solidFill><a:schemeClr val="accent1"><a:alpha val="100000"/></a:schemeClr></a:solidFill><a:latin typeface="Noto Sans SC"/><a:ea typeface="Noto Sans SC"/><a:cs typeface="Noto Sans SC"/></a:endParaRPr></a:p></p:txBody></p:sp><p:sp><p:nvSpPr><p:cNvPr id="26" name="TextBox 26"/><p:cNvSpPr txBox="1"/><p:nvPr/></p:nvSpPr><p:spPr><a:xfrm><a:off x="7426726" y="2634432"/><a:ext cx="1817690" cy="704850"/></a:xfrm><a:prstGeom prst="rect"><a:avLst/></a:prstGeom></p:spPr><p:txBody><a:bodyPr vert="horz" wrap="square" lIns="0" tIns="0" rIns="0" bIns="0" rtlCol="0" anchor="t" anchorCtr="0"><a:noAutofit/></a:bodyPr><a:lstStyle/><a:p><a:pPr algn="ctr"><a:lnSpc><a:spcPct val="120000"/></a:lnSpc></a:pPr><a:r><a:rPr lang="en-US" sz="1600" b="1"><a:solidFill><a:schemeClr val="accent1"><a:alpha val="100000"/></a:schemeClr></a:solidFill><a:latin typeface="Noto Sans SC"/><a:ea typeface="Noto Sans SC"/><a:cs typeface="Noto Sans SC"/></a:rPr><a:t>Cost control capability</a:t></a:r><a:endParaRPr lang="en-US" sz="1600" b="1"><a:solidFill><a:schemeClr val="accent1"><a:alpha val="100000"/></a:schemeClr></a:solidFill><a:latin typeface="Noto Sans SC"/><a:ea typeface="Noto Sans SC"/><a:cs typeface="Noto Sans SC"/></a:endParaRPr></a:p></p:txBody></p:sp><p:sp><p:nvSpPr><p:cNvPr id="27" name="TextBox 27"/><p:cNvSpPr txBox="1"/><p:nvPr/></p:nvSpPr><p:spPr><a:xfrm><a:off x="588361" y="2634432"/><a:ext cx="1817690" cy="704850"/></a:xfrm><a:prstGeom prst="rect"><a:avLst/></a:prstGeom></p:spPr><p:txBody><a:bodyPr vert="horz" wrap="square" lIns="0" tIns="0" rIns="0" bIns="0" rtlCol="0" anchor="t" anchorCtr="0"><a:noAutofit/></a:bodyPr><a:lstStyle/><a:p><a:pPr algn="ctr"><a:lnSpc><a:spcPct val="120000"/></a:lnSpc></a:pPr><a:r><a:rPr lang="en-US" sz="1600" b="1"><a:solidFill><a:schemeClr val="accent1"><a:alpha val="100000"/></a:schemeClr></a:solidFill><a:latin typeface="Noto Sans SC"/><a:ea typeface="Noto Sans SC"/><a:cs typeface="Noto Sans SC"/></a:rPr><a:t>Quality dimension</a:t></a:r><a:endParaRPr lang="en-US" sz="1600" b="1"><a:solidFill><a:schemeClr val="accent1"><a:alpha val="100000"/></a:schemeClr></a:solidFill><a:latin typeface="Noto Sans SC"/><a:ea typeface="Noto Sans SC"/><a:cs typeface="Noto Sans SC"/></a:endParaRPr></a:p></p:txBody></p:sp></p:spTree></p:cSld><p:clrMapOvr><a:masterClrMapping/></p:clrMapOvr></p:sld>
</file>

<file path=ppt/slides/slide13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/></a:stretch></a:blipFill><a:effectLst/></p:bgPr></p:bg><p:spTree><p:nvGrpSpPr><p:cNvPr id="1" name=""/><p:cNvGrpSpPr/><p:nvPr/></p:nvGrpSpPr><p:grpSpPr><a:xfrm><a:off x="0" y="0"/><a:ext cx="0" cy="0"/><a:chOff x="0" y="0"/><a:chExt cx="0" cy="0"/></a:xfrm></p:grpSpPr><p:sp><p:nvSpPr><p:cNvPr id="2" name="TextBox 2"/><p:cNvSpPr txBox="1"/><p:nvPr/></p:nvSpPr><p:spPr><a:xfrm><a:off x="1297192" y="1308287"/><a:ext cx="4348638" cy="60579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20000"/></a:lnSpc><a:spcBef><a:spcPts val="450"/></a:spcBef></a:pPr><a:r><a:rPr lang="en-US" sz="2000" b="1"><a:solidFill><a:schemeClr val="accent1"><a:alpha val="100000"/></a:schemeClr></a:solidFill><a:latin typeface="Noto Sans SC"/><a:ea typeface="Noto Sans SC"/><a:cs typeface="Noto Sans SC"/></a:rPr><a:t>Class A suppliers (core strategic tier)</a:t></a:r><a:endParaRPr lang="en-US" sz="2000" b="1"><a:solidFill><a:schemeClr val="accent1"><a:alpha val="100000"/></a:schemeClr></a:solidFill><a:latin typeface="Noto Sans SC"/><a:ea typeface="Noto Sans SC"/><a:cs typeface="Noto Sans SC"/></a:endParaRPr></a:p></p:txBody></p:sp><p:sp><p:nvSpPr><p:cNvPr id="3" name="TextBox 3"/><p:cNvSpPr txBox="1"/><p:nvPr/></p:nvSpPr><p:spPr><a:xfrm><a:off x="6865764" y="1308287"/><a:ext cx="4493572" cy="60579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20000"/></a:lnSpc><a:spcBef><a:spcPts val="450"/></a:spcBef></a:pPr><a:r><a:rPr lang="en-US" sz="2000" b="1"><a:solidFill><a:schemeClr val="accent1"><a:alpha val="100000"/></a:schemeClr></a:solidFill><a:latin typeface="Noto Sans SC"/><a:ea typeface="Noto Sans SC"/><a:cs typeface="Noto Sans SC"/></a:rPr><a:t>Dynamic upgrade/downgrade mechanism</a:t></a:r><a:endParaRPr lang="en-US" sz="2000" b="1"><a:solidFill><a:schemeClr val="accent1"><a:alpha val="100000"/></a:schemeClr></a:solidFill><a:latin typeface="Noto Sans SC"/><a:ea typeface="Noto Sans SC"/><a:cs typeface="Noto Sans SC"/></a:endParaRPr></a:p></p:txBody></p:sp><p:sp><p:nvSpPr><p:cNvPr id="4" name="TextBox 4"/><p:cNvSpPr txBox="1"/><p:nvPr/></p:nvSpPr><p:spPr><a:xfrm><a:off x="6865764" y="4000377"/><a:ext cx="4493572" cy="60579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20000"/></a:lnSpc><a:spcBef><a:spcPts val="450"/></a:spcBef></a:pPr><a:r><a:rPr lang="en-US" sz="2000" b="1"><a:solidFill><a:schemeClr val="accent1"><a:alpha val="100000"/></a:schemeClr></a:solidFill><a:latin typeface="Noto Sans SC"/><a:ea typeface="Noto Sans SC"/><a:cs typeface="Noto Sans SC"/></a:rPr><a:t>Multi-dimensional weight allocation</a:t></a:r><a:endParaRPr lang="en-US" sz="2000" b="1"><a:solidFill><a:schemeClr val="accent1"><a:alpha val="100000"/></a:schemeClr></a:solidFill><a:latin typeface="Noto Sans SC"/><a:ea typeface="Noto Sans SC"/><a:cs typeface="Noto Sans SC"/></a:endParaRPr></a:p></p:txBody></p:sp><p:sp><p:nvSpPr><p:cNvPr id="5" name="TextBox 5"/><p:cNvSpPr txBox="1"/><p:nvPr/></p:nvSpPr><p:spPr><a:xfrm><a:off x="1297192" y="4762018"/><a:ext cx="4414526" cy="62484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20000"/></a:lnSpc><a:spcBef><a:spcPts val="450"/></a:spcBef></a:pPr><a:r><a:rPr lang="en-US" sz="2000" b="1"><a:solidFill><a:schemeClr val="accent1"><a:alpha val="100000"/></a:schemeClr></a:solidFill><a:latin typeface="Noto Sans SC"/><a:ea typeface="Noto Sans SC"/><a:cs typeface="Noto Sans SC"/></a:rPr><a:t>Class C suppliers (basic supplemental tier)</a:t></a:r><a:endParaRPr lang="en-US" sz="2000" b="1"><a:solidFill><a:schemeClr val="accent1"><a:alpha val="100000"/></a:schemeClr></a:solidFill><a:latin typeface="Noto Sans SC"/><a:ea typeface="Noto Sans SC"/><a:cs typeface="Noto Sans SC"/></a:endParaRPr></a:p></p:txBody></p:sp><p:sp><p:nvSpPr><p:cNvPr id="6" name="TextBox 6"/><p:cNvSpPr txBox="1"/><p:nvPr/></p:nvSpPr><p:spPr><a:xfrm><a:off x="1297192" y="3025846"/><a:ext cx="4348638" cy="60579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20000"/></a:lnSpc><a:spcBef><a:spcPts val="450"/></a:spcBef></a:pPr><a:r><a:rPr lang="en-US" sz="2000" b="1"><a:solidFill><a:schemeClr val="accent1"><a:alpha val="100000"/></a:schemeClr></a:solidFill><a:latin typeface="Noto Sans SC"/><a:ea typeface="Noto Sans SC"/><a:cs typeface="Noto Sans SC"/></a:rPr><a:t>Class B suppliers (key collaboration tier)</a:t></a:r><a:endParaRPr lang="en-US" sz="2000" b="1"><a:solidFill><a:schemeClr val="accent1"><a:alpha val="100000"/></a:schemeClr></a:solidFill><a:latin typeface="Noto Sans SC"/><a:ea typeface="Noto Sans SC"/><a:cs typeface="Noto Sans SC"/></a:endParaRPr></a:p></p:txBody></p:sp><p:grpSp><p:nvGrpSpPr><p:cNvPr id="7" name="Group 7"/><p:cNvGrpSpPr/><p:nvPr/></p:nvGrpSpPr><p:grpSpPr><a:xfrm rot="0"><a:off x="839115" y="1512589"/><a:ext cx="197186" cy="5357334"/><a:chOff x="839115" y="1512589"/><a:chExt cx="197186" cy="5357334"/></a:xfrm></p:grpSpPr><p:sp><p:nvSpPr><p:cNvPr id="8" name="AutoShape 8"/><p:cNvSpPr/><p:nvPr/></p:nvSpPr><p:spPr><a:xfrm><a:off x="839115" y="1512589"/><a:ext cx="197186" cy="197186"/></a:xfrm><a:prstGeom prst="ellipse"><a:avLst/></a:prstGeom><a:solidFill><a:schemeClr val="accent1"><a:alpha val="100000"/></a:schemeClr></a:solidFill></p:spPr></p:sp><p:sp><p:nvSpPr><p:cNvPr id="9" name="AutoShape 9"/><p:cNvSpPr/><p:nvPr/></p:nvSpPr><p:spPr><a:xfrm><a:off x="839115" y="3230148"/><a:ext cx="197186" cy="197186"/></a:xfrm><a:prstGeom prst="ellipse"><a:avLst/></a:prstGeom><a:solidFill><a:schemeClr val="accent1"><a:alpha val="100000"/></a:schemeClr></a:solidFill></p:spPr></p:sp><p:sp><p:nvSpPr><p:cNvPr id="10" name="AutoShape 10"/><p:cNvSpPr/><p:nvPr/></p:nvSpPr><p:spPr><a:xfrm><a:off x="839115" y="4975845"/><a:ext cx="197186" cy="197186"/></a:xfrm><a:prstGeom prst="ellipse"><a:avLst/></a:prstGeom><a:solidFill><a:schemeClr val="accent1"><a:alpha val="100000"/></a:schemeClr></a:solidFill></p:spPr></p:sp><p:cxnSp><p:nvCxnSpPr><p:cNvPr id="11" name="Connector 11"/><p:cNvCxnSpPr/><p:nvPr/></p:nvCxnSpPr><p:spPr><a:xfrm><a:off x="937708" y="1624780"/><a:ext cx="0" cy="5245143"/></a:xfrm><a:prstGeom prst="line"><a:avLst/></a:prstGeom><a:ln w="19050"><a:solidFill><a:schemeClr val="accent1"/></a:solidFill><a:prstDash val="dash"/><a:headEnd type="none"/><a:tailEnd type="none"/></a:ln></p:spPr><p:style><a:lnRef idx="0"><a:schemeClr val="accent1"/></a:lnRef><a:fillRef idx="1"><a:schemeClr val="accent1"/></a:fillRef><a:effectRef idx="0"><a:schemeClr val="accent1"/></a:effectRef><a:fontRef idx="minor"><a:schemeClr val="lt1"/></a:fontRef></p:style></p:cxnSp></p:grpSp><p:sp><p:nvSpPr><p:cNvPr id="12" name="TextBox 12"/><p:cNvSpPr txBox="1"/><p:nvPr/></p:nvSpPr><p:spPr><a:xfrm><a:off x="476023" y="265328"/><a:ext cx="11239500" cy="91440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40000"/></a:lnSpc></a:pPr><a:r><a:rPr lang="en-US" sz="3000" b="1"><a:solidFill><a:schemeClr val="dk2"><a:alpha val="100000"/></a:schemeClr></a:solidFill><a:latin typeface="Noto Sans SC"/><a:ea typeface="Noto Sans SC"/><a:cs typeface="Noto Sans SC"/></a:rPr><a:t>ABC supplier evaluation model</a:t></a:r><a:endParaRPr lang="en-US" sz="3000" b="1"><a:solidFill><a:schemeClr val="dk2"><a:alpha val="100000"/></a:schemeClr></a:solidFill><a:latin typeface="Noto Sans SC"/><a:ea typeface="Noto Sans SC"/><a:cs typeface="Noto Sans SC"/></a:endParaRPr></a:p></p:txBody></p:sp><p:sp><p:nvSpPr><p:cNvPr id="13" name="AutoShape 13"/><p:cNvSpPr/><p:nvPr/></p:nvSpPr><p:spPr><a:xfrm><a:off x="6455568" y="1512589"/><a:ext cx="197186" cy="197186"/></a:xfrm><a:prstGeom prst="ellipse"><a:avLst/></a:prstGeom><a:solidFill><a:schemeClr val="accent1"><a:alpha val="100000"/></a:schemeClr></a:solidFill></p:spPr></p:sp><p:sp><p:nvSpPr><p:cNvPr id="14" name="AutoShape 14"/><p:cNvSpPr/><p:nvPr/></p:nvSpPr><p:spPr><a:xfrm><a:off x="6455568" y="4241491"/><a:ext cx="197186" cy="197186"/></a:xfrm><a:prstGeom prst="ellipse"><a:avLst/></a:prstGeom><a:solidFill><a:schemeClr val="accent1"><a:alpha val="100000"/></a:schemeClr></a:solidFill></p:spPr></p:sp><p:cxnSp><p:nvCxnSpPr><p:cNvPr id="15" name="Connector 15"/><p:cNvCxnSpPr/><p:nvPr/></p:nvCxnSpPr><p:spPr><a:xfrm><a:off x="6554162" y="1670999"/><a:ext cx="0" cy="5208748"/></a:xfrm><a:prstGeom prst="line"><a:avLst/></a:prstGeom><a:ln w="19050"><a:solidFill><a:schemeClr val="accent1"/></a:solidFill><a:prstDash val="dash"/><a:headEnd type="none"/><a:tailEnd type="none"/></a:ln></p:spPr><p:style><a:lnRef idx="0"><a:schemeClr val="accent1"/></a:lnRef><a:fillRef idx="1"><a:schemeClr val="accent1"/></a:fillRef><a:effectRef idx="0"><a:schemeClr val="accent1"/></a:effectRef><a:fontRef idx="minor"><a:schemeClr val="lt1"/></a:fontRef></p:style></p:cxnSp><p:sp><p:nvSpPr><p:cNvPr id="16" name="TextBox 16"/><p:cNvSpPr txBox="1"/><p:nvPr/></p:nvSpPr><p:spPr><a:xfrm><a:off x="1297192" y="1804349"/><a:ext cx="4486656" cy="1203960"/></a:xfrm><a:prstGeom prst="rect"><a:avLst/></a:prstGeom></p:spPr><p:txBody><a:bodyPr vert="horz" wrap="square" lIns="123825" tIns="0" rIns="57150" bIns="0" rtlCol="0" anchor="t" anchorCtr="0"><a:noAutofit/></a:bodyPr><a:lstStyle/><a:p><a:pPr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Exceptional quality and delivery with technical leadership or irreplaceability; typically >70% of spend; requires high resource investment to maintain the relationship.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17" name="TextBox 17"/><p:cNvSpPr txBox="1"/><p:nvPr/></p:nvSpPr><p:spPr><a:xfrm><a:off x="1297192" y="3543470"/><a:ext cx="4486275" cy="1152525"/></a:xfrm><a:prstGeom prst="rect"><a:avLst/></a:prstGeom></p:spPr><p:txBody><a:bodyPr vert="horz" wrap="square" lIns="123825" tIns="0" rIns="57150" bIns="0" rtlCol="0" anchor="t" anchorCtr="0"><a:noAutofit/></a:bodyPr><a:lstStyle/><a:p><a:pPr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Stable quality and delivery without significant strategic advantage; manageable via standardized processes; ~20–25% of spend; suited for mid-to-long-term optimization.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18" name="TextBox 18"/><p:cNvSpPr txBox="1"/><p:nvPr/></p:nvSpPr><p:spPr><a:xfrm><a:off x="1297192" y="5282464"/><a:ext cx="4486275" cy="1152525"/></a:xfrm><a:prstGeom prst="rect"><a:avLst/></a:prstGeom></p:spPr><p:txBody><a:bodyPr vert="horz" wrap="square" lIns="123825" tIns="0" rIns="57150" bIns="0" rtlCol="0" anchor="t" anchorCtr="0"><a:noAutofit/></a:bodyPr><a:lstStyle/><a:p><a:pPr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Average performance or easily replaceable; mainly for capacity supplementation or temporary needs; <10% of spend; regular elimination risk assessment required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19" name="TextBox 19"/><p:cNvSpPr txBox="1"/><p:nvPr/></p:nvSpPr><p:spPr><a:xfrm><a:off x="6865764" y="1804349"/><a:ext cx="4486275" cy="1152525"/></a:xfrm><a:prstGeom prst="rect"><a:avLst/></a:prstGeom></p:spPr><p:txBody><a:bodyPr vert="horz" wrap="square" lIns="123825" tIns="0" rIns="57150" bIns="0" rtlCol="0" anchor="t" anchorCtr="0"><a:noAutofit/></a:bodyPr><a:lstStyle/><a:p><a:pPr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Adjust supplier grade based on quarterly evaluation; downgrade Class A if consecutive non-conformance; promote Class C to B with significant improvement.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20" name="TextBox 20"/><p:cNvSpPr txBox="1"/><p:nvPr/></p:nvSpPr><p:spPr><a:xfrm><a:off x="6865764" y="4518000"/><a:ext cx="4486275" cy="1152525"/></a:xfrm><a:prstGeom prst="rect"><a:avLst/></a:prstGeom></p:spPr><p:txBody><a:bodyPr vert="horz" wrap="square" lIns="123825" tIns="0" rIns="57150" bIns="0" rtlCol="0" anchor="t" anchorCtr="0"><a:noAutofit/></a:bodyPr><a:lstStyle/><a:p><a:pPr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Quality 40%, delivery 30%, strategic value 20%, cost 10%; final grade determined by weighted scoring.</a:t></a:r><a:endParaRPr lang="en-US" sz="1500"><a:solidFill><a:schemeClr val="dk1"><a:alpha val="100000"/></a:schemeClr></a:solidFill><a:latin typeface="Noto Sans SC"/><a:ea typeface="Noto Sans SC"/><a:cs typeface="Noto Sans SC"/></a:endParaRPr></a:p></p:txBody></p:sp></p:spTree></p:cSld><p:clrMapOvr><a:masterClrMapping/></p:clrMapOvr></p:sld>
</file>

<file path=ppt/slides/slide14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/></a:stretch></a:blipFill><a:effectLst/></p:bgPr></p:bg><p:spTree><p:nvGrpSpPr><p:cNvPr id="1" name=""/><p:cNvGrpSpPr/><p:nvPr/></p:nvGrpSpPr><p:grpSpPr><a:xfrm><a:off x="0" y="0"/><a:ext cx="0" cy="0"/><a:chOff x="0" y="0"/><a:chExt cx="0" cy="0"/></a:xfrm></p:grpSpPr><p:sp><p:nvSpPr><p:cNvPr id="2" name="TextBox 2"/><p:cNvSpPr txBox="1"/><p:nvPr/></p:nvSpPr><p:spPr><a:xfrm><a:off x="476023" y="265328"/><a:ext cx="11239500" cy="91440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40000"/></a:lnSpc></a:pPr><a:r><a:rPr lang="en-US" sz="3000" b="1"><a:solidFill><a:schemeClr val="dk2"><a:alpha val="100000"/></a:schemeClr></a:solidFill><a:latin typeface="Noto Sans SC"/><a:ea typeface="Noto Sans SC"/><a:cs typeface="Noto Sans SC"/></a:rPr><a:t>Differentiated resource allocation strategy</a:t></a:r><a:endParaRPr lang="en-US" sz="3000" b="1"><a:solidFill><a:schemeClr val="dk2"><a:alpha val="100000"/></a:schemeClr></a:solidFill><a:latin typeface="Noto Sans SC"/><a:ea typeface="Noto Sans SC"/><a:cs typeface="Noto Sans SC"/></a:endParaRPr></a:p></p:txBody></p:sp><p:sp><p:nvSpPr><p:cNvPr id="3" name="AutoShape 3"/><p:cNvSpPr/><p:nvPr/></p:nvSpPr><p:spPr><a:xfrm><a:off x="515104" y="1943785"/><a:ext cx="3637467" cy="1772200"/></a:xfrm><a:prstGeom prst="roundRect"><a:avLst><a:gd name="adj" fmla="val 7233"/></a:avLst></a:prstGeom><a:solidFill><a:schemeClr val="lt2"><a:alpha val="60000"/></a:schemeClr></a:solidFill></p:spPr></p:sp><p:sp><p:nvSpPr><p:cNvPr id="4" name="TextBox 4"/><p:cNvSpPr txBox="1"/><p:nvPr/></p:nvSpPr><p:spPr><a:xfrm><a:off x="740613" y="2105555"/><a:ext cx="3186449" cy="1448659"/></a:xfrm><a:prstGeom prst="rect"><a:avLst/></a:prstGeom></p:spPr><p:txBody><a:bodyPr vert="horz" wrap="square" lIns="66008" tIns="33052" rIns="66008" bIns="33052" rtlCol="0" anchor="t" anchorCtr="0"><a:noAutofit/></a:bodyPr><a:lstStyle/><a:p><a:pPr algn="l"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Provide Class A suppliers with in-depth support such as joint R&D and technical training to improve product performance and strengthen the partnership.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5" name="TextBox 5"/><p:cNvSpPr txBox="1"/><p:nvPr/></p:nvSpPr><p:spPr><a:xfrm><a:off x="515104" y="1376998"/><a:ext cx="3637467" cy="501015"/></a:xfrm><a:prstGeom prst="rect"><a:avLst/></a:prstGeom></p:spPr><p:txBody><a:bodyPr vert="horz" wrap="square" lIns="91440" tIns="45720" rIns="91440" bIns="45720" rtlCol="0" anchor="t" anchorCtr="0"><a:noAutofit/></a:bodyPr><a:lstStyle/><a:p><a:pPr algn="ctr"><a:lnSpc><a:spcPct val="100000"/></a:lnSpc><a:spcBef><a:spcPts val="375"/></a:spcBef></a:pPr><a:r><a:rPr lang="en-US" sz="2400" b="1"><a:solidFill><a:schemeClr val="accent1"><a:alpha val="100000"/></a:schemeClr></a:solidFill><a:latin typeface="Noto Sans SC"/><a:ea typeface="Noto Sans SC"/><a:cs typeface="Noto Sans SC"/></a:rPr><a:t>Priority technical support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6" name="TextBox 6"/><p:cNvSpPr txBox="1"/><p:nvPr/></p:nvSpPr><p:spPr><a:xfrm><a:off x="4278857" y="1377315"/><a:ext cx="3637467" cy="501015"/></a:xfrm><a:prstGeom prst="rect"><a:avLst/></a:prstGeom></p:spPr><p:txBody><a:bodyPr vert="horz" wrap="square" lIns="91440" tIns="45720" rIns="91440" bIns="45720" rtlCol="0" anchor="t" anchorCtr="0"><a:noAutofit/></a:bodyPr><a:lstStyle/><a:p><a:pPr algn="ctr"><a:lnSpc><a:spcPct val="100000"/></a:lnSpc><a:spcBef><a:spcPts val="375"/></a:spcBef></a:pPr><a:r><a:rPr lang="en-US" sz="2400" b="1"><a:solidFill><a:schemeClr val="accent1"><a:alpha val="100000"/></a:schemeClr></a:solidFill><a:latin typeface="Noto Sans SC"/><a:ea typeface="Noto Sans SC"/><a:cs typeface="Noto Sans SC"/></a:rPr><a:t>Order allocation preference policy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7" name="TextBox 7"/><p:cNvSpPr txBox="1"/><p:nvPr/></p:nvSpPr><p:spPr><a:xfrm><a:off x="8042611" y="1377315"/><a:ext cx="3637467" cy="501015"/></a:xfrm><a:prstGeom prst="rect"><a:avLst/></a:prstGeom></p:spPr><p:txBody><a:bodyPr vert="horz" wrap="square" lIns="91440" tIns="45720" rIns="91440" bIns="45720" rtlCol="0" anchor="t" anchorCtr="0"><a:noAutofit/></a:bodyPr><a:lstStyle/><a:p><a:pPr algn="ctr"><a:lnSpc><a:spcPct val="100000"/></a:lnSpc><a:spcBef><a:spcPts val="375"/></a:spcBef></a:pPr><a:r><a:rPr lang="en-US" sz="2400" b="1"><a:solidFill><a:schemeClr val="accent1"><a:alpha val="100000"/></a:schemeClr></a:solidFill><a:latin typeface="Noto Sans SC"/><a:ea typeface="Noto Sans SC"/><a:cs typeface="Noto Sans SC"/></a:rPr><a:t>Shared risk mechanism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8" name="TextBox 8"/><p:cNvSpPr txBox="1"/><p:nvPr/></p:nvSpPr><p:spPr><a:xfrm><a:off x="515104" y="3950072"/><a:ext cx="3637467" cy="501015"/></a:xfrm><a:prstGeom prst="rect"><a:avLst/></a:prstGeom></p:spPr><p:txBody><a:bodyPr vert="horz" wrap="square" lIns="91440" tIns="45720" rIns="91440" bIns="45720" rtlCol="0" anchor="t" anchorCtr="0"><a:noAutofit/></a:bodyPr><a:lstStyle/><a:p><a:pPr algn="ctr"><a:lnSpc><a:spcPct val="100000"/></a:lnSpc><a:spcBef><a:spcPts val="375"/></a:spcBef></a:pPr><a:r><a:rPr lang="en-US" sz="2400" b="1"><a:solidFill><a:schemeClr val="accent1"><a:alpha val="100000"/></a:schemeClr></a:solidFill><a:latin typeface="Noto Sans SC"/><a:ea typeface="Noto Sans SC"/><a:cs typeface="Noto Sans SC"/></a:rPr><a:t>Differentiated audit frequency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9" name="TextBox 9"/><p:cNvSpPr txBox="1"/><p:nvPr/></p:nvSpPr><p:spPr><a:xfrm><a:off x="4278857" y="3950072"/><a:ext cx="3637467" cy="501015"/></a:xfrm><a:prstGeom prst="rect"><a:avLst/></a:prstGeom></p:spPr><p:txBody><a:bodyPr vert="horz" wrap="square" lIns="91440" tIns="45720" rIns="91440" bIns="45720" rtlCol="0" anchor="t" anchorCtr="0"><a:noAutofit/></a:bodyPr><a:lstStyle/><a:p><a:pPr algn="ctr"><a:lnSpc><a:spcPct val="100000"/></a:lnSpc><a:spcBef><a:spcPts val="375"/></a:spcBef></a:pPr><a:r><a:rPr lang="en-US" sz="2400" b="1"><a:solidFill><a:schemeClr val="accent1"><a:alpha val="100000"/></a:schemeClr></a:solidFill><a:latin typeface="Noto Sans SC"/><a:ea typeface="Noto Sans SC"/><a:cs typeface="Noto Sans SC"/></a:rPr><a:t>Payment terms optimization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10" name="TextBox 10"/><p:cNvSpPr txBox="1"/><p:nvPr/></p:nvSpPr><p:spPr><a:xfrm><a:off x="8042611" y="3950072"/><a:ext cx="3637467" cy="501015"/></a:xfrm><a:prstGeom prst="rect"><a:avLst/></a:prstGeom></p:spPr><p:txBody><a:bodyPr vert="horz" wrap="square" lIns="91440" tIns="45720" rIns="91440" bIns="45720" rtlCol="0" anchor="t" anchorCtr="0"><a:noAutofit/></a:bodyPr><a:lstStyle/><a:p><a:pPr algn="ctr"><a:lnSpc><a:spcPct val="100000"/></a:lnSpc><a:spcBef><a:spcPts val="375"/></a:spcBef></a:pPr><a:r><a:rPr lang="en-US" sz="2400" b="1"><a:solidFill><a:schemeClr val="accent1"><a:alpha val="100000"/></a:schemeClr></a:solidFill><a:latin typeface="Noto Sans SC"/><a:ea typeface="Noto Sans SC"/><a:cs typeface="Noto Sans SC"/></a:rPr><a:t>Exit buffer design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11" name="AutoShape 11"/><p:cNvSpPr/><p:nvPr/></p:nvSpPr><p:spPr><a:xfrm><a:off x="4278857" y="1943785"/><a:ext cx="3637467" cy="1772200"/></a:xfrm><a:prstGeom prst="roundRect"><a:avLst><a:gd name="adj" fmla="val 7233"/></a:avLst></a:prstGeom><a:solidFill><a:schemeClr val="lt2"><a:alpha val="60000"/></a:schemeClr></a:solidFill></p:spPr></p:sp><p:sp><p:nvSpPr><p:cNvPr id="12" name="TextBox 12"/><p:cNvSpPr txBox="1"/><p:nvPr/></p:nvSpPr><p:spPr><a:xfrm><a:off x="4504366" y="2105555"/><a:ext cx="3186449" cy="1448659"/></a:xfrm><a:prstGeom prst="rect"><a:avLst/></a:prstGeom></p:spPr><p:txBody><a:bodyPr vert="horz" wrap="square" lIns="66008" tIns="33052" rIns="66008" bIns="33052" rtlCol="0" anchor="t" anchorCtr="0"><a:noAutofit/></a:bodyPr><a:lstStyle/><a:p><a:pPr algn="l"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Prioritize high-value or critical orders to Class A/B suppliers to ensure capacity utilization while reducing reliance on Class C.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13" name="AutoShape 13"/><p:cNvSpPr/><p:nvPr/></p:nvSpPr><p:spPr><a:xfrm><a:off x="8042611" y="1943785"/><a:ext cx="3637467" cy="1772200"/></a:xfrm><a:prstGeom prst="roundRect"><a:avLst><a:gd name="adj" fmla="val 7233"/></a:avLst></a:prstGeom><a:solidFill><a:schemeClr val="lt2"><a:alpha val="60000"/></a:schemeClr></a:solidFill></p:spPr></p:sp><p:sp><p:nvSpPr><p:cNvPr id="14" name="TextBox 14"/><p:cNvSpPr txBox="1"/><p:nvPr/></p:nvSpPr><p:spPr><a:xfrm><a:off x="8268120" y="2105555"/><a:ext cx="3186449" cy="1448659"/></a:xfrm><a:prstGeom prst="rect"><a:avLst/></a:prstGeom></p:spPr><p:txBody><a:bodyPr vert="horz" wrap="square" lIns="66008" tIns="33052" rIns="66008" bIns="33052" rtlCol="0" anchor="t" anchorCtr="0"><a:noAutofit/></a:bodyPr><a:lstStyle/><a:p><a:pPr algn="l"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Sign long-term agreements with Class A suppliers and share market forecast data; reduce operational risk through vendor-managed inventory or price locking.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15" name="AutoShape 15"/><p:cNvSpPr/><p:nvPr/></p:nvSpPr><p:spPr><a:xfrm><a:off x="515104" y="4500511"/><a:ext cx="3637467" cy="1772200"/></a:xfrm><a:prstGeom prst="roundRect"><a:avLst><a:gd name="adj" fmla="val 7233"/></a:avLst></a:prstGeom><a:solidFill><a:schemeClr val="lt2"><a:alpha val="60000"/></a:schemeClr></a:solidFill></p:spPr></p:sp><p:sp><p:nvSpPr><p:cNvPr id="16" name="TextBox 16"/><p:cNvSpPr txBox="1"/><p:nvPr/></p:nvSpPr><p:spPr><a:xfrm><a:off x="740613" y="4662281"/><a:ext cx="3186449" cy="1448659"/></a:xfrm><a:prstGeom prst="rect"><a:avLst/></a:prstGeom></p:spPr><p:txBody><a:bodyPr vert="horz" wrap="square" lIns="66008" tIns="33052" rIns="66008" bIns="33052" rtlCol="0" anchor="t" anchorCtr="0"><a:noAutofit/></a:bodyPr><a:lstStyle/><a:p><a:pPr algn="l"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Class A: comprehensive audit once per year; Class B: every six months; Class C: quarterly; focus on corrective action closure.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17" name="AutoShape 17"/><p:cNvSpPr/><p:nvPr/></p:nvSpPr><p:spPr><a:xfrm><a:off x="4278857" y="4500511"/><a:ext cx="3637467" cy="1772200"/></a:xfrm><a:prstGeom prst="roundRect"><a:avLst><a:gd name="adj" fmla="val 7233"/></a:avLst></a:prstGeom><a:solidFill><a:schemeClr val="lt2"><a:alpha val="60000"/></a:schemeClr></a:solidFill></p:spPr></p:sp><p:sp><p:nvSpPr><p:cNvPr id="18" name="TextBox 18"/><p:cNvSpPr txBox="1"/><p:nvPr/></p:nvSpPr><p:spPr><a:xfrm><a:off x="4504366" y="4662281"/><a:ext cx="3186449" cy="1448659"/></a:xfrm><a:prstGeom prst="rect"><a:avLst/></a:prstGeom></p:spPr><p:txBody><a:bodyPr vert="horz" wrap="square" lIns="66008" tIns="33052" rIns="66008" bIns="33052" rtlCol="0" anchor="t" anchorCtr="0"><a:noAutofit/></a:bodyPr><a:lstStyle/><a:p><a:pPr algn="l"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Shorten payment terms or provide advance payment for Class A to improve cash flow stability; enforce standard payment terms for Class C.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19" name="AutoShape 19"/><p:cNvSpPr/><p:nvPr/></p:nvSpPr><p:spPr><a:xfrm><a:off x="8042611" y="4500511"/><a:ext cx="3637467" cy="1772200"/></a:xfrm><a:prstGeom prst="roundRect"><a:avLst><a:gd name="adj" fmla="val 7233"/></a:avLst></a:prstGeom><a:solidFill><a:schemeClr val="lt2"><a:alpha val="60000"/></a:schemeClr></a:solidFill></p:spPr></p:sp><p:sp><p:nvSpPr><p:cNvPr id="20" name="TextBox 20"/><p:cNvSpPr txBox="1"/><p:nvPr/></p:nvSpPr><p:spPr><a:xfrm><a:off x="8268120" y="4662281"/><a:ext cx="3186449" cy="1448659"/></a:xfrm><a:prstGeom prst="rect"><a:avLst/></a:prstGeom></p:spPr><p:txBody><a:bodyPr vert="horz" wrap="square" lIns="66008" tIns="33052" rIns="66008" bIns="33052" rtlCol="0" anchor="t" anchorCtr="0"><a:noAutofit/></a:bodyPr><a:lstStyle/><a:p><a:pPr algn="l"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Allow a 3–6 month transition when phasing out Class C suppliers; gradually transfer orders to new suppliers to avoid supply chain disruption.</a:t></a:r><a:endParaRPr lang="en-US" sz="1500"><a:solidFill><a:schemeClr val="dk1"><a:alpha val="100000"/></a:schemeClr></a:solidFill><a:latin typeface="Noto Sans SC"/><a:ea typeface="Noto Sans SC"/><a:cs typeface="Noto Sans SC"/></a:endParaRPr></a:p></p:txBody></p:sp></p:spTree></p:cSld><p:clrMapOvr><a:masterClrMapping/></p:clrMapOvr>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35608" y="2016730"/>
            <a:ext cx="3086955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505FF2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PART</a:t>
            </a:r>
            <a:endParaRPr lang="en-US" sz="8025" b="1">
              <a:solidFill>
                <a:srgbClr val="505FF2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62204" y="3445098"/>
            <a:ext cx="9667591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275" b="1">
                <a:solidFill>
                  <a:srgbClr val="152815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On-site audit execution</a:t>
            </a:r>
            <a:endParaRPr lang="en-US" sz="4275" b="1">
              <a:solidFill>
                <a:srgbClr val="152815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205648" y="201673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505FF2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04</a:t>
            </a:r>
            <a:endParaRPr lang="en-US" sz="8025" b="1">
              <a:solidFill>
                <a:srgbClr val="505FF2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97192" y="1308287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Comprehensive audit scope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865764" y="19811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Audit frequency setting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65764" y="4000377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Cross-functional collaboration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97192" y="4762018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Unannounced audit implementation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97192" y="3025846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Focused special audit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grpSp>
        <p:nvGrpSpPr>
          <p:cNvPr id="7" name="Group 7"/>
          <p:cNvGrpSpPr/>
          <p:nvPr/>
        </p:nvGrpSpPr>
        <p:grpSpPr>
          <a:xfrm rot="0">
            <a:off x="839115" y="1512589"/>
            <a:ext cx="197186" cy="5357334"/>
            <a:chOff x="839115" y="1512589"/>
            <a:chExt cx="197186" cy="5357334"/>
          </a:xfrm>
        </p:grpSpPr>
        <p:sp>
          <p:nvSpPr>
            <p:cNvPr id="8" name="AutoShape 8"/>
            <p:cNvSpPr/>
            <p:nvPr/>
          </p:nvSpPr>
          <p:spPr>
            <a:xfrm>
              <a:off x="839115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9" name="AutoShape 9"/>
            <p:cNvSpPr/>
            <p:nvPr/>
          </p:nvSpPr>
          <p:spPr>
            <a:xfrm>
              <a:off x="839115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0" name="AutoShape 10"/>
            <p:cNvSpPr/>
            <p:nvPr/>
          </p:nvSpPr>
          <p:spPr>
            <a:xfrm>
              <a:off x="839115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cxnSp>
          <p:nvCxnSpPr>
            <p:cNvPr id="11" name="Connector 11"/>
            <p:cNvCxnSpPr/>
            <p:nvPr/>
          </p:nvCxnSpPr>
          <p:spPr>
            <a:xfrm>
              <a:off x="937708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2" name="TextBox 1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Audit plan development (comprehensive / special / unannounced)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455568" y="2185437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6455568" y="4241491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15" name="Connector 15"/>
          <p:cNvCxnSpPr/>
          <p:nvPr/>
        </p:nvCxnSpPr>
        <p:spPr>
          <a:xfrm>
            <a:off x="6554162" y="2284030"/>
            <a:ext cx="0" cy="4625613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1297192" y="1804349"/>
            <a:ext cx="4414526" cy="1203960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Cover all key supplier processes including design, manufacturing, warehousing, logistics, and after-sales service for systematic capability assessment.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97192" y="3543470"/>
            <a:ext cx="4414526" cy="1218548"/>
          </a:xfrm>
          <a:prstGeom prst="rect">
            <a:avLst/>
          </a:prstGeom>
          <a:noFill/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In-depth inspection of high-risk areas (e.g., raw material batch management, critical process control) or frequent customer complaint areas.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297192" y="5282464"/>
            <a:ext cx="4414526" cy="1215852"/>
          </a:xfrm>
          <a:prstGeom prst="rect">
            <a:avLst/>
          </a:prstGeom>
          <a:noFill/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unannounced audits to avoid advance preparation and reflect true daily QMS performance; especially suited for high-sensitivity industries.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865764" y="2477197"/>
            <a:ext cx="4416675" cy="1231684"/>
          </a:xfrm>
          <a:prstGeom prst="rect">
            <a:avLst/>
          </a:prstGeom>
          <a:noFill/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Dynamically adjust audit cycle based on supplier grade (A/B/C); shorten interval to quarterly or semi-annual for high-risk suppliers.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865764" y="4518000"/>
            <a:ext cx="4416675" cy="1144609"/>
          </a:xfrm>
          <a:prstGeom prst="rect">
            <a:avLst/>
          </a:prstGeom>
          <a:noFill/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Form audit teams from quality, engineering, and procurement to evaluate supplier performance from multiple professional perspectives.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51381" y="1836437"/>
            <a:ext cx="3553224" cy="211455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3" name="TextBox 3"/>
          <p:cNvSpPr txBox="1"/>
          <p:nvPr/>
        </p:nvSpPr>
        <p:spPr>
          <a:xfrm>
            <a:off x="734950" y="1912409"/>
            <a:ext cx="2570553" cy="7048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Equipment status verification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34950" y="2566577"/>
            <a:ext cx="3232153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Verify equipment calibration records, maintenance plans, and actual operating parameters (e.g., temperature, pressure) against process requirements.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4293620" y="1836437"/>
            <a:ext cx="3553224" cy="211455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4477189" y="1912409"/>
            <a:ext cx="2570553" cy="7048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Raw material traceability management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477189" y="2566577"/>
            <a:ext cx="3231832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Review incoming inspection reports, supplier qualification files, and batch traceability systems to ensure end-to-end traceability.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8035860" y="1836437"/>
            <a:ext cx="3553224" cy="211455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9" name="TextBox 9"/>
          <p:cNvSpPr txBox="1"/>
          <p:nvPr/>
        </p:nvSpPr>
        <p:spPr>
          <a:xfrm>
            <a:off x="8219429" y="1912409"/>
            <a:ext cx="2486025" cy="7048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Process control verification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219429" y="2566577"/>
            <a:ext cx="3231832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Observe compliance with operating standards at critical processes (e.g., welding, heat treatment); sample real-time process parameter monitoring records.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551381" y="4082567"/>
            <a:ext cx="3553224" cy="211455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12" name="TextBox 12"/>
          <p:cNvSpPr txBox="1"/>
          <p:nvPr/>
        </p:nvSpPr>
        <p:spPr>
          <a:xfrm>
            <a:off x="734950" y="4158539"/>
            <a:ext cx="2486025" cy="7048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Inspection capability assessment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34950" y="4812707"/>
            <a:ext cx="3231832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Audit lab equipment accuracy, operator competency, and conformance to test standards (e.g., ISO/ASTM).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4293620" y="4082567"/>
            <a:ext cx="3553224" cy="211455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15" name="TextBox 15"/>
          <p:cNvSpPr txBox="1"/>
          <p:nvPr/>
        </p:nvSpPr>
        <p:spPr>
          <a:xfrm>
            <a:off x="4477189" y="4158539"/>
            <a:ext cx="2486025" cy="7048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Environmental control inspection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477189" y="4812707"/>
            <a:ext cx="3231832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Assess whether on-site temperature, humidity, cleanliness, and other environmental indicators meet product requirements (e.g., ESD protection for electronic components).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8035860" y="4082567"/>
            <a:ext cx="3553224" cy="2114550"/>
          </a:xfrm>
          <a:prstGeom prst="round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18" name="TextBox 18"/>
          <p:cNvSpPr txBox="1"/>
          <p:nvPr/>
        </p:nvSpPr>
        <p:spPr>
          <a:xfrm>
            <a:off x="8219429" y="4158539"/>
            <a:ext cx="2486025" cy="7048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Emergency response plan testing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219429" y="4812707"/>
            <a:ext cx="3231832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Randomly simulate sudden quality incidents (e.g., equipment failure) to validate supplier emergency response effectiveness.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On-site verification essentials (equipment / materials / process / inspection)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18379" y="3184929"/>
            <a:ext cx="2691410" cy="2561488"/>
          </a:xfrm>
          <a:custGeom>
            <a:avLst/>
            <a:gdLst/>
            <a:ahLst/>
            <a:cxnLst/>
            <a:rect l="l" t="t" r="r" b="b"/>
            <a:pathLst>
              <a:path w="2402958" h="1929036">
                <a:moveTo>
                  <a:pt x="0" y="0"/>
                </a:moveTo>
                <a:lnTo>
                  <a:pt x="961823" y="0"/>
                </a:lnTo>
                <a:lnTo>
                  <a:pt x="1201480" y="148630"/>
                </a:lnTo>
                <a:lnTo>
                  <a:pt x="1441137" y="0"/>
                </a:lnTo>
                <a:lnTo>
                  <a:pt x="2402958" y="0"/>
                </a:lnTo>
                <a:lnTo>
                  <a:pt x="2402958" y="1929036"/>
                </a:lnTo>
                <a:lnTo>
                  <a:pt x="0" y="1929036"/>
                </a:lnTo>
              </a:path>
            </a:pathLst>
          </a:custGeom>
          <a:solidFill>
            <a:schemeClr val="lt2">
              <a:alpha val="100000"/>
            </a:schemeClr>
          </a:solidFill>
        </p:spPr>
      </p:sp>
      <p:sp>
        <p:nvSpPr>
          <p:cNvPr id="3" name="Freeform 3"/>
          <p:cNvSpPr/>
          <p:nvPr/>
        </p:nvSpPr>
        <p:spPr>
          <a:xfrm>
            <a:off x="369165" y="3184929"/>
            <a:ext cx="2691410" cy="2561488"/>
          </a:xfrm>
          <a:custGeom>
            <a:avLst/>
            <a:gdLst/>
            <a:ahLst/>
            <a:cxnLst/>
            <a:rect l="l" t="t" r="r" b="b"/>
            <a:pathLst>
              <a:path w="2402958" h="1929036">
                <a:moveTo>
                  <a:pt x="0" y="0"/>
                </a:moveTo>
                <a:lnTo>
                  <a:pt x="961823" y="0"/>
                </a:lnTo>
                <a:lnTo>
                  <a:pt x="1201480" y="148630"/>
                </a:lnTo>
                <a:lnTo>
                  <a:pt x="1441137" y="0"/>
                </a:lnTo>
                <a:lnTo>
                  <a:pt x="2402958" y="0"/>
                </a:lnTo>
                <a:lnTo>
                  <a:pt x="2402958" y="1929036"/>
                </a:lnTo>
                <a:lnTo>
                  <a:pt x="0" y="1929036"/>
                </a:lnTo>
              </a:path>
            </a:pathLst>
          </a:custGeom>
          <a:solidFill>
            <a:schemeClr val="lt2">
              <a:alpha val="100000"/>
            </a:schemeClr>
          </a:solidFill>
        </p:spPr>
      </p:sp>
      <p:sp>
        <p:nvSpPr>
          <p:cNvPr id="4" name="Freeform 4"/>
          <p:cNvSpPr/>
          <p:nvPr/>
        </p:nvSpPr>
        <p:spPr>
          <a:xfrm rot="10800000">
            <a:off x="369166" y="1388510"/>
            <a:ext cx="2691410" cy="1891157"/>
          </a:xfrm>
          <a:custGeom>
            <a:avLst/>
            <a:gdLst/>
            <a:ahLst/>
            <a:cxnLst/>
            <a:rect l="l" t="t" r="r" b="b"/>
            <a:pathLst>
              <a:path w="2402958" h="2530526">
                <a:moveTo>
                  <a:pt x="2402958" y="2530526"/>
                </a:moveTo>
                <a:lnTo>
                  <a:pt x="0" y="2530526"/>
                </a:lnTo>
                <a:lnTo>
                  <a:pt x="0" y="233893"/>
                </a:lnTo>
                <a:lnTo>
                  <a:pt x="1002448" y="233893"/>
                </a:lnTo>
                <a:lnTo>
                  <a:pt x="1201478" y="0"/>
                </a:lnTo>
                <a:lnTo>
                  <a:pt x="1400508" y="233893"/>
                </a:lnTo>
                <a:lnTo>
                  <a:pt x="2402958" y="233893"/>
                </a:lnTo>
                <a:lnTo>
                  <a:pt x="2402958" y="2530526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369164" y="5935180"/>
            <a:ext cx="11459847" cy="621927"/>
          </a:xfrm>
          <a:prstGeom prst="roundRect">
            <a:avLst>
              <a:gd name="adj" fmla="val 0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818363" y="6032005"/>
            <a:ext cx="10565130" cy="4248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400">
                <a:solidFill>
                  <a:srgbClr val="FBFAFA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Dedicated corrective action plan developed with effectiveness tracking</a:t>
            </a:r>
            <a:endParaRPr lang="en-US" sz="1400">
              <a:solidFill>
                <a:srgbClr val="FBFAFA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44609" y="1906126"/>
            <a:ext cx="2345055" cy="3200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400">
                <a:solidFill>
                  <a:srgbClr val="F6F9F6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Issue 1: Information discrepancy</a:t>
            </a:r>
            <a:endParaRPr lang="en-US" sz="1400">
              <a:solidFill>
                <a:srgbClr val="F6F9F6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53737" y="2239240"/>
            <a:ext cx="2326005" cy="6629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000">
                <a:solidFill>
                  <a:srgbClr val="FBF9F9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Inconsistent audit information communication</a:t>
            </a:r>
            <a:endParaRPr lang="en-US" sz="1000">
              <a:solidFill>
                <a:srgbClr val="FBF9F9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03068" y="4112977"/>
            <a:ext cx="2049780" cy="6343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Implement standardized communication training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49300" y="4177181"/>
            <a:ext cx="184666" cy="18466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1" name="TextBox 11"/>
          <p:cNvSpPr txBox="1"/>
          <p:nvPr/>
        </p:nvSpPr>
        <p:spPr>
          <a:xfrm>
            <a:off x="610887" y="4204151"/>
            <a:ext cx="2667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1</a:t>
            </a:r>
            <a:endParaRPr lang="en-US" sz="9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03068" y="4811544"/>
            <a:ext cx="2049780" cy="6343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Establish shared audit information platform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49300" y="4875748"/>
            <a:ext cx="184666" cy="18466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601759" y="4902718"/>
            <a:ext cx="276225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2</a:t>
            </a:r>
            <a:endParaRPr lang="en-US" sz="9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369165" y="5680733"/>
            <a:ext cx="2691410" cy="6568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6" name="Freeform 16"/>
          <p:cNvSpPr/>
          <p:nvPr/>
        </p:nvSpPr>
        <p:spPr>
          <a:xfrm>
            <a:off x="6216174" y="3184929"/>
            <a:ext cx="2691410" cy="2561488"/>
          </a:xfrm>
          <a:custGeom>
            <a:avLst/>
            <a:gdLst/>
            <a:ahLst/>
            <a:cxnLst/>
            <a:rect l="l" t="t" r="r" b="b"/>
            <a:pathLst>
              <a:path w="2402958" h="1929036">
                <a:moveTo>
                  <a:pt x="0" y="0"/>
                </a:moveTo>
                <a:lnTo>
                  <a:pt x="961823" y="0"/>
                </a:lnTo>
                <a:lnTo>
                  <a:pt x="1201480" y="148630"/>
                </a:lnTo>
                <a:lnTo>
                  <a:pt x="1441137" y="0"/>
                </a:lnTo>
                <a:lnTo>
                  <a:pt x="2402958" y="0"/>
                </a:lnTo>
                <a:lnTo>
                  <a:pt x="2402958" y="1929036"/>
                </a:lnTo>
                <a:lnTo>
                  <a:pt x="0" y="1929036"/>
                </a:lnTo>
              </a:path>
            </a:pathLst>
          </a:custGeom>
          <a:solidFill>
            <a:schemeClr val="lt2">
              <a:alpha val="100000"/>
            </a:schemeClr>
          </a:solidFill>
        </p:spPr>
      </p:sp>
      <p:sp>
        <p:nvSpPr>
          <p:cNvPr id="17" name="Freeform 17"/>
          <p:cNvSpPr/>
          <p:nvPr/>
        </p:nvSpPr>
        <p:spPr>
          <a:xfrm rot="10800000">
            <a:off x="6216175" y="1388510"/>
            <a:ext cx="2691410" cy="1891157"/>
          </a:xfrm>
          <a:custGeom>
            <a:avLst/>
            <a:gdLst/>
            <a:ahLst/>
            <a:cxnLst/>
            <a:rect l="l" t="t" r="r" b="b"/>
            <a:pathLst>
              <a:path w="2402958" h="2530526">
                <a:moveTo>
                  <a:pt x="2402958" y="2530526"/>
                </a:moveTo>
                <a:lnTo>
                  <a:pt x="0" y="2530526"/>
                </a:lnTo>
                <a:lnTo>
                  <a:pt x="0" y="233893"/>
                </a:lnTo>
                <a:lnTo>
                  <a:pt x="1002448" y="233893"/>
                </a:lnTo>
                <a:lnTo>
                  <a:pt x="1201478" y="0"/>
                </a:lnTo>
                <a:lnTo>
                  <a:pt x="1400508" y="233893"/>
                </a:lnTo>
                <a:lnTo>
                  <a:pt x="2402958" y="233893"/>
                </a:lnTo>
                <a:lnTo>
                  <a:pt x="2402958" y="2530526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18" name="TextBox 18"/>
          <p:cNvSpPr txBox="1"/>
          <p:nvPr/>
        </p:nvSpPr>
        <p:spPr>
          <a:xfrm>
            <a:off x="6391618" y="1906126"/>
            <a:ext cx="2345055" cy="3200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400">
                <a:solidFill>
                  <a:srgbClr val="F5F6F4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Issue 3: Schedule delay</a:t>
            </a:r>
            <a:endParaRPr lang="en-US" sz="1400">
              <a:solidFill>
                <a:srgbClr val="F5F6F4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400746" y="2239240"/>
            <a:ext cx="2326005" cy="6629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000">
                <a:solidFill>
                  <a:srgbClr val="F6F3F3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Audit plan execution overdue</a:t>
            </a:r>
            <a:endParaRPr lang="en-US" sz="1000">
              <a:solidFill>
                <a:srgbClr val="F6F3F3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650077" y="4112977"/>
            <a:ext cx="2049780" cy="6343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Develop audit Gantt chart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6496309" y="4177181"/>
            <a:ext cx="184666" cy="18466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22" name="TextBox 22"/>
          <p:cNvSpPr txBox="1"/>
          <p:nvPr/>
        </p:nvSpPr>
        <p:spPr>
          <a:xfrm>
            <a:off x="6474012" y="4204151"/>
            <a:ext cx="219075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1</a:t>
            </a:r>
            <a:endParaRPr lang="en-US" sz="9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650077" y="4811544"/>
            <a:ext cx="2049780" cy="6343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Implement weekly progress reporting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AutoShape 24"/>
          <p:cNvSpPr/>
          <p:nvPr/>
        </p:nvSpPr>
        <p:spPr>
          <a:xfrm>
            <a:off x="6496309" y="4875748"/>
            <a:ext cx="184666" cy="18466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25" name="TextBox 25"/>
          <p:cNvSpPr txBox="1"/>
          <p:nvPr/>
        </p:nvSpPr>
        <p:spPr>
          <a:xfrm>
            <a:off x="6474012" y="4902718"/>
            <a:ext cx="219075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900">
                <a:solidFill>
                  <a:srgbClr val="FFF8F8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2</a:t>
            </a:r>
            <a:endParaRPr lang="en-US" sz="900">
              <a:solidFill>
                <a:srgbClr val="FFF8F8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AutoShape 26"/>
          <p:cNvSpPr/>
          <p:nvPr/>
        </p:nvSpPr>
        <p:spPr>
          <a:xfrm>
            <a:off x="6216174" y="5680733"/>
            <a:ext cx="2691410" cy="6568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27" name="Freeform 27"/>
          <p:cNvSpPr/>
          <p:nvPr/>
        </p:nvSpPr>
        <p:spPr>
          <a:xfrm>
            <a:off x="3292670" y="3184929"/>
            <a:ext cx="2691410" cy="2561488"/>
          </a:xfrm>
          <a:custGeom>
            <a:avLst/>
            <a:gdLst/>
            <a:ahLst/>
            <a:cxnLst/>
            <a:rect l="l" t="t" r="r" b="b"/>
            <a:pathLst>
              <a:path w="2402958" h="1929036">
                <a:moveTo>
                  <a:pt x="0" y="0"/>
                </a:moveTo>
                <a:lnTo>
                  <a:pt x="961823" y="0"/>
                </a:lnTo>
                <a:lnTo>
                  <a:pt x="1201480" y="148630"/>
                </a:lnTo>
                <a:lnTo>
                  <a:pt x="1441137" y="0"/>
                </a:lnTo>
                <a:lnTo>
                  <a:pt x="2402958" y="0"/>
                </a:lnTo>
                <a:lnTo>
                  <a:pt x="2402958" y="1929036"/>
                </a:lnTo>
                <a:lnTo>
                  <a:pt x="0" y="1929036"/>
                </a:lnTo>
              </a:path>
            </a:pathLst>
          </a:custGeom>
          <a:solidFill>
            <a:schemeClr val="lt2">
              <a:alpha val="100000"/>
            </a:schemeClr>
          </a:solidFill>
        </p:spPr>
      </p:sp>
      <p:sp>
        <p:nvSpPr>
          <p:cNvPr id="28" name="Freeform 28"/>
          <p:cNvSpPr/>
          <p:nvPr/>
        </p:nvSpPr>
        <p:spPr>
          <a:xfrm rot="10800000">
            <a:off x="3292671" y="1388510"/>
            <a:ext cx="2691410" cy="1891157"/>
          </a:xfrm>
          <a:custGeom>
            <a:avLst/>
            <a:gdLst/>
            <a:ahLst/>
            <a:cxnLst/>
            <a:rect l="l" t="t" r="r" b="b"/>
            <a:pathLst>
              <a:path w="2402958" h="2530526">
                <a:moveTo>
                  <a:pt x="2402958" y="2530526"/>
                </a:moveTo>
                <a:lnTo>
                  <a:pt x="0" y="2530526"/>
                </a:lnTo>
                <a:lnTo>
                  <a:pt x="0" y="233893"/>
                </a:lnTo>
                <a:lnTo>
                  <a:pt x="1002448" y="233893"/>
                </a:lnTo>
                <a:lnTo>
                  <a:pt x="1201478" y="0"/>
                </a:lnTo>
                <a:lnTo>
                  <a:pt x="1400508" y="233893"/>
                </a:lnTo>
                <a:lnTo>
                  <a:pt x="2402958" y="233893"/>
                </a:lnTo>
                <a:lnTo>
                  <a:pt x="2402958" y="2530526"/>
                </a:lnTo>
              </a:path>
            </a:pathLst>
          </a:custGeom>
          <a:solidFill>
            <a:schemeClr val="accent2">
              <a:alpha val="100000"/>
            </a:schemeClr>
          </a:solidFill>
        </p:spPr>
      </p:sp>
      <p:sp>
        <p:nvSpPr>
          <p:cNvPr id="29" name="TextBox 29"/>
          <p:cNvSpPr txBox="1"/>
          <p:nvPr/>
        </p:nvSpPr>
        <p:spPr>
          <a:xfrm>
            <a:off x="3468114" y="1906126"/>
            <a:ext cx="2345055" cy="3200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400">
                <a:solidFill>
                  <a:srgbClr val="F9FBF9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Issue 2: Process redundancy</a:t>
            </a:r>
            <a:endParaRPr lang="en-US" sz="1400">
              <a:solidFill>
                <a:srgbClr val="F9FBF9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3477242" y="2239240"/>
            <a:ext cx="2326005" cy="6629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000">
                <a:solidFill>
                  <a:srgbClr val="FBF9F9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Excessive audit process steps</a:t>
            </a:r>
            <a:endParaRPr lang="en-US" sz="1000">
              <a:solidFill>
                <a:srgbClr val="FBF9F9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3726573" y="4112977"/>
            <a:ext cx="2049780" cy="6343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Simplify redundant audit steps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AutoShape 32"/>
          <p:cNvSpPr/>
          <p:nvPr/>
        </p:nvSpPr>
        <p:spPr>
          <a:xfrm>
            <a:off x="3572805" y="4177181"/>
            <a:ext cx="184666" cy="18466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33" name="TextBox 33"/>
          <p:cNvSpPr txBox="1"/>
          <p:nvPr/>
        </p:nvSpPr>
        <p:spPr>
          <a:xfrm>
            <a:off x="3550508" y="4204151"/>
            <a:ext cx="219075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1</a:t>
            </a:r>
            <a:endParaRPr lang="en-US" sz="9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3726573" y="4811544"/>
            <a:ext cx="2049780" cy="6343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Enable electronic audit system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5" name="AutoShape 35"/>
          <p:cNvSpPr/>
          <p:nvPr/>
        </p:nvSpPr>
        <p:spPr>
          <a:xfrm>
            <a:off x="3572805" y="4875748"/>
            <a:ext cx="184666" cy="18466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36" name="TextBox 36"/>
          <p:cNvSpPr txBox="1"/>
          <p:nvPr/>
        </p:nvSpPr>
        <p:spPr>
          <a:xfrm>
            <a:off x="3550508" y="4902718"/>
            <a:ext cx="219075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2</a:t>
            </a:r>
            <a:endParaRPr lang="en-US" sz="9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7" name="AutoShape 37"/>
          <p:cNvSpPr/>
          <p:nvPr/>
        </p:nvSpPr>
        <p:spPr>
          <a:xfrm>
            <a:off x="3286858" y="5680733"/>
            <a:ext cx="2691410" cy="656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38" name="Freeform 38"/>
          <p:cNvSpPr/>
          <p:nvPr/>
        </p:nvSpPr>
        <p:spPr>
          <a:xfrm rot="10800000">
            <a:off x="9108855" y="1388510"/>
            <a:ext cx="2691410" cy="1891157"/>
          </a:xfrm>
          <a:custGeom>
            <a:avLst/>
            <a:gdLst/>
            <a:ahLst/>
            <a:cxnLst/>
            <a:rect l="l" t="t" r="r" b="b"/>
            <a:pathLst>
              <a:path w="2402958" h="2530526">
                <a:moveTo>
                  <a:pt x="2402958" y="2530526"/>
                </a:moveTo>
                <a:lnTo>
                  <a:pt x="0" y="2530526"/>
                </a:lnTo>
                <a:lnTo>
                  <a:pt x="0" y="233893"/>
                </a:lnTo>
                <a:lnTo>
                  <a:pt x="1002448" y="233893"/>
                </a:lnTo>
                <a:lnTo>
                  <a:pt x="1201478" y="0"/>
                </a:lnTo>
                <a:lnTo>
                  <a:pt x="1400508" y="233893"/>
                </a:lnTo>
                <a:lnTo>
                  <a:pt x="2402958" y="233893"/>
                </a:lnTo>
                <a:lnTo>
                  <a:pt x="2402958" y="2530526"/>
                </a:lnTo>
              </a:path>
            </a:pathLst>
          </a:custGeom>
          <a:solidFill>
            <a:schemeClr val="accent2">
              <a:alpha val="100000"/>
            </a:schemeClr>
          </a:solidFill>
        </p:spPr>
      </p:sp>
      <p:sp>
        <p:nvSpPr>
          <p:cNvPr id="39" name="TextBox 39"/>
          <p:cNvSpPr txBox="1"/>
          <p:nvPr/>
        </p:nvSpPr>
        <p:spPr>
          <a:xfrm>
            <a:off x="9284298" y="1906126"/>
            <a:ext cx="2345055" cy="3200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400">
                <a:solidFill>
                  <a:srgbClr val="F9FBF9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Issue 4: Insufficient collaboration</a:t>
            </a:r>
            <a:endParaRPr lang="en-US" sz="1400">
              <a:solidFill>
                <a:srgbClr val="F9FBF9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9293426" y="2239240"/>
            <a:ext cx="2326005" cy="6629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000">
                <a:solidFill>
                  <a:srgbClr val="F9F6F6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Poor cross-functional audit coordination</a:t>
            </a:r>
            <a:endParaRPr lang="en-US" sz="1000">
              <a:solidFill>
                <a:srgbClr val="F9F6F6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9542757" y="4112977"/>
            <a:ext cx="2049780" cy="6343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Clarify interfacing department responsibilities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2" name="AutoShape 42"/>
          <p:cNvSpPr/>
          <p:nvPr/>
        </p:nvSpPr>
        <p:spPr>
          <a:xfrm>
            <a:off x="9388989" y="4177181"/>
            <a:ext cx="184666" cy="18466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43" name="TextBox 43"/>
          <p:cNvSpPr txBox="1"/>
          <p:nvPr/>
        </p:nvSpPr>
        <p:spPr>
          <a:xfrm>
            <a:off x="9366692" y="4204151"/>
            <a:ext cx="219075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1</a:t>
            </a:r>
            <a:endParaRPr lang="en-US" sz="9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9542757" y="4811544"/>
            <a:ext cx="2049780" cy="6343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Establish joint audit team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5" name="AutoShape 45"/>
          <p:cNvSpPr/>
          <p:nvPr/>
        </p:nvSpPr>
        <p:spPr>
          <a:xfrm>
            <a:off x="9388989" y="4875748"/>
            <a:ext cx="184666" cy="18466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46" name="TextBox 46"/>
          <p:cNvSpPr txBox="1"/>
          <p:nvPr/>
        </p:nvSpPr>
        <p:spPr>
          <a:xfrm>
            <a:off x="9366692" y="4902718"/>
            <a:ext cx="219075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2</a:t>
            </a:r>
            <a:endParaRPr lang="en-US" sz="9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AutoShape 47"/>
          <p:cNvSpPr/>
          <p:nvPr/>
        </p:nvSpPr>
        <p:spPr>
          <a:xfrm>
            <a:off x="9108854" y="5680733"/>
            <a:ext cx="2691410" cy="656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48" name="AutoShape 48"/>
          <p:cNvSpPr/>
          <p:nvPr/>
        </p:nvSpPr>
        <p:spPr>
          <a:xfrm>
            <a:off x="4294632" y="1043654"/>
            <a:ext cx="687419" cy="687419"/>
          </a:xfrm>
          <a:prstGeom prst="ellipse">
            <a:avLst/>
          </a:prstGeom>
          <a:solidFill>
            <a:schemeClr val="accent2">
              <a:alpha val="100000"/>
              <a:lumMod val="75000"/>
            </a:schemeClr>
          </a:solidFill>
        </p:spPr>
      </p:sp>
      <p:sp>
        <p:nvSpPr>
          <p:cNvPr id="49" name="AutoShape 49"/>
          <p:cNvSpPr/>
          <p:nvPr/>
        </p:nvSpPr>
        <p:spPr>
          <a:xfrm>
            <a:off x="10110788" y="1043654"/>
            <a:ext cx="687419" cy="687419"/>
          </a:xfrm>
          <a:prstGeom prst="ellipse">
            <a:avLst/>
          </a:prstGeom>
          <a:solidFill>
            <a:schemeClr val="accent2">
              <a:alpha val="100000"/>
              <a:lumMod val="75000"/>
            </a:schemeClr>
          </a:solidFill>
        </p:spPr>
      </p:sp>
      <p:sp>
        <p:nvSpPr>
          <p:cNvPr id="50" name="TextBox 50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Issue logging and corrective action notification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1" name="Freeform 51"/>
          <p:cNvSpPr/>
          <p:nvPr/>
        </p:nvSpPr>
        <p:spPr>
          <a:xfrm>
            <a:off x="10242715" y="1189396"/>
            <a:ext cx="423687" cy="398229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47409" y="185366"/>
                </a:moveTo>
                <a:lnTo>
                  <a:pt x="66913" y="266338"/>
                </a:lnTo>
                <a:lnTo>
                  <a:pt x="66913" y="47987"/>
                </a:lnTo>
                <a:lnTo>
                  <a:pt x="228371" y="47987"/>
                </a:lnTo>
                <a:lnTo>
                  <a:pt x="228371" y="266338"/>
                </a:lnTo>
                <a:lnTo>
                  <a:pt x="147409" y="185366"/>
                </a:lnTo>
              </a:path>
            </a:pathLst>
          </a:custGeom>
          <a:solidFill>
            <a:srgbClr val="FBF9F9">
              <a:alpha val="100000"/>
            </a:srgbClr>
          </a:solidFill>
        </p:spPr>
      </p:sp>
      <p:sp>
        <p:nvSpPr>
          <p:cNvPr id="52" name="Freeform 52"/>
          <p:cNvSpPr/>
          <p:nvPr/>
        </p:nvSpPr>
        <p:spPr>
          <a:xfrm>
            <a:off x="4426532" y="1189396"/>
            <a:ext cx="423687" cy="398229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47409" y="185366"/>
                </a:moveTo>
                <a:lnTo>
                  <a:pt x="66913" y="266338"/>
                </a:lnTo>
                <a:lnTo>
                  <a:pt x="66913" y="47987"/>
                </a:lnTo>
                <a:lnTo>
                  <a:pt x="228371" y="47987"/>
                </a:lnTo>
                <a:lnTo>
                  <a:pt x="228371" y="266338"/>
                </a:lnTo>
                <a:lnTo>
                  <a:pt x="147409" y="185366"/>
                </a:lnTo>
              </a:path>
            </a:pathLst>
          </a:custGeom>
          <a:solidFill>
            <a:srgbClr val="FBF8F8">
              <a:alpha val="100000"/>
            </a:srgbClr>
          </a:solidFill>
        </p:spPr>
      </p:sp>
      <p:sp>
        <p:nvSpPr>
          <p:cNvPr id="53" name="AutoShape 53"/>
          <p:cNvSpPr/>
          <p:nvPr/>
        </p:nvSpPr>
        <p:spPr>
          <a:xfrm>
            <a:off x="1371124" y="1041273"/>
            <a:ext cx="687419" cy="687419"/>
          </a:xfrm>
          <a:prstGeom prst="ellipse">
            <a:avLst/>
          </a:prstGeom>
          <a:solidFill>
            <a:schemeClr val="accent1">
              <a:alpha val="100000"/>
              <a:lumMod val="75000"/>
            </a:schemeClr>
          </a:solidFill>
        </p:spPr>
      </p:sp>
      <p:sp>
        <p:nvSpPr>
          <p:cNvPr id="54" name="Freeform 54"/>
          <p:cNvSpPr/>
          <p:nvPr/>
        </p:nvSpPr>
        <p:spPr>
          <a:xfrm>
            <a:off x="1588865" y="1229963"/>
            <a:ext cx="285655" cy="340043"/>
          </a:xfrm>
          <a:custGeom>
            <a:avLst/>
            <a:gdLst/>
            <a:ahLst/>
            <a:cxnLst/>
            <a:rect l="l" t="t" r="r" b="b"/>
            <a:pathLst>
              <a:path w="401" h="478">
                <a:moveTo>
                  <a:pt x="401" y="89"/>
                </a:moveTo>
                <a:lnTo>
                  <a:pt x="401" y="293"/>
                </a:lnTo>
                <a:cubicBezTo>
                  <a:pt x="292" y="212"/>
                  <a:pt x="182" y="375"/>
                  <a:pt x="73" y="293"/>
                </a:cubicBezTo>
                <a:lnTo>
                  <a:pt x="73" y="89"/>
                </a:lnTo>
                <a:cubicBezTo>
                  <a:pt x="182" y="171"/>
                  <a:pt x="292" y="7"/>
                  <a:pt x="401" y="89"/>
                </a:cubicBezTo>
                <a:close/>
              </a:path>
              <a:path w="401" h="478">
                <a:moveTo>
                  <a:pt x="39" y="0"/>
                </a:moveTo>
                <a:cubicBezTo>
                  <a:pt x="18" y="0"/>
                  <a:pt x="0" y="17"/>
                  <a:pt x="0" y="39"/>
                </a:cubicBezTo>
                <a:cubicBezTo>
                  <a:pt x="0" y="54"/>
                  <a:pt x="9" y="68"/>
                  <a:pt x="23" y="74"/>
                </a:cubicBezTo>
                <a:lnTo>
                  <a:pt x="23" y="478"/>
                </a:lnTo>
                <a:lnTo>
                  <a:pt x="56" y="478"/>
                </a:lnTo>
                <a:lnTo>
                  <a:pt x="56" y="74"/>
                </a:lnTo>
                <a:cubicBezTo>
                  <a:pt x="69" y="68"/>
                  <a:pt x="78" y="54"/>
                  <a:pt x="78" y="39"/>
                </a:cubicBezTo>
                <a:cubicBezTo>
                  <a:pt x="78" y="17"/>
                  <a:pt x="61" y="0"/>
                  <a:pt x="39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55" name="AutoShape 55"/>
          <p:cNvSpPr/>
          <p:nvPr/>
        </p:nvSpPr>
        <p:spPr>
          <a:xfrm>
            <a:off x="3637121" y="3546062"/>
            <a:ext cx="2002631" cy="328136"/>
          </a:xfrm>
          <a:prstGeom prst="roundRect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</p:sp>
      <p:sp>
        <p:nvSpPr>
          <p:cNvPr id="56" name="TextBox 56"/>
          <p:cNvSpPr txBox="1"/>
          <p:nvPr/>
        </p:nvSpPr>
        <p:spPr>
          <a:xfrm>
            <a:off x="3936111" y="3623691"/>
            <a:ext cx="1664399" cy="2000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Corrective action: Process optimization</a:t>
            </a:r>
            <a:endParaRPr lang="en-US" sz="12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7" name="AutoShape 57"/>
          <p:cNvSpPr/>
          <p:nvPr/>
        </p:nvSpPr>
        <p:spPr>
          <a:xfrm>
            <a:off x="3684746" y="3584448"/>
            <a:ext cx="251365" cy="251365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</p:sp>
      <p:sp>
        <p:nvSpPr>
          <p:cNvPr id="58" name="Freeform 58"/>
          <p:cNvSpPr/>
          <p:nvPr/>
        </p:nvSpPr>
        <p:spPr>
          <a:xfrm rot="2700000">
            <a:off x="3780568" y="3636264"/>
            <a:ext cx="65818" cy="112871"/>
          </a:xfrm>
          <a:custGeom>
            <a:avLst/>
            <a:gdLst/>
            <a:ahLst/>
            <a:cxnLst/>
            <a:rect l="l" t="t" r="r" b="b"/>
            <a:pathLst>
              <a:path w="218174" h="415436">
                <a:moveTo>
                  <a:pt x="218174" y="0"/>
                </a:moveTo>
                <a:lnTo>
                  <a:pt x="218174" y="415436"/>
                </a:lnTo>
                <a:lnTo>
                  <a:pt x="0" y="415436"/>
                </a:lnTo>
              </a:path>
            </a:pathLst>
          </a:custGeom>
          <a:noFill/>
          <a:ln w="381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59" name="AutoShape 59"/>
          <p:cNvSpPr/>
          <p:nvPr/>
        </p:nvSpPr>
        <p:spPr>
          <a:xfrm>
            <a:off x="9453276" y="3546062"/>
            <a:ext cx="2002631" cy="328136"/>
          </a:xfrm>
          <a:prstGeom prst="roundRect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</p:sp>
      <p:sp>
        <p:nvSpPr>
          <p:cNvPr id="60" name="TextBox 60"/>
          <p:cNvSpPr txBox="1"/>
          <p:nvPr/>
        </p:nvSpPr>
        <p:spPr>
          <a:xfrm>
            <a:off x="9752362" y="3623691"/>
            <a:ext cx="1664303" cy="2000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Corrective action: Collaboration mechanism</a:t>
            </a:r>
            <a:endParaRPr lang="en-US" sz="12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1" name="AutoShape 61"/>
          <p:cNvSpPr/>
          <p:nvPr/>
        </p:nvSpPr>
        <p:spPr>
          <a:xfrm>
            <a:off x="9500997" y="3584448"/>
            <a:ext cx="251365" cy="251365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</p:sp>
      <p:sp>
        <p:nvSpPr>
          <p:cNvPr id="62" name="Freeform 62"/>
          <p:cNvSpPr/>
          <p:nvPr/>
        </p:nvSpPr>
        <p:spPr>
          <a:xfrm rot="2700000">
            <a:off x="9596724" y="3636264"/>
            <a:ext cx="65818" cy="112871"/>
          </a:xfrm>
          <a:custGeom>
            <a:avLst/>
            <a:gdLst/>
            <a:ahLst/>
            <a:cxnLst/>
            <a:rect l="l" t="t" r="r" b="b"/>
            <a:pathLst>
              <a:path w="218174" h="415436">
                <a:moveTo>
                  <a:pt x="218174" y="0"/>
                </a:moveTo>
                <a:lnTo>
                  <a:pt x="218174" y="415436"/>
                </a:lnTo>
                <a:lnTo>
                  <a:pt x="0" y="415436"/>
                </a:lnTo>
              </a:path>
            </a:pathLst>
          </a:custGeom>
          <a:solidFill>
            <a:srgbClr val="007C85">
              <a:alpha val="0"/>
            </a:srgbClr>
          </a:solidFill>
          <a:ln w="381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63" name="AutoShape 63"/>
          <p:cNvSpPr/>
          <p:nvPr/>
        </p:nvSpPr>
        <p:spPr>
          <a:xfrm>
            <a:off x="7218140" y="1041273"/>
            <a:ext cx="687419" cy="687419"/>
          </a:xfrm>
          <a:prstGeom prst="ellipse">
            <a:avLst/>
          </a:prstGeom>
          <a:solidFill>
            <a:schemeClr val="accent1">
              <a:alpha val="100000"/>
              <a:lumMod val="75000"/>
            </a:schemeClr>
          </a:solidFill>
        </p:spPr>
      </p:sp>
      <p:sp>
        <p:nvSpPr>
          <p:cNvPr id="64" name="Freeform 64"/>
          <p:cNvSpPr/>
          <p:nvPr/>
        </p:nvSpPr>
        <p:spPr>
          <a:xfrm>
            <a:off x="7435882" y="1229963"/>
            <a:ext cx="285655" cy="340043"/>
          </a:xfrm>
          <a:custGeom>
            <a:avLst/>
            <a:gdLst/>
            <a:ahLst/>
            <a:cxnLst/>
            <a:rect l="l" t="t" r="r" b="b"/>
            <a:pathLst>
              <a:path w="401" h="478">
                <a:moveTo>
                  <a:pt x="401" y="89"/>
                </a:moveTo>
                <a:lnTo>
                  <a:pt x="401" y="293"/>
                </a:lnTo>
                <a:cubicBezTo>
                  <a:pt x="292" y="212"/>
                  <a:pt x="182" y="375"/>
                  <a:pt x="73" y="293"/>
                </a:cubicBezTo>
                <a:lnTo>
                  <a:pt x="73" y="89"/>
                </a:lnTo>
                <a:cubicBezTo>
                  <a:pt x="182" y="171"/>
                  <a:pt x="292" y="7"/>
                  <a:pt x="401" y="89"/>
                </a:cubicBezTo>
                <a:close/>
              </a:path>
              <a:path w="401" h="478">
                <a:moveTo>
                  <a:pt x="39" y="0"/>
                </a:moveTo>
                <a:cubicBezTo>
                  <a:pt x="18" y="0"/>
                  <a:pt x="0" y="17"/>
                  <a:pt x="0" y="39"/>
                </a:cubicBezTo>
                <a:cubicBezTo>
                  <a:pt x="0" y="54"/>
                  <a:pt x="9" y="68"/>
                  <a:pt x="23" y="74"/>
                </a:cubicBezTo>
                <a:lnTo>
                  <a:pt x="23" y="478"/>
                </a:lnTo>
                <a:lnTo>
                  <a:pt x="56" y="478"/>
                </a:lnTo>
                <a:lnTo>
                  <a:pt x="56" y="74"/>
                </a:lnTo>
                <a:cubicBezTo>
                  <a:pt x="69" y="68"/>
                  <a:pt x="78" y="54"/>
                  <a:pt x="78" y="39"/>
                </a:cubicBezTo>
                <a:cubicBezTo>
                  <a:pt x="78" y="17"/>
                  <a:pt x="61" y="0"/>
                  <a:pt x="39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65" name="AutoShape 65"/>
          <p:cNvSpPr/>
          <p:nvPr/>
        </p:nvSpPr>
        <p:spPr>
          <a:xfrm>
            <a:off x="713613" y="3546062"/>
            <a:ext cx="2002631" cy="328136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66" name="TextBox 66"/>
          <p:cNvSpPr txBox="1"/>
          <p:nvPr/>
        </p:nvSpPr>
        <p:spPr>
          <a:xfrm>
            <a:off x="1012603" y="3623691"/>
            <a:ext cx="1619441" cy="2000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Corrective action: Communication training</a:t>
            </a:r>
            <a:endParaRPr lang="en-US" sz="12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7" name="AutoShape 67"/>
          <p:cNvSpPr/>
          <p:nvPr/>
        </p:nvSpPr>
        <p:spPr>
          <a:xfrm>
            <a:off x="761238" y="3584448"/>
            <a:ext cx="251365" cy="251365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</p:sp>
      <p:sp>
        <p:nvSpPr>
          <p:cNvPr id="68" name="Freeform 68"/>
          <p:cNvSpPr/>
          <p:nvPr/>
        </p:nvSpPr>
        <p:spPr>
          <a:xfrm rot="2700000">
            <a:off x="857060" y="3636264"/>
            <a:ext cx="65818" cy="112871"/>
          </a:xfrm>
          <a:custGeom>
            <a:avLst/>
            <a:gdLst/>
            <a:ahLst/>
            <a:cxnLst/>
            <a:rect l="l" t="t" r="r" b="b"/>
            <a:pathLst>
              <a:path w="218174" h="415436">
                <a:moveTo>
                  <a:pt x="218174" y="0"/>
                </a:moveTo>
                <a:lnTo>
                  <a:pt x="218174" y="415436"/>
                </a:lnTo>
                <a:lnTo>
                  <a:pt x="0" y="415436"/>
                </a:lnTo>
              </a:path>
            </a:pathLst>
          </a:custGeom>
          <a:noFill/>
          <a:ln w="381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69" name="AutoShape 69"/>
          <p:cNvSpPr/>
          <p:nvPr/>
        </p:nvSpPr>
        <p:spPr>
          <a:xfrm>
            <a:off x="6560630" y="3546062"/>
            <a:ext cx="2002631" cy="328136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70" name="TextBox 70"/>
          <p:cNvSpPr txBox="1"/>
          <p:nvPr/>
        </p:nvSpPr>
        <p:spPr>
          <a:xfrm>
            <a:off x="6859619" y="3623691"/>
            <a:ext cx="1619441" cy="2000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Corrective action: Schedule control</a:t>
            </a:r>
            <a:endParaRPr lang="en-US" sz="12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1" name="AutoShape 71"/>
          <p:cNvSpPr/>
          <p:nvPr/>
        </p:nvSpPr>
        <p:spPr>
          <a:xfrm>
            <a:off x="6608255" y="3584448"/>
            <a:ext cx="251365" cy="251365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</p:sp>
      <p:sp>
        <p:nvSpPr>
          <p:cNvPr id="72" name="Freeform 72"/>
          <p:cNvSpPr/>
          <p:nvPr/>
        </p:nvSpPr>
        <p:spPr>
          <a:xfrm rot="2700000">
            <a:off x="6704076" y="3636264"/>
            <a:ext cx="65818" cy="112871"/>
          </a:xfrm>
          <a:custGeom>
            <a:avLst/>
            <a:gdLst/>
            <a:ahLst/>
            <a:cxnLst/>
            <a:rect l="l" t="t" r="r" b="b"/>
            <a:pathLst>
              <a:path w="218174" h="415436">
                <a:moveTo>
                  <a:pt x="218174" y="0"/>
                </a:moveTo>
                <a:lnTo>
                  <a:pt x="218174" y="415436"/>
                </a:lnTo>
                <a:lnTo>
                  <a:pt x="0" y="415436"/>
                </a:lnTo>
              </a:path>
            </a:pathLst>
          </a:custGeom>
          <a:noFill/>
          <a:ln w="3810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35608" y="2016730"/>
            <a:ext cx="3086955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505FF2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PART</a:t>
            </a:r>
            <a:endParaRPr lang="en-US" sz="8025" b="1">
              <a:solidFill>
                <a:srgbClr val="505FF2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62204" y="3445098"/>
            <a:ext cx="9667591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275" b="1">
                <a:solidFill>
                  <a:srgbClr val="152815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Dynamic performance evaluation</a:t>
            </a:r>
            <a:endParaRPr lang="en-US" sz="4275" b="1">
              <a:solidFill>
                <a:srgbClr val="152815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205648" y="201673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505FF2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05</a:t>
            </a:r>
            <a:endParaRPr lang="en-US" sz="8025" b="1">
              <a:solidFill>
                <a:srgbClr val="505FF2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16200000" flipH="1">
            <a:off x="4182815" y="3922741"/>
            <a:ext cx="4858472" cy="348083"/>
          </a:xfrm>
          <a:prstGeom prst="trapezoid">
            <a:avLst>
              <a:gd name="adj" fmla="val 149484"/>
            </a:avLst>
          </a:prstGeom>
          <a:solidFill>
            <a:schemeClr val="accent2">
              <a:alpha val="100000"/>
              <a:lumMod val="75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369165" y="1667545"/>
            <a:ext cx="5039741" cy="485847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482497" y="2525347"/>
            <a:ext cx="4813076" cy="387280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</p:sp>
      <p:sp>
        <p:nvSpPr>
          <p:cNvPr id="5" name="TextBox 5"/>
          <p:cNvSpPr txBox="1"/>
          <p:nvPr/>
        </p:nvSpPr>
        <p:spPr>
          <a:xfrm>
            <a:off x="482497" y="1936127"/>
            <a:ext cx="4813076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7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Quality conformance rate</a:t>
            </a:r>
            <a:endParaRPr lang="en-US" sz="17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cxnSp>
        <p:nvCxnSpPr>
          <p:cNvPr id="6" name="Connector 6"/>
          <p:cNvCxnSpPr/>
          <p:nvPr/>
        </p:nvCxnSpPr>
        <p:spPr>
          <a:xfrm>
            <a:off x="596471" y="3488282"/>
            <a:ext cx="4585130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or 7"/>
          <p:cNvCxnSpPr/>
          <p:nvPr/>
        </p:nvCxnSpPr>
        <p:spPr>
          <a:xfrm>
            <a:off x="596471" y="4462103"/>
            <a:ext cx="4585130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Connector 8"/>
          <p:cNvCxnSpPr/>
          <p:nvPr/>
        </p:nvCxnSpPr>
        <p:spPr>
          <a:xfrm>
            <a:off x="596471" y="5435924"/>
            <a:ext cx="4585130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AutoShape 9"/>
          <p:cNvSpPr/>
          <p:nvPr/>
        </p:nvSpPr>
        <p:spPr>
          <a:xfrm rot="5400000">
            <a:off x="3153711" y="3922739"/>
            <a:ext cx="4858472" cy="348083"/>
          </a:xfrm>
          <a:prstGeom prst="trapezoid">
            <a:avLst>
              <a:gd name="adj" fmla="val 149484"/>
            </a:avLst>
          </a:prstGeom>
          <a:solidFill>
            <a:schemeClr val="accent2">
              <a:alpha val="100000"/>
              <a:lumMod val="75000"/>
            </a:schemeClr>
          </a:solidFill>
        </p:spPr>
      </p:sp>
      <p:sp>
        <p:nvSpPr>
          <p:cNvPr id="10" name="AutoShape 10"/>
          <p:cNvSpPr/>
          <p:nvPr/>
        </p:nvSpPr>
        <p:spPr>
          <a:xfrm>
            <a:off x="5408907" y="2008346"/>
            <a:ext cx="1374188" cy="4176870"/>
          </a:xfrm>
          <a:prstGeom prst="rect">
            <a:avLst/>
          </a:prstGeom>
          <a:solidFill>
            <a:schemeClr val="accent5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5408907" y="2008346"/>
            <a:ext cx="1374188" cy="506116"/>
          </a:xfrm>
          <a:prstGeom prst="rect">
            <a:avLst/>
          </a:prstGeom>
          <a:solidFill>
            <a:schemeClr val="accent4">
              <a:alpha val="100000"/>
            </a:schemeClr>
          </a:solidFill>
        </p:spPr>
      </p:sp>
      <p:sp>
        <p:nvSpPr>
          <p:cNvPr id="12" name="TextBox 12"/>
          <p:cNvSpPr txBox="1"/>
          <p:nvPr/>
        </p:nvSpPr>
        <p:spPr>
          <a:xfrm>
            <a:off x="1033622" y="2730314"/>
            <a:ext cx="3714750" cy="5715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00">
                <a:solidFill>
                  <a:srgbClr val="00000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Quality exception frequency: records the number of quality exceptions during supplier deliveries</a:t>
            </a:r>
            <a:endParaRPr lang="en-US" sz="1000">
              <a:solidFill>
                <a:srgbClr val="000000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408906" y="2895102"/>
            <a:ext cx="1374189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Conformance rate</a:t>
            </a:r>
            <a:endParaRPr lang="en-US" sz="14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2506447" y="1060910"/>
            <a:ext cx="765176" cy="765176"/>
          </a:xfrm>
          <a:prstGeom prst="ellipse">
            <a:avLst/>
          </a:prstGeom>
          <a:solidFill>
            <a:srgbClr val="FFFFFF">
              <a:alpha val="100000"/>
            </a:srgbClr>
          </a:solidFill>
          <a:ln w="508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5" name="TextBox 15"/>
          <p:cNvSpPr txBox="1"/>
          <p:nvPr/>
        </p:nvSpPr>
        <p:spPr>
          <a:xfrm>
            <a:off x="1033622" y="3695514"/>
            <a:ext cx="3714750" cy="5715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00">
                <a:solidFill>
                  <a:srgbClr val="00000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Batch conformance rate: percentage of delivery batches meeting quality standards</a:t>
            </a:r>
            <a:endParaRPr lang="en-US" sz="1000">
              <a:solidFill>
                <a:srgbClr val="000000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33622" y="4660714"/>
            <a:ext cx="3714750" cy="5715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00">
                <a:solidFill>
                  <a:srgbClr val="00000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Key parameter attainment rate: assesses stability of critical quality parameters</a:t>
            </a:r>
            <a:endParaRPr lang="en-US" sz="1000">
              <a:solidFill>
                <a:srgbClr val="000000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33622" y="5659780"/>
            <a:ext cx="3714750" cy="5715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00">
                <a:solidFill>
                  <a:srgbClr val="00000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Return rate: proportion of returns due to quality issues vs. total delivered quantity</a:t>
            </a:r>
            <a:endParaRPr lang="en-US" sz="1000">
              <a:solidFill>
                <a:srgbClr val="000000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6783095" y="1667545"/>
            <a:ext cx="5039741" cy="4858473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9" name="AutoShape 19"/>
          <p:cNvSpPr/>
          <p:nvPr/>
        </p:nvSpPr>
        <p:spPr>
          <a:xfrm>
            <a:off x="6896427" y="2525347"/>
            <a:ext cx="4813076" cy="3872805"/>
          </a:xfrm>
          <a:prstGeom prst="rect">
            <a:avLst/>
          </a:prstGeom>
          <a:solidFill>
            <a:srgbClr val="FFFFFF">
              <a:alpha val="100000"/>
            </a:srgbClr>
          </a:solidFill>
          <a:ln w="19050">
            <a:solidFill>
              <a:schemeClr val="accent2">
                <a:alpha val="100000"/>
              </a:schemeClr>
            </a:solidFill>
            <a:prstDash val="solid"/>
          </a:ln>
        </p:spPr>
      </p:sp>
      <p:cxnSp>
        <p:nvCxnSpPr>
          <p:cNvPr id="20" name="Connector 20"/>
          <p:cNvCxnSpPr/>
          <p:nvPr/>
        </p:nvCxnSpPr>
        <p:spPr>
          <a:xfrm>
            <a:off x="7010401" y="3488282"/>
            <a:ext cx="4585130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Connector 21"/>
          <p:cNvCxnSpPr/>
          <p:nvPr/>
        </p:nvCxnSpPr>
        <p:spPr>
          <a:xfrm>
            <a:off x="7010401" y="4462103"/>
            <a:ext cx="4585130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Connector 22"/>
          <p:cNvCxnSpPr/>
          <p:nvPr/>
        </p:nvCxnSpPr>
        <p:spPr>
          <a:xfrm>
            <a:off x="7010401" y="5435924"/>
            <a:ext cx="4585130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TextBox 23"/>
          <p:cNvSpPr txBox="1"/>
          <p:nvPr/>
        </p:nvSpPr>
        <p:spPr>
          <a:xfrm>
            <a:off x="7447552" y="2730314"/>
            <a:ext cx="3714750" cy="5715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00">
                <a:solidFill>
                  <a:srgbClr val="00000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Order on-time rate: percentage of orders delivered by agreed date</a:t>
            </a:r>
            <a:endParaRPr lang="en-US" sz="1000">
              <a:solidFill>
                <a:srgbClr val="000000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AutoShape 24"/>
          <p:cNvSpPr/>
          <p:nvPr/>
        </p:nvSpPr>
        <p:spPr>
          <a:xfrm>
            <a:off x="8920377" y="1045144"/>
            <a:ext cx="765176" cy="765176"/>
          </a:xfrm>
          <a:prstGeom prst="ellipse">
            <a:avLst/>
          </a:prstGeom>
          <a:solidFill>
            <a:srgbClr val="FFFFFF">
              <a:alpha val="100000"/>
            </a:srgbClr>
          </a:solidFill>
          <a:ln w="508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25" name="TextBox 25"/>
          <p:cNvSpPr txBox="1"/>
          <p:nvPr/>
        </p:nvSpPr>
        <p:spPr>
          <a:xfrm>
            <a:off x="7447552" y="3695514"/>
            <a:ext cx="3714750" cy="5715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00">
                <a:solidFill>
                  <a:srgbClr val="00000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Emergency order response rate: assesses timely delivery capability for urgent orders</a:t>
            </a:r>
            <a:endParaRPr lang="en-US" sz="1000">
              <a:solidFill>
                <a:srgbClr val="000000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7447552" y="4660714"/>
            <a:ext cx="3714750" cy="5715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00">
                <a:solidFill>
                  <a:srgbClr val="00000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Logistics timeliness attainment rate: percentage of on-time deliveries in logistics</a:t>
            </a:r>
            <a:endParaRPr lang="en-US" sz="1000">
              <a:solidFill>
                <a:srgbClr val="000000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7447552" y="5659780"/>
            <a:ext cx="3714750" cy="5715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00">
                <a:solidFill>
                  <a:srgbClr val="00000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Capacity fluctuation tolerance: assesses delivery stability under capacity variation</a:t>
            </a:r>
            <a:endParaRPr lang="en-US" sz="1000">
              <a:solidFill>
                <a:srgbClr val="000000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6896427" y="1936127"/>
            <a:ext cx="4813076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7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On-time delivery rate</a:t>
            </a:r>
            <a:endParaRPr lang="en-US" sz="17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cxnSp>
        <p:nvCxnSpPr>
          <p:cNvPr id="29" name="Connector 29"/>
          <p:cNvCxnSpPr/>
          <p:nvPr/>
        </p:nvCxnSpPr>
        <p:spPr>
          <a:xfrm>
            <a:off x="5408907" y="3488282"/>
            <a:ext cx="1374188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Connector 30"/>
          <p:cNvCxnSpPr/>
          <p:nvPr/>
        </p:nvCxnSpPr>
        <p:spPr>
          <a:xfrm>
            <a:off x="5408907" y="4466292"/>
            <a:ext cx="1374188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Connector 31"/>
          <p:cNvCxnSpPr/>
          <p:nvPr/>
        </p:nvCxnSpPr>
        <p:spPr>
          <a:xfrm>
            <a:off x="5408907" y="5436350"/>
            <a:ext cx="1374188" cy="0"/>
          </a:xfrm>
          <a:prstGeom prst="line">
            <a:avLst/>
          </a:prstGeom>
          <a:ln w="63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2" name="TextBox 32"/>
          <p:cNvSpPr txBox="1"/>
          <p:nvPr/>
        </p:nvSpPr>
        <p:spPr>
          <a:xfrm>
            <a:off x="5792073" y="2175884"/>
            <a:ext cx="609600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VS</a:t>
            </a:r>
            <a:endParaRPr lang="en-US" sz="14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5408906" y="3873113"/>
            <a:ext cx="1374189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On-time rate</a:t>
            </a:r>
            <a:endParaRPr lang="en-US" sz="14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5408906" y="4842931"/>
            <a:ext cx="1374189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Exception rate</a:t>
            </a:r>
            <a:endParaRPr lang="en-US" sz="14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5408906" y="5701913"/>
            <a:ext cx="1374189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Variation rate</a:t>
            </a:r>
            <a:endParaRPr lang="en-US" sz="14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6" name="Freeform 36"/>
          <p:cNvSpPr/>
          <p:nvPr/>
        </p:nvSpPr>
        <p:spPr>
          <a:xfrm>
            <a:off x="2703764" y="1260231"/>
            <a:ext cx="366534" cy="366534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</a:path>
              <a:path w="304800" h="304800"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</a:path>
              <a:path w="304800" h="304800"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37" name="Freeform 37"/>
          <p:cNvSpPr/>
          <p:nvPr/>
        </p:nvSpPr>
        <p:spPr>
          <a:xfrm>
            <a:off x="9122331" y="1247098"/>
            <a:ext cx="361269" cy="361269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</a:path>
              <a:path w="304800" h="304800"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</a:path>
              <a:path w="304800" h="304800"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</a:path>
            </a:pathLst>
          </a:custGeom>
          <a:solidFill>
            <a:schemeClr val="accent2">
              <a:alpha val="100000"/>
            </a:schemeClr>
          </a:solidFill>
        </p:spPr>
      </p:sp>
      <p:sp>
        <p:nvSpPr>
          <p:cNvPr id="38" name="TextBox 38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Evaluation metric design (quality conformance / on-time delivery)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5078823" y="1704636"/>
            <a:ext cx="2450496" cy="3715512"/>
          </a:xfrm>
          <a:prstGeom prst="line">
            <a:avLst/>
          </a:prstGeom>
          <a:ln w="635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sp>
        <p:nvSpPr>
          <p:cNvPr id="3" name="AutoShape 3"/>
          <p:cNvSpPr/>
          <p:nvPr/>
        </p:nvSpPr>
        <p:spPr>
          <a:xfrm>
            <a:off x="1002372" y="5420148"/>
            <a:ext cx="6408000" cy="643944"/>
          </a:xfrm>
          <a:prstGeom prst="parallelogram">
            <a:avLst>
              <a:gd name="adj" fmla="val 77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1002372" y="4491270"/>
            <a:ext cx="5832000" cy="643944"/>
          </a:xfrm>
          <a:prstGeom prst="parallelogram">
            <a:avLst>
              <a:gd name="adj" fmla="val 77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1002371" y="3562392"/>
            <a:ext cx="5220000" cy="643944"/>
          </a:xfrm>
          <a:prstGeom prst="parallelogram">
            <a:avLst>
              <a:gd name="adj" fmla="val 77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1002373" y="2633514"/>
            <a:ext cx="4644000" cy="643944"/>
          </a:xfrm>
          <a:prstGeom prst="parallelogram">
            <a:avLst>
              <a:gd name="adj" fmla="val 77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7" name="Freeform 7"/>
          <p:cNvSpPr/>
          <p:nvPr/>
        </p:nvSpPr>
        <p:spPr>
          <a:xfrm flipH="1">
            <a:off x="4595743" y="1704636"/>
            <a:ext cx="2946880" cy="4372156"/>
          </a:xfrm>
          <a:custGeom>
            <a:avLst/>
            <a:gdLst/>
            <a:ahLst/>
            <a:cxnLst/>
            <a:rect l="l" t="t" r="r" b="b"/>
            <a:pathLst>
              <a:path w="2946880" h="4372156">
                <a:moveTo>
                  <a:pt x="0" y="3724456"/>
                </a:moveTo>
                <a:lnTo>
                  <a:pt x="2460745" y="0"/>
                </a:lnTo>
                <a:lnTo>
                  <a:pt x="2946880" y="673100"/>
                </a:lnTo>
                <a:lnTo>
                  <a:pt x="460735" y="4372156"/>
                </a:lnTo>
                <a:lnTo>
                  <a:pt x="0" y="3724456"/>
                </a:lnTo>
              </a:path>
            </a:pathLst>
          </a:custGeom>
          <a:solidFill>
            <a:schemeClr val="accent3">
              <a:alpha val="100000"/>
              <a:lumMod val="75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4587206" y="1704636"/>
            <a:ext cx="4176000" cy="643944"/>
          </a:xfrm>
          <a:prstGeom prst="parallelogram">
            <a:avLst>
              <a:gd name="adj" fmla="val 77000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9" name="AutoShape 9"/>
          <p:cNvSpPr/>
          <p:nvPr/>
        </p:nvSpPr>
        <p:spPr>
          <a:xfrm>
            <a:off x="5233856" y="2633514"/>
            <a:ext cx="4226835" cy="643944"/>
          </a:xfrm>
          <a:prstGeom prst="parallelogram">
            <a:avLst>
              <a:gd name="adj" fmla="val 77000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10" name="AutoShape 10"/>
          <p:cNvSpPr/>
          <p:nvPr/>
        </p:nvSpPr>
        <p:spPr>
          <a:xfrm>
            <a:off x="5870233" y="3562392"/>
            <a:ext cx="4176000" cy="643944"/>
          </a:xfrm>
          <a:prstGeom prst="parallelogram">
            <a:avLst>
              <a:gd name="adj" fmla="val 77000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6465910" y="4491270"/>
            <a:ext cx="4176000" cy="643944"/>
          </a:xfrm>
          <a:prstGeom prst="parallelogram">
            <a:avLst>
              <a:gd name="adj" fmla="val 77000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7064162" y="5420148"/>
            <a:ext cx="4176000" cy="643944"/>
          </a:xfrm>
          <a:prstGeom prst="parallelogram">
            <a:avLst>
              <a:gd name="adj" fmla="val 77000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13" name="TextBox 13"/>
          <p:cNvSpPr txBox="1"/>
          <p:nvPr/>
        </p:nvSpPr>
        <p:spPr>
          <a:xfrm flipH="1">
            <a:off x="6222371" y="3765101"/>
            <a:ext cx="3337723" cy="2571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55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Data collection phase</a:t>
            </a:r>
            <a:endParaRPr lang="en-US" sz="155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TextBox 14"/>
          <p:cNvSpPr txBox="1"/>
          <p:nvPr/>
        </p:nvSpPr>
        <p:spPr>
          <a:xfrm flipH="1">
            <a:off x="6834372" y="4693978"/>
            <a:ext cx="3211861" cy="2571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55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Scoring execution phase</a:t>
            </a:r>
            <a:endParaRPr lang="en-US" sz="155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TextBox 15"/>
          <p:cNvSpPr txBox="1"/>
          <p:nvPr/>
        </p:nvSpPr>
        <p:spPr>
          <a:xfrm flipH="1">
            <a:off x="7410372" y="5622856"/>
            <a:ext cx="3231538" cy="2571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55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Results application phase</a:t>
            </a:r>
            <a:endParaRPr lang="en-US" sz="155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TextBox 16"/>
          <p:cNvSpPr txBox="1"/>
          <p:nvPr/>
        </p:nvSpPr>
        <p:spPr>
          <a:xfrm flipH="1">
            <a:off x="5572185" y="2829272"/>
            <a:ext cx="3337854" cy="2571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55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Scoring design phase</a:t>
            </a:r>
            <a:endParaRPr lang="en-US" sz="155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 flipH="1">
            <a:off x="5089798" y="1915702"/>
            <a:ext cx="2452825" cy="2571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55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Metric definition phase</a:t>
            </a:r>
            <a:endParaRPr lang="en-US" sz="155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AutoShape 18"/>
          <p:cNvSpPr/>
          <p:nvPr/>
        </p:nvSpPr>
        <p:spPr>
          <a:xfrm rot="16200000">
            <a:off x="-1771531" y="3442551"/>
            <a:ext cx="4739089" cy="503993"/>
          </a:xfrm>
          <a:prstGeom prst="rightArrow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19" name="Freeform 19"/>
          <p:cNvSpPr/>
          <p:nvPr/>
        </p:nvSpPr>
        <p:spPr>
          <a:xfrm flipH="1">
            <a:off x="11088705" y="5420148"/>
            <a:ext cx="631070" cy="643944"/>
          </a:xfrm>
          <a:custGeom>
            <a:avLst/>
            <a:gdLst/>
            <a:ahLst/>
            <a:cxnLst/>
            <a:rect l="l" t="t" r="r" b="b"/>
            <a:pathLst>
              <a:path w="631070" h="643944">
                <a:moveTo>
                  <a:pt x="0" y="0"/>
                </a:moveTo>
                <a:lnTo>
                  <a:pt x="0" y="643944"/>
                </a:lnTo>
                <a:lnTo>
                  <a:pt x="631070" y="643944"/>
                </a:lnTo>
                <a:lnTo>
                  <a:pt x="627578" y="640381"/>
                </a:lnTo>
                <a:lnTo>
                  <a:pt x="627578" y="643943"/>
                </a:lnTo>
                <a:lnTo>
                  <a:pt x="441" y="643943"/>
                </a:lnTo>
                <a:lnTo>
                  <a:pt x="441" y="450"/>
                </a:lnTo>
                <a:lnTo>
                  <a:pt x="0" y="0"/>
                </a:lnTo>
              </a:path>
            </a:pathLst>
          </a:custGeom>
          <a:solidFill>
            <a:schemeClr val="accent3">
              <a:alpha val="100000"/>
            </a:schemeClr>
          </a:solidFill>
        </p:spPr>
      </p:sp>
      <p:sp>
        <p:nvSpPr>
          <p:cNvPr id="20" name="Freeform 20"/>
          <p:cNvSpPr/>
          <p:nvPr/>
        </p:nvSpPr>
        <p:spPr>
          <a:xfrm>
            <a:off x="9950862" y="3179483"/>
            <a:ext cx="1088402" cy="1955731"/>
          </a:xfrm>
          <a:custGeom>
            <a:avLst/>
            <a:gdLst/>
            <a:ahLst/>
            <a:cxnLst/>
            <a:rect l="l" t="t" r="r" b="b"/>
            <a:pathLst>
              <a:path w="1088402" h="1955731">
                <a:moveTo>
                  <a:pt x="544201" y="0"/>
                </a:moveTo>
                <a:lnTo>
                  <a:pt x="1088402" y="690243"/>
                </a:lnTo>
                <a:lnTo>
                  <a:pt x="890122" y="690243"/>
                </a:lnTo>
                <a:lnTo>
                  <a:pt x="890122" y="1087950"/>
                </a:lnTo>
                <a:lnTo>
                  <a:pt x="206201" y="1955731"/>
                </a:lnTo>
                <a:lnTo>
                  <a:pt x="198280" y="1955731"/>
                </a:lnTo>
                <a:lnTo>
                  <a:pt x="198280" y="690243"/>
                </a:lnTo>
                <a:lnTo>
                  <a:pt x="0" y="690243"/>
                </a:lnTo>
                <a:lnTo>
                  <a:pt x="544201" y="0"/>
                </a:lnTo>
              </a:path>
            </a:pathLst>
          </a:custGeom>
          <a:solidFill>
            <a:schemeClr val="accent3">
              <a:alpha val="100000"/>
              <a:lumMod val="60000"/>
              <a:lumOff val="40000"/>
            </a:schemeClr>
          </a:solidFill>
        </p:spPr>
      </p:sp>
      <p:sp>
        <p:nvSpPr>
          <p:cNvPr id="21" name="Freeform 21"/>
          <p:cNvSpPr/>
          <p:nvPr/>
        </p:nvSpPr>
        <p:spPr>
          <a:xfrm>
            <a:off x="10556579" y="4108361"/>
            <a:ext cx="1088402" cy="1955731"/>
          </a:xfrm>
          <a:custGeom>
            <a:avLst/>
            <a:gdLst/>
            <a:ahLst/>
            <a:cxnLst/>
            <a:rect l="l" t="t" r="r" b="b"/>
            <a:pathLst>
              <a:path w="1088402" h="1955731">
                <a:moveTo>
                  <a:pt x="544201" y="0"/>
                </a:moveTo>
                <a:lnTo>
                  <a:pt x="1088402" y="690243"/>
                </a:lnTo>
                <a:lnTo>
                  <a:pt x="890122" y="690243"/>
                </a:lnTo>
                <a:lnTo>
                  <a:pt x="890122" y="1087762"/>
                </a:lnTo>
                <a:lnTo>
                  <a:pt x="206053" y="1955731"/>
                </a:lnTo>
                <a:lnTo>
                  <a:pt x="198280" y="1955731"/>
                </a:lnTo>
                <a:lnTo>
                  <a:pt x="198280" y="690243"/>
                </a:lnTo>
                <a:lnTo>
                  <a:pt x="0" y="690243"/>
                </a:lnTo>
                <a:lnTo>
                  <a:pt x="544201" y="0"/>
                </a:lnTo>
              </a:path>
            </a:pathLst>
          </a:custGeom>
          <a:solidFill>
            <a:schemeClr val="accent3">
              <a:alpha val="100000"/>
              <a:lumMod val="60000"/>
              <a:lumOff val="40000"/>
            </a:schemeClr>
          </a:solidFill>
        </p:spPr>
      </p:sp>
      <p:sp>
        <p:nvSpPr>
          <p:cNvPr id="22" name="Freeform 22"/>
          <p:cNvSpPr/>
          <p:nvPr/>
        </p:nvSpPr>
        <p:spPr>
          <a:xfrm>
            <a:off x="9354873" y="2250605"/>
            <a:ext cx="1088402" cy="1955731"/>
          </a:xfrm>
          <a:custGeom>
            <a:avLst/>
            <a:gdLst/>
            <a:ahLst/>
            <a:cxnLst/>
            <a:rect l="l" t="t" r="r" b="b"/>
            <a:pathLst>
              <a:path w="1088402" h="1955731">
                <a:moveTo>
                  <a:pt x="544201" y="0"/>
                </a:moveTo>
                <a:lnTo>
                  <a:pt x="1088402" y="690243"/>
                </a:lnTo>
                <a:lnTo>
                  <a:pt x="890122" y="690243"/>
                </a:lnTo>
                <a:lnTo>
                  <a:pt x="890122" y="1079223"/>
                </a:lnTo>
                <a:lnTo>
                  <a:pt x="199323" y="1955731"/>
                </a:lnTo>
                <a:lnTo>
                  <a:pt x="198280" y="1955731"/>
                </a:lnTo>
                <a:lnTo>
                  <a:pt x="198280" y="690243"/>
                </a:lnTo>
                <a:lnTo>
                  <a:pt x="0" y="690243"/>
                </a:lnTo>
                <a:lnTo>
                  <a:pt x="544201" y="0"/>
                </a:lnTo>
              </a:path>
            </a:pathLst>
          </a:custGeom>
          <a:solidFill>
            <a:schemeClr val="accent3">
              <a:alpha val="100000"/>
              <a:lumMod val="60000"/>
              <a:lumOff val="40000"/>
            </a:schemeClr>
          </a:solidFill>
        </p:spPr>
      </p:sp>
      <p:sp>
        <p:nvSpPr>
          <p:cNvPr id="23" name="TextBox 23"/>
          <p:cNvSpPr txBox="1"/>
          <p:nvPr/>
        </p:nvSpPr>
        <p:spPr>
          <a:xfrm>
            <a:off x="410645" y="2505423"/>
            <a:ext cx="363855" cy="2567940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1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Quantitative and qualitative integration</a:t>
            </a:r>
            <a:endParaRPr lang="en-US" sz="11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9560094" y="2674361"/>
            <a:ext cx="659130" cy="681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22%</a:t>
            </a:r>
            <a:endParaRPr lang="en-US" sz="18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0137407" y="3589662"/>
            <a:ext cx="678180" cy="681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28%</a:t>
            </a:r>
            <a:endParaRPr lang="en-US" sz="18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0760409" y="4532117"/>
            <a:ext cx="659130" cy="681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32%</a:t>
            </a:r>
            <a:endParaRPr lang="en-US" sz="18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Freeform 27"/>
          <p:cNvSpPr/>
          <p:nvPr/>
        </p:nvSpPr>
        <p:spPr>
          <a:xfrm flipV="1">
            <a:off x="11652113" y="1325003"/>
            <a:ext cx="127736" cy="1856499"/>
          </a:xfrm>
          <a:custGeom>
            <a:avLst/>
            <a:gdLst/>
            <a:ahLst/>
            <a:cxnLst/>
            <a:rect l="l" t="t" r="r" b="b"/>
            <a:pathLst>
              <a:path w="164578" h="3451885">
                <a:moveTo>
                  <a:pt x="53596" y="0"/>
                </a:moveTo>
                <a:lnTo>
                  <a:pt x="111196" y="0"/>
                </a:lnTo>
                <a:lnTo>
                  <a:pt x="111196" y="3272458"/>
                </a:lnTo>
                <a:lnTo>
                  <a:pt x="164578" y="3272458"/>
                </a:lnTo>
                <a:lnTo>
                  <a:pt x="82289" y="3451885"/>
                </a:lnTo>
                <a:lnTo>
                  <a:pt x="0" y="3272458"/>
                </a:lnTo>
                <a:lnTo>
                  <a:pt x="53596" y="3272458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28" name="TextBox 28"/>
          <p:cNvSpPr txBox="1"/>
          <p:nvPr/>
        </p:nvSpPr>
        <p:spPr>
          <a:xfrm>
            <a:off x="11529433" y="3206460"/>
            <a:ext cx="382905" cy="1005840"/>
          </a:xfrm>
          <a:prstGeom prst="rect">
            <a:avLst/>
          </a:prstGeom>
          <a:noFill/>
        </p:spPr>
        <p:txBody>
          <a:bodyPr vert="eaVert" wrap="none" lIns="91440" tIns="45720" rIns="91440" bIns="4572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Evaluation organizational structure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AutoShape 29"/>
          <p:cNvSpPr/>
          <p:nvPr/>
        </p:nvSpPr>
        <p:spPr>
          <a:xfrm flipV="1">
            <a:off x="11692499" y="4277847"/>
            <a:ext cx="45719" cy="1792115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30" name="Freeform 30"/>
          <p:cNvSpPr/>
          <p:nvPr/>
        </p:nvSpPr>
        <p:spPr>
          <a:xfrm>
            <a:off x="8763206" y="1321727"/>
            <a:ext cx="1088402" cy="1955731"/>
          </a:xfrm>
          <a:custGeom>
            <a:avLst/>
            <a:gdLst/>
            <a:ahLst/>
            <a:cxnLst/>
            <a:rect l="l" t="t" r="r" b="b"/>
            <a:pathLst>
              <a:path w="1088402" h="1955731">
                <a:moveTo>
                  <a:pt x="544201" y="0"/>
                </a:moveTo>
                <a:lnTo>
                  <a:pt x="1088402" y="690243"/>
                </a:lnTo>
                <a:lnTo>
                  <a:pt x="890122" y="690243"/>
                </a:lnTo>
                <a:lnTo>
                  <a:pt x="890122" y="1079223"/>
                </a:lnTo>
                <a:lnTo>
                  <a:pt x="199323" y="1955731"/>
                </a:lnTo>
                <a:lnTo>
                  <a:pt x="198280" y="1955731"/>
                </a:lnTo>
                <a:lnTo>
                  <a:pt x="198280" y="690243"/>
                </a:lnTo>
                <a:lnTo>
                  <a:pt x="0" y="690243"/>
                </a:lnTo>
                <a:lnTo>
                  <a:pt x="544201" y="0"/>
                </a:lnTo>
              </a:path>
            </a:pathLst>
          </a:custGeom>
          <a:solidFill>
            <a:schemeClr val="accent3">
              <a:alpha val="100000"/>
              <a:lumMod val="60000"/>
              <a:lumOff val="40000"/>
            </a:schemeClr>
          </a:solidFill>
        </p:spPr>
      </p:sp>
      <p:sp>
        <p:nvSpPr>
          <p:cNvPr id="31" name="TextBox 31"/>
          <p:cNvSpPr txBox="1"/>
          <p:nvPr/>
        </p:nvSpPr>
        <p:spPr>
          <a:xfrm>
            <a:off x="8988462" y="1745483"/>
            <a:ext cx="659130" cy="3962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10%</a:t>
            </a:r>
            <a:endParaRPr lang="en-US" sz="18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546893" y="3684006"/>
            <a:ext cx="3950552" cy="4533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Collect monthly/quarterly quality data, delivery records, customer complaints, and other performance evidence from suppliers.</a:t>
            </a:r>
            <a:endParaRPr lang="en-US" sz="10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546893" y="4598406"/>
            <a:ext cx="4549107" cy="4533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Objectively rate suppliers per scoring criteria and assign A/B/C/D performance grades.</a:t>
            </a:r>
            <a:endParaRPr lang="en-US" sz="10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546893" y="5520521"/>
            <a:ext cx="5071586" cy="4533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Apply scoring results to supplier grading, order allocation adjustment, and improvement resource prioritization.</a:t>
            </a:r>
            <a:endParaRPr lang="en-US" sz="10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546893" y="2755128"/>
            <a:ext cx="3440727" cy="4533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Develop scoring rules with quantitative criteria such as defect rate and on-time delivery rate.</a:t>
            </a:r>
            <a:endParaRPr lang="en-US" sz="10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6" name="AutoShape 36"/>
          <p:cNvSpPr/>
          <p:nvPr/>
        </p:nvSpPr>
        <p:spPr>
          <a:xfrm>
            <a:off x="1129798" y="1704636"/>
            <a:ext cx="3960000" cy="643944"/>
          </a:xfrm>
          <a:prstGeom prst="parallelogram">
            <a:avLst>
              <a:gd name="adj" fmla="val 77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37" name="AutoShape 37"/>
          <p:cNvSpPr/>
          <p:nvPr/>
        </p:nvSpPr>
        <p:spPr>
          <a:xfrm>
            <a:off x="7542623" y="1893843"/>
            <a:ext cx="796980" cy="24622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16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8%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1546893" y="1823971"/>
            <a:ext cx="3048850" cy="4431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  <a:defRPr/>
            </a:pPr>
            <a:r>
              <a:rPr lang="en-US" sz="10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Define supplier performance evaluation objectives and set core KPIs for quality, delivery, and cost.</a:t>
            </a:r>
            <a:endParaRPr lang="en-US" sz="1100"/>
          </a:p>
        </p:txBody>
      </p:sp>
      <p:cxnSp>
        <p:nvCxnSpPr>
          <p:cNvPr id="39" name="Connector 39"/>
          <p:cNvCxnSpPr/>
          <p:nvPr/>
        </p:nvCxnSpPr>
        <p:spPr>
          <a:xfrm>
            <a:off x="4597565" y="2348580"/>
            <a:ext cx="2461678" cy="3715512"/>
          </a:xfrm>
          <a:prstGeom prst="line">
            <a:avLst/>
          </a:prstGeom>
          <a:ln w="6350">
            <a:solidFill>
              <a:schemeClr val="accent4"/>
            </a:solidFill>
            <a:prstDash val="dash"/>
            <a:headEnd type="none"/>
            <a:tailEnd type="none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sp>
        <p:nvSpPr>
          <p:cNvPr id="40" name="TextBox 40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Monthly/quarterly performance scoring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92919" y="14713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3" name="AutoShape 3"/>
          <p:cNvSpPr/>
          <p:nvPr/>
        </p:nvSpPr>
        <p:spPr>
          <a:xfrm>
            <a:off x="642135" y="4823305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4" name="AutoShape 4"/>
          <p:cNvSpPr/>
          <p:nvPr/>
        </p:nvSpPr>
        <p:spPr>
          <a:xfrm>
            <a:off x="642135" y="3187764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5" name="TextBox 5"/>
          <p:cNvSpPr txBox="1"/>
          <p:nvPr/>
        </p:nvSpPr>
        <p:spPr>
          <a:xfrm>
            <a:off x="1477002" y="1805928"/>
            <a:ext cx="4405069" cy="1127581"/>
          </a:xfrm>
          <a:prstGeom prst="rect">
            <a:avLst/>
          </a:prstGeom>
          <a:noFill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Green zone (85–100): maintain normal cooperation; Yellow zone (60–84): initiate improvement coaching; Red zone (0–59): trigger exit procedure.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77002" y="1456420"/>
            <a:ext cx="4219575" cy="41048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5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Intelligent three-zone classification</a:t>
            </a:r>
            <a:endParaRPr lang="en-US" sz="165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77002" y="5176569"/>
            <a:ext cx="4346229" cy="1164308"/>
          </a:xfrm>
          <a:prstGeom prst="rect">
            <a:avLst/>
          </a:prstGeom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System automatically sends alerts to relevant buyers, requiring corrective/preventive action report within 48 hours.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477002" y="3507078"/>
            <a:ext cx="4346229" cy="1165431"/>
          </a:xfrm>
          <a:prstGeom prst="rect">
            <a:avLst/>
          </a:prstGeom>
          <a:noFill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Auto-downgrade Yellow suppliers with no improvement for three consecutive months; Red suppliers barred from new project bids for six months.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36634" y="1534314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01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36634" y="4891235"/>
            <a:ext cx="849630" cy="5200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03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36634" y="3247045"/>
            <a:ext cx="849630" cy="5200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02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642135" y="145598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3" name="TextBox 1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Red/Yellow/Green alert mechanism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6392919" y="320317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5" name="TextBox 15"/>
          <p:cNvSpPr txBox="1"/>
          <p:nvPr/>
        </p:nvSpPr>
        <p:spPr>
          <a:xfrm>
            <a:off x="7227786" y="1821335"/>
            <a:ext cx="4383960" cy="1112174"/>
          </a:xfrm>
          <a:prstGeom prst="rect">
            <a:avLst/>
          </a:prstGeom>
          <a:noFill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Launch unannounced audits for Yellow suppliers covering production floor, test equipment, raw material traceability, and more.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227786" y="3522485"/>
            <a:ext cx="4383960" cy="1150023"/>
          </a:xfrm>
          <a:prstGeom prst="rect">
            <a:avLst/>
          </a:prstGeom>
          <a:noFill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Require alternative sources for Red suppliers to complete development validation within the alert period to ensure supply continuity.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287418" y="1530671"/>
            <a:ext cx="849630" cy="5200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04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287418" y="3262453"/>
            <a:ext cx="849630" cy="5200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05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7227786" y="1456420"/>
            <a:ext cx="4219575" cy="41048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5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Supporting special audit mechanism</a:t>
            </a:r>
            <a:endParaRPr lang="en-US" sz="165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477002" y="3167475"/>
            <a:ext cx="4219575" cy="41048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5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Continuous monitoring trigger conditions</a:t>
            </a:r>
            <a:endParaRPr lang="en-US" sz="165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7227786" y="3167475"/>
            <a:ext cx="4219575" cy="41048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5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Risk buffer plan</a:t>
            </a:r>
            <a:endParaRPr lang="en-US" sz="165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477002" y="4827386"/>
            <a:ext cx="4219575" cy="41048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5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Alert response workflow</a:t>
            </a:r>
            <a:endParaRPr lang="en-US" sz="165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35608" y="2016730"/>
            <a:ext cx="3086955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505FF2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PART</a:t>
            </a:r>
            <a:endParaRPr lang="en-US" sz="8025" b="1">
              <a:solidFill>
                <a:srgbClr val="505FF2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62204" y="3445098"/>
            <a:ext cx="9667591" cy="158778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275" b="1">
                <a:solidFill>
                  <a:srgbClr val="152815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Continuous improvement closed loop</a:t>
            </a:r>
            <a:endParaRPr lang="en-US" sz="4275" b="1">
              <a:solidFill>
                <a:srgbClr val="152815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205648" y="2016730"/>
            <a:ext cx="4297680" cy="1522429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8025" b="1">
                <a:solidFill>
                  <a:srgbClr val="505FF2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06</a:t>
            </a:r>
            <a:endParaRPr lang="en-US" sz="8025" b="1">
              <a:solidFill>
                <a:srgbClr val="505FF2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Joint improvement plan development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15104" y="1376998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Cross-functional collaboration mechanism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278857" y="1376998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Data-driven decision making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042611" y="1376998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Risk tiered management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395390" y="3950072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SMART principle application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159144" y="3950072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Dual-dimension evaluation criteria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515104" y="1943785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9" name="TextBox 9"/>
          <p:cNvSpPr txBox="1"/>
          <p:nvPr/>
        </p:nvSpPr>
        <p:spPr>
          <a:xfrm>
            <a:off x="740613" y="2105555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Establish joint work groups from quality, procurement, and engineering with regular meetings to define improvement goals and responsibilities aligned with business needs.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278857" y="1943785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1" name="TextBox 11"/>
          <p:cNvSpPr txBox="1"/>
          <p:nvPr/>
        </p:nvSpPr>
        <p:spPr>
          <a:xfrm>
            <a:off x="4504366" y="2105555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Pareto analysis on key metrics from performance reports (e.g., defect rate, on-time delivery) to identify priority improvements and targeted action plans.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8042611" y="1943785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3" name="TextBox 13"/>
          <p:cNvSpPr txBox="1"/>
          <p:nvPr/>
        </p:nvSpPr>
        <p:spPr>
          <a:xfrm>
            <a:off x="8268120" y="2105555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Classify improvement projects as ABC based on material criticality and historical quality severity; allocate differentiated resources and tracking frequency.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2395390" y="4500511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5" name="TextBox 15"/>
          <p:cNvSpPr txBox="1"/>
          <p:nvPr/>
        </p:nvSpPr>
        <p:spPr>
          <a:xfrm>
            <a:off x="2620899" y="4662281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All improvement targets must meet SMART criteria, e.g., "Reduce dimensional defect rate for a component from 5% to 2% within three months."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6159144" y="4500511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7" name="TextBox 17"/>
          <p:cNvSpPr txBox="1"/>
          <p:nvPr/>
        </p:nvSpPr>
        <p:spPr>
          <a:xfrm>
            <a:off x="6384653" y="4662281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Define both process metrics (e.g., action completion rate) and outcome metrics (e.g., quality conformance improvement) to comprehensively assess effectiveness.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5567" y="1333976"/>
            <a:ext cx="5468684" cy="2529078"/>
          </a:xfrm>
          <a:custGeom>
            <a:avLst/>
            <a:gdLst/>
            <a:ahLst/>
            <a:cxnLst/>
            <a:rect l="l" t="t" r="r" b="b"/>
            <a:pathLst>
              <a:path w="2495014" h="1153850">
                <a:moveTo>
                  <a:pt x="2495014" y="0"/>
                </a:moveTo>
                <a:lnTo>
                  <a:pt x="1829006" y="1153850"/>
                </a:lnTo>
                <a:lnTo>
                  <a:pt x="0" y="1153850"/>
                </a:lnTo>
                <a:lnTo>
                  <a:pt x="0" y="0"/>
                </a:lnTo>
              </a:path>
            </a:pathLst>
          </a:custGeom>
          <a:solidFill>
            <a:schemeClr val="accent3">
              <a:alpha val="10000"/>
            </a:schemeClr>
          </a:solidFill>
        </p:spPr>
        <p:txBody>
          <a:bodyPr vert="horz" wrap="square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3" name="Freeform 3"/>
          <p:cNvSpPr/>
          <p:nvPr/>
        </p:nvSpPr>
        <p:spPr>
          <a:xfrm flipH="1">
            <a:off x="6373368" y="1362551"/>
            <a:ext cx="5468684" cy="2529078"/>
          </a:xfrm>
          <a:custGeom>
            <a:avLst/>
            <a:gdLst/>
            <a:ahLst/>
            <a:cxnLst/>
            <a:rect l="l" t="t" r="r" b="b"/>
            <a:pathLst>
              <a:path w="2495014" h="1153850">
                <a:moveTo>
                  <a:pt x="2495014" y="0"/>
                </a:moveTo>
                <a:lnTo>
                  <a:pt x="1829006" y="1153850"/>
                </a:lnTo>
                <a:lnTo>
                  <a:pt x="0" y="1153850"/>
                </a:lnTo>
                <a:lnTo>
                  <a:pt x="0" y="0"/>
                </a:lnTo>
              </a:path>
            </a:pathLst>
          </a:custGeom>
          <a:solidFill>
            <a:schemeClr val="accent3">
              <a:alpha val="10000"/>
            </a:schemeClr>
          </a:solidFill>
        </p:spPr>
        <p:txBody>
          <a:bodyPr vert="horz" wrap="square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 flipH="1">
            <a:off x="8580787" y="5158264"/>
            <a:ext cx="3261265" cy="1133285"/>
          </a:xfrm>
          <a:custGeom>
            <a:avLst/>
            <a:gdLst/>
            <a:ahLst/>
            <a:cxnLst/>
            <a:rect l="l" t="t" r="r" b="b"/>
            <a:pathLst>
              <a:path w="1487925" h="517048">
                <a:moveTo>
                  <a:pt x="1487925" y="0"/>
                </a:moveTo>
                <a:lnTo>
                  <a:pt x="1189491" y="517049"/>
                </a:lnTo>
                <a:lnTo>
                  <a:pt x="0" y="517049"/>
                </a:lnTo>
                <a:lnTo>
                  <a:pt x="0" y="0"/>
                </a:lnTo>
              </a:path>
            </a:pathLst>
          </a:custGeom>
          <a:solidFill>
            <a:schemeClr val="lt2">
              <a:alpha val="100000"/>
            </a:schemeClr>
          </a:solidFill>
        </p:spPr>
      </p:sp>
      <p:sp>
        <p:nvSpPr>
          <p:cNvPr id="5" name="Freeform 5"/>
          <p:cNvSpPr/>
          <p:nvPr/>
        </p:nvSpPr>
        <p:spPr>
          <a:xfrm flipH="1">
            <a:off x="7879937" y="3944017"/>
            <a:ext cx="3962114" cy="1133285"/>
          </a:xfrm>
          <a:custGeom>
            <a:avLst/>
            <a:gdLst/>
            <a:ahLst/>
            <a:cxnLst/>
            <a:rect l="l" t="t" r="r" b="b"/>
            <a:pathLst>
              <a:path w="1807683" h="517048">
                <a:moveTo>
                  <a:pt x="1807683" y="0"/>
                </a:moveTo>
                <a:lnTo>
                  <a:pt x="1509249" y="517049"/>
                </a:lnTo>
                <a:lnTo>
                  <a:pt x="0" y="517049"/>
                </a:lnTo>
                <a:lnTo>
                  <a:pt x="0" y="0"/>
                </a:lnTo>
              </a:path>
            </a:pathLst>
          </a:custGeom>
          <a:solidFill>
            <a:schemeClr val="lt2">
              <a:alpha val="100000"/>
            </a:schemeClr>
          </a:solidFill>
        </p:spPr>
      </p:sp>
      <p:sp>
        <p:nvSpPr>
          <p:cNvPr id="6" name="Freeform 6"/>
          <p:cNvSpPr/>
          <p:nvPr/>
        </p:nvSpPr>
        <p:spPr>
          <a:xfrm>
            <a:off x="345567" y="5158264"/>
            <a:ext cx="3261265" cy="1133285"/>
          </a:xfrm>
          <a:custGeom>
            <a:avLst/>
            <a:gdLst/>
            <a:ahLst/>
            <a:cxnLst/>
            <a:rect l="l" t="t" r="r" b="b"/>
            <a:pathLst>
              <a:path w="1487925" h="517048">
                <a:moveTo>
                  <a:pt x="1487925" y="0"/>
                </a:moveTo>
                <a:lnTo>
                  <a:pt x="1189491" y="517049"/>
                </a:lnTo>
                <a:lnTo>
                  <a:pt x="0" y="517049"/>
                </a:lnTo>
                <a:lnTo>
                  <a:pt x="0" y="0"/>
                </a:lnTo>
              </a:path>
            </a:pathLst>
          </a:custGeom>
          <a:solidFill>
            <a:schemeClr val="lt2">
              <a:alpha val="100000"/>
            </a:schemeClr>
          </a:solidFill>
        </p:spPr>
      </p:sp>
      <p:sp>
        <p:nvSpPr>
          <p:cNvPr id="7" name="Freeform 7"/>
          <p:cNvSpPr/>
          <p:nvPr/>
        </p:nvSpPr>
        <p:spPr>
          <a:xfrm>
            <a:off x="345567" y="3944017"/>
            <a:ext cx="3962114" cy="1133285"/>
          </a:xfrm>
          <a:custGeom>
            <a:avLst/>
            <a:gdLst/>
            <a:ahLst/>
            <a:cxnLst/>
            <a:rect l="l" t="t" r="r" b="b"/>
            <a:pathLst>
              <a:path w="1807683" h="517048">
                <a:moveTo>
                  <a:pt x="1807683" y="0"/>
                </a:moveTo>
                <a:lnTo>
                  <a:pt x="1509249" y="517049"/>
                </a:lnTo>
                <a:lnTo>
                  <a:pt x="0" y="517049"/>
                </a:lnTo>
                <a:lnTo>
                  <a:pt x="0" y="0"/>
                </a:lnTo>
              </a:path>
            </a:pathLst>
          </a:custGeom>
          <a:solidFill>
            <a:schemeClr val="lt2">
              <a:alpha val="100000"/>
            </a:schemeClr>
          </a:solidFill>
        </p:spPr>
      </p:sp>
      <p:sp>
        <p:nvSpPr>
          <p:cNvPr id="8" name="Freeform 8"/>
          <p:cNvSpPr/>
          <p:nvPr/>
        </p:nvSpPr>
        <p:spPr>
          <a:xfrm>
            <a:off x="7465511" y="5155091"/>
            <a:ext cx="1312093" cy="1136448"/>
          </a:xfrm>
          <a:custGeom>
            <a:avLst/>
            <a:gdLst/>
            <a:ahLst/>
            <a:cxnLst/>
            <a:rect l="l" t="t" r="r" b="b"/>
            <a:pathLst>
              <a:path w="596961" h="517048">
                <a:moveTo>
                  <a:pt x="0" y="517049"/>
                </a:moveTo>
                <a:lnTo>
                  <a:pt x="0" y="517049"/>
                </a:lnTo>
                <a:lnTo>
                  <a:pt x="596961" y="517049"/>
                </a:lnTo>
                <a:lnTo>
                  <a:pt x="298527" y="0"/>
                </a:lnTo>
              </a:path>
            </a:pathLst>
          </a:custGeom>
          <a:solidFill>
            <a:schemeClr val="accent3">
              <a:alpha val="100000"/>
            </a:schemeClr>
          </a:solidFill>
        </p:spPr>
      </p:sp>
      <p:sp>
        <p:nvSpPr>
          <p:cNvPr id="9" name="Freeform 9"/>
          <p:cNvSpPr/>
          <p:nvPr/>
        </p:nvSpPr>
        <p:spPr>
          <a:xfrm>
            <a:off x="6142870" y="2863519"/>
            <a:ext cx="1931923" cy="3346845"/>
          </a:xfrm>
          <a:custGeom>
            <a:avLst/>
            <a:gdLst/>
            <a:ahLst/>
            <a:cxnLst/>
            <a:rect l="l" t="t" r="r" b="b"/>
            <a:pathLst>
              <a:path w="878964" h="1522709">
                <a:moveTo>
                  <a:pt x="878964" y="1005660"/>
                </a:moveTo>
                <a:lnTo>
                  <a:pt x="298434" y="0"/>
                </a:lnTo>
                <a:lnTo>
                  <a:pt x="0" y="517049"/>
                </a:lnTo>
                <a:lnTo>
                  <a:pt x="580437" y="1522709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10" name="Freeform 10"/>
          <p:cNvSpPr/>
          <p:nvPr/>
        </p:nvSpPr>
        <p:spPr>
          <a:xfrm>
            <a:off x="3414397" y="5155091"/>
            <a:ext cx="1312093" cy="1136448"/>
          </a:xfrm>
          <a:custGeom>
            <a:avLst/>
            <a:gdLst/>
            <a:ahLst/>
            <a:cxnLst/>
            <a:rect l="l" t="t" r="r" b="b"/>
            <a:pathLst>
              <a:path w="596961" h="517048">
                <a:moveTo>
                  <a:pt x="298434" y="0"/>
                </a:moveTo>
                <a:lnTo>
                  <a:pt x="298434" y="0"/>
                </a:lnTo>
                <a:lnTo>
                  <a:pt x="0" y="517049"/>
                </a:lnTo>
                <a:lnTo>
                  <a:pt x="596961" y="517049"/>
                </a:lnTo>
              </a:path>
            </a:pathLst>
          </a:custGeom>
          <a:solidFill>
            <a:schemeClr val="accent3">
              <a:alpha val="100000"/>
            </a:schemeClr>
          </a:solidFill>
        </p:spPr>
      </p:sp>
      <p:sp>
        <p:nvSpPr>
          <p:cNvPr id="11" name="Freeform 11"/>
          <p:cNvSpPr/>
          <p:nvPr/>
        </p:nvSpPr>
        <p:spPr>
          <a:xfrm>
            <a:off x="4164078" y="5155091"/>
            <a:ext cx="3207697" cy="1136448"/>
          </a:xfrm>
          <a:custGeom>
            <a:avLst/>
            <a:gdLst/>
            <a:ahLst/>
            <a:cxnLst/>
            <a:rect l="l" t="t" r="r" b="b"/>
            <a:pathLst>
              <a:path w="1459401" h="517048">
                <a:moveTo>
                  <a:pt x="298434" y="517049"/>
                </a:moveTo>
                <a:lnTo>
                  <a:pt x="1459402" y="517049"/>
                </a:lnTo>
                <a:lnTo>
                  <a:pt x="1160968" y="0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12" name="Freeform 12"/>
          <p:cNvSpPr/>
          <p:nvPr/>
        </p:nvSpPr>
        <p:spPr>
          <a:xfrm>
            <a:off x="5440056" y="1645894"/>
            <a:ext cx="1311889" cy="1136448"/>
          </a:xfrm>
          <a:custGeom>
            <a:avLst/>
            <a:gdLst/>
            <a:ahLst/>
            <a:cxnLst/>
            <a:rect l="l" t="t" r="r" b="b"/>
            <a:pathLst>
              <a:path w="596868" h="517048">
                <a:moveTo>
                  <a:pt x="596869" y="517049"/>
                </a:moveTo>
                <a:lnTo>
                  <a:pt x="596869" y="517049"/>
                </a:lnTo>
                <a:lnTo>
                  <a:pt x="298434" y="0"/>
                </a:lnTo>
                <a:lnTo>
                  <a:pt x="0" y="517049"/>
                </a:lnTo>
              </a:path>
            </a:pathLst>
          </a:custGeom>
          <a:solidFill>
            <a:schemeClr val="accent3">
              <a:alpha val="100000"/>
            </a:schemeClr>
          </a:solidFill>
        </p:spPr>
      </p:sp>
      <p:sp>
        <p:nvSpPr>
          <p:cNvPr id="13" name="Freeform 13"/>
          <p:cNvSpPr/>
          <p:nvPr/>
        </p:nvSpPr>
        <p:spPr>
          <a:xfrm>
            <a:off x="4117211" y="2863519"/>
            <a:ext cx="2587867" cy="2210395"/>
          </a:xfrm>
          <a:custGeom>
            <a:avLst/>
            <a:gdLst/>
            <a:ahLst/>
            <a:cxnLst/>
            <a:rect l="l" t="t" r="r" b="b"/>
            <a:pathLst>
              <a:path w="1177398" h="1005660">
                <a:moveTo>
                  <a:pt x="580530" y="0"/>
                </a:moveTo>
                <a:lnTo>
                  <a:pt x="0" y="1005660"/>
                </a:lnTo>
                <a:lnTo>
                  <a:pt x="596961" y="1005660"/>
                </a:lnTo>
                <a:lnTo>
                  <a:pt x="1177399" y="0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5379244" y="5460397"/>
            <a:ext cx="914400" cy="2476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25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Timeliness control</a:t>
            </a:r>
            <a:endParaRPr lang="en-US" sz="15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951952" y="3706273"/>
            <a:ext cx="914400" cy="2476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25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Collaboration mechanism</a:t>
            </a:r>
            <a:endParaRPr lang="en-US" sz="15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661214" y="4305490"/>
            <a:ext cx="914400" cy="2476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25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Verification effectiveness</a:t>
            </a:r>
            <a:endParaRPr lang="en-US" sz="15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25617" y="5421809"/>
            <a:ext cx="2362200" cy="5715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Establish corrective action deadline tracking via Gantt charts to monitor progress and ensure on-time verification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725617" y="4235977"/>
            <a:ext cx="3019425" cy="5715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Develop tiered verification: full inspection + sampling for critical items; document review + on-site confirmation for routine items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1643809" y="3008581"/>
            <a:ext cx="534188" cy="53418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20" name="AutoShape 20"/>
          <p:cNvSpPr/>
          <p:nvPr/>
        </p:nvSpPr>
        <p:spPr>
          <a:xfrm>
            <a:off x="753667" y="3008581"/>
            <a:ext cx="534188" cy="53418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21" name="AutoShape 21"/>
          <p:cNvSpPr/>
          <p:nvPr/>
        </p:nvSpPr>
        <p:spPr>
          <a:xfrm>
            <a:off x="2533951" y="3008581"/>
            <a:ext cx="534188" cy="53418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22" name="TextBox 22"/>
          <p:cNvSpPr txBox="1"/>
          <p:nvPr/>
        </p:nvSpPr>
        <p:spPr>
          <a:xfrm>
            <a:off x="725617" y="2188528"/>
            <a:ext cx="3933825" cy="5715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Effectiveness review: monthly quality meetings to assess actions, update FMEA risk library into standardized documents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725617" y="1686081"/>
            <a:ext cx="3883378" cy="3333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Method optimization: PDCA cycle</a:t>
            </a:r>
            <a:endParaRPr lang="en-US" sz="2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TextBox 24"/>
          <p:cNvSpPr txBox="1"/>
          <p:nvPr/>
        </p:nvSpPr>
        <p:spPr>
          <a:xfrm flipH="1">
            <a:off x="9101017" y="5421809"/>
            <a:ext cx="2362200" cy="5715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Digital tracking: SRM system auto-alerts for overdue tasks with real-time corrective status updates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5" name="TextBox 25"/>
          <p:cNvSpPr txBox="1"/>
          <p:nvPr/>
        </p:nvSpPr>
        <p:spPr>
          <a:xfrm flipH="1">
            <a:off x="8441129" y="4235977"/>
            <a:ext cx="3019425" cy="5715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Automated verification: QMS auto-collects inspection data and generates SPC reports to analyze improvement impact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AutoShape 26"/>
          <p:cNvSpPr/>
          <p:nvPr/>
        </p:nvSpPr>
        <p:spPr>
          <a:xfrm flipH="1">
            <a:off x="10009606" y="3008581"/>
            <a:ext cx="534188" cy="53418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 flipH="1">
            <a:off x="10899747" y="3008581"/>
            <a:ext cx="534188" cy="53418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28" name="AutoShape 28"/>
          <p:cNvSpPr/>
          <p:nvPr/>
        </p:nvSpPr>
        <p:spPr>
          <a:xfrm flipH="1">
            <a:off x="9119464" y="3008581"/>
            <a:ext cx="534188" cy="53418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29" name="TextBox 29"/>
          <p:cNvSpPr txBox="1"/>
          <p:nvPr/>
        </p:nvSpPr>
        <p:spPr>
          <a:xfrm flipH="1">
            <a:off x="7528879" y="2188528"/>
            <a:ext cx="3933825" cy="5715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Collaboration platform: supplier portal for shared corrective data with electronic SCAR workflow and closed-loop tracking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TextBox 30"/>
          <p:cNvSpPr txBox="1"/>
          <p:nvPr/>
        </p:nvSpPr>
        <p:spPr>
          <a:xfrm flipH="1">
            <a:off x="7642088" y="1686081"/>
            <a:ext cx="3822902" cy="3333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2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Method optimization: Digital enablement</a:t>
            </a:r>
            <a:endParaRPr lang="en-US" sz="2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Improvement action tracking and verification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Freeform 32"/>
          <p:cNvSpPr/>
          <p:nvPr/>
        </p:nvSpPr>
        <p:spPr>
          <a:xfrm>
            <a:off x="1734503" y="3094672"/>
            <a:ext cx="372427" cy="372427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</a:path>
              <a:path w="304800" h="304800"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</a:path>
            </a:pathLst>
          </a:custGeom>
          <a:solidFill>
            <a:srgbClr val="FDFDFD">
              <a:alpha val="100000"/>
            </a:srgbClr>
          </a:solidFill>
        </p:spPr>
      </p:sp>
      <p:sp>
        <p:nvSpPr>
          <p:cNvPr id="33" name="Freeform 33"/>
          <p:cNvSpPr/>
          <p:nvPr/>
        </p:nvSpPr>
        <p:spPr>
          <a:xfrm>
            <a:off x="844549" y="3094477"/>
            <a:ext cx="371475" cy="371475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50749" y="121920"/>
                </a:moveTo>
                <a:lnTo>
                  <a:pt x="152400" y="182880"/>
                </a:lnTo>
                <a:lnTo>
                  <a:pt x="304800" y="91440"/>
                </a:lnTo>
                <a:lnTo>
                  <a:pt x="152400" y="0"/>
                </a:lnTo>
                <a:lnTo>
                  <a:pt x="0" y="91440"/>
                </a:lnTo>
                <a:lnTo>
                  <a:pt x="152400" y="91440"/>
                </a:lnTo>
                <a:lnTo>
                  <a:pt x="152400" y="121920"/>
                </a:lnTo>
                <a:lnTo>
                  <a:pt x="50749" y="121920"/>
                </a:lnTo>
                <a:close/>
              </a:path>
              <a:path w="304800" h="304800">
                <a:moveTo>
                  <a:pt x="0" y="121920"/>
                </a:moveTo>
                <a:lnTo>
                  <a:pt x="0" y="243840"/>
                </a:lnTo>
                <a:lnTo>
                  <a:pt x="30480" y="210007"/>
                </a:lnTo>
                <a:lnTo>
                  <a:pt x="30480" y="140208"/>
                </a:lnTo>
                <a:lnTo>
                  <a:pt x="0" y="121920"/>
                </a:lnTo>
                <a:close/>
              </a:path>
              <a:path w="304800" h="304800">
                <a:moveTo>
                  <a:pt x="152400" y="304800"/>
                </a:moveTo>
                <a:lnTo>
                  <a:pt x="45720" y="240792"/>
                </a:lnTo>
                <a:lnTo>
                  <a:pt x="45720" y="149352"/>
                </a:lnTo>
                <a:lnTo>
                  <a:pt x="152400" y="213360"/>
                </a:lnTo>
                <a:lnTo>
                  <a:pt x="259080" y="149352"/>
                </a:lnTo>
                <a:lnTo>
                  <a:pt x="259080" y="240792"/>
                </a:lnTo>
                <a:lnTo>
                  <a:pt x="152400" y="304800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34" name="Freeform 34"/>
          <p:cNvSpPr/>
          <p:nvPr/>
        </p:nvSpPr>
        <p:spPr>
          <a:xfrm>
            <a:off x="2624833" y="3113527"/>
            <a:ext cx="371475" cy="371475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35" name="Freeform 35"/>
          <p:cNvSpPr/>
          <p:nvPr/>
        </p:nvSpPr>
        <p:spPr>
          <a:xfrm>
            <a:off x="9200820" y="3104002"/>
            <a:ext cx="371475" cy="371475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50749" y="121920"/>
                </a:moveTo>
                <a:lnTo>
                  <a:pt x="152400" y="182880"/>
                </a:lnTo>
                <a:lnTo>
                  <a:pt x="304800" y="91440"/>
                </a:lnTo>
                <a:lnTo>
                  <a:pt x="152400" y="0"/>
                </a:lnTo>
                <a:lnTo>
                  <a:pt x="0" y="91440"/>
                </a:lnTo>
                <a:lnTo>
                  <a:pt x="152400" y="91440"/>
                </a:lnTo>
                <a:lnTo>
                  <a:pt x="152400" y="121920"/>
                </a:lnTo>
                <a:lnTo>
                  <a:pt x="50749" y="121920"/>
                </a:lnTo>
                <a:close/>
              </a:path>
              <a:path w="304800" h="304800">
                <a:moveTo>
                  <a:pt x="0" y="121920"/>
                </a:moveTo>
                <a:lnTo>
                  <a:pt x="0" y="243840"/>
                </a:lnTo>
                <a:lnTo>
                  <a:pt x="30480" y="210007"/>
                </a:lnTo>
                <a:lnTo>
                  <a:pt x="30480" y="140208"/>
                </a:lnTo>
                <a:lnTo>
                  <a:pt x="0" y="121920"/>
                </a:lnTo>
                <a:close/>
              </a:path>
              <a:path w="304800" h="304800">
                <a:moveTo>
                  <a:pt x="152400" y="304800"/>
                </a:moveTo>
                <a:lnTo>
                  <a:pt x="45720" y="240792"/>
                </a:lnTo>
                <a:lnTo>
                  <a:pt x="45720" y="149352"/>
                </a:lnTo>
                <a:lnTo>
                  <a:pt x="152400" y="213360"/>
                </a:lnTo>
                <a:lnTo>
                  <a:pt x="259080" y="149352"/>
                </a:lnTo>
                <a:lnTo>
                  <a:pt x="259080" y="240792"/>
                </a:lnTo>
                <a:lnTo>
                  <a:pt x="152400" y="304800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36" name="Freeform 36"/>
          <p:cNvSpPr/>
          <p:nvPr/>
        </p:nvSpPr>
        <p:spPr>
          <a:xfrm>
            <a:off x="10086379" y="3094477"/>
            <a:ext cx="372427" cy="372427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</a:path>
              <a:path w="304800" h="304800"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</a:path>
            </a:pathLst>
          </a:custGeom>
          <a:solidFill>
            <a:srgbClr val="FDFDFD">
              <a:alpha val="100000"/>
            </a:srgbClr>
          </a:solidFill>
        </p:spPr>
      </p:sp>
      <p:sp>
        <p:nvSpPr>
          <p:cNvPr id="37" name="Freeform 37"/>
          <p:cNvSpPr/>
          <p:nvPr/>
        </p:nvSpPr>
        <p:spPr>
          <a:xfrm>
            <a:off x="10981103" y="3104002"/>
            <a:ext cx="371475" cy="371475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97192" y="1308287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Dynamic audit scoring sheet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865764" y="1271476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Supplier capability radar chart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78035" y="2989034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Corrective and Preventive Action (CAPA) register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890305" y="4725206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Change impact assessment matrix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21733" y="4762018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Tiered process record forms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09463" y="3025846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Red/Yellow/Green tracking dashboard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97192" y="1670999"/>
            <a:ext cx="4486656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Design weighted scoring sheet covering QMS, process control, and inspection capability; auto-adjust key item weights by supplier grade.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309463" y="3410120"/>
            <a:ext cx="4486275" cy="1152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Visual management system displays improvement project progress in real time; overdue items auto-escalate alert level and trigger follow-up workflow.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321733" y="5149114"/>
            <a:ext cx="4486275" cy="1152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Develop dedicated checklists for different audit levels (system, process, product) to match audit depth and scope.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865764" y="1634188"/>
            <a:ext cx="4486275" cy="1152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six-dimension radar chart to visualize supplier relative levels in quality, cost, delivery, etc., identifying capability gaps.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878035" y="3373308"/>
            <a:ext cx="4486275" cy="1152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Standardized tracking form with problem description, root cause, containment, and systemic preventive actions for traceable quality issue management.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890305" y="5112302"/>
            <a:ext cx="4486275" cy="1152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Pre-assess potential risks of new improvement measures across technical feasibility, quality impact, and cost change for integrated scoring decisions.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Tool application (audit sheet / scorecard / tracker)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grpSp>
        <p:nvGrpSpPr>
          <p:cNvPr id="15" name="Group 15"/>
          <p:cNvGrpSpPr/>
          <p:nvPr/>
        </p:nvGrpSpPr>
        <p:grpSpPr>
          <a:xfrm rot="0">
            <a:off x="839115" y="1512589"/>
            <a:ext cx="197186" cy="5357334"/>
            <a:chOff x="839115" y="1512589"/>
            <a:chExt cx="197186" cy="5357334"/>
          </a:xfrm>
        </p:grpSpPr>
        <p:sp>
          <p:nvSpPr>
            <p:cNvPr id="16" name="AutoShape 16"/>
            <p:cNvSpPr/>
            <p:nvPr/>
          </p:nvSpPr>
          <p:spPr>
            <a:xfrm>
              <a:off x="839115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839115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839115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cxnSp>
          <p:nvCxnSpPr>
            <p:cNvPr id="19" name="Connector 19"/>
            <p:cNvCxnSpPr/>
            <p:nvPr/>
          </p:nvCxnSpPr>
          <p:spPr>
            <a:xfrm>
              <a:off x="937708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20" name="Group 20"/>
          <p:cNvGrpSpPr/>
          <p:nvPr/>
        </p:nvGrpSpPr>
        <p:grpSpPr>
          <a:xfrm rot="0">
            <a:off x="6455568" y="1512589"/>
            <a:ext cx="197186" cy="5357334"/>
            <a:chOff x="6455568" y="1512589"/>
            <a:chExt cx="197186" cy="5357334"/>
          </a:xfrm>
        </p:grpSpPr>
        <p:sp>
          <p:nvSpPr>
            <p:cNvPr id="21" name="AutoShape 21"/>
            <p:cNvSpPr/>
            <p:nvPr/>
          </p:nvSpPr>
          <p:spPr>
            <a:xfrm>
              <a:off x="6455568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6455568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6455568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cxnSp>
          <p:nvCxnSpPr>
            <p:cNvPr id="24" name="Connector 24"/>
            <p:cNvCxnSpPr/>
            <p:nvPr/>
          </p:nvCxnSpPr>
          <p:spPr>
            <a:xfrm>
              <a:off x="6554162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222222"/>
      </a:dk1>
      <a:lt1>
        <a:srgbClr val="DDEFFE"/>
      </a:lt1>
      <a:dk2>
        <a:srgbClr val="505FF2"/>
      </a:dk2>
      <a:lt2>
        <a:srgbClr val="CBE8F9"/>
      </a:lt2>
      <a:accent1>
        <a:srgbClr val="505FF2"/>
      </a:accent1>
      <a:accent2>
        <a:srgbClr val="505FF2"/>
      </a:accent2>
      <a:accent3>
        <a:srgbClr val="626FEC"/>
      </a:accent3>
      <a:accent4>
        <a:srgbClr val="535FD3"/>
      </a:accent4>
      <a:accent5>
        <a:srgbClr val="3643C6"/>
      </a:accent5>
      <a:accent6>
        <a:srgbClr val="614FD9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E382D"/>
      </a:accent1>
      <a:accent2>
        <a:srgbClr val="0079C2"/>
      </a:accent2>
      <a:accent3>
        <a:srgbClr val="FFFFFF"/>
      </a:accent3>
      <a:accent4>
        <a:srgbClr val="000000"/>
      </a:accent4>
      <a:accent5>
        <a:srgbClr val="DBAEAC"/>
      </a:accent5>
      <a:accent6>
        <a:srgbClr val="006CAE"/>
      </a:accent6>
      <a:hlink>
        <a:srgbClr val="0563C1"/>
      </a:hlink>
      <a:folHlink>
        <a:srgbClr val="954F72"/>
      </a:folHlink>
    </a:clrScheme>
    <a:fontScheme name="">
      <a:majorFont>
        <a:latin typeface="Eras Medium ITC"/>
        <a:ea typeface="Calibri"/>
        <a:cs typeface=""/>
      </a:majorFont>
      <a:minorFont>
        <a:latin typeface="Eras Medium ITC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BE382D"/>
        </a:accent1>
        <a:accent2>
          <a:srgbClr val="0079C2"/>
        </a:accent2>
        <a:accent3>
          <a:srgbClr val="FFFFFF"/>
        </a:accent3>
        <a:accent4>
          <a:srgbClr val="000000"/>
        </a:accent4>
        <a:accent5>
          <a:srgbClr val="DBAEAC"/>
        </a:accent5>
        <a:accent6>
          <a:srgbClr val="006CA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4684</Words>
  <Application>Microsoft PowerPoint</Application>
  <PresentationFormat>Widescreen</PresentationFormat>
  <Paragraphs>632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50" baseType="lpstr">
      <vt:lpstr>Arial</vt:lpstr>
      <vt:lpstr>Calibri</vt:lpstr>
      <vt:lpstr>Wingdings</vt:lpstr>
      <vt:lpstr>Noto Sans SC</vt:lpstr>
      <vt:lpstr>Thonburi</vt:lpstr>
      <vt:lpstr>Calibri</vt:lpstr>
      <vt:lpstr>Calibri-简</vt:lpstr>
      <vt:lpstr>Calibri</vt:lpstr>
      <vt:lpstr>汉仪旗黑</vt:lpstr>
      <vt:lpstr>Arial Unicode MS</vt:lpstr>
      <vt:lpstr>等线 Light</vt:lpstr>
      <vt:lpstr>苹方-简</vt:lpstr>
      <vt:lpstr>等线</vt:lpstr>
      <vt:lpstr>Calibri</vt:lpstr>
      <vt:lpstr>Helvetica Neue</vt:lpstr>
      <vt:lpstr>Noto Sans SC</vt:lpstr>
      <vt:lpstr>Eras Medium ITC</vt:lpstr>
      <vt:lpstr>儷宋 Pro</vt:lpstr>
      <vt:lpstr>Eras Light ITC</vt:lpstr>
      <vt:lpstr>Segoe UI</vt:lpstr>
      <vt:lpstr>Calibri</vt:lpstr>
      <vt:lpstr>Office 主题​​</vt:lpstr>
      <vt:lpstr>2_Office 主题</vt:lpstr>
      <vt:lpstr>Add your main title here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Thanks！谢谢！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zhangqishou</dc:creator>
  <cp:lastModifiedBy>王新民</cp:lastModifiedBy>
  <cp:revision>3</cp:revision>
  <dcterms:created xsi:type="dcterms:W3CDTF">2026-03-31T15:06:05Z</dcterms:created>
  <dcterms:modified xsi:type="dcterms:W3CDTF">2026-03-31T15:06:05Z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001191110000802100433B10001","ProduceID":"e227be76444e762308669e4cc568b71c_1774969414_7f60e5be771f8a4b7352a6016dc1bd99","ReservedCode1":"7fa80cf1b46a1ed194626400ba815304d17f372dbce22bfe3adfa4e4e589839d","ContentPropagator":"001191110000802100433B10001","PropagateID":"e227be76444e762308669e4cc568b71c_1774969414_7f60e5be771f8a4b7352a6016dc1bd99","ReservedCode2":"7fa80cf1b46a1ed194626400ba815304d17f372dbce22bfe3adfa4e4e589839d"}</vt:lpwstr>
  </property>
  <property fmtid="{D5CDD505-2E9C-101B-9397-08002B2CF9AE}" pid="3" name="ICV">
    <vt:lpwstr>94B2E251500B2BB4DDE2CB69FD6A3D2C_42</vt:lpwstr>
  </property>
  <property fmtid="{D5CDD505-2E9C-101B-9397-08002B2CF9AE}" pid="4" name="KSOProductBuildVer">
    <vt:lpwstr>2052-12.1.23155.23155</vt:lpwstr>
  </property>
</Properties>
</file>