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60" r:id="rId3"/>
  </p:sldMasterIdLst>
  <p:sldIdLst>
    <p:sldId id="287"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8" r:id="rId31"/>
  </p:sldIdLst>
  <p:sldSz cx="12192000" cy="68580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20"/>
    <p:restoredTop sz="94674"/>
  </p:normalViewPr>
  <p:slideViewPr>
    <p:cSldViewPr snapToGrid="0">
      <p:cViewPr varScale="1">
        <p:scale>
          <a:sx n="124" d="100"/>
          <a:sy n="124" d="100"/>
        </p:scale>
        <p:origin x="22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Master" Target="slideMasters/slideMaster2.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s://www.zhiliangclub.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kumimoji="1" lang="zh-CN" altLang="en-US"/>
              <a:t>Click to edit master title style</a:t>
            </a:r>
            <a:endParaRPr kumimoji="1"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zh-CN" altLang="en-US"/>
              <a:t>Click to edit master subtitle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idx="1"/>
          </p:nvPr>
        </p:nvSpPr>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zh-CN" altLang="en-US"/>
              <a:t>Click to edit master text style</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内容占位符 2"/>
          <p:cNvSpPr>
            <a:spLocks noGrp="1"/>
          </p:cNvSpPr>
          <p:nvPr>
            <p:ph sz="half" idx="1"/>
          </p:nvPr>
        </p:nvSpPr>
        <p:spPr>
          <a:xfrm>
            <a:off x="838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内容占位符 3"/>
          <p:cNvSpPr>
            <a:spLocks noGrp="1"/>
          </p:cNvSpPr>
          <p:nvPr>
            <p:ph sz="half" idx="2"/>
          </p:nvPr>
        </p:nvSpPr>
        <p:spPr>
          <a:xfrm>
            <a:off x="6172200" y="1825625"/>
            <a:ext cx="5181600" cy="435133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4" name="内容占位符 3"/>
          <p:cNvSpPr>
            <a:spLocks noGrp="1"/>
          </p:cNvSpPr>
          <p:nvPr>
            <p:ph sz="half" idx="2"/>
          </p:nvPr>
        </p:nvSpPr>
        <p:spPr>
          <a:xfrm>
            <a:off x="839788" y="2505075"/>
            <a:ext cx="5157787"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zh-CN" altLang="en-US"/>
              <a:t>Click to edit master text style</a:t>
            </a:r>
            <a:endParaRPr kumimoji="1" lang="zh-CN" altLang="en-US"/>
          </a:p>
        </p:txBody>
      </p:sp>
      <p:sp>
        <p:nvSpPr>
          <p:cNvPr id="6" name="内容占位符 5"/>
          <p:cNvSpPr>
            <a:spLocks noGrp="1"/>
          </p:cNvSpPr>
          <p:nvPr>
            <p:ph sz="quarter" idx="4"/>
          </p:nvPr>
        </p:nvSpPr>
        <p:spPr>
          <a:xfrm>
            <a:off x="6172200" y="2505075"/>
            <a:ext cx="5183188" cy="3684588"/>
          </a:xfrm>
        </p:spPr>
        <p:txBody>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7" name="日期占位符 6"/>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8" name="页脚占位符 7"/>
          <p:cNvSpPr>
            <a:spLocks noGrp="1"/>
          </p:cNvSpPr>
          <p:nvPr>
            <p:ph type="ftr" sz="quarter" idx="11"/>
          </p:nvPr>
        </p:nvSpPr>
        <p:spPr/>
        <p:txBody>
          <a:bodyPr/>
          <a:lstStyle/>
          <a:p>
            <a:endParaRPr kumimoji="1" lang="zh-CN" altLang="en-US"/>
          </a:p>
        </p:txBody>
      </p:sp>
      <p:sp>
        <p:nvSpPr>
          <p:cNvPr id="9" name="灯片编号占位符 8"/>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日期占位符 2"/>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4" name="页脚占位符 3"/>
          <p:cNvSpPr>
            <a:spLocks noGrp="1"/>
          </p:cNvSpPr>
          <p:nvPr>
            <p:ph type="ftr" sz="quarter" idx="11"/>
          </p:nvPr>
        </p:nvSpPr>
        <p:spPr/>
        <p:txBody>
          <a:bodyPr/>
          <a:lstStyle/>
          <a:p>
            <a:endParaRPr kumimoji="1" lang="zh-CN" altLang="en-US"/>
          </a:p>
        </p:txBody>
      </p:sp>
      <p:sp>
        <p:nvSpPr>
          <p:cNvPr id="5" name="灯片编号占位符 4"/>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3" name="页脚占位符 2"/>
          <p:cNvSpPr>
            <a:spLocks noGrp="1"/>
          </p:cNvSpPr>
          <p:nvPr>
            <p:ph type="ftr" sz="quarter" idx="11"/>
          </p:nvPr>
        </p:nvSpPr>
        <p:spPr/>
        <p:txBody>
          <a:bodyPr/>
          <a:lstStyle/>
          <a:p>
            <a:endParaRPr kumimoji="1" lang="zh-CN" altLang="en-US"/>
          </a:p>
        </p:txBody>
      </p:sp>
      <p:sp>
        <p:nvSpPr>
          <p:cNvPr id="4" name="灯片编号占位符 3"/>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kumimoji="1" lang="zh-CN" altLang="en-US"/>
              <a:t>Click to edit master title style</a:t>
            </a:r>
            <a:endParaRPr kumimoji="1"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zh-CN" altLang="en-US"/>
              <a:t>Click to edit master text style</a:t>
            </a:r>
            <a:endParaRPr kumimoji="1" lang="zh-CN" altLang="en-US"/>
          </a:p>
        </p:txBody>
      </p:sp>
      <p:sp>
        <p:nvSpPr>
          <p:cNvPr id="5" name="日期占位符 4"/>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6" name="页脚占位符 5"/>
          <p:cNvSpPr>
            <a:spLocks noGrp="1"/>
          </p:cNvSpPr>
          <p:nvPr>
            <p:ph type="ftr" sz="quarter" idx="11"/>
          </p:nvPr>
        </p:nvSpPr>
        <p:spPr/>
        <p:txBody>
          <a:bodyPr/>
          <a:lstStyle/>
          <a:p>
            <a:endParaRPr kumimoji="1" lang="zh-CN" altLang="en-US"/>
          </a:p>
        </p:txBody>
      </p:sp>
      <p:sp>
        <p:nvSpPr>
          <p:cNvPr id="7" name="灯片编号占位符 6"/>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kumimoji="1" lang="zh-CN" altLang="en-US"/>
              <a:t>Click to edit master title style</a:t>
            </a:r>
            <a:endParaRPr kumimoji="1"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10"/>
          </p:nvPr>
        </p:nvSpPr>
        <p:spPr/>
        <p:txBody>
          <a:body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灯片编号占位符 5"/>
          <p:cNvSpPr>
            <a:spLocks noGrp="1"/>
          </p:cNvSpPr>
          <p:nvPr>
            <p:ph type="sldNum" sz="quarter" idx="12"/>
          </p:nvPr>
        </p:nvSpPr>
        <p:spPr/>
        <p:txBody>
          <a:bodyPr/>
          <a:lstStyle/>
          <a:p>
            <a:fld id="{14F1114B-15D0-654E-97CA-9E77F051A874}" type="slidenum">
              <a:rPr kumimoji="1" lang="zh-CN" altLang="en-US" smtClean="0"/>
            </a:fld>
            <a:endParaRPr kumimoji="1"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bg>
      <p:bgPr>
        <a:no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sp>
        <p:nvSpPr>
          <p:cNvPr id="3" name="页脚占位符 2"/>
          <p:cNvSpPr>
            <a:spLocks noGrp="1"/>
          </p:cNvSpPr>
          <p:nvPr>
            <p:ph type="ftr" sz="quarter" idx="11"/>
          </p:nvPr>
        </p:nvSpPr>
        <p:spPr>
          <a:xfrm>
            <a:off x="7753350" y="6356350"/>
            <a:ext cx="4114800" cy="365125"/>
          </a:xfrm>
          <a:prstGeom prst="rect">
            <a:avLst/>
          </a:prstGeom>
          <a:noFill/>
          <a:ln w="9525">
            <a:noFill/>
          </a:ln>
        </p:spPr>
        <p:txBody>
          <a:bodyPr anchor="ctr"/>
          <a:lstStyle/>
          <a:p>
            <a:pPr lvl="0" eaLnBrk="1" fontAlgn="base" hangingPunct="1"/>
            <a:r>
              <a:rPr lang="zh-CN" altLang="en-US" strike="noStrike" noProof="1" dirty="0">
                <a:latin typeface="Eras Medium ITC" panose="020B0602030504020804" pitchFamily="2" charset="0"/>
                <a:ea typeface="Calibri" charset="-122"/>
                <a:cs typeface="+mn-cs"/>
              </a:rPr>
              <a:t> </a:t>
            </a:r>
            <a:endParaRPr lang="zh-CN" altLang="en-US" strike="noStrike" noProof="1" dirty="0">
              <a:latin typeface="Eras Medium ITC" panose="020B0602030504020804" pitchFamily="2" charset="0"/>
            </a:endParaRPr>
          </a:p>
        </p:txBody>
      </p:sp>
      <p:pic>
        <p:nvPicPr>
          <p:cNvPr id="4" name="图片 3" descr="logo"/>
          <p:cNvPicPr>
            <a:picLocks noChangeAspect="1"/>
          </p:cNvPicPr>
          <p:nvPr userDrawn="1"/>
        </p:nvPicPr>
        <p:blipFill>
          <a:blip r:embed="rId2"/>
          <a:stretch>
            <a:fillRect/>
          </a:stretch>
        </p:blipFill>
        <p:spPr>
          <a:xfrm>
            <a:off x="79375" y="59690"/>
            <a:ext cx="1301750" cy="553720"/>
          </a:xfrm>
          <a:prstGeom prst="rect">
            <a:avLst/>
          </a:prstGeom>
        </p:spPr>
      </p:pic>
      <p:sp>
        <p:nvSpPr>
          <p:cNvPr id="5" name="文本框 4"/>
          <p:cNvSpPr txBox="1"/>
          <p:nvPr userDrawn="1"/>
        </p:nvSpPr>
        <p:spPr>
          <a:xfrm>
            <a:off x="4764405" y="6445885"/>
            <a:ext cx="2850515" cy="275590"/>
          </a:xfrm>
          <a:prstGeom prst="rect">
            <a:avLst/>
          </a:prstGeom>
          <a:noFill/>
          <a:ln>
            <a:noFill/>
          </a:ln>
          <a:extLst>
            <a:ext uri="{909E8E84-426E-40DD-AFC4-6F175D3DCCD1}">
              <a14:hiddenFill xmlns:a14="http://schemas.microsoft.com/office/drawing/2010/main">
                <a:solidFill>
                  <a:schemeClr val="bg1">
                    <a:lumMod val="65000"/>
                  </a:schemeClr>
                </a:solidFill>
              </a14:hiddenFill>
            </a:ext>
          </a:extLst>
        </p:spPr>
        <p:txBody>
          <a:bodyPr wrap="square" rtlCol="0">
            <a:spAutoFit/>
          </a:bodyPr>
          <a:p>
            <a:r>
              <a:rPr lang="zh-CN" altLang="en-US" sz="1200">
                <a:solidFill>
                  <a:schemeClr val="bg2">
                    <a:lumMod val="50000"/>
                  </a:schemeClr>
                </a:solidFill>
                <a:latin typeface="儷宋 Pro" panose="02020300000000000000" charset="-120"/>
                <a:cs typeface="儷宋 Pro" panose="02020300000000000000" charset="-120"/>
                <a:hlinkClick r:id="rId3" action="ppaction://hlinkfile"/>
              </a:rPr>
              <a:t>QTank</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 | www.</a:t>
            </a:r>
            <a:r>
              <a:rPr lang="en-US" altLang="zh-CN" sz="1200">
                <a:solidFill>
                  <a:schemeClr val="bg2">
                    <a:lumMod val="50000"/>
                  </a:schemeClr>
                </a:solidFill>
                <a:uFillTx/>
                <a:latin typeface="儷宋 Pro" panose="02020300000000000000" charset="-120"/>
                <a:cs typeface="儷宋 Pro" panose="02020300000000000000" charset="-120"/>
                <a:hlinkClick r:id="rId3" action="ppaction://hlinkfile"/>
              </a:rPr>
              <a:t>zhiliangclub</a:t>
            </a:r>
            <a:r>
              <a:rPr lang="en-US" altLang="zh-CN" sz="1200">
                <a:solidFill>
                  <a:schemeClr val="bg2">
                    <a:lumMod val="50000"/>
                  </a:schemeClr>
                </a:solidFill>
                <a:latin typeface="儷宋 Pro" panose="02020300000000000000" charset="-120"/>
                <a:cs typeface="儷宋 Pro" panose="02020300000000000000" charset="-120"/>
                <a:hlinkClick r:id="rId3" action="ppaction://hlinkfile"/>
              </a:rPr>
              <a:t>.com</a:t>
            </a:r>
            <a:endParaRPr lang="en-US" altLang="zh-CN" sz="1200">
              <a:solidFill>
                <a:schemeClr val="bg2">
                  <a:lumMod val="50000"/>
                </a:schemeClr>
              </a:solidFill>
              <a:latin typeface="儷宋 Pro" panose="02020300000000000000" charset="-120"/>
              <a:cs typeface="儷宋 Pro" panose="02020300000000000000" charset="-120"/>
              <a:hlinkClick r:id="rId3" action="ppaction://hlinkfile"/>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zh-CN" altLang="en-US"/>
              <a:t>Click to edit master title style</a:t>
            </a:r>
            <a:endParaRPr kumimoji="1"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zh-CN" altLang="en-US"/>
              <a:t>Click to edit master text style</a:t>
            </a:r>
            <a:endParaRPr kumimoji="1" lang="zh-CN" altLang="en-US"/>
          </a:p>
          <a:p>
            <a:pPr lvl="1"/>
            <a:r>
              <a:rPr kumimoji="1" lang="zh-CN" altLang="en-US"/>
              <a:t>Level 2</a:t>
            </a:r>
            <a:endParaRPr kumimoji="1" lang="zh-CN" altLang="en-US"/>
          </a:p>
          <a:p>
            <a:pPr lvl="2"/>
            <a:r>
              <a:rPr kumimoji="1" lang="zh-CN" altLang="en-US"/>
              <a:t>Level 3</a:t>
            </a:r>
            <a:endParaRPr kumimoji="1" lang="zh-CN" altLang="en-US"/>
          </a:p>
          <a:p>
            <a:pPr lvl="3"/>
            <a:r>
              <a:rPr kumimoji="1" lang="zh-CN" altLang="en-US"/>
              <a:t>Level 4</a:t>
            </a:r>
            <a:endParaRPr kumimoji="1" lang="zh-CN" altLang="en-US"/>
          </a:p>
          <a:p>
            <a:pPr lvl="4"/>
            <a:r>
              <a:rPr kumimoji="1" lang="zh-CN" altLang="en-US"/>
              <a:t>Level 5</a:t>
            </a:r>
            <a:endParaRPr kumimoji="1"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C48963-C8E2-1E4C-A771-F62A9F2C7DEC}" type="datetimeFigureOut">
              <a:rPr kumimoji="1" lang="zh-CN" altLang="en-US" smtClean="0"/>
            </a:fld>
            <a:endParaRPr kumimoji="1"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F1114B-15D0-654E-97CA-9E77F051A874}" type="slidenum">
              <a:rPr kumimoji="1" lang="zh-CN" altLang="en-US" smtClean="0"/>
            </a:fld>
            <a:endParaRPr kumimoji="1"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9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9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9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a:t>Click to edit Master title style</a:t>
            </a:r>
            <a:endParaRPr lang="zh-CN" altLang="en-US"/>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a:t>Click to edit Master text style</a:t>
            </a:r>
            <a:endParaRPr lang="zh-CN" altLang="en-US"/>
          </a:p>
          <a:p>
            <a:pPr lvl="1"/>
            <a:r>
              <a:rPr lang="zh-CN" altLang="en-US"/>
              <a:t>Second level</a:t>
            </a:r>
            <a:endParaRPr lang="zh-CN" altLang="en-US"/>
          </a:p>
          <a:p>
            <a:pPr lvl="2"/>
            <a:r>
              <a:rPr lang="zh-CN" altLang="en-US"/>
              <a:t>Third level</a:t>
            </a:r>
            <a:endParaRPr lang="zh-CN" altLang="en-US"/>
          </a:p>
          <a:p>
            <a:pPr lvl="3"/>
            <a:r>
              <a:rPr lang="zh-CN" altLang="en-US"/>
              <a:t>Fourth level</a:t>
            </a:r>
            <a:endParaRPr lang="zh-CN" altLang="en-US"/>
          </a:p>
          <a:p>
            <a:pPr lvl="4"/>
            <a:r>
              <a:rPr lang="zh-CN" altLang="en-US"/>
              <a:t>Fifth level</a:t>
            </a:r>
            <a:endParaRPr lang="zh-CN" altLang="en-US"/>
          </a:p>
        </p:txBody>
      </p:sp>
      <p:sp>
        <p:nvSpPr>
          <p:cNvPr id="3076" name="日期占位符 3"/>
          <p:cNvSpPr>
            <a:spLocks noGrp="1"/>
          </p:cNvSpPr>
          <p:nvPr>
            <p:ph type="dt" sz="half" idx="2"/>
          </p:nvPr>
        </p:nvSpPr>
        <p:spPr>
          <a:xfrm>
            <a:off x="838200" y="6356350"/>
            <a:ext cx="2743200" cy="365125"/>
          </a:xfrm>
          <a:prstGeom prst="rect">
            <a:avLst/>
          </a:prstGeom>
          <a:noFill/>
          <a:ln w="9525">
            <a:noFill/>
          </a:ln>
        </p:spPr>
        <p:txBody>
          <a:bodyPr anchor="ctr"/>
          <a:lstStyle>
            <a:lvl1pP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
        <p:nvSpPr>
          <p:cNvPr id="3077" name="页脚占位符 4"/>
          <p:cNvSpPr>
            <a:spLocks noGrp="1"/>
          </p:cNvSpPr>
          <p:nvPr>
            <p:ph type="ftr" sz="quarter" idx="3"/>
          </p:nvPr>
        </p:nvSpPr>
        <p:spPr>
          <a:xfrm>
            <a:off x="4038600" y="6356350"/>
            <a:ext cx="4114800" cy="365125"/>
          </a:xfrm>
          <a:prstGeom prst="rect">
            <a:avLst/>
          </a:prstGeom>
          <a:noFill/>
          <a:ln w="9525">
            <a:noFill/>
          </a:ln>
        </p:spPr>
        <p:txBody>
          <a:bodyPr anchor="ctr"/>
          <a:lstStyle>
            <a:lvl1pPr algn="ctr">
              <a:defRPr sz="1200">
                <a:solidFill>
                  <a:srgbClr val="898989"/>
                </a:solidFill>
              </a:defRPr>
            </a:lvl1pPr>
          </a:lstStyle>
          <a:p>
            <a:pPr lvl="0" eaLnBrk="1" fontAlgn="base" hangingPunct="1"/>
            <a:endParaRPr lang="zh-CN" altLang="en-US" strike="noStrike" noProof="1" dirty="0">
              <a:latin typeface="Eras Medium ITC" panose="020B0602030504020804" pitchFamily="2" charset="0"/>
            </a:endParaRPr>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marL="0" lvl="0" indent="0" algn="l" defTabSz="914400" eaLnBrk="0" fontAlgn="base" latinLnBrk="0" hangingPunct="0">
        <a:lnSpc>
          <a:spcPct val="90000"/>
        </a:lnSpc>
        <a:spcBef>
          <a:spcPct val="0"/>
        </a:spcBef>
        <a:spcAft>
          <a:spcPct val="0"/>
        </a:spcAft>
        <a:buNone/>
        <a:defRPr sz="4400" b="0" i="0" u="none" kern="1200" baseline="0">
          <a:solidFill>
            <a:schemeClr val="tx1"/>
          </a:solidFill>
          <a:latin typeface="+mj-lt"/>
          <a:ea typeface="+mj-ea"/>
          <a:cs typeface="+mj-cs"/>
        </a:defRPr>
      </a:lvl1pPr>
    </p:titleStyle>
    <p:bodyStyle>
      <a:lvl1pPr marL="228600" lvl="0" indent="-228600" algn="l" defTabSz="914400" eaLnBrk="0" fontAlgn="base" latinLnBrk="0" hangingPunct="0">
        <a:lnSpc>
          <a:spcPct val="90000"/>
        </a:lnSpc>
        <a:spcBef>
          <a:spcPts val="1000"/>
        </a:spcBef>
        <a:spcAft>
          <a:spcPct val="0"/>
        </a:spcAft>
        <a:buFont typeface="Arial" panose="020B0604020202090204" pitchFamily="34" charset="0"/>
        <a:buChar char="•"/>
        <a:defRPr sz="2800" b="0" i="0" u="none" kern="1200" baseline="0">
          <a:solidFill>
            <a:schemeClr val="tx1"/>
          </a:solidFill>
          <a:latin typeface="+mn-lt"/>
          <a:ea typeface="+mn-ea"/>
          <a:cs typeface="+mn-cs"/>
        </a:defRPr>
      </a:lvl1pPr>
      <a:lvl2pPr marL="685800" lvl="1" indent="-228600" algn="l" defTabSz="914400" eaLnBrk="0" fontAlgn="base" latinLnBrk="0" hangingPunct="0">
        <a:lnSpc>
          <a:spcPct val="90000"/>
        </a:lnSpc>
        <a:spcBef>
          <a:spcPts val="500"/>
        </a:spcBef>
        <a:spcAft>
          <a:spcPct val="0"/>
        </a:spcAft>
        <a:buFont typeface="Arial" panose="020B0604020202090204" pitchFamily="34" charset="0"/>
        <a:buChar char="•"/>
        <a:defRPr sz="2400" b="0" i="0" u="none" kern="1200" baseline="0">
          <a:solidFill>
            <a:schemeClr val="tx1"/>
          </a:solidFill>
          <a:latin typeface="+mn-lt"/>
          <a:ea typeface="+mn-ea"/>
          <a:cs typeface="+mn-cs"/>
        </a:defRPr>
      </a:lvl2pPr>
      <a:lvl3pPr marL="1143000" lvl="2" indent="-228600" algn="l" defTabSz="914400" eaLnBrk="0" fontAlgn="base" latinLnBrk="0" hangingPunct="0">
        <a:lnSpc>
          <a:spcPct val="90000"/>
        </a:lnSpc>
        <a:spcBef>
          <a:spcPts val="500"/>
        </a:spcBef>
        <a:spcAft>
          <a:spcPct val="0"/>
        </a:spcAft>
        <a:buFont typeface="Arial" panose="020B0604020202090204" pitchFamily="34" charset="0"/>
        <a:buChar char="•"/>
        <a:defRPr sz="2000" b="0" i="0" u="none" kern="1200" baseline="0">
          <a:solidFill>
            <a:schemeClr val="tx1"/>
          </a:solidFill>
          <a:latin typeface="+mn-lt"/>
          <a:ea typeface="+mn-ea"/>
          <a:cs typeface="+mn-cs"/>
        </a:defRPr>
      </a:lvl3pPr>
      <a:lvl4pPr marL="1600200" lvl="3"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4pPr>
      <a:lvl5pPr marL="2057400" lvl="4"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5pPr>
      <a:lvl6pPr marL="2514600" lvl="5"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6pPr>
      <a:lvl7pPr marL="2971800" lvl="6"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7pPr>
      <a:lvl8pPr marL="3429000" lvl="7"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8pPr>
      <a:lvl9pPr marL="3886200" lvl="8" indent="-228600" algn="l" defTabSz="914400" eaLnBrk="0" fontAlgn="base" latinLnBrk="0" hangingPunct="0">
        <a:lnSpc>
          <a:spcPct val="90000"/>
        </a:lnSpc>
        <a:spcBef>
          <a:spcPts val="500"/>
        </a:spcBef>
        <a:spcAft>
          <a:spcPct val="0"/>
        </a:spcAft>
        <a:buFont typeface="Arial" panose="020B0604020202090204" pitchFamily="34" charset="0"/>
        <a:buChar char="•"/>
        <a:defRPr sz="1800" b="0" i="0" u="none" kern="1200" baseline="0">
          <a:solidFill>
            <a:schemeClr val="tx1"/>
          </a:solidFill>
          <a:latin typeface="+mn-lt"/>
          <a:ea typeface="+mn-ea"/>
          <a:cs typeface="+mn-cs"/>
        </a:defRPr>
      </a:lvl9pPr>
    </p:bodyStyle>
    <p:otherStyle>
      <a:lvl1pPr marL="0" lvl="0" indent="0" algn="l" defTabSz="914400" eaLnBrk="0" fontAlgn="base" latinLnBrk="0" hangingPunct="0">
        <a:lnSpc>
          <a:spcPct val="100000"/>
        </a:lnSpc>
        <a:spcBef>
          <a:spcPct val="0"/>
        </a:spcBef>
        <a:spcAft>
          <a:spcPct val="0"/>
        </a:spcAft>
        <a:buFont typeface="Arial" panose="020B0604020202090204" pitchFamily="34" charset="0"/>
        <a:buNone/>
        <a:defRPr sz="1800" b="0" i="0" u="none" kern="1200" baseline="0">
          <a:solidFill>
            <a:schemeClr val="tx1"/>
          </a:solidFill>
          <a:latin typeface="+mn-lt"/>
          <a:ea typeface="+mn-ea"/>
          <a:cs typeface="+mn-cs"/>
        </a:defRPr>
      </a:lvl1pPr>
      <a:lvl2pPr marL="457200" lvl="1"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2pPr>
      <a:lvl3pPr marL="914400" lvl="2"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3pPr>
      <a:lvl4pPr marL="1371600" lvl="3"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4pPr>
      <a:lvl5pPr marL="1828800" lvl="4"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5pPr>
      <a:lvl6pPr marL="2286000" lvl="5"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6pPr>
      <a:lvl7pPr marL="2743200" lvl="6"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7pPr>
      <a:lvl8pPr marL="3200400" lvl="7"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8pPr>
      <a:lvl9pPr marL="3657600" lvl="8" indent="0" algn="l" defTabSz="914400" eaLnBrk="0" fontAlgn="base" latinLnBrk="0" hangingPunct="0">
        <a:lnSpc>
          <a:spcPct val="100000"/>
        </a:lnSpc>
        <a:spcBef>
          <a:spcPct val="0"/>
        </a:spcBef>
        <a:spcAft>
          <a:spcPct val="0"/>
        </a:spcAft>
        <a:buFont typeface="Arial" panose="020B0604020202090204" pitchFamily="34" charset="0"/>
        <a:buNone/>
        <a:defRPr b="0" i="0" u="none" kern="1200" baseline="0">
          <a:solidFill>
            <a:schemeClr val="tx1"/>
          </a:solidFill>
          <a:latin typeface="Eras Medium ITC" panose="020B0602030504020804" pitchFamily="2" charset="0"/>
          <a:ea typeface="Calibri"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3.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jpeg"/><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3" name="Rectangle 2"/>
          <p:cNvSpPr/>
          <p:nvPr/>
        </p:nvSpPr>
        <p:spPr>
          <a:xfrm>
            <a:off x="4572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59436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73152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86868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097280" y="1371600"/>
            <a:ext cx="9875520" cy="438912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lIns="365760" tIns="457200"/>
          <a:lstStyle/>
          <a:p>
            <a:pPr algn="ctr">
              <a:defRPr sz="4400" b="1">
                <a:solidFill>
                  <a:srgbClr val="0EA5E9"/>
                </a:solidFill>
              </a:defRPr>
            </a:pPr>
            <a:r>
              <a:t>VDA 6.3 Process Audit Practical Training</a:t>
            </a:r>
          </a:p>
          <a:p>
            <a:pPr>
              <a:defRPr sz="1800">
                <a:solidFill>
                  <a:srgbClr val="64748B"/>
                </a:solidFill>
              </a:defRPr>
            </a:pPr>
            <a:r>
              <a:t>Detailed explanation of VDA6.3 process audit standards (P1-P7), covering audit planning, on-site implementation, scoring methods, report writing, and rectification of non-conformities, with a VDA6.3 audit Checklist template attached</a:t>
            </a:r>
          </a:p>
          <a:p>
            <a:pPr>
              <a:defRPr sz="1400">
                <a:solidFill>
                  <a:srgbClr val="64748B"/>
                </a:solidFill>
              </a:defRPr>
            </a:pPr>
            <a:r>
              <a:t>QTank</a:t>
            </a:r>
          </a:p>
        </p:txBody>
      </p:sp>
      <p:sp>
        <p:nvSpPr>
          <p:cNvPr id="8" name="TextBox 7"/>
          <p:cNvSpPr txBox="1"/>
          <p:nvPr/>
        </p:nvSpPr>
        <p:spPr>
          <a:xfrm>
            <a:off x="457200" y="6400800"/>
            <a:ext cx="4114800" cy="320040"/>
          </a:xfrm>
          <a:prstGeom prst="rect">
            <a:avLst/>
          </a:prstGeom>
          <a:noFill/>
        </p:spPr>
        <p:txBody>
          <a:bodyPr wrap="none">
            <a:spAutoFit/>
          </a:bodyPr>
          <a:lstStyle/>
          <a:p>
            <a:pPr>
              <a:defRPr sz="1000">
                <a:solidFill>
                  <a:srgbClr val="64748B"/>
                </a:solidFill>
              </a:defRPr>
            </a:pPr>
            <a:r>
              <a:t>Knowledge No. 2.4.1 · Internal audit planning and implementation</a:t>
            </a:r>
          </a:p>
        </p:txBody>
      </p:sp>
      <p:sp>
        <p:nvSpPr>
          <p:cNvPr id="9" name="TextBox 8"/>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2793684" y="2559207"/>
            <a:ext cx="6316980" cy="234315"/>
          </a:xfrm>
          <a:prstGeom prst="rect">
            <a:avLst/>
          </a:prstGeom>
        </p:spPr>
        <p:txBody>
          <a:bodyPr vert="horz" wrap="square" lIns="91440" tIns="45720" rIns="91440" bIns="45720" rtlCol="0" anchor="t" anchorCtr="0">
            <a:spAutoFit/>
          </a:bodyPr>
          <a:lstStyle/>
          <a:p>
            <a:pPr>
              <a:lnSpc>
                <a:spcPct val="100000"/>
              </a:lnSpc>
              <a:spcBef>
                <a:spcPts val="375"/>
              </a:spcBef>
            </a:pPr>
          </a:p>
        </p:txBody>
      </p:sp>
      <p:pic>
        <p:nvPicPr>
          <p:cNvPr id="3" name="Picture 3"/>
          <p:cNvPicPr>
            <a:picLocks noChangeAspect="1"/>
          </p:cNvPicPr>
          <p:nvPr/>
        </p:nvPicPr>
        <p:blipFill>
          <a:blip r:embed="rId2"/>
          <a:srcRect/>
          <a:stretch>
            <a:fillRect/>
          </a:stretch>
        </p:blipFill>
        <p:spPr>
          <a:xfrm>
            <a:off x="0" y="0"/>
            <a:ext cx="12192000" cy="6858000"/>
          </a:xfrm>
          <a:prstGeom prst="rect">
            <a:avLst/>
          </a:prstGeom>
        </p:spPr>
      </p:pic>
      <p:sp>
        <p:nvSpPr>
          <p:cNvPr id="4" name="TextBox 4"/>
          <p:cNvSpPr txBox="1"/>
          <p:nvPr/>
        </p:nvSpPr>
        <p:spPr>
          <a:xfrm>
            <a:off x="1182244" y="3494380"/>
            <a:ext cx="2197085" cy="766889"/>
          </a:xfrm>
          <a:prstGeom prst="rect">
            <a:avLst/>
          </a:prstGeom>
        </p:spPr>
        <p:txBody>
          <a:bodyPr vert="horz" wrap="square" lIns="114300" tIns="57150" rIns="114300" bIns="57150" rtlCol="0" anchor="ctr" anchorCtr="0">
            <a:normAutofit/>
          </a:bodyPr>
          <a:lstStyle/>
          <a:p>
            <a:pPr algn="ctr">
              <a:lnSpc>
                <a:spcPct val="120000"/>
              </a:lnSpc>
            </a:pPr>
            <a:r>
              <a:rPr lang="en-US" sz="1200" b="1">
                <a:solidFill>
                  <a:schemeClr val="accent1">
                    <a:alpha val="100000"/>
                  </a:schemeClr>
                </a:solidFill>
                <a:latin typeface="Noto Sans SC"/>
                <a:ea typeface="Noto Sans SC"/>
                <a:cs typeface="Noto Sans SC"/>
              </a:rPr>
              <a:t>CATALOGUE</a:t>
            </a:r>
            <a:endParaRPr lang="en-US" sz="1200" b="1">
              <a:solidFill>
                <a:schemeClr val="accent1">
                  <a:alpha val="100000"/>
                </a:schemeClr>
              </a:solidFill>
              <a:latin typeface="Noto Sans SC"/>
              <a:ea typeface="Noto Sans SC"/>
              <a:cs typeface="Noto Sans SC"/>
            </a:endParaRPr>
          </a:p>
        </p:txBody>
      </p:sp>
      <p:sp>
        <p:nvSpPr>
          <p:cNvPr id="5" name="TextBox 5"/>
          <p:cNvSpPr txBox="1"/>
          <p:nvPr/>
        </p:nvSpPr>
        <p:spPr>
          <a:xfrm>
            <a:off x="728786" y="2781296"/>
            <a:ext cx="3104002" cy="977265"/>
          </a:xfrm>
          <a:prstGeom prst="rect">
            <a:avLst/>
          </a:prstGeom>
        </p:spPr>
        <p:txBody>
          <a:bodyPr vert="horz" wrap="square" lIns="91440" tIns="45720" rIns="91440" bIns="45720" rtlCol="0" anchor="ctr" anchorCtr="0">
            <a:normAutofit/>
          </a:bodyPr>
          <a:lstStyle/>
          <a:p>
            <a:pPr algn="ctr">
              <a:lnSpc>
                <a:spcPct val="100000"/>
              </a:lnSpc>
              <a:spcBef>
                <a:spcPts val="375"/>
              </a:spcBef>
            </a:pPr>
            <a:r>
              <a:rPr lang="en-US" sz="5175" b="1">
                <a:solidFill>
                  <a:srgbClr val="1F1F1F">
                    <a:alpha val="100000"/>
                  </a:srgbClr>
                </a:solidFill>
                <a:latin typeface="Noto Sans SC"/>
                <a:ea typeface="Noto Sans SC"/>
                <a:cs typeface="Noto Sans SC"/>
              </a:rPr>
              <a:t>Table of contents</a:t>
            </a:r>
            <a:endParaRPr lang="en-US" sz="5175" b="1">
              <a:solidFill>
                <a:srgbClr val="1F1F1F">
                  <a:alpha val="100000"/>
                </a:srgbClr>
              </a:solidFill>
              <a:latin typeface="Noto Sans SC"/>
              <a:ea typeface="Noto Sans SC"/>
              <a:cs typeface="Noto Sans SC"/>
            </a:endParaRPr>
          </a:p>
        </p:txBody>
      </p:sp>
      <p:sp>
        <p:nvSpPr>
          <p:cNvPr id="6" name="TextBox 6"/>
          <p:cNvSpPr txBox="1"/>
          <p:nvPr/>
        </p:nvSpPr>
        <p:spPr>
          <a:xfrm>
            <a:off x="4884695" y="1702344"/>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01</a:t>
            </a:r>
            <a:endParaRPr lang="en-US" sz="2700">
              <a:solidFill>
                <a:schemeClr val="accent1">
                  <a:alpha val="100000"/>
                </a:schemeClr>
              </a:solidFill>
              <a:latin typeface="Noto Sans SC"/>
              <a:ea typeface="Noto Sans SC"/>
              <a:cs typeface="Noto Sans SC"/>
            </a:endParaRPr>
          </a:p>
        </p:txBody>
      </p:sp>
      <p:sp>
        <p:nvSpPr>
          <p:cNvPr id="7" name="TextBox 7"/>
          <p:cNvSpPr txBox="1"/>
          <p:nvPr/>
        </p:nvSpPr>
        <p:spPr>
          <a:xfrm>
            <a:off x="5580020" y="1751878"/>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VDA6.3 standard core framework</a:t>
            </a:r>
            <a:endParaRPr lang="en-US" sz="2100">
              <a:solidFill>
                <a:srgbClr val="232323">
                  <a:alpha val="100000"/>
                </a:srgbClr>
              </a:solidFill>
              <a:latin typeface="Noto Sans SC"/>
              <a:ea typeface="Noto Sans SC"/>
              <a:cs typeface="Noto Sans SC"/>
            </a:endParaRPr>
          </a:p>
        </p:txBody>
      </p:sp>
      <p:sp>
        <p:nvSpPr>
          <p:cNvPr id="8" name="TextBox 8"/>
          <p:cNvSpPr txBox="1"/>
          <p:nvPr/>
        </p:nvSpPr>
        <p:spPr>
          <a:xfrm>
            <a:off x="4884695" y="2411090"/>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02</a:t>
            </a:r>
            <a:endParaRPr lang="en-US" sz="2700">
              <a:solidFill>
                <a:schemeClr val="accent1">
                  <a:alpha val="100000"/>
                </a:schemeClr>
              </a:solidFill>
              <a:latin typeface="Noto Sans SC"/>
              <a:ea typeface="Noto Sans SC"/>
              <a:cs typeface="Noto Sans SC"/>
            </a:endParaRPr>
          </a:p>
        </p:txBody>
      </p:sp>
      <p:sp>
        <p:nvSpPr>
          <p:cNvPr id="9" name="TextBox 9"/>
          <p:cNvSpPr txBox="1"/>
          <p:nvPr/>
        </p:nvSpPr>
        <p:spPr>
          <a:xfrm>
            <a:off x="5580020" y="2456811"/>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In-depth analysis of process elements</a:t>
            </a:r>
            <a:endParaRPr lang="en-US" sz="2100">
              <a:solidFill>
                <a:srgbClr val="232323">
                  <a:alpha val="100000"/>
                </a:srgbClr>
              </a:solidFill>
              <a:latin typeface="Noto Sans SC"/>
              <a:ea typeface="Noto Sans SC"/>
              <a:cs typeface="Noto Sans SC"/>
            </a:endParaRPr>
          </a:p>
        </p:txBody>
      </p:sp>
      <p:sp>
        <p:nvSpPr>
          <p:cNvPr id="10" name="TextBox 10"/>
          <p:cNvSpPr txBox="1"/>
          <p:nvPr/>
        </p:nvSpPr>
        <p:spPr>
          <a:xfrm>
            <a:off x="4884695" y="3119837"/>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03</a:t>
            </a:r>
            <a:endParaRPr lang="en-US" sz="2700">
              <a:solidFill>
                <a:schemeClr val="accent1">
                  <a:alpha val="100000"/>
                </a:schemeClr>
              </a:solidFill>
              <a:latin typeface="Noto Sans SC"/>
              <a:ea typeface="Noto Sans SC"/>
              <a:cs typeface="Noto Sans SC"/>
            </a:endParaRPr>
          </a:p>
        </p:txBody>
      </p:sp>
      <p:sp>
        <p:nvSpPr>
          <p:cNvPr id="11" name="TextBox 11"/>
          <p:cNvSpPr txBox="1"/>
          <p:nvPr/>
        </p:nvSpPr>
        <p:spPr>
          <a:xfrm>
            <a:off x="5580020" y="3175083"/>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Implementation of the entire review process</a:t>
            </a:r>
            <a:endParaRPr lang="en-US" sz="2100">
              <a:solidFill>
                <a:srgbClr val="232323">
                  <a:alpha val="100000"/>
                </a:srgbClr>
              </a:solidFill>
              <a:latin typeface="Noto Sans SC"/>
              <a:ea typeface="Noto Sans SC"/>
              <a:cs typeface="Noto Sans SC"/>
            </a:endParaRPr>
          </a:p>
        </p:txBody>
      </p:sp>
      <p:sp>
        <p:nvSpPr>
          <p:cNvPr id="12" name="TextBox 12"/>
          <p:cNvSpPr txBox="1"/>
          <p:nvPr/>
        </p:nvSpPr>
        <p:spPr>
          <a:xfrm>
            <a:off x="4894220" y="3828583"/>
            <a:ext cx="561975"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04</a:t>
            </a:r>
            <a:endParaRPr lang="en-US" sz="2700">
              <a:solidFill>
                <a:schemeClr val="accent1">
                  <a:alpha val="100000"/>
                </a:schemeClr>
              </a:solidFill>
              <a:latin typeface="Noto Sans SC"/>
              <a:ea typeface="Noto Sans SC"/>
              <a:cs typeface="Noto Sans SC"/>
            </a:endParaRPr>
          </a:p>
        </p:txBody>
      </p:sp>
      <p:sp>
        <p:nvSpPr>
          <p:cNvPr id="13" name="TextBox 13"/>
          <p:cNvSpPr txBox="1"/>
          <p:nvPr/>
        </p:nvSpPr>
        <p:spPr>
          <a:xfrm>
            <a:off x="5580020" y="3883830"/>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Scoring Criteria and Result Judgment</a:t>
            </a:r>
            <a:endParaRPr lang="en-US" sz="2100">
              <a:solidFill>
                <a:srgbClr val="232323">
                  <a:alpha val="100000"/>
                </a:srgbClr>
              </a:solidFill>
              <a:latin typeface="Noto Sans SC"/>
              <a:ea typeface="Noto Sans SC"/>
              <a:cs typeface="Noto Sans SC"/>
            </a:endParaRPr>
          </a:p>
        </p:txBody>
      </p:sp>
      <p:sp>
        <p:nvSpPr>
          <p:cNvPr id="14" name="TextBox 14"/>
          <p:cNvSpPr txBox="1"/>
          <p:nvPr/>
        </p:nvSpPr>
        <p:spPr>
          <a:xfrm>
            <a:off x="4884695" y="4535669"/>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05</a:t>
            </a:r>
            <a:endParaRPr lang="en-US" sz="2700">
              <a:solidFill>
                <a:schemeClr val="accent1">
                  <a:alpha val="100000"/>
                </a:schemeClr>
              </a:solidFill>
              <a:latin typeface="Noto Sans SC"/>
              <a:ea typeface="Noto Sans SC"/>
              <a:cs typeface="Noto Sans SC"/>
            </a:endParaRPr>
          </a:p>
        </p:txBody>
      </p:sp>
      <p:sp>
        <p:nvSpPr>
          <p:cNvPr id="15" name="TextBox 15"/>
          <p:cNvSpPr txBox="1"/>
          <p:nvPr/>
        </p:nvSpPr>
        <p:spPr>
          <a:xfrm>
            <a:off x="5580020" y="4560436"/>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Audit reports and non-conformities</a:t>
            </a:r>
            <a:endParaRPr lang="en-US" sz="2100">
              <a:solidFill>
                <a:srgbClr val="232323">
                  <a:alpha val="100000"/>
                </a:srgbClr>
              </a:solidFill>
              <a:latin typeface="Noto Sans SC"/>
              <a:ea typeface="Noto Sans SC"/>
              <a:cs typeface="Noto Sans SC"/>
            </a:endParaRPr>
          </a:p>
        </p:txBody>
      </p:sp>
      <p:sp>
        <p:nvSpPr>
          <p:cNvPr id="16" name="TextBox 16"/>
          <p:cNvSpPr txBox="1"/>
          <p:nvPr/>
        </p:nvSpPr>
        <p:spPr>
          <a:xfrm>
            <a:off x="4888034" y="5234961"/>
            <a:ext cx="571500" cy="457200"/>
          </a:xfrm>
          <a:prstGeom prst="rect">
            <a:avLst/>
          </a:prstGeom>
        </p:spPr>
        <p:txBody>
          <a:bodyPr vert="horz" wrap="square" lIns="0" tIns="0" rIns="0" bIns="0" rtlCol="0" anchor="t" anchorCtr="0">
            <a:spAutoFit/>
          </a:bodyPr>
          <a:lstStyle/>
          <a:p>
            <a:pPr>
              <a:lnSpc>
                <a:spcPct val="100000"/>
              </a:lnSpc>
              <a:spcBef>
                <a:spcPts val="375"/>
              </a:spcBef>
            </a:pPr>
            <a:r>
              <a:rPr lang="en-US" sz="2700">
                <a:solidFill>
                  <a:schemeClr val="accent1">
                    <a:alpha val="100000"/>
                  </a:schemeClr>
                </a:solidFill>
                <a:latin typeface="Noto Sans SC"/>
                <a:ea typeface="Noto Sans SC"/>
                <a:cs typeface="Noto Sans SC"/>
              </a:rPr>
              <a:t>06</a:t>
            </a:r>
            <a:endParaRPr lang="en-US" sz="2700">
              <a:solidFill>
                <a:schemeClr val="accent1">
                  <a:alpha val="100000"/>
                </a:schemeClr>
              </a:solidFill>
              <a:latin typeface="Noto Sans SC"/>
              <a:ea typeface="Noto Sans SC"/>
              <a:cs typeface="Noto Sans SC"/>
            </a:endParaRPr>
          </a:p>
        </p:txBody>
      </p:sp>
      <p:sp>
        <p:nvSpPr>
          <p:cNvPr id="17" name="TextBox 17"/>
          <p:cNvSpPr txBox="1"/>
          <p:nvPr/>
        </p:nvSpPr>
        <p:spPr>
          <a:xfrm>
            <a:off x="5583359" y="5278778"/>
            <a:ext cx="4210541" cy="281974"/>
          </a:xfrm>
          <a:prstGeom prst="rect">
            <a:avLst/>
          </a:prstGeom>
        </p:spPr>
        <p:txBody>
          <a:bodyPr vert="horz" wrap="square" lIns="0" tIns="0" rIns="0" bIns="0" rtlCol="0" anchor="t" anchorCtr="0">
            <a:spAutoFit/>
          </a:bodyPr>
          <a:lstStyle/>
          <a:p>
            <a:pPr>
              <a:lnSpc>
                <a:spcPct val="100000"/>
              </a:lnSpc>
              <a:spcBef>
                <a:spcPts val="375"/>
              </a:spcBef>
            </a:pPr>
            <a:r>
              <a:rPr lang="en-US" sz="2100">
                <a:solidFill>
                  <a:srgbClr val="232323">
                    <a:alpha val="100000"/>
                  </a:srgbClr>
                </a:solidFill>
                <a:latin typeface="Noto Sans SC"/>
                <a:ea typeface="Noto Sans SC"/>
                <a:cs typeface="Noto Sans SC"/>
              </a:rPr>
              <a:t>Continuous improvement of practical applications</a:t>
            </a:r>
            <a:endParaRPr lang="en-US" sz="2100">
              <a:solidFill>
                <a:srgbClr val="232323">
                  <a:alpha val="100000"/>
                </a:srgbClr>
              </a:solidFill>
              <a:latin typeface="Noto Sans SC"/>
              <a:ea typeface="Noto Sans SC"/>
              <a:cs typeface="Noto Sans SC"/>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01</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VDA6.3 standard core framework</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413211" y="1978049"/>
            <a:ext cx="3999171" cy="3999175"/>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noFill/>
          <a:ln w="15875">
            <a:solidFill>
              <a:schemeClr val="accent2">
                <a:alpha val="100000"/>
              </a:schemeClr>
            </a:solidFill>
            <a:prstDash val="dash"/>
          </a:ln>
        </p:spPr>
      </p:sp>
      <p:sp>
        <p:nvSpPr>
          <p:cNvPr id="3" name="Freeform 3"/>
          <p:cNvSpPr/>
          <p:nvPr/>
        </p:nvSpPr>
        <p:spPr>
          <a:xfrm>
            <a:off x="7430769" y="1344308"/>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4" name="Freeform 4"/>
          <p:cNvSpPr/>
          <p:nvPr/>
        </p:nvSpPr>
        <p:spPr>
          <a:xfrm>
            <a:off x="904310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5" name="Freeform 5"/>
          <p:cNvSpPr/>
          <p:nvPr/>
        </p:nvSpPr>
        <p:spPr>
          <a:xfrm>
            <a:off x="5831373" y="3868212"/>
            <a:ext cx="2010407" cy="2010409"/>
          </a:xfrm>
          <a:custGeom>
            <a:avLst/>
            <a:gdLst/>
            <a:ahLst/>
            <a:cxnLst/>
            <a:rect l="l" t="t" r="r" b="b"/>
            <a:pathLst>
              <a:path w="1116283" h="1116283">
                <a:moveTo>
                  <a:pt x="0" y="558142"/>
                </a:moveTo>
                <a:cubicBezTo>
                  <a:pt x="0" y="249889"/>
                  <a:pt x="249889" y="0"/>
                  <a:pt x="558142" y="0"/>
                </a:cubicBezTo>
                <a:cubicBezTo>
                  <a:pt x="866395" y="0"/>
                  <a:pt x="1116284" y="249889"/>
                  <a:pt x="1116284" y="558142"/>
                </a:cubicBezTo>
                <a:cubicBezTo>
                  <a:pt x="1116284" y="866395"/>
                  <a:pt x="866395" y="1116284"/>
                  <a:pt x="558142" y="1116284"/>
                </a:cubicBezTo>
                <a:cubicBezTo>
                  <a:pt x="249889" y="1116284"/>
                  <a:pt x="0" y="866395"/>
                  <a:pt x="0" y="558142"/>
                </a:cubicBezTo>
              </a:path>
            </a:pathLst>
          </a:custGeom>
          <a:solidFill>
            <a:schemeClr val="accent2">
              <a:alpha val="100000"/>
            </a:schemeClr>
          </a:solidFill>
        </p:spPr>
      </p:sp>
      <p:sp>
        <p:nvSpPr>
          <p:cNvPr id="6" name="TextBox 6"/>
          <p:cNvSpPr txBox="1"/>
          <p:nvPr/>
        </p:nvSpPr>
        <p:spPr>
          <a:xfrm>
            <a:off x="7965981" y="2420978"/>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2000">
                <a:solidFill>
                  <a:srgbClr val="F2F5F6">
                    <a:alpha val="100000"/>
                  </a:srgbClr>
                </a:solidFill>
                <a:latin typeface="Noto Sans SC"/>
                <a:ea typeface="Noto Sans SC"/>
                <a:cs typeface="Noto Sans SC"/>
              </a:rPr>
              <a:t>Audit purpose</a:t>
            </a:r>
            <a:endParaRPr lang="en-US" sz="2000">
              <a:solidFill>
                <a:srgbClr val="F2F5F6">
                  <a:alpha val="100000"/>
                </a:srgbClr>
              </a:solidFill>
              <a:latin typeface="Noto Sans SC"/>
              <a:ea typeface="Noto Sans SC"/>
              <a:cs typeface="Noto Sans SC"/>
            </a:endParaRPr>
          </a:p>
        </p:txBody>
      </p:sp>
      <p:sp>
        <p:nvSpPr>
          <p:cNvPr id="7" name="TextBox 7"/>
          <p:cNvSpPr txBox="1"/>
          <p:nvPr/>
        </p:nvSpPr>
        <p:spPr>
          <a:xfrm>
            <a:off x="6359523" y="4994984"/>
            <a:ext cx="954107" cy="40011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2F5F6">
                    <a:alpha val="100000"/>
                  </a:srgbClr>
                </a:solidFill>
                <a:latin typeface="Noto Sans SC"/>
                <a:ea typeface="Noto Sans SC"/>
                <a:cs typeface="Noto Sans SC"/>
              </a:rPr>
              <a:t>Scope of application</a:t>
            </a:r>
            <a:endParaRPr lang="en-US" sz="2000">
              <a:solidFill>
                <a:srgbClr val="F2F5F6">
                  <a:alpha val="100000"/>
                </a:srgbClr>
              </a:solidFill>
              <a:latin typeface="Noto Sans SC"/>
              <a:ea typeface="Noto Sans SC"/>
              <a:cs typeface="Noto Sans SC"/>
            </a:endParaRPr>
          </a:p>
        </p:txBody>
      </p:sp>
      <p:sp>
        <p:nvSpPr>
          <p:cNvPr id="8" name="TextBox 8"/>
          <p:cNvSpPr txBox="1"/>
          <p:nvPr/>
        </p:nvSpPr>
        <p:spPr>
          <a:xfrm>
            <a:off x="9623451" y="4994984"/>
            <a:ext cx="954405" cy="4152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000">
                <a:solidFill>
                  <a:srgbClr val="FFFFFF">
                    <a:alpha val="100000"/>
                  </a:srgbClr>
                </a:solidFill>
                <a:latin typeface="Noto Sans SC"/>
                <a:ea typeface="Noto Sans SC"/>
                <a:cs typeface="Noto Sans SC"/>
              </a:rPr>
              <a:t>Clause structure</a:t>
            </a:r>
            <a:endParaRPr lang="en-US" sz="2000">
              <a:solidFill>
                <a:srgbClr val="FFFFFF">
                  <a:alpha val="100000"/>
                </a:srgbClr>
              </a:solidFill>
              <a:latin typeface="Noto Sans SC"/>
              <a:ea typeface="Noto Sans SC"/>
              <a:cs typeface="Noto Sans SC"/>
            </a:endParaRPr>
          </a:p>
        </p:txBody>
      </p:sp>
      <p:pic>
        <p:nvPicPr>
          <p:cNvPr id="9" name="Picture 9"/>
          <p:cNvPicPr>
            <a:picLocks noChangeAspect="1"/>
          </p:cNvPicPr>
          <p:nvPr/>
        </p:nvPicPr>
        <p:blipFill>
          <a:blip r:embed="rId2"/>
          <a:srcRect/>
          <a:stretch>
            <a:fillRect/>
          </a:stretch>
        </p:blipFill>
        <p:spPr>
          <a:xfrm>
            <a:off x="6578980" y="4479791"/>
            <a:ext cx="515193" cy="515193"/>
          </a:xfrm>
          <a:prstGeom prst="rect">
            <a:avLst/>
          </a:prstGeom>
        </p:spPr>
      </p:pic>
      <p:sp>
        <p:nvSpPr>
          <p:cNvPr id="10" name="AutoShape 10"/>
          <p:cNvSpPr/>
          <p:nvPr/>
        </p:nvSpPr>
        <p:spPr>
          <a:xfrm>
            <a:off x="6624449" y="2209156"/>
            <a:ext cx="3535816" cy="3535816"/>
          </a:xfrm>
          <a:prstGeom prst="arc">
            <a:avLst>
              <a:gd name="adj1" fmla="val 18840768"/>
              <a:gd name="adj2" fmla="val 20807216"/>
            </a:avLst>
          </a:prstGeom>
          <a:noFill/>
          <a:ln w="28575">
            <a:solidFill>
              <a:schemeClr val="accent1">
                <a:alpha val="100000"/>
              </a:schemeClr>
            </a:solidFill>
            <a:prstDash val="solid"/>
          </a:ln>
        </p:spPr>
      </p:sp>
      <p:sp>
        <p:nvSpPr>
          <p:cNvPr id="11" name="AutoShape 11"/>
          <p:cNvSpPr/>
          <p:nvPr/>
        </p:nvSpPr>
        <p:spPr>
          <a:xfrm>
            <a:off x="6644889" y="2209728"/>
            <a:ext cx="3535816" cy="3535816"/>
          </a:xfrm>
          <a:prstGeom prst="arc">
            <a:avLst>
              <a:gd name="adj1" fmla="val 3996370"/>
              <a:gd name="adj2" fmla="val 6625973"/>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2" name="AutoShape 12"/>
          <p:cNvSpPr/>
          <p:nvPr/>
        </p:nvSpPr>
        <p:spPr>
          <a:xfrm>
            <a:off x="6668065" y="2293297"/>
            <a:ext cx="3535816" cy="3535816"/>
          </a:xfrm>
          <a:prstGeom prst="arc">
            <a:avLst>
              <a:gd name="adj1" fmla="val 11560467"/>
              <a:gd name="adj2" fmla="val 13937848"/>
            </a:avLst>
          </a:prstGeom>
          <a:noFill/>
          <a:ln w="28575">
            <a:solidFill>
              <a:schemeClr val="accent1">
                <a:alpha val="100000"/>
              </a:schemeClr>
            </a:solidFill>
            <a:prstDash val="solid"/>
          </a:ln>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13" name="TextBox 1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Standard definition and scope of application</a:t>
            </a:r>
            <a:endParaRPr lang="en-US" sz="3000" b="1">
              <a:solidFill>
                <a:schemeClr val="dk2">
                  <a:alpha val="100000"/>
                </a:schemeClr>
              </a:solidFill>
              <a:latin typeface="Noto Sans SC"/>
              <a:ea typeface="Noto Sans SC"/>
              <a:cs typeface="Noto Sans SC"/>
            </a:endParaRPr>
          </a:p>
        </p:txBody>
      </p:sp>
      <p:sp>
        <p:nvSpPr>
          <p:cNvPr id="14" name="Freeform 14"/>
          <p:cNvSpPr/>
          <p:nvPr/>
        </p:nvSpPr>
        <p:spPr>
          <a:xfrm>
            <a:off x="9927656" y="4479791"/>
            <a:ext cx="495300" cy="495300"/>
          </a:xfrm>
          <a:custGeom>
            <a:avLst/>
            <a:gdLst/>
            <a:ahLst/>
            <a:cxnLst/>
            <a:rect l="l" t="t" r="r" b="b"/>
            <a:pathLst>
              <a:path w="304800" h="304800">
                <a:moveTo>
                  <a:pt x="133350" y="0"/>
                </a:moveTo>
                <a:lnTo>
                  <a:pt x="0" y="0"/>
                </a:lnTo>
                <a:lnTo>
                  <a:pt x="0" y="304800"/>
                </a:lnTo>
                <a:lnTo>
                  <a:pt x="228600" y="304800"/>
                </a:lnTo>
                <a:lnTo>
                  <a:pt x="228600" y="95231"/>
                </a:lnTo>
                <a:lnTo>
                  <a:pt x="133350" y="0"/>
                </a:lnTo>
                <a:close/>
                <a:moveTo>
                  <a:pt x="113519" y="114300"/>
                </a:moveTo>
                <a:lnTo>
                  <a:pt x="113519" y="38100"/>
                </a:lnTo>
                <a:lnTo>
                  <a:pt x="189719" y="114300"/>
                </a:lnTo>
                <a:lnTo>
                  <a:pt x="113519" y="114300"/>
                </a:lnTo>
                <a:close/>
              </a:path>
            </a:pathLst>
          </a:custGeom>
          <a:solidFill>
            <a:srgbClr val="FFFFFF">
              <a:alpha val="100000"/>
            </a:srgbClr>
          </a:solidFill>
        </p:spPr>
      </p:sp>
      <p:sp>
        <p:nvSpPr>
          <p:cNvPr id="15" name="Freeform 15"/>
          <p:cNvSpPr/>
          <p:nvPr/>
        </p:nvSpPr>
        <p:spPr>
          <a:xfrm>
            <a:off x="8188322" y="1854213"/>
            <a:ext cx="495300" cy="495300"/>
          </a:xfrm>
          <a:custGeom>
            <a:avLst/>
            <a:gdLst/>
            <a:ahLst/>
            <a:cxnLst/>
            <a:rect l="l" t="t" r="r" b="b"/>
            <a:pathLst>
              <a:path w="304800" h="304800">
                <a:moveTo>
                  <a:pt x="261518" y="97841"/>
                </a:moveTo>
                <a:cubicBezTo>
                  <a:pt x="249460" y="74143"/>
                  <a:pt x="230657" y="55340"/>
                  <a:pt x="207655" y="43605"/>
                </a:cubicBezTo>
                <a:lnTo>
                  <a:pt x="206959" y="43282"/>
                </a:lnTo>
                <a:lnTo>
                  <a:pt x="186538" y="84277"/>
                </a:lnTo>
                <a:cubicBezTo>
                  <a:pt x="201292" y="91802"/>
                  <a:pt x="212998" y="103508"/>
                  <a:pt x="220323" y="117834"/>
                </a:cubicBezTo>
                <a:lnTo>
                  <a:pt x="220523" y="118262"/>
                </a:lnTo>
                <a:lnTo>
                  <a:pt x="261518" y="97841"/>
                </a:lnTo>
                <a:close/>
                <a:moveTo>
                  <a:pt x="261518" y="206959"/>
                </a:moveTo>
                <a:lnTo>
                  <a:pt x="220523" y="186538"/>
                </a:lnTo>
                <a:cubicBezTo>
                  <a:pt x="212998" y="201292"/>
                  <a:pt x="201292" y="212998"/>
                  <a:pt x="186966" y="220323"/>
                </a:cubicBezTo>
                <a:lnTo>
                  <a:pt x="186538" y="220523"/>
                </a:lnTo>
                <a:lnTo>
                  <a:pt x="206959" y="261518"/>
                </a:lnTo>
                <a:cubicBezTo>
                  <a:pt x="230657" y="249460"/>
                  <a:pt x="249460" y="230657"/>
                  <a:pt x="261195" y="207655"/>
                </a:cubicBezTo>
                <a:lnTo>
                  <a:pt x="261518" y="206959"/>
                </a:lnTo>
                <a:close/>
                <a:moveTo>
                  <a:pt x="97841" y="43282"/>
                </a:moveTo>
                <a:cubicBezTo>
                  <a:pt x="74143" y="55340"/>
                  <a:pt x="55340" y="74143"/>
                  <a:pt x="43605" y="97145"/>
                </a:cubicBezTo>
                <a:lnTo>
                  <a:pt x="43282" y="97841"/>
                </a:lnTo>
                <a:lnTo>
                  <a:pt x="84277" y="118262"/>
                </a:lnTo>
                <a:cubicBezTo>
                  <a:pt x="91802" y="103508"/>
                  <a:pt x="103508" y="91802"/>
                  <a:pt x="117834" y="84477"/>
                </a:cubicBezTo>
                <a:lnTo>
                  <a:pt x="118262" y="84277"/>
                </a:lnTo>
                <a:lnTo>
                  <a:pt x="97841" y="43282"/>
                </a:lnTo>
                <a:close/>
                <a:moveTo>
                  <a:pt x="43282" y="206959"/>
                </a:moveTo>
                <a:cubicBezTo>
                  <a:pt x="55340" y="230657"/>
                  <a:pt x="74143" y="249460"/>
                  <a:pt x="97145" y="261195"/>
                </a:cubicBezTo>
                <a:lnTo>
                  <a:pt x="97841" y="261518"/>
                </a:lnTo>
                <a:lnTo>
                  <a:pt x="118262" y="220523"/>
                </a:lnTo>
                <a:cubicBezTo>
                  <a:pt x="103508" y="212998"/>
                  <a:pt x="91802" y="201292"/>
                  <a:pt x="84477" y="186966"/>
                </a:cubicBezTo>
                <a:lnTo>
                  <a:pt x="84277" y="186538"/>
                </a:lnTo>
                <a:lnTo>
                  <a:pt x="43282" y="206959"/>
                </a:lnTo>
                <a:close/>
                <a:moveTo>
                  <a:pt x="152400" y="304800"/>
                </a:moveTo>
                <a:cubicBezTo>
                  <a:pt x="68228" y="304800"/>
                  <a:pt x="0" y="236572"/>
                  <a:pt x="0" y="152400"/>
                </a:cubicBezTo>
                <a:cubicBezTo>
                  <a:pt x="0" y="68228"/>
                  <a:pt x="68228" y="0"/>
                  <a:pt x="152400" y="0"/>
                </a:cubicBezTo>
                <a:lnTo>
                  <a:pt x="152400" y="0"/>
                </a:lnTo>
                <a:cubicBezTo>
                  <a:pt x="236572" y="0"/>
                  <a:pt x="304800" y="68228"/>
                  <a:pt x="304800" y="152400"/>
                </a:cubicBezTo>
                <a:cubicBezTo>
                  <a:pt x="304800" y="236572"/>
                  <a:pt x="236572" y="304800"/>
                  <a:pt x="152400" y="304800"/>
                </a:cubicBezTo>
                <a:lnTo>
                  <a:pt x="152400" y="304800"/>
                </a:lnTo>
                <a:close/>
                <a:moveTo>
                  <a:pt x="152400" y="198120"/>
                </a:moveTo>
                <a:cubicBezTo>
                  <a:pt x="177651" y="198120"/>
                  <a:pt x="198120" y="177651"/>
                  <a:pt x="198120" y="152400"/>
                </a:cubicBezTo>
                <a:cubicBezTo>
                  <a:pt x="198120" y="127149"/>
                  <a:pt x="177651" y="106680"/>
                  <a:pt x="152400" y="106680"/>
                </a:cubicBezTo>
                <a:lnTo>
                  <a:pt x="152400" y="106680"/>
                </a:lnTo>
                <a:cubicBezTo>
                  <a:pt x="127149" y="106680"/>
                  <a:pt x="106680" y="127149"/>
                  <a:pt x="106680" y="152400"/>
                </a:cubicBezTo>
                <a:cubicBezTo>
                  <a:pt x="106680" y="177651"/>
                  <a:pt x="127149" y="198120"/>
                  <a:pt x="152400" y="198120"/>
                </a:cubicBezTo>
                <a:lnTo>
                  <a:pt x="152400" y="198120"/>
                </a:lnTo>
                <a:close/>
              </a:path>
            </a:pathLst>
          </a:custGeom>
          <a:solidFill>
            <a:srgbClr val="FFFFFF">
              <a:alpha val="100000"/>
            </a:srgbClr>
          </a:solidFill>
        </p:spPr>
      </p:sp>
      <p:cxnSp>
        <p:nvCxnSpPr>
          <p:cNvPr id="16" name="Connector 16"/>
          <p:cNvCxnSpPr/>
          <p:nvPr/>
        </p:nvCxnSpPr>
        <p:spPr>
          <a:xfrm flipH="1">
            <a:off x="1267386" y="2002593"/>
            <a:ext cx="1" cy="2981501"/>
          </a:xfrm>
          <a:prstGeom prst="line">
            <a:avLst/>
          </a:prstGeom>
          <a:ln w="12700">
            <a:solidFill>
              <a:schemeClr val="dk1"/>
            </a:solidFill>
            <a:prstDash val="dash"/>
            <a:headEnd type="none"/>
            <a:tailEnd type="none"/>
          </a:ln>
        </p:spPr>
        <p:style>
          <a:lnRef idx="0">
            <a:schemeClr val="dk1"/>
          </a:lnRef>
          <a:fillRef idx="1">
            <a:schemeClr val="dk1"/>
          </a:fillRef>
          <a:effectRef idx="0">
            <a:schemeClr val="dk1"/>
          </a:effectRef>
          <a:fontRef idx="minor">
            <a:schemeClr val="lt1"/>
          </a:fontRef>
        </p:style>
      </p:cxnSp>
      <p:sp>
        <p:nvSpPr>
          <p:cNvPr id="17" name="TextBox 17"/>
          <p:cNvSpPr txBox="1"/>
          <p:nvPr/>
        </p:nvSpPr>
        <p:spPr>
          <a:xfrm>
            <a:off x="1708499" y="1627518"/>
            <a:ext cx="19545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core elements</a:t>
            </a:r>
            <a:endParaRPr lang="en-US" sz="1800" b="1">
              <a:solidFill>
                <a:schemeClr val="dk1">
                  <a:alpha val="100000"/>
                </a:schemeClr>
              </a:solidFill>
              <a:latin typeface="Noto Sans SC"/>
              <a:ea typeface="Noto Sans SC"/>
              <a:cs typeface="Noto Sans SC"/>
            </a:endParaRPr>
          </a:p>
        </p:txBody>
      </p:sp>
      <p:sp>
        <p:nvSpPr>
          <p:cNvPr id="18" name="TextBox 18"/>
          <p:cNvSpPr txBox="1"/>
          <p:nvPr/>
        </p:nvSpPr>
        <p:spPr>
          <a:xfrm>
            <a:off x="1689449" y="2012251"/>
            <a:ext cx="3630930" cy="7772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Process-oriented system audit standards</a:t>
            </a:r>
            <a:endParaRPr lang="en-US" sz="1200">
              <a:solidFill>
                <a:schemeClr val="dk1">
                  <a:alpha val="100000"/>
                </a:schemeClr>
              </a:solidFill>
              <a:latin typeface="Noto Sans SC"/>
              <a:ea typeface="Noto Sans SC"/>
              <a:cs typeface="Noto Sans SC"/>
            </a:endParaRPr>
          </a:p>
        </p:txBody>
      </p:sp>
      <p:sp>
        <p:nvSpPr>
          <p:cNvPr id="19" name="AutoShape 19"/>
          <p:cNvSpPr/>
          <p:nvPr/>
        </p:nvSpPr>
        <p:spPr>
          <a:xfrm>
            <a:off x="1003268" y="1551718"/>
            <a:ext cx="524542" cy="524542"/>
          </a:xfrm>
          <a:prstGeom prst="ellipse">
            <a:avLst/>
          </a:prstGeom>
          <a:solidFill>
            <a:schemeClr val="accent1">
              <a:alpha val="100000"/>
            </a:schemeClr>
          </a:solidFill>
        </p:spPr>
      </p:sp>
      <p:sp>
        <p:nvSpPr>
          <p:cNvPr id="20" name="TextBox 20"/>
          <p:cNvSpPr txBox="1"/>
          <p:nvPr/>
        </p:nvSpPr>
        <p:spPr>
          <a:xfrm>
            <a:off x="1653826" y="3148965"/>
            <a:ext cx="164973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Manufacturing process requirements</a:t>
            </a:r>
            <a:endParaRPr lang="en-US" sz="1800" b="1">
              <a:solidFill>
                <a:schemeClr val="dk1">
                  <a:alpha val="100000"/>
                </a:schemeClr>
              </a:solidFill>
              <a:latin typeface="Noto Sans SC"/>
              <a:ea typeface="Noto Sans SC"/>
              <a:cs typeface="Noto Sans SC"/>
            </a:endParaRPr>
          </a:p>
        </p:txBody>
      </p:sp>
      <p:sp>
        <p:nvSpPr>
          <p:cNvPr id="21" name="TextBox 21"/>
          <p:cNvSpPr txBox="1"/>
          <p:nvPr/>
        </p:nvSpPr>
        <p:spPr>
          <a:xfrm>
            <a:off x="1689449" y="355006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Covering all stages of the product life cycle</a:t>
            </a:r>
            <a:endParaRPr lang="en-US" sz="1200">
              <a:solidFill>
                <a:schemeClr val="dk1">
                  <a:alpha val="100000"/>
                </a:schemeClr>
              </a:solidFill>
              <a:latin typeface="Noto Sans SC"/>
              <a:ea typeface="Noto Sans SC"/>
              <a:cs typeface="Noto Sans SC"/>
            </a:endParaRPr>
          </a:p>
        </p:txBody>
      </p:sp>
      <p:sp>
        <p:nvSpPr>
          <p:cNvPr id="22" name="AutoShape 22"/>
          <p:cNvSpPr/>
          <p:nvPr/>
        </p:nvSpPr>
        <p:spPr>
          <a:xfrm>
            <a:off x="1003268" y="3089624"/>
            <a:ext cx="524542" cy="524542"/>
          </a:xfrm>
          <a:prstGeom prst="ellipse">
            <a:avLst/>
          </a:prstGeom>
          <a:solidFill>
            <a:schemeClr val="accent2">
              <a:alpha val="100000"/>
            </a:schemeClr>
          </a:solidFill>
        </p:spPr>
      </p:sp>
      <p:sp>
        <p:nvSpPr>
          <p:cNvPr id="23" name="TextBox 23"/>
          <p:cNvSpPr txBox="1"/>
          <p:nvPr/>
        </p:nvSpPr>
        <p:spPr>
          <a:xfrm>
            <a:off x="1689449" y="4873416"/>
            <a:ext cx="2164080" cy="396240"/>
          </a:xfrm>
          <a:prstGeom prst="rect">
            <a:avLst/>
          </a:prstGeom>
          <a:noFill/>
        </p:spPr>
        <p:txBody>
          <a:bodyPr vert="horz" wrap="none" lIns="91440" tIns="45720" rIns="91440" bIns="45720" rtlCol="0" anchor="t" anchorCtr="0">
            <a:spAutoFit/>
          </a:bodyPr>
          <a:lstStyle/>
          <a:p>
            <a:pPr algn="l">
              <a:lnSpc>
                <a:spcPct val="100000"/>
              </a:lnSpc>
              <a:spcBef>
                <a:spcPct val="0"/>
              </a:spcBef>
            </a:pPr>
            <a:r>
              <a:rPr lang="en-US" sz="1800" b="1">
                <a:solidFill>
                  <a:schemeClr val="dk1">
                    <a:alpha val="100000"/>
                  </a:schemeClr>
                </a:solidFill>
                <a:latin typeface="Noto Sans SC"/>
                <a:ea typeface="Noto Sans SC"/>
                <a:cs typeface="Noto Sans SC"/>
              </a:rPr>
              <a:t>Audit method</a:t>
            </a:r>
            <a:endParaRPr lang="en-US" sz="1800" b="1">
              <a:solidFill>
                <a:schemeClr val="dk1">
                  <a:alpha val="100000"/>
                </a:schemeClr>
              </a:solidFill>
              <a:latin typeface="Noto Sans SC"/>
              <a:ea typeface="Noto Sans SC"/>
              <a:cs typeface="Noto Sans SC"/>
            </a:endParaRPr>
          </a:p>
        </p:txBody>
      </p:sp>
      <p:sp>
        <p:nvSpPr>
          <p:cNvPr id="24" name="TextBox 24"/>
          <p:cNvSpPr txBox="1"/>
          <p:nvPr/>
        </p:nvSpPr>
        <p:spPr>
          <a:xfrm>
            <a:off x="1689449" y="5326193"/>
            <a:ext cx="3630930" cy="1005840"/>
          </a:xfrm>
          <a:prstGeom prst="rect">
            <a:avLst/>
          </a:prstGeom>
          <a:noFill/>
        </p:spPr>
        <p:txBody>
          <a:bodyPr vert="horz" wrap="square" lIns="91440" tIns="45720" rIns="91440" bIns="45720" rtlCol="0" anchor="t" anchorCtr="0">
            <a:spAutoFit/>
          </a:bodyPr>
          <a:lstStyle/>
          <a:p>
            <a:pPr algn="l">
              <a:lnSpc>
                <a:spcPct val="120000"/>
              </a:lnSpc>
              <a:spcBef>
                <a:spcPct val="0"/>
              </a:spcBef>
            </a:pPr>
            <a:r>
              <a:rPr lang="en-US" sz="1200">
                <a:solidFill>
                  <a:schemeClr val="dk1">
                    <a:alpha val="100000"/>
                  </a:schemeClr>
                </a:solidFill>
                <a:latin typeface="Noto Sans SC"/>
                <a:ea typeface="Noto Sans SC"/>
                <a:cs typeface="Noto Sans SC"/>
              </a:rPr>
              <a:t>risk-based hierarchical assessment</a:t>
            </a:r>
            <a:endParaRPr lang="en-US" sz="1200">
              <a:solidFill>
                <a:schemeClr val="dk1">
                  <a:alpha val="100000"/>
                </a:schemeClr>
              </a:solidFill>
              <a:latin typeface="Noto Sans SC"/>
              <a:ea typeface="Noto Sans SC"/>
              <a:cs typeface="Noto Sans SC"/>
            </a:endParaRPr>
          </a:p>
        </p:txBody>
      </p:sp>
      <p:sp>
        <p:nvSpPr>
          <p:cNvPr id="25" name="AutoShape 25"/>
          <p:cNvSpPr/>
          <p:nvPr/>
        </p:nvSpPr>
        <p:spPr>
          <a:xfrm>
            <a:off x="1003268" y="4767739"/>
            <a:ext cx="524542" cy="524542"/>
          </a:xfrm>
          <a:prstGeom prst="ellipse">
            <a:avLst/>
          </a:prstGeom>
          <a:solidFill>
            <a:schemeClr val="accent3">
              <a:alpha val="100000"/>
            </a:schemeClr>
          </a:solidFill>
        </p:spPr>
      </p:sp>
      <p:sp>
        <p:nvSpPr>
          <p:cNvPr id="26" name="TextBox 26"/>
          <p:cNvSpPr txBox="1"/>
          <p:nvPr/>
        </p:nvSpPr>
        <p:spPr>
          <a:xfrm>
            <a:off x="971264" y="1633252"/>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01</a:t>
            </a:r>
            <a:endParaRPr lang="en-US" sz="1800">
              <a:solidFill>
                <a:srgbClr val="FFFFFF">
                  <a:alpha val="100000"/>
                </a:srgbClr>
              </a:solidFill>
              <a:latin typeface="Noto Sans SC"/>
              <a:ea typeface="Noto Sans SC"/>
              <a:cs typeface="Noto Sans SC"/>
            </a:endParaRPr>
          </a:p>
        </p:txBody>
      </p:sp>
      <p:sp>
        <p:nvSpPr>
          <p:cNvPr id="27" name="TextBox 27"/>
          <p:cNvSpPr txBox="1"/>
          <p:nvPr/>
        </p:nvSpPr>
        <p:spPr>
          <a:xfrm>
            <a:off x="971264" y="3171158"/>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spcAft>
                <a:spcPct val="0"/>
              </a:spcAft>
            </a:pPr>
            <a:r>
              <a:rPr lang="en-US" sz="1800">
                <a:solidFill>
                  <a:srgbClr val="FFFFFF">
                    <a:alpha val="100000"/>
                  </a:srgbClr>
                </a:solidFill>
                <a:latin typeface="Noto Sans SC"/>
                <a:ea typeface="Noto Sans SC"/>
                <a:cs typeface="Noto Sans SC"/>
              </a:rPr>
              <a:t>02</a:t>
            </a:r>
            <a:endParaRPr lang="en-US" sz="1800">
              <a:solidFill>
                <a:srgbClr val="FFFFFF">
                  <a:alpha val="100000"/>
                </a:srgbClr>
              </a:solidFill>
              <a:latin typeface="Noto Sans SC"/>
              <a:ea typeface="Noto Sans SC"/>
              <a:cs typeface="Noto Sans SC"/>
            </a:endParaRPr>
          </a:p>
        </p:txBody>
      </p:sp>
      <p:sp>
        <p:nvSpPr>
          <p:cNvPr id="28" name="TextBox 28"/>
          <p:cNvSpPr txBox="1"/>
          <p:nvPr/>
        </p:nvSpPr>
        <p:spPr>
          <a:xfrm>
            <a:off x="971264" y="4861370"/>
            <a:ext cx="592360" cy="369379"/>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03</a:t>
            </a:r>
            <a:endParaRPr lang="en-US" sz="1800">
              <a:solidFill>
                <a:srgbClr val="FFFFFF">
                  <a:alpha val="100000"/>
                </a:srgbClr>
              </a:solidFill>
              <a:latin typeface="Noto Sans SC"/>
              <a:ea typeface="Noto Sans SC"/>
              <a:cs typeface="Noto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Analysis of P1-P7 process elements</a:t>
            </a:r>
            <a:endParaRPr lang="en-US" sz="3000" b="1">
              <a:solidFill>
                <a:schemeClr val="dk2">
                  <a:alpha val="100000"/>
                </a:schemeClr>
              </a:solidFill>
              <a:latin typeface="Noto Sans SC"/>
              <a:ea typeface="Noto Sans SC"/>
              <a:cs typeface="Noto Sans SC"/>
            </a:endParaRPr>
          </a:p>
        </p:txBody>
      </p:sp>
      <p:pic>
        <p:nvPicPr>
          <p:cNvPr id="3" name="Picture 3"/>
          <p:cNvPicPr>
            <a:picLocks noChangeAspect="1"/>
          </p:cNvPicPr>
          <p:nvPr/>
        </p:nvPicPr>
        <p:blipFill>
          <a:blip r:embed="rId2">
            <a:alphaModFix amt="100000"/>
          </a:blip>
          <a:srcRect l="25890" r="25890"/>
          <a:stretch>
            <a:fillRect/>
          </a:stretch>
        </p:blipFill>
        <p:spPr>
          <a:xfrm>
            <a:off x="8488800" y="1777403"/>
            <a:ext cx="3049996" cy="4216695"/>
          </a:xfrm>
          <a:prstGeom prst="roundRect">
            <a:avLst/>
          </a:prstGeom>
        </p:spPr>
      </p:pic>
      <p:pic>
        <p:nvPicPr>
          <p:cNvPr id="4" name="Picture 4"/>
          <p:cNvPicPr>
            <a:picLocks noChangeAspect="1"/>
          </p:cNvPicPr>
          <p:nvPr/>
        </p:nvPicPr>
        <p:blipFill>
          <a:blip r:embed="rId3">
            <a:alphaModFix amt="100000"/>
          </a:blip>
          <a:srcRect l="26238" r="26238"/>
          <a:stretch>
            <a:fillRect/>
          </a:stretch>
        </p:blipFill>
        <p:spPr>
          <a:xfrm>
            <a:off x="5335151" y="1777403"/>
            <a:ext cx="3005958" cy="4216695"/>
          </a:xfrm>
          <a:prstGeom prst="roundRect">
            <a:avLst/>
          </a:prstGeom>
        </p:spPr>
      </p:pic>
      <p:sp>
        <p:nvSpPr>
          <p:cNvPr id="5" name="AutoShape 5"/>
          <p:cNvSpPr/>
          <p:nvPr/>
        </p:nvSpPr>
        <p:spPr>
          <a:xfrm>
            <a:off x="5335151" y="1339414"/>
            <a:ext cx="6203645" cy="292757"/>
          </a:xfrm>
          <a:prstGeom prst="roundRect">
            <a:avLst>
              <a:gd name="adj" fmla="val 45454"/>
            </a:avLst>
          </a:prstGeom>
          <a:solidFill>
            <a:schemeClr val="accent1">
              <a:alpha val="100000"/>
            </a:schemeClr>
          </a:solidFill>
        </p:spPr>
      </p:sp>
      <p:sp>
        <p:nvSpPr>
          <p:cNvPr id="6" name="AutoShape 6"/>
          <p:cNvSpPr/>
          <p:nvPr/>
        </p:nvSpPr>
        <p:spPr>
          <a:xfrm>
            <a:off x="720401" y="1296052"/>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P1 potential analysis</a:t>
            </a:r>
            <a:endParaRPr lang="en-US" sz="1100"/>
          </a:p>
        </p:txBody>
      </p:sp>
      <p:sp>
        <p:nvSpPr>
          <p:cNvPr id="7" name="TextBox 7"/>
          <p:cNvSpPr txBox="1"/>
          <p:nvPr/>
        </p:nvSpPr>
        <p:spPr>
          <a:xfrm>
            <a:off x="609373" y="1732534"/>
            <a:ext cx="4282862" cy="983867"/>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Evaluate the match between customer needs and own capabilities during the project startup phase, including basic work such as technical feasibility analysis, resource planning, and legal and regulatory compliance inspections.</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609373" y="3369312"/>
            <a:ext cx="4282862" cy="1010481"/>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Covers the complete cycle of project planning and implementation, involving key elements such as time node management and control, cross-department collaboration mechanisms, and problem escalation processes to ensure that projects are delivered on schedule and with high quality.</a:t>
            </a:r>
            <a:endParaRPr lang="en-US" sz="1350">
              <a:solidFill>
                <a:schemeClr val="dk1">
                  <a:alpha val="100000"/>
                </a:schemeClr>
              </a:solidFill>
              <a:latin typeface="Noto Sans SC"/>
              <a:ea typeface="Noto Sans SC"/>
              <a:cs typeface="Noto Sans SC"/>
            </a:endParaRPr>
          </a:p>
        </p:txBody>
      </p:sp>
      <p:sp>
        <p:nvSpPr>
          <p:cNvPr id="9" name="TextBox 9"/>
          <p:cNvSpPr txBox="1"/>
          <p:nvPr/>
        </p:nvSpPr>
        <p:spPr>
          <a:xfrm>
            <a:off x="609373" y="5010231"/>
            <a:ext cx="4282862" cy="1156860"/>
          </a:xfrm>
          <a:prstGeom prst="rect">
            <a:avLst/>
          </a:prstGeom>
        </p:spPr>
        <p:txBody>
          <a:bodyPr vert="horz" wrap="square" lIns="95250"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Focus on the compliance of design output, including DFMEA verification, sample management, engineering change control and other technical activities, emphasizing the prevention of defects rather than subsequent correction.</a:t>
            </a:r>
            <a:endParaRPr lang="en-US" sz="1350">
              <a:solidFill>
                <a:schemeClr val="dk1">
                  <a:alpha val="100000"/>
                </a:schemeClr>
              </a:solidFill>
              <a:latin typeface="Noto Sans SC"/>
              <a:ea typeface="Noto Sans SC"/>
              <a:cs typeface="Noto Sans SC"/>
            </a:endParaRPr>
          </a:p>
        </p:txBody>
      </p:sp>
      <p:sp>
        <p:nvSpPr>
          <p:cNvPr id="10" name="AutoShape 10"/>
          <p:cNvSpPr/>
          <p:nvPr/>
        </p:nvSpPr>
        <p:spPr>
          <a:xfrm>
            <a:off x="701351" y="2916535"/>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P2 project management</a:t>
            </a:r>
            <a:endParaRPr lang="en-US" sz="1100"/>
          </a:p>
        </p:txBody>
      </p:sp>
      <p:sp>
        <p:nvSpPr>
          <p:cNvPr id="11" name="AutoShape 11"/>
          <p:cNvSpPr/>
          <p:nvPr/>
        </p:nvSpPr>
        <p:spPr>
          <a:xfrm>
            <a:off x="720401" y="4528880"/>
            <a:ext cx="3431205" cy="481351"/>
          </a:xfrm>
          <a:prstGeom prst="rect">
            <a:avLst/>
          </a:prstGeom>
          <a:noFill/>
        </p:spPr>
        <p:txBody>
          <a:bodyPr vert="horz" wrap="square" lIns="0" tIns="0" rIns="0" bIns="0" rtlCol="0" anchor="ctr" anchorCtr="0">
            <a:noAutofit/>
          </a:bodyPr>
          <a:lstStyle/>
          <a:p>
            <a:pPr algn="l">
              <a:spcBef>
                <a:spcPct val="0"/>
              </a:spcBef>
              <a:defRPr/>
            </a:pPr>
            <a:r>
              <a:rPr lang="en-US" sz="2325" b="1">
                <a:solidFill>
                  <a:schemeClr val="dk1">
                    <a:alpha val="100000"/>
                  </a:schemeClr>
                </a:solidFill>
                <a:latin typeface="Noto Sans SC"/>
                <a:ea typeface="Noto Sans SC"/>
                <a:cs typeface="Noto Sans SC"/>
              </a:rPr>
              <a:t>P3 product development</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5400000">
            <a:off x="5133975" y="3111977"/>
            <a:ext cx="1394901" cy="634046"/>
          </a:xfrm>
          <a:prstGeom prst="triangle">
            <a:avLst>
              <a:gd name="adj" fmla="val 50000"/>
            </a:avLst>
          </a:prstGeom>
          <a:solidFill>
            <a:schemeClr val="accent1">
              <a:alpha val="20000"/>
            </a:schemeClr>
          </a:solidFill>
        </p:spPr>
      </p:sp>
      <p:sp>
        <p:nvSpPr>
          <p:cNvPr id="3" name="AutoShape 3"/>
          <p:cNvSpPr/>
          <p:nvPr/>
        </p:nvSpPr>
        <p:spPr>
          <a:xfrm>
            <a:off x="0" y="0"/>
            <a:ext cx="5518402" cy="6858000"/>
          </a:xfrm>
          <a:prstGeom prst="rect">
            <a:avLst/>
          </a:prstGeom>
          <a:solidFill>
            <a:schemeClr val="accent1">
              <a:alpha val="20000"/>
            </a:schemeClr>
          </a:solidFill>
        </p:spPr>
      </p:sp>
      <p:sp>
        <p:nvSpPr>
          <p:cNvPr id="4" name="TextBox 4"/>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1">
                    <a:alpha val="100000"/>
                  </a:schemeClr>
                </a:solidFill>
                <a:latin typeface="Noto Sans SC"/>
                <a:ea typeface="Noto Sans SC"/>
                <a:cs typeface="Noto Sans SC"/>
              </a:rPr>
              <a:t>Analysis of P1-P7 process elements</a:t>
            </a:r>
            <a:endParaRPr lang="en-US" sz="3000" b="1">
              <a:solidFill>
                <a:schemeClr val="dk1">
                  <a:alpha val="100000"/>
                </a:schemeClr>
              </a:solidFill>
              <a:latin typeface="Noto Sans SC"/>
              <a:ea typeface="Noto Sans SC"/>
              <a:cs typeface="Noto Sans SC"/>
            </a:endParaRPr>
          </a:p>
        </p:txBody>
      </p:sp>
      <p:sp>
        <p:nvSpPr>
          <p:cNvPr id="5" name="TextBox 5"/>
          <p:cNvSpPr txBox="1"/>
          <p:nvPr/>
        </p:nvSpPr>
        <p:spPr>
          <a:xfrm>
            <a:off x="6320801" y="2912195"/>
            <a:ext cx="5048887" cy="674827"/>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Standardize the external resource integration process, from supplier selection standards, incoming material inspection methods to performance monitoring systems, and establish a complete supply chain quality control closed loop.</a:t>
            </a:r>
            <a:endParaRPr lang="en-US" sz="1350">
              <a:solidFill>
                <a:schemeClr val="dk1">
                  <a:alpha val="100000"/>
                </a:schemeClr>
              </a:solidFill>
              <a:latin typeface="Noto Sans SC"/>
              <a:ea typeface="Noto Sans SC"/>
              <a:cs typeface="Noto Sans SC"/>
            </a:endParaRPr>
          </a:p>
        </p:txBody>
      </p:sp>
      <p:sp>
        <p:nvSpPr>
          <p:cNvPr id="6" name="TextBox 6"/>
          <p:cNvSpPr txBox="1"/>
          <p:nvPr/>
        </p:nvSpPr>
        <p:spPr>
          <a:xfrm>
            <a:off x="6320801" y="1552233"/>
            <a:ext cx="5048887" cy="63241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Conduct a systematic evaluation of the production process design, including PFMEA effectiveness, tooling fixture verification, trial production review, etc., to ensure that the manufacturing process has mass production capabilities.</a:t>
            </a:r>
            <a:endParaRPr lang="en-US" sz="1350">
              <a:solidFill>
                <a:schemeClr val="dk1">
                  <a:alpha val="100000"/>
                </a:schemeClr>
              </a:solidFill>
              <a:latin typeface="Noto Sans SC"/>
              <a:ea typeface="Noto Sans SC"/>
              <a:cs typeface="Noto Sans SC"/>
            </a:endParaRPr>
          </a:p>
        </p:txBody>
      </p:sp>
      <p:sp>
        <p:nvSpPr>
          <p:cNvPr id="7" name="TextBox 7"/>
          <p:cNvSpPr txBox="1"/>
          <p:nvPr/>
        </p:nvSpPr>
        <p:spPr>
          <a:xfrm>
            <a:off x="6320801" y="4240817"/>
            <a:ext cx="5048887" cy="66059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The core audit module involves daily operations such as personnel training, equipment maintenance, process monitoring, and handling of unqualified products, and maintains production stability through continuous improvement.</a:t>
            </a:r>
            <a:endParaRPr lang="en-US" sz="1350">
              <a:solidFill>
                <a:schemeClr val="dk1">
                  <a:alpha val="100000"/>
                </a:schemeClr>
              </a:solidFill>
              <a:latin typeface="Noto Sans SC"/>
              <a:ea typeface="Noto Sans SC"/>
              <a:cs typeface="Noto Sans SC"/>
            </a:endParaRPr>
          </a:p>
        </p:txBody>
      </p:sp>
      <p:sp>
        <p:nvSpPr>
          <p:cNvPr id="8" name="TextBox 8"/>
          <p:cNvSpPr txBox="1"/>
          <p:nvPr/>
        </p:nvSpPr>
        <p:spPr>
          <a:xfrm>
            <a:off x="6320801" y="5594674"/>
            <a:ext cx="5048887" cy="660590"/>
          </a:xfrm>
          <a:prstGeom prst="rect">
            <a:avLst/>
          </a:prstGeom>
        </p:spPr>
        <p:txBody>
          <a:bodyPr vert="horz" wrap="square" lIns="123825" tIns="57150" rIns="57150" bIns="57150" rtlCol="0" anchor="t" anchorCtr="0">
            <a:noAutofit/>
          </a:bodyPr>
          <a:lstStyle/>
          <a:p>
            <a:pPr algn="l">
              <a:lnSpc>
                <a:spcPct val="140000"/>
              </a:lnSpc>
            </a:pPr>
            <a:r>
              <a:rPr lang="en-US" sz="1350">
                <a:solidFill>
                  <a:schemeClr val="dk1">
                    <a:alpha val="100000"/>
                  </a:schemeClr>
                </a:solidFill>
                <a:latin typeface="Noto Sans SC"/>
                <a:ea typeface="Noto Sans SC"/>
                <a:cs typeface="Noto Sans SC"/>
              </a:rPr>
              <a:t>Quality management that extends to the after-sales stage includes terminal service elements such as complaint handling efficiency, standardization of repair procedures, and customer satisfaction surveys.</a:t>
            </a:r>
            <a:endParaRPr lang="en-US" sz="1350">
              <a:solidFill>
                <a:schemeClr val="dk1">
                  <a:alpha val="100000"/>
                </a:schemeClr>
              </a:solidFill>
              <a:latin typeface="Noto Sans SC"/>
              <a:ea typeface="Noto Sans SC"/>
              <a:cs typeface="Noto Sans SC"/>
            </a:endParaRPr>
          </a:p>
        </p:txBody>
      </p:sp>
      <p:cxnSp>
        <p:nvCxnSpPr>
          <p:cNvPr id="9" name="Connector 9"/>
          <p:cNvCxnSpPr/>
          <p:nvPr/>
        </p:nvCxnSpPr>
        <p:spPr>
          <a:xfrm>
            <a:off x="6440470" y="2438060"/>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0" name="Connector 10"/>
          <p:cNvCxnSpPr/>
          <p:nvPr/>
        </p:nvCxnSpPr>
        <p:spPr>
          <a:xfrm>
            <a:off x="6449960" y="3753923"/>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cxnSp>
        <p:nvCxnSpPr>
          <p:cNvPr id="11" name="Connector 11"/>
          <p:cNvCxnSpPr/>
          <p:nvPr/>
        </p:nvCxnSpPr>
        <p:spPr>
          <a:xfrm>
            <a:off x="6449960" y="5081946"/>
            <a:ext cx="4790570" cy="0"/>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pic>
        <p:nvPicPr>
          <p:cNvPr id="12" name="Picture 12"/>
          <p:cNvPicPr>
            <a:picLocks noChangeAspect="1"/>
          </p:cNvPicPr>
          <p:nvPr/>
        </p:nvPicPr>
        <p:blipFill>
          <a:blip r:embed="rId2">
            <a:alphaModFix amt="100000"/>
          </a:blip>
          <a:srcRect l="16675" r="16675"/>
          <a:stretch>
            <a:fillRect/>
          </a:stretch>
        </p:blipFill>
        <p:spPr>
          <a:xfrm>
            <a:off x="1317535" y="1990725"/>
            <a:ext cx="2876550" cy="2876550"/>
          </a:xfrm>
          <a:prstGeom prst="ellipse">
            <a:avLst/>
          </a:prstGeom>
          <a:ln w="57150">
            <a:solidFill>
              <a:schemeClr val="accent1"/>
            </a:solidFill>
            <a:prstDash val="solid"/>
          </a:ln>
        </p:spPr>
      </p:pic>
      <p:sp>
        <p:nvSpPr>
          <p:cNvPr id="13" name="AutoShape 13"/>
          <p:cNvSpPr/>
          <p:nvPr/>
        </p:nvSpPr>
        <p:spPr>
          <a:xfrm>
            <a:off x="6450879" y="1179728"/>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a:ea typeface="Noto Sans SC"/>
                <a:cs typeface="Noto Sans SC"/>
              </a:rPr>
              <a:t>P4 process development</a:t>
            </a:r>
            <a:endParaRPr lang="en-US" sz="1100"/>
          </a:p>
        </p:txBody>
      </p:sp>
      <p:sp>
        <p:nvSpPr>
          <p:cNvPr id="14" name="AutoShape 14"/>
          <p:cNvSpPr/>
          <p:nvPr/>
        </p:nvSpPr>
        <p:spPr>
          <a:xfrm>
            <a:off x="6450879" y="2575756"/>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a:ea typeface="Noto Sans SC"/>
                <a:cs typeface="Noto Sans SC"/>
              </a:rPr>
              <a:t>P5 supplier management</a:t>
            </a:r>
            <a:endParaRPr lang="en-US" sz="1100"/>
          </a:p>
        </p:txBody>
      </p:sp>
      <p:sp>
        <p:nvSpPr>
          <p:cNvPr id="15" name="AutoShape 15"/>
          <p:cNvSpPr/>
          <p:nvPr/>
        </p:nvSpPr>
        <p:spPr>
          <a:xfrm>
            <a:off x="6450879" y="3899082"/>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a:ea typeface="Noto Sans SC"/>
                <a:cs typeface="Noto Sans SC"/>
              </a:rPr>
              <a:t>P6 mass production</a:t>
            </a:r>
            <a:endParaRPr lang="en-US" sz="1100"/>
          </a:p>
        </p:txBody>
      </p:sp>
      <p:sp>
        <p:nvSpPr>
          <p:cNvPr id="16" name="AutoShape 16"/>
          <p:cNvSpPr/>
          <p:nvPr/>
        </p:nvSpPr>
        <p:spPr>
          <a:xfrm>
            <a:off x="6450879" y="5195893"/>
            <a:ext cx="4282862" cy="454737"/>
          </a:xfrm>
          <a:prstGeom prst="rect">
            <a:avLst/>
          </a:prstGeom>
          <a:noFill/>
        </p:spPr>
        <p:txBody>
          <a:bodyPr vert="horz" wrap="square" lIns="0" tIns="0" rIns="0" bIns="0" rtlCol="0" anchor="ctr" anchorCtr="0">
            <a:noAutofit/>
          </a:bodyPr>
          <a:lstStyle/>
          <a:p>
            <a:pPr algn="l">
              <a:spcBef>
                <a:spcPct val="0"/>
              </a:spcBef>
              <a:defRPr/>
            </a:pPr>
            <a:r>
              <a:rPr lang="en-US" sz="1800" b="1">
                <a:solidFill>
                  <a:schemeClr val="dk1">
                    <a:alpha val="100000"/>
                  </a:schemeClr>
                </a:solidFill>
                <a:latin typeface="Noto Sans SC"/>
                <a:ea typeface="Noto Sans SC"/>
                <a:cs typeface="Noto Sans SC"/>
              </a:rPr>
              <a:t>P7 customer service</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6032113" y="5184323"/>
            <a:ext cx="2429542" cy="1127284"/>
          </a:xfrm>
          <a:custGeom>
            <a:avLst/>
            <a:gdLst/>
            <a:ahLst/>
            <a:cxnLst/>
            <a:rect l="l" t="t" r="r" b="b"/>
            <a:pathLst>
              <a:path w="292" h="135">
                <a:moveTo>
                  <a:pt x="130" y="19"/>
                </a:moveTo>
                <a:cubicBezTo>
                  <a:pt x="75" y="38"/>
                  <a:pt x="31" y="73"/>
                  <a:pt x="0" y="118"/>
                </a:cubicBezTo>
                <a:cubicBezTo>
                  <a:pt x="52" y="134"/>
                  <a:pt x="108" y="135"/>
                  <a:pt x="163" y="116"/>
                </a:cubicBezTo>
                <a:cubicBezTo>
                  <a:pt x="218" y="97"/>
                  <a:pt x="262" y="61"/>
                  <a:pt x="292" y="17"/>
                </a:cubicBezTo>
                <a:cubicBezTo>
                  <a:pt x="241" y="0"/>
                  <a:pt x="184" y="0"/>
                  <a:pt x="130" y="19"/>
                </a:cubicBezTo>
              </a:path>
            </a:pathLst>
          </a:custGeom>
          <a:solidFill>
            <a:schemeClr val="accent1">
              <a:alpha val="100000"/>
            </a:schemeClr>
          </a:solidFill>
        </p:spPr>
      </p:sp>
      <p:sp>
        <p:nvSpPr>
          <p:cNvPr id="3" name="Freeform 3"/>
          <p:cNvSpPr/>
          <p:nvPr/>
        </p:nvSpPr>
        <p:spPr>
          <a:xfrm>
            <a:off x="6032113" y="4073042"/>
            <a:ext cx="1515142" cy="2095595"/>
          </a:xfrm>
          <a:custGeom>
            <a:avLst/>
            <a:gdLst/>
            <a:ahLst/>
            <a:cxnLst/>
            <a:rect l="l" t="t" r="r" b="b"/>
            <a:pathLst>
              <a:path w="182" h="251">
                <a:moveTo>
                  <a:pt x="49" y="96"/>
                </a:moveTo>
                <a:cubicBezTo>
                  <a:pt x="15" y="143"/>
                  <a:pt x="0" y="197"/>
                  <a:pt x="1" y="251"/>
                </a:cubicBezTo>
                <a:cubicBezTo>
                  <a:pt x="52" y="235"/>
                  <a:pt x="99" y="203"/>
                  <a:pt x="132" y="156"/>
                </a:cubicBezTo>
                <a:cubicBezTo>
                  <a:pt x="166" y="109"/>
                  <a:pt x="182" y="54"/>
                  <a:pt x="181" y="0"/>
                </a:cubicBezTo>
                <a:cubicBezTo>
                  <a:pt x="130" y="16"/>
                  <a:pt x="83" y="49"/>
                  <a:pt x="49" y="96"/>
                </a:cubicBezTo>
              </a:path>
            </a:pathLst>
          </a:custGeom>
          <a:solidFill>
            <a:schemeClr val="accent1">
              <a:alpha val="60000"/>
            </a:schemeClr>
          </a:solidFill>
        </p:spPr>
      </p:sp>
      <p:sp>
        <p:nvSpPr>
          <p:cNvPr id="4" name="Freeform 4"/>
          <p:cNvSpPr/>
          <p:nvPr/>
        </p:nvSpPr>
        <p:spPr>
          <a:xfrm>
            <a:off x="3612763" y="5184323"/>
            <a:ext cx="2419350" cy="1127284"/>
          </a:xfrm>
          <a:custGeom>
            <a:avLst/>
            <a:gdLst/>
            <a:ahLst/>
            <a:cxnLst/>
            <a:rect l="l" t="t" r="r" b="b"/>
            <a:pathLst>
              <a:path w="291" h="135">
                <a:moveTo>
                  <a:pt x="162" y="19"/>
                </a:moveTo>
                <a:cubicBezTo>
                  <a:pt x="217" y="38"/>
                  <a:pt x="261" y="73"/>
                  <a:pt x="291" y="118"/>
                </a:cubicBezTo>
                <a:cubicBezTo>
                  <a:pt x="240" y="134"/>
                  <a:pt x="184" y="135"/>
                  <a:pt x="129" y="116"/>
                </a:cubicBezTo>
                <a:cubicBezTo>
                  <a:pt x="74" y="97"/>
                  <a:pt x="30" y="61"/>
                  <a:pt x="0" y="17"/>
                </a:cubicBezTo>
                <a:cubicBezTo>
                  <a:pt x="51" y="0"/>
                  <a:pt x="108" y="0"/>
                  <a:pt x="162" y="19"/>
                </a:cubicBezTo>
              </a:path>
            </a:pathLst>
          </a:custGeom>
          <a:solidFill>
            <a:schemeClr val="accent1">
              <a:alpha val="100000"/>
            </a:schemeClr>
          </a:solidFill>
        </p:spPr>
      </p:sp>
      <p:sp>
        <p:nvSpPr>
          <p:cNvPr id="5" name="Freeform 5"/>
          <p:cNvSpPr/>
          <p:nvPr/>
        </p:nvSpPr>
        <p:spPr>
          <a:xfrm>
            <a:off x="4527163" y="4073042"/>
            <a:ext cx="1513713" cy="2095595"/>
          </a:xfrm>
          <a:custGeom>
            <a:avLst/>
            <a:gdLst/>
            <a:ahLst/>
            <a:cxnLst/>
            <a:rect l="l" t="t" r="r" b="b"/>
            <a:pathLst>
              <a:path w="182" h="251">
                <a:moveTo>
                  <a:pt x="133" y="96"/>
                </a:moveTo>
                <a:cubicBezTo>
                  <a:pt x="167" y="143"/>
                  <a:pt x="182" y="197"/>
                  <a:pt x="181" y="251"/>
                </a:cubicBezTo>
                <a:cubicBezTo>
                  <a:pt x="130" y="235"/>
                  <a:pt x="83" y="203"/>
                  <a:pt x="50" y="156"/>
                </a:cubicBezTo>
                <a:cubicBezTo>
                  <a:pt x="16" y="109"/>
                  <a:pt x="0" y="54"/>
                  <a:pt x="1" y="0"/>
                </a:cubicBezTo>
                <a:cubicBezTo>
                  <a:pt x="52" y="16"/>
                  <a:pt x="99" y="49"/>
                  <a:pt x="133" y="96"/>
                </a:cubicBezTo>
              </a:path>
            </a:pathLst>
          </a:custGeom>
          <a:solidFill>
            <a:schemeClr val="accent1">
              <a:alpha val="60000"/>
            </a:schemeClr>
          </a:solidFill>
        </p:spPr>
      </p:sp>
      <p:sp>
        <p:nvSpPr>
          <p:cNvPr id="6" name="Freeform 6"/>
          <p:cNvSpPr/>
          <p:nvPr/>
        </p:nvSpPr>
        <p:spPr>
          <a:xfrm>
            <a:off x="5609203" y="3588886"/>
            <a:ext cx="856012" cy="2579751"/>
          </a:xfrm>
          <a:custGeom>
            <a:avLst/>
            <a:gdLst/>
            <a:ahLst/>
            <a:cxnLst/>
            <a:rect l="l" t="t" r="r" b="b"/>
            <a:pathLst>
              <a:path w="103" h="309">
                <a:moveTo>
                  <a:pt x="0" y="154"/>
                </a:moveTo>
                <a:cubicBezTo>
                  <a:pt x="0" y="212"/>
                  <a:pt x="19" y="266"/>
                  <a:pt x="51" y="309"/>
                </a:cubicBezTo>
                <a:cubicBezTo>
                  <a:pt x="84" y="266"/>
                  <a:pt x="103" y="212"/>
                  <a:pt x="103" y="154"/>
                </a:cubicBezTo>
                <a:cubicBezTo>
                  <a:pt x="103" y="97"/>
                  <a:pt x="84" y="43"/>
                  <a:pt x="51" y="0"/>
                </a:cubicBezTo>
                <a:cubicBezTo>
                  <a:pt x="19" y="43"/>
                  <a:pt x="0" y="97"/>
                  <a:pt x="0" y="154"/>
                </a:cubicBezTo>
              </a:path>
            </a:pathLst>
          </a:custGeom>
          <a:solidFill>
            <a:schemeClr val="accent1">
              <a:alpha val="100000"/>
            </a:schemeClr>
          </a:solidFill>
        </p:spPr>
      </p:sp>
      <p:sp>
        <p:nvSpPr>
          <p:cNvPr id="7" name="TextBox 7"/>
          <p:cNvSpPr txBox="1"/>
          <p:nvPr/>
        </p:nvSpPr>
        <p:spPr>
          <a:xfrm>
            <a:off x="463378"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Strengthen digital transformation requirements</a:t>
            </a:r>
            <a:endParaRPr lang="en-US" sz="2100" b="1">
              <a:solidFill>
                <a:schemeClr val="accent1">
                  <a:alpha val="100000"/>
                </a:schemeClr>
              </a:solidFill>
              <a:latin typeface="Noto Sans SC"/>
              <a:ea typeface="Noto Sans SC"/>
              <a:cs typeface="Noto Sans SC"/>
            </a:endParaRPr>
          </a:p>
        </p:txBody>
      </p:sp>
      <p:sp>
        <p:nvSpPr>
          <p:cNvPr id="8" name="TextBox 8"/>
          <p:cNvSpPr txBox="1"/>
          <p:nvPr/>
        </p:nvSpPr>
        <p:spPr>
          <a:xfrm>
            <a:off x="449597"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Added new application evaluation of digital quality tools, including MES system integration, big data analysis capabilities, electronic document management and other essential elements for modern enterprises.</a:t>
            </a:r>
            <a:endParaRPr lang="en-US" sz="1400">
              <a:solidFill>
                <a:schemeClr val="dk1">
                  <a:alpha val="100000"/>
                </a:schemeClr>
              </a:solidFill>
              <a:latin typeface="Noto Sans SC"/>
              <a:ea typeface="Noto Sans SC"/>
              <a:cs typeface="Noto Sans SC"/>
            </a:endParaRPr>
          </a:p>
        </p:txBody>
      </p:sp>
      <p:sp>
        <p:nvSpPr>
          <p:cNvPr id="9" name="TextBox 9"/>
          <p:cNvSpPr txBox="1"/>
          <p:nvPr/>
        </p:nvSpPr>
        <p:spPr>
          <a:xfrm>
            <a:off x="1288216"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Extended supply chain flexibility provisions</a:t>
            </a:r>
            <a:endParaRPr lang="en-US" sz="2100" b="1">
              <a:solidFill>
                <a:schemeClr val="accent1">
                  <a:alpha val="100000"/>
                </a:schemeClr>
              </a:solidFill>
              <a:latin typeface="Noto Sans SC"/>
              <a:ea typeface="Noto Sans SC"/>
              <a:cs typeface="Noto Sans SC"/>
            </a:endParaRPr>
          </a:p>
        </p:txBody>
      </p:sp>
      <p:sp>
        <p:nvSpPr>
          <p:cNvPr id="10" name="TextBox 10"/>
          <p:cNvSpPr txBox="1"/>
          <p:nvPr/>
        </p:nvSpPr>
        <p:spPr>
          <a:xfrm>
            <a:off x="1274435"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In response to fluctuations in the global supply chain, the review weight of business continuity assurance content such as backup supplier management, inventory strategy optimization, and logistics emergency plans has been increased.</a:t>
            </a:r>
            <a:endParaRPr lang="en-US" sz="1400">
              <a:solidFill>
                <a:schemeClr val="dk1">
                  <a:alpha val="100000"/>
                </a:schemeClr>
              </a:solidFill>
              <a:latin typeface="Noto Sans SC"/>
              <a:ea typeface="Noto Sans SC"/>
              <a:cs typeface="Noto Sans SC"/>
            </a:endParaRPr>
          </a:p>
        </p:txBody>
      </p:sp>
      <p:sp>
        <p:nvSpPr>
          <p:cNvPr id="11" name="TextBox 11"/>
          <p:cNvSpPr txBox="1"/>
          <p:nvPr/>
        </p:nvSpPr>
        <p:spPr>
          <a:xfrm>
            <a:off x="4540944" y="1591726"/>
            <a:ext cx="3020092"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Refining special process controls</a:t>
            </a:r>
            <a:endParaRPr lang="en-US" sz="2100" b="1">
              <a:solidFill>
                <a:schemeClr val="accent1">
                  <a:alpha val="100000"/>
                </a:schemeClr>
              </a:solidFill>
              <a:latin typeface="Noto Sans SC"/>
              <a:ea typeface="Noto Sans SC"/>
              <a:cs typeface="Noto Sans SC"/>
            </a:endParaRPr>
          </a:p>
        </p:txBody>
      </p:sp>
      <p:sp>
        <p:nvSpPr>
          <p:cNvPr id="12" name="TextBox 12"/>
          <p:cNvSpPr txBox="1"/>
          <p:nvPr/>
        </p:nvSpPr>
        <p:spPr>
          <a:xfrm>
            <a:off x="4564095" y="2060868"/>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Put forward more specific verification requirements for special processes such as heat treatment, welding, and painting, emphasizing the dual control mechanism of process parameter monitoring records and personnel qualifications.</a:t>
            </a:r>
            <a:endParaRPr lang="en-US" sz="1400">
              <a:solidFill>
                <a:schemeClr val="dk1">
                  <a:alpha val="100000"/>
                </a:schemeClr>
              </a:solidFill>
              <a:latin typeface="Noto Sans SC"/>
              <a:ea typeface="Noto Sans SC"/>
              <a:cs typeface="Noto Sans SC"/>
            </a:endParaRPr>
          </a:p>
        </p:txBody>
      </p:sp>
      <p:sp>
        <p:nvSpPr>
          <p:cNvPr id="13" name="TextBox 13"/>
          <p:cNvSpPr txBox="1"/>
          <p:nvPr/>
        </p:nvSpPr>
        <p:spPr>
          <a:xfrm>
            <a:off x="8261908" y="2422580"/>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Integrate elements of sustainable development</a:t>
            </a:r>
            <a:endParaRPr lang="en-US" sz="2100" b="1">
              <a:solidFill>
                <a:schemeClr val="accent1">
                  <a:alpha val="100000"/>
                </a:schemeClr>
              </a:solidFill>
              <a:latin typeface="Noto Sans SC"/>
              <a:ea typeface="Noto Sans SC"/>
              <a:cs typeface="Noto Sans SC"/>
            </a:endParaRPr>
          </a:p>
        </p:txBody>
      </p:sp>
      <p:sp>
        <p:nvSpPr>
          <p:cNvPr id="14" name="TextBox 14"/>
          <p:cNvSpPr txBox="1"/>
          <p:nvPr/>
        </p:nvSpPr>
        <p:spPr>
          <a:xfrm>
            <a:off x="8248127" y="2891723"/>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ESG-related requirements such as environmental compliance, energy efficiency, and hazardous substance control are formally included in the review terms, reflecting the trend of green transformation in the automotive industry.</a:t>
            </a:r>
            <a:endParaRPr lang="en-US" sz="1400">
              <a:solidFill>
                <a:schemeClr val="dk1">
                  <a:alpha val="100000"/>
                </a:schemeClr>
              </a:solidFill>
              <a:latin typeface="Noto Sans SC"/>
              <a:ea typeface="Noto Sans SC"/>
              <a:cs typeface="Noto Sans SC"/>
            </a:endParaRPr>
          </a:p>
        </p:txBody>
      </p:sp>
      <p:sp>
        <p:nvSpPr>
          <p:cNvPr id="15" name="TextBox 15"/>
          <p:cNvSpPr txBox="1"/>
          <p:nvPr/>
        </p:nvSpPr>
        <p:spPr>
          <a:xfrm>
            <a:off x="8814029" y="4535812"/>
            <a:ext cx="2931336" cy="490334"/>
          </a:xfrm>
          <a:prstGeom prst="rect">
            <a:avLst/>
          </a:prstGeom>
        </p:spPr>
        <p:txBody>
          <a:bodyPr vert="horz" wrap="square" lIns="66008" tIns="33052" rIns="66008" bIns="33052" rtlCol="0" anchor="ctr" anchorCtr="0">
            <a:noAutofit/>
          </a:bodyPr>
          <a:lstStyle/>
          <a:p>
            <a:pPr algn="ctr">
              <a:lnSpc>
                <a:spcPct val="120000"/>
              </a:lnSpc>
            </a:pPr>
            <a:r>
              <a:rPr lang="en-US" sz="2100" b="1">
                <a:solidFill>
                  <a:schemeClr val="accent1">
                    <a:alpha val="100000"/>
                  </a:schemeClr>
                </a:solidFill>
                <a:latin typeface="Noto Sans SC"/>
                <a:ea typeface="Noto Sans SC"/>
                <a:cs typeface="Noto Sans SC"/>
              </a:rPr>
              <a:t>Optimize the question form structure</a:t>
            </a:r>
            <a:endParaRPr lang="en-US" sz="2100" b="1">
              <a:solidFill>
                <a:schemeClr val="accent1">
                  <a:alpha val="100000"/>
                </a:schemeClr>
              </a:solidFill>
              <a:latin typeface="Noto Sans SC"/>
              <a:ea typeface="Noto Sans SC"/>
              <a:cs typeface="Noto Sans SC"/>
            </a:endParaRPr>
          </a:p>
        </p:txBody>
      </p:sp>
      <p:sp>
        <p:nvSpPr>
          <p:cNvPr id="16" name="TextBox 16"/>
          <p:cNvSpPr txBox="1"/>
          <p:nvPr/>
        </p:nvSpPr>
        <p:spPr>
          <a:xfrm>
            <a:off x="8800248" y="5004954"/>
            <a:ext cx="2931336" cy="1398504"/>
          </a:xfrm>
          <a:prstGeom prst="rect">
            <a:avLst/>
          </a:prstGeom>
        </p:spPr>
        <p:txBody>
          <a:bodyPr vert="horz" wrap="square" lIns="66008" tIns="33052" rIns="66008" bIns="33052" rtlCol="0" anchor="t" anchorCtr="0">
            <a:noAutofit/>
          </a:bodyPr>
          <a:lstStyle/>
          <a:p>
            <a:pPr algn="ctr">
              <a:lnSpc>
                <a:spcPct val="140000"/>
              </a:lnSpc>
            </a:pPr>
            <a:r>
              <a:rPr lang="en-US" sz="1400">
                <a:solidFill>
                  <a:schemeClr val="dk1">
                    <a:alpha val="100000"/>
                  </a:schemeClr>
                </a:solidFill>
                <a:latin typeface="Noto Sans SC"/>
                <a:ea typeface="Noto Sans SC"/>
                <a:cs typeface="Noto Sans SC"/>
              </a:rPr>
              <a:t>Redesign the logical sequence of questions in the P2-P4 modules to enhance the correlation between each process element, so that the audit can better reflect the interaction of actual business processes.</a:t>
            </a:r>
            <a:endParaRPr lang="en-US" sz="1400">
              <a:solidFill>
                <a:schemeClr val="dk1">
                  <a:alpha val="100000"/>
                </a:schemeClr>
              </a:solidFill>
              <a:latin typeface="Noto Sans SC"/>
              <a:ea typeface="Noto Sans SC"/>
              <a:cs typeface="Noto Sans SC"/>
            </a:endParaRPr>
          </a:p>
        </p:txBody>
      </p:sp>
      <p:sp>
        <p:nvSpPr>
          <p:cNvPr id="17" name="TextBox 17"/>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Main changes in the 2023 version</a:t>
            </a:r>
            <a:endParaRPr lang="en-US" sz="3000" b="1">
              <a:solidFill>
                <a:schemeClr val="dk2">
                  <a:alpha val="100000"/>
                </a:schemeClr>
              </a:solidFill>
              <a:latin typeface="Noto Sans SC"/>
              <a:ea typeface="Noto Sans SC"/>
              <a:cs typeface="Noto Sans SC"/>
            </a:endParaRPr>
          </a:p>
        </p:txBody>
      </p:sp>
      <p:sp>
        <p:nvSpPr>
          <p:cNvPr id="18" name="TextBox 18"/>
          <p:cNvSpPr txBox="1"/>
          <p:nvPr/>
        </p:nvSpPr>
        <p:spPr>
          <a:xfrm>
            <a:off x="3794737"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01</a:t>
            </a:r>
            <a:endParaRPr lang="en-US" sz="2400">
              <a:solidFill>
                <a:srgbClr val="FFFFFF">
                  <a:alpha val="100000"/>
                </a:srgbClr>
              </a:solidFill>
              <a:latin typeface="Noto Sans SC"/>
              <a:ea typeface="Noto Sans SC"/>
              <a:cs typeface="Noto Sans SC"/>
            </a:endParaRPr>
          </a:p>
        </p:txBody>
      </p:sp>
      <p:sp>
        <p:nvSpPr>
          <p:cNvPr id="19" name="TextBox 19"/>
          <p:cNvSpPr txBox="1"/>
          <p:nvPr/>
        </p:nvSpPr>
        <p:spPr>
          <a:xfrm>
            <a:off x="4527163"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02</a:t>
            </a:r>
            <a:endParaRPr lang="en-US" sz="2400">
              <a:solidFill>
                <a:srgbClr val="FFFFFF">
                  <a:alpha val="100000"/>
                </a:srgbClr>
              </a:solidFill>
              <a:latin typeface="Noto Sans SC"/>
              <a:ea typeface="Noto Sans SC"/>
              <a:cs typeface="Noto Sans SC"/>
            </a:endParaRPr>
          </a:p>
        </p:txBody>
      </p:sp>
      <p:sp>
        <p:nvSpPr>
          <p:cNvPr id="20" name="TextBox 20"/>
          <p:cNvSpPr txBox="1"/>
          <p:nvPr/>
        </p:nvSpPr>
        <p:spPr>
          <a:xfrm>
            <a:off x="5607298" y="4073042"/>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03</a:t>
            </a:r>
            <a:endParaRPr lang="en-US" sz="2400">
              <a:solidFill>
                <a:srgbClr val="FFFFFF">
                  <a:alpha val="100000"/>
                </a:srgbClr>
              </a:solidFill>
              <a:latin typeface="Noto Sans SC"/>
              <a:ea typeface="Noto Sans SC"/>
              <a:cs typeface="Noto Sans SC"/>
            </a:endParaRPr>
          </a:p>
        </p:txBody>
      </p:sp>
      <p:sp>
        <p:nvSpPr>
          <p:cNvPr id="21" name="TextBox 21"/>
          <p:cNvSpPr txBox="1"/>
          <p:nvPr/>
        </p:nvSpPr>
        <p:spPr>
          <a:xfrm>
            <a:off x="6697625" y="4396796"/>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04</a:t>
            </a:r>
            <a:endParaRPr lang="en-US" sz="2400">
              <a:solidFill>
                <a:srgbClr val="FFFFFF">
                  <a:alpha val="100000"/>
                </a:srgbClr>
              </a:solidFill>
              <a:latin typeface="Noto Sans SC"/>
              <a:ea typeface="Noto Sans SC"/>
              <a:cs typeface="Noto Sans SC"/>
            </a:endParaRPr>
          </a:p>
        </p:txBody>
      </p:sp>
      <p:sp>
        <p:nvSpPr>
          <p:cNvPr id="22" name="TextBox 22"/>
          <p:cNvSpPr txBox="1"/>
          <p:nvPr/>
        </p:nvSpPr>
        <p:spPr>
          <a:xfrm>
            <a:off x="7495431" y="5266000"/>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rgbClr val="FFFFFF">
                    <a:alpha val="100000"/>
                  </a:srgbClr>
                </a:solidFill>
                <a:latin typeface="Noto Sans SC"/>
                <a:ea typeface="Noto Sans SC"/>
                <a:cs typeface="Noto Sans SC"/>
              </a:rPr>
              <a:t>05</a:t>
            </a:r>
            <a:endParaRPr lang="en-US" sz="2400">
              <a:solidFill>
                <a:srgbClr val="FFFFFF">
                  <a:alpha val="100000"/>
                </a:srgbClr>
              </a:solidFill>
              <a:latin typeface="Noto Sans SC"/>
              <a:ea typeface="Noto Sans SC"/>
              <a:cs typeface="Noto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02</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In-depth analysis of process elements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P1: Potential analysis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401832" y="2050015"/>
            <a:ext cx="2190750" cy="4428588"/>
          </a:xfrm>
          <a:prstGeom prst="round2SameRect">
            <a:avLst/>
          </a:prstGeom>
          <a:solidFill>
            <a:schemeClr val="lt2">
              <a:alpha val="80000"/>
            </a:schemeClr>
          </a:solidFill>
        </p:spPr>
      </p:sp>
      <p:sp>
        <p:nvSpPr>
          <p:cNvPr id="4" name="AutoShape 4"/>
          <p:cNvSpPr/>
          <p:nvPr/>
        </p:nvSpPr>
        <p:spPr>
          <a:xfrm>
            <a:off x="1069343" y="1649980"/>
            <a:ext cx="855726" cy="855726"/>
          </a:xfrm>
          <a:prstGeom prst="ellipse">
            <a:avLst/>
          </a:prstGeom>
          <a:solidFill>
            <a:schemeClr val="accent1">
              <a:alpha val="100000"/>
            </a:schemeClr>
          </a:solidFill>
        </p:spPr>
      </p:sp>
      <p:sp>
        <p:nvSpPr>
          <p:cNvPr id="5" name="TextBox 5"/>
          <p:cNvSpPr txBox="1"/>
          <p:nvPr/>
        </p:nvSpPr>
        <p:spPr>
          <a:xfrm>
            <a:off x="487557"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the FMEA tool system to identify potential failure modes in product design and process design, analyze the causes and consequences of failures, and provide the basis for subsequent control measures.</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095725"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01</a:t>
            </a:r>
            <a:endParaRPr lang="en-US" sz="3600">
              <a:solidFill>
                <a:srgbClr val="FFFFFF">
                  <a:alpha val="100000"/>
                </a:srgbClr>
              </a:solidFill>
              <a:latin typeface="Noto Sans SC"/>
              <a:ea typeface="Noto Sans SC"/>
              <a:cs typeface="Noto Sans SC"/>
            </a:endParaRPr>
          </a:p>
        </p:txBody>
      </p:sp>
      <p:sp>
        <p:nvSpPr>
          <p:cNvPr id="7" name="AutoShape 7"/>
          <p:cNvSpPr/>
          <p:nvPr/>
        </p:nvSpPr>
        <p:spPr>
          <a:xfrm>
            <a:off x="2710003" y="2050015"/>
            <a:ext cx="2190750" cy="4428588"/>
          </a:xfrm>
          <a:prstGeom prst="round2SameRect">
            <a:avLst/>
          </a:prstGeom>
          <a:solidFill>
            <a:schemeClr val="lt2">
              <a:alpha val="80000"/>
            </a:schemeClr>
          </a:solidFill>
        </p:spPr>
      </p:sp>
      <p:sp>
        <p:nvSpPr>
          <p:cNvPr id="8" name="AutoShape 8"/>
          <p:cNvSpPr/>
          <p:nvPr/>
        </p:nvSpPr>
        <p:spPr>
          <a:xfrm>
            <a:off x="3377515" y="1649980"/>
            <a:ext cx="855726" cy="855726"/>
          </a:xfrm>
          <a:prstGeom prst="ellipse">
            <a:avLst/>
          </a:prstGeom>
          <a:solidFill>
            <a:schemeClr val="accent1">
              <a:alpha val="100000"/>
            </a:schemeClr>
          </a:solidFill>
        </p:spPr>
      </p:sp>
      <p:sp>
        <p:nvSpPr>
          <p:cNvPr id="9" name="TextBox 9"/>
          <p:cNvSpPr txBox="1"/>
          <p:nvPr/>
        </p:nvSpPr>
        <p:spPr>
          <a:xfrm>
            <a:off x="2795728" y="3275506"/>
            <a:ext cx="2019300" cy="3010781"/>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Review the technical maturity of new product development, including whether material selection, process routes, equipment capabilities, etc. meet mass production requirements.</a:t>
            </a:r>
            <a:endParaRPr lang="en-US" sz="1250">
              <a:solidFill>
                <a:schemeClr val="dk1">
                  <a:alpha val="100000"/>
                </a:schemeClr>
              </a:solidFill>
              <a:latin typeface="Noto Sans SC"/>
              <a:ea typeface="Noto Sans SC"/>
              <a:cs typeface="Noto Sans SC"/>
            </a:endParaRPr>
          </a:p>
        </p:txBody>
      </p:sp>
      <p:sp>
        <p:nvSpPr>
          <p:cNvPr id="10" name="TextBox 10"/>
          <p:cNvSpPr txBox="1"/>
          <p:nvPr/>
        </p:nvSpPr>
        <p:spPr>
          <a:xfrm>
            <a:off x="3403897"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02</a:t>
            </a:r>
            <a:endParaRPr lang="en-US" sz="3600">
              <a:solidFill>
                <a:srgbClr val="FFFFFF">
                  <a:alpha val="100000"/>
                </a:srgbClr>
              </a:solidFill>
              <a:latin typeface="Noto Sans SC"/>
              <a:ea typeface="Noto Sans SC"/>
              <a:cs typeface="Noto Sans SC"/>
            </a:endParaRPr>
          </a:p>
        </p:txBody>
      </p:sp>
      <p:sp>
        <p:nvSpPr>
          <p:cNvPr id="11" name="AutoShape 11"/>
          <p:cNvSpPr/>
          <p:nvPr/>
        </p:nvSpPr>
        <p:spPr>
          <a:xfrm>
            <a:off x="5003222" y="2050015"/>
            <a:ext cx="2190750" cy="4428588"/>
          </a:xfrm>
          <a:prstGeom prst="round2SameRect">
            <a:avLst/>
          </a:prstGeom>
          <a:solidFill>
            <a:schemeClr val="lt2">
              <a:alpha val="80000"/>
            </a:schemeClr>
          </a:solidFill>
        </p:spPr>
      </p:sp>
      <p:sp>
        <p:nvSpPr>
          <p:cNvPr id="12" name="AutoShape 12"/>
          <p:cNvSpPr/>
          <p:nvPr/>
        </p:nvSpPr>
        <p:spPr>
          <a:xfrm>
            <a:off x="5670734" y="1649980"/>
            <a:ext cx="855726" cy="855726"/>
          </a:xfrm>
          <a:prstGeom prst="ellipse">
            <a:avLst/>
          </a:prstGeom>
          <a:solidFill>
            <a:schemeClr val="accent1">
              <a:alpha val="100000"/>
            </a:schemeClr>
          </a:solidFill>
        </p:spPr>
      </p:sp>
      <p:sp>
        <p:nvSpPr>
          <p:cNvPr id="13" name="TextBox 13"/>
          <p:cNvSpPr txBox="1"/>
          <p:nvPr/>
        </p:nvSpPr>
        <p:spPr>
          <a:xfrm>
            <a:off x="5186928"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Resource planning verification</a:t>
            </a:r>
            <a:endParaRPr lang="en-US" sz="1600" b="1">
              <a:solidFill>
                <a:schemeClr val="accent1">
                  <a:alpha val="100000"/>
                </a:schemeClr>
              </a:solidFill>
              <a:latin typeface="Noto Sans SC"/>
              <a:ea typeface="Noto Sans SC"/>
              <a:cs typeface="Noto Sans SC"/>
            </a:endParaRPr>
          </a:p>
        </p:txBody>
      </p:sp>
      <p:sp>
        <p:nvSpPr>
          <p:cNvPr id="14" name="TextBox 14"/>
          <p:cNvSpPr txBox="1"/>
          <p:nvPr/>
        </p:nvSpPr>
        <p:spPr>
          <a:xfrm>
            <a:off x="508894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Assess whether existing personnel qualifications, equipment configuration, supply chain preparation and other resources match project needs, identify resource gaps and formulate response plans.</a:t>
            </a:r>
            <a:endParaRPr lang="en-US" sz="1250">
              <a:solidFill>
                <a:schemeClr val="dk1">
                  <a:alpha val="100000"/>
                </a:schemeClr>
              </a:solidFill>
              <a:latin typeface="Noto Sans SC"/>
              <a:ea typeface="Noto Sans SC"/>
              <a:cs typeface="Noto Sans SC"/>
            </a:endParaRPr>
          </a:p>
        </p:txBody>
      </p:sp>
      <p:sp>
        <p:nvSpPr>
          <p:cNvPr id="15" name="TextBox 15"/>
          <p:cNvSpPr txBox="1"/>
          <p:nvPr/>
        </p:nvSpPr>
        <p:spPr>
          <a:xfrm>
            <a:off x="569711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03</a:t>
            </a:r>
            <a:endParaRPr lang="en-US" sz="3600">
              <a:solidFill>
                <a:srgbClr val="FFFFFF">
                  <a:alpha val="100000"/>
                </a:srgbClr>
              </a:solidFill>
              <a:latin typeface="Noto Sans SC"/>
              <a:ea typeface="Noto Sans SC"/>
              <a:cs typeface="Noto Sans SC"/>
            </a:endParaRPr>
          </a:p>
        </p:txBody>
      </p:sp>
      <p:sp>
        <p:nvSpPr>
          <p:cNvPr id="16" name="AutoShape 16"/>
          <p:cNvSpPr/>
          <p:nvPr/>
        </p:nvSpPr>
        <p:spPr>
          <a:xfrm>
            <a:off x="7275952" y="2079919"/>
            <a:ext cx="2190750" cy="4398684"/>
          </a:xfrm>
          <a:prstGeom prst="round2SameRect">
            <a:avLst/>
          </a:prstGeom>
          <a:solidFill>
            <a:schemeClr val="lt2">
              <a:alpha val="80000"/>
            </a:schemeClr>
          </a:solidFill>
        </p:spPr>
      </p:sp>
      <p:sp>
        <p:nvSpPr>
          <p:cNvPr id="17" name="AutoShape 17"/>
          <p:cNvSpPr/>
          <p:nvPr/>
        </p:nvSpPr>
        <p:spPr>
          <a:xfrm>
            <a:off x="7943464" y="1679885"/>
            <a:ext cx="855726" cy="855726"/>
          </a:xfrm>
          <a:prstGeom prst="ellipse">
            <a:avLst/>
          </a:prstGeom>
          <a:solidFill>
            <a:schemeClr val="accent1">
              <a:alpha val="100000"/>
            </a:schemeClr>
          </a:solidFill>
        </p:spPr>
      </p:sp>
      <p:sp>
        <p:nvSpPr>
          <p:cNvPr id="18" name="TextBox 18"/>
          <p:cNvSpPr txBox="1"/>
          <p:nvPr/>
        </p:nvSpPr>
        <p:spPr>
          <a:xfrm>
            <a:off x="7361677" y="3305411"/>
            <a:ext cx="2019300" cy="2980876"/>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Check whether product design complies with mandatory requirements such as safety regulations and environmental protection directives in the target market to avoid subsequent compliance risks.</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7969846" y="1742642"/>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04</a:t>
            </a:r>
            <a:endParaRPr lang="en-US" sz="3600">
              <a:solidFill>
                <a:srgbClr val="FFFFFF">
                  <a:alpha val="100000"/>
                </a:srgbClr>
              </a:solidFill>
              <a:latin typeface="Noto Sans SC"/>
              <a:ea typeface="Noto Sans SC"/>
              <a:cs typeface="Noto Sans SC"/>
            </a:endParaRPr>
          </a:p>
        </p:txBody>
      </p:sp>
      <p:sp>
        <p:nvSpPr>
          <p:cNvPr id="20" name="AutoShape 20"/>
          <p:cNvSpPr/>
          <p:nvPr/>
        </p:nvSpPr>
        <p:spPr>
          <a:xfrm>
            <a:off x="9548682" y="2050015"/>
            <a:ext cx="2190750" cy="4428588"/>
          </a:xfrm>
          <a:prstGeom prst="round2SameRect">
            <a:avLst/>
          </a:prstGeom>
          <a:solidFill>
            <a:schemeClr val="lt2">
              <a:alpha val="80000"/>
            </a:schemeClr>
          </a:solidFill>
        </p:spPr>
      </p:sp>
      <p:sp>
        <p:nvSpPr>
          <p:cNvPr id="21" name="AutoShape 21"/>
          <p:cNvSpPr/>
          <p:nvPr/>
        </p:nvSpPr>
        <p:spPr>
          <a:xfrm>
            <a:off x="10216194" y="1649980"/>
            <a:ext cx="855726" cy="855726"/>
          </a:xfrm>
          <a:prstGeom prst="ellipse">
            <a:avLst/>
          </a:prstGeom>
          <a:solidFill>
            <a:schemeClr val="accent1">
              <a:alpha val="100000"/>
            </a:schemeClr>
          </a:solidFill>
        </p:spPr>
      </p:sp>
      <p:sp>
        <p:nvSpPr>
          <p:cNvPr id="22" name="TextBox 22"/>
          <p:cNvSpPr txBox="1"/>
          <p:nvPr/>
        </p:nvSpPr>
        <p:spPr>
          <a:xfrm>
            <a:off x="9634407" y="3275506"/>
            <a:ext cx="2019300" cy="2947454"/>
          </a:xfrm>
          <a:prstGeom prst="rect">
            <a:avLst/>
          </a:prstGeom>
        </p:spPr>
        <p:txBody>
          <a:bodyPr vert="horz" wrap="square" lIns="123825" tIns="123825" rIns="57150" bIns="123825"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Conduct detailed calculations on raw material costs, manufacturing costs, logistics costs, etc. to ensure that the project's economics meets the expected goals.</a:t>
            </a:r>
            <a:endParaRPr lang="en-US" sz="1250">
              <a:solidFill>
                <a:schemeClr val="dk1">
                  <a:alpha val="100000"/>
                </a:schemeClr>
              </a:solidFill>
              <a:latin typeface="Noto Sans SC"/>
              <a:ea typeface="Noto Sans SC"/>
              <a:cs typeface="Noto Sans SC"/>
            </a:endParaRPr>
          </a:p>
        </p:txBody>
      </p:sp>
      <p:sp>
        <p:nvSpPr>
          <p:cNvPr id="23" name="TextBox 23"/>
          <p:cNvSpPr txBox="1"/>
          <p:nvPr/>
        </p:nvSpPr>
        <p:spPr>
          <a:xfrm>
            <a:off x="10242576" y="1712738"/>
            <a:ext cx="802962" cy="730211"/>
          </a:xfrm>
          <a:prstGeom prst="rect">
            <a:avLst/>
          </a:prstGeom>
          <a:noFill/>
        </p:spPr>
        <p:txBody>
          <a:bodyPr vert="horz" wrap="none" lIns="0" tIns="0" rIns="0" bIns="0" rtlCol="0" anchor="ctr" anchorCtr="0">
            <a:noAutofit/>
          </a:bodyPr>
          <a:lstStyle/>
          <a:p>
            <a:pPr algn="ctr">
              <a:lnSpc>
                <a:spcPct val="100000"/>
              </a:lnSpc>
              <a:spcBef>
                <a:spcPct val="0"/>
              </a:spcBef>
            </a:pPr>
            <a:r>
              <a:rPr lang="en-US" sz="3600">
                <a:solidFill>
                  <a:srgbClr val="FFFFFF">
                    <a:alpha val="100000"/>
                  </a:srgbClr>
                </a:solidFill>
                <a:latin typeface="Noto Sans SC"/>
                <a:ea typeface="Noto Sans SC"/>
                <a:cs typeface="Noto Sans SC"/>
              </a:rPr>
              <a:t>05</a:t>
            </a:r>
            <a:endParaRPr lang="en-US" sz="3600">
              <a:solidFill>
                <a:srgbClr val="FFFFFF">
                  <a:alpha val="100000"/>
                </a:srgbClr>
              </a:solidFill>
              <a:latin typeface="Noto Sans SC"/>
              <a:ea typeface="Noto Sans SC"/>
              <a:cs typeface="Noto Sans SC"/>
            </a:endParaRPr>
          </a:p>
        </p:txBody>
      </p:sp>
      <p:sp>
        <p:nvSpPr>
          <p:cNvPr id="24" name="TextBox 24"/>
          <p:cNvSpPr txBox="1"/>
          <p:nvPr/>
        </p:nvSpPr>
        <p:spPr>
          <a:xfrm>
            <a:off x="2896533"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Technical feasibility assessment</a:t>
            </a:r>
            <a:endParaRPr lang="en-US" sz="1600" b="1">
              <a:solidFill>
                <a:schemeClr val="accent1">
                  <a:alpha val="100000"/>
                </a:schemeClr>
              </a:solidFill>
              <a:latin typeface="Noto Sans SC"/>
              <a:ea typeface="Noto Sans SC"/>
              <a:cs typeface="Noto Sans SC"/>
            </a:endParaRPr>
          </a:p>
        </p:txBody>
      </p:sp>
      <p:sp>
        <p:nvSpPr>
          <p:cNvPr id="25" name="TextBox 25"/>
          <p:cNvSpPr txBox="1"/>
          <p:nvPr/>
        </p:nvSpPr>
        <p:spPr>
          <a:xfrm>
            <a:off x="9717122"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cost structure analysis</a:t>
            </a:r>
            <a:endParaRPr lang="en-US" sz="1600" b="1">
              <a:solidFill>
                <a:schemeClr val="accent1">
                  <a:alpha val="100000"/>
                </a:schemeClr>
              </a:solidFill>
              <a:latin typeface="Noto Sans SC"/>
              <a:ea typeface="Noto Sans SC"/>
              <a:cs typeface="Noto Sans SC"/>
            </a:endParaRPr>
          </a:p>
        </p:txBody>
      </p:sp>
      <p:sp>
        <p:nvSpPr>
          <p:cNvPr id="26" name="TextBox 26"/>
          <p:cNvSpPr txBox="1"/>
          <p:nvPr/>
        </p:nvSpPr>
        <p:spPr>
          <a:xfrm>
            <a:off x="7426726"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Regulatory Compliance Review</a:t>
            </a:r>
            <a:endParaRPr lang="en-US" sz="1600" b="1">
              <a:solidFill>
                <a:schemeClr val="accent1">
                  <a:alpha val="100000"/>
                </a:schemeClr>
              </a:solidFill>
              <a:latin typeface="Noto Sans SC"/>
              <a:ea typeface="Noto Sans SC"/>
              <a:cs typeface="Noto Sans SC"/>
            </a:endParaRPr>
          </a:p>
        </p:txBody>
      </p:sp>
      <p:sp>
        <p:nvSpPr>
          <p:cNvPr id="27" name="TextBox 27"/>
          <p:cNvSpPr txBox="1"/>
          <p:nvPr/>
        </p:nvSpPr>
        <p:spPr>
          <a:xfrm>
            <a:off x="588361" y="2634432"/>
            <a:ext cx="1817690" cy="704850"/>
          </a:xfrm>
          <a:prstGeom prst="rect">
            <a:avLst/>
          </a:prstGeom>
        </p:spPr>
        <p:txBody>
          <a:bodyPr vert="horz" wrap="square" lIns="0" tIns="0" rIns="0" bIns="0" rtlCol="0" anchor="t" anchorCtr="0">
            <a:noAutofit/>
          </a:bodyPr>
          <a:lstStyle/>
          <a:p>
            <a:pPr algn="ctr">
              <a:lnSpc>
                <a:spcPct val="120000"/>
              </a:lnSpc>
            </a:pPr>
            <a:r>
              <a:rPr lang="en-US" sz="1600" b="1">
                <a:solidFill>
                  <a:schemeClr val="accent1">
                    <a:alpha val="100000"/>
                  </a:schemeClr>
                </a:solidFill>
                <a:latin typeface="Noto Sans SC"/>
                <a:ea typeface="Noto Sans SC"/>
                <a:cs typeface="Noto Sans SC"/>
              </a:rPr>
              <a:t>Risk identification</a:t>
            </a:r>
            <a:endParaRPr lang="en-US" sz="1600" b="1">
              <a:solidFill>
                <a:schemeClr val="accent1">
                  <a:alpha val="100000"/>
                </a:schemeClr>
              </a:solidFill>
              <a:latin typeface="Noto Sans SC"/>
              <a:ea typeface="Noto Sans SC"/>
              <a:cs typeface="Noto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flipH="1">
            <a:off x="6089808" y="1095270"/>
            <a:ext cx="5733020" cy="1777519"/>
          </a:xfrm>
          <a:prstGeom prst="roundRect">
            <a:avLst>
              <a:gd name="adj" fmla="val 0"/>
            </a:avLst>
          </a:prstGeom>
          <a:solidFill>
            <a:schemeClr val="lt2">
              <a:alpha val="100000"/>
            </a:schemeClr>
          </a:solidFill>
        </p:spPr>
      </p:sp>
      <p:sp>
        <p:nvSpPr>
          <p:cNvPr id="3" name="AutoShape 3"/>
          <p:cNvSpPr/>
          <p:nvPr/>
        </p:nvSpPr>
        <p:spPr>
          <a:xfrm flipH="1">
            <a:off x="6089811" y="4846668"/>
            <a:ext cx="5733018" cy="1777519"/>
          </a:xfrm>
          <a:prstGeom prst="roundRect">
            <a:avLst>
              <a:gd name="adj" fmla="val 0"/>
            </a:avLst>
          </a:prstGeom>
          <a:solidFill>
            <a:schemeClr val="lt2">
              <a:alpha val="100000"/>
            </a:schemeClr>
          </a:solidFill>
        </p:spPr>
      </p:sp>
      <p:sp>
        <p:nvSpPr>
          <p:cNvPr id="4" name="AutoShape 4"/>
          <p:cNvSpPr/>
          <p:nvPr/>
        </p:nvSpPr>
        <p:spPr>
          <a:xfrm flipH="1">
            <a:off x="6089810" y="2970969"/>
            <a:ext cx="5726829" cy="1777519"/>
          </a:xfrm>
          <a:prstGeom prst="roundRect">
            <a:avLst>
              <a:gd name="adj" fmla="val 0"/>
            </a:avLst>
          </a:prstGeom>
          <a:solidFill>
            <a:schemeClr val="lt2">
              <a:alpha val="100000"/>
            </a:schemeClr>
          </a:solidFill>
        </p:spPr>
      </p:sp>
      <p:sp>
        <p:nvSpPr>
          <p:cNvPr id="5" name="AutoShape 5"/>
          <p:cNvSpPr/>
          <p:nvPr/>
        </p:nvSpPr>
        <p:spPr>
          <a:xfrm flipH="1">
            <a:off x="369567" y="1095270"/>
            <a:ext cx="5733020" cy="1777519"/>
          </a:xfrm>
          <a:prstGeom prst="roundRect">
            <a:avLst>
              <a:gd name="adj" fmla="val 0"/>
            </a:avLst>
          </a:prstGeom>
          <a:solidFill>
            <a:schemeClr val="lt2">
              <a:alpha val="100000"/>
            </a:schemeClr>
          </a:solidFill>
        </p:spPr>
      </p:sp>
      <p:sp>
        <p:nvSpPr>
          <p:cNvPr id="6" name="AutoShape 6"/>
          <p:cNvSpPr/>
          <p:nvPr/>
        </p:nvSpPr>
        <p:spPr>
          <a:xfrm flipH="1">
            <a:off x="362981" y="2970969"/>
            <a:ext cx="5726829" cy="1777519"/>
          </a:xfrm>
          <a:prstGeom prst="roundRect">
            <a:avLst>
              <a:gd name="adj" fmla="val 0"/>
            </a:avLst>
          </a:prstGeom>
          <a:solidFill>
            <a:schemeClr val="lt2">
              <a:alpha val="100000"/>
            </a:schemeClr>
          </a:solidFill>
        </p:spPr>
      </p:sp>
      <p:sp>
        <p:nvSpPr>
          <p:cNvPr id="7" name="AutoShape 7"/>
          <p:cNvSpPr/>
          <p:nvPr/>
        </p:nvSpPr>
        <p:spPr>
          <a:xfrm flipH="1">
            <a:off x="362982" y="4846668"/>
            <a:ext cx="5733018" cy="1777519"/>
          </a:xfrm>
          <a:prstGeom prst="roundRect">
            <a:avLst>
              <a:gd name="adj" fmla="val 0"/>
            </a:avLst>
          </a:prstGeom>
          <a:solidFill>
            <a:schemeClr val="lt2">
              <a:alpha val="100000"/>
            </a:schemeClr>
          </a:solidFill>
        </p:spPr>
      </p:sp>
      <p:sp>
        <p:nvSpPr>
          <p:cNvPr id="8" name="AutoShape 8"/>
          <p:cNvSpPr/>
          <p:nvPr/>
        </p:nvSpPr>
        <p:spPr>
          <a:xfrm>
            <a:off x="11724513" y="1090041"/>
            <a:ext cx="92107" cy="1777555"/>
          </a:xfrm>
          <a:prstGeom prst="roundRect">
            <a:avLst>
              <a:gd name="adj" fmla="val 0"/>
            </a:avLst>
          </a:prstGeom>
          <a:solidFill>
            <a:schemeClr val="accent3">
              <a:alpha val="100000"/>
            </a:schemeClr>
          </a:solidFill>
        </p:spPr>
      </p:sp>
      <p:sp>
        <p:nvSpPr>
          <p:cNvPr id="9" name="AutoShape 9"/>
          <p:cNvSpPr/>
          <p:nvPr/>
        </p:nvSpPr>
        <p:spPr>
          <a:xfrm>
            <a:off x="11724513" y="2964656"/>
            <a:ext cx="92107" cy="1777555"/>
          </a:xfrm>
          <a:prstGeom prst="roundRect">
            <a:avLst>
              <a:gd name="adj" fmla="val 0"/>
            </a:avLst>
          </a:prstGeom>
          <a:solidFill>
            <a:schemeClr val="accent2">
              <a:alpha val="100000"/>
            </a:schemeClr>
          </a:solidFill>
        </p:spPr>
      </p:sp>
      <p:sp>
        <p:nvSpPr>
          <p:cNvPr id="10" name="AutoShape 10"/>
          <p:cNvSpPr/>
          <p:nvPr/>
        </p:nvSpPr>
        <p:spPr>
          <a:xfrm>
            <a:off x="11724513" y="4851845"/>
            <a:ext cx="92107" cy="1777555"/>
          </a:xfrm>
          <a:prstGeom prst="roundRect">
            <a:avLst>
              <a:gd name="adj" fmla="val 0"/>
            </a:avLst>
          </a:prstGeom>
          <a:solidFill>
            <a:schemeClr val="accent1">
              <a:alpha val="100000"/>
            </a:schemeClr>
          </a:solidFill>
        </p:spPr>
      </p:sp>
      <p:sp>
        <p:nvSpPr>
          <p:cNvPr id="11" name="Freeform 11"/>
          <p:cNvSpPr/>
          <p:nvPr/>
        </p:nvSpPr>
        <p:spPr>
          <a:xfrm>
            <a:off x="5321903" y="1090803"/>
            <a:ext cx="1548098" cy="1777079"/>
          </a:xfrm>
          <a:custGeom>
            <a:avLst/>
            <a:gdLst/>
            <a:ahLst/>
            <a:cxnLst/>
            <a:rect l="l" t="t" r="r" b="b"/>
            <a:pathLst>
              <a:path w="181321" h="371648">
                <a:moveTo>
                  <a:pt x="156556" y="201411"/>
                </a:moveTo>
                <a:cubicBezTo>
                  <a:pt x="159500" y="235614"/>
                  <a:pt x="166254" y="295708"/>
                  <a:pt x="181321" y="371648"/>
                </a:cubicBezTo>
                <a:lnTo>
                  <a:pt x="0" y="371648"/>
                </a:lnTo>
                <a:cubicBezTo>
                  <a:pt x="15153" y="295708"/>
                  <a:pt x="21907" y="235614"/>
                  <a:pt x="24851" y="201411"/>
                </a:cubicBezTo>
                <a:lnTo>
                  <a:pt x="90660" y="0"/>
                </a:lnTo>
                <a:lnTo>
                  <a:pt x="156556" y="201411"/>
                </a:lnTo>
              </a:path>
            </a:pathLst>
          </a:custGeom>
          <a:solidFill>
            <a:schemeClr val="accent3">
              <a:alpha val="14000"/>
            </a:schemeClr>
          </a:solidFill>
        </p:spPr>
      </p:sp>
      <p:sp>
        <p:nvSpPr>
          <p:cNvPr id="12" name="Freeform 12"/>
          <p:cNvSpPr/>
          <p:nvPr/>
        </p:nvSpPr>
        <p:spPr>
          <a:xfrm>
            <a:off x="4226243" y="2968562"/>
            <a:ext cx="3739420" cy="1777555"/>
          </a:xfrm>
          <a:custGeom>
            <a:avLst/>
            <a:gdLst/>
            <a:ahLst/>
            <a:cxnLst/>
            <a:rect l="l" t="t" r="r" b="b"/>
            <a:pathLst>
              <a:path w="437976" h="371734">
                <a:moveTo>
                  <a:pt x="437977" y="371735"/>
                </a:moveTo>
                <a:lnTo>
                  <a:pt x="0" y="371735"/>
                </a:lnTo>
                <a:cubicBezTo>
                  <a:pt x="64077" y="236913"/>
                  <a:pt x="101831" y="105121"/>
                  <a:pt x="123998" y="0"/>
                </a:cubicBezTo>
                <a:lnTo>
                  <a:pt x="313979" y="0"/>
                </a:lnTo>
                <a:cubicBezTo>
                  <a:pt x="336146" y="105208"/>
                  <a:pt x="373986" y="236913"/>
                  <a:pt x="437977" y="371735"/>
                </a:cubicBezTo>
              </a:path>
            </a:pathLst>
          </a:custGeom>
          <a:solidFill>
            <a:schemeClr val="accent2">
              <a:alpha val="10226"/>
            </a:schemeClr>
          </a:solidFill>
        </p:spPr>
      </p:sp>
      <p:sp>
        <p:nvSpPr>
          <p:cNvPr id="13" name="Freeform 13"/>
          <p:cNvSpPr/>
          <p:nvPr/>
        </p:nvSpPr>
        <p:spPr>
          <a:xfrm>
            <a:off x="1790224" y="4847082"/>
            <a:ext cx="8611552" cy="1777079"/>
          </a:xfrm>
          <a:custGeom>
            <a:avLst/>
            <a:gdLst/>
            <a:ahLst/>
            <a:cxnLst/>
            <a:rect l="l" t="t" r="r" b="b"/>
            <a:pathLst>
              <a:path w="1008610" h="371648">
                <a:moveTo>
                  <a:pt x="1008611" y="371648"/>
                </a:moveTo>
                <a:lnTo>
                  <a:pt x="0" y="371648"/>
                </a:lnTo>
                <a:cubicBezTo>
                  <a:pt x="122613" y="260119"/>
                  <a:pt x="211109" y="129280"/>
                  <a:pt x="275099" y="0"/>
                </a:cubicBezTo>
                <a:lnTo>
                  <a:pt x="733598" y="0"/>
                </a:lnTo>
                <a:cubicBezTo>
                  <a:pt x="797502" y="129280"/>
                  <a:pt x="886085" y="260119"/>
                  <a:pt x="1008611" y="371648"/>
                </a:cubicBezTo>
              </a:path>
            </a:pathLst>
          </a:custGeom>
          <a:solidFill>
            <a:schemeClr val="accent1">
              <a:alpha val="5000"/>
            </a:schemeClr>
          </a:solidFill>
        </p:spPr>
      </p:sp>
      <p:sp>
        <p:nvSpPr>
          <p:cNvPr id="14" name="Freeform 14"/>
          <p:cNvSpPr/>
          <p:nvPr/>
        </p:nvSpPr>
        <p:spPr>
          <a:xfrm>
            <a:off x="5121688" y="1090803"/>
            <a:ext cx="1949101" cy="1777079"/>
          </a:xfrm>
          <a:custGeom>
            <a:avLst/>
            <a:gdLst/>
            <a:ahLst/>
            <a:cxnLst/>
            <a:rect l="l" t="t" r="r" b="b"/>
            <a:pathLst>
              <a:path w="302981" h="371648">
                <a:moveTo>
                  <a:pt x="217343" y="201411"/>
                </a:moveTo>
                <a:cubicBezTo>
                  <a:pt x="220287" y="235614"/>
                  <a:pt x="227041" y="295708"/>
                  <a:pt x="242108" y="371648"/>
                </a:cubicBezTo>
                <a:lnTo>
                  <a:pt x="60787" y="371648"/>
                </a:lnTo>
                <a:cubicBezTo>
                  <a:pt x="75940" y="295708"/>
                  <a:pt x="82694" y="235614"/>
                  <a:pt x="85638" y="201411"/>
                </a:cubicBezTo>
                <a:lnTo>
                  <a:pt x="0" y="201411"/>
                </a:lnTo>
                <a:lnTo>
                  <a:pt x="151447" y="0"/>
                </a:lnTo>
                <a:lnTo>
                  <a:pt x="302982" y="201411"/>
                </a:lnTo>
                <a:lnTo>
                  <a:pt x="217343" y="201411"/>
                </a:lnTo>
              </a:path>
            </a:pathLst>
          </a:custGeom>
          <a:solidFill>
            <a:schemeClr val="accent3">
              <a:alpha val="10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15" name="Freeform 15"/>
          <p:cNvSpPr/>
          <p:nvPr/>
        </p:nvSpPr>
        <p:spPr>
          <a:xfrm>
            <a:off x="4687253" y="2968562"/>
            <a:ext cx="2817495" cy="1777555"/>
          </a:xfrm>
          <a:custGeom>
            <a:avLst/>
            <a:gdLst/>
            <a:ahLst/>
            <a:cxnLst/>
            <a:rect l="l" t="t" r="r" b="b"/>
            <a:pathLst>
              <a:path w="437976" h="371734">
                <a:moveTo>
                  <a:pt x="437977" y="371735"/>
                </a:moveTo>
                <a:lnTo>
                  <a:pt x="0" y="371735"/>
                </a:lnTo>
                <a:cubicBezTo>
                  <a:pt x="64077" y="236913"/>
                  <a:pt x="101831" y="105121"/>
                  <a:pt x="123998" y="0"/>
                </a:cubicBezTo>
                <a:lnTo>
                  <a:pt x="313979" y="0"/>
                </a:lnTo>
                <a:cubicBezTo>
                  <a:pt x="336146" y="105208"/>
                  <a:pt x="373986" y="236913"/>
                  <a:pt x="437977" y="371735"/>
                </a:cubicBezTo>
              </a:path>
            </a:pathLst>
          </a:custGeom>
          <a:solidFill>
            <a:schemeClr val="accent2">
              <a:alpha val="100000"/>
            </a:schemeClr>
          </a:solidFill>
        </p:spPr>
      </p:sp>
      <p:sp>
        <p:nvSpPr>
          <p:cNvPr id="16" name="Freeform 16"/>
          <p:cNvSpPr/>
          <p:nvPr/>
        </p:nvSpPr>
        <p:spPr>
          <a:xfrm>
            <a:off x="2851785" y="4847082"/>
            <a:ext cx="6488430" cy="1777079"/>
          </a:xfrm>
          <a:custGeom>
            <a:avLst/>
            <a:gdLst/>
            <a:ahLst/>
            <a:cxnLst/>
            <a:rect l="l" t="t" r="r" b="b"/>
            <a:pathLst>
              <a:path w="1008610" h="371648">
                <a:moveTo>
                  <a:pt x="1008611" y="371648"/>
                </a:moveTo>
                <a:lnTo>
                  <a:pt x="0" y="371648"/>
                </a:lnTo>
                <a:cubicBezTo>
                  <a:pt x="122613" y="260119"/>
                  <a:pt x="211109" y="129280"/>
                  <a:pt x="275099" y="0"/>
                </a:cubicBezTo>
                <a:lnTo>
                  <a:pt x="733598" y="0"/>
                </a:lnTo>
                <a:cubicBezTo>
                  <a:pt x="797502" y="129280"/>
                  <a:pt x="886085" y="260119"/>
                  <a:pt x="1008611" y="371648"/>
                </a:cubicBezTo>
              </a:path>
            </a:pathLst>
          </a:custGeom>
          <a:solidFill>
            <a:schemeClr val="accent1">
              <a:alpha val="100000"/>
            </a:schemeClr>
          </a:solidFill>
        </p:spPr>
      </p:sp>
      <p:sp>
        <p:nvSpPr>
          <p:cNvPr id="17" name="AutoShape 17"/>
          <p:cNvSpPr/>
          <p:nvPr/>
        </p:nvSpPr>
        <p:spPr>
          <a:xfrm>
            <a:off x="369570" y="1090041"/>
            <a:ext cx="92107" cy="1777555"/>
          </a:xfrm>
          <a:prstGeom prst="roundRect">
            <a:avLst>
              <a:gd name="adj" fmla="val 0"/>
            </a:avLst>
          </a:prstGeom>
          <a:solidFill>
            <a:schemeClr val="accent3">
              <a:alpha val="100000"/>
            </a:schemeClr>
          </a:solidFill>
        </p:spPr>
      </p:sp>
      <p:sp>
        <p:nvSpPr>
          <p:cNvPr id="18" name="AutoShape 18"/>
          <p:cNvSpPr/>
          <p:nvPr/>
        </p:nvSpPr>
        <p:spPr>
          <a:xfrm>
            <a:off x="369570" y="2964656"/>
            <a:ext cx="92107" cy="1777555"/>
          </a:xfrm>
          <a:prstGeom prst="roundRect">
            <a:avLst>
              <a:gd name="adj" fmla="val 0"/>
            </a:avLst>
          </a:prstGeom>
          <a:solidFill>
            <a:schemeClr val="accent2">
              <a:alpha val="100000"/>
            </a:schemeClr>
          </a:solidFill>
        </p:spPr>
      </p:sp>
      <p:sp>
        <p:nvSpPr>
          <p:cNvPr id="19" name="AutoShape 19"/>
          <p:cNvSpPr/>
          <p:nvPr/>
        </p:nvSpPr>
        <p:spPr>
          <a:xfrm>
            <a:off x="369570" y="4851845"/>
            <a:ext cx="92107" cy="1777555"/>
          </a:xfrm>
          <a:prstGeom prst="roundRect">
            <a:avLst>
              <a:gd name="adj" fmla="val 0"/>
            </a:avLst>
          </a:prstGeom>
          <a:solidFill>
            <a:schemeClr val="accent1">
              <a:alpha val="100000"/>
            </a:schemeClr>
          </a:solidFill>
        </p:spPr>
      </p:sp>
      <p:sp>
        <p:nvSpPr>
          <p:cNvPr id="20" name="Freeform 20"/>
          <p:cNvSpPr/>
          <p:nvPr/>
        </p:nvSpPr>
        <p:spPr>
          <a:xfrm>
            <a:off x="3711703" y="5481092"/>
            <a:ext cx="4768594" cy="650272"/>
          </a:xfrm>
          <a:custGeom>
            <a:avLst/>
            <a:gdLst/>
            <a:ahLst/>
            <a:cxnLst/>
            <a:rect l="l" t="t" r="r" b="b"/>
            <a:pathLst>
              <a:path w="7870963" h="1503420">
                <a:moveTo>
                  <a:pt x="5906537" y="0"/>
                </a:moveTo>
                <a:cubicBezTo>
                  <a:pt x="9121776" y="381640"/>
                  <a:pt x="8199590" y="1379915"/>
                  <a:pt x="4526152" y="1494279"/>
                </a:cubicBezTo>
                <a:cubicBezTo>
                  <a:pt x="4135731" y="1506434"/>
                  <a:pt x="3738605" y="1506468"/>
                  <a:pt x="3348134" y="1494381"/>
                </a:cubicBezTo>
                <a:cubicBezTo>
                  <a:pt x="-320076" y="1380828"/>
                  <a:pt x="-1251561" y="385054"/>
                  <a:pt x="1951661" y="1528"/>
                </a:cubicBezTo>
              </a:path>
            </a:pathLst>
          </a:custGeom>
          <a:noFill/>
          <a:ln w="63500">
            <a:gradFill>
              <a:gsLst>
                <a:gs pos="0">
                  <a:schemeClr val="accent4">
                    <a:alpha val="0"/>
                  </a:schemeClr>
                </a:gs>
                <a:gs pos="92000">
                  <a:schemeClr val="accent1">
                    <a:alpha val="100000"/>
                    <a:lumMod val="75000"/>
                  </a:schemeClr>
                </a:gs>
              </a:gsLst>
              <a:lin ang="5400000"/>
            </a:gradFill>
            <a:prstDash val="solid"/>
          </a:ln>
        </p:spPr>
      </p:sp>
      <p:sp>
        <p:nvSpPr>
          <p:cNvPr id="21" name="Freeform 21"/>
          <p:cNvSpPr/>
          <p:nvPr/>
        </p:nvSpPr>
        <p:spPr>
          <a:xfrm>
            <a:off x="4965936" y="3830340"/>
            <a:ext cx="2260128" cy="330803"/>
          </a:xfrm>
          <a:custGeom>
            <a:avLst/>
            <a:gdLst/>
            <a:ahLst/>
            <a:cxnLst/>
            <a:rect l="l" t="t" r="r" b="b"/>
            <a:pathLst>
              <a:path w="7870963" h="1503420">
                <a:moveTo>
                  <a:pt x="5906537" y="0"/>
                </a:moveTo>
                <a:cubicBezTo>
                  <a:pt x="9121776" y="381640"/>
                  <a:pt x="8199590" y="1379915"/>
                  <a:pt x="4526152" y="1494279"/>
                </a:cubicBezTo>
                <a:cubicBezTo>
                  <a:pt x="4135731" y="1506434"/>
                  <a:pt x="3738605" y="1506468"/>
                  <a:pt x="3348134" y="1494381"/>
                </a:cubicBezTo>
                <a:cubicBezTo>
                  <a:pt x="-320076" y="1380828"/>
                  <a:pt x="-1251561" y="385054"/>
                  <a:pt x="1951661" y="1528"/>
                </a:cubicBezTo>
              </a:path>
            </a:pathLst>
          </a:custGeom>
          <a:noFill/>
          <a:ln w="63500">
            <a:gradFill>
              <a:gsLst>
                <a:gs pos="0">
                  <a:schemeClr val="accent4">
                    <a:alpha val="0"/>
                  </a:schemeClr>
                </a:gs>
                <a:gs pos="88000">
                  <a:schemeClr val="accent2">
                    <a:alpha val="100000"/>
                    <a:lumMod val="75000"/>
                  </a:schemeClr>
                </a:gs>
              </a:gsLst>
              <a:lin ang="5400000"/>
            </a:gradFill>
            <a:prstDash val="solid"/>
          </a:ln>
        </p:spPr>
      </p:sp>
      <p:sp>
        <p:nvSpPr>
          <p:cNvPr id="22" name="Freeform 22"/>
          <p:cNvSpPr/>
          <p:nvPr/>
        </p:nvSpPr>
        <p:spPr>
          <a:xfrm>
            <a:off x="5397584" y="2374776"/>
            <a:ext cx="1396832" cy="172106"/>
          </a:xfrm>
          <a:custGeom>
            <a:avLst/>
            <a:gdLst/>
            <a:ahLst/>
            <a:cxnLst/>
            <a:rect l="l" t="t" r="r" b="b"/>
            <a:pathLst>
              <a:path w="7870963" h="1503420">
                <a:moveTo>
                  <a:pt x="5906537" y="0"/>
                </a:moveTo>
                <a:cubicBezTo>
                  <a:pt x="9121776" y="381640"/>
                  <a:pt x="8199590" y="1379915"/>
                  <a:pt x="4526152" y="1494279"/>
                </a:cubicBezTo>
                <a:cubicBezTo>
                  <a:pt x="4135731" y="1506434"/>
                  <a:pt x="3738605" y="1506468"/>
                  <a:pt x="3348134" y="1494381"/>
                </a:cubicBezTo>
                <a:cubicBezTo>
                  <a:pt x="-320076" y="1380828"/>
                  <a:pt x="-1251561" y="385054"/>
                  <a:pt x="1951661" y="1528"/>
                </a:cubicBezTo>
              </a:path>
            </a:pathLst>
          </a:custGeom>
          <a:noFill/>
          <a:ln w="63500">
            <a:gradFill>
              <a:gsLst>
                <a:gs pos="0">
                  <a:schemeClr val="accent3">
                    <a:alpha val="0"/>
                    <a:lumMod val="75000"/>
                  </a:schemeClr>
                </a:gs>
                <a:gs pos="92000">
                  <a:schemeClr val="accent3">
                    <a:alpha val="100000"/>
                    <a:lumMod val="75000"/>
                  </a:schemeClr>
                </a:gs>
              </a:gsLst>
              <a:lin ang="5400000"/>
            </a:gradFill>
            <a:prstDash val="solid"/>
          </a:ln>
        </p:spPr>
      </p:sp>
      <p:sp>
        <p:nvSpPr>
          <p:cNvPr id="23" name="TextBox 2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P2-P4: Project Management and Development</a:t>
            </a:r>
            <a:endParaRPr lang="en-US" sz="3000" b="1">
              <a:solidFill>
                <a:schemeClr val="dk2">
                  <a:alpha val="100000"/>
                </a:schemeClr>
              </a:solidFill>
              <a:latin typeface="Noto Sans SC"/>
              <a:ea typeface="Noto Sans SC"/>
              <a:cs typeface="Noto Sans SC"/>
            </a:endParaRPr>
          </a:p>
        </p:txBody>
      </p:sp>
      <p:sp>
        <p:nvSpPr>
          <p:cNvPr id="24" name="AutoShape 24"/>
          <p:cNvSpPr/>
          <p:nvPr/>
        </p:nvSpPr>
        <p:spPr>
          <a:xfrm flipH="1">
            <a:off x="901827" y="6003131"/>
            <a:ext cx="888397" cy="263271"/>
          </a:xfrm>
          <a:prstGeom prst="roundRect">
            <a:avLst>
              <a:gd name="adj" fmla="val 50000"/>
            </a:avLst>
          </a:prstGeom>
          <a:solidFill>
            <a:schemeClr val="accent1">
              <a:alpha val="100000"/>
            </a:schemeClr>
          </a:solidFill>
        </p:spPr>
      </p:sp>
      <p:sp>
        <p:nvSpPr>
          <p:cNvPr id="25" name="AutoShape 25"/>
          <p:cNvSpPr/>
          <p:nvPr/>
        </p:nvSpPr>
        <p:spPr>
          <a:xfrm flipH="1">
            <a:off x="1790224" y="6003131"/>
            <a:ext cx="919639" cy="263271"/>
          </a:xfrm>
          <a:prstGeom prst="roundRect">
            <a:avLst>
              <a:gd name="adj" fmla="val 50000"/>
            </a:avLst>
          </a:prstGeom>
          <a:solidFill>
            <a:schemeClr val="accent1">
              <a:alpha val="100000"/>
            </a:schemeClr>
          </a:solidFill>
        </p:spPr>
      </p:sp>
      <p:sp>
        <p:nvSpPr>
          <p:cNvPr id="26" name="AutoShape 26"/>
          <p:cNvSpPr/>
          <p:nvPr/>
        </p:nvSpPr>
        <p:spPr>
          <a:xfrm flipH="1">
            <a:off x="901827" y="4189286"/>
            <a:ext cx="888397" cy="263271"/>
          </a:xfrm>
          <a:prstGeom prst="roundRect">
            <a:avLst>
              <a:gd name="adj" fmla="val 50000"/>
            </a:avLst>
          </a:prstGeom>
          <a:solidFill>
            <a:schemeClr val="accent2">
              <a:alpha val="100000"/>
            </a:schemeClr>
          </a:solidFill>
        </p:spPr>
      </p:sp>
      <p:sp>
        <p:nvSpPr>
          <p:cNvPr id="27" name="AutoShape 27"/>
          <p:cNvSpPr/>
          <p:nvPr/>
        </p:nvSpPr>
        <p:spPr>
          <a:xfrm flipH="1">
            <a:off x="1790224" y="4189286"/>
            <a:ext cx="919639" cy="263271"/>
          </a:xfrm>
          <a:prstGeom prst="roundRect">
            <a:avLst>
              <a:gd name="adj" fmla="val 50000"/>
            </a:avLst>
          </a:prstGeom>
          <a:solidFill>
            <a:schemeClr val="accent2">
              <a:alpha val="100000"/>
            </a:schemeClr>
          </a:solidFill>
        </p:spPr>
      </p:sp>
      <p:sp>
        <p:nvSpPr>
          <p:cNvPr id="28" name="AutoShape 28"/>
          <p:cNvSpPr/>
          <p:nvPr/>
        </p:nvSpPr>
        <p:spPr>
          <a:xfrm flipH="1">
            <a:off x="901827" y="2435447"/>
            <a:ext cx="888397" cy="263271"/>
          </a:xfrm>
          <a:prstGeom prst="roundRect">
            <a:avLst>
              <a:gd name="adj" fmla="val 50000"/>
            </a:avLst>
          </a:prstGeom>
          <a:solidFill>
            <a:schemeClr val="accent3">
              <a:alpha val="100000"/>
            </a:schemeClr>
          </a:solidFill>
        </p:spPr>
      </p:sp>
      <p:sp>
        <p:nvSpPr>
          <p:cNvPr id="29" name="AutoShape 29"/>
          <p:cNvSpPr/>
          <p:nvPr/>
        </p:nvSpPr>
        <p:spPr>
          <a:xfrm flipH="1">
            <a:off x="2709863" y="4189286"/>
            <a:ext cx="1001841" cy="263271"/>
          </a:xfrm>
          <a:prstGeom prst="roundRect">
            <a:avLst>
              <a:gd name="adj" fmla="val 50000"/>
            </a:avLst>
          </a:prstGeom>
          <a:solidFill>
            <a:schemeClr val="accent2">
              <a:alpha val="100000"/>
            </a:schemeClr>
          </a:solidFill>
        </p:spPr>
      </p:sp>
      <p:sp>
        <p:nvSpPr>
          <p:cNvPr id="30" name="AutoShape 30"/>
          <p:cNvSpPr/>
          <p:nvPr/>
        </p:nvSpPr>
        <p:spPr>
          <a:xfrm flipH="1">
            <a:off x="1790224" y="2435447"/>
            <a:ext cx="919639" cy="263271"/>
          </a:xfrm>
          <a:prstGeom prst="roundRect">
            <a:avLst>
              <a:gd name="adj" fmla="val 50000"/>
            </a:avLst>
          </a:prstGeom>
          <a:solidFill>
            <a:schemeClr val="accent3">
              <a:alpha val="100000"/>
            </a:schemeClr>
          </a:solidFill>
        </p:spPr>
      </p:sp>
      <p:sp>
        <p:nvSpPr>
          <p:cNvPr id="31" name="AutoShape 31"/>
          <p:cNvSpPr/>
          <p:nvPr/>
        </p:nvSpPr>
        <p:spPr>
          <a:xfrm flipH="1">
            <a:off x="2709863" y="2435447"/>
            <a:ext cx="1001841" cy="263271"/>
          </a:xfrm>
          <a:prstGeom prst="roundRect">
            <a:avLst>
              <a:gd name="adj" fmla="val 50000"/>
            </a:avLst>
          </a:prstGeom>
          <a:solidFill>
            <a:schemeClr val="accent3">
              <a:alpha val="100000"/>
            </a:schemeClr>
          </a:solidFill>
        </p:spPr>
      </p:sp>
      <p:sp>
        <p:nvSpPr>
          <p:cNvPr id="32" name="TextBox 32"/>
          <p:cNvSpPr txBox="1"/>
          <p:nvPr/>
        </p:nvSpPr>
        <p:spPr>
          <a:xfrm>
            <a:off x="901827" y="1941576"/>
            <a:ext cx="35718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Strictly control project results to ensure they meet expected goals, complete delivery and conduct post-evaluation</a:t>
            </a:r>
            <a:endParaRPr lang="en-US" sz="1000">
              <a:solidFill>
                <a:schemeClr val="dk1">
                  <a:alpha val="100000"/>
                </a:schemeClr>
              </a:solidFill>
              <a:latin typeface="Noto Sans SC"/>
              <a:ea typeface="Noto Sans SC"/>
              <a:cs typeface="Noto Sans SC"/>
            </a:endParaRPr>
          </a:p>
        </p:txBody>
      </p:sp>
      <p:sp>
        <p:nvSpPr>
          <p:cNvPr id="33" name="TextBox 33"/>
          <p:cNvSpPr txBox="1"/>
          <p:nvPr/>
        </p:nvSpPr>
        <p:spPr>
          <a:xfrm>
            <a:off x="901827" y="1599629"/>
            <a:ext cx="3324415" cy="304800"/>
          </a:xfrm>
          <a:prstGeom prst="rect">
            <a:avLst/>
          </a:prstGeom>
          <a:noFill/>
        </p:spPr>
        <p:txBody>
          <a:bodyPr vert="horz" wrap="square" lIns="0" tIns="0" rIns="0" bIns="0" rtlCol="0" anchor="t" anchorCtr="0">
            <a:spAutoFit/>
          </a:bodyPr>
          <a:lstStyle/>
          <a:p>
            <a:pPr algn="l">
              <a:lnSpc>
                <a:spcPct val="100000"/>
              </a:lnSpc>
              <a:spcBef>
                <a:spcPct val="0"/>
              </a:spcBef>
            </a:pPr>
            <a:r>
              <a:rPr lang="en-US" sz="1800">
                <a:solidFill>
                  <a:schemeClr val="accent1">
                    <a:alpha val="100000"/>
                  </a:schemeClr>
                </a:solidFill>
                <a:latin typeface="Noto Sans SC"/>
                <a:ea typeface="Noto Sans SC"/>
                <a:cs typeface="Noto Sans SC"/>
              </a:rPr>
              <a:t>Result acceptance</a:t>
            </a:r>
            <a:endParaRPr lang="en-US" sz="1800">
              <a:solidFill>
                <a:schemeClr val="accent1">
                  <a:alpha val="100000"/>
                </a:schemeClr>
              </a:solidFill>
              <a:latin typeface="Noto Sans SC"/>
              <a:ea typeface="Noto Sans SC"/>
              <a:cs typeface="Noto Sans SC"/>
            </a:endParaRPr>
          </a:p>
        </p:txBody>
      </p:sp>
      <p:sp>
        <p:nvSpPr>
          <p:cNvPr id="34" name="TextBox 34"/>
          <p:cNvSpPr txBox="1"/>
          <p:nvPr/>
        </p:nvSpPr>
        <p:spPr>
          <a:xfrm>
            <a:off x="901827" y="2476500"/>
            <a:ext cx="888397"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Results confirmation</a:t>
            </a:r>
            <a:endParaRPr lang="en-US" sz="1000">
              <a:solidFill>
                <a:srgbClr val="FFFFFF">
                  <a:alpha val="100000"/>
                </a:srgbClr>
              </a:solidFill>
              <a:latin typeface="Noto Sans SC"/>
              <a:ea typeface="Noto Sans SC"/>
              <a:cs typeface="Noto Sans SC"/>
            </a:endParaRPr>
          </a:p>
        </p:txBody>
      </p:sp>
      <p:sp>
        <p:nvSpPr>
          <p:cNvPr id="35" name="TextBox 35"/>
          <p:cNvSpPr txBox="1"/>
          <p:nvPr/>
        </p:nvSpPr>
        <p:spPr>
          <a:xfrm>
            <a:off x="1740241" y="2476500"/>
            <a:ext cx="1027152"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Project delivery</a:t>
            </a:r>
            <a:endParaRPr lang="en-US" sz="1000">
              <a:solidFill>
                <a:srgbClr val="FFFFFF">
                  <a:alpha val="100000"/>
                </a:srgbClr>
              </a:solidFill>
              <a:latin typeface="Noto Sans SC"/>
              <a:ea typeface="Noto Sans SC"/>
              <a:cs typeface="Noto Sans SC"/>
            </a:endParaRPr>
          </a:p>
        </p:txBody>
      </p:sp>
      <p:sp>
        <p:nvSpPr>
          <p:cNvPr id="36" name="TextBox 36"/>
          <p:cNvSpPr txBox="1"/>
          <p:nvPr/>
        </p:nvSpPr>
        <p:spPr>
          <a:xfrm>
            <a:off x="2709863" y="2476500"/>
            <a:ext cx="1001841"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Experience summary</a:t>
            </a:r>
            <a:endParaRPr lang="en-US" sz="1000">
              <a:solidFill>
                <a:srgbClr val="FFFFFF">
                  <a:alpha val="100000"/>
                </a:srgbClr>
              </a:solidFill>
              <a:latin typeface="Noto Sans SC"/>
              <a:ea typeface="Noto Sans SC"/>
              <a:cs typeface="Noto Sans SC"/>
            </a:endParaRPr>
          </a:p>
        </p:txBody>
      </p:sp>
      <p:sp>
        <p:nvSpPr>
          <p:cNvPr id="37" name="TextBox 37"/>
          <p:cNvSpPr txBox="1"/>
          <p:nvPr/>
        </p:nvSpPr>
        <p:spPr>
          <a:xfrm>
            <a:off x="901922" y="3695414"/>
            <a:ext cx="355282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Divide the project into specific tasks, set time points and milestones, and ensure that the team acts in a consistent manner</a:t>
            </a:r>
            <a:endParaRPr lang="en-US" sz="1000">
              <a:solidFill>
                <a:schemeClr val="dk1">
                  <a:alpha val="100000"/>
                </a:schemeClr>
              </a:solidFill>
              <a:latin typeface="Noto Sans SC"/>
              <a:ea typeface="Noto Sans SC"/>
              <a:cs typeface="Noto Sans SC"/>
            </a:endParaRPr>
          </a:p>
        </p:txBody>
      </p:sp>
      <p:sp>
        <p:nvSpPr>
          <p:cNvPr id="38" name="TextBox 38"/>
          <p:cNvSpPr txBox="1"/>
          <p:nvPr/>
        </p:nvSpPr>
        <p:spPr>
          <a:xfrm>
            <a:off x="901827" y="3353562"/>
            <a:ext cx="2057400" cy="304800"/>
          </a:xfrm>
          <a:prstGeom prst="rect">
            <a:avLst/>
          </a:prstGeom>
          <a:noFill/>
        </p:spPr>
        <p:txBody>
          <a:bodyPr vert="horz" wrap="none" lIns="0" tIns="0" rIns="0" bIns="0" rtlCol="0" anchor="t" anchorCtr="0">
            <a:spAutoFit/>
          </a:bodyPr>
          <a:lstStyle/>
          <a:p>
            <a:pPr algn="l">
              <a:lnSpc>
                <a:spcPct val="100000"/>
              </a:lnSpc>
              <a:spcBef>
                <a:spcPct val="0"/>
              </a:spcBef>
            </a:pPr>
            <a:r>
              <a:rPr lang="en-US" sz="1800">
                <a:solidFill>
                  <a:schemeClr val="accent1">
                    <a:alpha val="100000"/>
                  </a:schemeClr>
                </a:solidFill>
                <a:latin typeface="Noto Sans SC"/>
                <a:ea typeface="Noto Sans SC"/>
                <a:cs typeface="Noto Sans SC"/>
              </a:rPr>
              <a:t>task decomposition</a:t>
            </a:r>
            <a:endParaRPr lang="en-US" sz="1800">
              <a:solidFill>
                <a:schemeClr val="accent1">
                  <a:alpha val="100000"/>
                </a:schemeClr>
              </a:solidFill>
              <a:latin typeface="Noto Sans SC"/>
              <a:ea typeface="Noto Sans SC"/>
              <a:cs typeface="Noto Sans SC"/>
            </a:endParaRPr>
          </a:p>
        </p:txBody>
      </p:sp>
      <p:sp>
        <p:nvSpPr>
          <p:cNvPr id="39" name="TextBox 39"/>
          <p:cNvSpPr txBox="1"/>
          <p:nvPr/>
        </p:nvSpPr>
        <p:spPr>
          <a:xfrm>
            <a:off x="959358" y="4249198"/>
            <a:ext cx="780884" cy="171450"/>
          </a:xfrm>
          <a:prstGeom prst="rect">
            <a:avLst/>
          </a:prstGeom>
          <a:noFill/>
        </p:spPr>
        <p:txBody>
          <a:bodyPr vert="horz" wrap="square" lIns="0" tIns="0" rIns="0" bIns="0" rtlCol="0" anchor="t" anchorCtr="0">
            <a:spAutoFit/>
          </a:bodyPr>
          <a:lstStyle/>
          <a:p>
            <a:pPr algn="ctr">
              <a:lnSpc>
                <a:spcPct val="100000"/>
              </a:lnSpc>
              <a:spcBef>
                <a:spcPct val="0"/>
              </a:spcBef>
              <a:spcAft>
                <a:spcPct val="0"/>
              </a:spcAft>
            </a:pPr>
            <a:r>
              <a:rPr lang="en-US" sz="1000">
                <a:solidFill>
                  <a:srgbClr val="FFFFFF">
                    <a:alpha val="100000"/>
                  </a:srgbClr>
                </a:solidFill>
                <a:latin typeface="Noto Sans SC"/>
                <a:ea typeface="Noto Sans SC"/>
                <a:cs typeface="Noto Sans SC"/>
              </a:rPr>
              <a:t>Task breakdown</a:t>
            </a:r>
            <a:endParaRPr lang="en-US" sz="1000">
              <a:solidFill>
                <a:srgbClr val="FFFFFF">
                  <a:alpha val="100000"/>
                </a:srgbClr>
              </a:solidFill>
              <a:latin typeface="Noto Sans SC"/>
              <a:ea typeface="Noto Sans SC"/>
              <a:cs typeface="Noto Sans SC"/>
            </a:endParaRPr>
          </a:p>
        </p:txBody>
      </p:sp>
      <p:sp>
        <p:nvSpPr>
          <p:cNvPr id="40" name="TextBox 40"/>
          <p:cNvSpPr txBox="1"/>
          <p:nvPr/>
        </p:nvSpPr>
        <p:spPr>
          <a:xfrm>
            <a:off x="1847755" y="4249198"/>
            <a:ext cx="862108" cy="171450"/>
          </a:xfrm>
          <a:prstGeom prst="rect">
            <a:avLst/>
          </a:prstGeom>
          <a:noFill/>
        </p:spPr>
        <p:txBody>
          <a:bodyPr vert="horz" wrap="square" lIns="0" tIns="0" rIns="0" bIns="0" rtlCol="0" anchor="t" anchorCtr="0">
            <a:spAutoFit/>
          </a:bodyPr>
          <a:lstStyle/>
          <a:p>
            <a:pPr algn="ctr">
              <a:lnSpc>
                <a:spcPct val="100000"/>
              </a:lnSpc>
              <a:spcBef>
                <a:spcPct val="0"/>
              </a:spcBef>
              <a:spcAft>
                <a:spcPct val="0"/>
              </a:spcAft>
            </a:pPr>
            <a:r>
              <a:rPr lang="en-US" sz="1000">
                <a:solidFill>
                  <a:srgbClr val="FFFFFF">
                    <a:alpha val="100000"/>
                  </a:srgbClr>
                </a:solidFill>
                <a:latin typeface="Noto Sans SC"/>
                <a:ea typeface="Noto Sans SC"/>
                <a:cs typeface="Noto Sans SC"/>
              </a:rPr>
              <a:t>time planning</a:t>
            </a:r>
            <a:endParaRPr lang="en-US" sz="1000">
              <a:solidFill>
                <a:srgbClr val="FFFFFF">
                  <a:alpha val="100000"/>
                </a:srgbClr>
              </a:solidFill>
              <a:latin typeface="Noto Sans SC"/>
              <a:ea typeface="Noto Sans SC"/>
              <a:cs typeface="Noto Sans SC"/>
            </a:endParaRPr>
          </a:p>
        </p:txBody>
      </p:sp>
      <p:sp>
        <p:nvSpPr>
          <p:cNvPr id="41" name="TextBox 41"/>
          <p:cNvSpPr txBox="1"/>
          <p:nvPr/>
        </p:nvSpPr>
        <p:spPr>
          <a:xfrm>
            <a:off x="2709863" y="4249198"/>
            <a:ext cx="1001841"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Progress synchronization</a:t>
            </a:r>
            <a:endParaRPr lang="en-US" sz="1000">
              <a:solidFill>
                <a:srgbClr val="FFFFFF">
                  <a:alpha val="100000"/>
                </a:srgbClr>
              </a:solidFill>
              <a:latin typeface="Noto Sans SC"/>
              <a:ea typeface="Noto Sans SC"/>
              <a:cs typeface="Noto Sans SC"/>
            </a:endParaRPr>
          </a:p>
        </p:txBody>
      </p:sp>
      <p:sp>
        <p:nvSpPr>
          <p:cNvPr id="42" name="TextBox 42"/>
          <p:cNvSpPr txBox="1"/>
          <p:nvPr/>
        </p:nvSpPr>
        <p:spPr>
          <a:xfrm>
            <a:off x="901827" y="5509260"/>
            <a:ext cx="25050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Define the project purpose, expected results and main tasks, and clarify the boundaries and constraints</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a:off x="901827" y="5167313"/>
            <a:ext cx="1600200" cy="304800"/>
          </a:xfrm>
          <a:prstGeom prst="rect">
            <a:avLst/>
          </a:prstGeom>
          <a:noFill/>
        </p:spPr>
        <p:txBody>
          <a:bodyPr vert="horz" wrap="none" lIns="0" tIns="0" rIns="0" bIns="0" rtlCol="0" anchor="t" anchorCtr="0">
            <a:spAutoFit/>
          </a:bodyPr>
          <a:lstStyle/>
          <a:p>
            <a:pPr algn="l">
              <a:lnSpc>
                <a:spcPct val="100000"/>
              </a:lnSpc>
              <a:spcBef>
                <a:spcPct val="0"/>
              </a:spcBef>
            </a:pPr>
            <a:r>
              <a:rPr lang="en-US" sz="1800">
                <a:solidFill>
                  <a:schemeClr val="accent1">
                    <a:alpha val="100000"/>
                  </a:schemeClr>
                </a:solidFill>
                <a:latin typeface="Noto Sans SC"/>
                <a:ea typeface="Noto Sans SC"/>
                <a:cs typeface="Noto Sans SC"/>
              </a:rPr>
              <a:t>Project goals</a:t>
            </a:r>
            <a:endParaRPr lang="en-US" sz="1800">
              <a:solidFill>
                <a:schemeClr val="accent1">
                  <a:alpha val="100000"/>
                </a:schemeClr>
              </a:solidFill>
              <a:latin typeface="Noto Sans SC"/>
              <a:ea typeface="Noto Sans SC"/>
              <a:cs typeface="Noto Sans SC"/>
            </a:endParaRPr>
          </a:p>
        </p:txBody>
      </p:sp>
      <p:sp>
        <p:nvSpPr>
          <p:cNvPr id="44" name="TextBox 44"/>
          <p:cNvSpPr txBox="1"/>
          <p:nvPr/>
        </p:nvSpPr>
        <p:spPr>
          <a:xfrm>
            <a:off x="901827" y="6063043"/>
            <a:ext cx="888397"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Goal determined</a:t>
            </a:r>
            <a:endParaRPr lang="en-US" sz="1000">
              <a:solidFill>
                <a:srgbClr val="FFFFFF">
                  <a:alpha val="100000"/>
                </a:srgbClr>
              </a:solidFill>
              <a:latin typeface="Noto Sans SC"/>
              <a:ea typeface="Noto Sans SC"/>
              <a:cs typeface="Noto Sans SC"/>
            </a:endParaRPr>
          </a:p>
        </p:txBody>
      </p:sp>
      <p:sp>
        <p:nvSpPr>
          <p:cNvPr id="45" name="TextBox 45"/>
          <p:cNvSpPr txBox="1"/>
          <p:nvPr/>
        </p:nvSpPr>
        <p:spPr>
          <a:xfrm>
            <a:off x="1790224" y="6063043"/>
            <a:ext cx="919639"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scoping</a:t>
            </a:r>
            <a:endParaRPr lang="en-US" sz="1000">
              <a:solidFill>
                <a:srgbClr val="FFFFFF">
                  <a:alpha val="100000"/>
                </a:srgbClr>
              </a:solidFill>
              <a:latin typeface="Noto Sans SC"/>
              <a:ea typeface="Noto Sans SC"/>
              <a:cs typeface="Noto Sans SC"/>
            </a:endParaRPr>
          </a:p>
        </p:txBody>
      </p:sp>
      <p:sp>
        <p:nvSpPr>
          <p:cNvPr id="46" name="AutoShape 46"/>
          <p:cNvSpPr/>
          <p:nvPr/>
        </p:nvSpPr>
        <p:spPr>
          <a:xfrm>
            <a:off x="10401777" y="6003131"/>
            <a:ext cx="888397" cy="263271"/>
          </a:xfrm>
          <a:prstGeom prst="roundRect">
            <a:avLst>
              <a:gd name="adj" fmla="val 50000"/>
            </a:avLst>
          </a:prstGeom>
          <a:solidFill>
            <a:schemeClr val="accent1">
              <a:alpha val="100000"/>
            </a:schemeClr>
          </a:solidFill>
        </p:spPr>
      </p:sp>
      <p:sp>
        <p:nvSpPr>
          <p:cNvPr id="47" name="AutoShape 47"/>
          <p:cNvSpPr/>
          <p:nvPr/>
        </p:nvSpPr>
        <p:spPr>
          <a:xfrm>
            <a:off x="9482138" y="6003131"/>
            <a:ext cx="919639" cy="263271"/>
          </a:xfrm>
          <a:prstGeom prst="roundRect">
            <a:avLst>
              <a:gd name="adj" fmla="val 50000"/>
            </a:avLst>
          </a:prstGeom>
          <a:solidFill>
            <a:schemeClr val="accent1">
              <a:alpha val="100000"/>
            </a:schemeClr>
          </a:solidFill>
        </p:spPr>
      </p:sp>
      <p:sp>
        <p:nvSpPr>
          <p:cNvPr id="48" name="AutoShape 48"/>
          <p:cNvSpPr/>
          <p:nvPr/>
        </p:nvSpPr>
        <p:spPr>
          <a:xfrm>
            <a:off x="10401777" y="4189286"/>
            <a:ext cx="888397" cy="263271"/>
          </a:xfrm>
          <a:prstGeom prst="roundRect">
            <a:avLst>
              <a:gd name="adj" fmla="val 50000"/>
            </a:avLst>
          </a:prstGeom>
          <a:solidFill>
            <a:schemeClr val="accent2">
              <a:alpha val="100000"/>
            </a:schemeClr>
          </a:solidFill>
        </p:spPr>
      </p:sp>
      <p:sp>
        <p:nvSpPr>
          <p:cNvPr id="49" name="AutoShape 49"/>
          <p:cNvSpPr/>
          <p:nvPr/>
        </p:nvSpPr>
        <p:spPr>
          <a:xfrm>
            <a:off x="9482138" y="4189286"/>
            <a:ext cx="919639" cy="263271"/>
          </a:xfrm>
          <a:prstGeom prst="roundRect">
            <a:avLst>
              <a:gd name="adj" fmla="val 50000"/>
            </a:avLst>
          </a:prstGeom>
          <a:solidFill>
            <a:schemeClr val="accent2">
              <a:alpha val="100000"/>
            </a:schemeClr>
          </a:solidFill>
        </p:spPr>
      </p:sp>
      <p:sp>
        <p:nvSpPr>
          <p:cNvPr id="50" name="AutoShape 50"/>
          <p:cNvSpPr/>
          <p:nvPr/>
        </p:nvSpPr>
        <p:spPr>
          <a:xfrm>
            <a:off x="8480297" y="4189286"/>
            <a:ext cx="1001841" cy="263271"/>
          </a:xfrm>
          <a:prstGeom prst="roundRect">
            <a:avLst>
              <a:gd name="adj" fmla="val 50000"/>
            </a:avLst>
          </a:prstGeom>
          <a:solidFill>
            <a:schemeClr val="accent2">
              <a:alpha val="100000"/>
            </a:schemeClr>
          </a:solidFill>
        </p:spPr>
      </p:sp>
      <p:sp>
        <p:nvSpPr>
          <p:cNvPr id="51" name="AutoShape 51"/>
          <p:cNvSpPr/>
          <p:nvPr/>
        </p:nvSpPr>
        <p:spPr>
          <a:xfrm>
            <a:off x="10401777" y="2435447"/>
            <a:ext cx="888397" cy="263271"/>
          </a:xfrm>
          <a:prstGeom prst="roundRect">
            <a:avLst>
              <a:gd name="adj" fmla="val 50000"/>
            </a:avLst>
          </a:prstGeom>
          <a:solidFill>
            <a:schemeClr val="accent3">
              <a:alpha val="100000"/>
            </a:schemeClr>
          </a:solidFill>
        </p:spPr>
      </p:sp>
      <p:sp>
        <p:nvSpPr>
          <p:cNvPr id="52" name="AutoShape 52"/>
          <p:cNvSpPr/>
          <p:nvPr/>
        </p:nvSpPr>
        <p:spPr>
          <a:xfrm>
            <a:off x="9482138" y="2435447"/>
            <a:ext cx="919639" cy="263271"/>
          </a:xfrm>
          <a:prstGeom prst="roundRect">
            <a:avLst>
              <a:gd name="adj" fmla="val 50000"/>
            </a:avLst>
          </a:prstGeom>
          <a:solidFill>
            <a:schemeClr val="accent3">
              <a:alpha val="100000"/>
            </a:schemeClr>
          </a:solidFill>
        </p:spPr>
      </p:sp>
      <p:sp>
        <p:nvSpPr>
          <p:cNvPr id="53" name="AutoShape 53"/>
          <p:cNvSpPr/>
          <p:nvPr/>
        </p:nvSpPr>
        <p:spPr>
          <a:xfrm>
            <a:off x="8480297" y="2435447"/>
            <a:ext cx="1001841" cy="263271"/>
          </a:xfrm>
          <a:prstGeom prst="roundRect">
            <a:avLst>
              <a:gd name="adj" fmla="val 50000"/>
            </a:avLst>
          </a:prstGeom>
          <a:solidFill>
            <a:schemeClr val="accent3">
              <a:alpha val="100000"/>
            </a:schemeClr>
          </a:solidFill>
        </p:spPr>
      </p:sp>
      <p:sp>
        <p:nvSpPr>
          <p:cNvPr id="54" name="TextBox 54"/>
          <p:cNvSpPr txBox="1"/>
          <p:nvPr/>
        </p:nvSpPr>
        <p:spPr>
          <a:xfrm flipH="1">
            <a:off x="7719346" y="1941576"/>
            <a:ext cx="3571875" cy="361950"/>
          </a:xfrm>
          <a:prstGeom prst="rect">
            <a:avLst/>
          </a:prstGeom>
          <a:noFill/>
        </p:spPr>
        <p:txBody>
          <a:bodyPr vert="horz" wrap="square" lIns="0" tIns="0" rIns="0" bIns="0" rtlCol="0" anchor="t" anchorCtr="0">
            <a:spAutoFit/>
          </a:bodyPr>
          <a:lstStyle/>
          <a:p>
            <a:pPr algn="r">
              <a:lnSpc>
                <a:spcPct val="114000"/>
              </a:lnSpc>
              <a:spcBef>
                <a:spcPct val="0"/>
              </a:spcBef>
            </a:pPr>
            <a:r>
              <a:rPr lang="en-US" sz="1000">
                <a:solidFill>
                  <a:schemeClr val="dk1">
                    <a:alpha val="100000"/>
                  </a:schemeClr>
                </a:solidFill>
                <a:latin typeface="Noto Sans SC"/>
                <a:ea typeface="Noto Sans SC"/>
                <a:cs typeface="Noto Sans SC"/>
              </a:rPr>
              <a:t>Comprehensively evaluate project performance, summarize experiences and lessons learned, and provide reference for future projects</a:t>
            </a:r>
            <a:endParaRPr lang="en-US" sz="1000">
              <a:solidFill>
                <a:schemeClr val="dk1">
                  <a:alpha val="100000"/>
                </a:schemeClr>
              </a:solidFill>
              <a:latin typeface="Noto Sans SC"/>
              <a:ea typeface="Noto Sans SC"/>
              <a:cs typeface="Noto Sans SC"/>
            </a:endParaRPr>
          </a:p>
        </p:txBody>
      </p:sp>
      <p:sp>
        <p:nvSpPr>
          <p:cNvPr id="55" name="TextBox 55"/>
          <p:cNvSpPr txBox="1"/>
          <p:nvPr/>
        </p:nvSpPr>
        <p:spPr>
          <a:xfrm flipH="1">
            <a:off x="7719346" y="1599629"/>
            <a:ext cx="3575018" cy="304800"/>
          </a:xfrm>
          <a:prstGeom prst="rect">
            <a:avLst/>
          </a:prstGeom>
          <a:noFill/>
        </p:spPr>
        <p:txBody>
          <a:bodyPr vert="horz" wrap="square" lIns="0" tIns="0" rIns="0" bIns="0" rtlCol="0" anchor="t" anchorCtr="0">
            <a:spAutoFit/>
          </a:bodyPr>
          <a:lstStyle/>
          <a:p>
            <a:pPr algn="r">
              <a:lnSpc>
                <a:spcPct val="100000"/>
              </a:lnSpc>
              <a:spcBef>
                <a:spcPct val="0"/>
              </a:spcBef>
            </a:pPr>
            <a:r>
              <a:rPr lang="en-US" sz="1800">
                <a:solidFill>
                  <a:schemeClr val="accent1">
                    <a:alpha val="100000"/>
                  </a:schemeClr>
                </a:solidFill>
                <a:latin typeface="Noto Sans SC"/>
                <a:ea typeface="Noto Sans SC"/>
                <a:cs typeface="Noto Sans SC"/>
              </a:rPr>
              <a:t>project evaluation</a:t>
            </a:r>
            <a:endParaRPr lang="en-US" sz="1800">
              <a:solidFill>
                <a:schemeClr val="accent1">
                  <a:alpha val="100000"/>
                </a:schemeClr>
              </a:solidFill>
              <a:latin typeface="Noto Sans SC"/>
              <a:ea typeface="Noto Sans SC"/>
              <a:cs typeface="Noto Sans SC"/>
            </a:endParaRPr>
          </a:p>
        </p:txBody>
      </p:sp>
      <p:sp>
        <p:nvSpPr>
          <p:cNvPr id="56" name="TextBox 56"/>
          <p:cNvSpPr txBox="1"/>
          <p:nvPr/>
        </p:nvSpPr>
        <p:spPr>
          <a:xfrm flipH="1">
            <a:off x="10401777" y="2476500"/>
            <a:ext cx="888397"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Experience inheritance</a:t>
            </a:r>
            <a:endParaRPr lang="en-US" sz="1000">
              <a:solidFill>
                <a:srgbClr val="FFFFFF">
                  <a:alpha val="100000"/>
                </a:srgbClr>
              </a:solidFill>
              <a:latin typeface="Noto Sans SC"/>
              <a:ea typeface="Noto Sans SC"/>
              <a:cs typeface="Noto Sans SC"/>
            </a:endParaRPr>
          </a:p>
        </p:txBody>
      </p:sp>
      <p:sp>
        <p:nvSpPr>
          <p:cNvPr id="57" name="TextBox 57"/>
          <p:cNvSpPr txBox="1"/>
          <p:nvPr/>
        </p:nvSpPr>
        <p:spPr>
          <a:xfrm flipH="1">
            <a:off x="9482138" y="2476500"/>
            <a:ext cx="919639"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Review summary</a:t>
            </a:r>
            <a:endParaRPr lang="en-US" sz="1000">
              <a:solidFill>
                <a:srgbClr val="FFFFFF">
                  <a:alpha val="100000"/>
                </a:srgbClr>
              </a:solidFill>
              <a:latin typeface="Noto Sans SC"/>
              <a:ea typeface="Noto Sans SC"/>
              <a:cs typeface="Noto Sans SC"/>
            </a:endParaRPr>
          </a:p>
        </p:txBody>
      </p:sp>
      <p:sp>
        <p:nvSpPr>
          <p:cNvPr id="58" name="TextBox 58"/>
          <p:cNvSpPr txBox="1"/>
          <p:nvPr/>
        </p:nvSpPr>
        <p:spPr>
          <a:xfrm flipH="1">
            <a:off x="8480297" y="2476500"/>
            <a:ext cx="1001841"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overall assessment</a:t>
            </a:r>
            <a:endParaRPr lang="en-US" sz="1000">
              <a:solidFill>
                <a:srgbClr val="FFFFFF">
                  <a:alpha val="100000"/>
                </a:srgbClr>
              </a:solidFill>
              <a:latin typeface="Noto Sans SC"/>
              <a:ea typeface="Noto Sans SC"/>
              <a:cs typeface="Noto Sans SC"/>
            </a:endParaRPr>
          </a:p>
        </p:txBody>
      </p:sp>
      <p:sp>
        <p:nvSpPr>
          <p:cNvPr id="59" name="TextBox 59"/>
          <p:cNvSpPr txBox="1"/>
          <p:nvPr/>
        </p:nvSpPr>
        <p:spPr>
          <a:xfrm flipH="1">
            <a:off x="7740110" y="3695414"/>
            <a:ext cx="3552825" cy="361950"/>
          </a:xfrm>
          <a:prstGeom prst="rect">
            <a:avLst/>
          </a:prstGeom>
          <a:noFill/>
        </p:spPr>
        <p:txBody>
          <a:bodyPr vert="horz" wrap="square" lIns="0" tIns="0" rIns="0" bIns="0" rtlCol="0" anchor="t" anchorCtr="0">
            <a:spAutoFit/>
          </a:bodyPr>
          <a:lstStyle/>
          <a:p>
            <a:pPr algn="r">
              <a:lnSpc>
                <a:spcPct val="114000"/>
              </a:lnSpc>
              <a:spcBef>
                <a:spcPct val="0"/>
              </a:spcBef>
            </a:pPr>
            <a:r>
              <a:rPr lang="en-US" sz="1000">
                <a:solidFill>
                  <a:schemeClr val="dk1">
                    <a:alpha val="100000"/>
                  </a:schemeClr>
                </a:solidFill>
                <a:latin typeface="Noto Sans SC"/>
                <a:ea typeface="Noto Sans SC"/>
                <a:cs typeface="Noto Sans SC"/>
              </a:rPr>
              <a:t>Identify potential risks and problems, formulate response strategies, and ensure smooth operation of the project</a:t>
            </a:r>
            <a:endParaRPr lang="en-US" sz="1000">
              <a:solidFill>
                <a:schemeClr val="dk1">
                  <a:alpha val="100000"/>
                </a:schemeClr>
              </a:solidFill>
              <a:latin typeface="Noto Sans SC"/>
              <a:ea typeface="Noto Sans SC"/>
              <a:cs typeface="Noto Sans SC"/>
            </a:endParaRPr>
          </a:p>
        </p:txBody>
      </p:sp>
      <p:sp>
        <p:nvSpPr>
          <p:cNvPr id="60" name="TextBox 60"/>
          <p:cNvSpPr txBox="1"/>
          <p:nvPr/>
        </p:nvSpPr>
        <p:spPr>
          <a:xfrm flipH="1">
            <a:off x="7719346" y="3353562"/>
            <a:ext cx="3571875" cy="304800"/>
          </a:xfrm>
          <a:prstGeom prst="rect">
            <a:avLst/>
          </a:prstGeom>
          <a:noFill/>
        </p:spPr>
        <p:txBody>
          <a:bodyPr vert="horz" wrap="square" lIns="0" tIns="0" rIns="0" bIns="0" rtlCol="0" anchor="t" anchorCtr="0">
            <a:spAutoFit/>
          </a:bodyPr>
          <a:lstStyle/>
          <a:p>
            <a:pPr algn="r">
              <a:lnSpc>
                <a:spcPct val="100000"/>
              </a:lnSpc>
              <a:spcBef>
                <a:spcPct val="0"/>
              </a:spcBef>
            </a:pPr>
            <a:r>
              <a:rPr lang="en-US" sz="1800">
                <a:solidFill>
                  <a:schemeClr val="accent1">
                    <a:alpha val="100000"/>
                  </a:schemeClr>
                </a:solidFill>
                <a:latin typeface="Noto Sans SC"/>
                <a:ea typeface="Noto Sans SC"/>
                <a:cs typeface="Noto Sans SC"/>
              </a:rPr>
              <a:t>risk management</a:t>
            </a:r>
            <a:endParaRPr lang="en-US" sz="1800">
              <a:solidFill>
                <a:schemeClr val="accent1">
                  <a:alpha val="100000"/>
                </a:schemeClr>
              </a:solidFill>
              <a:latin typeface="Noto Sans SC"/>
              <a:ea typeface="Noto Sans SC"/>
              <a:cs typeface="Noto Sans SC"/>
            </a:endParaRPr>
          </a:p>
        </p:txBody>
      </p:sp>
      <p:sp>
        <p:nvSpPr>
          <p:cNvPr id="61" name="TextBox 61"/>
          <p:cNvSpPr txBox="1"/>
          <p:nvPr/>
        </p:nvSpPr>
        <p:spPr>
          <a:xfrm flipH="1">
            <a:off x="10401777" y="4249198"/>
            <a:ext cx="888397"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emergency plan</a:t>
            </a:r>
            <a:endParaRPr lang="en-US" sz="1000">
              <a:solidFill>
                <a:srgbClr val="FFFFFF">
                  <a:alpha val="100000"/>
                </a:srgbClr>
              </a:solidFill>
              <a:latin typeface="Noto Sans SC"/>
              <a:ea typeface="Noto Sans SC"/>
              <a:cs typeface="Noto Sans SC"/>
            </a:endParaRPr>
          </a:p>
        </p:txBody>
      </p:sp>
      <p:sp>
        <p:nvSpPr>
          <p:cNvPr id="62" name="TextBox 62"/>
          <p:cNvSpPr txBox="1"/>
          <p:nvPr/>
        </p:nvSpPr>
        <p:spPr>
          <a:xfrm flipH="1">
            <a:off x="9482138" y="4249198"/>
            <a:ext cx="919639"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risk prevention</a:t>
            </a:r>
            <a:endParaRPr lang="en-US" sz="1000">
              <a:solidFill>
                <a:srgbClr val="FFFFFF">
                  <a:alpha val="100000"/>
                </a:srgbClr>
              </a:solidFill>
              <a:latin typeface="Noto Sans SC"/>
              <a:ea typeface="Noto Sans SC"/>
              <a:cs typeface="Noto Sans SC"/>
            </a:endParaRPr>
          </a:p>
        </p:txBody>
      </p:sp>
      <p:sp>
        <p:nvSpPr>
          <p:cNvPr id="63" name="TextBox 63"/>
          <p:cNvSpPr txBox="1"/>
          <p:nvPr/>
        </p:nvSpPr>
        <p:spPr>
          <a:xfrm flipH="1">
            <a:off x="8480297" y="4249198"/>
            <a:ext cx="1001841" cy="171450"/>
          </a:xfrm>
          <a:prstGeom prst="rect">
            <a:avLst/>
          </a:prstGeom>
          <a:noFill/>
        </p:spPr>
        <p:txBody>
          <a:bodyPr vert="horz" wrap="square" lIns="0" tIns="0" rIns="0" bIns="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Risk identification</a:t>
            </a:r>
            <a:endParaRPr lang="en-US" sz="1000">
              <a:solidFill>
                <a:srgbClr val="FFFFFF">
                  <a:alpha val="100000"/>
                </a:srgbClr>
              </a:solidFill>
              <a:latin typeface="Noto Sans SC"/>
              <a:ea typeface="Noto Sans SC"/>
              <a:cs typeface="Noto Sans SC"/>
            </a:endParaRPr>
          </a:p>
        </p:txBody>
      </p:sp>
      <p:sp>
        <p:nvSpPr>
          <p:cNvPr id="64" name="TextBox 64"/>
          <p:cNvSpPr txBox="1"/>
          <p:nvPr/>
        </p:nvSpPr>
        <p:spPr>
          <a:xfrm flipH="1">
            <a:off x="8786336" y="5509260"/>
            <a:ext cx="2505075" cy="361950"/>
          </a:xfrm>
          <a:prstGeom prst="rect">
            <a:avLst/>
          </a:prstGeom>
          <a:noFill/>
        </p:spPr>
        <p:txBody>
          <a:bodyPr vert="horz" wrap="square" lIns="0" tIns="0" rIns="0" bIns="0" rtlCol="0" anchor="t" anchorCtr="0">
            <a:spAutoFit/>
          </a:bodyPr>
          <a:lstStyle/>
          <a:p>
            <a:pPr algn="r">
              <a:lnSpc>
                <a:spcPct val="114000"/>
              </a:lnSpc>
              <a:spcBef>
                <a:spcPct val="0"/>
              </a:spcBef>
            </a:pPr>
            <a:r>
              <a:rPr lang="en-US" sz="1000">
                <a:solidFill>
                  <a:schemeClr val="dk1">
                    <a:alpha val="100000"/>
                  </a:schemeClr>
                </a:solidFill>
                <a:latin typeface="Noto Sans SC"/>
                <a:ea typeface="Noto Sans SC"/>
                <a:cs typeface="Noto Sans SC"/>
              </a:rPr>
              <a:t>Assess human, material and financial needs and form a team with necessary skills and experience</a:t>
            </a:r>
            <a:endParaRPr lang="en-US" sz="1000">
              <a:solidFill>
                <a:schemeClr val="dk1">
                  <a:alpha val="100000"/>
                </a:schemeClr>
              </a:solidFill>
              <a:latin typeface="Noto Sans SC"/>
              <a:ea typeface="Noto Sans SC"/>
              <a:cs typeface="Noto Sans SC"/>
            </a:endParaRPr>
          </a:p>
        </p:txBody>
      </p:sp>
      <p:sp>
        <p:nvSpPr>
          <p:cNvPr id="65" name="TextBox 65"/>
          <p:cNvSpPr txBox="1"/>
          <p:nvPr/>
        </p:nvSpPr>
        <p:spPr>
          <a:xfrm flipH="1">
            <a:off x="8895210" y="5167313"/>
            <a:ext cx="2395916" cy="304800"/>
          </a:xfrm>
          <a:prstGeom prst="rect">
            <a:avLst/>
          </a:prstGeom>
          <a:noFill/>
        </p:spPr>
        <p:txBody>
          <a:bodyPr vert="horz" wrap="square" lIns="0" tIns="0" rIns="0" bIns="0" rtlCol="0" anchor="t" anchorCtr="0">
            <a:spAutoFit/>
          </a:bodyPr>
          <a:lstStyle/>
          <a:p>
            <a:pPr algn="r">
              <a:lnSpc>
                <a:spcPct val="100000"/>
              </a:lnSpc>
              <a:spcBef>
                <a:spcPct val="0"/>
              </a:spcBef>
            </a:pPr>
            <a:r>
              <a:rPr lang="en-US" sz="1800">
                <a:solidFill>
                  <a:schemeClr val="accent1">
                    <a:alpha val="100000"/>
                  </a:schemeClr>
                </a:solidFill>
                <a:latin typeface="Noto Sans SC"/>
                <a:ea typeface="Noto Sans SC"/>
                <a:cs typeface="Noto Sans SC"/>
              </a:rPr>
              <a:t>Resource formation</a:t>
            </a:r>
            <a:endParaRPr lang="en-US" sz="1800">
              <a:solidFill>
                <a:schemeClr val="accent1">
                  <a:alpha val="100000"/>
                </a:schemeClr>
              </a:solidFill>
              <a:latin typeface="Noto Sans SC"/>
              <a:ea typeface="Noto Sans SC"/>
              <a:cs typeface="Noto Sans SC"/>
            </a:endParaRPr>
          </a:p>
        </p:txBody>
      </p:sp>
      <p:sp>
        <p:nvSpPr>
          <p:cNvPr id="66" name="TextBox 66"/>
          <p:cNvSpPr txBox="1"/>
          <p:nvPr/>
        </p:nvSpPr>
        <p:spPr>
          <a:xfrm flipH="1">
            <a:off x="10401777" y="6063043"/>
            <a:ext cx="888397" cy="171450"/>
          </a:xfrm>
          <a:prstGeom prst="rect">
            <a:avLst/>
          </a:prstGeom>
          <a:noFill/>
        </p:spPr>
        <p:txBody>
          <a:bodyPr vert="horz" wrap="square" lIns="0" tIns="0" rIns="0" bIns="0" rtlCol="0" anchor="t" anchorCtr="0">
            <a:spAutoFit/>
          </a:bodyPr>
          <a:lstStyle/>
          <a:p>
            <a:pPr algn="ctr">
              <a:lnSpc>
                <a:spcPct val="100000"/>
              </a:lnSpc>
              <a:spcBef>
                <a:spcPct val="0"/>
              </a:spcBef>
              <a:spcAft>
                <a:spcPct val="0"/>
              </a:spcAft>
            </a:pPr>
            <a:r>
              <a:rPr lang="en-US" sz="1000">
                <a:solidFill>
                  <a:srgbClr val="FFFFFF">
                    <a:alpha val="100000"/>
                  </a:srgbClr>
                </a:solidFill>
                <a:latin typeface="Noto Sans SC"/>
                <a:ea typeface="Noto Sans SC"/>
                <a:cs typeface="Noto Sans SC"/>
              </a:rPr>
              <a:t>Team building</a:t>
            </a:r>
            <a:endParaRPr lang="en-US" sz="1000">
              <a:solidFill>
                <a:srgbClr val="FFFFFF">
                  <a:alpha val="100000"/>
                </a:srgbClr>
              </a:solidFill>
              <a:latin typeface="Noto Sans SC"/>
              <a:ea typeface="Noto Sans SC"/>
              <a:cs typeface="Noto Sans SC"/>
            </a:endParaRPr>
          </a:p>
        </p:txBody>
      </p:sp>
      <p:sp>
        <p:nvSpPr>
          <p:cNvPr id="67" name="TextBox 67"/>
          <p:cNvSpPr txBox="1"/>
          <p:nvPr/>
        </p:nvSpPr>
        <p:spPr>
          <a:xfrm flipH="1">
            <a:off x="9482138" y="6063043"/>
            <a:ext cx="919639" cy="171450"/>
          </a:xfrm>
          <a:prstGeom prst="rect">
            <a:avLst/>
          </a:prstGeom>
          <a:noFill/>
        </p:spPr>
        <p:txBody>
          <a:bodyPr vert="horz" wrap="square" lIns="0" tIns="0" rIns="0" bIns="0" rtlCol="0" anchor="t" anchorCtr="0">
            <a:spAutoFit/>
          </a:bodyPr>
          <a:lstStyle/>
          <a:p>
            <a:pPr algn="ctr">
              <a:lnSpc>
                <a:spcPct val="100000"/>
              </a:lnSpc>
              <a:spcBef>
                <a:spcPct val="0"/>
              </a:spcBef>
              <a:spcAft>
                <a:spcPct val="0"/>
              </a:spcAft>
            </a:pPr>
            <a:r>
              <a:rPr lang="en-US" sz="1000">
                <a:solidFill>
                  <a:srgbClr val="FFFFFF">
                    <a:alpha val="100000"/>
                  </a:srgbClr>
                </a:solidFill>
                <a:latin typeface="Noto Sans SC"/>
                <a:ea typeface="Noto Sans SC"/>
                <a:cs typeface="Noto Sans SC"/>
              </a:rPr>
              <a:t>Resource preparation</a:t>
            </a:r>
            <a:endParaRPr lang="en-US" sz="1000">
              <a:solidFill>
                <a:srgbClr val="FFFFFF">
                  <a:alpha val="100000"/>
                </a:srgbClr>
              </a:solidFill>
              <a:latin typeface="Noto Sans SC"/>
              <a:ea typeface="Noto Sans SC"/>
              <a:cs typeface="Noto Sans SC"/>
            </a:endParaRPr>
          </a:p>
        </p:txBody>
      </p:sp>
      <p:sp>
        <p:nvSpPr>
          <p:cNvPr id="68" name="Freeform 68"/>
          <p:cNvSpPr/>
          <p:nvPr/>
        </p:nvSpPr>
        <p:spPr>
          <a:xfrm>
            <a:off x="5914548" y="1766316"/>
            <a:ext cx="350520" cy="350520"/>
          </a:xfrm>
          <a:custGeom>
            <a:avLst/>
            <a:gdLst/>
            <a:ahLst/>
            <a:cxnLst/>
            <a:rect l="l" t="t" r="r" b="b"/>
            <a:pathLst>
              <a:path w="304800" h="304800">
                <a:moveTo>
                  <a:pt x="0" y="209550"/>
                </a:moveTo>
                <a:lnTo>
                  <a:pt x="152410" y="247650"/>
                </a:lnTo>
                <a:lnTo>
                  <a:pt x="304800" y="209550"/>
                </a:lnTo>
                <a:lnTo>
                  <a:pt x="304800" y="247650"/>
                </a:lnTo>
                <a:lnTo>
                  <a:pt x="152410" y="285750"/>
                </a:lnTo>
                <a:lnTo>
                  <a:pt x="0" y="247650"/>
                </a:lnTo>
                <a:close/>
              </a:path>
              <a:path w="304800" h="304800">
                <a:moveTo>
                  <a:pt x="0" y="133350"/>
                </a:moveTo>
                <a:lnTo>
                  <a:pt x="152410" y="171450"/>
                </a:lnTo>
                <a:lnTo>
                  <a:pt x="304800" y="133350"/>
                </a:lnTo>
                <a:lnTo>
                  <a:pt x="304800" y="171450"/>
                </a:lnTo>
                <a:lnTo>
                  <a:pt x="152410" y="209550"/>
                </a:lnTo>
                <a:lnTo>
                  <a:pt x="0" y="171450"/>
                </a:lnTo>
                <a:close/>
              </a:path>
              <a:path w="304800" h="304800">
                <a:moveTo>
                  <a:pt x="0" y="57150"/>
                </a:moveTo>
                <a:lnTo>
                  <a:pt x="152410" y="19050"/>
                </a:lnTo>
                <a:lnTo>
                  <a:pt x="304800" y="57150"/>
                </a:lnTo>
                <a:lnTo>
                  <a:pt x="304800" y="95250"/>
                </a:lnTo>
                <a:lnTo>
                  <a:pt x="152410" y="133350"/>
                </a:lnTo>
                <a:lnTo>
                  <a:pt x="0" y="95250"/>
                </a:lnTo>
              </a:path>
            </a:pathLst>
          </a:custGeom>
          <a:solidFill>
            <a:srgbClr val="FFFFFF">
              <a:alpha val="100000"/>
            </a:srgbClr>
          </a:solidFill>
        </p:spPr>
      </p:sp>
      <p:sp>
        <p:nvSpPr>
          <p:cNvPr id="69" name="Freeform 69"/>
          <p:cNvSpPr/>
          <p:nvPr/>
        </p:nvSpPr>
        <p:spPr>
          <a:xfrm>
            <a:off x="5914548" y="3253740"/>
            <a:ext cx="350520" cy="350520"/>
          </a:xfrm>
          <a:custGeom>
            <a:avLst/>
            <a:gdLst/>
            <a:ahLst/>
            <a:cxnLst/>
            <a:rect l="l" t="t" r="r" b="b"/>
            <a:pathLst>
              <a:path w="304800" h="304800">
                <a:moveTo>
                  <a:pt x="304800" y="171155"/>
                </a:moveTo>
                <a:lnTo>
                  <a:pt x="304800" y="133055"/>
                </a:lnTo>
                <a:lnTo>
                  <a:pt x="259261" y="114081"/>
                </a:lnTo>
                <a:cubicBezTo>
                  <a:pt x="257994" y="110509"/>
                  <a:pt x="256661" y="107051"/>
                  <a:pt x="255022" y="103661"/>
                </a:cubicBezTo>
                <a:lnTo>
                  <a:pt x="273406" y="57893"/>
                </a:lnTo>
                <a:lnTo>
                  <a:pt x="246459" y="30956"/>
                </a:lnTo>
                <a:lnTo>
                  <a:pt x="201101" y="49635"/>
                </a:lnTo>
                <a:cubicBezTo>
                  <a:pt x="197644" y="47958"/>
                  <a:pt x="194110" y="46549"/>
                  <a:pt x="190462" y="45244"/>
                </a:cubicBezTo>
                <a:lnTo>
                  <a:pt x="171155" y="0"/>
                </a:lnTo>
                <a:lnTo>
                  <a:pt x="133055" y="0"/>
                </a:lnTo>
                <a:lnTo>
                  <a:pt x="114224" y="45091"/>
                </a:lnTo>
                <a:cubicBezTo>
                  <a:pt x="110433" y="46434"/>
                  <a:pt x="106785" y="47844"/>
                  <a:pt x="103175" y="49559"/>
                </a:cubicBezTo>
                <a:lnTo>
                  <a:pt x="57893" y="31366"/>
                </a:lnTo>
                <a:lnTo>
                  <a:pt x="30956" y="58303"/>
                </a:lnTo>
                <a:lnTo>
                  <a:pt x="49416" y="103175"/>
                </a:lnTo>
                <a:cubicBezTo>
                  <a:pt x="47625" y="106861"/>
                  <a:pt x="46177" y="110614"/>
                  <a:pt x="44796" y="114491"/>
                </a:cubicBezTo>
                <a:lnTo>
                  <a:pt x="0" y="133645"/>
                </a:lnTo>
                <a:lnTo>
                  <a:pt x="0" y="171745"/>
                </a:lnTo>
                <a:lnTo>
                  <a:pt x="44834" y="190424"/>
                </a:lnTo>
                <a:cubicBezTo>
                  <a:pt x="46215" y="194291"/>
                  <a:pt x="47701" y="198053"/>
                  <a:pt x="49482" y="201740"/>
                </a:cubicBezTo>
                <a:lnTo>
                  <a:pt x="31366" y="246907"/>
                </a:lnTo>
                <a:lnTo>
                  <a:pt x="58303" y="273844"/>
                </a:lnTo>
                <a:lnTo>
                  <a:pt x="103289" y="255318"/>
                </a:lnTo>
                <a:cubicBezTo>
                  <a:pt x="106899" y="257032"/>
                  <a:pt x="110585" y="258404"/>
                  <a:pt x="114376" y="259709"/>
                </a:cubicBezTo>
                <a:lnTo>
                  <a:pt x="133645" y="304800"/>
                </a:lnTo>
                <a:lnTo>
                  <a:pt x="171745" y="304800"/>
                </a:lnTo>
                <a:lnTo>
                  <a:pt x="190605" y="259480"/>
                </a:lnTo>
                <a:cubicBezTo>
                  <a:pt x="194215" y="258137"/>
                  <a:pt x="197787" y="256727"/>
                  <a:pt x="201206" y="255089"/>
                </a:cubicBezTo>
                <a:lnTo>
                  <a:pt x="246898" y="273396"/>
                </a:lnTo>
                <a:lnTo>
                  <a:pt x="273834" y="246459"/>
                </a:lnTo>
                <a:lnTo>
                  <a:pt x="255079" y="200997"/>
                </a:lnTo>
                <a:cubicBezTo>
                  <a:pt x="256680" y="197577"/>
                  <a:pt x="257985" y="194110"/>
                  <a:pt x="259251" y="190576"/>
                </a:cubicBezTo>
                <a:lnTo>
                  <a:pt x="304800" y="171155"/>
                </a:lnTo>
                <a:close/>
                <a:moveTo>
                  <a:pt x="152105" y="209550"/>
                </a:moveTo>
                <a:cubicBezTo>
                  <a:pt x="120558" y="209550"/>
                  <a:pt x="94955" y="183947"/>
                  <a:pt x="94955" y="152400"/>
                </a:cubicBezTo>
                <a:cubicBezTo>
                  <a:pt x="94955" y="120853"/>
                  <a:pt x="120558" y="95250"/>
                  <a:pt x="152105" y="95250"/>
                </a:cubicBezTo>
                <a:cubicBezTo>
                  <a:pt x="183652" y="95250"/>
                  <a:pt x="209255" y="120853"/>
                  <a:pt x="209255" y="152400"/>
                </a:cubicBezTo>
                <a:cubicBezTo>
                  <a:pt x="209255" y="183947"/>
                  <a:pt x="183652" y="209550"/>
                  <a:pt x="152105" y="209550"/>
                </a:cubicBezTo>
                <a:close/>
              </a:path>
            </a:pathLst>
          </a:custGeom>
          <a:solidFill>
            <a:srgbClr val="FFFFFF">
              <a:alpha val="100000"/>
            </a:srgbClr>
          </a:solidFill>
        </p:spPr>
      </p:sp>
      <p:sp>
        <p:nvSpPr>
          <p:cNvPr id="70" name="Freeform 70"/>
          <p:cNvSpPr/>
          <p:nvPr/>
        </p:nvSpPr>
        <p:spPr>
          <a:xfrm>
            <a:off x="5914548" y="5238086"/>
            <a:ext cx="350520" cy="350520"/>
          </a:xfrm>
          <a:custGeom>
            <a:avLst/>
            <a:gdLst/>
            <a:ahLst/>
            <a:cxnLst/>
            <a:rect l="l" t="t" r="r" b="b"/>
            <a:pathLst>
              <a:path w="304800" h="304800">
                <a:moveTo>
                  <a:pt x="130883" y="184766"/>
                </a:moveTo>
                <a:lnTo>
                  <a:pt x="35557" y="89516"/>
                </a:lnTo>
                <a:cubicBezTo>
                  <a:pt x="-11849" y="144323"/>
                  <a:pt x="-11849" y="225219"/>
                  <a:pt x="35557" y="280016"/>
                </a:cubicBezTo>
                <a:lnTo>
                  <a:pt x="130883" y="184766"/>
                </a:lnTo>
                <a:close/>
              </a:path>
              <a:path w="304800" h="304800">
                <a:moveTo>
                  <a:pt x="190510" y="39605"/>
                </a:moveTo>
                <a:lnTo>
                  <a:pt x="190510" y="179108"/>
                </a:lnTo>
                <a:lnTo>
                  <a:pt x="91907" y="277749"/>
                </a:lnTo>
                <a:cubicBezTo>
                  <a:pt x="114081" y="294303"/>
                  <a:pt x="141018" y="304800"/>
                  <a:pt x="170783" y="304800"/>
                </a:cubicBezTo>
                <a:cubicBezTo>
                  <a:pt x="244821" y="304800"/>
                  <a:pt x="304800" y="244897"/>
                  <a:pt x="304800" y="170888"/>
                </a:cubicBezTo>
                <a:cubicBezTo>
                  <a:pt x="304810" y="103661"/>
                  <a:pt x="254965" y="49187"/>
                  <a:pt x="190510" y="39605"/>
                </a:cubicBezTo>
                <a:close/>
              </a:path>
              <a:path w="304800" h="304800">
                <a:moveTo>
                  <a:pt x="152400" y="152552"/>
                </a:moveTo>
                <a:lnTo>
                  <a:pt x="152400" y="0"/>
                </a:lnTo>
                <a:cubicBezTo>
                  <a:pt x="110881" y="2572"/>
                  <a:pt x="73371" y="18459"/>
                  <a:pt x="43082" y="43215"/>
                </a:cubicBezTo>
                <a:lnTo>
                  <a:pt x="152400" y="152552"/>
                </a:lnTo>
              </a:path>
            </a:pathLst>
          </a:custGeom>
          <a:solidFill>
            <a:srgbClr val="FFFFFF">
              <a:alpha val="100000"/>
            </a:srgbClr>
          </a:solidFill>
        </p:spPr>
      </p:sp>
      <p:sp>
        <p:nvSpPr>
          <p:cNvPr id="71" name="TextBox 71"/>
          <p:cNvSpPr txBox="1"/>
          <p:nvPr/>
        </p:nvSpPr>
        <p:spPr>
          <a:xfrm flipH="1">
            <a:off x="4867561" y="5627561"/>
            <a:ext cx="2456879" cy="353949"/>
          </a:xfrm>
          <a:prstGeom prst="rect">
            <a:avLst/>
          </a:prstGeom>
          <a:noFill/>
        </p:spPr>
        <p:txBody>
          <a:bodyPr vert="horz" wrap="square" lIns="0" tIns="0" rIns="0" bIns="0" rtlCol="0" anchor="t" anchorCtr="0">
            <a:spAutoFit/>
          </a:bodyPr>
          <a:lstStyle/>
          <a:p>
            <a:pPr algn="ctr">
              <a:lnSpc>
                <a:spcPct val="100000"/>
              </a:lnSpc>
              <a:spcBef>
                <a:spcPct val="0"/>
              </a:spcBef>
              <a:spcAft>
                <a:spcPct val="0"/>
              </a:spcAft>
            </a:pPr>
            <a:r>
              <a:rPr lang="en-US" sz="2300">
                <a:solidFill>
                  <a:srgbClr val="FFFFFF">
                    <a:alpha val="100000"/>
                  </a:srgbClr>
                </a:solidFill>
                <a:latin typeface="Noto Sans SC"/>
                <a:ea typeface="Noto Sans SC"/>
                <a:cs typeface="Noto Sans SC"/>
              </a:rPr>
              <a:t>Startup planning</a:t>
            </a:r>
            <a:endParaRPr lang="en-US" sz="2300">
              <a:solidFill>
                <a:srgbClr val="FFFFFF">
                  <a:alpha val="100000"/>
                </a:srgbClr>
              </a:solidFill>
              <a:latin typeface="Noto Sans SC"/>
              <a:ea typeface="Noto Sans SC"/>
              <a:cs typeface="Noto Sans SC"/>
            </a:endParaRPr>
          </a:p>
        </p:txBody>
      </p:sp>
      <p:sp>
        <p:nvSpPr>
          <p:cNvPr id="72" name="TextBox 72"/>
          <p:cNvSpPr txBox="1"/>
          <p:nvPr/>
        </p:nvSpPr>
        <p:spPr>
          <a:xfrm flipH="1">
            <a:off x="4867561" y="3727323"/>
            <a:ext cx="2457450" cy="257175"/>
          </a:xfrm>
          <a:prstGeom prst="rect">
            <a:avLst/>
          </a:prstGeom>
          <a:noFill/>
        </p:spPr>
        <p:txBody>
          <a:bodyPr vert="horz" wrap="square" lIns="0" tIns="0" rIns="0" bIns="0" rtlCol="0" anchor="t" anchorCtr="0">
            <a:spAutoFit/>
          </a:bodyPr>
          <a:lstStyle/>
          <a:p>
            <a:pPr algn="ctr">
              <a:lnSpc>
                <a:spcPct val="100000"/>
              </a:lnSpc>
              <a:spcBef>
                <a:spcPct val="0"/>
              </a:spcBef>
            </a:pPr>
            <a:r>
              <a:rPr lang="en-US" sz="1600">
                <a:solidFill>
                  <a:srgbClr val="FFFFFF">
                    <a:alpha val="100000"/>
                  </a:srgbClr>
                </a:solidFill>
                <a:latin typeface="Noto Sans SC"/>
                <a:ea typeface="Noto Sans SC"/>
                <a:cs typeface="Noto Sans SC"/>
              </a:rPr>
              <a:t>Execution monitoring</a:t>
            </a:r>
            <a:endParaRPr lang="en-US" sz="1600">
              <a:solidFill>
                <a:srgbClr val="FFFFFF">
                  <a:alpha val="100000"/>
                </a:srgbClr>
              </a:solidFill>
              <a:latin typeface="Noto Sans SC"/>
              <a:ea typeface="Noto Sans SC"/>
              <a:cs typeface="Noto Sans SC"/>
            </a:endParaRPr>
          </a:p>
        </p:txBody>
      </p:sp>
      <p:sp>
        <p:nvSpPr>
          <p:cNvPr id="73" name="TextBox 73"/>
          <p:cNvSpPr txBox="1"/>
          <p:nvPr/>
        </p:nvSpPr>
        <p:spPr>
          <a:xfrm flipH="1">
            <a:off x="4867561" y="2201418"/>
            <a:ext cx="2457450" cy="238125"/>
          </a:xfrm>
          <a:prstGeom prst="rect">
            <a:avLst/>
          </a:prstGeom>
          <a:noFill/>
        </p:spPr>
        <p:txBody>
          <a:bodyPr vert="horz" wrap="square" lIns="0" tIns="0" rIns="0" bIns="0" rtlCol="0" anchor="t" anchorCtr="0">
            <a:spAutoFit/>
          </a:bodyPr>
          <a:lstStyle/>
          <a:p>
            <a:pPr algn="ctr">
              <a:lnSpc>
                <a:spcPct val="100000"/>
              </a:lnSpc>
              <a:spcBef>
                <a:spcPct val="0"/>
              </a:spcBef>
            </a:pPr>
            <a:r>
              <a:rPr lang="en-US" sz="1400">
                <a:solidFill>
                  <a:srgbClr val="FFFFFF">
                    <a:alpha val="100000"/>
                  </a:srgbClr>
                </a:solidFill>
                <a:latin typeface="Noto Sans SC"/>
                <a:ea typeface="Noto Sans SC"/>
                <a:cs typeface="Noto Sans SC"/>
              </a:rPr>
              <a:t>acceptance stage</a:t>
            </a:r>
            <a:endParaRPr lang="en-US" sz="1400">
              <a:solidFill>
                <a:srgbClr val="FFFFFF">
                  <a:alpha val="100000"/>
                </a:srgbClr>
              </a:solidFill>
              <a:latin typeface="Noto Sans SC"/>
              <a:ea typeface="Noto Sans SC"/>
              <a:cs typeface="Noto Sans SC"/>
            </a:endParaRPr>
          </a:p>
        </p:txBody>
      </p:sp>
    </p:spTree>
  </p:cSld>
  <p:clrMapOvr>
    <a:masterClrMapping/>
  </p:clrMapOvr>
</p:sld>
</file>

<file path=ppt/slides/slide11.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P5-P7: Mass production and customer care</a:t></a:r><a:endParaRPr lang="en-US" sz="3000" b="1"><a:solidFill><a:schemeClr val="dk2"><a:alpha val="100000"/></a:schemeClr></a:solidFill><a:latin typeface="Noto Sans SC"/><a:ea typeface="Noto Sans SC"/><a:cs typeface="Noto Sans SC"/></a:endParaRPr></a:p></p:txBody></p:sp><p:sp><p:nvSpPr><p:cNvPr id="3" name="AutoShape 3"/><p:cNvSpPr/><p:nvPr/></p:nvSpPr><p:spPr><a:xfrm><a:off x="515104" y="1943785"/><a:ext cx="3637467" cy="1772200"/></a:xfrm><a:prstGeom prst="roundRect"><a:avLst><a:gd name="adj" fmla="val 7233"/></a:avLst></a:prstGeom><a:solidFill><a:schemeClr val="lt2"><a:alpha val="60000"/></a:schemeClr></a:solidFill></p:spPr></p:sp><p:sp><p:nvSpPr><p:cNvPr id="4" name="TextBox 4"/><p:cNvSpPr txBox="1"/><p:nvPr/></p:nvSpPr><p:spPr><a:xfrm><a:off x="740613"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Identify bottleneck processes through value stream mapping analysis, and implement line balance improvements to improve overall production efficiency.</a:t></a:r><a:endParaRPr lang="en-US" sz="1500"><a:solidFill><a:schemeClr val="dk1"><a:alpha val="100000"/></a:schemeClr></a:solidFill><a:latin typeface="Noto Sans SC"/><a:ea typeface="Noto Sans SC"/><a:cs typeface="Noto Sans SC"/></a:endParaRPr></a:p></p:txBody></p:sp><p:sp><p:nvSpPr><p:cNvPr id="5" name="TextBox 5"/><p:cNvSpPr txBox="1"/><p:nvPr/></p:nvSpPr><p:spPr><a:xfrm><a:off x="515104" y="1376998"/><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Production cycle optimization</a:t></a:r><a:endParaRPr lang="en-US" sz="2400" b="1"><a:solidFill><a:schemeClr val="accent1"><a:alpha val="100000"/></a:schemeClr></a:solidFill><a:latin typeface="Noto Sans SC"/><a:ea typeface="Noto Sans SC"/><a:cs typeface="Noto Sans SC"/></a:endParaRPr></a:p></p:txBody></p:sp><p:sp><p:nvSpPr><p:cNvPr id="6" name="TextBox 6"/><p:cNvSpPr txBox="1"/><p:nvPr/></p:nvSpPr><p:spPr><a:xfrm><a:off x="4278857" y="1377315"/><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Change Management Control</a:t></a:r><a:endParaRPr lang="en-US" sz="2400" b="1"><a:solidFill><a:schemeClr val="accent1"><a:alpha val="100000"/></a:schemeClr></a:solidFill><a:latin typeface="Noto Sans SC"/><a:ea typeface="Noto Sans SC"/><a:cs typeface="Noto Sans SC"/></a:endParaRPr></a:p></p:txBody></p:sp><p:sp><p:nvSpPr><p:cNvPr id="7" name="TextBox 7"/><p:cNvSpPr txBox="1"/><p:nvPr/></p:nvSpPr><p:spPr><a:xfrm><a:off x="8042611" y="1377315"/><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Handling of unqualified products</a:t></a:r><a:endParaRPr lang="en-US" sz="2400" b="1"><a:solidFill><a:schemeClr val="accent1"><a:alpha val="100000"/></a:schemeClr></a:solidFill><a:latin typeface="Noto Sans SC"/><a:ea typeface="Noto Sans SC"/><a:cs typeface="Noto Sans SC"/></a:endParaRPr></a:p></p:txBody></p:sp><p:sp><p:nvSpPr><p:cNvPr id="8" name="TextBox 8"/><p:cNvSpPr txBox="1"/><p:nvPr/></p:nvSpPr><p:spPr><a:xfrm><a:off x="515104"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Customer complaint response</a:t></a:r><a:endParaRPr lang="en-US" sz="2400" b="1"><a:solidFill><a:schemeClr val="accent1"><a:alpha val="100000"/></a:schemeClr></a:solidFill><a:latin typeface="Noto Sans SC"/><a:ea typeface="Noto Sans SC"/><a:cs typeface="Noto Sans SC"/></a:endParaRPr></a:p></p:txBody></p:sp><p:sp><p:nvSpPr><p:cNvPr id="9" name="TextBox 9"/><p:cNvSpPr txBox="1"/><p:nvPr/></p:nvSpPr><p:spPr><a:xfrm><a:off x="4278857"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After-sales quality monitoring</a:t></a:r><a:endParaRPr lang="en-US" sz="2400" b="1"><a:solidFill><a:schemeClr val="accent1"><a:alpha val="100000"/></a:schemeClr></a:solidFill><a:latin typeface="Noto Sans SC"/><a:ea typeface="Noto Sans SC"/><a:cs typeface="Noto Sans SC"/></a:endParaRPr></a:p></p:txBody></p:sp><p:sp><p:nvSpPr><p:cNvPr id="10" name="TextBox 10"/><p:cNvSpPr txBox="1"/><p:nvPr/></p:nvSpPr><p:spPr><a:xfrm><a:off x="8042611" y="3950072"/><a:ext cx="3637467" cy="501015"/></a:xfrm><a:prstGeom prst="rect"><a:avLst/></a:prstGeom></p:spPr><p:txBody><a:bodyPr vert="horz" wrap="square" lIns="91440" tIns="45720" rIns="91440" bIns="45720" rtlCol="0" anchor="t" anchorCtr="0"><a:noAutofit/></a:bodyPr><a:lstStyle/><a:p><a:pPr algn="ctr"><a:lnSpc><a:spcPct val="100000"/></a:lnSpc><a:spcBef><a:spcPts val="375"/></a:spcBef></a:pPr><a:r><a:rPr lang="en-US" sz="2400" b="1"><a:solidFill><a:schemeClr val="accent1"><a:alpha val="100000"/></a:schemeClr></a:solidFill><a:latin typeface="Noto Sans SC"/><a:ea typeface="Noto Sans SC"/><a:cs typeface="Noto Sans SC"/></a:rPr><a:t>Service network construction</a:t></a:r><a:endParaRPr lang="en-US" sz="2400" b="1"><a:solidFill><a:schemeClr val="accent1"><a:alpha val="100000"/></a:schemeClr></a:solidFill><a:latin typeface="Noto Sans SC"/><a:ea typeface="Noto Sans SC"/><a:cs typeface="Noto Sans SC"/></a:endParaRPr></a:p></p:txBody></p:sp><p:sp><p:nvSpPr><p:cNvPr id="11" name="AutoShape 11"/><p:cNvSpPr/><p:nvPr/></p:nvSpPr><p:spPr><a:xfrm><a:off x="4278857" y="1943785"/><a:ext cx="3637467" cy="1772200"/></a:xfrm><a:prstGeom prst="roundRect"><a:avLst><a:gd name="adj" fmla="val 7233"/></a:avLst></a:prstGeom><a:solidFill><a:schemeClr val="lt2"><a:alpha val="60000"/></a:schemeClr></a:solidFill></p:spPr></p:sp><p:sp><p:nvSpPr><p:cNvPr id="12" name="TextBox 12"/><p:cNvSpPr txBox="1"/><p:nvPr/></p:nvSpPr><p:spPr><a:xfrm><a:off x="4504366"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Establish a strict ECN process for engineering changes, covering complete closed-loop management such as change application, impact assessment, and implementation verification.</a:t></a:r><a:endParaRPr lang="en-US" sz="1500"><a:solidFill><a:schemeClr val="dk1"><a:alpha val="100000"/></a:schemeClr></a:solidFill><a:latin typeface="Noto Sans SC"/><a:ea typeface="Noto Sans SC"/><a:cs typeface="Noto Sans SC"/></a:endParaRPr></a:p></p:txBody></p:sp><p:sp><p:nvSpPr><p:cNvPr id="13" name="AutoShape 13"/><p:cNvSpPr/><p:nvPr/></p:nvSpPr><p:spPr><a:xfrm><a:off x="8042611" y="1943785"/><a:ext cx="3637467" cy="1772200"/></a:xfrm><a:prstGeom prst="roundRect"><a:avLst><a:gd name="adj" fmla="val 7233"/></a:avLst></a:prstGeom><a:solidFill><a:schemeClr val="lt2"><a:alpha val="60000"/></a:schemeClr></a:solidFill></p:spPr></p:sp><p:sp><p:nvSpPr><p:cNvPr id="14" name="TextBox 14"/><p:cNvSpPr txBox="1"/><p:nvPr/></p:nvSpPr><p:spPr><a:xfrm><a:off x="8268120" y="2105555"/><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Standardize the quality problem handling standardization process for the isolation of suspicious items, root cause analysis, and implementation of corrective and preventive measures.</a:t></a:r><a:endParaRPr lang="en-US" sz="1500"><a:solidFill><a:schemeClr val="dk1"><a:alpha val="100000"/></a:schemeClr></a:solidFill><a:latin typeface="Noto Sans SC"/><a:ea typeface="Noto Sans SC"/><a:cs typeface="Noto Sans SC"/></a:endParaRPr></a:p></p:txBody></p:sp><p:sp><p:nvSpPr><p:cNvPr id="15" name="AutoShape 15"/><p:cNvSpPr/><p:nvPr/></p:nvSpPr><p:spPr><a:xfrm><a:off x="515104" y="4500511"/><a:ext cx="3637467" cy="1772200"/></a:xfrm><a:prstGeom prst="roundRect"><a:avLst><a:gd name="adj" fmla="val 7233"/></a:avLst></a:prstGeom><a:solidFill><a:schemeClr val="lt2"><a:alpha val="60000"/></a:schemeClr></a:solidFill></p:spPr></p:sp><p:sp><p:nvSpPr><p:cNvPr id="16" name="TextBox 16"/><p:cNvSpPr txBox="1"/><p:nvPr/></p:nvSpPr><p:spPr><a:xfrm><a:off x="740613"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Develop a 24-hour rapid response mechanism, including standardized processing steps such as complaint registration, technical investigation, and rectification reports.</a:t></a:r><a:endParaRPr lang="en-US" sz="1500"><a:solidFill><a:schemeClr val="dk1"><a:alpha val="100000"/></a:schemeClr></a:solidFill><a:latin typeface="Noto Sans SC"/><a:ea typeface="Noto Sans SC"/><a:cs typeface="Noto Sans SC"/></a:endParaRPr></a:p></p:txBody></p:sp><p:sp><p:nvSpPr><p:cNvPr id="17" name="AutoShape 17"/><p:cNvSpPr/><p:nvPr/></p:nvSpPr><p:spPr><a:xfrm><a:off x="4278857" y="4500511"/><a:ext cx="3637467" cy="1772200"/></a:xfrm><a:prstGeom prst="roundRect"><a:avLst><a:gd name="adj" fmla="val 7233"/></a:avLst></a:prstGeom><a:solidFill><a:schemeClr val="lt2"><a:alpha val="60000"/></a:schemeClr></a:solidFill></p:spPr></p:sp><p:sp><p:nvSpPr><p:cNvPr id="18" name="TextBox 18"/><p:cNvSpPr txBox="1"/><p:nvPr/></p:nvSpPr><p:spPr><a:xfrm><a:off x="4504366"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Establish a market quality data collection system to regularly analyze failure modes and provide feedback to the R&D and production links for continuous improvement.</a:t></a:r><a:endParaRPr lang="en-US" sz="1500"><a:solidFill><a:schemeClr val="dk1"><a:alpha val="100000"/></a:schemeClr></a:solidFill><a:latin typeface="Noto Sans SC"/><a:ea typeface="Noto Sans SC"/><a:cs typeface="Noto Sans SC"/></a:endParaRPr></a:p></p:txBody></p:sp><p:sp><p:nvSpPr><p:cNvPr id="19" name="AutoShape 19"/><p:cNvSpPr/><p:nvPr/></p:nvSpPr><p:spPr><a:xfrm><a:off x="8042611" y="4500511"/><a:ext cx="3637467" cy="1772200"/></a:xfrm><a:prstGeom prst="roundRect"><a:avLst><a:gd name="adj" fmla="val 7233"/></a:avLst></a:prstGeom><a:solidFill><a:schemeClr val="lt2"><a:alpha val="60000"/></a:schemeClr></a:solidFill></p:spPr></p:sp><p:sp><p:nvSpPr><p:cNvPr id="20" name="TextBox 20"/><p:cNvSpPr txBox="1"/><p:nvPr/></p:nvSpPr><p:spPr><a:xfrm><a:off x="8268120" y="4662281"/><a:ext cx="3186449" cy="1448659"/></a:xfrm><a:prstGeom prst="rect"><a:avLst/></a:prstGeom></p:spPr><p:txBody><a:bodyPr vert="horz" wrap="square" lIns="66008" tIns="33052" rIns="66008" bIns="33052" rtlCol="0" anchor="t" anchorCtr="0"><a:noAutofit/></a:bodyPr><a:lstStyle/><a:p><a:pPr algn="l"><a:lnSpc><a:spcPct val="140000"/></a:lnSpc></a:pPr><a:r><a:rPr lang="en-US" sz="1500"><a:solidFill><a:schemeClr val="dk1"><a:alpha val="100000"/></a:schemeClr></a:solidFill><a:latin typeface="Noto Sans SC"/><a:ea typeface="Noto Sans SC"/><a:cs typeface="Noto Sans SC"/></a:rPr><a:t>Improve the spare parts supply system and technical support network to ensure that end customers can receive timely and effective after-sales service.</a:t></a:r><a:endParaRPr lang="en-US" sz="1500"><a:solidFill><a:schemeClr val="dk1"><a:alpha val="100000"/></a:schemeClr></a:solidFill><a:latin typeface="Noto Sans SC"/><a:ea typeface="Noto Sans SC"/><a:cs typeface="Noto Sans SC"/></a:endParaRPr></a:p></p:txBody></p:sp></p:spTree></p:cSld><p:clrMapOvr><a:masterClrMapping/></p:clrMapOvr></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03</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Implementation of the entire review process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69165" y="1183728"/>
            <a:ext cx="11459846" cy="692146"/>
          </a:xfrm>
          <a:prstGeom prst="roundRect">
            <a:avLst>
              <a:gd name="adj" fmla="val 0"/>
            </a:avLst>
          </a:prstGeom>
          <a:solidFill>
            <a:schemeClr val="accent2">
              <a:alpha val="100000"/>
            </a:schemeClr>
          </a:solidFill>
        </p:spPr>
      </p:sp>
      <p:sp>
        <p:nvSpPr>
          <p:cNvPr id="3" name="Freeform 3"/>
          <p:cNvSpPr/>
          <p:nvPr/>
        </p:nvSpPr>
        <p:spPr>
          <a:xfrm>
            <a:off x="1458055" y="3155486"/>
            <a:ext cx="9275890" cy="605612"/>
          </a:xfrm>
          <a:custGeom>
            <a:avLst/>
            <a:gdLst/>
            <a:ahLst/>
            <a:cxnLst/>
            <a:rect l="l" t="t" r="r" b="b"/>
            <a:pathLst>
              <a:path w="8348133" h="561260">
                <a:moveTo>
                  <a:pt x="0" y="561260"/>
                </a:moveTo>
                <a:cubicBezTo>
                  <a:pt x="2751667" y="-155585"/>
                  <a:pt x="5545667" y="-212029"/>
                  <a:pt x="8348133" y="544326"/>
                </a:cubicBezTo>
              </a:path>
            </a:pathLst>
          </a:custGeom>
          <a:noFill/>
          <a:ln w="12700">
            <a:solidFill>
              <a:schemeClr val="accent1">
                <a:alpha val="100000"/>
              </a:schemeClr>
            </a:solidFill>
            <a:prstDash val="solid"/>
          </a:ln>
        </p:spPr>
      </p:sp>
      <p:sp>
        <p:nvSpPr>
          <p:cNvPr id="4" name="AutoShape 4"/>
          <p:cNvSpPr/>
          <p:nvPr/>
        </p:nvSpPr>
        <p:spPr>
          <a:xfrm>
            <a:off x="1335949" y="3653297"/>
            <a:ext cx="191850" cy="191850"/>
          </a:xfrm>
          <a:prstGeom prst="ellipse">
            <a:avLst/>
          </a:prstGeom>
          <a:solidFill>
            <a:schemeClr val="accent1">
              <a:alpha val="100000"/>
            </a:schemeClr>
          </a:solidFill>
        </p:spPr>
      </p:sp>
      <p:sp>
        <p:nvSpPr>
          <p:cNvPr id="5" name="AutoShape 5"/>
          <p:cNvSpPr/>
          <p:nvPr/>
        </p:nvSpPr>
        <p:spPr>
          <a:xfrm>
            <a:off x="3668384" y="3217524"/>
            <a:ext cx="191850" cy="191850"/>
          </a:xfrm>
          <a:prstGeom prst="ellipse">
            <a:avLst/>
          </a:prstGeom>
          <a:solidFill>
            <a:schemeClr val="accent1">
              <a:alpha val="100000"/>
            </a:schemeClr>
          </a:solidFill>
        </p:spPr>
      </p:sp>
      <p:sp>
        <p:nvSpPr>
          <p:cNvPr id="6" name="AutoShape 6"/>
          <p:cNvSpPr/>
          <p:nvPr/>
        </p:nvSpPr>
        <p:spPr>
          <a:xfrm>
            <a:off x="6000075" y="3059561"/>
            <a:ext cx="191850" cy="191850"/>
          </a:xfrm>
          <a:prstGeom prst="ellipse">
            <a:avLst/>
          </a:prstGeom>
          <a:solidFill>
            <a:schemeClr val="accent1">
              <a:alpha val="100000"/>
            </a:schemeClr>
          </a:solidFill>
        </p:spPr>
      </p:sp>
      <p:sp>
        <p:nvSpPr>
          <p:cNvPr id="7" name="AutoShape 7"/>
          <p:cNvSpPr/>
          <p:nvPr/>
        </p:nvSpPr>
        <p:spPr>
          <a:xfrm>
            <a:off x="8333253" y="3217524"/>
            <a:ext cx="191850" cy="191850"/>
          </a:xfrm>
          <a:prstGeom prst="ellipse">
            <a:avLst/>
          </a:prstGeom>
          <a:solidFill>
            <a:schemeClr val="accent1">
              <a:alpha val="100000"/>
            </a:schemeClr>
          </a:solidFill>
        </p:spPr>
      </p:sp>
      <p:sp>
        <p:nvSpPr>
          <p:cNvPr id="8" name="AutoShape 8"/>
          <p:cNvSpPr/>
          <p:nvPr/>
        </p:nvSpPr>
        <p:spPr>
          <a:xfrm>
            <a:off x="10665687" y="3653297"/>
            <a:ext cx="191850" cy="191850"/>
          </a:xfrm>
          <a:prstGeom prst="ellipse">
            <a:avLst/>
          </a:prstGeom>
          <a:solidFill>
            <a:schemeClr val="accent1">
              <a:alpha val="100000"/>
            </a:schemeClr>
          </a:solidFill>
        </p:spPr>
      </p:sp>
      <p:sp>
        <p:nvSpPr>
          <p:cNvPr id="9" name="AutoShape 9"/>
          <p:cNvSpPr/>
          <p:nvPr/>
        </p:nvSpPr>
        <p:spPr>
          <a:xfrm>
            <a:off x="5696624" y="2070762"/>
            <a:ext cx="838202" cy="838202"/>
          </a:xfrm>
          <a:prstGeom prst="ellipse">
            <a:avLst/>
          </a:prstGeom>
          <a:solidFill>
            <a:schemeClr val="accent1">
              <a:alpha val="100000"/>
            </a:schemeClr>
          </a:solidFill>
        </p:spPr>
      </p:sp>
      <p:sp>
        <p:nvSpPr>
          <p:cNvPr id="10" name="AutoShape 10"/>
          <p:cNvSpPr/>
          <p:nvPr/>
        </p:nvSpPr>
        <p:spPr>
          <a:xfrm>
            <a:off x="3345208" y="2243605"/>
            <a:ext cx="838202" cy="838202"/>
          </a:xfrm>
          <a:prstGeom prst="ellipse">
            <a:avLst/>
          </a:prstGeom>
          <a:solidFill>
            <a:schemeClr val="accent1">
              <a:alpha val="100000"/>
            </a:schemeClr>
          </a:solidFill>
        </p:spPr>
      </p:sp>
      <p:sp>
        <p:nvSpPr>
          <p:cNvPr id="11" name="AutoShape 11"/>
          <p:cNvSpPr/>
          <p:nvPr/>
        </p:nvSpPr>
        <p:spPr>
          <a:xfrm>
            <a:off x="1012773" y="2635299"/>
            <a:ext cx="838202" cy="838202"/>
          </a:xfrm>
          <a:prstGeom prst="ellipse">
            <a:avLst/>
          </a:prstGeom>
          <a:solidFill>
            <a:schemeClr val="accent1">
              <a:alpha val="100000"/>
            </a:schemeClr>
          </a:solidFill>
        </p:spPr>
      </p:sp>
      <p:sp>
        <p:nvSpPr>
          <p:cNvPr id="12" name="AutoShape 12"/>
          <p:cNvSpPr/>
          <p:nvPr/>
        </p:nvSpPr>
        <p:spPr>
          <a:xfrm>
            <a:off x="8010077" y="2243605"/>
            <a:ext cx="838202" cy="838202"/>
          </a:xfrm>
          <a:prstGeom prst="ellipse">
            <a:avLst/>
          </a:prstGeom>
          <a:solidFill>
            <a:schemeClr val="accent1">
              <a:alpha val="100000"/>
            </a:schemeClr>
          </a:solidFill>
        </p:spPr>
      </p:sp>
      <p:sp>
        <p:nvSpPr>
          <p:cNvPr id="13" name="AutoShape 13"/>
          <p:cNvSpPr/>
          <p:nvPr/>
        </p:nvSpPr>
        <p:spPr>
          <a:xfrm>
            <a:off x="10342511" y="2635299"/>
            <a:ext cx="838202" cy="838202"/>
          </a:xfrm>
          <a:prstGeom prst="ellipse">
            <a:avLst/>
          </a:prstGeom>
          <a:solidFill>
            <a:schemeClr val="accent1">
              <a:alpha val="100000"/>
            </a:schemeClr>
          </a:solidFill>
        </p:spPr>
      </p:sp>
      <p:sp>
        <p:nvSpPr>
          <p:cNvPr id="14" name="TextBox 14"/>
          <p:cNvSpPr txBox="1"/>
          <p:nvPr/>
        </p:nvSpPr>
        <p:spPr>
          <a:xfrm>
            <a:off x="2917461"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BFB">
                    <a:alpha val="100000"/>
                  </a:srgbClr>
                </a:solidFill>
                <a:latin typeface="Noto Sans SC"/>
                <a:ea typeface="Noto Sans SC"/>
                <a:cs typeface="Noto Sans SC"/>
              </a:rPr>
              <a:t>Prepare checklist</a:t>
            </a:r>
            <a:endParaRPr lang="en-US" sz="1200">
              <a:solidFill>
                <a:srgbClr val="FDFBFB">
                  <a:alpha val="100000"/>
                </a:srgbClr>
              </a:solidFill>
              <a:latin typeface="Noto Sans SC"/>
              <a:ea typeface="Noto Sans SC"/>
              <a:cs typeface="Noto Sans SC"/>
            </a:endParaRPr>
          </a:p>
        </p:txBody>
      </p:sp>
      <p:sp>
        <p:nvSpPr>
          <p:cNvPr id="15" name="TextBox 15"/>
          <p:cNvSpPr txBox="1"/>
          <p:nvPr/>
        </p:nvSpPr>
        <p:spPr>
          <a:xfrm>
            <a:off x="5249896" y="3438475"/>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8F8">
                    <a:alpha val="100000"/>
                  </a:srgbClr>
                </a:solidFill>
                <a:latin typeface="Noto Sans SC"/>
                <a:ea typeface="Noto Sans SC"/>
                <a:cs typeface="Noto Sans SC"/>
              </a:rPr>
              <a:t>Resource allocation</a:t>
            </a:r>
            <a:endParaRPr lang="en-US" sz="1200">
              <a:solidFill>
                <a:srgbClr val="F9F8F8">
                  <a:alpha val="100000"/>
                </a:srgbClr>
              </a:solidFill>
              <a:latin typeface="Noto Sans SC"/>
              <a:ea typeface="Noto Sans SC"/>
              <a:cs typeface="Noto Sans SC"/>
            </a:endParaRPr>
          </a:p>
        </p:txBody>
      </p:sp>
      <p:sp>
        <p:nvSpPr>
          <p:cNvPr id="16" name="TextBox 16"/>
          <p:cNvSpPr txBox="1"/>
          <p:nvPr/>
        </p:nvSpPr>
        <p:spPr>
          <a:xfrm>
            <a:off x="7582330" y="3723718"/>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DFCFC">
                    <a:alpha val="100000"/>
                  </a:srgbClr>
                </a:solidFill>
                <a:latin typeface="Noto Sans SC"/>
                <a:ea typeface="Noto Sans SC"/>
                <a:cs typeface="Noto Sans SC"/>
              </a:rPr>
              <a:t>Risk prediction</a:t>
            </a:r>
            <a:endParaRPr lang="en-US" sz="1200">
              <a:solidFill>
                <a:srgbClr val="FDFCFC">
                  <a:alpha val="100000"/>
                </a:srgbClr>
              </a:solidFill>
              <a:latin typeface="Noto Sans SC"/>
              <a:ea typeface="Noto Sans SC"/>
              <a:cs typeface="Noto Sans SC"/>
            </a:endParaRPr>
          </a:p>
        </p:txBody>
      </p:sp>
      <p:sp>
        <p:nvSpPr>
          <p:cNvPr id="17" name="TextBox 17"/>
          <p:cNvSpPr txBox="1"/>
          <p:nvPr/>
        </p:nvSpPr>
        <p:spPr>
          <a:xfrm>
            <a:off x="9914765"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BFAFA">
                    <a:alpha val="100000"/>
                  </a:srgbClr>
                </a:solidFill>
                <a:latin typeface="Noto Sans SC"/>
                <a:ea typeface="Noto Sans SC"/>
                <a:cs typeface="Noto Sans SC"/>
              </a:rPr>
              <a:t>File management</a:t>
            </a:r>
            <a:endParaRPr lang="en-US" sz="1200">
              <a:solidFill>
                <a:srgbClr val="FBFAFA">
                  <a:alpha val="100000"/>
                </a:srgbClr>
              </a:solidFill>
              <a:latin typeface="Noto Sans SC"/>
              <a:ea typeface="Noto Sans SC"/>
              <a:cs typeface="Noto Sans SC"/>
            </a:endParaRPr>
          </a:p>
        </p:txBody>
      </p:sp>
      <p:sp>
        <p:nvSpPr>
          <p:cNvPr id="18" name="TextBox 18"/>
          <p:cNvSpPr txBox="1"/>
          <p:nvPr/>
        </p:nvSpPr>
        <p:spPr>
          <a:xfrm>
            <a:off x="369165" y="1298297"/>
            <a:ext cx="11460480" cy="50101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2400">
                <a:solidFill>
                  <a:srgbClr val="FBF8F8">
                    <a:alpha val="100000"/>
                  </a:srgbClr>
                </a:solidFill>
                <a:latin typeface="Noto Sans SC"/>
                <a:ea typeface="Noto Sans SC"/>
                <a:cs typeface="Noto Sans SC"/>
              </a:rPr>
              <a:t>Clarify audit objectives</a:t>
            </a:r>
            <a:endParaRPr lang="en-US" sz="2400">
              <a:solidFill>
                <a:srgbClr val="FBF8F8">
                  <a:alpha val="100000"/>
                </a:srgbClr>
              </a:solidFill>
              <a:latin typeface="Noto Sans SC"/>
              <a:ea typeface="Noto Sans SC"/>
              <a:cs typeface="Noto Sans SC"/>
            </a:endParaRPr>
          </a:p>
        </p:txBody>
      </p:sp>
      <p:sp>
        <p:nvSpPr>
          <p:cNvPr id="19" name="AutoShape 19"/>
          <p:cNvSpPr/>
          <p:nvPr/>
        </p:nvSpPr>
        <p:spPr>
          <a:xfrm>
            <a:off x="349287" y="4907084"/>
            <a:ext cx="2125418" cy="1652259"/>
          </a:xfrm>
          <a:prstGeom prst="rect">
            <a:avLst/>
          </a:prstGeom>
          <a:solidFill>
            <a:schemeClr val="lt2">
              <a:alpha val="100000"/>
            </a:schemeClr>
          </a:solidFill>
        </p:spPr>
      </p:sp>
      <p:sp>
        <p:nvSpPr>
          <p:cNvPr id="20" name="AutoShape 20"/>
          <p:cNvSpPr/>
          <p:nvPr/>
        </p:nvSpPr>
        <p:spPr>
          <a:xfrm>
            <a:off x="369165" y="4305652"/>
            <a:ext cx="2125418" cy="668733"/>
          </a:xfrm>
          <a:prstGeom prst="rect">
            <a:avLst/>
          </a:prstGeom>
          <a:solidFill>
            <a:schemeClr val="accent1">
              <a:alpha val="100000"/>
            </a:schemeClr>
          </a:solidFill>
        </p:spPr>
      </p:sp>
      <p:sp>
        <p:nvSpPr>
          <p:cNvPr id="21" name="TextBox 21"/>
          <p:cNvSpPr txBox="1"/>
          <p:nvPr/>
        </p:nvSpPr>
        <p:spPr>
          <a:xfrm>
            <a:off x="493136" y="4504822"/>
            <a:ext cx="15259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Implementation steps</a:t>
            </a:r>
            <a:endParaRPr lang="en-US" sz="1200">
              <a:solidFill>
                <a:srgbClr val="FAFBFB">
                  <a:alpha val="100000"/>
                </a:srgbClr>
              </a:solidFill>
              <a:latin typeface="Noto Sans SC"/>
              <a:ea typeface="Noto Sans SC"/>
              <a:cs typeface="Noto Sans SC"/>
            </a:endParaRPr>
          </a:p>
        </p:txBody>
      </p:sp>
      <p:sp>
        <p:nvSpPr>
          <p:cNvPr id="22" name="AutoShape 22"/>
          <p:cNvSpPr/>
          <p:nvPr/>
        </p:nvSpPr>
        <p:spPr>
          <a:xfrm>
            <a:off x="1737715" y="4326646"/>
            <a:ext cx="81624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01</a:t>
            </a:r>
            <a:endParaRPr lang="en-US" sz="1100"/>
          </a:p>
        </p:txBody>
      </p:sp>
      <p:sp>
        <p:nvSpPr>
          <p:cNvPr id="23" name="TextBox 23"/>
          <p:cNvSpPr txBox="1"/>
          <p:nvPr/>
        </p:nvSpPr>
        <p:spPr>
          <a:xfrm>
            <a:off x="585026" y="4017403"/>
            <a:ext cx="1695450" cy="190500"/>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9F6F6">
                    <a:alpha val="100000"/>
                  </a:srgbClr>
                </a:solidFill>
                <a:latin typeface="Noto Sans SC"/>
                <a:ea typeface="Noto Sans SC"/>
                <a:cs typeface="Noto Sans SC"/>
              </a:rPr>
              <a:t>Make a plan</a:t>
            </a:r>
            <a:endParaRPr lang="en-US" sz="1200">
              <a:solidFill>
                <a:srgbClr val="F9F6F6">
                  <a:alpha val="100000"/>
                </a:srgbClr>
              </a:solidFill>
              <a:latin typeface="Noto Sans SC"/>
              <a:ea typeface="Noto Sans SC"/>
              <a:cs typeface="Noto Sans SC"/>
            </a:endParaRPr>
          </a:p>
        </p:txBody>
      </p:sp>
      <p:sp>
        <p:nvSpPr>
          <p:cNvPr id="24" name="AutoShape 24"/>
          <p:cNvSpPr/>
          <p:nvPr/>
        </p:nvSpPr>
        <p:spPr>
          <a:xfrm>
            <a:off x="5034035" y="4458017"/>
            <a:ext cx="2125418" cy="2118566"/>
          </a:xfrm>
          <a:prstGeom prst="rect">
            <a:avLst/>
          </a:prstGeom>
          <a:solidFill>
            <a:schemeClr val="lt2">
              <a:alpha val="100000"/>
            </a:schemeClr>
          </a:solidFill>
        </p:spPr>
      </p:sp>
      <p:sp>
        <p:nvSpPr>
          <p:cNvPr id="25" name="AutoShape 25"/>
          <p:cNvSpPr/>
          <p:nvPr/>
        </p:nvSpPr>
        <p:spPr>
          <a:xfrm>
            <a:off x="2701600" y="4017403"/>
            <a:ext cx="2125418" cy="2559180"/>
          </a:xfrm>
          <a:prstGeom prst="rect">
            <a:avLst/>
          </a:prstGeom>
          <a:solidFill>
            <a:schemeClr val="lt2">
              <a:alpha val="100000"/>
            </a:schemeClr>
          </a:solidFill>
        </p:spPr>
      </p:sp>
      <p:sp>
        <p:nvSpPr>
          <p:cNvPr id="26" name="AutoShape 26"/>
          <p:cNvSpPr/>
          <p:nvPr/>
        </p:nvSpPr>
        <p:spPr>
          <a:xfrm>
            <a:off x="7366469" y="4017403"/>
            <a:ext cx="2125418" cy="2559180"/>
          </a:xfrm>
          <a:prstGeom prst="rect">
            <a:avLst/>
          </a:prstGeom>
          <a:solidFill>
            <a:schemeClr val="lt2">
              <a:alpha val="100000"/>
            </a:schemeClr>
          </a:solidFill>
        </p:spPr>
      </p:sp>
      <p:sp>
        <p:nvSpPr>
          <p:cNvPr id="27" name="AutoShape 27"/>
          <p:cNvSpPr/>
          <p:nvPr/>
        </p:nvSpPr>
        <p:spPr>
          <a:xfrm>
            <a:off x="9698903" y="4305000"/>
            <a:ext cx="2125418" cy="2254343"/>
          </a:xfrm>
          <a:prstGeom prst="rect">
            <a:avLst/>
          </a:prstGeom>
          <a:solidFill>
            <a:schemeClr val="lt2">
              <a:alpha val="100000"/>
            </a:schemeClr>
          </a:solidFill>
        </p:spPr>
      </p:sp>
      <p:sp>
        <p:nvSpPr>
          <p:cNvPr id="28" name="AutoShape 28"/>
          <p:cNvSpPr/>
          <p:nvPr/>
        </p:nvSpPr>
        <p:spPr>
          <a:xfrm>
            <a:off x="9697417" y="4305652"/>
            <a:ext cx="2125418" cy="668733"/>
          </a:xfrm>
          <a:prstGeom prst="rect">
            <a:avLst/>
          </a:prstGeom>
          <a:solidFill>
            <a:schemeClr val="accent1">
              <a:alpha val="100000"/>
            </a:schemeClr>
          </a:solidFill>
        </p:spPr>
      </p:sp>
      <p:sp>
        <p:nvSpPr>
          <p:cNvPr id="29" name="TextBox 29"/>
          <p:cNvSpPr txBox="1"/>
          <p:nvPr/>
        </p:nvSpPr>
        <p:spPr>
          <a:xfrm>
            <a:off x="9821387" y="452387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Archiving requirements</a:t>
            </a:r>
            <a:endParaRPr lang="en-US" sz="1200">
              <a:solidFill>
                <a:srgbClr val="FFFEFE">
                  <a:alpha val="100000"/>
                </a:srgbClr>
              </a:solidFill>
              <a:latin typeface="Noto Sans SC"/>
              <a:ea typeface="Noto Sans SC"/>
              <a:cs typeface="Noto Sans SC"/>
            </a:endParaRPr>
          </a:p>
        </p:txBody>
      </p:sp>
      <p:sp>
        <p:nvSpPr>
          <p:cNvPr id="30" name="AutoShape 30"/>
          <p:cNvSpPr/>
          <p:nvPr/>
        </p:nvSpPr>
        <p:spPr>
          <a:xfrm>
            <a:off x="11027868" y="4279021"/>
            <a:ext cx="880369" cy="707886"/>
          </a:xfrm>
          <a:prstGeom prst="rect">
            <a:avLst/>
          </a:prstGeom>
          <a:noFill/>
        </p:spPr>
        <p:txBody>
          <a:bodyPr vert="horz" wrap="none" lIns="91440" tIns="45720" rIns="91440" bIns="45720" rtlCol="0" anchor="t" anchorCtr="0">
            <a:noAutofit/>
          </a:bodyPr>
          <a:lstStyle/>
          <a:p>
            <a:pPr algn="l">
              <a:lnSpc>
                <a:spcPct val="100000"/>
              </a:lnSpc>
              <a:spcBef>
                <a:spcPct val="0"/>
              </a:spcBef>
              <a:defRPr/>
            </a:pPr>
            <a:r>
              <a:rPr lang="en-US" sz="4000">
                <a:gradFill>
                  <a:gsLst>
                    <a:gs pos="0">
                      <a:srgbClr val="FFFFFF">
                        <a:alpha val="100000"/>
                      </a:srgbClr>
                    </a:gs>
                    <a:gs pos="100000">
                      <a:schemeClr val="accent1">
                        <a:alpha val="100000"/>
                      </a:schemeClr>
                    </a:gs>
                  </a:gsLst>
                  <a:lin ang="5400000"/>
                </a:gradFill>
                <a:latin typeface="Noto Sans SC"/>
                <a:ea typeface="Noto Sans SC"/>
                <a:cs typeface="Noto Sans SC"/>
              </a:rPr>
              <a:t>05</a:t>
            </a:r>
            <a:endParaRPr lang="en-US" sz="1100"/>
          </a:p>
        </p:txBody>
      </p:sp>
      <p:sp>
        <p:nvSpPr>
          <p:cNvPr id="31" name="AutoShape 31"/>
          <p:cNvSpPr/>
          <p:nvPr/>
        </p:nvSpPr>
        <p:spPr>
          <a:xfrm>
            <a:off x="2696388" y="4015572"/>
            <a:ext cx="2125418" cy="668733"/>
          </a:xfrm>
          <a:prstGeom prst="rect">
            <a:avLst/>
          </a:prstGeom>
          <a:solidFill>
            <a:schemeClr val="accent1">
              <a:alpha val="100000"/>
            </a:schemeClr>
          </a:solidFill>
        </p:spPr>
      </p:sp>
      <p:sp>
        <p:nvSpPr>
          <p:cNvPr id="32" name="TextBox 32"/>
          <p:cNvSpPr txBox="1"/>
          <p:nvPr/>
        </p:nvSpPr>
        <p:spPr>
          <a:xfrm>
            <a:off x="2820358" y="421474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AFBFB">
                    <a:alpha val="100000"/>
                  </a:srgbClr>
                </a:solidFill>
                <a:latin typeface="Noto Sans SC"/>
                <a:ea typeface="Noto Sans SC"/>
                <a:cs typeface="Noto Sans SC"/>
              </a:rPr>
              <a:t>Customization points</a:t>
            </a:r>
            <a:endParaRPr lang="en-US" sz="1200">
              <a:solidFill>
                <a:srgbClr val="FAFBFB">
                  <a:alpha val="100000"/>
                </a:srgbClr>
              </a:solidFill>
              <a:latin typeface="Noto Sans SC"/>
              <a:ea typeface="Noto Sans SC"/>
              <a:cs typeface="Noto Sans SC"/>
            </a:endParaRPr>
          </a:p>
        </p:txBody>
      </p:sp>
      <p:sp>
        <p:nvSpPr>
          <p:cNvPr id="33" name="AutoShape 33"/>
          <p:cNvSpPr/>
          <p:nvPr/>
        </p:nvSpPr>
        <p:spPr>
          <a:xfrm>
            <a:off x="4026838" y="401751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02</a:t>
            </a:r>
            <a:endParaRPr lang="en-US" sz="1100"/>
          </a:p>
        </p:txBody>
      </p:sp>
      <p:sp>
        <p:nvSpPr>
          <p:cNvPr id="34" name="AutoShape 34"/>
          <p:cNvSpPr/>
          <p:nvPr/>
        </p:nvSpPr>
        <p:spPr>
          <a:xfrm>
            <a:off x="5030013" y="3761099"/>
            <a:ext cx="2125418" cy="696918"/>
          </a:xfrm>
          <a:prstGeom prst="rect">
            <a:avLst/>
          </a:prstGeom>
          <a:solidFill>
            <a:schemeClr val="accent1">
              <a:alpha val="100000"/>
            </a:schemeClr>
          </a:solidFill>
        </p:spPr>
      </p:sp>
      <p:sp>
        <p:nvSpPr>
          <p:cNvPr id="35" name="TextBox 35"/>
          <p:cNvSpPr txBox="1"/>
          <p:nvPr/>
        </p:nvSpPr>
        <p:spPr>
          <a:xfrm>
            <a:off x="5153983" y="3967322"/>
            <a:ext cx="1363980"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BFDFD">
                    <a:alpha val="100000"/>
                  </a:srgbClr>
                </a:solidFill>
                <a:latin typeface="Noto Sans SC"/>
                <a:ea typeface="Noto Sans SC"/>
                <a:cs typeface="Noto Sans SC"/>
              </a:rPr>
              <a:t>Personnel arrangement</a:t>
            </a:r>
            <a:endParaRPr lang="en-US" sz="1200">
              <a:solidFill>
                <a:srgbClr val="FBFDFD">
                  <a:alpha val="100000"/>
                </a:srgbClr>
              </a:solidFill>
              <a:latin typeface="Noto Sans SC"/>
              <a:ea typeface="Noto Sans SC"/>
              <a:cs typeface="Noto Sans SC"/>
            </a:endParaRPr>
          </a:p>
        </p:txBody>
      </p:sp>
      <p:sp>
        <p:nvSpPr>
          <p:cNvPr id="36" name="AutoShape 36"/>
          <p:cNvSpPr/>
          <p:nvPr/>
        </p:nvSpPr>
        <p:spPr>
          <a:xfrm>
            <a:off x="6341413" y="377009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03</a:t>
            </a:r>
            <a:endParaRPr lang="en-US" sz="1100"/>
          </a:p>
        </p:txBody>
      </p:sp>
      <p:sp>
        <p:nvSpPr>
          <p:cNvPr id="37" name="AutoShape 37"/>
          <p:cNvSpPr/>
          <p:nvPr/>
        </p:nvSpPr>
        <p:spPr>
          <a:xfrm>
            <a:off x="7354113" y="4015572"/>
            <a:ext cx="2125418" cy="668733"/>
          </a:xfrm>
          <a:prstGeom prst="rect">
            <a:avLst/>
          </a:prstGeom>
          <a:solidFill>
            <a:schemeClr val="accent1">
              <a:alpha val="100000"/>
            </a:schemeClr>
          </a:solidFill>
        </p:spPr>
      </p:sp>
      <p:sp>
        <p:nvSpPr>
          <p:cNvPr id="38" name="TextBox 38"/>
          <p:cNvSpPr txBox="1"/>
          <p:nvPr/>
        </p:nvSpPr>
        <p:spPr>
          <a:xfrm>
            <a:off x="7478083" y="4200877"/>
            <a:ext cx="1373505" cy="281940"/>
          </a:xfrm>
          <a:prstGeom prst="rect">
            <a:avLst/>
          </a:prstGeom>
          <a:noFill/>
        </p:spPr>
        <p:txBody>
          <a:bodyPr vert="horz" wrap="square" lIns="91440" tIns="45720" rIns="91440" bIns="45720" rtlCol="0" anchor="t" anchorCtr="0">
            <a:spAutoFit/>
          </a:bodyPr>
          <a:lstStyle/>
          <a:p>
            <a:pPr algn="l">
              <a:lnSpc>
                <a:spcPct val="100000"/>
              </a:lnSpc>
              <a:spcBef>
                <a:spcPct val="0"/>
              </a:spcBef>
            </a:pPr>
            <a:r>
              <a:rPr lang="en-US" sz="1200">
                <a:solidFill>
                  <a:srgbClr val="FFFEFE">
                    <a:alpha val="100000"/>
                  </a:srgbClr>
                </a:solidFill>
                <a:latin typeface="Noto Sans SC"/>
                <a:ea typeface="Noto Sans SC"/>
                <a:cs typeface="Noto Sans SC"/>
              </a:rPr>
              <a:t>Countermeasures</a:t>
            </a:r>
            <a:endParaRPr lang="en-US" sz="1200">
              <a:solidFill>
                <a:srgbClr val="FFFEFE">
                  <a:alpha val="100000"/>
                </a:srgbClr>
              </a:solidFill>
              <a:latin typeface="Noto Sans SC"/>
              <a:ea typeface="Noto Sans SC"/>
              <a:cs typeface="Noto Sans SC"/>
            </a:endParaRPr>
          </a:p>
        </p:txBody>
      </p:sp>
      <p:sp>
        <p:nvSpPr>
          <p:cNvPr id="39" name="AutoShape 39"/>
          <p:cNvSpPr/>
          <p:nvPr/>
        </p:nvSpPr>
        <p:spPr>
          <a:xfrm>
            <a:off x="8665513" y="3998466"/>
            <a:ext cx="880369" cy="707886"/>
          </a:xfrm>
          <a:prstGeom prst="rect">
            <a:avLst/>
          </a:prstGeom>
          <a:noFill/>
        </p:spPr>
        <p:txBody>
          <a:bodyPr vert="horz" wrap="none" lIns="91440" tIns="45720" rIns="91440" bIns="45720" rtlCol="0" anchor="t" anchorCtr="0">
            <a:noAutofit/>
          </a:bodyPr>
          <a:lstStyle/>
          <a:p>
            <a:pPr algn="l">
              <a:defRPr/>
            </a:pPr>
            <a:r>
              <a:rPr lang="en-US" sz="4000">
                <a:gradFill>
                  <a:gsLst>
                    <a:gs pos="0">
                      <a:srgbClr val="FFFFFF">
                        <a:alpha val="100000"/>
                      </a:srgbClr>
                    </a:gs>
                    <a:gs pos="96000">
                      <a:schemeClr val="accent1">
                        <a:alpha val="100000"/>
                      </a:schemeClr>
                    </a:gs>
                  </a:gsLst>
                  <a:lin ang="5400000"/>
                </a:gradFill>
                <a:latin typeface="Noto Sans SC"/>
                <a:ea typeface="Noto Sans SC"/>
                <a:cs typeface="Noto Sans SC"/>
              </a:rPr>
              <a:t>04</a:t>
            </a:r>
            <a:endParaRPr lang="en-US" sz="1100"/>
          </a:p>
        </p:txBody>
      </p:sp>
      <p:sp>
        <p:nvSpPr>
          <p:cNvPr id="40" name="TextBox 40"/>
          <p:cNvSpPr txBox="1"/>
          <p:nvPr/>
        </p:nvSpPr>
        <p:spPr>
          <a:xfrm>
            <a:off x="690272"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Determine the frequency of audits based on product risk levels, and plan audit time points based on production rhythm.</a:t>
            </a:r>
            <a:endParaRPr lang="en-US" sz="1000">
              <a:solidFill>
                <a:schemeClr val="dk1">
                  <a:alpha val="100000"/>
                </a:schemeClr>
              </a:solidFill>
              <a:latin typeface="Noto Sans SC"/>
              <a:ea typeface="Noto Sans SC"/>
              <a:cs typeface="Noto Sans SC"/>
            </a:endParaRPr>
          </a:p>
        </p:txBody>
      </p:sp>
      <p:sp>
        <p:nvSpPr>
          <p:cNvPr id="41" name="TextBox 41"/>
          <p:cNvSpPr txBox="1"/>
          <p:nvPr/>
        </p:nvSpPr>
        <p:spPr>
          <a:xfrm>
            <a:off x="690272"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Ensure audits cover all key process elements through planning.</a:t>
            </a:r>
            <a:endParaRPr lang="en-US" sz="1000">
              <a:solidFill>
                <a:schemeClr val="dk1">
                  <a:alpha val="100000"/>
                </a:schemeClr>
              </a:solidFill>
              <a:latin typeface="Noto Sans SC"/>
              <a:ea typeface="Noto Sans SC"/>
              <a:cs typeface="Noto Sans SC"/>
            </a:endParaRPr>
          </a:p>
        </p:txBody>
      </p:sp>
      <p:sp>
        <p:nvSpPr>
          <p:cNvPr id="42" name="TextBox 42"/>
          <p:cNvSpPr txBox="1"/>
          <p:nvPr/>
        </p:nvSpPr>
        <p:spPr>
          <a:xfrm>
            <a:off x="10049778" y="5186031"/>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Establish audit document numbering rules to ensure version control.</a:t>
            </a:r>
            <a:endParaRPr lang="en-US" sz="1000">
              <a:solidFill>
                <a:schemeClr val="dk1">
                  <a:alpha val="100000"/>
                </a:schemeClr>
              </a:solidFill>
              <a:latin typeface="Noto Sans SC"/>
              <a:ea typeface="Noto Sans SC"/>
              <a:cs typeface="Noto Sans SC"/>
            </a:endParaRPr>
          </a:p>
        </p:txBody>
      </p:sp>
      <p:sp>
        <p:nvSpPr>
          <p:cNvPr id="43" name="TextBox 43"/>
          <p:cNvSpPr txBox="1"/>
          <p:nvPr/>
        </p:nvSpPr>
        <p:spPr>
          <a:xfrm>
            <a:off x="10049778" y="5867518"/>
            <a:ext cx="1438275" cy="542925"/>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Meet the traceability requirements of certification bodies through document standardization management.</a:t>
            </a:r>
            <a:endParaRPr lang="en-US" sz="1000">
              <a:solidFill>
                <a:schemeClr val="dk1">
                  <a:alpha val="100000"/>
                </a:schemeClr>
              </a:solidFill>
              <a:latin typeface="Noto Sans SC"/>
              <a:ea typeface="Noto Sans SC"/>
              <a:cs typeface="Noto Sans SC"/>
            </a:endParaRPr>
          </a:p>
        </p:txBody>
      </p:sp>
      <p:sp>
        <p:nvSpPr>
          <p:cNvPr id="44" name="TextBox 44"/>
          <p:cNvSpPr txBox="1"/>
          <p:nvPr/>
        </p:nvSpPr>
        <p:spPr>
          <a:xfrm>
            <a:off x="3054918"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Inspection items are designed according to the VDA6.3 standard clauses, covering the entire process requirements from P2 to P7.</a:t>
            </a:r>
            <a:endParaRPr lang="en-US" sz="1000">
              <a:solidFill>
                <a:schemeClr val="dk1">
                  <a:alpha val="100000"/>
                </a:schemeClr>
              </a:solidFill>
              <a:latin typeface="Noto Sans SC"/>
              <a:ea typeface="Noto Sans SC"/>
              <a:cs typeface="Noto Sans SC"/>
            </a:endParaRPr>
          </a:p>
        </p:txBody>
      </p:sp>
      <p:sp>
        <p:nvSpPr>
          <p:cNvPr id="45" name="TextBox 45"/>
          <p:cNvSpPr txBox="1"/>
          <p:nvPr/>
        </p:nvSpPr>
        <p:spPr>
          <a:xfrm>
            <a:off x="3054918"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Customize the inspection content based on the company's actual process to ensure that the audit terms are enforceable.</a:t>
            </a:r>
            <a:endParaRPr lang="en-US" sz="1000">
              <a:solidFill>
                <a:schemeClr val="dk1">
                  <a:alpha val="100000"/>
                </a:schemeClr>
              </a:solidFill>
              <a:latin typeface="Noto Sans SC"/>
              <a:ea typeface="Noto Sans SC"/>
              <a:cs typeface="Noto Sans SC"/>
            </a:endParaRPr>
          </a:p>
        </p:txBody>
      </p:sp>
      <p:sp>
        <p:nvSpPr>
          <p:cNvPr id="46" name="TextBox 46"/>
          <p:cNvSpPr txBox="1"/>
          <p:nvPr/>
        </p:nvSpPr>
        <p:spPr>
          <a:xfrm>
            <a:off x="3054918"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Achieve comparability and traceability of audit results through checklist standardization.</a:t>
            </a:r>
            <a:endParaRPr lang="en-US" sz="1000">
              <a:solidFill>
                <a:schemeClr val="dk1">
                  <a:alpha val="100000"/>
                </a:schemeClr>
              </a:solidFill>
              <a:latin typeface="Noto Sans SC"/>
              <a:ea typeface="Noto Sans SC"/>
              <a:cs typeface="Noto Sans SC"/>
            </a:endParaRPr>
          </a:p>
        </p:txBody>
      </p:sp>
      <p:sp>
        <p:nvSpPr>
          <p:cNvPr id="47" name="TextBox 47"/>
          <p:cNvSpPr txBox="1"/>
          <p:nvPr/>
        </p:nvSpPr>
        <p:spPr>
          <a:xfrm>
            <a:off x="7712643" y="4912342"/>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Identify potential audit roadblocks and develop contingency plans.</a:t>
            </a:r>
            <a:endParaRPr lang="en-US" sz="1000">
              <a:solidFill>
                <a:schemeClr val="dk1">
                  <a:alpha val="100000"/>
                </a:schemeClr>
              </a:solidFill>
              <a:latin typeface="Noto Sans SC"/>
              <a:ea typeface="Noto Sans SC"/>
              <a:cs typeface="Noto Sans SC"/>
            </a:endParaRPr>
          </a:p>
        </p:txBody>
      </p:sp>
      <p:sp>
        <p:nvSpPr>
          <p:cNvPr id="48" name="TextBox 48"/>
          <p:cNvSpPr txBox="1"/>
          <p:nvPr/>
        </p:nvSpPr>
        <p:spPr>
          <a:xfrm>
            <a:off x="7712643" y="5436861"/>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Prepare alternative plans to deal with sudden production line abnormalities.</a:t>
            </a:r>
            <a:endParaRPr lang="en-US" sz="1000">
              <a:solidFill>
                <a:schemeClr val="dk1">
                  <a:alpha val="100000"/>
                </a:schemeClr>
              </a:solidFill>
              <a:latin typeface="Noto Sans SC"/>
              <a:ea typeface="Noto Sans SC"/>
              <a:cs typeface="Noto Sans SC"/>
            </a:endParaRPr>
          </a:p>
        </p:txBody>
      </p:sp>
      <p:sp>
        <p:nvSpPr>
          <p:cNvPr id="49" name="TextBox 49"/>
          <p:cNvSpPr txBox="1"/>
          <p:nvPr/>
        </p:nvSpPr>
        <p:spPr>
          <a:xfrm>
            <a:off x="7712643" y="5951210"/>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Improve the success rate of audit plan execution through risk management and control.</a:t>
            </a:r>
            <a:endParaRPr lang="en-US" sz="1000">
              <a:solidFill>
                <a:schemeClr val="dk1">
                  <a:alpha val="100000"/>
                </a:schemeClr>
              </a:solidFill>
              <a:latin typeface="Noto Sans SC"/>
              <a:ea typeface="Noto Sans SC"/>
              <a:cs typeface="Noto Sans SC"/>
            </a:endParaRPr>
          </a:p>
        </p:txBody>
      </p:sp>
      <p:sp>
        <p:nvSpPr>
          <p:cNvPr id="50" name="TextBox 50"/>
          <p:cNvSpPr txBox="1"/>
          <p:nvPr/>
        </p:nvSpPr>
        <p:spPr>
          <a:xfrm>
            <a:off x="5383780" y="4656708"/>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Form a cross-department review team and clarify the qualification requirements for members.</a:t>
            </a:r>
            <a:endParaRPr lang="en-US" sz="1000">
              <a:solidFill>
                <a:schemeClr val="dk1">
                  <a:alpha val="100000"/>
                </a:schemeClr>
              </a:solidFill>
              <a:latin typeface="Noto Sans SC"/>
              <a:ea typeface="Noto Sans SC"/>
              <a:cs typeface="Noto Sans SC"/>
            </a:endParaRPr>
          </a:p>
        </p:txBody>
      </p:sp>
      <p:sp>
        <p:nvSpPr>
          <p:cNvPr id="51" name="TextBox 51"/>
          <p:cNvSpPr txBox="1"/>
          <p:nvPr/>
        </p:nvSpPr>
        <p:spPr>
          <a:xfrm>
            <a:off x="5383780" y="5181227"/>
            <a:ext cx="1438275" cy="36195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Coordinate production plans and reserve review windows.</a:t>
            </a:r>
            <a:endParaRPr lang="en-US" sz="1000">
              <a:solidFill>
                <a:schemeClr val="dk1">
                  <a:alpha val="100000"/>
                </a:schemeClr>
              </a:solidFill>
              <a:latin typeface="Noto Sans SC"/>
              <a:ea typeface="Noto Sans SC"/>
              <a:cs typeface="Noto Sans SC"/>
            </a:endParaRPr>
          </a:p>
        </p:txBody>
      </p:sp>
      <p:sp>
        <p:nvSpPr>
          <p:cNvPr id="52" name="TextBox 52"/>
          <p:cNvSpPr txBox="1"/>
          <p:nvPr/>
        </p:nvSpPr>
        <p:spPr>
          <a:xfrm>
            <a:off x="5383780" y="5695576"/>
            <a:ext cx="1438275" cy="723900"/>
          </a:xfrm>
          <a:prstGeom prst="rect">
            <a:avLst/>
          </a:prstGeom>
          <a:noFill/>
        </p:spPr>
        <p:txBody>
          <a:bodyPr vert="horz" wrap="square" lIns="0" tIns="0" rIns="0" bIns="0" rtlCol="0" anchor="t" anchorCtr="0">
            <a:spAutoFit/>
          </a:bodyPr>
          <a:lstStyle/>
          <a:p>
            <a:pPr algn="l">
              <a:lnSpc>
                <a:spcPct val="114000"/>
              </a:lnSpc>
              <a:spcBef>
                <a:spcPct val="0"/>
              </a:spcBef>
            </a:pPr>
            <a:r>
              <a:rPr lang="en-US" sz="1000">
                <a:solidFill>
                  <a:schemeClr val="dk1">
                    <a:alpha val="100000"/>
                  </a:schemeClr>
                </a:solidFill>
                <a:latin typeface="Noto Sans SC"/>
                <a:ea typeface="Noto Sans SC"/>
                <a:cs typeface="Noto Sans SC"/>
              </a:rPr>
              <a:t>Ensure the smooth implementation of audit activities through resource optimization and allocation.</a:t>
            </a:r>
            <a:endParaRPr lang="en-US" sz="1000">
              <a:solidFill>
                <a:schemeClr val="dk1">
                  <a:alpha val="100000"/>
                </a:schemeClr>
              </a:solidFill>
              <a:latin typeface="Noto Sans SC"/>
              <a:ea typeface="Noto Sans SC"/>
              <a:cs typeface="Noto Sans SC"/>
            </a:endParaRPr>
          </a:p>
        </p:txBody>
      </p:sp>
      <p:sp>
        <p:nvSpPr>
          <p:cNvPr id="53" name="Freeform 53"/>
          <p:cNvSpPr/>
          <p:nvPr/>
        </p:nvSpPr>
        <p:spPr>
          <a:xfrm>
            <a:off x="1307454" y="288038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4" name="Freeform 54"/>
          <p:cNvSpPr/>
          <p:nvPr/>
        </p:nvSpPr>
        <p:spPr>
          <a:xfrm>
            <a:off x="10656484" y="2899439"/>
            <a:ext cx="285637" cy="340022"/>
          </a:xfrm>
          <a:custGeom>
            <a:avLst/>
            <a:gdLst/>
            <a:ahLst/>
            <a:cxnLst/>
            <a:rect l="l" t="t" r="r" b="b"/>
            <a:pathLst>
              <a:path w="401" h="478">
                <a:moveTo>
                  <a:pt x="401" y="89"/>
                </a:moveTo>
                <a:lnTo>
                  <a:pt x="401" y="293"/>
                </a:lnTo>
                <a:cubicBezTo>
                  <a:pt x="292" y="212"/>
                  <a:pt x="182" y="375"/>
                  <a:pt x="73" y="293"/>
                </a:cubicBezTo>
                <a:lnTo>
                  <a:pt x="73" y="89"/>
                </a:lnTo>
                <a:cubicBezTo>
                  <a:pt x="182" y="171"/>
                  <a:pt x="292" y="7"/>
                  <a:pt x="401" y="89"/>
                </a:cubicBezTo>
                <a:close/>
              </a:path>
              <a:path w="401" h="478">
                <a:moveTo>
                  <a:pt x="39" y="0"/>
                </a:moveTo>
                <a:cubicBezTo>
                  <a:pt x="18" y="0"/>
                  <a:pt x="0" y="17"/>
                  <a:pt x="0" y="39"/>
                </a:cubicBezTo>
                <a:cubicBezTo>
                  <a:pt x="0" y="54"/>
                  <a:pt x="9" y="68"/>
                  <a:pt x="23" y="74"/>
                </a:cubicBezTo>
                <a:lnTo>
                  <a:pt x="23" y="478"/>
                </a:lnTo>
                <a:lnTo>
                  <a:pt x="56" y="478"/>
                </a:lnTo>
                <a:lnTo>
                  <a:pt x="56" y="74"/>
                </a:lnTo>
                <a:cubicBezTo>
                  <a:pt x="69" y="68"/>
                  <a:pt x="78" y="54"/>
                  <a:pt x="78" y="39"/>
                </a:cubicBezTo>
                <a:cubicBezTo>
                  <a:pt x="78" y="17"/>
                  <a:pt x="61" y="0"/>
                  <a:pt x="39" y="0"/>
                </a:cubicBezTo>
              </a:path>
            </a:pathLst>
          </a:custGeom>
          <a:solidFill>
            <a:srgbClr val="FFFFFF">
              <a:alpha val="100000"/>
            </a:srgbClr>
          </a:solidFill>
        </p:spPr>
      </p:sp>
      <p:sp>
        <p:nvSpPr>
          <p:cNvPr id="55" name="TextBox 55"/>
          <p:cNvSpPr txBox="1"/>
          <p:nvPr/>
        </p:nvSpPr>
        <p:spPr>
          <a:xfrm>
            <a:off x="906809" y="519647"/>
            <a:ext cx="5716905" cy="234315"/>
          </a:xfrm>
          <a:prstGeom prst="rect">
            <a:avLst/>
          </a:prstGeom>
        </p:spPr>
        <p:txBody>
          <a:bodyPr vert="horz" wrap="square" lIns="91440" tIns="45720" rIns="91440" bIns="45720" rtlCol="0" anchor="t" anchorCtr="0">
            <a:spAutoFit/>
          </a:bodyPr>
          <a:lstStyle/>
          <a:p>
            <a:pPr>
              <a:lnSpc>
                <a:spcPct val="100000"/>
              </a:lnSpc>
              <a:spcBef>
                <a:spcPts val="375"/>
              </a:spcBef>
            </a:pPr>
            <a:endParaRPr lang="en-US" sz="900">
              <a:solidFill>
                <a:srgbClr val="101010">
                  <a:alpha val="100000"/>
                </a:srgbClr>
              </a:solidFill>
              <a:latin typeface="Noto Sans SC"/>
              <a:ea typeface="Noto Sans SC"/>
              <a:cs typeface="Noto Sans SC"/>
            </a:endParaRPr>
          </a:p>
        </p:txBody>
      </p:sp>
      <p:sp>
        <p:nvSpPr>
          <p:cNvPr id="56" name="TextBox 56"/>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Audit plan and checklist customization</a:t>
            </a:r>
            <a:endParaRPr lang="en-US" sz="3000" b="1">
              <a:solidFill>
                <a:schemeClr val="dk2">
                  <a:alpha val="100000"/>
                </a:schemeClr>
              </a:solidFill>
              <a:latin typeface="Noto Sans SC"/>
              <a:ea typeface="Noto Sans SC"/>
              <a:cs typeface="Noto Sans SC"/>
            </a:endParaRPr>
          </a:p>
        </p:txBody>
      </p:sp>
      <p:sp>
        <p:nvSpPr>
          <p:cNvPr id="57" name="Freeform 57"/>
          <p:cNvSpPr/>
          <p:nvPr/>
        </p:nvSpPr>
        <p:spPr>
          <a:xfrm>
            <a:off x="3552466" y="2463591"/>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4F4">
              <a:alpha val="100000"/>
            </a:srgbClr>
          </a:solidFill>
        </p:spPr>
      </p:sp>
      <p:sp>
        <p:nvSpPr>
          <p:cNvPr id="58" name="Freeform 58"/>
          <p:cNvSpPr/>
          <p:nvPr/>
        </p:nvSpPr>
        <p:spPr>
          <a:xfrm>
            <a:off x="8245909" y="2464759"/>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
        <p:nvSpPr>
          <p:cNvPr id="59" name="Freeform 59"/>
          <p:cNvSpPr/>
          <p:nvPr/>
        </p:nvSpPr>
        <p:spPr>
          <a:xfrm>
            <a:off x="5906295" y="2317994"/>
            <a:ext cx="423687" cy="398229"/>
          </a:xfrm>
          <a:custGeom>
            <a:avLst/>
            <a:gdLst/>
            <a:ahLst/>
            <a:cxnLst/>
            <a:rect l="l" t="t" r="r" b="b"/>
            <a:pathLst>
              <a:path w="304800" h="304800">
                <a:moveTo>
                  <a:pt x="147409" y="185366"/>
                </a:moveTo>
                <a:lnTo>
                  <a:pt x="66913" y="266338"/>
                </a:lnTo>
                <a:lnTo>
                  <a:pt x="66913" y="47987"/>
                </a:lnTo>
                <a:lnTo>
                  <a:pt x="228371" y="47987"/>
                </a:lnTo>
                <a:lnTo>
                  <a:pt x="228371" y="266338"/>
                </a:lnTo>
                <a:lnTo>
                  <a:pt x="147409" y="185366"/>
                </a:lnTo>
              </a:path>
            </a:pathLst>
          </a:custGeom>
          <a:solidFill>
            <a:srgbClr val="F9F6F6">
              <a:alpha val="100000"/>
            </a:srgbClr>
          </a:solid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On-site evidence collection techniques and methods</a:t>
            </a:r>
            <a:endParaRPr lang="en-US" sz="3000" b="1">
              <a:solidFill>
                <a:schemeClr val="dk2">
                  <a:alpha val="100000"/>
                </a:schemeClr>
              </a:solidFill>
              <a:latin typeface="Noto Sans SC"/>
              <a:ea typeface="Noto Sans SC"/>
              <a:cs typeface="Noto Sans SC"/>
            </a:endParaRPr>
          </a:p>
        </p:txBody>
      </p:sp>
      <p:sp>
        <p:nvSpPr>
          <p:cNvPr id="3" name="AutoShape 3"/>
          <p:cNvSpPr/>
          <p:nvPr/>
        </p:nvSpPr>
        <p:spPr>
          <a:xfrm>
            <a:off x="384075" y="1963339"/>
            <a:ext cx="3637467" cy="1772200"/>
          </a:xfrm>
          <a:prstGeom prst="roundRect">
            <a:avLst>
              <a:gd name="adj" fmla="val 7233"/>
            </a:avLst>
          </a:prstGeom>
          <a:solidFill>
            <a:schemeClr val="lt2">
              <a:alpha val="61000"/>
            </a:schemeClr>
          </a:solidFill>
        </p:spPr>
      </p:sp>
      <p:sp>
        <p:nvSpPr>
          <p:cNvPr id="4" name="TextBox 4"/>
          <p:cNvSpPr txBox="1"/>
          <p:nvPr/>
        </p:nvSpPr>
        <p:spPr>
          <a:xfrm>
            <a:off x="45401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Synchronously collect evidence from the four dimensions of people (operating standardization), machine (equipment status identification), materials (material traceability), and law (process execution compliance).</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35827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Process observation four-quadrant method</a:t>
            </a:r>
            <a:endParaRPr lang="en-US" sz="1700" b="1">
              <a:solidFill>
                <a:schemeClr val="accent1">
                  <a:alpha val="100000"/>
                </a:schemeClr>
              </a:solidFill>
              <a:latin typeface="Noto Sans SC"/>
              <a:ea typeface="Noto Sans SC"/>
              <a:cs typeface="Noto Sans SC"/>
            </a:endParaRPr>
          </a:p>
        </p:txBody>
      </p:sp>
      <p:sp>
        <p:nvSpPr>
          <p:cNvPr id="6" name="AutoShape 6"/>
          <p:cNvSpPr/>
          <p:nvPr/>
        </p:nvSpPr>
        <p:spPr>
          <a:xfrm>
            <a:off x="4297736" y="1963339"/>
            <a:ext cx="3637467" cy="1772200"/>
          </a:xfrm>
          <a:prstGeom prst="roundRect">
            <a:avLst>
              <a:gd name="adj" fmla="val 7233"/>
            </a:avLst>
          </a:prstGeom>
          <a:solidFill>
            <a:schemeClr val="lt2">
              <a:alpha val="61000"/>
            </a:schemeClr>
          </a:solidFill>
        </p:spPr>
      </p:sp>
      <p:sp>
        <p:nvSpPr>
          <p:cNvPr id="7" name="TextBox 7"/>
          <p:cNvSpPr txBox="1"/>
          <p:nvPr/>
        </p:nvSpPr>
        <p:spPr>
          <a:xfrm>
            <a:off x="4367671"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Adopt the progressive verification of "documents → records → interviews → practical operations" to first check the consistency of the PFMEA and the control plan, and then observe the actual implementation differences on site.</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4271935"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Hierarchical review strategy</a:t>
            </a:r>
            <a:endParaRPr lang="en-US" sz="1700" b="1">
              <a:solidFill>
                <a:schemeClr val="accent1">
                  <a:alpha val="100000"/>
                </a:schemeClr>
              </a:solidFill>
              <a:latin typeface="Noto Sans SC"/>
              <a:ea typeface="Noto Sans SC"/>
              <a:cs typeface="Noto Sans SC"/>
            </a:endParaRPr>
          </a:p>
        </p:txBody>
      </p:sp>
      <p:sp>
        <p:nvSpPr>
          <p:cNvPr id="9" name="AutoShape 9"/>
          <p:cNvSpPr/>
          <p:nvPr/>
        </p:nvSpPr>
        <p:spPr>
          <a:xfrm>
            <a:off x="2127802" y="4534143"/>
            <a:ext cx="3637467" cy="1772200"/>
          </a:xfrm>
          <a:prstGeom prst="roundRect">
            <a:avLst>
              <a:gd name="adj" fmla="val 7233"/>
            </a:avLst>
          </a:prstGeom>
          <a:solidFill>
            <a:schemeClr val="lt2">
              <a:alpha val="61000"/>
            </a:schemeClr>
          </a:solidFill>
        </p:spPr>
      </p:sp>
      <p:sp>
        <p:nvSpPr>
          <p:cNvPr id="10" name="TextBox 10"/>
          <p:cNvSpPr txBox="1"/>
          <p:nvPr/>
        </p:nvSpPr>
        <p:spPr>
          <a:xfrm>
            <a:off x="2197737"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For intermittent failures (such as first article inspection after mold change), use surprise audits or continuous sampling to obtain real process data.</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2102002"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Instant state capture</a:t>
            </a:r>
            <a:endParaRPr lang="en-US" sz="1700" b="1">
              <a:solidFill>
                <a:schemeClr val="accent1">
                  <a:alpha val="100000"/>
                </a:schemeClr>
              </a:solidFill>
              <a:latin typeface="Noto Sans SC"/>
              <a:ea typeface="Noto Sans SC"/>
              <a:cs typeface="Noto Sans SC"/>
            </a:endParaRPr>
          </a:p>
        </p:txBody>
      </p:sp>
      <p:sp>
        <p:nvSpPr>
          <p:cNvPr id="12" name="AutoShape 12"/>
          <p:cNvSpPr/>
          <p:nvPr/>
        </p:nvSpPr>
        <p:spPr>
          <a:xfrm>
            <a:off x="6142390" y="4534143"/>
            <a:ext cx="3637467" cy="1772200"/>
          </a:xfrm>
          <a:prstGeom prst="roundRect">
            <a:avLst>
              <a:gd name="adj" fmla="val 7233"/>
            </a:avLst>
          </a:prstGeom>
          <a:solidFill>
            <a:schemeClr val="lt2">
              <a:alpha val="61000"/>
            </a:schemeClr>
          </a:solidFill>
        </p:spPr>
      </p:sp>
      <p:sp>
        <p:nvSpPr>
          <p:cNvPr id="13" name="TextBox 13"/>
          <p:cNvSpPr txBox="1"/>
          <p:nvPr/>
        </p:nvSpPr>
        <p:spPr>
          <a:xfrm>
            <a:off x="6212325" y="4681702"/>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Compare data links such as production logs, equipment alarm records, and quality exception orders to identify information islands or data contradictions.</a:t>
            </a:r>
            <a:endParaRPr lang="en-US" sz="1250">
              <a:solidFill>
                <a:schemeClr val="dk1">
                  <a:alpha val="100000"/>
                </a:schemeClr>
              </a:solidFill>
              <a:latin typeface="Noto Sans SC"/>
              <a:ea typeface="Noto Sans SC"/>
              <a:cs typeface="Noto Sans SC"/>
            </a:endParaRPr>
          </a:p>
        </p:txBody>
      </p:sp>
      <p:sp>
        <p:nvSpPr>
          <p:cNvPr id="14" name="TextBox 14"/>
          <p:cNvSpPr txBox="1"/>
          <p:nvPr/>
        </p:nvSpPr>
        <p:spPr>
          <a:xfrm>
            <a:off x="6116589" y="4039126"/>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Multidimensional cross-validation</a:t>
            </a:r>
            <a:endParaRPr lang="en-US" sz="1700" b="1">
              <a:solidFill>
                <a:schemeClr val="accent1">
                  <a:alpha val="100000"/>
                </a:schemeClr>
              </a:solidFill>
              <a:latin typeface="Noto Sans SC"/>
              <a:ea typeface="Noto Sans SC"/>
              <a:cs typeface="Noto Sans SC"/>
            </a:endParaRPr>
          </a:p>
        </p:txBody>
      </p:sp>
      <p:sp>
        <p:nvSpPr>
          <p:cNvPr id="15" name="AutoShape 15"/>
          <p:cNvSpPr/>
          <p:nvPr/>
        </p:nvSpPr>
        <p:spPr>
          <a:xfrm>
            <a:off x="8177754" y="1963339"/>
            <a:ext cx="3637467" cy="1772200"/>
          </a:xfrm>
          <a:prstGeom prst="roundRect">
            <a:avLst>
              <a:gd name="adj" fmla="val 7233"/>
            </a:avLst>
          </a:prstGeom>
          <a:solidFill>
            <a:schemeClr val="lt2">
              <a:alpha val="61000"/>
            </a:schemeClr>
          </a:solidFill>
        </p:spPr>
      </p:sp>
      <p:sp>
        <p:nvSpPr>
          <p:cNvPr id="16" name="TextBox 16"/>
          <p:cNvSpPr txBox="1"/>
          <p:nvPr/>
        </p:nvSpPr>
        <p:spPr>
          <a:xfrm>
            <a:off x="8247690" y="2110898"/>
            <a:ext cx="3497596" cy="1379868"/>
          </a:xfrm>
          <a:prstGeom prst="rect">
            <a:avLst/>
          </a:prstGeom>
        </p:spPr>
        <p:txBody>
          <a:bodyPr vert="horz" wrap="square" lIns="66008" tIns="33052" rIns="66008" bIns="33052"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Use the 5W1H questioning method (such as "Why is this parameter threshold set?") to guide the auditee to expose the process design logic and identify potential systemic problems.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8151954" y="1468323"/>
            <a:ext cx="3689067" cy="560391"/>
          </a:xfrm>
          <a:prstGeom prst="rect">
            <a:avLst/>
          </a:prstGeom>
        </p:spPr>
        <p:txBody>
          <a:bodyPr vert="horz" wrap="square" lIns="91440" tIns="45720" rIns="91440" bIns="45720" rtlCol="0" anchor="t" anchorCtr="0">
            <a:noAutofit/>
          </a:bodyPr>
          <a:lstStyle/>
          <a:p>
            <a:pPr algn="l">
              <a:lnSpc>
                <a:spcPct val="100000"/>
              </a:lnSpc>
              <a:spcBef>
                <a:spcPts val="375"/>
              </a:spcBef>
            </a:pPr>
            <a:r>
              <a:rPr lang="en-US" sz="1700" b="1">
                <a:solidFill>
                  <a:schemeClr val="accent1">
                    <a:alpha val="100000"/>
                  </a:schemeClr>
                </a:solidFill>
                <a:latin typeface="Noto Sans SC"/>
                <a:ea typeface="Noto Sans SC"/>
                <a:cs typeface="Noto Sans SC"/>
              </a:rPr>
              <a:t>Open-ended questioning techniques</a:t>
            </a:r>
            <a:endParaRPr lang="en-US" sz="1700" b="1">
              <a:solidFill>
                <a:schemeClr val="accent1">
                  <a:alpha val="100000"/>
                </a:schemeClr>
              </a:solidFill>
              <a:latin typeface="Noto Sans SC"/>
              <a:ea typeface="Noto Sans SC"/>
              <a:cs typeface="Noto Sans SC"/>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Evidence recording and traceability points</a:t>
            </a:r>
            <a:endParaRPr lang="en-US" sz="3000" b="1">
              <a:solidFill>
                <a:schemeClr val="dk2">
                  <a:alpha val="100000"/>
                </a:schemeClr>
              </a:solidFill>
              <a:latin typeface="Noto Sans SC"/>
              <a:ea typeface="Noto Sans SC"/>
              <a:cs typeface="Noto Sans SC"/>
            </a:endParaRPr>
          </a:p>
        </p:txBody>
      </p:sp>
      <p:grpSp>
        <p:nvGrpSpPr>
          <p:cNvPr id="3" name="Group 3"/>
          <p:cNvGrpSpPr/>
          <p:nvPr/>
        </p:nvGrpSpPr>
        <p:grpSpPr>
          <a:xfrm rot="0">
            <a:off x="839115" y="1512589"/>
            <a:ext cx="197186" cy="5357334"/>
            <a:chOff x="839115" y="1512589"/>
            <a:chExt cx="197186" cy="5357334"/>
          </a:xfrm>
        </p:grpSpPr>
        <p:sp>
          <p:nvSpPr>
            <p:cNvPr id="4" name="AutoShape 4"/>
            <p:cNvSpPr/>
            <p:nvPr/>
          </p:nvSpPr>
          <p:spPr>
            <a:xfrm>
              <a:off x="839115" y="1512589"/>
              <a:ext cx="197186" cy="197186"/>
            </a:xfrm>
            <a:prstGeom prst="ellipse">
              <a:avLst/>
            </a:prstGeom>
            <a:solidFill>
              <a:schemeClr val="accent1">
                <a:alpha val="100000"/>
              </a:schemeClr>
            </a:solidFill>
          </p:spPr>
        </p:sp>
        <p:sp>
          <p:nvSpPr>
            <p:cNvPr id="5" name="AutoShape 5"/>
            <p:cNvSpPr/>
            <p:nvPr/>
          </p:nvSpPr>
          <p:spPr>
            <a:xfrm>
              <a:off x="839115" y="3230148"/>
              <a:ext cx="197186" cy="197186"/>
            </a:xfrm>
            <a:prstGeom prst="ellipse">
              <a:avLst/>
            </a:prstGeom>
            <a:solidFill>
              <a:schemeClr val="accent1">
                <a:alpha val="100000"/>
              </a:schemeClr>
            </a:solidFill>
          </p:spPr>
        </p:sp>
        <p:sp>
          <p:nvSpPr>
            <p:cNvPr id="6" name="AutoShape 6"/>
            <p:cNvSpPr/>
            <p:nvPr/>
          </p:nvSpPr>
          <p:spPr>
            <a:xfrm>
              <a:off x="839115" y="4975845"/>
              <a:ext cx="197186" cy="197186"/>
            </a:xfrm>
            <a:prstGeom prst="ellipse">
              <a:avLst/>
            </a:prstGeom>
            <a:solidFill>
              <a:schemeClr val="accent1">
                <a:alpha val="100000"/>
              </a:schemeClr>
            </a:solidFill>
          </p:spPr>
        </p:sp>
        <p:cxnSp>
          <p:nvCxnSpPr>
            <p:cNvPr id="7" name="Connector 7"/>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grpSp>
        <p:nvGrpSpPr>
          <p:cNvPr id="8" name="Group 8"/>
          <p:cNvGrpSpPr/>
          <p:nvPr/>
        </p:nvGrpSpPr>
        <p:grpSpPr>
          <a:xfrm rot="0">
            <a:off x="6455568" y="1512589"/>
            <a:ext cx="197186" cy="5357334"/>
            <a:chOff x="6455568" y="1512589"/>
            <a:chExt cx="197186" cy="5357334"/>
          </a:xfrm>
        </p:grpSpPr>
        <p:sp>
          <p:nvSpPr>
            <p:cNvPr id="9" name="AutoShape 9"/>
            <p:cNvSpPr/>
            <p:nvPr/>
          </p:nvSpPr>
          <p:spPr>
            <a:xfrm>
              <a:off x="6455568" y="1512589"/>
              <a:ext cx="197186" cy="197186"/>
            </a:xfrm>
            <a:prstGeom prst="ellipse">
              <a:avLst/>
            </a:prstGeom>
            <a:solidFill>
              <a:schemeClr val="accent1">
                <a:alpha val="100000"/>
              </a:schemeClr>
            </a:solidFill>
          </p:spPr>
        </p:sp>
        <p:sp>
          <p:nvSpPr>
            <p:cNvPr id="10" name="AutoShape 10"/>
            <p:cNvSpPr/>
            <p:nvPr/>
          </p:nvSpPr>
          <p:spPr>
            <a:xfrm>
              <a:off x="6455568" y="3230148"/>
              <a:ext cx="197186" cy="197186"/>
            </a:xfrm>
            <a:prstGeom prst="ellipse">
              <a:avLst/>
            </a:prstGeom>
            <a:solidFill>
              <a:schemeClr val="accent1">
                <a:alpha val="100000"/>
              </a:schemeClr>
            </a:solidFill>
          </p:spPr>
        </p:sp>
        <p:sp>
          <p:nvSpPr>
            <p:cNvPr id="11" name="AutoShape 11"/>
            <p:cNvSpPr/>
            <p:nvPr/>
          </p:nvSpPr>
          <p:spPr>
            <a:xfrm>
              <a:off x="6455568" y="4975845"/>
              <a:ext cx="197186" cy="197186"/>
            </a:xfrm>
            <a:prstGeom prst="ellipse">
              <a:avLst/>
            </a:prstGeom>
            <a:solidFill>
              <a:schemeClr val="accent1">
                <a:alpha val="100000"/>
              </a:schemeClr>
            </a:solidFill>
          </p:spPr>
        </p:sp>
        <p:cxnSp>
          <p:nvCxnSpPr>
            <p:cNvPr id="12" name="Connector 12"/>
            <p:cNvCxnSpPr/>
            <p:nvPr/>
          </p:nvCxnSpPr>
          <p:spPr>
            <a:xfrm>
              <a:off x="6554162"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3" name="TextBox 13"/>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traceability mark</a:t>
            </a:r>
            <a:endParaRPr lang="en-US" sz="2000" b="1">
              <a:solidFill>
                <a:schemeClr val="accent1">
                  <a:alpha val="100000"/>
                </a:schemeClr>
              </a:solidFill>
              <a:latin typeface="Noto Sans SC"/>
              <a:ea typeface="Noto Sans SC"/>
              <a:cs typeface="Noto Sans SC"/>
            </a:endParaRPr>
          </a:p>
        </p:txBody>
      </p:sp>
      <p:sp>
        <p:nvSpPr>
          <p:cNvPr id="14" name="TextBox 14"/>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Non-compliant item grading standards</a:t>
            </a:r>
            <a:endParaRPr lang="en-US" sz="2000" b="1">
              <a:solidFill>
                <a:schemeClr val="accent1">
                  <a:alpha val="100000"/>
                </a:schemeClr>
              </a:solidFill>
              <a:latin typeface="Noto Sans SC"/>
              <a:ea typeface="Noto Sans SC"/>
              <a:cs typeface="Noto Sans SC"/>
            </a:endParaRPr>
          </a:p>
        </p:txBody>
      </p:sp>
      <p:sp>
        <p:nvSpPr>
          <p:cNvPr id="15" name="TextBox 15"/>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Three elements of objective evidence</a:t>
            </a:r>
            <a:endParaRPr lang="en-US" sz="2000" b="1">
              <a:solidFill>
                <a:schemeClr val="accent1">
                  <a:alpha val="100000"/>
                </a:schemeClr>
              </a:solidFill>
              <a:latin typeface="Noto Sans SC"/>
              <a:ea typeface="Noto Sans SC"/>
              <a:cs typeface="Noto Sans SC"/>
            </a:endParaRPr>
          </a:p>
        </p:txBody>
      </p: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Mark each audit evidence with a unique number (for example, "P3-2.1" indicates Clause 2.1 of Process 3) to ensure that the report conclusion and the original evidence can be traced in both directions.</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record must contain fact description (such as "Welding current display value 32A"), source (such as "Equipment HMI screenshot"), and timestamp (such as "Batch 2023-001").</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Major/Minor levels are divided according to the severity of non-conformance items (such as the risk of customer complaints and the probability of process loss of control), and are associated with the P6/P7 scoring rules of VDA6.3.</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Image data specifications</a:t>
            </a:r>
            <a:endParaRPr lang="en-US" sz="2000" b="1">
              <a:solidFill>
                <a:schemeClr val="accent1">
                  <a:alpha val="100000"/>
                </a:schemeClr>
              </a:solidFill>
              <a:latin typeface="Noto Sans SC"/>
              <a:ea typeface="Noto Sans SC"/>
              <a:cs typeface="Noto Sans SC"/>
            </a:endParaRPr>
          </a:p>
        </p:txBody>
      </p:sp>
      <p:sp>
        <p:nvSpPr>
          <p:cNvPr id="20" name="TextBox 20"/>
          <p:cNvSpPr txBox="1"/>
          <p:nvPr/>
        </p:nvSpPr>
        <p:spPr>
          <a:xfrm>
            <a:off x="6865764" y="3025846"/>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electronic filing system</a:t>
            </a:r>
            <a:endParaRPr lang="en-US" sz="2000" b="1">
              <a:solidFill>
                <a:schemeClr val="accent1">
                  <a:alpha val="100000"/>
                </a:schemeClr>
              </a:solidFill>
              <a:latin typeface="Noto Sans SC"/>
              <a:ea typeface="Noto Sans SC"/>
              <a:cs typeface="Noto Sans SC"/>
            </a:endParaRPr>
          </a:p>
        </p:txBody>
      </p:sp>
      <p:sp>
        <p:nvSpPr>
          <p:cNvPr id="21" name="TextBox 21"/>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When taking on-site photos, reference objects (such as rulers and close-ups of dashboards) must be included, and video recordings should continuously show the entire operation process rather than fragments.</a:t>
            </a:r>
            <a:endParaRPr lang="en-US" sz="1500">
              <a:solidFill>
                <a:schemeClr val="dk1">
                  <a:alpha val="100000"/>
                </a:schemeClr>
              </a:solidFill>
              <a:latin typeface="Noto Sans SC"/>
              <a:ea typeface="Noto Sans SC"/>
              <a:cs typeface="Noto Sans SC"/>
            </a:endParaRPr>
          </a:p>
        </p:txBody>
      </p:sp>
      <p:sp>
        <p:nvSpPr>
          <p:cNvPr id="22" name="TextBox 22"/>
          <p:cNvSpPr txBox="1"/>
          <p:nvPr/>
        </p:nvSpPr>
        <p:spPr>
          <a:xfrm>
            <a:off x="6865764"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Establish a structured database to store audit records and support multi-dimensional retrieval by process/term/responsible department to facilitate subsequent verification of rectification effects.</a:t>
            </a:r>
            <a:endParaRPr lang="en-US" sz="1500">
              <a:solidFill>
                <a:schemeClr val="dk1">
                  <a:alpha val="100000"/>
                </a:schemeClr>
              </a:solidFill>
              <a:latin typeface="Noto Sans SC"/>
              <a:ea typeface="Noto Sans SC"/>
              <a:cs typeface="Noto Sans SC"/>
            </a:endParaRPr>
          </a:p>
        </p:txBody>
      </p:sp>
      <p:sp>
        <p:nvSpPr>
          <p:cNvPr id="23" name="TextBox 23"/>
          <p:cNvSpPr txBox="1"/>
          <p:nvPr/>
        </p:nvSpPr>
        <p:spPr>
          <a:xfrm>
            <a:off x="6865764" y="4780608"/>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Evidence chain closed-loop management</a:t>
            </a:r>
            <a:endParaRPr lang="en-US" sz="2000" b="1">
              <a:solidFill>
                <a:schemeClr val="accent1">
                  <a:alpha val="100000"/>
                </a:schemeClr>
              </a:solidFill>
              <a:latin typeface="Noto Sans SC"/>
              <a:ea typeface="Noto Sans SC"/>
              <a:cs typeface="Noto Sans SC"/>
            </a:endParaRPr>
          </a:p>
        </p:txBody>
      </p:sp>
      <p:sp>
        <p:nvSpPr>
          <p:cNvPr id="24" name="TextBox 24"/>
          <p:cNvSpPr txBox="1"/>
          <p:nvPr/>
        </p:nvSpPr>
        <p:spPr>
          <a:xfrm>
            <a:off x="6865764" y="5298231"/>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Provide evidence of corrective action implementation (such as revised work instructions, training records, effect verification reports) for each non-conformity.</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04</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Scoring Criteria and Result Judgment</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10 points (completely consistent)</a:t>
            </a:r>
            <a:endParaRPr lang="en-US" sz="2000" b="1">
              <a:solidFill>
                <a:schemeClr val="accent1">
                  <a:alpha val="100000"/>
                </a:schemeClr>
              </a:solidFill>
              <a:latin typeface="Noto Sans SC"/>
              <a:ea typeface="Noto Sans SC"/>
              <a:cs typeface="Noto Sans SC"/>
            </a:endParaRPr>
          </a:p>
        </p:txBody>
      </p:sp>
      <p:sp>
        <p:nvSpPr>
          <p:cNvPr id="3" name="TextBox 3"/>
          <p:cNvSpPr txBox="1"/>
          <p:nvPr/>
        </p:nvSpPr>
        <p:spPr>
          <a:xfrm>
            <a:off x="6865764" y="130828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4 points (seriously inconsistent)</a:t>
            </a:r>
            <a:endParaRPr lang="en-US" sz="20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0 points (completely inconsistent)</a:t>
            </a:r>
            <a:endParaRPr lang="en-US" sz="20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6 points (partially met)</a:t>
            </a:r>
            <a:endParaRPr lang="en-US" sz="20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ctr" anchorCtr="0">
            <a:noAutofit/>
          </a:bodyPr>
          <a:lstStyle/>
          <a:p>
            <a:pPr>
              <a:lnSpc>
                <a:spcPct val="120000"/>
              </a:lnSpc>
              <a:spcBef>
                <a:spcPts val="450"/>
              </a:spcBef>
            </a:pPr>
            <a:r>
              <a:rPr lang="en-US" sz="2000" b="1">
                <a:solidFill>
                  <a:schemeClr val="accent1">
                    <a:alpha val="100000"/>
                  </a:schemeClr>
                </a:solidFill>
                <a:latin typeface="Noto Sans SC"/>
                <a:ea typeface="Noto Sans SC"/>
                <a:cs typeface="Noto Sans SC"/>
              </a:rPr>
              <a:t>8 points (basically consistent)</a:t>
            </a:r>
            <a:endParaRPr lang="en-US" sz="20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10-8-6-4-0 scoring rule</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1512589"/>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1670999"/>
            <a:ext cx="0" cy="5208748"/>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86656" cy="1203960"/>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audit items fully meet the requirements of VDA6.3 standards without any deviation or room for improvement. The process control documents are complete and strictly executed.</a:t>
            </a:r>
            <a:endParaRPr lang="en-US" sz="150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 audit items basically meet the requirements. There are slight deviations but they do not affect the overall effectiveness. A small amount of optimization is needed to reach the best practice level.</a:t>
            </a:r>
            <a:endParaRPr lang="en-US" sz="150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There are obvious deficiencies in the audit items, which may lead to an increase in process risks. Improvement plans need to be formulated and implementation effects tracked to ensure compliance.</a:t>
            </a:r>
            <a:endParaRPr lang="en-US" sz="1500">
              <a:solidFill>
                <a:schemeClr val="dk1">
                  <a:alpha val="100000"/>
                </a:schemeClr>
              </a:solidFill>
              <a:latin typeface="Noto Sans SC"/>
              <a:ea typeface="Noto Sans SC"/>
              <a:cs typeface="Noto Sans SC"/>
            </a:endParaRPr>
          </a:p>
        </p:txBody>
      </p:sp>
      <p:sp>
        <p:nvSpPr>
          <p:cNvPr id="19" name="TextBox 19"/>
          <p:cNvSpPr txBox="1"/>
          <p:nvPr/>
        </p:nvSpPr>
        <p:spPr>
          <a:xfrm>
            <a:off x="6865764" y="1804349"/>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If there is a systemic failure in the audit items, process control is missing or execution is seriously insufficient, corrective measures need to be taken immediately and comprehensive rectification must be carried out.</a:t>
            </a:r>
            <a:endParaRPr lang="en-US" sz="150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86275" cy="1152525"/>
          </a:xfrm>
          <a:prstGeom prst="rect">
            <a:avLst/>
          </a:prstGeom>
        </p:spPr>
        <p:txBody>
          <a:bodyPr vert="horz" wrap="square" lIns="123825" tIns="0" rIns="57150" bIns="0" rtlCol="0" anchor="t" anchorCtr="0">
            <a:noAutofit/>
          </a:bodyPr>
          <a:lstStyle/>
          <a:p>
            <a:pPr>
              <a:lnSpc>
                <a:spcPct val="140000"/>
              </a:lnSpc>
            </a:pPr>
            <a:r>
              <a:rPr lang="en-US" sz="1500">
                <a:solidFill>
                  <a:schemeClr val="dk1">
                    <a:alpha val="100000"/>
                  </a:schemeClr>
                </a:solidFill>
                <a:latin typeface="Noto Sans SC"/>
                <a:ea typeface="Noto Sans SC"/>
                <a:cs typeface="Noto Sans SC"/>
              </a:rPr>
              <a:t>If the audit items are not implemented or completely deviate from the standard requirements, the process is out of control and there are no effective management measures, the process must be redesigned and the effectiveness must be verified.</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18.xml><?xml version="1.0" encoding="UTF-8" standalone="yes"?>
<p:sld xmlns:a="http://schemas.openxmlformats.org/drawingml/2006/main" xmlns:r="http://schemas.openxmlformats.org/officeDocument/2006/relationships" xmlns:p="http://schemas.openxmlformats.org/presentationml/2006/main"><p:cSld><p:bg><p:bgPr><a:blipFill dpi="0" rotWithShape="1"><a:blip r:embed="rId1"><a:alphaModFix amt="100000"/></a:blip><a:srcRect/><a:stretch><a:fillRect/></a:stretch></a:blipFill><a:effectLst/></p:bgPr></p:bg><p:spTree><p:nvGrpSpPr><p:cNvPr id="1" name=""/><p:cNvGrpSpPr/><p:nvPr/></p:nvGrpSpPr><p:grpSpPr><a:xfrm><a:off x="0" y="0"/><a:ext cx="0" cy="0"/><a:chOff x="0" y="0"/><a:chExt cx="0" cy="0"/></a:xfrm></p:grpSpPr><p:sp><p:nvSpPr><p:cNvPr id="2" name="TextBox 2"/><p:cNvSpPr txBox="1"/><p:nvPr/></p:nvSpPr><p:spPr><a:xfrm><a:off x="565700" y="1701094"/><a:ext cx="3419475" cy="571500"/></a:xfrm><a:prstGeom prst="rect"><a:avLst/></a:prstGeom></p:spPr><p:txBody><a:bodyPr vert="horz" wrap="square" lIns="114300" tIns="57150" rIns="114300" bIns="57150" rtlCol="0" anchor="b" anchorCtr="0"><a:noAutofit/></a:bodyPr><a:lstStyle/><a:p><a:pPr algn="r"><a:lnSpc><a:spcPct val="120000"/></a:lnSpc></a:pPr><a:r><a:rPr lang="en-US" sz="2400" b="1"><a:solidFill><a:schemeClr val="accent1"><a:alpha val="100000"/></a:schemeClr></a:solidFill><a:latin typeface="Noto Sans SC"/><a:ea typeface="Noto Sans SC"/><a:cs typeface="Noto Sans SC"/></a:rPr><a:t>Grade A (Excellent)</a:t></a:r><a:endParaRPr lang="en-US" sz="2400" b="1"><a:solidFill><a:schemeClr val="accent1"><a:alpha val="100000"/></a:schemeClr></a:solidFill><a:latin typeface="Noto Sans SC"/><a:ea typeface="Noto Sans SC"/><a:cs typeface="Noto Sans SC"/></a:endParaRPr></a:p></p:txBody></p:sp><p:sp><p:nvSpPr><p:cNvPr id="3" name="TextBox 3"/><p:cNvSpPr txBox="1"/><p:nvPr/></p:nvSpPr><p:spPr><a:xfrm><a:off x="565700" y="3875308"/><a:ext cx="3419475" cy="571500"/></a:xfrm><a:prstGeom prst="rect"><a:avLst/></a:prstGeom></p:spPr><p:txBody><a:bodyPr vert="horz" wrap="square" lIns="114300" tIns="57150" rIns="114300" bIns="57150" rtlCol="0" anchor="b" anchorCtr="0"><a:noAutofit/></a:bodyPr><a:lstStyle/><a:p><a:pPr algn="r"><a:lnSpc><a:spcPct val="120000"/></a:lnSpc></a:pPr><a:r><a:rPr lang="en-US" sz="2400" b="1"><a:solidFill><a:schemeClr val="accent1"><a:alpha val="100000"/></a:schemeClr></a:solidFill><a:latin typeface="Noto Sans SC"/><a:ea typeface="Noto Sans SC"/><a:cs typeface="Noto Sans SC"/></a:rPr><a:t>Grade B (passed)</a:t></a:r><a:endParaRPr lang="en-US" sz="2400" b="1"><a:solidFill><a:schemeClr val="accent1"><a:alpha val="100000"/></a:schemeClr></a:solidFill><a:latin typeface="Noto Sans SC"/><a:ea typeface="Noto Sans SC"/><a:cs typeface="Noto Sans SC"/></a:endParaRPr></a:p></p:txBody></p:sp><p:sp><p:nvSpPr><p:cNvPr id="4" name="TextBox 4"/><p:cNvSpPr txBox="1"/><p:nvPr/></p:nvSpPr><p:spPr><a:xfrm><a:off x="8310539" y="2205325"/><a:ext cx="3419475" cy="1114425"/></a:xfrm><a:prstGeom prst="rect"><a:avLst/></a:prstGeom></p:spPr><p:txBody><a:bodyPr vert="horz" wrap="square" lIns="114300" tIns="57150" rIns="114300" bIns="57150" rtlCol="0" anchor="t" anchorCtr="0"><a:noAutofit/></a:bodyPr><a:lstStyle/><a:p><a:pPr algn="l"><a:lnSpc><a:spcPct val="140000"/></a:lnSpc></a:pPr><a:r><a:rPr lang="en-US" sz="1500"><a:solidFill><a:schemeClr val="dk1"><a:alpha val="100000"/></a:schemeClr></a:solidFill><a:latin typeface="Noto Sans SC"/><a:ea typeface="Noto Sans SC"/><a:cs typeface="Noto Sans SC"/></a:rPr><a:t>The grade determination needs to be combined with the trend analysis of historical audit data. If the rating drops three times in a row, the early warning mechanism will be triggered and the management review will be forced to start.</a:t></a:r><a:endParaRPr lang="en-US" sz="1500"><a:solidFill><a:schemeClr val="dk1"><a:alpha val="100000"/></a:schemeClr></a:solidFill><a:latin typeface="Noto Sans SC"/><a:ea typeface="Noto Sans SC"/><a:cs typeface="Noto Sans SC"/></a:endParaRPr></a:p></p:txBody></p:sp><p:sp><p:nvSpPr><p:cNvPr id="5" name="TextBox 5"/><p:cNvSpPr txBox="1"/><p:nvPr/></p:nvSpPr><p:spPr><a:xfrm><a:off x="8310539" y="1701094"/><a:ext cx="3419475" cy="571500"/></a:xfrm><a:prstGeom prst="rect"><a:avLst/></a:prstGeom></p:spPr><p:txBody><a:bodyPr vert="horz" wrap="square" lIns="114300" tIns="57150" rIns="114300" bIns="57150" rtlCol="0" anchor="b" anchorCtr="0"><a:noAutofit/></a:bodyPr><a:lstStyle/><a:p><a:pPr><a:lnSpc><a:spcPct val="120000"/></a:lnSpc></a:pPr><a:r><a:rPr lang="en-US" sz="2400" b="1"><a:solidFill><a:schemeClr val="accent1"><a:alpha val="100000"/></a:schemeClr></a:solidFill><a:latin typeface="Noto Sans SC"/><a:ea typeface="Noto Sans SC"/><a:cs typeface="Noto Sans SC"/></a:rPr><a:t>Dynamic adjustment</a:t></a:r><a:endParaRPr lang="en-US" sz="2400" b="1"><a:solidFill><a:schemeClr val="accent1"><a:alpha val="100000"/></a:schemeClr></a:solidFill><a:latin typeface="Noto Sans SC"/><a:ea typeface="Noto Sans SC"/><a:cs typeface="Noto Sans SC"/></a:endParaRPr></a:p></p:txBody></p:sp><p:sp><p:nvSpPr><p:cNvPr id="6" name="TextBox 6"/><p:cNvSpPr txBox="1"/><p:nvPr/></p:nvSpPr><p:spPr><a:xfrm><a:off x="8310539" y="4380130"/><a:ext cx="3409950" cy="1114425"/></a:xfrm><a:prstGeom prst="rect"><a:avLst/></a:prstGeom></p:spPr><p:txBody><a:bodyPr vert="horz" wrap="square" lIns="114300" tIns="57150" rIns="114300" bIns="57150" rtlCol="0" anchor="t" anchorCtr="0"><a:noAutofit/></a:bodyPr><a:lstStyle/><a:p><a:pPr algn="l"><a:lnSpc><a:spcPct val="140000"/></a:lnSpc></a:pPr><a:r><a:rPr lang="en-US" sz="1500"><a:solidFill><a:schemeClr val="dk1"><a:alpha val="100000"/></a:schemeClr></a:solidFill><a:latin typeface="Noto Sans SC"/><a:ea typeface="Noto Sans SC"/><a:cs typeface="Noto Sans SC"/></a:rPr><a:t>According to the difference in importance of different process elements, the individual scores of the P2-P7 modules need to be calculated according to preset weights, and the final weighted total rating is obtained.</a:t></a:r><a:endParaRPr lang="en-US" sz="1500"><a:solidFill><a:schemeClr val="dk1"><a:alpha val="100000"/></a:schemeClr></a:solidFill><a:latin typeface="Noto Sans SC"/><a:ea typeface="Noto Sans SC"/><a:cs typeface="Noto Sans SC"/></a:endParaRPr></a:p></p:txBody></p:sp><p:sp><p:nvSpPr><p:cNvPr id="7" name="TextBox 7"/><p:cNvSpPr txBox="1"/><p:nvPr/></p:nvSpPr><p:spPr><a:xfrm><a:off x="8310539" y="3875308"/><a:ext cx="3423043" cy="571500"/></a:xfrm><a:prstGeom prst="rect"><a:avLst/></a:prstGeom></p:spPr><p:txBody><a:bodyPr vert="horz" wrap="square" lIns="114300" tIns="57150" rIns="114300" bIns="57150" rtlCol="0" anchor="b" anchorCtr="0"><a:noAutofit/></a:bodyPr><a:lstStyle/><a:p><a:pPr><a:lnSpc><a:spcPct val="120000"/></a:lnSpc></a:pPr><a:r><a:rPr lang="en-US" sz="2400" b="1"><a:solidFill><a:schemeClr val="accent1"><a:alpha val="100000"/></a:schemeClr></a:solidFill><a:latin typeface="Noto Sans SC"/><a:ea typeface="Noto Sans SC"/><a:cs typeface="Noto Sans SC"/></a:rPr><a:t>weight distribution</a:t></a:r><a:endParaRPr lang="en-US" sz="2400" b="1"><a:solidFill><a:schemeClr val="accent1"><a:alpha val="100000"/></a:schemeClr></a:solidFill><a:latin typeface="Noto Sans SC"/><a:ea typeface="Noto Sans SC"/><a:cs typeface="Noto Sans SC"/></a:endParaRPr></a:p></p:txBody></p:sp><p:sp><p:nvSpPr><p:cNvPr id="8" name="TextBox 8"/><p:cNvSpPr txBox="1"/><p:nvPr/></p:nvSpPr><p:spPr><a:xfrm><a:off x="4422541" y="5507338"/><a:ext cx="3438525" cy="1114425"/></a:xfrm><a:prstGeom prst="rect"><a:avLst/></a:prstGeom></p:spPr><p:txBody><a:bodyPr vert="horz" wrap="square" lIns="114300" tIns="57150" rIns="114300" bIns="57150" rtlCol="0" anchor="t" anchorCtr="0"><a:noAutofit/></a:bodyPr><a:lstStyle/><a:p><a:pPr algn="ctr"><a:lnSpc><a:spcPct val="140000"/></a:lnSpc></a:pPr><a:r><a:rPr lang="en-US" sz="1500"><a:solidFill><a:schemeClr val="dk1"><a:alpha val="100000"/></a:schemeClr></a:solidFill><a:latin typeface="Noto Sans SC"/><a:ea typeface="Noto Sans SC"/><a:cs typeface="Noto Sans SC"/></a:rPr><a:t>A comprehensive score of <70 points indicates that there are significant risks in the process and a root cause analysis needs to be conducted and a comprehensive rectification project initiated to ensure compliance with standards.</a:t></a:r><a:endParaRPr lang="en-US" sz="1500"><a:solidFill><a:schemeClr val="dk1"><a:alpha val="100000"/></a:schemeClr></a:solidFill><a:latin typeface="Noto Sans SC"/><a:ea typeface="Noto Sans SC"/><a:cs typeface="Noto Sans SC"/></a:endParaRPr></a:p></p:txBody></p:sp><p:sp><p:nvSpPr><p:cNvPr id="9" name="TextBox 9"/><p:cNvSpPr txBox="1"/><p:nvPr/></p:nvSpPr><p:spPr><a:xfrm><a:off x="4376738" y="5021566"/><a:ext cx="3438525" cy="495300"/></a:xfrm><a:prstGeom prst="rect"><a:avLst/></a:prstGeom></p:spPr><p:txBody><a:bodyPr vert="horz" wrap="square" lIns="114300" tIns="57150" rIns="114300" bIns="57150" rtlCol="0" anchor="ctr" anchorCtr="0"><a:noAutofit/></a:bodyPr><a:lstStyle/><a:p><a:pPr algn="ctr"><a:lnSpc><a:spcPct val="96000"/></a:lnSpc></a:pPr><a:r><a:rPr lang="en-US" sz="2400" b="1"><a:solidFill><a:schemeClr val="accent1"><a:alpha val="100000"/></a:schemeClr></a:solidFill><a:latin typeface="Noto Sans SC"/><a:ea typeface="Noto Sans SC"/><a:cs typeface="Noto Sans SC"/></a:rPr><a:t>Grade C (unsatisfactory)</a:t></a:r><a:endParaRPr lang="en-US" sz="2400" b="1"><a:solidFill><a:schemeClr val="accent1"><a:alpha val="100000"/></a:schemeClr></a:solidFill><a:latin typeface="Noto Sans SC"/><a:ea typeface="Noto Sans SC"/><a:cs typeface="Noto Sans SC"/></a:endParaRPr></a:p></p:txBody></p:sp><p:sp><p:nvSpPr><p:cNvPr id="10" name="TextBox 10"/><p:cNvSpPr txBox="1"/><p:nvPr/></p:nvSpPr><p:spPr><a:xfrm><a:off x="565700" y="2205325"/><a:ext cx="3419475" cy="1114425"/></a:xfrm><a:prstGeom prst="rect"><a:avLst/></a:prstGeom></p:spPr><p:txBody><a:bodyPr vert="horz" wrap="square" lIns="114300" tIns="57150" rIns="114300" bIns="57150" rtlCol="0" anchor="t" anchorCtr="0"><a:noAutofit/></a:bodyPr><a:lstStyle/><a:p><a:pPr algn="r"><a:lnSpc><a:spcPct val="140000"/></a:lnSpc></a:pPr><a:r><a:rPr lang="en-US" sz="1500"><a:solidFill><a:schemeClr val="dk1"><a:alpha val="100000"/></a:schemeClr></a:solidFill><a:latin typeface="Noto Sans SC"/><a:ea typeface="Noto Sans SC"/><a:cs typeface="Noto Sans SC"/></a:rPr><a:t>A comprehensive score of ≥90 points indicates that the process maturity is high, all critical control points are effectively managed, and the continuous improvement mechanism operates well.</a:t></a:r><a:endParaRPr lang="en-US" sz="1500"><a:solidFill><a:schemeClr val="dk1"><a:alpha val="100000"/></a:schemeClr></a:solidFill><a:latin typeface="Noto Sans SC"/><a:ea typeface="Noto Sans SC"/><a:cs typeface="Noto Sans SC"/></a:endParaRPr></a:p></p:txBody></p:sp><p:sp><p:nvSpPr><p:cNvPr id="11" name="TextBox 11"/><p:cNvSpPr txBox="1"/><p:nvPr/></p:nvSpPr><p:spPr><a:xfrm><a:off x="565700" y="4380130"/><a:ext cx="3419475" cy="1114425"/></a:xfrm><a:prstGeom prst="rect"><a:avLst/></a:prstGeom></p:spPr><p:txBody><a:bodyPr vert="horz" wrap="square" lIns="114300" tIns="57150" rIns="114300" bIns="57150" rtlCol="0" anchor="t" anchorCtr="0"><a:noAutofit/></a:bodyPr><a:lstStyle/><a:p><a:pPr algn="r"><a:lnSpc><a:spcPct val="140000"/></a:lnSpc></a:pPr><a:r><a:rPr lang="en-US" sz="1500"><a:solidFill><a:schemeClr val="dk1"><a:alpha val="100000"/></a:schemeClr></a:solidFill><a:latin typeface="Noto Sans SC"/><a:ea typeface="Noto Sans SC"/><a:cs typeface="Noto Sans SC"/></a:rPr><a:t>A comprehensive score of 70-89 points indicates that the process is basically under control, but there is room for local optimization and a special improvement plan needs to be developed for weak links.</a:t></a:r><a:endParaRPr lang="en-US" sz="1500"><a:solidFill><a:schemeClr val="dk1"><a:alpha val="100000"/></a:schemeClr></a:solidFill><a:latin typeface="Noto Sans SC"/><a:ea typeface="Noto Sans SC"/><a:cs typeface="Noto Sans SC"/></a:endParaRPr></a:p></p:txBody></p:sp><p:sp><p:nvSpPr><p:cNvPr id="12" name="TextBox 12"/><p:cNvSpPr txBox="1"/><p:nvPr/></p:nvSpPr><p:spPr><a:xfrm><a:off x="476023" y="265328"/><a:ext cx="11239500" cy="914400"/></a:xfrm><a:prstGeom prst="rect"><a:avLst/></a:prstGeom></p:spPr><p:txBody><a:bodyPr vert="horz" wrap="square" lIns="123825" tIns="123825" rIns="57150" bIns="123825" rtlCol="0" anchor="ctr" anchorCtr="0"><a:noAutofit/></a:bodyPr><a:lstStyle/><a:p><a:pPr><a:lnSpc><a:spcPct val="140000"/></a:lnSpc></a:pPr><a:r><a:rPr lang="en-US" sz="3000" b="1"><a:solidFill><a:schemeClr val="dk2"><a:alpha val="100000"/></a:schemeClr></a:solidFill><a:latin typeface="Noto Sans SC"/><a:ea typeface="Noto Sans SC"/><a:cs typeface="Noto Sans SC"/></a:rPr><a:t>ABC level calculation logic</a:t></a:r><a:endParaRPr lang="en-US" sz="3000" b="1"><a:solidFill><a:schemeClr val="dk2"><a:alpha val="100000"/></a:schemeClr></a:solidFill><a:latin typeface="Noto Sans SC"/><a:ea typeface="Noto Sans SC"/><a:cs typeface="Noto Sans SC"/></a:endParaRPr></a:p></p:txBody></p:sp><p:sp><p:nvSpPr><p:cNvPr id="13" name="AutoShape 13"/><p:cNvSpPr/><p:nvPr/></p:nvSpPr><p:spPr><a:xfrm><a:off x="5527532" y="1590406"/><a:ext cx="1175454" cy="1037165"/></a:xfrm><a:prstGeom prst="triangle"><a:avLst><a:gd name="adj" fmla="val 50000"/></a:avLst></a:prstGeom><a:solidFill><a:schemeClr val="accent1"><a:alpha val="100000"/></a:schemeClr></a:solidFill></p:spPr></p:sp><p:sp><p:nvSpPr><p:cNvPr id="14" name="AutoShape 14"/><p:cNvSpPr/><p:nvPr/></p:nvSpPr><p:spPr><a:xfrm rot="4275690"><a:off x="6785438" y="2506602"/><a:ext cx="1175454" cy="1037165"/></a:xfrm><a:prstGeom prst="triangle"><a:avLst><a:gd name="adj" fmla="val 50000"/></a:avLst></a:prstGeom><a:solidFill><a:schemeClr val="accent1"><a:alpha val="100000"/></a:schemeClr></a:solidFill></p:spPr></p:sp><p:sp><p:nvSpPr><p:cNvPr id="15" name="AutoShape 15"/><p:cNvSpPr/><p:nvPr/></p:nvSpPr><p:spPr><a:xfrm rot="2700000" flipH="1"><a:off x="4584703" y="2469836"/><a:ext cx="1175454" cy="1037165"/></a:xfrm><a:prstGeom prst="triangle"><a:avLst><a:gd name="adj" fmla="val 50000"/></a:avLst></a:prstGeom><a:solidFill><a:schemeClr val="accent1"><a:alpha val="100000"/></a:schemeClr></a:solidFill></p:spPr></p:sp><p:sp><p:nvSpPr><p:cNvPr id="16" name="AutoShape 16"/><p:cNvSpPr/><p:nvPr/></p:nvSpPr><p:spPr><a:xfrm rot="-8546356" flipH="1"><a:off x="4774012" y="4013018"/><a:ext cx="1175454" cy="1037165"/></a:xfrm><a:prstGeom prst="triangle"><a:avLst><a:gd name="adj" fmla="val 50000"/></a:avLst></a:prstGeom><a:solidFill><a:schemeClr val="accent1"><a:alpha val="100000"/></a:schemeClr></a:solidFill></p:spPr></p:sp><p:sp><p:nvSpPr><p:cNvPr id="17" name="AutoShape 17"/><p:cNvSpPr/><p:nvPr/></p:nvSpPr><p:spPr><a:xfrm rot="8546493" flipH="1"><a:off x="6327203" y="4006453"/><a:ext cx="1175454" cy="1037165"/></a:xfrm><a:prstGeom prst="triangle"><a:avLst><a:gd name="adj" fmla="val 50000"/></a:avLst></a:prstGeom><a:solidFill><a:schemeClr val="accent1"><a:alpha val="100000"/></a:schemeClr></a:solidFill></p:spPr></p:sp><p:sp><p:nvSpPr><p:cNvPr id="18" name="Freeform 18"/><p:cNvSpPr/><p:nvPr/></p:nvSpPr><p:spPr><a:xfrm><a:off x="5803666" y="2981611"/><a:ext cx="676277" cy="676277"/></a:xfrm><a:custGeom><a:avLst/><a:gdLst/><a:ahLst/><a:cxnLst/><a:rect l="l" t="t" r="r" b="b"/><a:pathLst><a:path w="304800" h="304800"><a:moveTo><a:pt x="167640" y="0"/></a:moveTo><a:lnTo><a:pt x="182880" y="0"/></a:lnTo><a:lnTo><a:pt x="182880" y="45720"/></a:lnTo><a:lnTo><a:pt x="228600" y="152400"/></a:lnTo><a:lnTo><a:pt x="228600" y="274320"/></a:lnTo><a:cubicBezTo><a:pt x="228600" y="291151"/><a:pt x="214951" y="304800"/><a:pt x="198120" y="304800"/></a:cubicBezTo><a:lnTo><a:pt x="198120" y="304800"/></a:lnTo><a:lnTo><a:pt x="76200" y="304800"/></a:lnTo><a:cubicBezTo><a:pt x="59436" y="304800"/><a:pt x="40996" y="291998"/><a:pt x="35052" y="276149"/></a:cubicBezTo><a:lnTo><a:pt x="0" y="182880"/></a:lnTo><a:lnTo><a:pt x="0" y="152400"/></a:lnTo><a:cubicBezTo><a:pt x="0" y="135569"/><a:pt x="13649" y="121920"/><a:pt x="30480" y="121920"/></a:cubicBezTo><a:lnTo><a:pt x="30480" y="121920"/></a:lnTo><a:lnTo><a:pt x="137160" y="121920"/></a:lnTo><a:lnTo><a:pt x="137160" y="30480"/></a:lnTo><a:cubicBezTo><a:pt x="137160" y="13649"/><a:pt x="150809" y="0"/><a:pt x="167640" y="0"/></a:cubicBezTo><a:lnTo><a:pt x="167640" y="0"/></a:lnTo><a:close/></a:path><a:path w="304800" h="304800"><a:moveTo><a:pt x="259080" y="152400"/></a:moveTo><a:lnTo><a:pt x="304800" y="152400"/></a:lnTo><a:lnTo><a:pt x="304800" y="304800"/></a:lnTo><a:lnTo><a:pt x="259080" y="304800"/></a:lnTo><a:lnTo><a:pt x="259080" y="152400"/></a:lnTo></a:path></a:pathLst></a:custGeom><a:solidFill><a:schemeClr val="accent1"><a:alpha val="100000"/></a:schemeClr></a:solidFill></p:spPr></p:sp></p:spTree></p:cSld><p:clrMapOvr><a:masterClrMapping/></p:clrMapOvr></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369165" y="4391695"/>
            <a:ext cx="11459846" cy="1385974"/>
          </a:xfrm>
          <a:prstGeom prst="trapezoid">
            <a:avLst>
              <a:gd name="adj" fmla="val 66630"/>
            </a:avLst>
          </a:prstGeom>
          <a:gradFill>
            <a:gsLst>
              <a:gs pos="0">
                <a:schemeClr val="accent3">
                  <a:alpha val="0"/>
                </a:schemeClr>
              </a:gs>
              <a:gs pos="50000">
                <a:schemeClr val="accent3">
                  <a:alpha val="30154"/>
                </a:schemeClr>
              </a:gs>
              <a:gs pos="100000">
                <a:schemeClr val="accent3">
                  <a:alpha val="49908"/>
                </a:schemeClr>
              </a:gs>
            </a:gsLst>
            <a:lin ang="5400000"/>
          </a:gradFill>
        </p:spPr>
      </p:sp>
      <p:sp>
        <p:nvSpPr>
          <p:cNvPr id="3" name="AutoShape 3"/>
          <p:cNvSpPr/>
          <p:nvPr/>
        </p:nvSpPr>
        <p:spPr>
          <a:xfrm flipH="1">
            <a:off x="7984646"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4" name="AutoShape 4"/>
          <p:cNvSpPr/>
          <p:nvPr/>
        </p:nvSpPr>
        <p:spPr>
          <a:xfrm>
            <a:off x="914400"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5" name="AutoShape 5"/>
          <p:cNvSpPr/>
          <p:nvPr/>
        </p:nvSpPr>
        <p:spPr>
          <a:xfrm>
            <a:off x="4439507" y="346948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6" name="AutoShape 6"/>
          <p:cNvSpPr/>
          <p:nvPr/>
        </p:nvSpPr>
        <p:spPr>
          <a:xfrm>
            <a:off x="4439507" y="1345311"/>
            <a:ext cx="3313081" cy="1899761"/>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7" name="AutoShape 7"/>
          <p:cNvSpPr/>
          <p:nvPr/>
        </p:nvSpPr>
        <p:spPr>
          <a:xfrm>
            <a:off x="914400" y="1345311"/>
            <a:ext cx="3313081" cy="1899761"/>
          </a:xfrm>
          <a:prstGeom prst="roundRect">
            <a:avLst>
              <a:gd name="adj" fmla="val 0"/>
            </a:avLst>
          </a:prstGeom>
          <a:solidFill>
            <a:schemeClr val="lt2">
              <a:alpha val="100000"/>
            </a:schemeClr>
          </a:solidFill>
        </p:spPr>
      </p:sp>
      <p:sp>
        <p:nvSpPr>
          <p:cNvPr id="8" name="AutoShape 8"/>
          <p:cNvSpPr/>
          <p:nvPr/>
        </p:nvSpPr>
        <p:spPr>
          <a:xfrm>
            <a:off x="369165" y="5777687"/>
            <a:ext cx="11459846" cy="705447"/>
          </a:xfrm>
          <a:prstGeom prst="rect">
            <a:avLst/>
          </a:prstGeom>
          <a:solidFill>
            <a:schemeClr val="accent1">
              <a:alpha val="100000"/>
            </a:schemeClr>
          </a:solidFill>
        </p:spPr>
      </p:sp>
      <p:sp>
        <p:nvSpPr>
          <p:cNvPr id="9" name="TextBox 9"/>
          <p:cNvSpPr txBox="1"/>
          <p:nvPr/>
        </p:nvSpPr>
        <p:spPr>
          <a:xfrm flipH="1">
            <a:off x="1213584"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Rating dimensions</a:t>
            </a:r>
            <a:endParaRPr lang="en-US" sz="1500">
              <a:solidFill>
                <a:schemeClr val="accent1">
                  <a:alpha val="100000"/>
                </a:schemeClr>
              </a:solidFill>
              <a:latin typeface="Noto Sans SC"/>
              <a:ea typeface="Noto Sans SC"/>
              <a:cs typeface="Noto Sans SC"/>
            </a:endParaRPr>
          </a:p>
        </p:txBody>
      </p:sp>
      <p:sp>
        <p:nvSpPr>
          <p:cNvPr id="10" name="TextBox 10"/>
          <p:cNvSpPr txBox="1"/>
          <p:nvPr/>
        </p:nvSpPr>
        <p:spPr>
          <a:xfrm flipH="1">
            <a:off x="1213584"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Establish a scoring matrix based on the VDA6.3 standard to conduct quantitative assessments from the three dimensions of process risk, document compliance, and implementation effectiveness, highlighting key control points.</a:t>
            </a:r>
            <a:endParaRPr lang="en-US" sz="900">
              <a:solidFill>
                <a:schemeClr val="dk1">
                  <a:alpha val="100000"/>
                </a:schemeClr>
              </a:solidFill>
              <a:latin typeface="Noto Sans SC"/>
              <a:ea typeface="Noto Sans SC"/>
              <a:cs typeface="Noto Sans SC"/>
            </a:endParaRPr>
          </a:p>
        </p:txBody>
      </p:sp>
      <p:sp>
        <p:nvSpPr>
          <p:cNvPr id="11" name="AutoShape 11"/>
          <p:cNvSpPr/>
          <p:nvPr/>
        </p:nvSpPr>
        <p:spPr>
          <a:xfrm>
            <a:off x="3210377" y="1438690"/>
            <a:ext cx="976549"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01</a:t>
            </a:r>
            <a:endParaRPr lang="en-US" sz="1100"/>
          </a:p>
        </p:txBody>
      </p:sp>
      <p:sp>
        <p:nvSpPr>
          <p:cNvPr id="12" name="TextBox 12"/>
          <p:cNvSpPr txBox="1"/>
          <p:nvPr/>
        </p:nvSpPr>
        <p:spPr>
          <a:xfrm flipH="1">
            <a:off x="8275865"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Decision rules</a:t>
            </a:r>
            <a:endParaRPr lang="en-US" sz="1500">
              <a:solidFill>
                <a:schemeClr val="accent1">
                  <a:alpha val="100000"/>
                </a:schemeClr>
              </a:solidFill>
              <a:latin typeface="Noto Sans SC"/>
              <a:ea typeface="Noto Sans SC"/>
              <a:cs typeface="Noto Sans SC"/>
            </a:endParaRPr>
          </a:p>
        </p:txBody>
      </p:sp>
      <p:sp>
        <p:nvSpPr>
          <p:cNvPr id="13" name="TextBox 13"/>
          <p:cNvSpPr txBox="1"/>
          <p:nvPr/>
        </p:nvSpPr>
        <p:spPr>
          <a:xfrm flipH="1">
            <a:off x="8275865" y="2534112"/>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According to the 10-point scoring guideline, scores above 8 are considered strengths, scores between 6 and 8 require observation, and scores below 6 must formulate corrective measures and verify their effectiveness.</a:t>
            </a:r>
            <a:endParaRPr lang="en-US" sz="900">
              <a:solidFill>
                <a:schemeClr val="dk1">
                  <a:alpha val="100000"/>
                </a:schemeClr>
              </a:solidFill>
              <a:latin typeface="Noto Sans SC"/>
              <a:ea typeface="Noto Sans SC"/>
              <a:cs typeface="Noto Sans SC"/>
            </a:endParaRPr>
          </a:p>
        </p:txBody>
      </p:sp>
      <p:sp>
        <p:nvSpPr>
          <p:cNvPr id="14" name="AutoShape 14"/>
          <p:cNvSpPr/>
          <p:nvPr/>
        </p:nvSpPr>
        <p:spPr>
          <a:xfrm>
            <a:off x="10106403"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03</a:t>
            </a:r>
            <a:endParaRPr lang="en-US" sz="1100"/>
          </a:p>
        </p:txBody>
      </p:sp>
      <p:sp>
        <p:nvSpPr>
          <p:cNvPr id="15" name="TextBox 15"/>
          <p:cNvSpPr txBox="1"/>
          <p:nvPr/>
        </p:nvSpPr>
        <p:spPr>
          <a:xfrm flipH="1">
            <a:off x="4754453" y="2238992"/>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Review points</a:t>
            </a:r>
            <a:endParaRPr lang="en-US" sz="1500">
              <a:solidFill>
                <a:schemeClr val="accent1">
                  <a:alpha val="100000"/>
                </a:schemeClr>
              </a:solidFill>
              <a:latin typeface="Noto Sans SC"/>
              <a:ea typeface="Noto Sans SC"/>
              <a:cs typeface="Noto Sans SC"/>
            </a:endParaRPr>
          </a:p>
        </p:txBody>
      </p:sp>
      <p:sp>
        <p:nvSpPr>
          <p:cNvPr id="16" name="TextBox 16"/>
          <p:cNvSpPr txBox="1"/>
          <p:nvPr/>
        </p:nvSpPr>
        <p:spPr>
          <a:xfrm flipH="1">
            <a:off x="4754453" y="2534112"/>
            <a:ext cx="2762250" cy="542925"/>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Weak links in the process are identified through P6/P7 special audits, potential failure modes are analyzed based on product characteristics, and an improvement priority list is formed.</a:t>
            </a:r>
            <a:endParaRPr lang="en-US" sz="900">
              <a:solidFill>
                <a:schemeClr val="dk1">
                  <a:alpha val="100000"/>
                </a:schemeClr>
              </a:solidFill>
              <a:latin typeface="Noto Sans SC"/>
              <a:ea typeface="Noto Sans SC"/>
              <a:cs typeface="Noto Sans SC"/>
            </a:endParaRPr>
          </a:p>
        </p:txBody>
      </p:sp>
      <p:sp>
        <p:nvSpPr>
          <p:cNvPr id="17" name="AutoShape 17"/>
          <p:cNvSpPr/>
          <p:nvPr/>
        </p:nvSpPr>
        <p:spPr>
          <a:xfrm>
            <a:off x="6584991" y="1438690"/>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02</a:t>
            </a:r>
            <a:endParaRPr lang="en-US" sz="1100"/>
          </a:p>
        </p:txBody>
      </p:sp>
      <p:sp>
        <p:nvSpPr>
          <p:cNvPr id="18" name="TextBox 18"/>
          <p:cNvSpPr txBox="1"/>
          <p:nvPr/>
        </p:nvSpPr>
        <p:spPr>
          <a:xfrm flipH="1">
            <a:off x="1213584"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Advantage identification</a:t>
            </a:r>
            <a:endParaRPr lang="en-US" sz="1500">
              <a:solidFill>
                <a:schemeClr val="accent1">
                  <a:alpha val="100000"/>
                </a:schemeClr>
              </a:solidFill>
              <a:latin typeface="Noto Sans SC"/>
              <a:ea typeface="Noto Sans SC"/>
              <a:cs typeface="Noto Sans SC"/>
            </a:endParaRPr>
          </a:p>
        </p:txBody>
      </p:sp>
      <p:sp>
        <p:nvSpPr>
          <p:cNvPr id="19" name="TextBox 19"/>
          <p:cNvSpPr txBox="1"/>
          <p:nvPr/>
        </p:nvSpPr>
        <p:spPr>
          <a:xfrm flipH="1">
            <a:off x="1213584"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Extract best practice cases, analyze high-scoring process control methods, and form standardized work instructions for horizontal promotion.</a:t>
            </a:r>
            <a:endParaRPr lang="en-US" sz="900">
              <a:solidFill>
                <a:schemeClr val="dk1">
                  <a:alpha val="100000"/>
                </a:schemeClr>
              </a:solidFill>
              <a:latin typeface="Noto Sans SC"/>
              <a:ea typeface="Noto Sans SC"/>
              <a:cs typeface="Noto Sans SC"/>
            </a:endParaRPr>
          </a:p>
        </p:txBody>
      </p:sp>
      <p:sp>
        <p:nvSpPr>
          <p:cNvPr id="20" name="AutoShape 20"/>
          <p:cNvSpPr/>
          <p:nvPr/>
        </p:nvSpPr>
        <p:spPr>
          <a:xfrm>
            <a:off x="3044122"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04</a:t>
            </a:r>
            <a:endParaRPr lang="en-US" sz="1100"/>
          </a:p>
        </p:txBody>
      </p:sp>
      <p:sp>
        <p:nvSpPr>
          <p:cNvPr id="21" name="AutoShape 21"/>
          <p:cNvSpPr/>
          <p:nvPr/>
        </p:nvSpPr>
        <p:spPr>
          <a:xfrm flipH="1">
            <a:off x="7988536" y="3468598"/>
            <a:ext cx="3297830" cy="1877922"/>
          </a:xfrm>
          <a:prstGeom prst="roundRect">
            <a:avLst>
              <a:gd name="adj" fmla="val 0"/>
            </a:avLst>
          </a:prstGeom>
          <a:solidFill>
            <a:schemeClr val="lt2">
              <a:alpha val="100000"/>
            </a:schemeClr>
          </a:solidFill>
          <a:ln w="11430">
            <a:solidFill>
              <a:schemeClr val="accent1">
                <a:alpha val="100000"/>
              </a:schemeClr>
            </a:solidFill>
            <a:prstDash val="solid"/>
          </a:ln>
        </p:spPr>
      </p:sp>
      <p:sp>
        <p:nvSpPr>
          <p:cNvPr id="22" name="TextBox 22"/>
          <p:cNvSpPr txBox="1"/>
          <p:nvPr/>
        </p:nvSpPr>
        <p:spPr>
          <a:xfrm flipH="1">
            <a:off x="8275864" y="4359621"/>
            <a:ext cx="2762251"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Results application</a:t>
            </a:r>
            <a:endParaRPr lang="en-US" sz="1500">
              <a:solidFill>
                <a:schemeClr val="accent1">
                  <a:alpha val="100000"/>
                </a:schemeClr>
              </a:solidFill>
              <a:latin typeface="Noto Sans SC"/>
              <a:ea typeface="Noto Sans SC"/>
              <a:cs typeface="Noto Sans SC"/>
            </a:endParaRPr>
          </a:p>
        </p:txBody>
      </p:sp>
      <p:sp>
        <p:nvSpPr>
          <p:cNvPr id="23" name="TextBox 23"/>
          <p:cNvSpPr txBox="1"/>
          <p:nvPr/>
        </p:nvSpPr>
        <p:spPr>
          <a:xfrm flipH="1">
            <a:off x="8275865" y="4654741"/>
            <a:ext cx="2762250" cy="68580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Incorporate audit results into the supplier hierarchical management system as an important input basis for process capability improvement and annual quality target setting.</a:t>
            </a:r>
            <a:endParaRPr lang="en-US" sz="900">
              <a:solidFill>
                <a:schemeClr val="dk1">
                  <a:alpha val="100000"/>
                </a:schemeClr>
              </a:solidFill>
              <a:latin typeface="Noto Sans SC"/>
              <a:ea typeface="Noto Sans SC"/>
              <a:cs typeface="Noto Sans SC"/>
            </a:endParaRPr>
          </a:p>
        </p:txBody>
      </p:sp>
      <p:sp>
        <p:nvSpPr>
          <p:cNvPr id="24" name="AutoShape 24"/>
          <p:cNvSpPr/>
          <p:nvPr/>
        </p:nvSpPr>
        <p:spPr>
          <a:xfrm>
            <a:off x="10106403"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06</a:t>
            </a:r>
            <a:endParaRPr lang="en-US" sz="1100"/>
          </a:p>
        </p:txBody>
      </p:sp>
      <p:sp>
        <p:nvSpPr>
          <p:cNvPr id="25" name="TextBox 25"/>
          <p:cNvSpPr txBox="1"/>
          <p:nvPr/>
        </p:nvSpPr>
        <p:spPr>
          <a:xfrm flipH="1">
            <a:off x="4754453" y="4359621"/>
            <a:ext cx="2762250" cy="247650"/>
          </a:xfrm>
          <a:prstGeom prst="rect">
            <a:avLst/>
          </a:prstGeom>
          <a:noFill/>
        </p:spPr>
        <p:txBody>
          <a:bodyPr vert="horz" wrap="square" lIns="0" tIns="0" rIns="0" bIns="0" rtlCol="0" anchor="t" anchorCtr="0">
            <a:spAutoFit/>
          </a:bodyPr>
          <a:lstStyle/>
          <a:p>
            <a:pPr algn="l">
              <a:lnSpc>
                <a:spcPct val="100000"/>
              </a:lnSpc>
              <a:spcBef>
                <a:spcPct val="0"/>
              </a:spcBef>
            </a:pPr>
            <a:r>
              <a:rPr lang="en-US" sz="1500">
                <a:solidFill>
                  <a:schemeClr val="accent1">
                    <a:alpha val="100000"/>
                  </a:schemeClr>
                </a:solidFill>
                <a:latin typeface="Noto Sans SC"/>
                <a:ea typeface="Noto Sans SC"/>
                <a:cs typeface="Noto Sans SC"/>
              </a:rPr>
              <a:t>Weak improvement</a:t>
            </a:r>
            <a:endParaRPr lang="en-US" sz="1500">
              <a:solidFill>
                <a:schemeClr val="accent1">
                  <a:alpha val="100000"/>
                </a:schemeClr>
              </a:solidFill>
              <a:latin typeface="Noto Sans SC"/>
              <a:ea typeface="Noto Sans SC"/>
              <a:cs typeface="Noto Sans SC"/>
            </a:endParaRPr>
          </a:p>
        </p:txBody>
      </p:sp>
      <p:sp>
        <p:nvSpPr>
          <p:cNvPr id="26" name="TextBox 26"/>
          <p:cNvSpPr txBox="1"/>
          <p:nvPr/>
        </p:nvSpPr>
        <p:spPr>
          <a:xfrm flipH="1">
            <a:off x="4754453" y="4654741"/>
            <a:ext cx="2762250" cy="514350"/>
          </a:xfrm>
          <a:prstGeom prst="rect">
            <a:avLst/>
          </a:prstGeom>
          <a:noFill/>
        </p:spPr>
        <p:txBody>
          <a:bodyPr vert="horz" wrap="square" lIns="0" tIns="0" rIns="0" bIns="0" rtlCol="0" anchor="t" anchorCtr="0">
            <a:spAutoFit/>
          </a:bodyPr>
          <a:lstStyle/>
          <a:p>
            <a:pPr algn="l">
              <a:lnSpc>
                <a:spcPct val="120000"/>
              </a:lnSpc>
            </a:pPr>
            <a:r>
              <a:rPr lang="en-US" sz="900">
                <a:solidFill>
                  <a:schemeClr val="dk1">
                    <a:alpha val="100000"/>
                  </a:schemeClr>
                </a:solidFill>
                <a:latin typeface="Noto Sans SC"/>
                <a:ea typeface="Noto Sans SC"/>
                <a:cs typeface="Noto Sans SC"/>
              </a:rPr>
              <a:t>Use the 5Why analysis method to trace the root causes of low-scoring items, formulate a rectification plan including responsible persons and time points, and implement the PDCA cycle.</a:t>
            </a:r>
            <a:endParaRPr lang="en-US" sz="900">
              <a:solidFill>
                <a:schemeClr val="dk1">
                  <a:alpha val="100000"/>
                </a:schemeClr>
              </a:solidFill>
              <a:latin typeface="Noto Sans SC"/>
              <a:ea typeface="Noto Sans SC"/>
              <a:cs typeface="Noto Sans SC"/>
            </a:endParaRPr>
          </a:p>
        </p:txBody>
      </p:sp>
      <p:sp>
        <p:nvSpPr>
          <p:cNvPr id="27" name="AutoShape 27"/>
          <p:cNvSpPr/>
          <p:nvPr/>
        </p:nvSpPr>
        <p:spPr>
          <a:xfrm>
            <a:off x="6584991" y="3559319"/>
            <a:ext cx="1053494" cy="861774"/>
          </a:xfrm>
          <a:prstGeom prst="rect">
            <a:avLst/>
          </a:prstGeom>
          <a:noFill/>
        </p:spPr>
        <p:txBody>
          <a:bodyPr vert="horz" wrap="none" lIns="91440" tIns="45720" rIns="91440" bIns="45720" rtlCol="0" anchor="t" anchorCtr="0">
            <a:noAutofit/>
          </a:bodyPr>
          <a:lstStyle/>
          <a:p>
            <a:pPr algn="l">
              <a:defRPr/>
            </a:pPr>
            <a:r>
              <a:rPr lang="en-US" sz="5000">
                <a:solidFill>
                  <a:schemeClr val="accent1">
                    <a:alpha val="100000"/>
                  </a:schemeClr>
                </a:solidFill>
                <a:latin typeface="Noto Sans SC"/>
                <a:ea typeface="Noto Sans SC"/>
                <a:cs typeface="Noto Sans SC"/>
              </a:rPr>
              <a:t>05</a:t>
            </a:r>
            <a:endParaRPr lang="en-US" sz="1100"/>
          </a:p>
        </p:txBody>
      </p:sp>
      <p:sp>
        <p:nvSpPr>
          <p:cNvPr id="28" name="TextBox 28"/>
          <p:cNvSpPr txBox="1"/>
          <p:nvPr/>
        </p:nvSpPr>
        <p:spPr>
          <a:xfrm>
            <a:off x="3118263" y="5965973"/>
            <a:ext cx="5897880" cy="405765"/>
          </a:xfrm>
          <a:prstGeom prst="rect">
            <a:avLst/>
          </a:prstGeom>
          <a:noFill/>
        </p:spPr>
        <p:txBody>
          <a:bodyPr vert="horz" wrap="none" lIns="91440" tIns="45720" rIns="91440" bIns="45720" rtlCol="0" anchor="t" anchorCtr="0">
            <a:spAutoFit/>
          </a:bodyPr>
          <a:lstStyle/>
          <a:p>
            <a:pPr algn="ctr">
              <a:lnSpc>
                <a:spcPct val="100000"/>
              </a:lnSpc>
              <a:spcBef>
                <a:spcPct val="0"/>
              </a:spcBef>
            </a:pPr>
            <a:r>
              <a:rPr lang="en-US" sz="1800">
                <a:solidFill>
                  <a:srgbClr val="FFFFFF">
                    <a:alpha val="100000"/>
                  </a:srgbClr>
                </a:solidFill>
                <a:latin typeface="Noto Sans SC"/>
                <a:ea typeface="Noto Sans SC"/>
                <a:cs typeface="Noto Sans SC"/>
              </a:rPr>
              <a:t>Identify process strengths and weaknesses through quantitative scoring to drive continuous improvement</a:t>
            </a:r>
            <a:endParaRPr lang="en-US" sz="1800">
              <a:solidFill>
                <a:srgbClr val="FFFFFF">
                  <a:alpha val="100000"/>
                </a:srgbClr>
              </a:solidFill>
              <a:latin typeface="Noto Sans SC"/>
              <a:ea typeface="Noto Sans SC"/>
              <a:cs typeface="Noto Sans SC"/>
            </a:endParaRPr>
          </a:p>
        </p:txBody>
      </p:sp>
      <p:sp>
        <p:nvSpPr>
          <p:cNvPr id="29" name="Freeform 29"/>
          <p:cNvSpPr/>
          <p:nvPr/>
        </p:nvSpPr>
        <p:spPr>
          <a:xfrm>
            <a:off x="4852080" y="1678568"/>
            <a:ext cx="269476" cy="269476"/>
          </a:xfrm>
          <a:custGeom>
            <a:avLst/>
            <a:gdLst/>
            <a:ahLst/>
            <a:cxnLst/>
            <a:rect l="l" t="t" r="r" b="b"/>
            <a:pathLst>
              <a:path w="304800" h="304800">
                <a:moveTo>
                  <a:pt x="274320" y="243840"/>
                </a:moveTo>
                <a:lnTo>
                  <a:pt x="304800" y="243840"/>
                </a:lnTo>
                <a:lnTo>
                  <a:pt x="304800" y="259080"/>
                </a:lnTo>
                <a:cubicBezTo>
                  <a:pt x="304800" y="267500"/>
                  <a:pt x="297980" y="274320"/>
                  <a:pt x="289560" y="274320"/>
                </a:cubicBezTo>
                <a:lnTo>
                  <a:pt x="289560" y="274320"/>
                </a:lnTo>
                <a:lnTo>
                  <a:pt x="15240" y="274320"/>
                </a:lnTo>
                <a:cubicBezTo>
                  <a:pt x="6820" y="274320"/>
                  <a:pt x="0" y="267500"/>
                  <a:pt x="0" y="259080"/>
                </a:cubicBezTo>
                <a:lnTo>
                  <a:pt x="0" y="259080"/>
                </a:lnTo>
                <a:lnTo>
                  <a:pt x="0" y="243840"/>
                </a:lnTo>
                <a:lnTo>
                  <a:pt x="30480" y="243840"/>
                </a:lnTo>
                <a:lnTo>
                  <a:pt x="30480" y="60960"/>
                </a:lnTo>
                <a:cubicBezTo>
                  <a:pt x="30480" y="44196"/>
                  <a:pt x="44196" y="30480"/>
                  <a:pt x="60960" y="30480"/>
                </a:cubicBezTo>
                <a:lnTo>
                  <a:pt x="243840" y="30480"/>
                </a:lnTo>
                <a:cubicBezTo>
                  <a:pt x="260671" y="30480"/>
                  <a:pt x="274320" y="44129"/>
                  <a:pt x="274320" y="60960"/>
                </a:cubicBezTo>
                <a:lnTo>
                  <a:pt x="274320" y="60960"/>
                </a:lnTo>
                <a:lnTo>
                  <a:pt x="274320" y="243840"/>
                </a:lnTo>
                <a:close/>
                <a:moveTo>
                  <a:pt x="60960" y="60960"/>
                </a:moveTo>
                <a:lnTo>
                  <a:pt x="60960" y="198120"/>
                </a:lnTo>
                <a:lnTo>
                  <a:pt x="243840" y="198120"/>
                </a:lnTo>
                <a:lnTo>
                  <a:pt x="243840" y="60960"/>
                </a:lnTo>
                <a:lnTo>
                  <a:pt x="60960" y="60960"/>
                </a:lnTo>
                <a:close/>
                <a:moveTo>
                  <a:pt x="121920" y="228600"/>
                </a:moveTo>
                <a:lnTo>
                  <a:pt x="121920" y="243840"/>
                </a:lnTo>
                <a:lnTo>
                  <a:pt x="182880" y="243840"/>
                </a:lnTo>
                <a:lnTo>
                  <a:pt x="182880" y="228600"/>
                </a:lnTo>
                <a:lnTo>
                  <a:pt x="121920" y="228600"/>
                </a:lnTo>
                <a:close/>
              </a:path>
            </a:pathLst>
          </a:custGeom>
          <a:solidFill>
            <a:srgbClr val="FFFFFF">
              <a:alpha val="100000"/>
            </a:srgbClr>
          </a:solidFill>
        </p:spPr>
      </p:sp>
      <p:sp>
        <p:nvSpPr>
          <p:cNvPr id="30" name="AutoShape 30"/>
          <p:cNvSpPr/>
          <p:nvPr/>
        </p:nvSpPr>
        <p:spPr>
          <a:xfrm>
            <a:off x="914400" y="1268444"/>
            <a:ext cx="3394043" cy="76867"/>
          </a:xfrm>
          <a:prstGeom prst="parallelogram">
            <a:avLst>
              <a:gd name="adj" fmla="val 98201"/>
            </a:avLst>
          </a:prstGeom>
          <a:solidFill>
            <a:schemeClr val="accent3">
              <a:alpha val="100000"/>
            </a:schemeClr>
          </a:solidFill>
        </p:spPr>
      </p:sp>
      <p:sp>
        <p:nvSpPr>
          <p:cNvPr id="31" name="AutoShape 31"/>
          <p:cNvSpPr/>
          <p:nvPr/>
        </p:nvSpPr>
        <p:spPr>
          <a:xfrm rot="16200000" flipH="1">
            <a:off x="3207544" y="2218944"/>
            <a:ext cx="2120837" cy="75533"/>
          </a:xfrm>
          <a:prstGeom prst="parallelogram">
            <a:avLst>
              <a:gd name="adj" fmla="val 98201"/>
            </a:avLst>
          </a:prstGeom>
          <a:solidFill>
            <a:schemeClr val="accent1">
              <a:alpha val="100000"/>
            </a:schemeClr>
          </a:solidFill>
        </p:spPr>
      </p:sp>
      <p:sp>
        <p:nvSpPr>
          <p:cNvPr id="32" name="AutoShape 32"/>
          <p:cNvSpPr/>
          <p:nvPr/>
        </p:nvSpPr>
        <p:spPr>
          <a:xfrm>
            <a:off x="4439507" y="1268444"/>
            <a:ext cx="3313081" cy="93059"/>
          </a:xfrm>
          <a:prstGeom prst="trapezoid">
            <a:avLst>
              <a:gd name="adj" fmla="val 63361"/>
            </a:avLst>
          </a:prstGeom>
          <a:solidFill>
            <a:schemeClr val="accent3">
              <a:alpha val="100000"/>
            </a:schemeClr>
          </a:solidFill>
        </p:spPr>
      </p:sp>
      <p:sp>
        <p:nvSpPr>
          <p:cNvPr id="33" name="AutoShape 33"/>
          <p:cNvSpPr/>
          <p:nvPr/>
        </p:nvSpPr>
        <p:spPr>
          <a:xfrm>
            <a:off x="1208861" y="1540920"/>
            <a:ext cx="571500" cy="571500"/>
          </a:xfrm>
          <a:prstGeom prst="ellipse">
            <a:avLst/>
          </a:prstGeom>
          <a:solidFill>
            <a:schemeClr val="accent1">
              <a:alpha val="100000"/>
            </a:schemeClr>
          </a:solidFill>
        </p:spPr>
      </p:sp>
      <p:sp>
        <p:nvSpPr>
          <p:cNvPr id="34" name="Freeform 34"/>
          <p:cNvSpPr/>
          <p:nvPr/>
        </p:nvSpPr>
        <p:spPr>
          <a:xfrm>
            <a:off x="1322275" y="1646618"/>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5" name="AutoShape 35"/>
          <p:cNvSpPr/>
          <p:nvPr/>
        </p:nvSpPr>
        <p:spPr>
          <a:xfrm>
            <a:off x="4791285" y="1543279"/>
            <a:ext cx="571500" cy="571500"/>
          </a:xfrm>
          <a:prstGeom prst="ellipse">
            <a:avLst/>
          </a:prstGeom>
          <a:solidFill>
            <a:schemeClr val="accent1">
              <a:alpha val="100000"/>
            </a:schemeClr>
          </a:solidFill>
        </p:spPr>
      </p:sp>
      <p:sp>
        <p:nvSpPr>
          <p:cNvPr id="36" name="Freeform 36"/>
          <p:cNvSpPr/>
          <p:nvPr/>
        </p:nvSpPr>
        <p:spPr>
          <a:xfrm>
            <a:off x="4914224" y="164897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37" name="AutoShape 37"/>
          <p:cNvSpPr/>
          <p:nvPr/>
        </p:nvSpPr>
        <p:spPr>
          <a:xfrm flipH="1">
            <a:off x="7903684" y="1268444"/>
            <a:ext cx="3394043" cy="76867"/>
          </a:xfrm>
          <a:prstGeom prst="parallelogram">
            <a:avLst>
              <a:gd name="adj" fmla="val 98201"/>
            </a:avLst>
          </a:prstGeom>
          <a:solidFill>
            <a:schemeClr val="accent3">
              <a:alpha val="100000"/>
            </a:schemeClr>
          </a:solidFill>
        </p:spPr>
      </p:sp>
      <p:sp>
        <p:nvSpPr>
          <p:cNvPr id="38" name="AutoShape 38"/>
          <p:cNvSpPr/>
          <p:nvPr/>
        </p:nvSpPr>
        <p:spPr>
          <a:xfrm rot="5400000">
            <a:off x="6883747" y="2218944"/>
            <a:ext cx="2120837" cy="75533"/>
          </a:xfrm>
          <a:prstGeom prst="parallelogram">
            <a:avLst>
              <a:gd name="adj" fmla="val 98201"/>
            </a:avLst>
          </a:prstGeom>
          <a:solidFill>
            <a:schemeClr val="accent1">
              <a:alpha val="100000"/>
            </a:schemeClr>
          </a:solidFill>
        </p:spPr>
      </p:sp>
      <p:sp>
        <p:nvSpPr>
          <p:cNvPr id="39" name="AutoShape 39"/>
          <p:cNvSpPr/>
          <p:nvPr/>
        </p:nvSpPr>
        <p:spPr>
          <a:xfrm>
            <a:off x="4439507" y="3392614"/>
            <a:ext cx="3313081" cy="93059"/>
          </a:xfrm>
          <a:prstGeom prst="trapezoid">
            <a:avLst>
              <a:gd name="adj" fmla="val 63361"/>
            </a:avLst>
          </a:prstGeom>
          <a:solidFill>
            <a:schemeClr val="accent3">
              <a:alpha val="100000"/>
            </a:schemeClr>
          </a:solidFill>
        </p:spPr>
      </p:sp>
      <p:sp>
        <p:nvSpPr>
          <p:cNvPr id="40" name="AutoShape 40"/>
          <p:cNvSpPr/>
          <p:nvPr/>
        </p:nvSpPr>
        <p:spPr>
          <a:xfrm>
            <a:off x="914400" y="3392614"/>
            <a:ext cx="3394043" cy="76867"/>
          </a:xfrm>
          <a:prstGeom prst="parallelogram">
            <a:avLst>
              <a:gd name="adj" fmla="val 98201"/>
            </a:avLst>
          </a:prstGeom>
          <a:solidFill>
            <a:schemeClr val="accent3">
              <a:alpha val="100000"/>
            </a:schemeClr>
          </a:solidFill>
        </p:spPr>
      </p:sp>
      <p:sp>
        <p:nvSpPr>
          <p:cNvPr id="41" name="AutoShape 41"/>
          <p:cNvSpPr/>
          <p:nvPr/>
        </p:nvSpPr>
        <p:spPr>
          <a:xfrm rot="16200000" flipH="1">
            <a:off x="3207544" y="4343114"/>
            <a:ext cx="2120837" cy="75533"/>
          </a:xfrm>
          <a:prstGeom prst="parallelogram">
            <a:avLst>
              <a:gd name="adj" fmla="val 98201"/>
            </a:avLst>
          </a:prstGeom>
          <a:solidFill>
            <a:schemeClr val="accent1">
              <a:alpha val="100000"/>
            </a:schemeClr>
          </a:solidFill>
        </p:spPr>
      </p:sp>
      <p:sp>
        <p:nvSpPr>
          <p:cNvPr id="42" name="AutoShape 42"/>
          <p:cNvSpPr/>
          <p:nvPr/>
        </p:nvSpPr>
        <p:spPr>
          <a:xfrm>
            <a:off x="8279485" y="1502811"/>
            <a:ext cx="571500" cy="571500"/>
          </a:xfrm>
          <a:prstGeom prst="ellipse">
            <a:avLst/>
          </a:prstGeom>
          <a:solidFill>
            <a:schemeClr val="accent1">
              <a:alpha val="100000"/>
            </a:schemeClr>
          </a:solidFill>
        </p:spPr>
      </p:sp>
      <p:sp>
        <p:nvSpPr>
          <p:cNvPr id="43" name="Freeform 43"/>
          <p:cNvSpPr/>
          <p:nvPr/>
        </p:nvSpPr>
        <p:spPr>
          <a:xfrm>
            <a:off x="8402424" y="1608509"/>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4" name="AutoShape 44"/>
          <p:cNvSpPr/>
          <p:nvPr/>
        </p:nvSpPr>
        <p:spPr>
          <a:xfrm>
            <a:off x="8279485" y="3659219"/>
            <a:ext cx="571500" cy="571500"/>
          </a:xfrm>
          <a:prstGeom prst="ellipse">
            <a:avLst/>
          </a:prstGeom>
          <a:solidFill>
            <a:schemeClr val="accent1">
              <a:alpha val="100000"/>
            </a:schemeClr>
          </a:solidFill>
        </p:spPr>
      </p:sp>
      <p:sp>
        <p:nvSpPr>
          <p:cNvPr id="45" name="Freeform 45"/>
          <p:cNvSpPr/>
          <p:nvPr/>
        </p:nvSpPr>
        <p:spPr>
          <a:xfrm>
            <a:off x="8402424" y="376491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6" name="AutoShape 46"/>
          <p:cNvSpPr/>
          <p:nvPr/>
        </p:nvSpPr>
        <p:spPr>
          <a:xfrm>
            <a:off x="4765897" y="3689379"/>
            <a:ext cx="571500" cy="571500"/>
          </a:xfrm>
          <a:prstGeom prst="ellipse">
            <a:avLst/>
          </a:prstGeom>
          <a:solidFill>
            <a:schemeClr val="accent1">
              <a:alpha val="100000"/>
            </a:schemeClr>
          </a:solidFill>
        </p:spPr>
      </p:sp>
      <p:sp>
        <p:nvSpPr>
          <p:cNvPr id="47" name="Freeform 47"/>
          <p:cNvSpPr/>
          <p:nvPr/>
        </p:nvSpPr>
        <p:spPr>
          <a:xfrm>
            <a:off x="4888836" y="3795076"/>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48" name="AutoShape 48"/>
          <p:cNvSpPr/>
          <p:nvPr/>
        </p:nvSpPr>
        <p:spPr>
          <a:xfrm>
            <a:off x="1207069" y="3681839"/>
            <a:ext cx="571500" cy="571500"/>
          </a:xfrm>
          <a:prstGeom prst="ellipse">
            <a:avLst/>
          </a:prstGeom>
          <a:solidFill>
            <a:schemeClr val="accent1">
              <a:alpha val="100000"/>
            </a:schemeClr>
          </a:solidFill>
        </p:spPr>
      </p:sp>
      <p:sp>
        <p:nvSpPr>
          <p:cNvPr id="49" name="Freeform 49"/>
          <p:cNvSpPr/>
          <p:nvPr/>
        </p:nvSpPr>
        <p:spPr>
          <a:xfrm>
            <a:off x="1330008" y="3787537"/>
            <a:ext cx="317938" cy="314325"/>
          </a:xfrm>
          <a:custGeom>
            <a:avLst/>
            <a:gdLst/>
            <a:ahLst/>
            <a:cxnLst/>
            <a:rect l="l" t="t" r="r" b="b"/>
            <a:pathLst>
              <a:path w="323850" h="304800">
                <a:moveTo>
                  <a:pt x="265490" y="266700"/>
                </a:moveTo>
                <a:cubicBezTo>
                  <a:pt x="265490" y="266700"/>
                  <a:pt x="318068" y="266757"/>
                  <a:pt x="325450" y="215313"/>
                </a:cubicBezTo>
                <a:cubicBezTo>
                  <a:pt x="328965" y="159058"/>
                  <a:pt x="274625" y="147971"/>
                  <a:pt x="274625" y="147971"/>
                </a:cubicBezTo>
                <a:cubicBezTo>
                  <a:pt x="274625" y="147971"/>
                  <a:pt x="280807" y="64694"/>
                  <a:pt x="204511" y="55197"/>
                </a:cubicBezTo>
                <a:cubicBezTo>
                  <a:pt x="139122" y="48520"/>
                  <a:pt x="119224" y="109290"/>
                  <a:pt x="119224" y="109290"/>
                </a:cubicBezTo>
                <a:cubicBezTo>
                  <a:pt x="119224" y="109290"/>
                  <a:pt x="99527" y="90354"/>
                  <a:pt x="72809" y="105823"/>
                </a:cubicBezTo>
                <a:cubicBezTo>
                  <a:pt x="48892" y="120587"/>
                  <a:pt x="53121" y="147618"/>
                  <a:pt x="53121" y="147618"/>
                </a:cubicBezTo>
                <a:cubicBezTo>
                  <a:pt x="53121" y="147618"/>
                  <a:pt x="0" y="157944"/>
                  <a:pt x="0" y="212084"/>
                </a:cubicBezTo>
                <a:cubicBezTo>
                  <a:pt x="1191" y="266157"/>
                  <a:pt x="57693" y="266700"/>
                  <a:pt x="57693" y="266662"/>
                </a:cubicBezTo>
              </a:path>
            </a:pathLst>
          </a:custGeom>
          <a:solidFill>
            <a:srgbClr val="FFFFFF">
              <a:alpha val="100000"/>
            </a:srgbClr>
          </a:solidFill>
        </p:spPr>
      </p:sp>
      <p:sp>
        <p:nvSpPr>
          <p:cNvPr id="50" name="TextBox 50"/>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Process strength and weakness analysis</a:t>
            </a:r>
            <a:endParaRPr lang="en-US" sz="3000" b="1">
              <a:solidFill>
                <a:schemeClr val="dk2">
                  <a:alpha val="100000"/>
                </a:schemeClr>
              </a:solidFill>
              <a:latin typeface="Noto Sans SC"/>
              <a:ea typeface="Noto Sans SC"/>
              <a:cs typeface="Noto Sans SC"/>
            </a:endParaRPr>
          </a:p>
        </p:txBody>
      </p:sp>
      <p:sp>
        <p:nvSpPr>
          <p:cNvPr id="51" name="AutoShape 51"/>
          <p:cNvSpPr/>
          <p:nvPr/>
        </p:nvSpPr>
        <p:spPr>
          <a:xfrm flipH="1">
            <a:off x="7907946" y="3392614"/>
            <a:ext cx="3378420" cy="75983"/>
          </a:xfrm>
          <a:prstGeom prst="parallelogram">
            <a:avLst>
              <a:gd name="adj" fmla="val 98201"/>
            </a:avLst>
          </a:prstGeom>
          <a:solidFill>
            <a:schemeClr val="accent3">
              <a:alpha val="100000"/>
            </a:schemeClr>
          </a:solidFill>
        </p:spPr>
      </p:sp>
      <p:sp>
        <p:nvSpPr>
          <p:cNvPr id="52" name="AutoShape 52"/>
          <p:cNvSpPr/>
          <p:nvPr/>
        </p:nvSpPr>
        <p:spPr>
          <a:xfrm rot="5400000">
            <a:off x="6892704" y="4332188"/>
            <a:ext cx="2111074" cy="74665"/>
          </a:xfrm>
          <a:prstGeom prst="parallelogram">
            <a:avLst>
              <a:gd name="adj" fmla="val 98201"/>
            </a:avLst>
          </a:prstGeom>
          <a:solidFill>
            <a:schemeClr val="accent1">
              <a:alpha val="100000"/>
            </a:schemeClr>
          </a:solid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05</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Audit reports and non-conformities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97192" y="1308287"/>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Review overview</a:t>
            </a:r>
            <a:endParaRPr lang="en-US" sz="1800" b="1">
              <a:solidFill>
                <a:schemeClr val="accent1">
                  <a:alpha val="100000"/>
                </a:schemeClr>
              </a:solidFill>
              <a:latin typeface="Noto Sans SC"/>
              <a:ea typeface="Noto Sans SC"/>
              <a:cs typeface="Noto Sans SC"/>
            </a:endParaRPr>
          </a:p>
        </p:txBody>
      </p:sp>
      <p:sp>
        <p:nvSpPr>
          <p:cNvPr id="3" name="TextBox 3"/>
          <p:cNvSpPr txBox="1"/>
          <p:nvPr/>
        </p:nvSpPr>
        <p:spPr>
          <a:xfrm>
            <a:off x="6865764" y="1981135"/>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Evidence attachment</a:t>
            </a:r>
            <a:endParaRPr lang="en-US" sz="1800" b="1">
              <a:solidFill>
                <a:schemeClr val="accent1">
                  <a:alpha val="100000"/>
                </a:schemeClr>
              </a:solidFill>
              <a:latin typeface="Noto Sans SC"/>
              <a:ea typeface="Noto Sans SC"/>
              <a:cs typeface="Noto Sans SC"/>
            </a:endParaRPr>
          </a:p>
        </p:txBody>
      </p:sp>
      <p:sp>
        <p:nvSpPr>
          <p:cNvPr id="4" name="TextBox 4"/>
          <p:cNvSpPr txBox="1"/>
          <p:nvPr/>
        </p:nvSpPr>
        <p:spPr>
          <a:xfrm>
            <a:off x="6865764" y="4000377"/>
            <a:ext cx="4493572"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Conclusion and recommendations</a:t>
            </a:r>
            <a:endParaRPr lang="en-US" sz="1800" b="1">
              <a:solidFill>
                <a:schemeClr val="accent1">
                  <a:alpha val="100000"/>
                </a:schemeClr>
              </a:solidFill>
              <a:latin typeface="Noto Sans SC"/>
              <a:ea typeface="Noto Sans SC"/>
              <a:cs typeface="Noto Sans SC"/>
            </a:endParaRPr>
          </a:p>
        </p:txBody>
      </p:sp>
      <p:sp>
        <p:nvSpPr>
          <p:cNvPr id="5" name="TextBox 5"/>
          <p:cNvSpPr txBox="1"/>
          <p:nvPr/>
        </p:nvSpPr>
        <p:spPr>
          <a:xfrm>
            <a:off x="1297192" y="4762018"/>
            <a:ext cx="4414526" cy="62484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Audit discovery records</a:t>
            </a:r>
            <a:endParaRPr lang="en-US" sz="1800" b="1">
              <a:solidFill>
                <a:schemeClr val="accent1">
                  <a:alpha val="100000"/>
                </a:schemeClr>
              </a:solidFill>
              <a:latin typeface="Noto Sans SC"/>
              <a:ea typeface="Noto Sans SC"/>
              <a:cs typeface="Noto Sans SC"/>
            </a:endParaRPr>
          </a:p>
        </p:txBody>
      </p:sp>
      <p:sp>
        <p:nvSpPr>
          <p:cNvPr id="6" name="TextBox 6"/>
          <p:cNvSpPr txBox="1"/>
          <p:nvPr/>
        </p:nvSpPr>
        <p:spPr>
          <a:xfrm>
            <a:off x="1297192" y="3025846"/>
            <a:ext cx="4348638" cy="605790"/>
          </a:xfrm>
          <a:prstGeom prst="rect">
            <a:avLst/>
          </a:prstGeom>
        </p:spPr>
        <p:txBody>
          <a:bodyPr vert="horz" wrap="square" lIns="123825" tIns="123825" rIns="57150" bIns="123825" rtlCol="0" anchor="t" anchorCtr="0">
            <a:noAutofit/>
          </a:bodyPr>
          <a:lstStyle/>
          <a:p>
            <a:pPr>
              <a:lnSpc>
                <a:spcPct val="120000"/>
              </a:lnSpc>
              <a:spcBef>
                <a:spcPts val="450"/>
              </a:spcBef>
            </a:pPr>
            <a:r>
              <a:rPr lang="en-US" sz="1800" b="1">
                <a:solidFill>
                  <a:schemeClr val="accent1">
                    <a:alpha val="100000"/>
                  </a:schemeClr>
                </a:solidFill>
                <a:latin typeface="Noto Sans SC"/>
                <a:ea typeface="Noto Sans SC"/>
                <a:cs typeface="Noto Sans SC"/>
              </a:rPr>
              <a:t>process flow chart</a:t>
            </a:r>
            <a:endParaRPr lang="en-US" sz="1800" b="1">
              <a:solidFill>
                <a:schemeClr val="accent1">
                  <a:alpha val="100000"/>
                </a:schemeClr>
              </a:solidFill>
              <a:latin typeface="Noto Sans SC"/>
              <a:ea typeface="Noto Sans SC"/>
              <a:cs typeface="Noto Sans SC"/>
            </a:endParaRPr>
          </a:p>
        </p:txBody>
      </p:sp>
      <p:grpSp>
        <p:nvGrpSpPr>
          <p:cNvPr id="7" name="Group 7"/>
          <p:cNvGrpSpPr/>
          <p:nvPr/>
        </p:nvGrpSpPr>
        <p:grpSpPr>
          <a:xfrm rot="0">
            <a:off x="839115" y="1512589"/>
            <a:ext cx="197186" cy="5357334"/>
            <a:chOff x="839115" y="1512589"/>
            <a:chExt cx="197186" cy="5357334"/>
          </a:xfrm>
        </p:grpSpPr>
        <p:sp>
          <p:nvSpPr>
            <p:cNvPr id="8" name="AutoShape 8"/>
            <p:cNvSpPr/>
            <p:nvPr/>
          </p:nvSpPr>
          <p:spPr>
            <a:xfrm>
              <a:off x="839115" y="1512589"/>
              <a:ext cx="197186" cy="197186"/>
            </a:xfrm>
            <a:prstGeom prst="ellipse">
              <a:avLst/>
            </a:prstGeom>
            <a:solidFill>
              <a:schemeClr val="accent1">
                <a:alpha val="100000"/>
              </a:schemeClr>
            </a:solidFill>
          </p:spPr>
        </p:sp>
        <p:sp>
          <p:nvSpPr>
            <p:cNvPr id="9" name="AutoShape 9"/>
            <p:cNvSpPr/>
            <p:nvPr/>
          </p:nvSpPr>
          <p:spPr>
            <a:xfrm>
              <a:off x="839115" y="3230148"/>
              <a:ext cx="197186" cy="197186"/>
            </a:xfrm>
            <a:prstGeom prst="ellipse">
              <a:avLst/>
            </a:prstGeom>
            <a:solidFill>
              <a:schemeClr val="accent1">
                <a:alpha val="100000"/>
              </a:schemeClr>
            </a:solidFill>
          </p:spPr>
        </p:sp>
        <p:sp>
          <p:nvSpPr>
            <p:cNvPr id="10" name="AutoShape 10"/>
            <p:cNvSpPr/>
            <p:nvPr/>
          </p:nvSpPr>
          <p:spPr>
            <a:xfrm>
              <a:off x="839115" y="4975845"/>
              <a:ext cx="197186" cy="197186"/>
            </a:xfrm>
            <a:prstGeom prst="ellipse">
              <a:avLst/>
            </a:prstGeom>
            <a:solidFill>
              <a:schemeClr val="accent1">
                <a:alpha val="100000"/>
              </a:schemeClr>
            </a:solidFill>
          </p:spPr>
        </p:sp>
        <p:cxnSp>
          <p:nvCxnSpPr>
            <p:cNvPr id="11" name="Connector 11"/>
            <p:cNvCxnSpPr/>
            <p:nvPr/>
          </p:nvCxnSpPr>
          <p:spPr>
            <a:xfrm>
              <a:off x="937708" y="1624780"/>
              <a:ext cx="0" cy="524514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grpSp>
      <p:sp>
        <p:nvSpPr>
          <p:cNvPr id="12" name="TextBox 1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Structured report writing</a:t>
            </a:r>
            <a:endParaRPr lang="en-US" sz="3000" b="1">
              <a:solidFill>
                <a:schemeClr val="dk2">
                  <a:alpha val="100000"/>
                </a:schemeClr>
              </a:solidFill>
              <a:latin typeface="Noto Sans SC"/>
              <a:ea typeface="Noto Sans SC"/>
              <a:cs typeface="Noto Sans SC"/>
            </a:endParaRPr>
          </a:p>
        </p:txBody>
      </p:sp>
      <p:sp>
        <p:nvSpPr>
          <p:cNvPr id="13" name="AutoShape 13"/>
          <p:cNvSpPr/>
          <p:nvPr/>
        </p:nvSpPr>
        <p:spPr>
          <a:xfrm>
            <a:off x="6455568" y="2185437"/>
            <a:ext cx="197186" cy="197186"/>
          </a:xfrm>
          <a:prstGeom prst="ellipse">
            <a:avLst/>
          </a:prstGeom>
          <a:solidFill>
            <a:schemeClr val="accent1">
              <a:alpha val="100000"/>
            </a:schemeClr>
          </a:solidFill>
        </p:spPr>
      </p:sp>
      <p:sp>
        <p:nvSpPr>
          <p:cNvPr id="14" name="AutoShape 14"/>
          <p:cNvSpPr/>
          <p:nvPr/>
        </p:nvSpPr>
        <p:spPr>
          <a:xfrm>
            <a:off x="6455568" y="4241491"/>
            <a:ext cx="197186" cy="197186"/>
          </a:xfrm>
          <a:prstGeom prst="ellipse">
            <a:avLst/>
          </a:prstGeom>
          <a:solidFill>
            <a:schemeClr val="accent1">
              <a:alpha val="100000"/>
            </a:schemeClr>
          </a:solidFill>
        </p:spPr>
      </p:sp>
      <p:cxnSp>
        <p:nvCxnSpPr>
          <p:cNvPr id="15" name="Connector 15"/>
          <p:cNvCxnSpPr/>
          <p:nvPr/>
        </p:nvCxnSpPr>
        <p:spPr>
          <a:xfrm>
            <a:off x="6554162" y="2284030"/>
            <a:ext cx="0" cy="4625613"/>
          </a:xfrm>
          <a:prstGeom prst="line">
            <a:avLst/>
          </a:prstGeom>
          <a:ln w="19050">
            <a:solidFill>
              <a:schemeClr val="accent1"/>
            </a:solidFill>
            <a:prstDash val="dash"/>
            <a:headEnd type="none"/>
            <a:tailEnd type="none"/>
          </a:ln>
        </p:spPr>
        <p:style>
          <a:lnRef idx="0">
            <a:schemeClr val="accent1"/>
          </a:lnRef>
          <a:fillRef idx="1">
            <a:schemeClr val="accent1"/>
          </a:fillRef>
          <a:effectRef idx="0">
            <a:schemeClr val="accent1"/>
          </a:effectRef>
          <a:fontRef idx="minor">
            <a:schemeClr val="lt1"/>
          </a:fontRef>
        </p:style>
      </p:cxnSp>
      <p:sp>
        <p:nvSpPr>
          <p:cNvPr id="16" name="TextBox 16"/>
          <p:cNvSpPr txBox="1"/>
          <p:nvPr/>
        </p:nvSpPr>
        <p:spPr>
          <a:xfrm>
            <a:off x="1297192" y="1804349"/>
            <a:ext cx="4414526" cy="1203960"/>
          </a:xfrm>
          <a:prstGeom prst="rect">
            <a:avLst/>
          </a:prstGeom>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Clearly describe the purpose, scope and participants of the audit to ensure that report users can quickly understand the background and framework of the audit.</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1297192" y="3543470"/>
            <a:ext cx="4414526" cy="1218548"/>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Visual tools demonstrate the process steps of the audited process to help identify critical control points and potential risk areas.</a:t>
            </a:r>
            <a:endParaRPr lang="en-US" sz="1250">
              <a:solidFill>
                <a:schemeClr val="dk1">
                  <a:alpha val="100000"/>
                </a:schemeClr>
              </a:solidFill>
              <a:latin typeface="Noto Sans SC"/>
              <a:ea typeface="Noto Sans SC"/>
              <a:cs typeface="Noto Sans SC"/>
            </a:endParaRPr>
          </a:p>
        </p:txBody>
      </p:sp>
      <p:sp>
        <p:nvSpPr>
          <p:cNvPr id="18" name="TextBox 18"/>
          <p:cNvSpPr txBox="1"/>
          <p:nvPr/>
        </p:nvSpPr>
        <p:spPr>
          <a:xfrm>
            <a:off x="1297192" y="5282464"/>
            <a:ext cx="4414526" cy="1215852"/>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Record the observations at each audit point in detail, including compliance and non-compliance, to ensure that the information is complete and traceable.</a:t>
            </a:r>
            <a:endParaRPr lang="en-US" sz="1250">
              <a:solidFill>
                <a:schemeClr val="dk1">
                  <a:alpha val="100000"/>
                </a:schemeClr>
              </a:solidFill>
              <a:latin typeface="Noto Sans SC"/>
              <a:ea typeface="Noto Sans SC"/>
              <a:cs typeface="Noto Sans SC"/>
            </a:endParaRPr>
          </a:p>
        </p:txBody>
      </p:sp>
      <p:sp>
        <p:nvSpPr>
          <p:cNvPr id="19" name="TextBox 19"/>
          <p:cNvSpPr txBox="1"/>
          <p:nvPr/>
        </p:nvSpPr>
        <p:spPr>
          <a:xfrm>
            <a:off x="6865764" y="2477197"/>
            <a:ext cx="4416675" cy="1231684"/>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Attach relevant documents, photos or records as supporting evidence to enhance the credibility and verifiability of the report.</a:t>
            </a:r>
            <a:endParaRPr lang="en-US" sz="1250">
              <a:solidFill>
                <a:schemeClr val="dk1">
                  <a:alpha val="100000"/>
                </a:schemeClr>
              </a:solidFill>
              <a:latin typeface="Noto Sans SC"/>
              <a:ea typeface="Noto Sans SC"/>
              <a:cs typeface="Noto Sans SC"/>
            </a:endParaRPr>
          </a:p>
        </p:txBody>
      </p:sp>
      <p:sp>
        <p:nvSpPr>
          <p:cNvPr id="20" name="TextBox 20"/>
          <p:cNvSpPr txBox="1"/>
          <p:nvPr/>
        </p:nvSpPr>
        <p:spPr>
          <a:xfrm>
            <a:off x="6865764" y="4518000"/>
            <a:ext cx="4416675" cy="1144609"/>
          </a:xfrm>
          <a:prstGeom prst="rect">
            <a:avLst/>
          </a:prstGeom>
          <a:noFill/>
        </p:spPr>
        <p:txBody>
          <a:bodyPr vert="horz" wrap="square" lIns="123825" tIns="0" rIns="57150" bIns="0" rtlCol="0" anchor="t" anchorCtr="0">
            <a:noAutofit/>
          </a:bodyPr>
          <a:lstStyle/>
          <a:p>
            <a:pPr>
              <a:lnSpc>
                <a:spcPct val="140000"/>
              </a:lnSpc>
            </a:pPr>
            <a:r>
              <a:rPr lang="en-US" sz="1250">
                <a:solidFill>
                  <a:schemeClr val="dk1">
                    <a:alpha val="100000"/>
                  </a:schemeClr>
                </a:solidFill>
                <a:latin typeface="Noto Sans SC"/>
                <a:ea typeface="Noto Sans SC"/>
                <a:cs typeface="Noto Sans SC"/>
              </a:rPr>
              <a:t>Summarize the audit results and make suggestions for improvement, providing clear direction and basis for subsequent rectification.</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6392919" y="1471389"/>
            <a:ext cx="638629" cy="638629"/>
          </a:xfrm>
          <a:prstGeom prst="rect">
            <a:avLst/>
          </a:prstGeom>
          <a:noFill/>
          <a:ln w="19050">
            <a:solidFill>
              <a:schemeClr val="accent1">
                <a:alpha val="100000"/>
              </a:schemeClr>
            </a:solidFill>
            <a:prstDash val="solid"/>
          </a:ln>
        </p:spPr>
      </p:sp>
      <p:sp>
        <p:nvSpPr>
          <p:cNvPr id="3" name="AutoShape 3"/>
          <p:cNvSpPr/>
          <p:nvPr/>
        </p:nvSpPr>
        <p:spPr>
          <a:xfrm>
            <a:off x="642135" y="4823305"/>
            <a:ext cx="638629" cy="638629"/>
          </a:xfrm>
          <a:prstGeom prst="rect">
            <a:avLst/>
          </a:prstGeom>
          <a:noFill/>
          <a:ln w="19050">
            <a:solidFill>
              <a:schemeClr val="accent1">
                <a:alpha val="100000"/>
              </a:schemeClr>
            </a:solidFill>
            <a:prstDash val="solid"/>
          </a:ln>
        </p:spPr>
      </p:sp>
      <p:sp>
        <p:nvSpPr>
          <p:cNvPr id="4" name="AutoShape 4"/>
          <p:cNvSpPr/>
          <p:nvPr/>
        </p:nvSpPr>
        <p:spPr>
          <a:xfrm>
            <a:off x="642135" y="3187764"/>
            <a:ext cx="638629" cy="638629"/>
          </a:xfrm>
          <a:prstGeom prst="rect">
            <a:avLst/>
          </a:prstGeom>
          <a:noFill/>
          <a:ln w="19050">
            <a:solidFill>
              <a:schemeClr val="accent1">
                <a:alpha val="100000"/>
              </a:schemeClr>
            </a:solidFill>
            <a:prstDash val="solid"/>
          </a:ln>
        </p:spPr>
      </p:sp>
      <p:sp>
        <p:nvSpPr>
          <p:cNvPr id="5" name="TextBox 5"/>
          <p:cNvSpPr txBox="1"/>
          <p:nvPr/>
        </p:nvSpPr>
        <p:spPr>
          <a:xfrm>
            <a:off x="1477002" y="1805928"/>
            <a:ext cx="4405069" cy="1127581"/>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Refers to issues that directly impact product safety or regulatory compliance and require immediate corrective action and escalation to management.</a:t>
            </a:r>
            <a:endParaRPr lang="en-US" sz="1250">
              <a:solidFill>
                <a:schemeClr val="dk1">
                  <a:alpha val="100000"/>
                </a:schemeClr>
              </a:solidFill>
              <a:latin typeface="Noto Sans SC"/>
              <a:ea typeface="Noto Sans SC"/>
              <a:cs typeface="Noto Sans SC"/>
            </a:endParaRPr>
          </a:p>
        </p:txBody>
      </p:sp>
      <p:sp>
        <p:nvSpPr>
          <p:cNvPr id="6" name="TextBox 6"/>
          <p:cNvSpPr txBox="1"/>
          <p:nvPr/>
        </p:nvSpPr>
        <p:spPr>
          <a:xfrm>
            <a:off x="1477002" y="1456420"/>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Serious non-conformity</a:t>
            </a:r>
            <a:endParaRPr lang="en-US" sz="1650" b="1">
              <a:solidFill>
                <a:schemeClr val="accent1">
                  <a:alpha val="100000"/>
                </a:schemeClr>
              </a:solidFill>
              <a:latin typeface="Noto Sans SC"/>
              <a:ea typeface="Noto Sans SC"/>
              <a:cs typeface="Noto Sans SC"/>
            </a:endParaRPr>
          </a:p>
        </p:txBody>
      </p:sp>
      <p:sp>
        <p:nvSpPr>
          <p:cNvPr id="7" name="TextBox 7"/>
          <p:cNvSpPr txBox="1"/>
          <p:nvPr/>
        </p:nvSpPr>
        <p:spPr>
          <a:xfrm>
            <a:off x="1477002" y="5176569"/>
            <a:ext cx="4346229" cy="1164308"/>
          </a:xfrm>
          <a:prstGeom prst="rect">
            <a:avLst/>
          </a:prstGeom>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Issues that have not yet constituted noncompliance but present potential risks are recommended to be incorporated into preventive action plans to avoid future escalation.</a:t>
            </a:r>
            <a:endParaRPr lang="en-US" sz="1250">
              <a:solidFill>
                <a:schemeClr val="dk1">
                  <a:alpha val="100000"/>
                </a:schemeClr>
              </a:solidFill>
              <a:latin typeface="Noto Sans SC"/>
              <a:ea typeface="Noto Sans SC"/>
              <a:cs typeface="Noto Sans SC"/>
            </a:endParaRPr>
          </a:p>
        </p:txBody>
      </p:sp>
      <p:sp>
        <p:nvSpPr>
          <p:cNvPr id="8" name="TextBox 8"/>
          <p:cNvSpPr txBox="1"/>
          <p:nvPr/>
        </p:nvSpPr>
        <p:spPr>
          <a:xfrm>
            <a:off x="1477002" y="3507078"/>
            <a:ext cx="4346229" cy="1165431"/>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Deviations involving process control or document specifications may not directly affect the product, but may accumulate to cause systemic risks.</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536634" y="1534314"/>
            <a:ext cx="849630" cy="4819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01</a:t>
            </a:r>
            <a:endParaRPr lang="en-US" sz="2400">
              <a:solidFill>
                <a:schemeClr val="accent1">
                  <a:alpha val="100000"/>
                </a:schemeClr>
              </a:solidFill>
              <a:latin typeface="Noto Sans SC"/>
              <a:ea typeface="Noto Sans SC"/>
              <a:cs typeface="Noto Sans SC"/>
            </a:endParaRPr>
          </a:p>
        </p:txBody>
      </p:sp>
      <p:sp>
        <p:nvSpPr>
          <p:cNvPr id="10" name="TextBox 10"/>
          <p:cNvSpPr txBox="1"/>
          <p:nvPr/>
        </p:nvSpPr>
        <p:spPr>
          <a:xfrm>
            <a:off x="536634" y="4891235"/>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03</a:t>
            </a:r>
            <a:endParaRPr lang="en-US" sz="2400">
              <a:solidFill>
                <a:schemeClr val="accent1">
                  <a:alpha val="100000"/>
                </a:schemeClr>
              </a:solidFill>
              <a:latin typeface="Noto Sans SC"/>
              <a:ea typeface="Noto Sans SC"/>
              <a:cs typeface="Noto Sans SC"/>
            </a:endParaRPr>
          </a:p>
        </p:txBody>
      </p:sp>
      <p:sp>
        <p:nvSpPr>
          <p:cNvPr id="11" name="TextBox 11"/>
          <p:cNvSpPr txBox="1"/>
          <p:nvPr/>
        </p:nvSpPr>
        <p:spPr>
          <a:xfrm>
            <a:off x="536634" y="3247045"/>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02</a:t>
            </a:r>
            <a:endParaRPr lang="en-US" sz="2400">
              <a:solidFill>
                <a:schemeClr val="accent1">
                  <a:alpha val="100000"/>
                </a:schemeClr>
              </a:solidFill>
              <a:latin typeface="Noto Sans SC"/>
              <a:ea typeface="Noto Sans SC"/>
              <a:cs typeface="Noto Sans SC"/>
            </a:endParaRPr>
          </a:p>
        </p:txBody>
      </p:sp>
      <p:sp>
        <p:nvSpPr>
          <p:cNvPr id="12" name="AutoShape 12"/>
          <p:cNvSpPr/>
          <p:nvPr/>
        </p:nvSpPr>
        <p:spPr>
          <a:xfrm>
            <a:off x="642135" y="1455982"/>
            <a:ext cx="638629" cy="638629"/>
          </a:xfrm>
          <a:prstGeom prst="rect">
            <a:avLst/>
          </a:prstGeom>
          <a:noFill/>
          <a:ln w="19050">
            <a:solidFill>
              <a:schemeClr val="accent1">
                <a:alpha val="100000"/>
              </a:schemeClr>
            </a:solidFill>
            <a:prstDash val="solid"/>
          </a:ln>
        </p:spPr>
      </p:sp>
      <p:sp>
        <p:nvSpPr>
          <p:cNvPr id="13" name="TextBox 13"/>
          <p:cNvSpPr txBox="1"/>
          <p:nvPr/>
        </p:nvSpPr>
        <p:spPr>
          <a:xfrm>
            <a:off x="476023" y="265328"/>
            <a:ext cx="11239500" cy="914400"/>
          </a:xfrm>
          <a:prstGeom prst="rect">
            <a:avLst/>
          </a:prstGeom>
        </p:spPr>
        <p:txBody>
          <a:bodyPr vert="horz" wrap="square" lIns="123825" tIns="123825" rIns="57150" bIns="123825" rtlCol="0" anchor="t" anchorCtr="0">
            <a:spAutoFit/>
          </a:bodyPr>
          <a:lstStyle/>
          <a:p>
            <a:pPr>
              <a:lnSpc>
                <a:spcPct val="140000"/>
              </a:lnSpc>
            </a:pPr>
            <a:r>
              <a:rPr lang="en-US" sz="3000" b="1">
                <a:solidFill>
                  <a:schemeClr val="dk2">
                    <a:alpha val="100000"/>
                  </a:schemeClr>
                </a:solidFill>
                <a:latin typeface="Noto Sans SC"/>
                <a:ea typeface="Noto Sans SC"/>
                <a:cs typeface="Noto Sans SC"/>
              </a:rPr>
              <a:t>Classification description of non-conforming items</a:t>
            </a:r>
            <a:endParaRPr lang="en-US" sz="3000" b="1">
              <a:solidFill>
                <a:schemeClr val="dk2">
                  <a:alpha val="100000"/>
                </a:schemeClr>
              </a:solidFill>
              <a:latin typeface="Noto Sans SC"/>
              <a:ea typeface="Noto Sans SC"/>
              <a:cs typeface="Noto Sans SC"/>
            </a:endParaRPr>
          </a:p>
        </p:txBody>
      </p:sp>
      <p:sp>
        <p:nvSpPr>
          <p:cNvPr id="14" name="AutoShape 14"/>
          <p:cNvSpPr/>
          <p:nvPr/>
        </p:nvSpPr>
        <p:spPr>
          <a:xfrm>
            <a:off x="6392919" y="3203171"/>
            <a:ext cx="638629" cy="638629"/>
          </a:xfrm>
          <a:prstGeom prst="rect">
            <a:avLst/>
          </a:prstGeom>
          <a:noFill/>
          <a:ln w="19050">
            <a:solidFill>
              <a:schemeClr val="accent1">
                <a:alpha val="100000"/>
              </a:schemeClr>
            </a:solidFill>
            <a:prstDash val="solid"/>
          </a:ln>
        </p:spPr>
      </p:sp>
      <p:sp>
        <p:nvSpPr>
          <p:cNvPr id="15" name="TextBox 15"/>
          <p:cNvSpPr txBox="1"/>
          <p:nvPr/>
        </p:nvSpPr>
        <p:spPr>
          <a:xfrm>
            <a:off x="7227786" y="1821335"/>
            <a:ext cx="4383960" cy="1112174"/>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The same issue recurs across multiple audits, requiring root cause analysis and long-term solutions.</a:t>
            </a:r>
            <a:endParaRPr lang="en-US" sz="1250">
              <a:solidFill>
                <a:schemeClr val="dk1">
                  <a:alpha val="100000"/>
                </a:schemeClr>
              </a:solidFill>
              <a:latin typeface="Noto Sans SC"/>
              <a:ea typeface="Noto Sans SC"/>
              <a:cs typeface="Noto Sans SC"/>
            </a:endParaRPr>
          </a:p>
        </p:txBody>
      </p:sp>
      <p:sp>
        <p:nvSpPr>
          <p:cNvPr id="16" name="TextBox 16"/>
          <p:cNvSpPr txBox="1"/>
          <p:nvPr/>
        </p:nvSpPr>
        <p:spPr>
          <a:xfrm>
            <a:off x="7227786" y="3522485"/>
            <a:ext cx="4383960" cy="1150023"/>
          </a:xfrm>
          <a:prstGeom prst="rect">
            <a:avLst/>
          </a:prstGeom>
          <a:noFill/>
        </p:spPr>
        <p:txBody>
          <a:bodyPr vert="horz" wrap="square" lIns="123825" tIns="57150" rIns="57150" bIns="5715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It reflects that there are loopholes in the quality management system and needs to be systematically improved through process optimization or training and other measures.</a:t>
            </a:r>
            <a:endParaRPr lang="en-US" sz="1250">
              <a:solidFill>
                <a:schemeClr val="dk1">
                  <a:alpha val="100000"/>
                </a:schemeClr>
              </a:solidFill>
              <a:latin typeface="Noto Sans SC"/>
              <a:ea typeface="Noto Sans SC"/>
              <a:cs typeface="Noto Sans SC"/>
            </a:endParaRPr>
          </a:p>
        </p:txBody>
      </p:sp>
      <p:sp>
        <p:nvSpPr>
          <p:cNvPr id="17" name="TextBox 17"/>
          <p:cNvSpPr txBox="1"/>
          <p:nvPr/>
        </p:nvSpPr>
        <p:spPr>
          <a:xfrm>
            <a:off x="6287418" y="1530671"/>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04</a:t>
            </a:r>
            <a:endParaRPr lang="en-US" sz="2400">
              <a:solidFill>
                <a:schemeClr val="accent1">
                  <a:alpha val="100000"/>
                </a:schemeClr>
              </a:solidFill>
              <a:latin typeface="Noto Sans SC"/>
              <a:ea typeface="Noto Sans SC"/>
              <a:cs typeface="Noto Sans SC"/>
            </a:endParaRPr>
          </a:p>
        </p:txBody>
      </p:sp>
      <p:sp>
        <p:nvSpPr>
          <p:cNvPr id="18" name="TextBox 18"/>
          <p:cNvSpPr txBox="1"/>
          <p:nvPr/>
        </p:nvSpPr>
        <p:spPr>
          <a:xfrm>
            <a:off x="6287418" y="3262453"/>
            <a:ext cx="849630" cy="520065"/>
          </a:xfrm>
          <a:prstGeom prst="rect">
            <a:avLst/>
          </a:prstGeom>
        </p:spPr>
        <p:txBody>
          <a:bodyPr vert="horz" wrap="square" lIns="91440" tIns="45720" rIns="91440" bIns="45720" rtlCol="0" anchor="ctr" anchorCtr="0">
            <a:spAutoFit/>
          </a:bodyPr>
          <a:lstStyle/>
          <a:p>
            <a:pPr algn="ctr">
              <a:lnSpc>
                <a:spcPct val="100000"/>
              </a:lnSpc>
              <a:spcBef>
                <a:spcPts val="375"/>
              </a:spcBef>
            </a:pPr>
            <a:r>
              <a:rPr lang="en-US" sz="2400">
                <a:solidFill>
                  <a:schemeClr val="accent1">
                    <a:alpha val="100000"/>
                  </a:schemeClr>
                </a:solidFill>
                <a:latin typeface="Noto Sans SC"/>
                <a:ea typeface="Noto Sans SC"/>
                <a:cs typeface="Noto Sans SC"/>
              </a:rPr>
              <a:t>05</a:t>
            </a:r>
            <a:endParaRPr lang="en-US" sz="2400">
              <a:solidFill>
                <a:schemeClr val="accent1">
                  <a:alpha val="100000"/>
                </a:schemeClr>
              </a:solidFill>
              <a:latin typeface="Noto Sans SC"/>
              <a:ea typeface="Noto Sans SC"/>
              <a:cs typeface="Noto Sans SC"/>
            </a:endParaRPr>
          </a:p>
        </p:txBody>
      </p:sp>
      <p:sp>
        <p:nvSpPr>
          <p:cNvPr id="19" name="TextBox 19"/>
          <p:cNvSpPr txBox="1"/>
          <p:nvPr/>
        </p:nvSpPr>
        <p:spPr>
          <a:xfrm>
            <a:off x="7227786" y="1456420"/>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Duplicate non-compliance items</a:t>
            </a:r>
            <a:endParaRPr lang="en-US" sz="1650" b="1">
              <a:solidFill>
                <a:schemeClr val="accent1">
                  <a:alpha val="100000"/>
                </a:schemeClr>
              </a:solidFill>
              <a:latin typeface="Noto Sans SC"/>
              <a:ea typeface="Noto Sans SC"/>
              <a:cs typeface="Noto Sans SC"/>
            </a:endParaRPr>
          </a:p>
        </p:txBody>
      </p:sp>
      <p:sp>
        <p:nvSpPr>
          <p:cNvPr id="20" name="TextBox 20"/>
          <p:cNvSpPr txBox="1"/>
          <p:nvPr/>
        </p:nvSpPr>
        <p:spPr>
          <a:xfrm>
            <a:off x="1477002" y="3167475"/>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General non-conformities</a:t>
            </a:r>
            <a:endParaRPr lang="en-US" sz="1650" b="1">
              <a:solidFill>
                <a:schemeClr val="accent1">
                  <a:alpha val="100000"/>
                </a:schemeClr>
              </a:solidFill>
              <a:latin typeface="Noto Sans SC"/>
              <a:ea typeface="Noto Sans SC"/>
              <a:cs typeface="Noto Sans SC"/>
            </a:endParaRPr>
          </a:p>
        </p:txBody>
      </p:sp>
      <p:sp>
        <p:nvSpPr>
          <p:cNvPr id="21" name="TextBox 21"/>
          <p:cNvSpPr txBox="1"/>
          <p:nvPr/>
        </p:nvSpPr>
        <p:spPr>
          <a:xfrm>
            <a:off x="7227786" y="3167475"/>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Systemic non-compliance</a:t>
            </a:r>
            <a:endParaRPr lang="en-US" sz="1650" b="1">
              <a:solidFill>
                <a:schemeClr val="accent1">
                  <a:alpha val="100000"/>
                </a:schemeClr>
              </a:solidFill>
              <a:latin typeface="Noto Sans SC"/>
              <a:ea typeface="Noto Sans SC"/>
              <a:cs typeface="Noto Sans SC"/>
            </a:endParaRPr>
          </a:p>
        </p:txBody>
      </p:sp>
      <p:sp>
        <p:nvSpPr>
          <p:cNvPr id="22" name="TextBox 22"/>
          <p:cNvSpPr txBox="1"/>
          <p:nvPr/>
        </p:nvSpPr>
        <p:spPr>
          <a:xfrm>
            <a:off x="1477002" y="4827386"/>
            <a:ext cx="4219575" cy="410484"/>
          </a:xfrm>
          <a:prstGeom prst="rect">
            <a:avLst/>
          </a:prstGeom>
        </p:spPr>
        <p:txBody>
          <a:bodyPr vert="horz" wrap="square" lIns="123825" tIns="123825" rIns="57150" bIns="123825" rtlCol="0" anchor="ctr" anchorCtr="0">
            <a:noAutofit/>
          </a:bodyPr>
          <a:lstStyle/>
          <a:p>
            <a:pPr>
              <a:lnSpc>
                <a:spcPct val="150000"/>
              </a:lnSpc>
            </a:pPr>
            <a:r>
              <a:rPr lang="en-US" sz="1650" b="1">
                <a:solidFill>
                  <a:schemeClr val="accent1">
                    <a:alpha val="100000"/>
                  </a:schemeClr>
                </a:solidFill>
                <a:latin typeface="Noto Sans SC"/>
                <a:ea typeface="Noto Sans SC"/>
                <a:cs typeface="Noto Sans SC"/>
              </a:rPr>
              <a:t>Observations</a:t>
            </a:r>
            <a:endParaRPr lang="en-US" sz="1650" b="1">
              <a:solidFill>
                <a:schemeClr val="accent1">
                  <a:alpha val="100000"/>
                </a:schemeClr>
              </a:solidFill>
              <a:latin typeface="Noto Sans SC"/>
              <a:ea typeface="Noto Sans SC"/>
              <a:cs typeface="Noto Sans SC"/>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345567" y="1333976"/>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3" name="Freeform 3"/>
          <p:cNvSpPr/>
          <p:nvPr/>
        </p:nvSpPr>
        <p:spPr>
          <a:xfrm flipH="1">
            <a:off x="6373368" y="1362551"/>
            <a:ext cx="5468684" cy="2529078"/>
          </a:xfrm>
          <a:custGeom>
            <a:avLst/>
            <a:gdLst/>
            <a:ahLst/>
            <a:cxnLst/>
            <a:rect l="l" t="t" r="r" b="b"/>
            <a:pathLst>
              <a:path w="2495014" h="1153850">
                <a:moveTo>
                  <a:pt x="2495014" y="0"/>
                </a:moveTo>
                <a:lnTo>
                  <a:pt x="1829006" y="1153850"/>
                </a:lnTo>
                <a:lnTo>
                  <a:pt x="0" y="1153850"/>
                </a:lnTo>
                <a:lnTo>
                  <a:pt x="0" y="0"/>
                </a:lnTo>
              </a:path>
            </a:pathLst>
          </a:custGeom>
          <a:solidFill>
            <a:schemeClr val="accent3">
              <a:alpha val="10000"/>
            </a:schemeClr>
          </a:solidFill>
        </p:spPr>
        <p:txBody>
          <a:bodyPr vert="horz" wrap="square" rtlCol="0" anchor="t" anchorCtr="0">
            <a:normAutofit/>
          </a:bodyPr>
          <a:lstStyle/>
          <a:p>
            <a:pPr algn="l">
              <a:lnSpc>
                <a:spcPct val="100000"/>
              </a:lnSpc>
              <a:spcBef>
                <a:spcPts val="375"/>
              </a:spcBef>
              <a:defRPr/>
            </a:pPr>
            <a:endParaRPr lang="en-US" sz="1100"/>
          </a:p>
        </p:txBody>
      </p:sp>
      <p:sp>
        <p:nvSpPr>
          <p:cNvPr id="4" name="Freeform 4"/>
          <p:cNvSpPr/>
          <p:nvPr/>
        </p:nvSpPr>
        <p:spPr>
          <a:xfrm flipH="1">
            <a:off x="858078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5" name="Freeform 5"/>
          <p:cNvSpPr/>
          <p:nvPr/>
        </p:nvSpPr>
        <p:spPr>
          <a:xfrm flipH="1">
            <a:off x="787993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6" name="Freeform 6"/>
          <p:cNvSpPr/>
          <p:nvPr/>
        </p:nvSpPr>
        <p:spPr>
          <a:xfrm>
            <a:off x="345567" y="5158264"/>
            <a:ext cx="3261265" cy="1133285"/>
          </a:xfrm>
          <a:custGeom>
            <a:avLst/>
            <a:gdLst/>
            <a:ahLst/>
            <a:cxnLst/>
            <a:rect l="l" t="t" r="r" b="b"/>
            <a:pathLst>
              <a:path w="1487925" h="517048">
                <a:moveTo>
                  <a:pt x="1487925" y="0"/>
                </a:moveTo>
                <a:lnTo>
                  <a:pt x="1189491" y="517049"/>
                </a:lnTo>
                <a:lnTo>
                  <a:pt x="0" y="517049"/>
                </a:lnTo>
                <a:lnTo>
                  <a:pt x="0" y="0"/>
                </a:lnTo>
              </a:path>
            </a:pathLst>
          </a:custGeom>
          <a:solidFill>
            <a:schemeClr val="lt2">
              <a:alpha val="100000"/>
            </a:schemeClr>
          </a:solidFill>
        </p:spPr>
      </p:sp>
      <p:sp>
        <p:nvSpPr>
          <p:cNvPr id="7" name="Freeform 7"/>
          <p:cNvSpPr/>
          <p:nvPr/>
        </p:nvSpPr>
        <p:spPr>
          <a:xfrm>
            <a:off x="345567" y="3944017"/>
            <a:ext cx="3962114" cy="1133285"/>
          </a:xfrm>
          <a:custGeom>
            <a:avLst/>
            <a:gdLst/>
            <a:ahLst/>
            <a:cxnLst/>
            <a:rect l="l" t="t" r="r" b="b"/>
            <a:pathLst>
              <a:path w="1807683" h="517048">
                <a:moveTo>
                  <a:pt x="1807683" y="0"/>
                </a:moveTo>
                <a:lnTo>
                  <a:pt x="1509249" y="517049"/>
                </a:lnTo>
                <a:lnTo>
                  <a:pt x="0" y="517049"/>
                </a:lnTo>
                <a:lnTo>
                  <a:pt x="0" y="0"/>
                </a:lnTo>
              </a:path>
            </a:pathLst>
          </a:custGeom>
          <a:solidFill>
            <a:schemeClr val="lt2">
              <a:alpha val="100000"/>
            </a:schemeClr>
          </a:solidFill>
        </p:spPr>
      </p:sp>
      <p:sp>
        <p:nvSpPr>
          <p:cNvPr id="8" name="Freeform 8"/>
          <p:cNvSpPr/>
          <p:nvPr/>
        </p:nvSpPr>
        <p:spPr>
          <a:xfrm>
            <a:off x="7465511" y="5155091"/>
            <a:ext cx="1312093" cy="1136448"/>
          </a:xfrm>
          <a:custGeom>
            <a:avLst/>
            <a:gdLst/>
            <a:ahLst/>
            <a:cxnLst/>
            <a:rect l="l" t="t" r="r" b="b"/>
            <a:pathLst>
              <a:path w="596961" h="517048">
                <a:moveTo>
                  <a:pt x="0" y="517049"/>
                </a:moveTo>
                <a:lnTo>
                  <a:pt x="0" y="517049"/>
                </a:lnTo>
                <a:lnTo>
                  <a:pt x="596961" y="517049"/>
                </a:lnTo>
                <a:lnTo>
                  <a:pt x="298527" y="0"/>
                </a:lnTo>
              </a:path>
            </a:pathLst>
          </a:custGeom>
          <a:solidFill>
            <a:schemeClr val="accent3">
              <a:alpha val="100000"/>
            </a:schemeClr>
          </a:solidFill>
        </p:spPr>
      </p:sp>
      <p:sp>
        <p:nvSpPr>
          <p:cNvPr id="9" name="Freeform 9"/>
          <p:cNvSpPr/>
          <p:nvPr/>
        </p:nvSpPr>
        <p:spPr>
          <a:xfrm>
            <a:off x="6142870" y="2863519"/>
            <a:ext cx="1931923" cy="3346845"/>
          </a:xfrm>
          <a:custGeom>
            <a:avLst/>
            <a:gdLst/>
            <a:ahLst/>
            <a:cxnLst/>
            <a:rect l="l" t="t" r="r" b="b"/>
            <a:pathLst>
              <a:path w="878964" h="1522709">
                <a:moveTo>
                  <a:pt x="878964" y="1005660"/>
                </a:moveTo>
                <a:lnTo>
                  <a:pt x="298434" y="0"/>
                </a:lnTo>
                <a:lnTo>
                  <a:pt x="0" y="517049"/>
                </a:lnTo>
                <a:lnTo>
                  <a:pt x="580437" y="1522709"/>
                </a:lnTo>
              </a:path>
            </a:pathLst>
          </a:custGeom>
          <a:solidFill>
            <a:schemeClr val="accent1">
              <a:alpha val="100000"/>
            </a:schemeClr>
          </a:solidFill>
        </p:spPr>
      </p:sp>
      <p:sp>
        <p:nvSpPr>
          <p:cNvPr id="10" name="Freeform 10"/>
          <p:cNvSpPr/>
          <p:nvPr/>
        </p:nvSpPr>
        <p:spPr>
          <a:xfrm>
            <a:off x="3414397" y="5155091"/>
            <a:ext cx="1312093" cy="1136448"/>
          </a:xfrm>
          <a:custGeom>
            <a:avLst/>
            <a:gdLst/>
            <a:ahLst/>
            <a:cxnLst/>
            <a:rect l="l" t="t" r="r" b="b"/>
            <a:pathLst>
              <a:path w="596961" h="517048">
                <a:moveTo>
                  <a:pt x="298434" y="0"/>
                </a:moveTo>
                <a:lnTo>
                  <a:pt x="298434" y="0"/>
                </a:lnTo>
                <a:lnTo>
                  <a:pt x="0" y="517049"/>
                </a:lnTo>
                <a:lnTo>
                  <a:pt x="596961" y="517049"/>
                </a:lnTo>
              </a:path>
            </a:pathLst>
          </a:custGeom>
          <a:solidFill>
            <a:schemeClr val="accent3">
              <a:alpha val="100000"/>
            </a:schemeClr>
          </a:solidFill>
        </p:spPr>
      </p:sp>
      <p:sp>
        <p:nvSpPr>
          <p:cNvPr id="11" name="Freeform 11"/>
          <p:cNvSpPr/>
          <p:nvPr/>
        </p:nvSpPr>
        <p:spPr>
          <a:xfrm>
            <a:off x="4164078" y="5155091"/>
            <a:ext cx="3207697" cy="1136448"/>
          </a:xfrm>
          <a:custGeom>
            <a:avLst/>
            <a:gdLst/>
            <a:ahLst/>
            <a:cxnLst/>
            <a:rect l="l" t="t" r="r" b="b"/>
            <a:pathLst>
              <a:path w="1459401" h="517048">
                <a:moveTo>
                  <a:pt x="298434" y="517049"/>
                </a:moveTo>
                <a:lnTo>
                  <a:pt x="1459402" y="517049"/>
                </a:lnTo>
                <a:lnTo>
                  <a:pt x="1160968" y="0"/>
                </a:lnTo>
                <a:lnTo>
                  <a:pt x="0" y="0"/>
                </a:lnTo>
              </a:path>
            </a:pathLst>
          </a:custGeom>
          <a:solidFill>
            <a:schemeClr val="accent1">
              <a:alpha val="100000"/>
            </a:schemeClr>
          </a:solidFill>
        </p:spPr>
      </p:sp>
      <p:sp>
        <p:nvSpPr>
          <p:cNvPr id="12" name="Freeform 12"/>
          <p:cNvSpPr/>
          <p:nvPr/>
        </p:nvSpPr>
        <p:spPr>
          <a:xfrm>
            <a:off x="5440056" y="1645894"/>
            <a:ext cx="1311889" cy="1136448"/>
          </a:xfrm>
          <a:custGeom>
            <a:avLst/>
            <a:gdLst/>
            <a:ahLst/>
            <a:cxnLst/>
            <a:rect l="l" t="t" r="r" b="b"/>
            <a:pathLst>
              <a:path w="596868" h="517048">
                <a:moveTo>
                  <a:pt x="596869" y="517049"/>
                </a:moveTo>
                <a:lnTo>
                  <a:pt x="596869" y="517049"/>
                </a:lnTo>
                <a:lnTo>
                  <a:pt x="298434" y="0"/>
                </a:lnTo>
                <a:lnTo>
                  <a:pt x="0" y="517049"/>
                </a:lnTo>
              </a:path>
            </a:pathLst>
          </a:custGeom>
          <a:solidFill>
            <a:schemeClr val="accent3">
              <a:alpha val="100000"/>
            </a:schemeClr>
          </a:solidFill>
        </p:spPr>
      </p:sp>
      <p:sp>
        <p:nvSpPr>
          <p:cNvPr id="13" name="Freeform 13"/>
          <p:cNvSpPr/>
          <p:nvPr/>
        </p:nvSpPr>
        <p:spPr>
          <a:xfrm>
            <a:off x="4117211" y="2863519"/>
            <a:ext cx="2587867" cy="2210395"/>
          </a:xfrm>
          <a:custGeom>
            <a:avLst/>
            <a:gdLst/>
            <a:ahLst/>
            <a:cxnLst/>
            <a:rect l="l" t="t" r="r" b="b"/>
            <a:pathLst>
              <a:path w="1177398" h="1005660">
                <a:moveTo>
                  <a:pt x="580530" y="0"/>
                </a:moveTo>
                <a:lnTo>
                  <a:pt x="0" y="1005660"/>
                </a:lnTo>
                <a:lnTo>
                  <a:pt x="596961" y="1005660"/>
                </a:lnTo>
                <a:lnTo>
                  <a:pt x="1177399" y="0"/>
                </a:lnTo>
              </a:path>
            </a:pathLst>
          </a:custGeom>
          <a:solidFill>
            <a:schemeClr val="accent1">
              <a:alpha val="100000"/>
            </a:schemeClr>
          </a:solidFill>
        </p:spPr>
      </p:sp>
      <p:sp>
        <p:nvSpPr>
          <p:cNvPr id="14" name="TextBox 14"/>
          <p:cNvSpPr txBox="1"/>
          <p:nvPr/>
        </p:nvSpPr>
        <p:spPr>
          <a:xfrm>
            <a:off x="5379244" y="5460397"/>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Time limits</a:t>
            </a:r>
            <a:endParaRPr lang="en-US" sz="1500">
              <a:solidFill>
                <a:srgbClr val="FFFFFF">
                  <a:alpha val="100000"/>
                </a:srgbClr>
              </a:solidFill>
              <a:latin typeface="Noto Sans SC"/>
              <a:ea typeface="Noto Sans SC"/>
              <a:cs typeface="Noto Sans SC"/>
            </a:endParaRPr>
          </a:p>
        </p:txBody>
      </p:sp>
      <p:sp>
        <p:nvSpPr>
          <p:cNvPr id="15" name="TextBox 15"/>
          <p:cNvSpPr txBox="1"/>
          <p:nvPr/>
        </p:nvSpPr>
        <p:spPr>
          <a:xfrm>
            <a:off x="4951952" y="3706273"/>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Evidence management</a:t>
            </a:r>
            <a:endParaRPr lang="en-US" sz="1500">
              <a:solidFill>
                <a:srgbClr val="FFFFFF">
                  <a:alpha val="100000"/>
                </a:srgbClr>
              </a:solidFill>
              <a:latin typeface="Noto Sans SC"/>
              <a:ea typeface="Noto Sans SC"/>
              <a:cs typeface="Noto Sans SC"/>
            </a:endParaRPr>
          </a:p>
        </p:txBody>
      </p:sp>
      <p:sp>
        <p:nvSpPr>
          <p:cNvPr id="16" name="TextBox 16"/>
          <p:cNvSpPr txBox="1"/>
          <p:nvPr/>
        </p:nvSpPr>
        <p:spPr>
          <a:xfrm>
            <a:off x="6661214" y="4305490"/>
            <a:ext cx="914400" cy="247650"/>
          </a:xfrm>
          <a:prstGeom prst="rect">
            <a:avLst/>
          </a:prstGeom>
          <a:noFill/>
        </p:spPr>
        <p:txBody>
          <a:bodyPr vert="horz" wrap="square" lIns="0" tIns="0" rIns="0" bIns="0" rtlCol="0" anchor="t" anchorCtr="0">
            <a:spAutoFit/>
          </a:bodyPr>
          <a:lstStyle/>
          <a:p>
            <a:pPr algn="ctr">
              <a:lnSpc>
                <a:spcPct val="125000"/>
              </a:lnSpc>
              <a:spcBef>
                <a:spcPct val="0"/>
              </a:spcBef>
            </a:pPr>
            <a:r>
              <a:rPr lang="en-US" sz="1500">
                <a:solidFill>
                  <a:srgbClr val="FFFFFF">
                    <a:alpha val="100000"/>
                  </a:srgbClr>
                </a:solidFill>
                <a:latin typeface="Noto Sans SC"/>
                <a:ea typeface="Noto Sans SC"/>
                <a:cs typeface="Noto Sans SC"/>
              </a:rPr>
              <a:t>Upgrade mechanism</a:t>
            </a:r>
            <a:endParaRPr lang="en-US" sz="1500">
              <a:solidFill>
                <a:srgbClr val="FFFFFF">
                  <a:alpha val="100000"/>
                </a:srgbClr>
              </a:solidFill>
              <a:latin typeface="Noto Sans SC"/>
              <a:ea typeface="Noto Sans SC"/>
              <a:cs typeface="Noto Sans SC"/>
            </a:endParaRPr>
          </a:p>
        </p:txBody>
      </p:sp>
      <p:sp>
        <p:nvSpPr>
          <p:cNvPr id="17" name="TextBox 17"/>
          <p:cNvSpPr txBox="1"/>
          <p:nvPr/>
        </p:nvSpPr>
        <p:spPr>
          <a:xfrm>
            <a:off x="725617" y="5421809"/>
            <a:ext cx="2362200"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VDA6.3 standard requires serious non-compliance to develop a rectification plan and submit a written report within 10 working days</a:t>
            </a:r>
            <a:endParaRPr lang="en-US" sz="1000">
              <a:solidFill>
                <a:schemeClr val="dk1">
                  <a:alpha val="100000"/>
                </a:schemeClr>
              </a:solidFill>
              <a:latin typeface="Noto Sans SC"/>
              <a:ea typeface="Noto Sans SC"/>
              <a:cs typeface="Noto Sans SC"/>
            </a:endParaRPr>
          </a:p>
        </p:txBody>
      </p:sp>
      <p:sp>
        <p:nvSpPr>
          <p:cNvPr id="18" name="TextBox 18"/>
          <p:cNvSpPr txBox="1"/>
          <p:nvPr/>
        </p:nvSpPr>
        <p:spPr>
          <a:xfrm>
            <a:off x="725617" y="4235977"/>
            <a:ext cx="30194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Overdue non-conforming items need to be escalated to management and recorded in the monthly quality report</a:t>
            </a:r>
            <a:endParaRPr lang="en-US" sz="1000">
              <a:solidFill>
                <a:schemeClr val="dk1">
                  <a:alpha val="100000"/>
                </a:schemeClr>
              </a:solidFill>
              <a:latin typeface="Noto Sans SC"/>
              <a:ea typeface="Noto Sans SC"/>
              <a:cs typeface="Noto Sans SC"/>
            </a:endParaRPr>
          </a:p>
        </p:txBody>
      </p:sp>
      <p:sp>
        <p:nvSpPr>
          <p:cNvPr id="19" name="AutoShape 19"/>
          <p:cNvSpPr/>
          <p:nvPr/>
        </p:nvSpPr>
        <p:spPr>
          <a:xfrm>
            <a:off x="1643809" y="3008581"/>
            <a:ext cx="534188" cy="534188"/>
          </a:xfrm>
          <a:prstGeom prst="ellipse">
            <a:avLst/>
          </a:prstGeom>
          <a:solidFill>
            <a:schemeClr val="accent3">
              <a:alpha val="100000"/>
            </a:schemeClr>
          </a:solidFill>
        </p:spPr>
      </p:sp>
      <p:sp>
        <p:nvSpPr>
          <p:cNvPr id="20" name="AutoShape 20"/>
          <p:cNvSpPr/>
          <p:nvPr/>
        </p:nvSpPr>
        <p:spPr>
          <a:xfrm>
            <a:off x="753667" y="3008581"/>
            <a:ext cx="534188" cy="534188"/>
          </a:xfrm>
          <a:prstGeom prst="ellipse">
            <a:avLst/>
          </a:prstGeom>
          <a:solidFill>
            <a:schemeClr val="accent3">
              <a:alpha val="100000"/>
            </a:schemeClr>
          </a:solidFill>
        </p:spPr>
      </p:sp>
      <p:sp>
        <p:nvSpPr>
          <p:cNvPr id="21" name="AutoShape 21"/>
          <p:cNvSpPr/>
          <p:nvPr/>
        </p:nvSpPr>
        <p:spPr>
          <a:xfrm>
            <a:off x="2533951" y="3008581"/>
            <a:ext cx="534188" cy="534188"/>
          </a:xfrm>
          <a:prstGeom prst="ellipse">
            <a:avLst/>
          </a:prstGeom>
          <a:solidFill>
            <a:schemeClr val="accent3">
              <a:alpha val="100000"/>
            </a:schemeClr>
          </a:solidFill>
        </p:spPr>
      </p:sp>
      <p:sp>
        <p:nvSpPr>
          <p:cNvPr id="22" name="TextBox 22"/>
          <p:cNvSpPr txBox="1"/>
          <p:nvPr/>
        </p:nvSpPr>
        <p:spPr>
          <a:xfrm>
            <a:off x="725617" y="2188528"/>
            <a:ext cx="3933825" cy="571500"/>
          </a:xfrm>
          <a:prstGeom prst="rect">
            <a:avLst/>
          </a:prstGeom>
          <a:noFill/>
        </p:spPr>
        <p:txBody>
          <a:bodyPr vert="horz" wrap="square" lIns="0" tIns="0" rIns="0" bIns="0" rtlCol="0" anchor="t" anchorCtr="0">
            <a:spAutoFit/>
          </a:bodyPr>
          <a:lstStyle/>
          <a:p>
            <a:pPr algn="l">
              <a:lnSpc>
                <a:spcPct val="120000"/>
              </a:lnSpc>
            </a:pPr>
            <a:r>
              <a:rPr lang="en-US" sz="1000">
                <a:solidFill>
                  <a:schemeClr val="dk1">
                    <a:alpha val="100000"/>
                  </a:schemeClr>
                </a:solidFill>
                <a:latin typeface="Noto Sans SC"/>
                <a:ea typeface="Noto Sans SC"/>
                <a:cs typeface="Noto Sans SC"/>
              </a:rPr>
              <a:t>All corrective measures must be accompanied by objective evidence (such as photos/test reports/process document change records, etc.)</a:t>
            </a:r>
            <a:endParaRPr lang="en-US" sz="1000">
              <a:solidFill>
                <a:schemeClr val="dk1">
                  <a:alpha val="100000"/>
                </a:schemeClr>
              </a:solidFill>
              <a:latin typeface="Noto Sans SC"/>
              <a:ea typeface="Noto Sans SC"/>
              <a:cs typeface="Noto Sans SC"/>
            </a:endParaRPr>
          </a:p>
        </p:txBody>
      </p:sp>
      <p:sp>
        <p:nvSpPr>
          <p:cNvPr id="23" name="TextBox 23"/>
          <p:cNvSpPr txBox="1"/>
          <p:nvPr/>
        </p:nvSpPr>
        <p:spPr>
          <a:xfrm>
            <a:off x="725617" y="1686081"/>
            <a:ext cx="3883378" cy="333375"/>
          </a:xfrm>
          <a:prstGeom prst="rect">
            <a:avLst/>
          </a:prstGeom>
          <a:noFill/>
        </p:spPr>
        <p:txBody>
          <a:bodyPr vert="horz" wrap="square" lIns="0" tIns="0" rIns="0" bIns="0" rtlCol="0" anchor="t" anchorCtr="0">
            <a:spAutoFit/>
          </a:bodyPr>
          <a:lstStyle/>
          <a:p>
            <a:pPr algn="l">
              <a:lnSpc>
                <a:spcPct val="100000"/>
              </a:lnSpc>
              <a:spcBef>
                <a:spcPct val="0"/>
              </a:spcBef>
            </a:pPr>
            <a:r>
              <a:rPr lang="en-US" sz="2000">
                <a:solidFill>
                  <a:schemeClr val="dk1">
                    <a:alpha val="100000"/>
                  </a:schemeClr>
                </a:solidFill>
                <a:latin typeface="Noto Sans SC"/>
                <a:ea typeface="Noto Sans SC"/>
                <a:cs typeface="Noto Sans SC"/>
              </a:rPr>
              <a:t>Rectification and verification</a:t>
            </a:r>
            <a:endParaRPr lang="en-US" sz="2000">
              <a:solidFill>
                <a:schemeClr val="dk1">
                  <a:alpha val="100000"/>
                </a:schemeClr>
              </a:solidFill>
              <a:latin typeface="Noto Sans SC"/>
              <a:ea typeface="Noto Sans SC"/>
              <a:cs typeface="Noto Sans SC"/>
            </a:endParaRPr>
          </a:p>
        </p:txBody>
      </p:sp>
      <p:sp>
        <p:nvSpPr>
          <p:cNvPr id="24" name="TextBox 24"/>
          <p:cNvSpPr txBox="1"/>
          <p:nvPr/>
        </p:nvSpPr>
        <p:spPr>
          <a:xfrm flipH="1">
            <a:off x="9101017" y="5421809"/>
            <a:ext cx="2362200"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Generally, the rectification period for non-conforming items shall not exceed 30 calendar days and a complete chain of evidence must be provided.</a:t>
            </a:r>
            <a:endParaRPr lang="en-US" sz="1000">
              <a:solidFill>
                <a:schemeClr val="dk1">
                  <a:alpha val="100000"/>
                </a:schemeClr>
              </a:solidFill>
              <a:latin typeface="Noto Sans SC"/>
              <a:ea typeface="Noto Sans SC"/>
              <a:cs typeface="Noto Sans SC"/>
            </a:endParaRPr>
          </a:p>
        </p:txBody>
      </p:sp>
      <p:sp>
        <p:nvSpPr>
          <p:cNvPr id="25" name="TextBox 25"/>
          <p:cNvSpPr txBox="1"/>
          <p:nvPr/>
        </p:nvSpPr>
        <p:spPr>
          <a:xfrm flipH="1">
            <a:off x="8441129" y="4235977"/>
            <a:ext cx="30194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Repeated non-conformities must initiate a rapid response process and develop containment measures within 48 hours</a:t>
            </a:r>
            <a:endParaRPr lang="en-US" sz="1000">
              <a:solidFill>
                <a:schemeClr val="dk1">
                  <a:alpha val="100000"/>
                </a:schemeClr>
              </a:solidFill>
              <a:latin typeface="Noto Sans SC"/>
              <a:ea typeface="Noto Sans SC"/>
              <a:cs typeface="Noto Sans SC"/>
            </a:endParaRPr>
          </a:p>
        </p:txBody>
      </p:sp>
      <p:sp>
        <p:nvSpPr>
          <p:cNvPr id="26" name="AutoShape 26"/>
          <p:cNvSpPr/>
          <p:nvPr/>
        </p:nvSpPr>
        <p:spPr>
          <a:xfrm flipH="1">
            <a:off x="10009606" y="3008581"/>
            <a:ext cx="534188" cy="534188"/>
          </a:xfrm>
          <a:prstGeom prst="ellipse">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27" name="AutoShape 27"/>
          <p:cNvSpPr/>
          <p:nvPr/>
        </p:nvSpPr>
        <p:spPr>
          <a:xfrm flipH="1">
            <a:off x="10899747" y="3008581"/>
            <a:ext cx="534188" cy="534188"/>
          </a:xfrm>
          <a:prstGeom prst="ellipse">
            <a:avLst/>
          </a:prstGeom>
          <a:solidFill>
            <a:schemeClr val="accent3">
              <a:alpha val="100000"/>
            </a:schemeClr>
          </a:solidFill>
        </p:spPr>
      </p:sp>
      <p:sp>
        <p:nvSpPr>
          <p:cNvPr id="28" name="AutoShape 28"/>
          <p:cNvSpPr/>
          <p:nvPr/>
        </p:nvSpPr>
        <p:spPr>
          <a:xfrm flipH="1">
            <a:off x="9119464" y="3008581"/>
            <a:ext cx="534188" cy="534188"/>
          </a:xfrm>
          <a:prstGeom prst="ellipse">
            <a:avLst/>
          </a:prstGeom>
          <a:solidFill>
            <a:schemeClr val="accent3">
              <a:alpha val="100000"/>
            </a:schemeClr>
          </a:solidFill>
        </p:spPr>
      </p:sp>
      <p:sp>
        <p:nvSpPr>
          <p:cNvPr id="29" name="TextBox 29"/>
          <p:cNvSpPr txBox="1"/>
          <p:nvPr/>
        </p:nvSpPr>
        <p:spPr>
          <a:xfrm flipH="1">
            <a:off x="7528879" y="2188528"/>
            <a:ext cx="3933825" cy="571500"/>
          </a:xfrm>
          <a:prstGeom prst="rect">
            <a:avLst/>
          </a:prstGeom>
          <a:noFill/>
        </p:spPr>
        <p:txBody>
          <a:bodyPr vert="horz" wrap="square" lIns="0" tIns="0" rIns="0" bIns="0" rtlCol="0" anchor="t" anchorCtr="0">
            <a:spAutoFit/>
          </a:bodyPr>
          <a:lstStyle/>
          <a:p>
            <a:pPr algn="r">
              <a:lnSpc>
                <a:spcPct val="120000"/>
              </a:lnSpc>
            </a:pPr>
            <a:r>
              <a:rPr lang="en-US" sz="1000">
                <a:solidFill>
                  <a:schemeClr val="dk1">
                    <a:alpha val="100000"/>
                  </a:schemeClr>
                </a:solidFill>
                <a:latin typeface="Noto Sans SC"/>
                <a:ea typeface="Noto Sans SC"/>
                <a:cs typeface="Noto Sans SC"/>
              </a:rPr>
              <a:t>The auditor needs to confirm the effectiveness and continued implementation of the corrective measures on-site during the next supervision audit.</a:t>
            </a:r>
            <a:endParaRPr lang="en-US" sz="1000">
              <a:solidFill>
                <a:schemeClr val="dk1">
                  <a:alpha val="100000"/>
                </a:schemeClr>
              </a:solidFill>
              <a:latin typeface="Noto Sans SC"/>
              <a:ea typeface="Noto Sans SC"/>
              <a:cs typeface="Noto Sans SC"/>
            </a:endParaRPr>
          </a:p>
        </p:txBody>
      </p:sp>
      <p:sp>
        <p:nvSpPr>
          <p:cNvPr id="30" name="TextBox 30"/>
          <p:cNvSpPr txBox="1"/>
          <p:nvPr/>
        </p:nvSpPr>
        <p:spPr>
          <a:xfrm flipH="1">
            <a:off x="7642088" y="1686081"/>
            <a:ext cx="3822902" cy="333375"/>
          </a:xfrm>
          <a:prstGeom prst="rect">
            <a:avLst/>
          </a:prstGeom>
          <a:noFill/>
        </p:spPr>
        <p:txBody>
          <a:bodyPr vert="horz" wrap="square" lIns="0" tIns="0" rIns="0" bIns="0" rtlCol="0" anchor="t" anchorCtr="0">
            <a:spAutoFit/>
          </a:bodyPr>
          <a:lstStyle/>
          <a:p>
            <a:pPr algn="r">
              <a:lnSpc>
                <a:spcPct val="100000"/>
              </a:lnSpc>
              <a:spcBef>
                <a:spcPct val="0"/>
              </a:spcBef>
            </a:pPr>
            <a:r>
              <a:rPr lang="en-US" sz="2000">
                <a:solidFill>
                  <a:schemeClr val="dk1">
                    <a:alpha val="100000"/>
                  </a:schemeClr>
                </a:solidFill>
                <a:latin typeface="Noto Sans SC"/>
                <a:ea typeface="Noto Sans SC"/>
                <a:cs typeface="Noto Sans SC"/>
              </a:rPr>
              <a:t>Closed loop requirements</a:t>
            </a:r>
            <a:endParaRPr lang="en-US" sz="2000">
              <a:solidFill>
                <a:schemeClr val="dk1">
                  <a:alpha val="100000"/>
                </a:schemeClr>
              </a:solidFill>
              <a:latin typeface="Noto Sans SC"/>
              <a:ea typeface="Noto Sans SC"/>
              <a:cs typeface="Noto Sans SC"/>
            </a:endParaRPr>
          </a:p>
        </p:txBody>
      </p:sp>
      <p:sp>
        <p:nvSpPr>
          <p:cNvPr id="31" name="TextBox 31"/>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Rectification timeliness requirements</a:t>
            </a:r>
            <a:endParaRPr lang="en-US" sz="3000" b="1">
              <a:solidFill>
                <a:schemeClr val="dk2">
                  <a:alpha val="100000"/>
                </a:schemeClr>
              </a:solidFill>
              <a:latin typeface="Noto Sans SC"/>
              <a:ea typeface="Noto Sans SC"/>
              <a:cs typeface="Noto Sans SC"/>
            </a:endParaRPr>
          </a:p>
        </p:txBody>
      </p:sp>
      <p:sp>
        <p:nvSpPr>
          <p:cNvPr id="32" name="Freeform 32"/>
          <p:cNvSpPr/>
          <p:nvPr/>
        </p:nvSpPr>
        <p:spPr>
          <a:xfrm>
            <a:off x="1734503" y="3094672"/>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3" name="Freeform 33"/>
          <p:cNvSpPr/>
          <p:nvPr/>
        </p:nvSpPr>
        <p:spPr>
          <a:xfrm>
            <a:off x="844549" y="3094477"/>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4" name="Freeform 34"/>
          <p:cNvSpPr/>
          <p:nvPr/>
        </p:nvSpPr>
        <p:spPr>
          <a:xfrm>
            <a:off x="2624833" y="3113527"/>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
        <p:nvSpPr>
          <p:cNvPr id="35" name="Freeform 35"/>
          <p:cNvSpPr/>
          <p:nvPr/>
        </p:nvSpPr>
        <p:spPr>
          <a:xfrm>
            <a:off x="9200820" y="3104002"/>
            <a:ext cx="371475" cy="371475"/>
          </a:xfrm>
          <a:custGeom>
            <a:avLst/>
            <a:gdLst/>
            <a:ahLst/>
            <a:cxnLst/>
            <a:rect l="l" t="t" r="r" b="b"/>
            <a:pathLst>
              <a:path w="304800" h="304800">
                <a:moveTo>
                  <a:pt x="50749" y="121920"/>
                </a:moveTo>
                <a:lnTo>
                  <a:pt x="152400" y="182880"/>
                </a:lnTo>
                <a:lnTo>
                  <a:pt x="304800" y="91440"/>
                </a:lnTo>
                <a:lnTo>
                  <a:pt x="152400" y="0"/>
                </a:lnTo>
                <a:lnTo>
                  <a:pt x="0" y="91440"/>
                </a:lnTo>
                <a:lnTo>
                  <a:pt x="152400" y="91440"/>
                </a:lnTo>
                <a:lnTo>
                  <a:pt x="152400" y="121920"/>
                </a:lnTo>
                <a:lnTo>
                  <a:pt x="50749" y="121920"/>
                </a:lnTo>
                <a:close/>
              </a:path>
              <a:path w="304800" h="304800">
                <a:moveTo>
                  <a:pt x="0" y="121920"/>
                </a:moveTo>
                <a:lnTo>
                  <a:pt x="0" y="243840"/>
                </a:lnTo>
                <a:lnTo>
                  <a:pt x="30480" y="210007"/>
                </a:lnTo>
                <a:lnTo>
                  <a:pt x="30480" y="140208"/>
                </a:lnTo>
                <a:lnTo>
                  <a:pt x="0" y="121920"/>
                </a:lnTo>
                <a:close/>
              </a:path>
              <a:path w="304800" h="304800">
                <a:moveTo>
                  <a:pt x="152400" y="304800"/>
                </a:moveTo>
                <a:lnTo>
                  <a:pt x="45720" y="240792"/>
                </a:lnTo>
                <a:lnTo>
                  <a:pt x="45720" y="149352"/>
                </a:lnTo>
                <a:lnTo>
                  <a:pt x="152400" y="213360"/>
                </a:lnTo>
                <a:lnTo>
                  <a:pt x="259080" y="149352"/>
                </a:lnTo>
                <a:lnTo>
                  <a:pt x="259080" y="240792"/>
                </a:lnTo>
                <a:lnTo>
                  <a:pt x="152400" y="304800"/>
                </a:lnTo>
              </a:path>
            </a:pathLst>
          </a:custGeom>
          <a:solidFill>
            <a:srgbClr val="FFFFFF">
              <a:alpha val="100000"/>
            </a:srgbClr>
          </a:solidFill>
        </p:spPr>
      </p:sp>
      <p:sp>
        <p:nvSpPr>
          <p:cNvPr id="36" name="Freeform 36"/>
          <p:cNvSpPr/>
          <p:nvPr/>
        </p:nvSpPr>
        <p:spPr>
          <a:xfrm>
            <a:off x="10086379" y="3094477"/>
            <a:ext cx="372427" cy="372427"/>
          </a:xfrm>
          <a:custGeom>
            <a:avLst/>
            <a:gdLst/>
            <a:ahLst/>
            <a:cxnLst/>
            <a:rect l="l" t="t" r="r" b="b"/>
            <a:pathLst>
              <a:path w="304800" h="304800">
                <a:moveTo>
                  <a:pt x="257299" y="240773"/>
                </a:moveTo>
                <a:lnTo>
                  <a:pt x="257299" y="258156"/>
                </a:lnTo>
                <a:lnTo>
                  <a:pt x="47501" y="258156"/>
                </a:lnTo>
                <a:lnTo>
                  <a:pt x="47501" y="240773"/>
                </a:lnTo>
                <a:cubicBezTo>
                  <a:pt x="47501" y="240773"/>
                  <a:pt x="43015" y="231162"/>
                  <a:pt x="67361" y="208112"/>
                </a:cubicBezTo>
                <a:cubicBezTo>
                  <a:pt x="91688" y="185071"/>
                  <a:pt x="88487" y="125511"/>
                  <a:pt x="88487" y="85173"/>
                </a:cubicBezTo>
                <a:cubicBezTo>
                  <a:pt x="88487" y="44834"/>
                  <a:pt x="145142" y="43977"/>
                  <a:pt x="145142" y="43977"/>
                </a:cubicBezTo>
                <a:lnTo>
                  <a:pt x="147085" y="43977"/>
                </a:lnTo>
                <a:cubicBezTo>
                  <a:pt x="147085" y="43996"/>
                  <a:pt x="147085" y="43701"/>
                  <a:pt x="147085" y="37424"/>
                </a:cubicBezTo>
                <a:cubicBezTo>
                  <a:pt x="147085" y="33395"/>
                  <a:pt x="133560" y="18802"/>
                  <a:pt x="133560" y="18802"/>
                </a:cubicBezTo>
                <a:lnTo>
                  <a:pt x="133360" y="9973"/>
                </a:lnTo>
                <a:lnTo>
                  <a:pt x="171555" y="9973"/>
                </a:lnTo>
                <a:lnTo>
                  <a:pt x="171298" y="19136"/>
                </a:lnTo>
                <a:cubicBezTo>
                  <a:pt x="171298" y="19136"/>
                  <a:pt x="156639" y="33719"/>
                  <a:pt x="156639" y="38014"/>
                </a:cubicBezTo>
                <a:cubicBezTo>
                  <a:pt x="156639" y="42167"/>
                  <a:pt x="156639" y="43558"/>
                  <a:pt x="156639" y="43967"/>
                </a:cubicBezTo>
                <a:lnTo>
                  <a:pt x="159658" y="43967"/>
                </a:lnTo>
                <a:cubicBezTo>
                  <a:pt x="159658" y="43967"/>
                  <a:pt x="216313" y="44825"/>
                  <a:pt x="216313" y="85163"/>
                </a:cubicBezTo>
                <a:cubicBezTo>
                  <a:pt x="216313" y="125501"/>
                  <a:pt x="213112" y="185071"/>
                  <a:pt x="237449" y="208121"/>
                </a:cubicBezTo>
                <a:cubicBezTo>
                  <a:pt x="261785" y="231172"/>
                  <a:pt x="257299" y="240773"/>
                  <a:pt x="257299" y="240773"/>
                </a:cubicBezTo>
                <a:close/>
              </a:path>
              <a:path w="304800" h="304800">
                <a:moveTo>
                  <a:pt x="176327" y="267367"/>
                </a:moveTo>
                <a:cubicBezTo>
                  <a:pt x="176327" y="280559"/>
                  <a:pt x="165640" y="294827"/>
                  <a:pt x="152457" y="294827"/>
                </a:cubicBezTo>
                <a:cubicBezTo>
                  <a:pt x="139275" y="294827"/>
                  <a:pt x="128588" y="280559"/>
                  <a:pt x="128588" y="267367"/>
                </a:cubicBezTo>
                <a:cubicBezTo>
                  <a:pt x="128588" y="267662"/>
                  <a:pt x="176327" y="267062"/>
                  <a:pt x="176327" y="267367"/>
                </a:cubicBezTo>
              </a:path>
            </a:pathLst>
          </a:custGeom>
          <a:solidFill>
            <a:srgbClr val="FDFDFD">
              <a:alpha val="100000"/>
            </a:srgbClr>
          </a:solidFill>
        </p:spPr>
      </p:sp>
      <p:sp>
        <p:nvSpPr>
          <p:cNvPr id="37" name="Freeform 37"/>
          <p:cNvSpPr/>
          <p:nvPr/>
        </p:nvSpPr>
        <p:spPr>
          <a:xfrm>
            <a:off x="10981103" y="3104002"/>
            <a:ext cx="371475" cy="371475"/>
          </a:xfrm>
          <a:custGeom>
            <a:avLst/>
            <a:gdLst/>
            <a:ahLst/>
            <a:cxnLst/>
            <a:rect l="l" t="t" r="r" b="b"/>
            <a:pathLst>
              <a:path w="304800" h="304800">
                <a:moveTo>
                  <a:pt x="152800" y="79486"/>
                </a:moveTo>
                <a:cubicBezTo>
                  <a:pt x="152800" y="79486"/>
                  <a:pt x="133750" y="38891"/>
                  <a:pt x="90888" y="38891"/>
                </a:cubicBezTo>
                <a:cubicBezTo>
                  <a:pt x="44053" y="38891"/>
                  <a:pt x="19450" y="78581"/>
                  <a:pt x="19450" y="118262"/>
                </a:cubicBezTo>
                <a:cubicBezTo>
                  <a:pt x="19450" y="184147"/>
                  <a:pt x="152800" y="265900"/>
                  <a:pt x="152800" y="265900"/>
                </a:cubicBezTo>
                <a:cubicBezTo>
                  <a:pt x="152800" y="265900"/>
                  <a:pt x="285350" y="184937"/>
                  <a:pt x="285350" y="118262"/>
                </a:cubicBezTo>
                <a:cubicBezTo>
                  <a:pt x="285350" y="77781"/>
                  <a:pt x="259956" y="38891"/>
                  <a:pt x="214713" y="38891"/>
                </a:cubicBezTo>
                <a:cubicBezTo>
                  <a:pt x="169469" y="38891"/>
                  <a:pt x="152800" y="79486"/>
                  <a:pt x="152800" y="79486"/>
                </a:cubicBezTo>
              </a:path>
            </a:pathLst>
          </a:custGeom>
          <a:solidFill>
            <a:srgbClr val="FFFFFF">
              <a:alpha val="100000"/>
            </a:srgbClr>
          </a:solid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254570" y="2672514"/>
            <a:ext cx="2037983" cy="1371600"/>
          </a:xfrm>
          <a:prstGeom prst="rect">
            <a:avLst/>
          </a:prstGeom>
        </p:spPr>
        <p:txBody>
          <a:bodyPr vert="horz" wrap="square" lIns="114300" tIns="57150" rIns="114300" bIns="57150" rtlCol="0" anchor="ctr" anchorCtr="0">
            <a:spAutoFit/>
          </a:bodyPr>
          <a:lstStyle/>
          <a:p>
            <a:pPr algn="ctr">
              <a:lnSpc>
                <a:spcPct val="120000"/>
              </a:lnSpc>
            </a:pPr>
            <a:r>
              <a:rPr lang="en-US" sz="6600" b="1">
                <a:solidFill>
                  <a:srgbClr val="1338FD">
                    <a:alpha val="100000"/>
                  </a:srgbClr>
                </a:solidFill>
                <a:latin typeface="Noto Sans SC"/>
                <a:ea typeface="Noto Sans SC"/>
                <a:cs typeface="Noto Sans SC"/>
              </a:rPr>
              <a:t>06</a:t>
            </a:r>
            <a:endParaRPr lang="en-US" sz="6600" b="1">
              <a:solidFill>
                <a:srgbClr val="1338FD">
                  <a:alpha val="100000"/>
                </a:srgbClr>
              </a:solidFill>
              <a:latin typeface="Noto Sans SC"/>
              <a:ea typeface="Noto Sans SC"/>
              <a:cs typeface="Noto Sans SC"/>
            </a:endParaRPr>
          </a:p>
        </p:txBody>
      </p:sp>
      <p:sp>
        <p:nvSpPr>
          <p:cNvPr id="3" name="TextBox 3"/>
          <p:cNvSpPr txBox="1"/>
          <p:nvPr/>
        </p:nvSpPr>
        <p:spPr>
          <a:xfrm>
            <a:off x="4324067" y="2411659"/>
            <a:ext cx="7014337" cy="1798058"/>
          </a:xfrm>
          <a:prstGeom prst="rect">
            <a:avLst/>
          </a:prstGeom>
        </p:spPr>
        <p:txBody>
          <a:bodyPr vert="horz" wrap="square" lIns="114300" tIns="57150" rIns="114300" bIns="57150" rtlCol="0" anchor="ctr" anchorCtr="0">
            <a:normAutofit/>
          </a:bodyPr>
          <a:lstStyle/>
          <a:p>
            <a:pPr algn="l">
              <a:lnSpc>
                <a:spcPct val="120000"/>
              </a:lnSpc>
            </a:pPr>
            <a:r>
              <a:rPr lang="en-US" sz="4050" b="1">
                <a:solidFill>
                  <a:srgbClr val="1F1F1F">
                    <a:alpha val="100000"/>
                  </a:srgbClr>
                </a:solidFill>
                <a:latin typeface="Noto Sans SC"/>
                <a:ea typeface="Noto Sans SC"/>
                <a:cs typeface="Noto Sans SC"/>
              </a:rPr>
              <a:t>Continuous improvement of practical applications</a:t>
            </a:r>
            <a:endParaRPr lang="en-US" sz="4050" b="1">
              <a:solidFill>
                <a:srgbClr val="1F1F1F">
                  <a:alpha val="100000"/>
                </a:srgbClr>
              </a:solidFill>
              <a:latin typeface="Noto Sans SC"/>
              <a:ea typeface="Noto Sans SC"/>
              <a:cs typeface="Noto Sans SC"/>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Validation of effectiveness of corrective measures</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1948466"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Closed loop verification mechanism</a:t>
            </a:r>
            <a:endParaRPr lang="en-US" sz="1700" b="1">
              <a:solidFill>
                <a:schemeClr val="accent1">
                  <a:alpha val="100000"/>
                </a:schemeClr>
              </a:solidFill>
              <a:latin typeface="Noto Sans SC"/>
              <a:ea typeface="Noto Sans SC"/>
              <a:cs typeface="Noto Sans SC"/>
            </a:endParaRPr>
          </a:p>
        </p:txBody>
      </p:sp>
      <p:sp>
        <p:nvSpPr>
          <p:cNvPr id="4" name="TextBox 4"/>
          <p:cNvSpPr txBox="1"/>
          <p:nvPr/>
        </p:nvSpPr>
        <p:spPr>
          <a:xfrm>
            <a:off x="1948466"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Establish a complete rectification tracking system, and confirm through regular follow-up visits and data analysis whether corrective measures are effective in eliminating root causes and avoiding recurrence of problems.</a:t>
            </a:r>
            <a:endParaRPr lang="en-US" sz="1250">
              <a:solidFill>
                <a:schemeClr val="dk1">
                  <a:alpha val="100000"/>
                </a:schemeClr>
              </a:solidFill>
              <a:latin typeface="Noto Sans SC"/>
              <a:ea typeface="Noto Sans SC"/>
              <a:cs typeface="Noto Sans SC"/>
            </a:endParaRPr>
          </a:p>
        </p:txBody>
      </p:sp>
      <p:sp>
        <p:nvSpPr>
          <p:cNvPr id="5" name="TextBox 5"/>
          <p:cNvSpPr txBox="1"/>
          <p:nvPr/>
        </p:nvSpPr>
        <p:spPr>
          <a:xfrm>
            <a:off x="6164262" y="1833388"/>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Comparison of key indicators</a:t>
            </a:r>
            <a:endParaRPr lang="en-US" sz="1700" b="1">
              <a:solidFill>
                <a:schemeClr val="accent1">
                  <a:alpha val="100000"/>
                </a:schemeClr>
              </a:solidFill>
              <a:latin typeface="Noto Sans SC"/>
              <a:ea typeface="Noto Sans SC"/>
              <a:cs typeface="Noto Sans SC"/>
            </a:endParaRPr>
          </a:p>
        </p:txBody>
      </p:sp>
      <p:sp>
        <p:nvSpPr>
          <p:cNvPr id="6" name="TextBox 6"/>
          <p:cNvSpPr txBox="1"/>
          <p:nvPr/>
        </p:nvSpPr>
        <p:spPr>
          <a:xfrm>
            <a:off x="6164262" y="2297252"/>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Compare core data such as process capability index (CPK) and defect rate (PPM) before and after rectification to quantitatively evaluate the actual effect of improvement measures.</a:t>
            </a:r>
            <a:endParaRPr lang="en-US" sz="1250">
              <a:solidFill>
                <a:schemeClr val="dk1">
                  <a:alpha val="100000"/>
                </a:schemeClr>
              </a:solidFill>
              <a:latin typeface="Noto Sans SC"/>
              <a:ea typeface="Noto Sans SC"/>
              <a:cs typeface="Noto Sans SC"/>
            </a:endParaRPr>
          </a:p>
        </p:txBody>
      </p:sp>
      <p:sp>
        <p:nvSpPr>
          <p:cNvPr id="7" name="TextBox 7"/>
          <p:cNvSpPr txBox="1"/>
          <p:nvPr/>
        </p:nvSpPr>
        <p:spPr>
          <a:xfrm>
            <a:off x="475287"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Cross-department collaborative verification</a:t>
            </a:r>
            <a:endParaRPr lang="en-US" sz="1700" b="1">
              <a:solidFill>
                <a:schemeClr val="accent1">
                  <a:alpha val="100000"/>
                </a:schemeClr>
              </a:solidFill>
              <a:latin typeface="Noto Sans SC"/>
              <a:ea typeface="Noto Sans SC"/>
              <a:cs typeface="Noto Sans SC"/>
            </a:endParaRPr>
          </a:p>
        </p:txBody>
      </p:sp>
      <p:sp>
        <p:nvSpPr>
          <p:cNvPr id="8" name="TextBox 8"/>
          <p:cNvSpPr txBox="1"/>
          <p:nvPr/>
        </p:nvSpPr>
        <p:spPr>
          <a:xfrm>
            <a:off x="475287"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Jointly conduct multi-dimensional reviews with quality, production, process and other departments to ensure that the rectification plan not only solves superficial problems, but also optimizes the overall process.</a:t>
            </a:r>
            <a:endParaRPr lang="en-US" sz="1250">
              <a:solidFill>
                <a:schemeClr val="dk1">
                  <a:alpha val="100000"/>
                </a:schemeClr>
              </a:solidFill>
              <a:latin typeface="Noto Sans SC"/>
              <a:ea typeface="Noto Sans SC"/>
              <a:cs typeface="Noto Sans SC"/>
            </a:endParaRPr>
          </a:p>
        </p:txBody>
      </p:sp>
      <p:sp>
        <p:nvSpPr>
          <p:cNvPr id="9" name="TextBox 9"/>
          <p:cNvSpPr txBox="1"/>
          <p:nvPr/>
        </p:nvSpPr>
        <p:spPr>
          <a:xfrm>
            <a:off x="4416600"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Employee performance check</a:t>
            </a:r>
            <a:endParaRPr lang="en-US" sz="1700" b="1">
              <a:solidFill>
                <a:schemeClr val="accent1">
                  <a:alpha val="100000"/>
                </a:schemeClr>
              </a:solidFill>
              <a:latin typeface="Noto Sans SC"/>
              <a:ea typeface="Noto Sans SC"/>
              <a:cs typeface="Noto Sans SC"/>
            </a:endParaRPr>
          </a:p>
        </p:txBody>
      </p:sp>
      <p:sp>
        <p:nvSpPr>
          <p:cNvPr id="10" name="TextBox 10"/>
          <p:cNvSpPr txBox="1"/>
          <p:nvPr/>
        </p:nvSpPr>
        <p:spPr>
          <a:xfrm>
            <a:off x="4416600"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Through on-site observation and record review, we can confirm whether front-line operators strictly follow the new standards and prevent measures from becoming mere formalities.</a:t>
            </a:r>
            <a:endParaRPr lang="en-US" sz="1250">
              <a:solidFill>
                <a:schemeClr val="dk1">
                  <a:alpha val="100000"/>
                </a:schemeClr>
              </a:solidFill>
              <a:latin typeface="Noto Sans SC"/>
              <a:ea typeface="Noto Sans SC"/>
              <a:cs typeface="Noto Sans SC"/>
            </a:endParaRPr>
          </a:p>
        </p:txBody>
      </p:sp>
      <p:sp>
        <p:nvSpPr>
          <p:cNvPr id="11" name="TextBox 11"/>
          <p:cNvSpPr txBox="1"/>
          <p:nvPr/>
        </p:nvSpPr>
        <p:spPr>
          <a:xfrm>
            <a:off x="8337121" y="4158866"/>
            <a:ext cx="3542492" cy="360348"/>
          </a:xfrm>
          <a:prstGeom prst="rect">
            <a:avLst/>
          </a:prstGeom>
          <a:noFill/>
        </p:spPr>
        <p:txBody>
          <a:bodyPr vert="horz" wrap="square" lIns="0" tIns="0" rIns="0" bIns="0" rtlCol="0" anchor="ctr" anchorCtr="0">
            <a:noAutofit/>
          </a:bodyPr>
          <a:lstStyle/>
          <a:p>
            <a:pPr algn="l">
              <a:lnSpc>
                <a:spcPct val="120000"/>
              </a:lnSpc>
            </a:pPr>
            <a:r>
              <a:rPr lang="en-US" sz="1700" b="1">
                <a:solidFill>
                  <a:schemeClr val="accent1">
                    <a:alpha val="100000"/>
                  </a:schemeClr>
                </a:solidFill>
                <a:latin typeface="Noto Sans SC"/>
                <a:ea typeface="Noto Sans SC"/>
                <a:cs typeface="Noto Sans SC"/>
              </a:rPr>
              <a:t>Long-term stability monitoring</a:t>
            </a:r>
            <a:endParaRPr lang="en-US" sz="1700" b="1">
              <a:solidFill>
                <a:schemeClr val="accent1">
                  <a:alpha val="100000"/>
                </a:schemeClr>
              </a:solidFill>
              <a:latin typeface="Noto Sans SC"/>
              <a:ea typeface="Noto Sans SC"/>
              <a:cs typeface="Noto Sans SC"/>
            </a:endParaRPr>
          </a:p>
        </p:txBody>
      </p:sp>
      <p:sp>
        <p:nvSpPr>
          <p:cNvPr id="12" name="TextBox 12"/>
          <p:cNvSpPr txBox="1"/>
          <p:nvPr/>
        </p:nvSpPr>
        <p:spPr>
          <a:xfrm>
            <a:off x="8337121" y="4622729"/>
            <a:ext cx="3542492" cy="1369164"/>
          </a:xfrm>
          <a:prstGeom prst="rect">
            <a:avLst/>
          </a:prstGeom>
          <a:noFill/>
        </p:spPr>
        <p:txBody>
          <a:bodyPr vert="horz" wrap="square" lIns="0" tIns="0" rIns="0" bIns="0" rtlCol="0" anchor="t" anchorCtr="0">
            <a:noAutofit/>
          </a:bodyPr>
          <a:lstStyle/>
          <a:p>
            <a:pPr algn="l">
              <a:lnSpc>
                <a:spcPct val="140000"/>
              </a:lnSpc>
            </a:pPr>
            <a:r>
              <a:rPr lang="en-US" sz="1250">
                <a:solidFill>
                  <a:schemeClr val="dk1">
                    <a:alpha val="100000"/>
                  </a:schemeClr>
                </a:solidFill>
                <a:latin typeface="Noto Sans SC"/>
                <a:ea typeface="Noto Sans SC"/>
                <a:cs typeface="Noto Sans SC"/>
              </a:rPr>
              <a:t>Conduct stability tracking of key processes for at least three production cycles to verify the sustainability of improvement measures in a dynamic production environment.</a:t>
            </a:r>
            <a:endParaRPr lang="en-US" sz="1250">
              <a:solidFill>
                <a:schemeClr val="dk1">
                  <a:alpha val="100000"/>
                </a:schemeClr>
              </a:solidFill>
              <a:latin typeface="Noto Sans SC"/>
              <a:ea typeface="Noto Sans SC"/>
              <a:cs typeface="Noto Sans SC"/>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nSpc>
                <a:spcPct val="140000"/>
              </a:lnSpc>
            </a:pPr>
            <a:r>
              <a:rPr lang="en-US" sz="3000" b="1">
                <a:solidFill>
                  <a:schemeClr val="dk2">
                    <a:alpha val="100000"/>
                  </a:schemeClr>
                </a:solidFill>
                <a:latin typeface="Noto Sans SC"/>
                <a:ea typeface="Noto Sans SC"/>
                <a:cs typeface="Noto Sans SC"/>
              </a:rPr>
              <a:t>Review Checklist template application</a:t>
            </a:r>
            <a:endParaRPr lang="en-US" sz="3000" b="1">
              <a:solidFill>
                <a:schemeClr val="dk2">
                  <a:alpha val="100000"/>
                </a:schemeClr>
              </a:solidFill>
              <a:latin typeface="Noto Sans SC"/>
              <a:ea typeface="Noto Sans SC"/>
              <a:cs typeface="Noto Sans SC"/>
            </a:endParaRPr>
          </a:p>
        </p:txBody>
      </p:sp>
      <p:sp>
        <p:nvSpPr>
          <p:cNvPr id="3" name="TextBox 3"/>
          <p:cNvSpPr txBox="1"/>
          <p:nvPr/>
        </p:nvSpPr>
        <p:spPr>
          <a:xfrm>
            <a:off x="515104"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Industry customized design</a:t>
            </a:r>
            <a:endParaRPr lang="en-US" sz="2400" b="1">
              <a:solidFill>
                <a:schemeClr val="accent1">
                  <a:alpha val="100000"/>
                </a:schemeClr>
              </a:solidFill>
              <a:latin typeface="Noto Sans SC"/>
              <a:ea typeface="Noto Sans SC"/>
              <a:cs typeface="Noto Sans SC"/>
            </a:endParaRPr>
          </a:p>
        </p:txBody>
      </p:sp>
      <p:sp>
        <p:nvSpPr>
          <p:cNvPr id="4" name="TextBox 4"/>
          <p:cNvSpPr txBox="1"/>
          <p:nvPr/>
        </p:nvSpPr>
        <p:spPr>
          <a:xfrm>
            <a:off x="4278857"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Risk rating annotation</a:t>
            </a:r>
            <a:endParaRPr lang="en-US" sz="2400" b="1">
              <a:solidFill>
                <a:schemeClr val="accent1">
                  <a:alpha val="100000"/>
                </a:schemeClr>
              </a:solidFill>
              <a:latin typeface="Noto Sans SC"/>
              <a:ea typeface="Noto Sans SC"/>
              <a:cs typeface="Noto Sans SC"/>
            </a:endParaRPr>
          </a:p>
        </p:txBody>
      </p:sp>
      <p:sp>
        <p:nvSpPr>
          <p:cNvPr id="5" name="TextBox 5"/>
          <p:cNvSpPr txBox="1"/>
          <p:nvPr/>
        </p:nvSpPr>
        <p:spPr>
          <a:xfrm>
            <a:off x="8042611" y="1376998"/>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Digital tool integration</a:t>
            </a:r>
            <a:endParaRPr lang="en-US" sz="2400" b="1">
              <a:solidFill>
                <a:schemeClr val="accent1">
                  <a:alpha val="100000"/>
                </a:schemeClr>
              </a:solidFill>
              <a:latin typeface="Noto Sans SC"/>
              <a:ea typeface="Noto Sans SC"/>
              <a:cs typeface="Noto Sans SC"/>
            </a:endParaRPr>
          </a:p>
        </p:txBody>
      </p:sp>
      <p:sp>
        <p:nvSpPr>
          <p:cNvPr id="6" name="TextBox 6"/>
          <p:cNvSpPr txBox="1"/>
          <p:nvPr/>
        </p:nvSpPr>
        <p:spPr>
          <a:xfrm>
            <a:off x="2395390"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Dynamic version management</a:t>
            </a:r>
            <a:endParaRPr lang="en-US" sz="2400" b="1">
              <a:solidFill>
                <a:schemeClr val="accent1">
                  <a:alpha val="100000"/>
                </a:schemeClr>
              </a:solidFill>
              <a:latin typeface="Noto Sans SC"/>
              <a:ea typeface="Noto Sans SC"/>
              <a:cs typeface="Noto Sans SC"/>
            </a:endParaRPr>
          </a:p>
        </p:txBody>
      </p:sp>
      <p:sp>
        <p:nvSpPr>
          <p:cNvPr id="7" name="TextBox 7"/>
          <p:cNvSpPr txBox="1"/>
          <p:nvPr/>
        </p:nvSpPr>
        <p:spPr>
          <a:xfrm>
            <a:off x="6159144" y="3950072"/>
            <a:ext cx="3637467" cy="501015"/>
          </a:xfrm>
          <a:prstGeom prst="rect">
            <a:avLst/>
          </a:prstGeom>
        </p:spPr>
        <p:txBody>
          <a:bodyPr vert="horz" wrap="square" lIns="91440" tIns="45720" rIns="91440" bIns="45720" rtlCol="0" anchor="t" anchorCtr="0">
            <a:noAutofit/>
          </a:bodyPr>
          <a:lstStyle/>
          <a:p>
            <a:pPr algn="ctr">
              <a:lnSpc>
                <a:spcPct val="100000"/>
              </a:lnSpc>
              <a:spcBef>
                <a:spcPts val="375"/>
              </a:spcBef>
            </a:pPr>
            <a:r>
              <a:rPr lang="en-US" sz="2400" b="1">
                <a:solidFill>
                  <a:schemeClr val="accent1">
                    <a:alpha val="100000"/>
                  </a:schemeClr>
                </a:solidFill>
                <a:latin typeface="Noto Sans SC"/>
                <a:ea typeface="Noto Sans SC"/>
                <a:cs typeface="Noto Sans SC"/>
              </a:rPr>
              <a:t>Multi-language support</a:t>
            </a:r>
            <a:endParaRPr lang="en-US" sz="2400" b="1">
              <a:solidFill>
                <a:schemeClr val="accent1">
                  <a:alpha val="100000"/>
                </a:schemeClr>
              </a:solidFill>
              <a:latin typeface="Noto Sans SC"/>
              <a:ea typeface="Noto Sans SC"/>
              <a:cs typeface="Noto Sans SC"/>
            </a:endParaRPr>
          </a:p>
        </p:txBody>
      </p:sp>
      <p:sp>
        <p:nvSpPr>
          <p:cNvPr id="8" name="AutoShape 8"/>
          <p:cNvSpPr/>
          <p:nvPr/>
        </p:nvSpPr>
        <p:spPr>
          <a:xfrm>
            <a:off x="515104" y="1943785"/>
            <a:ext cx="3637467" cy="1772200"/>
          </a:xfrm>
          <a:prstGeom prst="roundRect">
            <a:avLst>
              <a:gd name="adj" fmla="val 7233"/>
            </a:avLst>
          </a:prstGeom>
          <a:solidFill>
            <a:schemeClr val="lt2">
              <a:alpha val="60000"/>
            </a:schemeClr>
          </a:solidFill>
        </p:spPr>
      </p:sp>
      <p:sp>
        <p:nvSpPr>
          <p:cNvPr id="9" name="TextBox 9"/>
          <p:cNvSpPr txBox="1"/>
          <p:nvPr/>
        </p:nvSpPr>
        <p:spPr>
          <a:xfrm>
            <a:off x="740613"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Adjust the key items of the checklist (such as special processes, regulatory compliance, etc.) according to the characteristics of different industries such as automobiles, electronics, and medical care.</a:t>
            </a:r>
            <a:endParaRPr lang="en-US" sz="1500">
              <a:solidFill>
                <a:schemeClr val="dk1">
                  <a:alpha val="100000"/>
                </a:schemeClr>
              </a:solidFill>
              <a:latin typeface="Noto Sans SC"/>
              <a:ea typeface="Noto Sans SC"/>
              <a:cs typeface="Noto Sans SC"/>
            </a:endParaRPr>
          </a:p>
        </p:txBody>
      </p:sp>
      <p:sp>
        <p:nvSpPr>
          <p:cNvPr id="10" name="AutoShape 10"/>
          <p:cNvSpPr/>
          <p:nvPr/>
        </p:nvSpPr>
        <p:spPr>
          <a:xfrm>
            <a:off x="4278857" y="1943785"/>
            <a:ext cx="3637467" cy="1772200"/>
          </a:xfrm>
          <a:prstGeom prst="roundRect">
            <a:avLst>
              <a:gd name="adj" fmla="val 7233"/>
            </a:avLst>
          </a:prstGeom>
          <a:solidFill>
            <a:schemeClr val="lt2">
              <a:alpha val="60000"/>
            </a:schemeClr>
          </a:solidFill>
        </p:spPr>
      </p:sp>
      <p:sp>
        <p:nvSpPr>
          <p:cNvPr id="11" name="TextBox 11"/>
          <p:cNvSpPr txBox="1"/>
          <p:nvPr/>
        </p:nvSpPr>
        <p:spPr>
          <a:xfrm>
            <a:off x="4504366"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Use red/yellow/green lights in the template to identify high-risk items (such as welding parameters), medium-risk items (such as equipment inspection), and low-risk items (such as document management).</a:t>
            </a:r>
            <a:endParaRPr lang="en-US" sz="1500">
              <a:solidFill>
                <a:schemeClr val="dk1">
                  <a:alpha val="100000"/>
                </a:schemeClr>
              </a:solidFill>
              <a:latin typeface="Noto Sans SC"/>
              <a:ea typeface="Noto Sans SC"/>
              <a:cs typeface="Noto Sans SC"/>
            </a:endParaRPr>
          </a:p>
        </p:txBody>
      </p:sp>
      <p:sp>
        <p:nvSpPr>
          <p:cNvPr id="12" name="AutoShape 12"/>
          <p:cNvSpPr/>
          <p:nvPr/>
        </p:nvSpPr>
        <p:spPr>
          <a:xfrm>
            <a:off x="8042611" y="1943785"/>
            <a:ext cx="3637467" cy="1772200"/>
          </a:xfrm>
          <a:prstGeom prst="roundRect">
            <a:avLst>
              <a:gd name="adj" fmla="val 7233"/>
            </a:avLst>
          </a:prstGeom>
          <a:solidFill>
            <a:schemeClr val="lt2">
              <a:alpha val="60000"/>
            </a:schemeClr>
          </a:solidFill>
        </p:spPr>
      </p:sp>
      <p:sp>
        <p:nvSpPr>
          <p:cNvPr id="13" name="TextBox 13"/>
          <p:cNvSpPr txBox="1"/>
          <p:nvPr/>
        </p:nvSpPr>
        <p:spPr>
          <a:xfrm>
            <a:off x="8268120" y="2105555"/>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Embed the checklist into the MES or QMS system to realize functions such as automatically triggering audit tasks and uploading photos of non-conforming items in real time.</a:t>
            </a:r>
            <a:endParaRPr lang="en-US" sz="1500">
              <a:solidFill>
                <a:schemeClr val="dk1">
                  <a:alpha val="100000"/>
                </a:schemeClr>
              </a:solidFill>
              <a:latin typeface="Noto Sans SC"/>
              <a:ea typeface="Noto Sans SC"/>
              <a:cs typeface="Noto Sans SC"/>
            </a:endParaRPr>
          </a:p>
        </p:txBody>
      </p:sp>
      <p:sp>
        <p:nvSpPr>
          <p:cNvPr id="14" name="AutoShape 14"/>
          <p:cNvSpPr/>
          <p:nvPr/>
        </p:nvSpPr>
        <p:spPr>
          <a:xfrm>
            <a:off x="2395390" y="4500511"/>
            <a:ext cx="3637467" cy="1772200"/>
          </a:xfrm>
          <a:prstGeom prst="roundRect">
            <a:avLst>
              <a:gd name="adj" fmla="val 7233"/>
            </a:avLst>
          </a:prstGeom>
          <a:solidFill>
            <a:schemeClr val="lt2">
              <a:alpha val="60000"/>
            </a:schemeClr>
          </a:solidFill>
        </p:spPr>
      </p:sp>
      <p:sp>
        <p:nvSpPr>
          <p:cNvPr id="15" name="TextBox 15"/>
          <p:cNvSpPr txBox="1"/>
          <p:nvPr/>
        </p:nvSpPr>
        <p:spPr>
          <a:xfrm>
            <a:off x="2620899"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Collect auditor feedback every quarter, update the typical problem case library, and keep the checklist synchronized with the latest VDA6.3 standards and customer special requirements.</a:t>
            </a:r>
            <a:endParaRPr lang="en-US" sz="1500">
              <a:solidFill>
                <a:schemeClr val="dk1">
                  <a:alpha val="100000"/>
                </a:schemeClr>
              </a:solidFill>
              <a:latin typeface="Noto Sans SC"/>
              <a:ea typeface="Noto Sans SC"/>
              <a:cs typeface="Noto Sans SC"/>
            </a:endParaRPr>
          </a:p>
        </p:txBody>
      </p:sp>
      <p:sp>
        <p:nvSpPr>
          <p:cNvPr id="16" name="AutoShape 16"/>
          <p:cNvSpPr/>
          <p:nvPr/>
        </p:nvSpPr>
        <p:spPr>
          <a:xfrm>
            <a:off x="6159144" y="4500511"/>
            <a:ext cx="3637467" cy="1772200"/>
          </a:xfrm>
          <a:prstGeom prst="roundRect">
            <a:avLst>
              <a:gd name="adj" fmla="val 7233"/>
            </a:avLst>
          </a:prstGeom>
          <a:solidFill>
            <a:schemeClr val="lt2">
              <a:alpha val="60000"/>
            </a:schemeClr>
          </a:solidFill>
        </p:spPr>
      </p:sp>
      <p:sp>
        <p:nvSpPr>
          <p:cNvPr id="17" name="TextBox 17"/>
          <p:cNvSpPr txBox="1"/>
          <p:nvPr/>
        </p:nvSpPr>
        <p:spPr>
          <a:xfrm>
            <a:off x="6384653" y="4662281"/>
            <a:ext cx="3186449" cy="1448659"/>
          </a:xfrm>
          <a:prstGeom prst="rect">
            <a:avLst/>
          </a:prstGeom>
        </p:spPr>
        <p:txBody>
          <a:bodyPr vert="horz" wrap="square" lIns="66008" tIns="33052" rIns="66008" bIns="33052" rtlCol="0" anchor="t" anchorCtr="0">
            <a:noAutofit/>
          </a:bodyPr>
          <a:lstStyle/>
          <a:p>
            <a:pPr algn="l">
              <a:lnSpc>
                <a:spcPct val="140000"/>
              </a:lnSpc>
            </a:pPr>
            <a:r>
              <a:rPr lang="en-US" sz="1500">
                <a:solidFill>
                  <a:schemeClr val="dk1">
                    <a:alpha val="100000"/>
                  </a:schemeClr>
                </a:solidFill>
                <a:latin typeface="Noto Sans SC"/>
                <a:ea typeface="Noto Sans SC"/>
                <a:cs typeface="Noto Sans SC"/>
              </a:rPr>
              <a:t>Provide multinational companies with bilingual templates in Chinese, English and German to ensure unified global factory audit standards.</a:t>
            </a:r>
            <a:endParaRPr lang="en-US" sz="1500">
              <a:solidFill>
                <a:schemeClr val="dk1">
                  <a:alpha val="100000"/>
                </a:schemeClr>
              </a:solidFill>
              <a:latin typeface="Noto Sans SC"/>
              <a:ea typeface="Noto Sans SC"/>
              <a:cs typeface="Noto Sans SC"/>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100000"/>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8068591" y="1654877"/>
            <a:ext cx="3744001" cy="4918674"/>
          </a:xfrm>
          <a:prstGeom prst="roundRect">
            <a:avLst>
              <a:gd name="adj" fmla="val 0"/>
            </a:avLst>
          </a:prstGeom>
          <a:solidFill>
            <a:schemeClr val="lt2">
              <a:alpha val="100000"/>
            </a:schemeClr>
          </a:solidFill>
        </p:spPr>
      </p:sp>
      <p:sp>
        <p:nvSpPr>
          <p:cNvPr id="3" name="AutoShape 3"/>
          <p:cNvSpPr/>
          <p:nvPr/>
        </p:nvSpPr>
        <p:spPr>
          <a:xfrm>
            <a:off x="346014" y="1654877"/>
            <a:ext cx="3744001" cy="4918674"/>
          </a:xfrm>
          <a:prstGeom prst="roundRect">
            <a:avLst>
              <a:gd name="adj" fmla="val 0"/>
            </a:avLst>
          </a:prstGeom>
          <a:solidFill>
            <a:schemeClr val="lt2">
              <a:alpha val="100000"/>
            </a:schemeClr>
          </a:solidFill>
        </p:spPr>
      </p:sp>
      <p:sp>
        <p:nvSpPr>
          <p:cNvPr id="4" name="AutoShape 4"/>
          <p:cNvSpPr/>
          <p:nvPr/>
        </p:nvSpPr>
        <p:spPr>
          <a:xfrm>
            <a:off x="4224000" y="1654877"/>
            <a:ext cx="3744001" cy="4918674"/>
          </a:xfrm>
          <a:prstGeom prst="roundRect">
            <a:avLst>
              <a:gd name="adj" fmla="val 0"/>
            </a:avLst>
          </a:prstGeom>
          <a:solidFill>
            <a:schemeClr val="lt2">
              <a:alpha val="100000"/>
            </a:schemeClr>
          </a:solidFill>
        </p:spPr>
      </p:sp>
      <p:sp>
        <p:nvSpPr>
          <p:cNvPr id="5" name="AutoShape 5"/>
          <p:cNvSpPr/>
          <p:nvPr/>
        </p:nvSpPr>
        <p:spPr>
          <a:xfrm rot="5400000">
            <a:off x="1606015" y="-12627"/>
            <a:ext cx="1224000" cy="3744000"/>
          </a:xfrm>
          <a:prstGeom prst="homePlate">
            <a:avLst>
              <a:gd name="adj" fmla="val 25796"/>
            </a:avLst>
          </a:prstGeom>
          <a:solidFill>
            <a:schemeClr val="accent1">
              <a:alpha val="100000"/>
            </a:schemeClr>
          </a:solidFill>
        </p:spPr>
      </p:sp>
      <p:sp>
        <p:nvSpPr>
          <p:cNvPr id="6" name="AutoShape 6"/>
          <p:cNvSpPr/>
          <p:nvPr/>
        </p:nvSpPr>
        <p:spPr>
          <a:xfrm rot="5400000">
            <a:off x="5484000" y="-12629"/>
            <a:ext cx="1224000" cy="3744000"/>
          </a:xfrm>
          <a:prstGeom prst="homePlate">
            <a:avLst>
              <a:gd name="adj" fmla="val 25796"/>
            </a:avLst>
          </a:prstGeom>
          <a:solidFill>
            <a:schemeClr val="accent2">
              <a:alpha val="100000"/>
            </a:schemeClr>
          </a:solidFill>
        </p:spPr>
      </p:sp>
      <p:sp>
        <p:nvSpPr>
          <p:cNvPr id="7" name="AutoShape 7"/>
          <p:cNvSpPr/>
          <p:nvPr/>
        </p:nvSpPr>
        <p:spPr>
          <a:xfrm rot="5400000">
            <a:off x="9328591" y="-12628"/>
            <a:ext cx="1224000" cy="3744000"/>
          </a:xfrm>
          <a:prstGeom prst="homePlate">
            <a:avLst>
              <a:gd name="adj" fmla="val 25796"/>
            </a:avLst>
          </a:prstGeom>
          <a:solidFill>
            <a:schemeClr val="accent3">
              <a:alpha val="100000"/>
            </a:schemeClr>
          </a:solidFill>
        </p:spPr>
      </p:sp>
      <p:sp>
        <p:nvSpPr>
          <p:cNvPr id="8" name="TextBox 8"/>
          <p:cNvSpPr txBox="1"/>
          <p:nvPr/>
        </p:nvSpPr>
        <p:spPr>
          <a:xfrm>
            <a:off x="346014" y="1586345"/>
            <a:ext cx="3744001" cy="5010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plan design</a:t>
            </a:r>
            <a:endParaRPr lang="en-US" sz="2400">
              <a:solidFill>
                <a:srgbClr val="FFFFFF">
                  <a:alpha val="100000"/>
                </a:srgbClr>
              </a:solidFill>
              <a:latin typeface="Noto Sans SC"/>
              <a:ea typeface="Noto Sans SC"/>
              <a:cs typeface="Noto Sans SC"/>
            </a:endParaRPr>
          </a:p>
        </p:txBody>
      </p:sp>
      <p:sp>
        <p:nvSpPr>
          <p:cNvPr id="9" name="TextBox 9"/>
          <p:cNvSpPr txBox="1"/>
          <p:nvPr/>
        </p:nvSpPr>
        <p:spPr>
          <a:xfrm>
            <a:off x="4224000" y="1586346"/>
            <a:ext cx="3744001" cy="5010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System implementation</a:t>
            </a:r>
            <a:endParaRPr lang="en-US" sz="2400">
              <a:solidFill>
                <a:srgbClr val="FFFFFF">
                  <a:alpha val="100000"/>
                </a:srgbClr>
              </a:solidFill>
              <a:latin typeface="Noto Sans SC"/>
              <a:ea typeface="Noto Sans SC"/>
              <a:cs typeface="Noto Sans SC"/>
            </a:endParaRPr>
          </a:p>
        </p:txBody>
      </p:sp>
      <p:sp>
        <p:nvSpPr>
          <p:cNvPr id="10" name="TextBox 10"/>
          <p:cNvSpPr txBox="1"/>
          <p:nvPr/>
        </p:nvSpPr>
        <p:spPr>
          <a:xfrm>
            <a:off x="8068591" y="1586346"/>
            <a:ext cx="3744001" cy="5010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2400">
                <a:solidFill>
                  <a:srgbClr val="FFFFFF">
                    <a:alpha val="100000"/>
                  </a:srgbClr>
                </a:solidFill>
                <a:latin typeface="Noto Sans SC"/>
                <a:ea typeface="Noto Sans SC"/>
                <a:cs typeface="Noto Sans SC"/>
              </a:rPr>
              <a:t>Continuous Improvement</a:t>
            </a:r>
            <a:endParaRPr lang="en-US" sz="2400">
              <a:solidFill>
                <a:srgbClr val="FFFFFF">
                  <a:alpha val="100000"/>
                </a:srgbClr>
              </a:solidFill>
              <a:latin typeface="Noto Sans SC"/>
              <a:ea typeface="Noto Sans SC"/>
              <a:cs typeface="Noto Sans SC"/>
            </a:endParaRPr>
          </a:p>
        </p:txBody>
      </p:sp>
      <p:sp>
        <p:nvSpPr>
          <p:cNvPr id="11" name="TextBox 11"/>
          <p:cNvSpPr txBox="1"/>
          <p:nvPr/>
        </p:nvSpPr>
        <p:spPr>
          <a:xfrm>
            <a:off x="346014" y="1977577"/>
            <a:ext cx="3744001" cy="2628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2023.2-2023.5</a:t>
            </a:r>
            <a:endParaRPr lang="en-US" sz="1000">
              <a:solidFill>
                <a:srgbClr val="FFFFFF">
                  <a:alpha val="100000"/>
                </a:srgbClr>
              </a:solidFill>
              <a:latin typeface="Noto Sans SC"/>
              <a:ea typeface="Noto Sans SC"/>
              <a:cs typeface="Noto Sans SC"/>
            </a:endParaRPr>
          </a:p>
        </p:txBody>
      </p:sp>
      <p:sp>
        <p:nvSpPr>
          <p:cNvPr id="12" name="TextBox 12"/>
          <p:cNvSpPr txBox="1"/>
          <p:nvPr/>
        </p:nvSpPr>
        <p:spPr>
          <a:xfrm>
            <a:off x="4224000" y="1977577"/>
            <a:ext cx="3744001" cy="2628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000">
                <a:solidFill>
                  <a:srgbClr val="FFFFFF">
                    <a:alpha val="69804"/>
                    <a:alpha val="70000"/>
                  </a:srgbClr>
                </a:solidFill>
                <a:latin typeface="Noto Sans SC"/>
                <a:ea typeface="Noto Sans SC"/>
                <a:cs typeface="Noto Sans SC"/>
              </a:rPr>
              <a:t>2023.6-2023.9</a:t>
            </a:r>
            <a:endParaRPr lang="en-US" sz="1000">
              <a:solidFill>
                <a:srgbClr val="FFFFFF">
                  <a:alpha val="69804"/>
                  <a:alpha val="70000"/>
                </a:srgbClr>
              </a:solidFill>
              <a:latin typeface="Noto Sans SC"/>
              <a:ea typeface="Noto Sans SC"/>
              <a:cs typeface="Noto Sans SC"/>
            </a:endParaRPr>
          </a:p>
        </p:txBody>
      </p:sp>
      <p:sp>
        <p:nvSpPr>
          <p:cNvPr id="13" name="TextBox 13"/>
          <p:cNvSpPr txBox="1"/>
          <p:nvPr/>
        </p:nvSpPr>
        <p:spPr>
          <a:xfrm>
            <a:off x="8068591" y="1977577"/>
            <a:ext cx="3744001" cy="262890"/>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000">
                <a:solidFill>
                  <a:srgbClr val="FFFFFF">
                    <a:alpha val="69804"/>
                    <a:alpha val="70000"/>
                  </a:srgbClr>
                </a:solidFill>
                <a:latin typeface="Noto Sans SC"/>
                <a:ea typeface="Noto Sans SC"/>
                <a:cs typeface="Noto Sans SC"/>
              </a:rPr>
              <a:t>2023.10-2023.11</a:t>
            </a:r>
            <a:endParaRPr lang="en-US" sz="1000">
              <a:solidFill>
                <a:srgbClr val="FFFFFF">
                  <a:alpha val="69804"/>
                  <a:alpha val="70000"/>
                </a:srgbClr>
              </a:solidFill>
              <a:latin typeface="Noto Sans SC"/>
              <a:ea typeface="Noto Sans SC"/>
              <a:cs typeface="Noto Sans SC"/>
            </a:endParaRPr>
          </a:p>
        </p:txBody>
      </p:sp>
      <p:sp>
        <p:nvSpPr>
          <p:cNvPr id="14" name="AutoShape 14"/>
          <p:cNvSpPr/>
          <p:nvPr/>
        </p:nvSpPr>
        <p:spPr>
          <a:xfrm>
            <a:off x="524467" y="3762912"/>
            <a:ext cx="1621142" cy="324000"/>
          </a:xfrm>
          <a:prstGeom prst="roundRect">
            <a:avLst>
              <a:gd name="adj" fmla="val 50000"/>
            </a:avLst>
          </a:prstGeom>
          <a:solidFill>
            <a:schemeClr val="accent1">
              <a:alpha val="100000"/>
            </a:schemeClr>
          </a:solidFill>
        </p:spPr>
      </p:sp>
      <p:sp>
        <p:nvSpPr>
          <p:cNvPr id="15" name="TextBox 15"/>
          <p:cNvSpPr txBox="1"/>
          <p:nvPr/>
        </p:nvSpPr>
        <p:spPr>
          <a:xfrm>
            <a:off x="559222" y="381419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System Diagnostic Assessment</a:t>
            </a:r>
            <a:endParaRPr lang="en-US" sz="1100">
              <a:solidFill>
                <a:srgbClr val="FFFFFF">
                  <a:alpha val="100000"/>
                </a:srgbClr>
              </a:solidFill>
              <a:latin typeface="Noto Sans SC"/>
              <a:ea typeface="Noto Sans SC"/>
              <a:cs typeface="Noto Sans SC"/>
            </a:endParaRPr>
          </a:p>
        </p:txBody>
      </p:sp>
      <p:sp>
        <p:nvSpPr>
          <p:cNvPr id="16" name="AutoShape 16"/>
          <p:cNvSpPr/>
          <p:nvPr/>
        </p:nvSpPr>
        <p:spPr>
          <a:xfrm>
            <a:off x="2293013" y="3762912"/>
            <a:ext cx="1621142" cy="324000"/>
          </a:xfrm>
          <a:prstGeom prst="roundRect">
            <a:avLst>
              <a:gd name="adj" fmla="val 50000"/>
            </a:avLst>
          </a:prstGeom>
          <a:solidFill>
            <a:schemeClr val="accent1">
              <a:alpha val="100000"/>
            </a:schemeClr>
          </a:solidFill>
        </p:spPr>
      </p:sp>
      <p:sp>
        <p:nvSpPr>
          <p:cNvPr id="17" name="TextBox 17"/>
          <p:cNvSpPr txBox="1"/>
          <p:nvPr/>
        </p:nvSpPr>
        <p:spPr>
          <a:xfrm>
            <a:off x="2324578" y="381419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Short board analysis and positioning</a:t>
            </a:r>
            <a:endParaRPr lang="en-US" sz="1100">
              <a:solidFill>
                <a:srgbClr val="FFFFFF">
                  <a:alpha val="100000"/>
                </a:srgbClr>
              </a:solidFill>
              <a:latin typeface="Noto Sans SC"/>
              <a:ea typeface="Noto Sans SC"/>
              <a:cs typeface="Noto Sans SC"/>
            </a:endParaRPr>
          </a:p>
        </p:txBody>
      </p:sp>
      <p:sp>
        <p:nvSpPr>
          <p:cNvPr id="18" name="AutoShape 18"/>
          <p:cNvSpPr/>
          <p:nvPr/>
        </p:nvSpPr>
        <p:spPr>
          <a:xfrm>
            <a:off x="524467" y="4198437"/>
            <a:ext cx="1621142" cy="324000"/>
          </a:xfrm>
          <a:prstGeom prst="roundRect">
            <a:avLst>
              <a:gd name="adj" fmla="val 50000"/>
            </a:avLst>
          </a:prstGeom>
          <a:solidFill>
            <a:schemeClr val="accent1">
              <a:alpha val="100000"/>
            </a:schemeClr>
          </a:solidFill>
        </p:spPr>
      </p:sp>
      <p:sp>
        <p:nvSpPr>
          <p:cNvPr id="19" name="TextBox 19"/>
          <p:cNvSpPr txBox="1"/>
          <p:nvPr/>
        </p:nvSpPr>
        <p:spPr>
          <a:xfrm>
            <a:off x="556032" y="4243889"/>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Standard establishment and optimization</a:t>
            </a:r>
            <a:endParaRPr lang="en-US" sz="1100">
              <a:solidFill>
                <a:srgbClr val="FFFFFF">
                  <a:alpha val="100000"/>
                </a:srgbClr>
              </a:solidFill>
              <a:latin typeface="Noto Sans SC"/>
              <a:ea typeface="Noto Sans SC"/>
              <a:cs typeface="Noto Sans SC"/>
            </a:endParaRPr>
          </a:p>
        </p:txBody>
      </p:sp>
      <p:sp>
        <p:nvSpPr>
          <p:cNvPr id="20" name="AutoShape 20"/>
          <p:cNvSpPr/>
          <p:nvPr/>
        </p:nvSpPr>
        <p:spPr>
          <a:xfrm>
            <a:off x="2293013" y="4198437"/>
            <a:ext cx="1621142" cy="324000"/>
          </a:xfrm>
          <a:prstGeom prst="roundRect">
            <a:avLst>
              <a:gd name="adj" fmla="val 50000"/>
            </a:avLst>
          </a:prstGeom>
          <a:solidFill>
            <a:schemeClr val="accent1">
              <a:alpha val="100000"/>
            </a:schemeClr>
          </a:solidFill>
        </p:spPr>
      </p:sp>
      <p:sp>
        <p:nvSpPr>
          <p:cNvPr id="21" name="TextBox 21"/>
          <p:cNvSpPr txBox="1"/>
          <p:nvPr/>
        </p:nvSpPr>
        <p:spPr>
          <a:xfrm>
            <a:off x="2324578" y="4243889"/>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Program review and confirmation</a:t>
            </a:r>
            <a:endParaRPr lang="en-US" sz="1100">
              <a:solidFill>
                <a:srgbClr val="FFFFFF">
                  <a:alpha val="100000"/>
                </a:srgbClr>
              </a:solidFill>
              <a:latin typeface="Noto Sans SC"/>
              <a:ea typeface="Noto Sans SC"/>
              <a:cs typeface="Noto Sans SC"/>
            </a:endParaRPr>
          </a:p>
        </p:txBody>
      </p:sp>
      <p:sp>
        <p:nvSpPr>
          <p:cNvPr id="22" name="AutoShape 22"/>
          <p:cNvSpPr/>
          <p:nvPr/>
        </p:nvSpPr>
        <p:spPr>
          <a:xfrm>
            <a:off x="524467" y="4641196"/>
            <a:ext cx="1621142" cy="324000"/>
          </a:xfrm>
          <a:prstGeom prst="roundRect">
            <a:avLst>
              <a:gd name="adj" fmla="val 50000"/>
            </a:avLst>
          </a:prstGeom>
          <a:solidFill>
            <a:schemeClr val="accent1">
              <a:alpha val="100000"/>
            </a:schemeClr>
          </a:solidFill>
        </p:spPr>
      </p:sp>
      <p:sp>
        <p:nvSpPr>
          <p:cNvPr id="23" name="TextBox 23"/>
          <p:cNvSpPr txBox="1"/>
          <p:nvPr/>
        </p:nvSpPr>
        <p:spPr>
          <a:xfrm>
            <a:off x="556032"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Long-term mechanism construction</a:t>
            </a:r>
            <a:endParaRPr lang="en-US" sz="1100">
              <a:solidFill>
                <a:srgbClr val="FFFFFF">
                  <a:alpha val="100000"/>
                </a:srgbClr>
              </a:solidFill>
              <a:latin typeface="Noto Sans SC"/>
              <a:ea typeface="Noto Sans SC"/>
              <a:cs typeface="Noto Sans SC"/>
            </a:endParaRPr>
          </a:p>
        </p:txBody>
      </p:sp>
      <p:sp>
        <p:nvSpPr>
          <p:cNvPr id="24" name="AutoShape 24"/>
          <p:cNvSpPr/>
          <p:nvPr/>
        </p:nvSpPr>
        <p:spPr>
          <a:xfrm>
            <a:off x="2293013" y="4641196"/>
            <a:ext cx="1621142" cy="324000"/>
          </a:xfrm>
          <a:prstGeom prst="roundRect">
            <a:avLst>
              <a:gd name="adj" fmla="val 50000"/>
            </a:avLst>
          </a:prstGeom>
          <a:solidFill>
            <a:schemeClr val="accent1">
              <a:alpha val="100000"/>
            </a:schemeClr>
          </a:solidFill>
        </p:spPr>
      </p:sp>
      <p:sp>
        <p:nvSpPr>
          <p:cNvPr id="25" name="TextBox 25"/>
          <p:cNvSpPr txBox="1"/>
          <p:nvPr/>
        </p:nvSpPr>
        <p:spPr>
          <a:xfrm>
            <a:off x="2324578"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Process solidification optimization</a:t>
            </a:r>
            <a:endParaRPr lang="en-US" sz="1100">
              <a:solidFill>
                <a:srgbClr val="FFFFFF">
                  <a:alpha val="100000"/>
                </a:srgbClr>
              </a:solidFill>
              <a:latin typeface="Noto Sans SC"/>
              <a:ea typeface="Noto Sans SC"/>
              <a:cs typeface="Noto Sans SC"/>
            </a:endParaRPr>
          </a:p>
        </p:txBody>
      </p:sp>
      <p:sp>
        <p:nvSpPr>
          <p:cNvPr id="26" name="AutoShape 26"/>
          <p:cNvSpPr/>
          <p:nvPr/>
        </p:nvSpPr>
        <p:spPr>
          <a:xfrm>
            <a:off x="524467" y="5076721"/>
            <a:ext cx="1621142" cy="324000"/>
          </a:xfrm>
          <a:prstGeom prst="roundRect">
            <a:avLst>
              <a:gd name="adj" fmla="val 50000"/>
            </a:avLst>
          </a:prstGeom>
          <a:solidFill>
            <a:schemeClr val="accent1">
              <a:alpha val="100000"/>
            </a:schemeClr>
          </a:solidFill>
        </p:spPr>
      </p:sp>
      <p:sp>
        <p:nvSpPr>
          <p:cNvPr id="27" name="TextBox 27"/>
          <p:cNvSpPr txBox="1"/>
          <p:nvPr/>
        </p:nvSpPr>
        <p:spPr>
          <a:xfrm>
            <a:off x="556032"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Capabilities continue to improve</a:t>
            </a:r>
            <a:endParaRPr lang="en-US" sz="1100">
              <a:solidFill>
                <a:srgbClr val="FFFFFF">
                  <a:alpha val="100000"/>
                </a:srgbClr>
              </a:solidFill>
              <a:latin typeface="Noto Sans SC"/>
              <a:ea typeface="Noto Sans SC"/>
              <a:cs typeface="Noto Sans SC"/>
            </a:endParaRPr>
          </a:p>
        </p:txBody>
      </p:sp>
      <p:sp>
        <p:nvSpPr>
          <p:cNvPr id="28" name="AutoShape 28"/>
          <p:cNvSpPr/>
          <p:nvPr/>
        </p:nvSpPr>
        <p:spPr>
          <a:xfrm>
            <a:off x="2293013" y="5076721"/>
            <a:ext cx="1621142" cy="324000"/>
          </a:xfrm>
          <a:prstGeom prst="roundRect">
            <a:avLst>
              <a:gd name="adj" fmla="val 50000"/>
            </a:avLst>
          </a:prstGeom>
          <a:solidFill>
            <a:schemeClr val="accent1">
              <a:alpha val="100000"/>
            </a:schemeClr>
          </a:solidFill>
        </p:spPr>
      </p:sp>
      <p:sp>
        <p:nvSpPr>
          <p:cNvPr id="29" name="TextBox 29"/>
          <p:cNvSpPr txBox="1"/>
          <p:nvPr/>
        </p:nvSpPr>
        <p:spPr>
          <a:xfrm>
            <a:off x="2324578"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Demand docking confirmation</a:t>
            </a:r>
            <a:endParaRPr lang="en-US" sz="1100">
              <a:solidFill>
                <a:srgbClr val="FFFFFF">
                  <a:alpha val="100000"/>
                </a:srgbClr>
              </a:solidFill>
              <a:latin typeface="Noto Sans SC"/>
              <a:ea typeface="Noto Sans SC"/>
              <a:cs typeface="Noto Sans SC"/>
            </a:endParaRPr>
          </a:p>
        </p:txBody>
      </p:sp>
      <p:sp>
        <p:nvSpPr>
          <p:cNvPr id="30" name="AutoShape 30"/>
          <p:cNvSpPr/>
          <p:nvPr/>
        </p:nvSpPr>
        <p:spPr>
          <a:xfrm>
            <a:off x="4382686" y="3762912"/>
            <a:ext cx="1621142" cy="324000"/>
          </a:xfrm>
          <a:prstGeom prst="roundRect">
            <a:avLst>
              <a:gd name="adj" fmla="val 50000"/>
            </a:avLst>
          </a:prstGeom>
          <a:solidFill>
            <a:schemeClr val="accent2">
              <a:alpha val="100000"/>
            </a:schemeClr>
          </a:solidFill>
        </p:spPr>
      </p:sp>
      <p:sp>
        <p:nvSpPr>
          <p:cNvPr id="31" name="TextBox 31"/>
          <p:cNvSpPr txBox="1"/>
          <p:nvPr/>
        </p:nvSpPr>
        <p:spPr>
          <a:xfrm>
            <a:off x="4417441" y="381419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Rectification of audit issues</a:t>
            </a:r>
            <a:endParaRPr lang="en-US" sz="1100">
              <a:solidFill>
                <a:srgbClr val="FFFFFF">
                  <a:alpha val="100000"/>
                </a:srgbClr>
              </a:solidFill>
              <a:latin typeface="Noto Sans SC"/>
              <a:ea typeface="Noto Sans SC"/>
              <a:cs typeface="Noto Sans SC"/>
            </a:endParaRPr>
          </a:p>
        </p:txBody>
      </p:sp>
      <p:sp>
        <p:nvSpPr>
          <p:cNvPr id="32" name="AutoShape 32"/>
          <p:cNvSpPr/>
          <p:nvPr/>
        </p:nvSpPr>
        <p:spPr>
          <a:xfrm>
            <a:off x="6151232" y="3762912"/>
            <a:ext cx="1621142" cy="324000"/>
          </a:xfrm>
          <a:prstGeom prst="roundRect">
            <a:avLst>
              <a:gd name="adj" fmla="val 50000"/>
            </a:avLst>
          </a:prstGeom>
          <a:solidFill>
            <a:schemeClr val="accent2">
              <a:alpha val="100000"/>
            </a:schemeClr>
          </a:solidFill>
        </p:spPr>
      </p:sp>
      <p:sp>
        <p:nvSpPr>
          <p:cNvPr id="33" name="TextBox 33"/>
          <p:cNvSpPr txBox="1"/>
          <p:nvPr/>
        </p:nvSpPr>
        <p:spPr>
          <a:xfrm>
            <a:off x="6201215" y="3795775"/>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Measure implementation tracking</a:t>
            </a:r>
            <a:endParaRPr lang="en-US" sz="1100">
              <a:solidFill>
                <a:srgbClr val="FFFFFF">
                  <a:alpha val="100000"/>
                </a:srgbClr>
              </a:solidFill>
              <a:latin typeface="Noto Sans SC"/>
              <a:ea typeface="Noto Sans SC"/>
              <a:cs typeface="Noto Sans SC"/>
            </a:endParaRPr>
          </a:p>
        </p:txBody>
      </p:sp>
      <p:sp>
        <p:nvSpPr>
          <p:cNvPr id="34" name="AutoShape 34"/>
          <p:cNvSpPr/>
          <p:nvPr/>
        </p:nvSpPr>
        <p:spPr>
          <a:xfrm>
            <a:off x="4382686" y="4198437"/>
            <a:ext cx="1621142" cy="324000"/>
          </a:xfrm>
          <a:prstGeom prst="roundRect">
            <a:avLst>
              <a:gd name="adj" fmla="val 50000"/>
            </a:avLst>
          </a:prstGeom>
          <a:solidFill>
            <a:schemeClr val="accent2">
              <a:alpha val="100000"/>
            </a:schemeClr>
          </a:solidFill>
        </p:spPr>
      </p:sp>
      <p:sp>
        <p:nvSpPr>
          <p:cNvPr id="35" name="TextBox 35"/>
          <p:cNvSpPr txBox="1"/>
          <p:nvPr/>
        </p:nvSpPr>
        <p:spPr>
          <a:xfrm>
            <a:off x="4408255" y="4217487"/>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Process monitoring and verification</a:t>
            </a:r>
            <a:endParaRPr lang="en-US" sz="1100">
              <a:solidFill>
                <a:srgbClr val="FFFFFF">
                  <a:alpha val="100000"/>
                </a:srgbClr>
              </a:solidFill>
              <a:latin typeface="Noto Sans SC"/>
              <a:ea typeface="Noto Sans SC"/>
              <a:cs typeface="Noto Sans SC"/>
            </a:endParaRPr>
          </a:p>
        </p:txBody>
      </p:sp>
      <p:sp>
        <p:nvSpPr>
          <p:cNvPr id="36" name="AutoShape 36"/>
          <p:cNvSpPr/>
          <p:nvPr/>
        </p:nvSpPr>
        <p:spPr>
          <a:xfrm>
            <a:off x="6151232" y="4198437"/>
            <a:ext cx="1621142" cy="324000"/>
          </a:xfrm>
          <a:prstGeom prst="roundRect">
            <a:avLst>
              <a:gd name="adj" fmla="val 50000"/>
            </a:avLst>
          </a:prstGeom>
          <a:solidFill>
            <a:schemeClr val="accent2">
              <a:alpha val="100000"/>
            </a:schemeClr>
          </a:solidFill>
        </p:spPr>
      </p:sp>
      <p:sp>
        <p:nvSpPr>
          <p:cNvPr id="37" name="TextBox 37"/>
          <p:cNvSpPr txBox="1"/>
          <p:nvPr/>
        </p:nvSpPr>
        <p:spPr>
          <a:xfrm>
            <a:off x="6201215" y="4225471"/>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Special promotion execution</a:t>
            </a:r>
            <a:endParaRPr lang="en-US" sz="1100">
              <a:solidFill>
                <a:srgbClr val="FFFFFF">
                  <a:alpha val="100000"/>
                </a:srgbClr>
              </a:solidFill>
              <a:latin typeface="Noto Sans SC"/>
              <a:ea typeface="Noto Sans SC"/>
              <a:cs typeface="Noto Sans SC"/>
            </a:endParaRPr>
          </a:p>
        </p:txBody>
      </p:sp>
      <p:sp>
        <p:nvSpPr>
          <p:cNvPr id="38" name="AutoShape 38"/>
          <p:cNvSpPr/>
          <p:nvPr/>
        </p:nvSpPr>
        <p:spPr>
          <a:xfrm>
            <a:off x="4382686" y="4641196"/>
            <a:ext cx="1621142" cy="324000"/>
          </a:xfrm>
          <a:prstGeom prst="roundRect">
            <a:avLst>
              <a:gd name="adj" fmla="val 50000"/>
            </a:avLst>
          </a:prstGeom>
          <a:solidFill>
            <a:schemeClr val="accent2">
              <a:alpha val="100000"/>
            </a:schemeClr>
          </a:solidFill>
        </p:spPr>
      </p:sp>
      <p:sp>
        <p:nvSpPr>
          <p:cNvPr id="39" name="TextBox 39"/>
          <p:cNvSpPr txBox="1"/>
          <p:nvPr/>
        </p:nvSpPr>
        <p:spPr>
          <a:xfrm>
            <a:off x="4420390"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Standard compliance inspection</a:t>
            </a:r>
            <a:endParaRPr lang="en-US" sz="1100">
              <a:solidFill>
                <a:srgbClr val="FFFFFF">
                  <a:alpha val="100000"/>
                </a:srgbClr>
              </a:solidFill>
              <a:latin typeface="Noto Sans SC"/>
              <a:ea typeface="Noto Sans SC"/>
              <a:cs typeface="Noto Sans SC"/>
            </a:endParaRPr>
          </a:p>
        </p:txBody>
      </p:sp>
      <p:sp>
        <p:nvSpPr>
          <p:cNvPr id="40" name="AutoShape 40"/>
          <p:cNvSpPr/>
          <p:nvPr/>
        </p:nvSpPr>
        <p:spPr>
          <a:xfrm>
            <a:off x="6151232" y="4641196"/>
            <a:ext cx="1621142" cy="324000"/>
          </a:xfrm>
          <a:prstGeom prst="roundRect">
            <a:avLst>
              <a:gd name="adj" fmla="val 50000"/>
            </a:avLst>
          </a:prstGeom>
          <a:solidFill>
            <a:schemeClr val="accent2">
              <a:alpha val="100000"/>
            </a:schemeClr>
          </a:solidFill>
        </p:spPr>
      </p:sp>
      <p:sp>
        <p:nvSpPr>
          <p:cNvPr id="41" name="TextBox 41"/>
          <p:cNvSpPr txBox="1"/>
          <p:nvPr/>
        </p:nvSpPr>
        <p:spPr>
          <a:xfrm>
            <a:off x="6195076"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Effect evaluation confirmation</a:t>
            </a:r>
            <a:endParaRPr lang="en-US" sz="1100">
              <a:solidFill>
                <a:srgbClr val="FFFFFF">
                  <a:alpha val="100000"/>
                </a:srgbClr>
              </a:solidFill>
              <a:latin typeface="Noto Sans SC"/>
              <a:ea typeface="Noto Sans SC"/>
              <a:cs typeface="Noto Sans SC"/>
            </a:endParaRPr>
          </a:p>
        </p:txBody>
      </p:sp>
      <p:sp>
        <p:nvSpPr>
          <p:cNvPr id="42" name="AutoShape 42"/>
          <p:cNvSpPr/>
          <p:nvPr/>
        </p:nvSpPr>
        <p:spPr>
          <a:xfrm>
            <a:off x="4382686" y="5076721"/>
            <a:ext cx="1621142" cy="324000"/>
          </a:xfrm>
          <a:prstGeom prst="roundRect">
            <a:avLst>
              <a:gd name="adj" fmla="val 50000"/>
            </a:avLst>
          </a:prstGeom>
          <a:solidFill>
            <a:schemeClr val="accent2">
              <a:alpha val="100000"/>
            </a:schemeClr>
          </a:solidFill>
        </p:spPr>
      </p:sp>
      <p:sp>
        <p:nvSpPr>
          <p:cNvPr id="43" name="TextBox 43"/>
          <p:cNvSpPr txBox="1"/>
          <p:nvPr/>
        </p:nvSpPr>
        <p:spPr>
          <a:xfrm>
            <a:off x="4420390"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System operation acceptance</a:t>
            </a:r>
            <a:endParaRPr lang="en-US" sz="1100">
              <a:solidFill>
                <a:srgbClr val="FFFFFF">
                  <a:alpha val="100000"/>
                </a:srgbClr>
              </a:solidFill>
              <a:latin typeface="Noto Sans SC"/>
              <a:ea typeface="Noto Sans SC"/>
              <a:cs typeface="Noto Sans SC"/>
            </a:endParaRPr>
          </a:p>
        </p:txBody>
      </p:sp>
      <p:sp>
        <p:nvSpPr>
          <p:cNvPr id="44" name="AutoShape 44"/>
          <p:cNvSpPr/>
          <p:nvPr/>
        </p:nvSpPr>
        <p:spPr>
          <a:xfrm>
            <a:off x="6151232" y="5076721"/>
            <a:ext cx="1621142" cy="324000"/>
          </a:xfrm>
          <a:prstGeom prst="roundRect">
            <a:avLst>
              <a:gd name="adj" fmla="val 50000"/>
            </a:avLst>
          </a:prstGeom>
          <a:solidFill>
            <a:schemeClr val="accent2">
              <a:alpha val="100000"/>
            </a:schemeClr>
          </a:solidFill>
        </p:spPr>
      </p:sp>
      <p:sp>
        <p:nvSpPr>
          <p:cNvPr id="45" name="TextBox 45"/>
          <p:cNvSpPr txBox="1"/>
          <p:nvPr/>
        </p:nvSpPr>
        <p:spPr>
          <a:xfrm>
            <a:off x="6195076"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Achievement solidification review</a:t>
            </a:r>
            <a:endParaRPr lang="en-US" sz="1100">
              <a:solidFill>
                <a:srgbClr val="FFFFFF">
                  <a:alpha val="100000"/>
                </a:srgbClr>
              </a:solidFill>
              <a:latin typeface="Noto Sans SC"/>
              <a:ea typeface="Noto Sans SC"/>
              <a:cs typeface="Noto Sans SC"/>
            </a:endParaRPr>
          </a:p>
        </p:txBody>
      </p:sp>
      <p:sp>
        <p:nvSpPr>
          <p:cNvPr id="46" name="AutoShape 46"/>
          <p:cNvSpPr/>
          <p:nvPr/>
        </p:nvSpPr>
        <p:spPr>
          <a:xfrm>
            <a:off x="8240903" y="3762912"/>
            <a:ext cx="1621142" cy="324000"/>
          </a:xfrm>
          <a:prstGeom prst="roundRect">
            <a:avLst>
              <a:gd name="adj" fmla="val 50000"/>
            </a:avLst>
          </a:prstGeom>
          <a:solidFill>
            <a:schemeClr val="accent3">
              <a:alpha val="100000"/>
            </a:schemeClr>
          </a:solidFill>
        </p:spPr>
      </p:sp>
      <p:sp>
        <p:nvSpPr>
          <p:cNvPr id="47" name="TextBox 47"/>
          <p:cNvSpPr txBox="1"/>
          <p:nvPr/>
        </p:nvSpPr>
        <p:spPr>
          <a:xfrm>
            <a:off x="8275658" y="381419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Improve plan implementation</a:t>
            </a:r>
            <a:endParaRPr lang="en-US" sz="1100">
              <a:solidFill>
                <a:srgbClr val="FFFFFF">
                  <a:alpha val="100000"/>
                </a:srgbClr>
              </a:solidFill>
              <a:latin typeface="Noto Sans SC"/>
              <a:ea typeface="Noto Sans SC"/>
              <a:cs typeface="Noto Sans SC"/>
            </a:endParaRPr>
          </a:p>
        </p:txBody>
      </p:sp>
      <p:sp>
        <p:nvSpPr>
          <p:cNvPr id="48" name="AutoShape 48"/>
          <p:cNvSpPr/>
          <p:nvPr/>
        </p:nvSpPr>
        <p:spPr>
          <a:xfrm>
            <a:off x="10009449" y="3762912"/>
            <a:ext cx="1621142" cy="324000"/>
          </a:xfrm>
          <a:prstGeom prst="roundRect">
            <a:avLst>
              <a:gd name="adj" fmla="val 50000"/>
            </a:avLst>
          </a:prstGeom>
          <a:solidFill>
            <a:schemeClr val="accent3">
              <a:alpha val="100000"/>
            </a:schemeClr>
          </a:solidFill>
        </p:spPr>
        <p:txBody>
          <a:bodyPr vert="horz" wrap="square" lIns="91440" tIns="45720" rIns="91440" bIns="45720" rtlCol="0" anchor="t" anchorCtr="0">
            <a:normAutofit/>
          </a:bodyPr>
          <a:lstStyle/>
          <a:p>
            <a:pPr algn="l">
              <a:lnSpc>
                <a:spcPct val="100000"/>
              </a:lnSpc>
              <a:spcBef>
                <a:spcPts val="375"/>
              </a:spcBef>
              <a:defRPr/>
            </a:pPr>
            <a:endParaRPr lang="en-US" sz="1100"/>
          </a:p>
        </p:txBody>
      </p:sp>
      <p:sp>
        <p:nvSpPr>
          <p:cNvPr id="49" name="TextBox 49"/>
          <p:cNvSpPr txBox="1"/>
          <p:nvPr/>
        </p:nvSpPr>
        <p:spPr>
          <a:xfrm>
            <a:off x="10041014" y="381419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Performance standards acceptance</a:t>
            </a:r>
            <a:endParaRPr lang="en-US" sz="1100">
              <a:solidFill>
                <a:srgbClr val="FFFFFF">
                  <a:alpha val="100000"/>
                </a:srgbClr>
              </a:solidFill>
              <a:latin typeface="Noto Sans SC"/>
              <a:ea typeface="Noto Sans SC"/>
              <a:cs typeface="Noto Sans SC"/>
            </a:endParaRPr>
          </a:p>
        </p:txBody>
      </p:sp>
      <p:sp>
        <p:nvSpPr>
          <p:cNvPr id="50" name="AutoShape 50"/>
          <p:cNvSpPr/>
          <p:nvPr/>
        </p:nvSpPr>
        <p:spPr>
          <a:xfrm>
            <a:off x="8240903" y="4198437"/>
            <a:ext cx="1621142" cy="324000"/>
          </a:xfrm>
          <a:prstGeom prst="roundRect">
            <a:avLst>
              <a:gd name="adj" fmla="val 50000"/>
            </a:avLst>
          </a:prstGeom>
          <a:solidFill>
            <a:schemeClr val="accent3">
              <a:alpha val="100000"/>
            </a:schemeClr>
          </a:solidFill>
        </p:spPr>
      </p:sp>
      <p:sp>
        <p:nvSpPr>
          <p:cNvPr id="51" name="TextBox 51"/>
          <p:cNvSpPr txBox="1"/>
          <p:nvPr/>
        </p:nvSpPr>
        <p:spPr>
          <a:xfrm>
            <a:off x="8272468" y="4243889"/>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Risk prevention and control</a:t>
            </a:r>
            <a:endParaRPr lang="en-US" sz="1100">
              <a:solidFill>
                <a:srgbClr val="FFFFFF">
                  <a:alpha val="100000"/>
                </a:srgbClr>
              </a:solidFill>
              <a:latin typeface="Noto Sans SC"/>
              <a:ea typeface="Noto Sans SC"/>
              <a:cs typeface="Noto Sans SC"/>
            </a:endParaRPr>
          </a:p>
        </p:txBody>
      </p:sp>
      <p:sp>
        <p:nvSpPr>
          <p:cNvPr id="52" name="AutoShape 52"/>
          <p:cNvSpPr/>
          <p:nvPr/>
        </p:nvSpPr>
        <p:spPr>
          <a:xfrm>
            <a:off x="10009449" y="4198437"/>
            <a:ext cx="1621142" cy="324000"/>
          </a:xfrm>
          <a:prstGeom prst="roundRect">
            <a:avLst>
              <a:gd name="adj" fmla="val 50000"/>
            </a:avLst>
          </a:prstGeom>
          <a:solidFill>
            <a:schemeClr val="accent3">
              <a:alpha val="100000"/>
            </a:schemeClr>
          </a:solidFill>
        </p:spPr>
      </p:sp>
      <p:sp>
        <p:nvSpPr>
          <p:cNvPr id="53" name="TextBox 53"/>
          <p:cNvSpPr txBox="1"/>
          <p:nvPr/>
        </p:nvSpPr>
        <p:spPr>
          <a:xfrm>
            <a:off x="10041014" y="4243889"/>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Closed-loop problem management</a:t>
            </a:r>
            <a:endParaRPr lang="en-US" sz="1100">
              <a:solidFill>
                <a:srgbClr val="FFFFFF">
                  <a:alpha val="100000"/>
                </a:srgbClr>
              </a:solidFill>
              <a:latin typeface="Noto Sans SC"/>
              <a:ea typeface="Noto Sans SC"/>
              <a:cs typeface="Noto Sans SC"/>
            </a:endParaRPr>
          </a:p>
        </p:txBody>
      </p:sp>
      <p:sp>
        <p:nvSpPr>
          <p:cNvPr id="54" name="AutoShape 54"/>
          <p:cNvSpPr/>
          <p:nvPr/>
        </p:nvSpPr>
        <p:spPr>
          <a:xfrm>
            <a:off x="8240903" y="4641196"/>
            <a:ext cx="1621142" cy="324000"/>
          </a:xfrm>
          <a:prstGeom prst="roundRect">
            <a:avLst>
              <a:gd name="adj" fmla="val 50000"/>
            </a:avLst>
          </a:prstGeom>
          <a:solidFill>
            <a:schemeClr val="accent3">
              <a:alpha val="100000"/>
            </a:schemeClr>
          </a:solidFill>
        </p:spPr>
      </p:sp>
      <p:sp>
        <p:nvSpPr>
          <p:cNvPr id="55" name="TextBox 55"/>
          <p:cNvSpPr txBox="1"/>
          <p:nvPr/>
        </p:nvSpPr>
        <p:spPr>
          <a:xfrm>
            <a:off x="8272468"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Benchmark comparison analysis</a:t>
            </a:r>
            <a:endParaRPr lang="en-US" sz="1100">
              <a:solidFill>
                <a:srgbClr val="FFFFFF">
                  <a:alpha val="100000"/>
                </a:srgbClr>
              </a:solidFill>
              <a:latin typeface="Noto Sans SC"/>
              <a:ea typeface="Noto Sans SC"/>
              <a:cs typeface="Noto Sans SC"/>
            </a:endParaRPr>
          </a:p>
        </p:txBody>
      </p:sp>
      <p:sp>
        <p:nvSpPr>
          <p:cNvPr id="56" name="AutoShape 56"/>
          <p:cNvSpPr/>
          <p:nvPr/>
        </p:nvSpPr>
        <p:spPr>
          <a:xfrm>
            <a:off x="10009449" y="4641196"/>
            <a:ext cx="1621142" cy="324000"/>
          </a:xfrm>
          <a:prstGeom prst="roundRect">
            <a:avLst>
              <a:gd name="adj" fmla="val 50000"/>
            </a:avLst>
          </a:prstGeom>
          <a:solidFill>
            <a:schemeClr val="accent3">
              <a:alpha val="100000"/>
            </a:schemeClr>
          </a:solidFill>
        </p:spPr>
      </p:sp>
      <p:sp>
        <p:nvSpPr>
          <p:cNvPr id="57" name="TextBox 57"/>
          <p:cNvSpPr txBox="1"/>
          <p:nvPr/>
        </p:nvSpPr>
        <p:spPr>
          <a:xfrm>
            <a:off x="10041014" y="4686648"/>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Best practice promotion</a:t>
            </a:r>
            <a:endParaRPr lang="en-US" sz="1100">
              <a:solidFill>
                <a:srgbClr val="FFFFFF">
                  <a:alpha val="100000"/>
                </a:srgbClr>
              </a:solidFill>
              <a:latin typeface="Noto Sans SC"/>
              <a:ea typeface="Noto Sans SC"/>
              <a:cs typeface="Noto Sans SC"/>
            </a:endParaRPr>
          </a:p>
        </p:txBody>
      </p:sp>
      <p:sp>
        <p:nvSpPr>
          <p:cNvPr id="58" name="AutoShape 58"/>
          <p:cNvSpPr/>
          <p:nvPr/>
        </p:nvSpPr>
        <p:spPr>
          <a:xfrm>
            <a:off x="8240903" y="5076721"/>
            <a:ext cx="1621142" cy="324000"/>
          </a:xfrm>
          <a:prstGeom prst="roundRect">
            <a:avLst>
              <a:gd name="adj" fmla="val 50000"/>
            </a:avLst>
          </a:prstGeom>
          <a:solidFill>
            <a:schemeClr val="accent3">
              <a:alpha val="100000"/>
            </a:schemeClr>
          </a:solidFill>
        </p:spPr>
      </p:sp>
      <p:sp>
        <p:nvSpPr>
          <p:cNvPr id="59" name="TextBox 59"/>
          <p:cNvSpPr txBox="1"/>
          <p:nvPr/>
        </p:nvSpPr>
        <p:spPr>
          <a:xfrm>
            <a:off x="8272468"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FFF">
                    <a:alpha val="100000"/>
                  </a:srgbClr>
                </a:solidFill>
                <a:latin typeface="Noto Sans SC"/>
                <a:ea typeface="Noto Sans SC"/>
                <a:cs typeface="Noto Sans SC"/>
              </a:rPr>
              <a:t>Summary of experience and lessons</a:t>
            </a:r>
            <a:endParaRPr lang="en-US" sz="1100">
              <a:solidFill>
                <a:srgbClr val="FFFFFF">
                  <a:alpha val="100000"/>
                </a:srgbClr>
              </a:solidFill>
              <a:latin typeface="Noto Sans SC"/>
              <a:ea typeface="Noto Sans SC"/>
              <a:cs typeface="Noto Sans SC"/>
            </a:endParaRPr>
          </a:p>
        </p:txBody>
      </p:sp>
      <p:sp>
        <p:nvSpPr>
          <p:cNvPr id="60" name="AutoShape 60"/>
          <p:cNvSpPr/>
          <p:nvPr/>
        </p:nvSpPr>
        <p:spPr>
          <a:xfrm>
            <a:off x="10009449" y="5076721"/>
            <a:ext cx="1621142" cy="324000"/>
          </a:xfrm>
          <a:prstGeom prst="roundRect">
            <a:avLst>
              <a:gd name="adj" fmla="val 50000"/>
            </a:avLst>
          </a:prstGeom>
          <a:solidFill>
            <a:schemeClr val="accent3">
              <a:alpha val="100000"/>
            </a:schemeClr>
          </a:solidFill>
        </p:spPr>
      </p:sp>
      <p:sp>
        <p:nvSpPr>
          <p:cNvPr id="61" name="TextBox 61"/>
          <p:cNvSpPr txBox="1"/>
          <p:nvPr/>
        </p:nvSpPr>
        <p:spPr>
          <a:xfrm>
            <a:off x="10041014" y="5122173"/>
            <a:ext cx="1554480" cy="272415"/>
          </a:xfrm>
          <a:prstGeom prst="rect">
            <a:avLst/>
          </a:prstGeom>
          <a:noFill/>
        </p:spPr>
        <p:txBody>
          <a:bodyPr vert="horz" wrap="square" lIns="91440" tIns="45720" rIns="91440" bIns="45720" rtlCol="0" anchor="t" anchorCtr="0">
            <a:spAutoFit/>
          </a:bodyPr>
          <a:lstStyle/>
          <a:p>
            <a:pPr algn="ctr">
              <a:lnSpc>
                <a:spcPct val="100000"/>
              </a:lnSpc>
              <a:spcBef>
                <a:spcPct val="0"/>
              </a:spcBef>
            </a:pPr>
            <a:r>
              <a:rPr lang="en-US" sz="1100">
                <a:solidFill>
                  <a:srgbClr val="FFFEFE">
                    <a:alpha val="100000"/>
                  </a:srgbClr>
                </a:solidFill>
                <a:latin typeface="Noto Sans SC"/>
                <a:ea typeface="Noto Sans SC"/>
                <a:cs typeface="Noto Sans SC"/>
              </a:rPr>
              <a:t>Standard iterative update</a:t>
            </a:r>
            <a:endParaRPr lang="en-US" sz="1100">
              <a:solidFill>
                <a:srgbClr val="FFFEFE">
                  <a:alpha val="100000"/>
                </a:srgbClr>
              </a:solidFill>
              <a:latin typeface="Noto Sans SC"/>
              <a:ea typeface="Noto Sans SC"/>
              <a:cs typeface="Noto Sans SC"/>
            </a:endParaRPr>
          </a:p>
        </p:txBody>
      </p:sp>
      <p:sp>
        <p:nvSpPr>
          <p:cNvPr id="62" name="AutoShape 62"/>
          <p:cNvSpPr/>
          <p:nvPr/>
        </p:nvSpPr>
        <p:spPr>
          <a:xfrm>
            <a:off x="8240935" y="5951030"/>
            <a:ext cx="3389662" cy="350996"/>
          </a:xfrm>
          <a:prstGeom prst="roundRect">
            <a:avLst>
              <a:gd name="adj" fmla="val 50000"/>
            </a:avLst>
          </a:prstGeom>
          <a:solidFill>
            <a:schemeClr val="accent3">
              <a:alpha val="100000"/>
            </a:schemeClr>
          </a:solidFill>
        </p:spPr>
      </p:sp>
      <p:sp>
        <p:nvSpPr>
          <p:cNvPr id="63" name="TextBox 63"/>
          <p:cNvSpPr txBox="1"/>
          <p:nvPr/>
        </p:nvSpPr>
        <p:spPr>
          <a:xfrm>
            <a:off x="8560880" y="6034088"/>
            <a:ext cx="2952679"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Optimization cycle</a:t>
            </a:r>
            <a:endParaRPr lang="en-US" sz="1200">
              <a:solidFill>
                <a:srgbClr val="FFFFFF">
                  <a:alpha val="100000"/>
                </a:srgbClr>
              </a:solidFill>
              <a:latin typeface="Noto Sans SC"/>
              <a:ea typeface="Noto Sans SC"/>
              <a:cs typeface="Noto Sans SC"/>
            </a:endParaRPr>
          </a:p>
        </p:txBody>
      </p:sp>
      <p:sp>
        <p:nvSpPr>
          <p:cNvPr id="64" name="AutoShape 64"/>
          <p:cNvSpPr/>
          <p:nvPr/>
        </p:nvSpPr>
        <p:spPr>
          <a:xfrm>
            <a:off x="8291893" y="5992083"/>
            <a:ext cx="268986" cy="268986"/>
          </a:xfrm>
          <a:prstGeom prst="ellipse">
            <a:avLst/>
          </a:prstGeom>
          <a:solidFill>
            <a:srgbClr val="FFFFFF">
              <a:alpha val="100000"/>
            </a:srgbClr>
          </a:solidFill>
        </p:spPr>
      </p:sp>
      <p:sp>
        <p:nvSpPr>
          <p:cNvPr id="65" name="Freeform 65"/>
          <p:cNvSpPr/>
          <p:nvPr/>
        </p:nvSpPr>
        <p:spPr>
          <a:xfrm rot="2700000">
            <a:off x="8394382" y="6047517"/>
            <a:ext cx="70485" cy="120682"/>
          </a:xfrm>
          <a:custGeom>
            <a:avLst/>
            <a:gdLst/>
            <a:ahLst/>
            <a:cxnLst/>
            <a:rect l="l" t="t" r="r" b="b"/>
            <a:pathLst>
              <a:path w="218174" h="415436">
                <a:moveTo>
                  <a:pt x="218174" y="0"/>
                </a:moveTo>
                <a:lnTo>
                  <a:pt x="218174" y="415436"/>
                </a:lnTo>
                <a:lnTo>
                  <a:pt x="0" y="415436"/>
                </a:lnTo>
              </a:path>
            </a:pathLst>
          </a:custGeom>
          <a:noFill/>
          <a:ln w="38100">
            <a:solidFill>
              <a:schemeClr val="accent3">
                <a:alpha val="100000"/>
              </a:schemeClr>
            </a:solidFill>
            <a:prstDash val="solid"/>
          </a:ln>
        </p:spPr>
      </p:sp>
      <p:sp>
        <p:nvSpPr>
          <p:cNvPr id="66" name="AutoShape 66"/>
          <p:cNvSpPr/>
          <p:nvPr/>
        </p:nvSpPr>
        <p:spPr>
          <a:xfrm>
            <a:off x="577596" y="2742629"/>
            <a:ext cx="575977" cy="575977"/>
          </a:xfrm>
          <a:prstGeom prst="ellipse">
            <a:avLst/>
          </a:prstGeom>
          <a:solidFill>
            <a:schemeClr val="accent1">
              <a:alpha val="100000"/>
            </a:schemeClr>
          </a:solidFill>
        </p:spPr>
      </p:sp>
      <p:sp>
        <p:nvSpPr>
          <p:cNvPr id="67" name="TextBox 67"/>
          <p:cNvSpPr txBox="1"/>
          <p:nvPr/>
        </p:nvSpPr>
        <p:spPr>
          <a:xfrm>
            <a:off x="645557"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status quo</a:t>
            </a:r>
            <a:endParaRPr lang="en-US" sz="1000">
              <a:solidFill>
                <a:srgbClr val="FFFFFF">
                  <a:alpha val="100000"/>
                </a:srgbClr>
              </a:solidFill>
              <a:latin typeface="Noto Sans SC"/>
              <a:ea typeface="Noto Sans SC"/>
              <a:cs typeface="Noto Sans SC"/>
            </a:endParaRPr>
          </a:p>
        </p:txBody>
      </p:sp>
      <p:sp>
        <p:nvSpPr>
          <p:cNvPr id="68" name="AutoShape 68"/>
          <p:cNvSpPr/>
          <p:nvPr/>
        </p:nvSpPr>
        <p:spPr>
          <a:xfrm>
            <a:off x="3282410" y="2742629"/>
            <a:ext cx="575977" cy="575977"/>
          </a:xfrm>
          <a:prstGeom prst="ellipse">
            <a:avLst/>
          </a:prstGeom>
          <a:solidFill>
            <a:schemeClr val="accent1">
              <a:alpha val="100000"/>
            </a:schemeClr>
          </a:solidFill>
        </p:spPr>
      </p:sp>
      <p:sp>
        <p:nvSpPr>
          <p:cNvPr id="69" name="TextBox 69"/>
          <p:cNvSpPr txBox="1"/>
          <p:nvPr/>
        </p:nvSpPr>
        <p:spPr>
          <a:xfrm>
            <a:off x="3350371"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index</a:t>
            </a:r>
            <a:endParaRPr lang="en-US" sz="1000">
              <a:solidFill>
                <a:srgbClr val="FFFFFF">
                  <a:alpha val="100000"/>
                </a:srgbClr>
              </a:solidFill>
              <a:latin typeface="Noto Sans SC"/>
              <a:ea typeface="Noto Sans SC"/>
              <a:cs typeface="Noto Sans SC"/>
            </a:endParaRPr>
          </a:p>
        </p:txBody>
      </p:sp>
      <p:sp>
        <p:nvSpPr>
          <p:cNvPr id="70" name="AutoShape 70"/>
          <p:cNvSpPr/>
          <p:nvPr/>
        </p:nvSpPr>
        <p:spPr>
          <a:xfrm>
            <a:off x="1479233" y="2742629"/>
            <a:ext cx="575977" cy="575977"/>
          </a:xfrm>
          <a:prstGeom prst="ellipse">
            <a:avLst/>
          </a:prstGeom>
          <a:solidFill>
            <a:schemeClr val="accent1">
              <a:alpha val="100000"/>
            </a:schemeClr>
          </a:solidFill>
        </p:spPr>
      </p:sp>
      <p:sp>
        <p:nvSpPr>
          <p:cNvPr id="71" name="TextBox 71"/>
          <p:cNvSpPr txBox="1"/>
          <p:nvPr/>
        </p:nvSpPr>
        <p:spPr>
          <a:xfrm>
            <a:off x="1547193"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frame</a:t>
            </a:r>
            <a:endParaRPr lang="en-US" sz="1000">
              <a:solidFill>
                <a:srgbClr val="FFFFFF">
                  <a:alpha val="100000"/>
                </a:srgbClr>
              </a:solidFill>
              <a:latin typeface="Noto Sans SC"/>
              <a:ea typeface="Noto Sans SC"/>
              <a:cs typeface="Noto Sans SC"/>
            </a:endParaRPr>
          </a:p>
        </p:txBody>
      </p:sp>
      <p:sp>
        <p:nvSpPr>
          <p:cNvPr id="72" name="AutoShape 72"/>
          <p:cNvSpPr/>
          <p:nvPr/>
        </p:nvSpPr>
        <p:spPr>
          <a:xfrm>
            <a:off x="2380774" y="2742629"/>
            <a:ext cx="575977" cy="575977"/>
          </a:xfrm>
          <a:prstGeom prst="ellipse">
            <a:avLst/>
          </a:prstGeom>
          <a:solidFill>
            <a:schemeClr val="accent1">
              <a:alpha val="100000"/>
            </a:schemeClr>
          </a:solidFill>
        </p:spPr>
      </p:sp>
      <p:sp>
        <p:nvSpPr>
          <p:cNvPr id="73" name="TextBox 73"/>
          <p:cNvSpPr txBox="1"/>
          <p:nvPr/>
        </p:nvSpPr>
        <p:spPr>
          <a:xfrm>
            <a:off x="2448735"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module</a:t>
            </a:r>
            <a:endParaRPr lang="en-US" sz="1000">
              <a:solidFill>
                <a:srgbClr val="FFFFFF">
                  <a:alpha val="100000"/>
                </a:srgbClr>
              </a:solidFill>
              <a:latin typeface="Noto Sans SC"/>
              <a:ea typeface="Noto Sans SC"/>
              <a:cs typeface="Noto Sans SC"/>
            </a:endParaRPr>
          </a:p>
        </p:txBody>
      </p:sp>
      <p:cxnSp>
        <p:nvCxnSpPr>
          <p:cNvPr id="74" name="Connector 74"/>
          <p:cNvCxnSpPr/>
          <p:nvPr/>
        </p:nvCxnSpPr>
        <p:spPr>
          <a:xfrm>
            <a:off x="2093668" y="3030659"/>
            <a:ext cx="219187" cy="0"/>
          </a:xfrm>
          <a:prstGeom prst="line">
            <a:avLst/>
          </a:prstGeom>
          <a:ln w="222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5" name="Connector 75"/>
          <p:cNvCxnSpPr/>
          <p:nvPr/>
        </p:nvCxnSpPr>
        <p:spPr>
          <a:xfrm>
            <a:off x="1224080" y="3030659"/>
            <a:ext cx="219187" cy="0"/>
          </a:xfrm>
          <a:prstGeom prst="line">
            <a:avLst/>
          </a:prstGeom>
          <a:ln w="222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cxnSp>
        <p:nvCxnSpPr>
          <p:cNvPr id="76" name="Connector 76"/>
          <p:cNvCxnSpPr/>
          <p:nvPr/>
        </p:nvCxnSpPr>
        <p:spPr>
          <a:xfrm>
            <a:off x="3015625" y="3030659"/>
            <a:ext cx="219187" cy="0"/>
          </a:xfrm>
          <a:prstGeom prst="line">
            <a:avLst/>
          </a:prstGeom>
          <a:ln w="22225">
            <a:solidFill>
              <a:schemeClr val="accent1"/>
            </a:solidFill>
            <a:prstDash val="solid"/>
            <a:headEnd type="none"/>
            <a:tailEnd type="triangle"/>
          </a:ln>
        </p:spPr>
        <p:style>
          <a:lnRef idx="0">
            <a:schemeClr val="accent1"/>
          </a:lnRef>
          <a:fillRef idx="1">
            <a:schemeClr val="accent1"/>
          </a:fillRef>
          <a:effectRef idx="0">
            <a:schemeClr val="accent1"/>
          </a:effectRef>
          <a:fontRef idx="minor">
            <a:schemeClr val="lt1"/>
          </a:fontRef>
        </p:style>
      </p:cxnSp>
      <p:sp>
        <p:nvSpPr>
          <p:cNvPr id="77" name="AutoShape 77"/>
          <p:cNvSpPr/>
          <p:nvPr/>
        </p:nvSpPr>
        <p:spPr>
          <a:xfrm>
            <a:off x="4455606" y="2742659"/>
            <a:ext cx="576000" cy="576000"/>
          </a:xfrm>
          <a:prstGeom prst="ellipse">
            <a:avLst/>
          </a:prstGeom>
          <a:solidFill>
            <a:schemeClr val="accent2">
              <a:alpha val="100000"/>
            </a:schemeClr>
          </a:solidFill>
        </p:spPr>
      </p:sp>
      <p:sp>
        <p:nvSpPr>
          <p:cNvPr id="78" name="TextBox 78"/>
          <p:cNvSpPr txBox="1"/>
          <p:nvPr/>
        </p:nvSpPr>
        <p:spPr>
          <a:xfrm>
            <a:off x="4523579"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system</a:t>
            </a:r>
            <a:endParaRPr lang="en-US" sz="1000">
              <a:solidFill>
                <a:srgbClr val="FFFFFF">
                  <a:alpha val="100000"/>
                </a:srgbClr>
              </a:solidFill>
              <a:latin typeface="Noto Sans SC"/>
              <a:ea typeface="Noto Sans SC"/>
              <a:cs typeface="Noto Sans SC"/>
            </a:endParaRPr>
          </a:p>
        </p:txBody>
      </p:sp>
      <p:sp>
        <p:nvSpPr>
          <p:cNvPr id="79" name="AutoShape 79"/>
          <p:cNvSpPr/>
          <p:nvPr/>
        </p:nvSpPr>
        <p:spPr>
          <a:xfrm>
            <a:off x="7160395" y="2742659"/>
            <a:ext cx="576000" cy="576000"/>
          </a:xfrm>
          <a:prstGeom prst="ellipse">
            <a:avLst/>
          </a:prstGeom>
          <a:solidFill>
            <a:schemeClr val="accent2">
              <a:alpha val="100000"/>
            </a:schemeClr>
          </a:solidFill>
        </p:spPr>
      </p:sp>
      <p:sp>
        <p:nvSpPr>
          <p:cNvPr id="80" name="TextBox 80"/>
          <p:cNvSpPr txBox="1"/>
          <p:nvPr/>
        </p:nvSpPr>
        <p:spPr>
          <a:xfrm>
            <a:off x="7228368"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verify</a:t>
            </a:r>
            <a:endParaRPr lang="en-US" sz="1000">
              <a:solidFill>
                <a:srgbClr val="FFFFFF">
                  <a:alpha val="100000"/>
                </a:srgbClr>
              </a:solidFill>
              <a:latin typeface="Noto Sans SC"/>
              <a:ea typeface="Noto Sans SC"/>
              <a:cs typeface="Noto Sans SC"/>
            </a:endParaRPr>
          </a:p>
        </p:txBody>
      </p:sp>
      <p:sp>
        <p:nvSpPr>
          <p:cNvPr id="81" name="AutoShape 81"/>
          <p:cNvSpPr/>
          <p:nvPr/>
        </p:nvSpPr>
        <p:spPr>
          <a:xfrm>
            <a:off x="5357202" y="2742659"/>
            <a:ext cx="576000" cy="576000"/>
          </a:xfrm>
          <a:prstGeom prst="ellipse">
            <a:avLst/>
          </a:prstGeom>
          <a:solidFill>
            <a:schemeClr val="accent2">
              <a:alpha val="100000"/>
            </a:schemeClr>
          </a:solidFill>
        </p:spPr>
      </p:sp>
      <p:sp>
        <p:nvSpPr>
          <p:cNvPr id="82" name="TextBox 82"/>
          <p:cNvSpPr txBox="1"/>
          <p:nvPr/>
        </p:nvSpPr>
        <p:spPr>
          <a:xfrm>
            <a:off x="5425175"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implement</a:t>
            </a:r>
            <a:endParaRPr lang="en-US" sz="1000">
              <a:solidFill>
                <a:srgbClr val="FFFFFF">
                  <a:alpha val="100000"/>
                </a:srgbClr>
              </a:solidFill>
              <a:latin typeface="Noto Sans SC"/>
              <a:ea typeface="Noto Sans SC"/>
              <a:cs typeface="Noto Sans SC"/>
            </a:endParaRPr>
          </a:p>
        </p:txBody>
      </p:sp>
      <p:sp>
        <p:nvSpPr>
          <p:cNvPr id="83" name="AutoShape 83"/>
          <p:cNvSpPr/>
          <p:nvPr/>
        </p:nvSpPr>
        <p:spPr>
          <a:xfrm>
            <a:off x="6258798" y="2742659"/>
            <a:ext cx="576000" cy="576000"/>
          </a:xfrm>
          <a:prstGeom prst="ellipse">
            <a:avLst/>
          </a:prstGeom>
          <a:solidFill>
            <a:schemeClr val="accent2">
              <a:alpha val="100000"/>
            </a:schemeClr>
          </a:solidFill>
        </p:spPr>
      </p:sp>
      <p:sp>
        <p:nvSpPr>
          <p:cNvPr id="84" name="TextBox 84"/>
          <p:cNvSpPr txBox="1"/>
          <p:nvPr/>
        </p:nvSpPr>
        <p:spPr>
          <a:xfrm>
            <a:off x="6326770"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monitor</a:t>
            </a:r>
            <a:endParaRPr lang="en-US" sz="1000">
              <a:solidFill>
                <a:srgbClr val="FFFFFF">
                  <a:alpha val="100000"/>
                </a:srgbClr>
              </a:solidFill>
              <a:latin typeface="Noto Sans SC"/>
              <a:ea typeface="Noto Sans SC"/>
              <a:cs typeface="Noto Sans SC"/>
            </a:endParaRPr>
          </a:p>
        </p:txBody>
      </p:sp>
      <p:cxnSp>
        <p:nvCxnSpPr>
          <p:cNvPr id="85" name="Connector 85"/>
          <p:cNvCxnSpPr/>
          <p:nvPr/>
        </p:nvCxnSpPr>
        <p:spPr>
          <a:xfrm>
            <a:off x="5971654" y="3030659"/>
            <a:ext cx="219187" cy="0"/>
          </a:xfrm>
          <a:prstGeom prst="line">
            <a:avLst/>
          </a:prstGeom>
          <a:ln w="22225">
            <a:solidFill>
              <a:schemeClr val="accent2"/>
            </a:solidFill>
            <a:prstDash val="solid"/>
            <a:headEnd type="none"/>
            <a:tailEnd type="triangle"/>
          </a:ln>
        </p:spPr>
        <p:style>
          <a:lnRef idx="0">
            <a:schemeClr val="accent2"/>
          </a:lnRef>
          <a:fillRef idx="1">
            <a:schemeClr val="accent2"/>
          </a:fillRef>
          <a:effectRef idx="0">
            <a:schemeClr val="accent2"/>
          </a:effectRef>
          <a:fontRef idx="minor">
            <a:schemeClr val="lt1"/>
          </a:fontRef>
        </p:style>
      </p:cxnSp>
      <p:cxnSp>
        <p:nvCxnSpPr>
          <p:cNvPr id="86" name="Connector 86"/>
          <p:cNvCxnSpPr/>
          <p:nvPr/>
        </p:nvCxnSpPr>
        <p:spPr>
          <a:xfrm>
            <a:off x="5102066" y="3030659"/>
            <a:ext cx="219187" cy="0"/>
          </a:xfrm>
          <a:prstGeom prst="line">
            <a:avLst/>
          </a:prstGeom>
          <a:ln w="22225">
            <a:solidFill>
              <a:schemeClr val="accent2"/>
            </a:solidFill>
            <a:prstDash val="solid"/>
            <a:headEnd type="none"/>
            <a:tailEnd type="triangle"/>
          </a:ln>
        </p:spPr>
        <p:style>
          <a:lnRef idx="0">
            <a:schemeClr val="accent2"/>
          </a:lnRef>
          <a:fillRef idx="1">
            <a:schemeClr val="accent2"/>
          </a:fillRef>
          <a:effectRef idx="0">
            <a:schemeClr val="accent2"/>
          </a:effectRef>
          <a:fontRef idx="minor">
            <a:schemeClr val="lt1"/>
          </a:fontRef>
        </p:style>
      </p:cxnSp>
      <p:cxnSp>
        <p:nvCxnSpPr>
          <p:cNvPr id="87" name="Connector 87"/>
          <p:cNvCxnSpPr/>
          <p:nvPr/>
        </p:nvCxnSpPr>
        <p:spPr>
          <a:xfrm>
            <a:off x="6893611" y="3030659"/>
            <a:ext cx="219187" cy="0"/>
          </a:xfrm>
          <a:prstGeom prst="line">
            <a:avLst/>
          </a:prstGeom>
          <a:ln w="22225">
            <a:solidFill>
              <a:schemeClr val="accent2"/>
            </a:solidFill>
            <a:prstDash val="solid"/>
            <a:headEnd type="none"/>
            <a:tailEnd type="triangle"/>
          </a:ln>
        </p:spPr>
        <p:style>
          <a:lnRef idx="0">
            <a:schemeClr val="accent2"/>
          </a:lnRef>
          <a:fillRef idx="1">
            <a:schemeClr val="accent2"/>
          </a:fillRef>
          <a:effectRef idx="0">
            <a:schemeClr val="accent2"/>
          </a:effectRef>
          <a:fontRef idx="minor">
            <a:schemeClr val="lt1"/>
          </a:fontRef>
        </p:style>
      </p:cxnSp>
      <p:sp>
        <p:nvSpPr>
          <p:cNvPr id="88" name="AutoShape 88"/>
          <p:cNvSpPr/>
          <p:nvPr/>
        </p:nvSpPr>
        <p:spPr>
          <a:xfrm>
            <a:off x="8300195" y="2742659"/>
            <a:ext cx="576000" cy="576000"/>
          </a:xfrm>
          <a:prstGeom prst="ellipse">
            <a:avLst/>
          </a:prstGeom>
          <a:solidFill>
            <a:schemeClr val="accent3">
              <a:alpha val="100000"/>
            </a:schemeClr>
          </a:solidFill>
        </p:spPr>
      </p:sp>
      <p:sp>
        <p:nvSpPr>
          <p:cNvPr id="89" name="TextBox 89"/>
          <p:cNvSpPr txBox="1"/>
          <p:nvPr/>
        </p:nvSpPr>
        <p:spPr>
          <a:xfrm>
            <a:off x="8378952"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mechanism</a:t>
            </a:r>
            <a:endParaRPr lang="en-US" sz="1000">
              <a:solidFill>
                <a:srgbClr val="FFFFFF">
                  <a:alpha val="100000"/>
                </a:srgbClr>
              </a:solidFill>
              <a:latin typeface="Noto Sans SC"/>
              <a:ea typeface="Noto Sans SC"/>
              <a:cs typeface="Noto Sans SC"/>
            </a:endParaRPr>
          </a:p>
        </p:txBody>
      </p:sp>
      <p:sp>
        <p:nvSpPr>
          <p:cNvPr id="90" name="AutoShape 90"/>
          <p:cNvSpPr/>
          <p:nvPr/>
        </p:nvSpPr>
        <p:spPr>
          <a:xfrm>
            <a:off x="11004984" y="2742659"/>
            <a:ext cx="576000" cy="576000"/>
          </a:xfrm>
          <a:prstGeom prst="ellipse">
            <a:avLst/>
          </a:prstGeom>
          <a:solidFill>
            <a:schemeClr val="accent3">
              <a:alpha val="100000"/>
            </a:schemeClr>
          </a:solidFill>
        </p:spPr>
      </p:sp>
      <p:sp>
        <p:nvSpPr>
          <p:cNvPr id="91" name="TextBox 91"/>
          <p:cNvSpPr txBox="1"/>
          <p:nvPr/>
        </p:nvSpPr>
        <p:spPr>
          <a:xfrm>
            <a:off x="11073504"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promote</a:t>
            </a:r>
            <a:endParaRPr lang="en-US" sz="1000">
              <a:solidFill>
                <a:srgbClr val="FFFFFF">
                  <a:alpha val="100000"/>
                </a:srgbClr>
              </a:solidFill>
              <a:latin typeface="Noto Sans SC"/>
              <a:ea typeface="Noto Sans SC"/>
              <a:cs typeface="Noto Sans SC"/>
            </a:endParaRPr>
          </a:p>
        </p:txBody>
      </p:sp>
      <p:sp>
        <p:nvSpPr>
          <p:cNvPr id="92" name="AutoShape 92"/>
          <p:cNvSpPr/>
          <p:nvPr/>
        </p:nvSpPr>
        <p:spPr>
          <a:xfrm>
            <a:off x="9201791" y="2742659"/>
            <a:ext cx="576000" cy="576000"/>
          </a:xfrm>
          <a:prstGeom prst="ellipse">
            <a:avLst/>
          </a:prstGeom>
          <a:solidFill>
            <a:schemeClr val="accent3">
              <a:alpha val="100000"/>
            </a:schemeClr>
          </a:solidFill>
        </p:spPr>
      </p:sp>
      <p:sp>
        <p:nvSpPr>
          <p:cNvPr id="93" name="TextBox 93"/>
          <p:cNvSpPr txBox="1"/>
          <p:nvPr/>
        </p:nvSpPr>
        <p:spPr>
          <a:xfrm>
            <a:off x="9269763"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cycle</a:t>
            </a:r>
            <a:endParaRPr lang="en-US" sz="1000">
              <a:solidFill>
                <a:srgbClr val="FFFFFF">
                  <a:alpha val="100000"/>
                </a:srgbClr>
              </a:solidFill>
              <a:latin typeface="Noto Sans SC"/>
              <a:ea typeface="Noto Sans SC"/>
              <a:cs typeface="Noto Sans SC"/>
            </a:endParaRPr>
          </a:p>
        </p:txBody>
      </p:sp>
      <p:sp>
        <p:nvSpPr>
          <p:cNvPr id="94" name="AutoShape 94"/>
          <p:cNvSpPr/>
          <p:nvPr/>
        </p:nvSpPr>
        <p:spPr>
          <a:xfrm>
            <a:off x="10103387" y="2742659"/>
            <a:ext cx="576000" cy="576000"/>
          </a:xfrm>
          <a:prstGeom prst="ellipse">
            <a:avLst/>
          </a:prstGeom>
          <a:solidFill>
            <a:schemeClr val="accent3">
              <a:alpha val="100000"/>
            </a:schemeClr>
          </a:solidFill>
        </p:spPr>
      </p:sp>
      <p:sp>
        <p:nvSpPr>
          <p:cNvPr id="95" name="TextBox 95"/>
          <p:cNvSpPr txBox="1"/>
          <p:nvPr/>
        </p:nvSpPr>
        <p:spPr>
          <a:xfrm>
            <a:off x="10171359" y="2904554"/>
            <a:ext cx="440055" cy="262890"/>
          </a:xfrm>
          <a:prstGeom prst="rect">
            <a:avLst/>
          </a:prstGeom>
          <a:noFill/>
        </p:spPr>
        <p:txBody>
          <a:bodyPr vert="horz" wrap="square" lIns="91440" tIns="45720" rIns="91440" bIns="45720" rtlCol="0" anchor="ctr" anchorCtr="0">
            <a:spAutoFit/>
          </a:bodyPr>
          <a:lstStyle/>
          <a:p>
            <a:pPr algn="ctr">
              <a:lnSpc>
                <a:spcPct val="100000"/>
              </a:lnSpc>
              <a:spcBef>
                <a:spcPct val="0"/>
              </a:spcBef>
            </a:pPr>
            <a:r>
              <a:rPr lang="en-US" sz="1000">
                <a:solidFill>
                  <a:srgbClr val="FFFFFF">
                    <a:alpha val="100000"/>
                  </a:srgbClr>
                </a:solidFill>
                <a:latin typeface="Noto Sans SC"/>
                <a:ea typeface="Noto Sans SC"/>
                <a:cs typeface="Noto Sans SC"/>
              </a:rPr>
              <a:t>improve</a:t>
            </a:r>
            <a:endParaRPr lang="en-US" sz="1000">
              <a:solidFill>
                <a:srgbClr val="FFFFFF">
                  <a:alpha val="100000"/>
                </a:srgbClr>
              </a:solidFill>
              <a:latin typeface="Noto Sans SC"/>
              <a:ea typeface="Noto Sans SC"/>
              <a:cs typeface="Noto Sans SC"/>
            </a:endParaRPr>
          </a:p>
        </p:txBody>
      </p:sp>
      <p:cxnSp>
        <p:nvCxnSpPr>
          <p:cNvPr id="96" name="Connector 96"/>
          <p:cNvCxnSpPr/>
          <p:nvPr/>
        </p:nvCxnSpPr>
        <p:spPr>
          <a:xfrm>
            <a:off x="9816243" y="3030659"/>
            <a:ext cx="219187" cy="0"/>
          </a:xfrm>
          <a:prstGeom prst="line">
            <a:avLst/>
          </a:prstGeom>
          <a:ln w="22225">
            <a:solidFill>
              <a:schemeClr val="accent3"/>
            </a:solidFill>
            <a:prstDash val="solid"/>
            <a:headEnd type="none"/>
            <a:tailEnd type="triangle"/>
          </a:ln>
        </p:spPr>
        <p:style>
          <a:lnRef idx="0">
            <a:schemeClr val="accent3"/>
          </a:lnRef>
          <a:fillRef idx="1">
            <a:schemeClr val="accent3"/>
          </a:fillRef>
          <a:effectRef idx="0">
            <a:schemeClr val="accent3"/>
          </a:effectRef>
          <a:fontRef idx="minor">
            <a:schemeClr val="lt1"/>
          </a:fontRef>
        </p:style>
      </p:cxnSp>
      <p:cxnSp>
        <p:nvCxnSpPr>
          <p:cNvPr id="97" name="Connector 97"/>
          <p:cNvCxnSpPr/>
          <p:nvPr/>
        </p:nvCxnSpPr>
        <p:spPr>
          <a:xfrm>
            <a:off x="8946655" y="3030659"/>
            <a:ext cx="219187" cy="0"/>
          </a:xfrm>
          <a:prstGeom prst="line">
            <a:avLst/>
          </a:prstGeom>
          <a:ln w="22225">
            <a:solidFill>
              <a:schemeClr val="accent3"/>
            </a:solidFill>
            <a:prstDash val="solid"/>
            <a:headEnd type="none"/>
            <a:tailEnd type="triangle"/>
          </a:ln>
        </p:spPr>
        <p:style>
          <a:lnRef idx="0">
            <a:schemeClr val="accent3"/>
          </a:lnRef>
          <a:fillRef idx="1">
            <a:schemeClr val="accent3"/>
          </a:fillRef>
          <a:effectRef idx="0">
            <a:schemeClr val="accent3"/>
          </a:effectRef>
          <a:fontRef idx="minor">
            <a:schemeClr val="lt1"/>
          </a:fontRef>
        </p:style>
      </p:cxnSp>
      <p:cxnSp>
        <p:nvCxnSpPr>
          <p:cNvPr id="98" name="Connector 98"/>
          <p:cNvCxnSpPr/>
          <p:nvPr/>
        </p:nvCxnSpPr>
        <p:spPr>
          <a:xfrm>
            <a:off x="10738200" y="3030659"/>
            <a:ext cx="219187" cy="0"/>
          </a:xfrm>
          <a:prstGeom prst="line">
            <a:avLst/>
          </a:prstGeom>
          <a:ln w="22225">
            <a:solidFill>
              <a:schemeClr val="accent3"/>
            </a:solidFill>
            <a:prstDash val="solid"/>
            <a:headEnd type="none"/>
            <a:tailEnd type="triangle"/>
          </a:ln>
        </p:spPr>
        <p:style>
          <a:lnRef idx="0">
            <a:schemeClr val="accent3"/>
          </a:lnRef>
          <a:fillRef idx="1">
            <a:schemeClr val="accent3"/>
          </a:fillRef>
          <a:effectRef idx="0">
            <a:schemeClr val="accent3"/>
          </a:effectRef>
          <a:fontRef idx="minor">
            <a:schemeClr val="lt1"/>
          </a:fontRef>
        </p:style>
      </p:cxnSp>
      <p:sp>
        <p:nvSpPr>
          <p:cNvPr id="99" name="AutoShape 99"/>
          <p:cNvSpPr/>
          <p:nvPr/>
        </p:nvSpPr>
        <p:spPr>
          <a:xfrm>
            <a:off x="523208" y="5951030"/>
            <a:ext cx="3389662" cy="350996"/>
          </a:xfrm>
          <a:prstGeom prst="roundRect">
            <a:avLst>
              <a:gd name="adj" fmla="val 50000"/>
            </a:avLst>
          </a:prstGeom>
          <a:solidFill>
            <a:schemeClr val="accent1">
              <a:alpha val="100000"/>
            </a:schemeClr>
          </a:solidFill>
        </p:spPr>
      </p:sp>
      <p:sp>
        <p:nvSpPr>
          <p:cNvPr id="100" name="TextBox 100"/>
          <p:cNvSpPr txBox="1"/>
          <p:nvPr/>
        </p:nvSpPr>
        <p:spPr>
          <a:xfrm>
            <a:off x="912300" y="6034088"/>
            <a:ext cx="2946086"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improvement cycle</a:t>
            </a:r>
            <a:endParaRPr lang="en-US" sz="1200">
              <a:solidFill>
                <a:srgbClr val="FFFFFF">
                  <a:alpha val="100000"/>
                </a:srgbClr>
              </a:solidFill>
              <a:latin typeface="Noto Sans SC"/>
              <a:ea typeface="Noto Sans SC"/>
              <a:cs typeface="Noto Sans SC"/>
            </a:endParaRPr>
          </a:p>
        </p:txBody>
      </p:sp>
      <p:sp>
        <p:nvSpPr>
          <p:cNvPr id="101" name="AutoShape 101"/>
          <p:cNvSpPr/>
          <p:nvPr/>
        </p:nvSpPr>
        <p:spPr>
          <a:xfrm>
            <a:off x="574167" y="5992083"/>
            <a:ext cx="268986" cy="268986"/>
          </a:xfrm>
          <a:prstGeom prst="ellipse">
            <a:avLst/>
          </a:prstGeom>
          <a:solidFill>
            <a:srgbClr val="FFFFFF">
              <a:alpha val="100000"/>
            </a:srgbClr>
          </a:solidFill>
        </p:spPr>
      </p:sp>
      <p:sp>
        <p:nvSpPr>
          <p:cNvPr id="102" name="Freeform 102"/>
          <p:cNvSpPr/>
          <p:nvPr/>
        </p:nvSpPr>
        <p:spPr>
          <a:xfrm rot="2700000">
            <a:off x="676656" y="6047517"/>
            <a:ext cx="70485" cy="120682"/>
          </a:xfrm>
          <a:custGeom>
            <a:avLst/>
            <a:gdLst/>
            <a:ahLst/>
            <a:cxnLst/>
            <a:rect l="l" t="t" r="r" b="b"/>
            <a:pathLst>
              <a:path w="218174" h="415436">
                <a:moveTo>
                  <a:pt x="218174" y="0"/>
                </a:moveTo>
                <a:lnTo>
                  <a:pt x="218174" y="415436"/>
                </a:lnTo>
                <a:lnTo>
                  <a:pt x="0" y="415436"/>
                </a:lnTo>
              </a:path>
            </a:pathLst>
          </a:custGeom>
          <a:noFill/>
          <a:ln w="38100">
            <a:solidFill>
              <a:schemeClr val="accent1">
                <a:alpha val="100000"/>
              </a:schemeClr>
            </a:solidFill>
            <a:prstDash val="solid"/>
          </a:ln>
        </p:spPr>
      </p:sp>
      <p:sp>
        <p:nvSpPr>
          <p:cNvPr id="103" name="TextBox 103"/>
          <p:cNvSpPr txBox="1"/>
          <p:nvPr/>
        </p:nvSpPr>
        <p:spPr>
          <a:xfrm>
            <a:off x="476023" y="265328"/>
            <a:ext cx="11239500" cy="914400"/>
          </a:xfrm>
          <a:prstGeom prst="rect">
            <a:avLst/>
          </a:prstGeom>
        </p:spPr>
        <p:txBody>
          <a:bodyPr vert="horz" wrap="square" lIns="123825" tIns="123825" rIns="57150" bIns="123825" rtlCol="0" anchor="ctr" anchorCtr="0">
            <a:noAutofit/>
          </a:bodyPr>
          <a:lstStyle/>
          <a:p>
            <a:pPr algn="l">
              <a:lnSpc>
                <a:spcPct val="90000"/>
              </a:lnSpc>
              <a:spcBef>
                <a:spcPct val="0"/>
              </a:spcBef>
            </a:pPr>
            <a:r>
              <a:rPr lang="en-US" sz="3000" b="1">
                <a:solidFill>
                  <a:schemeClr val="dk2">
                    <a:alpha val="100000"/>
                  </a:schemeClr>
                </a:solidFill>
                <a:latin typeface="Noto Sans SC"/>
                <a:ea typeface="Noto Sans SC"/>
                <a:cs typeface="Noto Sans SC"/>
              </a:rPr>
              <a:t>Supplier improvement plan formulation</a:t>
            </a:r>
            <a:endParaRPr lang="en-US" sz="3000" b="1">
              <a:solidFill>
                <a:schemeClr val="dk2">
                  <a:alpha val="100000"/>
                </a:schemeClr>
              </a:solidFill>
              <a:latin typeface="Noto Sans SC"/>
              <a:ea typeface="Noto Sans SC"/>
              <a:cs typeface="Noto Sans SC"/>
            </a:endParaRPr>
          </a:p>
        </p:txBody>
      </p:sp>
      <p:sp>
        <p:nvSpPr>
          <p:cNvPr id="104" name="AutoShape 104"/>
          <p:cNvSpPr/>
          <p:nvPr/>
        </p:nvSpPr>
        <p:spPr>
          <a:xfrm>
            <a:off x="4401121" y="5951030"/>
            <a:ext cx="3389662" cy="350996"/>
          </a:xfrm>
          <a:prstGeom prst="roundRect">
            <a:avLst>
              <a:gd name="adj" fmla="val 50000"/>
            </a:avLst>
          </a:prstGeom>
          <a:solidFill>
            <a:schemeClr val="accent2">
              <a:alpha val="100000"/>
            </a:schemeClr>
          </a:solidFill>
        </p:spPr>
      </p:sp>
      <p:sp>
        <p:nvSpPr>
          <p:cNvPr id="105" name="TextBox 105"/>
          <p:cNvSpPr txBox="1"/>
          <p:nvPr/>
        </p:nvSpPr>
        <p:spPr>
          <a:xfrm>
            <a:off x="4721162" y="6034088"/>
            <a:ext cx="3015233" cy="200025"/>
          </a:xfrm>
          <a:prstGeom prst="rect">
            <a:avLst/>
          </a:prstGeom>
          <a:noFill/>
        </p:spPr>
        <p:txBody>
          <a:bodyPr vert="horz" wrap="square" lIns="0" tIns="0" rIns="0" bIns="0" rtlCol="0" anchor="t" anchorCtr="0">
            <a:spAutoFit/>
          </a:bodyPr>
          <a:lstStyle/>
          <a:p>
            <a:pPr algn="ctr">
              <a:lnSpc>
                <a:spcPct val="100000"/>
              </a:lnSpc>
              <a:spcBef>
                <a:spcPct val="0"/>
              </a:spcBef>
            </a:pPr>
            <a:r>
              <a:rPr lang="en-US" sz="1200">
                <a:solidFill>
                  <a:srgbClr val="FFFFFF">
                    <a:alpha val="100000"/>
                  </a:srgbClr>
                </a:solidFill>
                <a:latin typeface="Noto Sans SC"/>
                <a:ea typeface="Noto Sans SC"/>
                <a:cs typeface="Noto Sans SC"/>
              </a:rPr>
              <a:t>implementation cycle</a:t>
            </a:r>
            <a:endParaRPr lang="en-US" sz="1200">
              <a:solidFill>
                <a:srgbClr val="FFFFFF">
                  <a:alpha val="100000"/>
                </a:srgbClr>
              </a:solidFill>
              <a:latin typeface="Noto Sans SC"/>
              <a:ea typeface="Noto Sans SC"/>
              <a:cs typeface="Noto Sans SC"/>
            </a:endParaRPr>
          </a:p>
        </p:txBody>
      </p:sp>
      <p:sp>
        <p:nvSpPr>
          <p:cNvPr id="106" name="AutoShape 106"/>
          <p:cNvSpPr/>
          <p:nvPr/>
        </p:nvSpPr>
        <p:spPr>
          <a:xfrm>
            <a:off x="4452176" y="5992083"/>
            <a:ext cx="268986" cy="268986"/>
          </a:xfrm>
          <a:prstGeom prst="ellipse">
            <a:avLst/>
          </a:prstGeom>
          <a:solidFill>
            <a:srgbClr val="FFFFFF">
              <a:alpha val="100000"/>
            </a:srgbClr>
          </a:solidFill>
        </p:spPr>
      </p:sp>
      <p:sp>
        <p:nvSpPr>
          <p:cNvPr id="107" name="Freeform 107"/>
          <p:cNvSpPr/>
          <p:nvPr/>
        </p:nvSpPr>
        <p:spPr>
          <a:xfrm rot="2700000">
            <a:off x="4554664" y="6047517"/>
            <a:ext cx="70485" cy="120682"/>
          </a:xfrm>
          <a:custGeom>
            <a:avLst/>
            <a:gdLst/>
            <a:ahLst/>
            <a:cxnLst/>
            <a:rect l="l" t="t" r="r" b="b"/>
            <a:pathLst>
              <a:path w="218174" h="415436">
                <a:moveTo>
                  <a:pt x="218174" y="0"/>
                </a:moveTo>
                <a:lnTo>
                  <a:pt x="218174" y="415436"/>
                </a:lnTo>
                <a:lnTo>
                  <a:pt x="0" y="415436"/>
                </a:lnTo>
              </a:path>
            </a:pathLst>
          </a:custGeom>
          <a:noFill/>
          <a:ln w="38100">
            <a:solidFill>
              <a:schemeClr val="accent2">
                <a:alpha val="100000"/>
              </a:schemeClr>
            </a:solidFill>
            <a:prstDash val="solid"/>
          </a:ln>
        </p:spPr>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8FAFC"/>
        </a:solidFill>
        <a:effectLst/>
      </p:bgPr>
    </p:bg>
    <p:spTree>
      <p:nvGrpSpPr>
        <p:cNvPr id="1" name=""/>
        <p:cNvGrpSpPr/>
        <p:nvPr/>
      </p:nvGrpSpPr>
      <p:grpSpPr/>
      <p:sp>
        <p:nvSpPr>
          <p:cNvPr id="2" name="Rectangle 1"/>
          <p:cNvSpPr/>
          <p:nvPr/>
        </p:nvSpPr>
        <p:spPr>
          <a:xfrm>
            <a:off x="11658600" y="457200"/>
            <a:ext cx="73152" cy="5943600"/>
          </a:xfrm>
          <a:prstGeom prst="rect">
            <a:avLst/>
          </a:prstGeom>
          <a:solidFill>
            <a:srgbClr val="0EA5E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11521440" y="457200"/>
            <a:ext cx="73152" cy="5943600"/>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1384280" y="457200"/>
            <a:ext cx="73152" cy="5943600"/>
          </a:xfrm>
          <a:prstGeom prst="rect">
            <a:avLst/>
          </a:prstGeom>
          <a:solidFill>
            <a:srgbClr val="22C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11247120" y="457200"/>
            <a:ext cx="73152" cy="5943600"/>
          </a:xfrm>
          <a:prstGeom prst="rect">
            <a:avLst/>
          </a:prstGeom>
          <a:solidFill>
            <a:srgbClr val="FB92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2194560" y="1234440"/>
            <a:ext cx="7772400" cy="4480560"/>
          </a:xfrm>
          <a:prstGeom prst="roundRect">
            <a:avLst/>
          </a:prstGeom>
          <a:solidFill>
            <a:srgbClr val="FFFFFF"/>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560320" y="3063240"/>
            <a:ext cx="7040880" cy="822960"/>
          </a:xfrm>
          <a:prstGeom prst="rect">
            <a:avLst/>
          </a:prstGeom>
          <a:noFill/>
        </p:spPr>
        <p:txBody>
          <a:bodyPr wrap="none">
            <a:spAutoFit/>
          </a:bodyPr>
          <a:lstStyle/>
          <a:p>
            <a:pPr algn="ctr">
              <a:defRPr sz="3600" b="1">
                <a:solidFill>
                  <a:srgbClr val="1E293B"/>
                </a:solidFill>
              </a:defRPr>
            </a:pPr>
            <a:r>
              <a:t>Thank You</a:t>
            </a:r>
          </a:p>
        </p:txBody>
      </p:sp>
      <p:sp>
        <p:nvSpPr>
          <p:cNvPr id="9" name="TextBox 8"/>
          <p:cNvSpPr txBox="1"/>
          <p:nvPr/>
        </p:nvSpPr>
        <p:spPr>
          <a:xfrm>
            <a:off x="2560320" y="3886200"/>
            <a:ext cx="7040880" cy="502920"/>
          </a:xfrm>
          <a:prstGeom prst="rect">
            <a:avLst/>
          </a:prstGeom>
          <a:noFill/>
        </p:spPr>
        <p:txBody>
          <a:bodyPr wrap="none">
            <a:spAutoFit/>
          </a:bodyPr>
          <a:lstStyle/>
          <a:p>
            <a:pPr algn="ctr">
              <a:defRPr sz="2200" b="1">
                <a:solidFill>
                  <a:srgbClr val="0EA5E9"/>
                </a:solidFill>
              </a:defRPr>
            </a:pPr>
            <a:r>
              <a:t>qtank.org</a:t>
            </a:r>
          </a:p>
        </p:txBody>
      </p:sp>
      <p:sp>
        <p:nvSpPr>
          <p:cNvPr id="10" name="TextBox 9"/>
          <p:cNvSpPr txBox="1"/>
          <p:nvPr/>
        </p:nvSpPr>
        <p:spPr>
          <a:xfrm>
            <a:off x="2560320" y="4434840"/>
            <a:ext cx="7040880" cy="411480"/>
          </a:xfrm>
          <a:prstGeom prst="rect">
            <a:avLst/>
          </a:prstGeom>
          <a:noFill/>
        </p:spPr>
        <p:txBody>
          <a:bodyPr wrap="none">
            <a:spAutoFit/>
          </a:bodyPr>
          <a:lstStyle/>
          <a:p>
            <a:pPr algn="ctr">
              <a:defRPr sz="1600">
                <a:solidFill>
                  <a:srgbClr val="64748B"/>
                </a:solidFill>
              </a:defRPr>
            </a:pPr>
            <a:r>
              <a:t>QTank</a:t>
            </a:r>
          </a:p>
        </p:txBody>
      </p:sp>
      <p:sp>
        <p:nvSpPr>
          <p:cNvPr id="12" name="TextBox 11"/>
          <p:cNvSpPr txBox="1"/>
          <p:nvPr/>
        </p:nvSpPr>
        <p:spPr>
          <a:xfrm>
            <a:off x="4114800" y="6400800"/>
            <a:ext cx="3962095" cy="320040"/>
          </a:xfrm>
          <a:prstGeom prst="rect">
            <a:avLst/>
          </a:prstGeom>
          <a:noFill/>
        </p:spPr>
        <p:txBody>
          <a:bodyPr wrap="none">
            <a:spAutoFit/>
          </a:bodyPr>
          <a:lstStyle/>
          <a:p>
            <a:pPr algn="ctr">
              <a:defRPr sz="1100">
                <a:solidFill>
                  <a:srgbClr val="0EA5E9"/>
                </a:solidFill>
              </a:defRPr>
            </a:pPr>
            <a:r>
              <a:t>qtank.org</a:t>
            </a:r>
          </a:p>
        </p:txBody>
      </p:sp>
    </p:spTree>
  </p:cSld>
  <p:clrMapOvr>
    <a:masterClrMapping/>
  </p:clrMapOvr>
</p:sld>
</file>

<file path=ppt/theme/theme1.xml><?xml version="1.0" encoding="utf-8"?>
<a:theme xmlns:a="http://schemas.openxmlformats.org/drawingml/2006/main" name="Office 主题​​">
  <a:themeElements>
    <a:clrScheme name="Office">
      <a:dk1>
        <a:srgbClr val="1F1F1F"/>
      </a:dk1>
      <a:lt1>
        <a:srgbClr val="F7F7F7"/>
      </a:lt1>
      <a:dk2>
        <a:srgbClr val="1F1F1F"/>
      </a:dk2>
      <a:lt2>
        <a:srgbClr val="CEDFEF"/>
      </a:lt2>
      <a:accent1>
        <a:srgbClr val="6EA8D0"/>
      </a:accent1>
      <a:accent2>
        <a:srgbClr val="6EA8D0"/>
      </a:accent2>
      <a:accent3>
        <a:srgbClr val="3C7DA9"/>
      </a:accent3>
      <a:accent4>
        <a:srgbClr val="5194C3"/>
      </a:accent4>
      <a:accent5>
        <a:srgbClr val="78C2D1"/>
      </a:accent5>
      <a:accent6>
        <a:srgbClr val="4289CF"/>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主题">
  <a:themeElements>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fontScheme name="">
      <a:majorFont>
        <a:latin typeface="Eras Medium ITC"/>
        <a:ea typeface="Calibri"/>
        <a:cs typeface=""/>
      </a:majorFont>
      <a:minorFont>
        <a:latin typeface="Eras Medium ITC"/>
        <a:ea typeface="Calibr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44546A"/>
        </a:dk2>
        <a:lt2>
          <a:srgbClr val="E7E6E6"/>
        </a:lt2>
        <a:accent1>
          <a:srgbClr val="BE382D"/>
        </a:accent1>
        <a:accent2>
          <a:srgbClr val="0079C2"/>
        </a:accent2>
        <a:accent3>
          <a:srgbClr val="FFFFFF"/>
        </a:accent3>
        <a:accent4>
          <a:srgbClr val="000000"/>
        </a:accent4>
        <a:accent5>
          <a:srgbClr val="DBAEAC"/>
        </a:accent5>
        <a:accent6>
          <a:srgbClr val="006CAE"/>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5022</Words>
  <Application>Microsoft PowerPoint</Application>
  <PresentationFormat>Widescreen</PresentationFormat>
  <Paragraphs>678</Paragraphs>
  <Slides>28</Slides>
  <Notes>0</Notes>
  <HiddenSlides>0</HiddenSlides>
  <MMClips>0</MMClips>
  <ScaleCrop>false</ScaleCrop>
  <HeadingPairs>
    <vt:vector size="6" baseType="variant">
      <vt:variant>
        <vt:lpstr>Fonts Used</vt:lpstr>
      </vt:variant>
      <vt:variant>
        <vt:i4>21</vt:i4>
      </vt:variant>
      <vt:variant>
        <vt:lpstr>主题</vt:lpstr>
      </vt:variant>
      <vt:variant>
        <vt:i4>2</vt:i4>
      </vt:variant>
      <vt:variant>
        <vt:lpstr>幻灯片标题</vt:lpstr>
      </vt:variant>
      <vt:variant>
        <vt:i4>28</vt:i4>
      </vt:variant>
    </vt:vector>
  </HeadingPairs>
  <TitlesOfParts>
    <vt:vector size="51" baseType="lpstr">
      <vt:lpstr>Arial</vt:lpstr>
      <vt:lpstr>Calibri</vt:lpstr>
      <vt:lpstr>Wingdings</vt:lpstr>
      <vt:lpstr>Eras Medium ITC</vt:lpstr>
      <vt:lpstr>苹方-简</vt:lpstr>
      <vt:lpstr>Calibri</vt:lpstr>
      <vt:lpstr>汉仪旗黑</vt:lpstr>
      <vt:lpstr>儷宋 Pro</vt:lpstr>
      <vt:lpstr>Noto Sans SC</vt:lpstr>
      <vt:lpstr>Thonburi</vt:lpstr>
      <vt:lpstr>Eras Light ITC</vt:lpstr>
      <vt:lpstr>Segoe UI</vt:lpstr>
      <vt:lpstr>Calibri</vt:lpstr>
      <vt:lpstr>Calibri-简</vt:lpstr>
      <vt:lpstr>Arial Unicode MS</vt:lpstr>
      <vt:lpstr>Calibri</vt:lpstr>
      <vt:lpstr>Helvetica Neue</vt:lpstr>
      <vt:lpstr>等线 Light</vt:lpstr>
      <vt:lpstr>等线</vt:lpstr>
      <vt:lpstr>Noto Sans SC</vt:lpstr>
      <vt:lpstr>Calibri</vt:lpstr>
      <vt:lpstr>Office 主题​​</vt:lpstr>
      <vt:lpstr>2_Office 主题</vt:lpstr>
      <vt:lpstr>供应商质量管理system搭建</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Thanks！谢谢！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zhangqishou</dc:creator>
  <cp:lastModifiedBy>王新民</cp:lastModifiedBy>
  <cp:revision>6</cp:revision>
  <dcterms:created xsi:type="dcterms:W3CDTF">2026-03-31T16:02:04Z</dcterms:created>
  <dcterms:modified xsi:type="dcterms:W3CDTF">2026-03-31T16:02:04Z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001191110000802100433B10001","ProduceID":"f8a1e1ee9bd4f5fd05d5e81e2f8e3add_1774963752_40e8e59d51b6627c3feacc1c9a7a98b7","ReservedCode1":"6e4c9a22a92fc4c497d54e93308057844928b7fd4a58b934cb0a1470fa220e81","ContentPropagator":"001191110000802100433B10001","PropagateID":"f8a1e1ee9bd4f5fd05d5e81e2f8e3add_1774963752_40e8e59d51b6627c3feacc1c9a7a98b7","ReservedCode2":"6e4c9a22a92fc4c497d54e93308057844928b7fd4a58b934cb0a1470fa220e81"}</vt:lpwstr>
  </property>
  <property fmtid="{D5CDD505-2E9C-101B-9397-08002B2CF9AE}" pid="3" name="ICV">
    <vt:lpwstr>116635ACA3CFCBFB3ACDCB69EBAB8519_42</vt:lpwstr>
  </property>
  <property fmtid="{D5CDD505-2E9C-101B-9397-08002B2CF9AE}" pid="4" name="KSOProductBuildVer">
    <vt:lpwstr>2052-12.1.23155.23155</vt:lpwstr>
  </property>
</Properties>
</file>