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283" r:id="rId3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273" r:id="rId32"/>
  </p:sldIdLst>
  <p:sldSz cx="12192000" cy="6858000"/>
  <p:notesSz cx="6858000" cy="9144000"/>
  <p:embeddedFontLst>
    <p:embeddedFont>
      <p:font typeface="Calibri" pitchFamily="2" charset="-122"/>
      <p:regular r:id="rId38"/>
    </p:embeddedFont>
    <p:embeddedFont>
      <p:font typeface="Eras Medium ITC" panose="020B0602030504020804" pitchFamily="2" charset="0"/>
      <p:regular r:id="rId39"/>
    </p:embeddedFont>
    <p:embeddedFont>
      <p:font typeface="Calibri" pitchFamily="2" charset="-122"/>
      <p:regular r:id="rId40"/>
    </p:embeddedFont>
    <p:embeddedFont>
      <p:font typeface="STXinwei" panose="02010800040101010101" pitchFamily="2" charset="-122"/>
      <p:regular r:id="rId41"/>
    </p:embeddedFont>
    <p:embeddedFont>
      <p:font typeface="Calibri"/>
      <p:regular r:id="rId42"/>
    </p:embeddedFont>
    <p:embeddedFont>
      <p:font typeface="Calibri" charset="0"/>
      <p:regular r:id="rId43"/>
    </p:embeddedFont>
    <p:embeddedFont>
      <p:font typeface="Eras Light ITC" panose="020B0402030504020804" pitchFamily="2" charset="0"/>
      <p:regular r:id="rId44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05" userDrawn="1">
          <p15:clr>
            <a:srgbClr val="A4A3A4"/>
          </p15:clr>
        </p15:guide>
        <p15:guide id="4" pos="66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_1679281038" initials="W" lastIdx="0" clrIdx="0"/>
  <p:cmAuthor id="2" name="123" initials="1" lastIdx="0" clrIdx="1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2D"/>
    <a:srgbClr val="E61E0F"/>
    <a:srgbClr val="FF8900"/>
    <a:srgbClr val="F03C0A"/>
    <a:srgbClr val="0079C2"/>
    <a:srgbClr val="007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600" y="192"/>
      </p:cViewPr>
      <p:guideLst>
        <p:guide orient="horz" pos="2201"/>
        <p:guide pos="3840"/>
        <p:guide pos="1005"/>
        <p:guide pos="6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commentAuthors" Target="commentAuthors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2" charset="0"/>
                <a:ea typeface="Calibri" pitchFamily="2" charset="-122"/>
                <a:cs typeface="+mn-cs"/>
              </a:rPr>
            </a:fld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595" y="153035"/>
            <a:ext cx="771525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In-Depth Guide to the QC Seven Tools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Pareto Chart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Solve 80% of problems with 20% of the effort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5.2.4 · QC Seven Tools (Classic Seven QC Tools)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3865"/>
                </a:solidFill>
                <a:latin typeface="Calibri"/>
              </a:defRPr>
            </a:pPr>
            <a: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2743200" cy="36576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1  The Essence of Pareto Chart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2  Structure and Construction of Pareto Chart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3  Practical Applications of Pareto Chart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4  Common Pitfalls in Pareto Chart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5  Combining Pareto Chart with Other Tools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6  Advanced Pareto Chart Techniques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7  Evaluation Criteria for Pareto Chart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Summary: The "Principle" and "Technique" of Pareto Chart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2/28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Preface — The Pareto Principle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Italian economist Vilfredo Pareto (1906) discovered: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80% of land held by 20% of the population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Quality guru Joseph Juran applied it to quality management: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▶ 80% of problems caused by 20% of root causes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Pareto chart → the tool that visualizes this principle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If fishbone diagram tells you "where causes might be,"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then Pareto chart tells you "where to start"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3/28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The Essence of Pareto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4/28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1.1 What Is a Pareto Chart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Pareto Chart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Ranks quality problem frequency from high to low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Bar chart also showing cumulative percentage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Core logic: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Separate data into "vital few" and "trivial many"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Deploy limited resources where impact is greatest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Origin: Pareto Principle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▶ Juran introduced the 80/20 rule to quality management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▶ Became the most "decision-oriented" of the QC Seven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5/28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1.2 Three Key Roles of Pareto Chart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188720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800100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Application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Focus on priorities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Identify the "vital few" among many problems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Quality improvement priority ranking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Demonstrate improvement results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Before/after comparison to verify improvement effectiveness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8D-D5, CAPA effectiveness verification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Support decision-making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Provide data-driven basis for resource allocation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Annual quality planning, project initiation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6/28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1.3 Pareto Chart vs. Regular Bar Chart</a:t>
            </a:r>
          </a:p>
        </p:txBody>
      </p:sp>
      <p:pic>
        <p:nvPicPr>
          <p:cNvPr id="3" name="Picture 2" descr="pareto_vs_ba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7/28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Structure and Construction of Pareto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8/28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2.1 Standard Pareto Chart Structure</a:t>
            </a:r>
          </a:p>
        </p:txBody>
      </p:sp>
      <p:pic>
        <p:nvPicPr>
          <p:cNvPr id="3" name="Picture 2" descr="pareto_structu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484632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0071BB"/>
                </a:solidFill>
                <a:latin typeface="Calibri"/>
              </a:defRPr>
            </a:pPr>
            <a:r>
              <a:t>Bar chart: frequency high to low</a:t>
            </a:r>
          </a:p>
          <a:p>
            <a:pPr>
              <a:spcAft>
                <a:spcPts val="200"/>
              </a:spcAft>
              <a:defRPr sz="1800">
                <a:solidFill>
                  <a:srgbClr val="0071BB"/>
                </a:solidFill>
                <a:latin typeface="Calibri"/>
              </a:defRPr>
            </a:pPr>
            <a:r>
              <a:t>Line: cumulative percentage</a:t>
            </a:r>
          </a:p>
          <a:p>
            <a:pPr>
              <a:spcAft>
                <a:spcPts val="200"/>
              </a:spcAft>
              <a:defRPr sz="1800">
                <a:solidFill>
                  <a:srgbClr val="0071BB"/>
                </a:solidFill>
                <a:latin typeface="Calibri"/>
              </a:defRPr>
            </a:pPr>
            <a:r>
              <a:t>80% reference line: separate vital from trivial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9/28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2.2 Six Steps to Draw a Pareto Chart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1  Collect data — define analysis period, gather defect data by category</a:t>
            </a:r>
          </a:p>
          <a:p>
            <a:pPr>
              <a:spcAft>
                <a:spcPts val="6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2  Sort — rank by frequency high to low, calculate percentages</a:t>
            </a:r>
          </a:p>
          <a:p>
            <a:pPr>
              <a:spcAft>
                <a:spcPts val="6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3  Draw bar chart — X-axis = cause categories, left Y-axis = frequency</a:t>
            </a:r>
          </a:p>
          <a:p>
            <a:pPr>
              <a:spcAft>
                <a:spcPts val="6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4  Draw cumulative line — right Y-axis = cumulative percentage (0%–100%)</a:t>
            </a:r>
          </a:p>
          <a:p>
            <a:pPr>
              <a:spcAft>
                <a:spcPts val="6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5  Draw 80% reference line — separate vital few from trivial many</a:t>
            </a:r>
          </a:p>
          <a:p>
            <a:pPr>
              <a:spcAft>
                <a:spcPts val="6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6  Analyze — items left of reference line = priority improvement 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10/28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2.3 Pareto Chart Calculation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Item percentage = (Item frequency / Total frequency) × 100%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Cumulative percentage = (Sum of preceding item frequencies / Total frequency) × 100%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Example: Total defects = 500 units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Category    Frequency    Percentage    Cumulative %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A        200      40.0%     40.0%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B        150      30.0%     70.0%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C        80       16.0%     86.0%  ← 80% line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D        40        8.0%     94.0%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E        30        6.0%    100.0%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Vital few: A+B+C = 430 units, 86% of total</a:t>
            </a:r>
          </a:p>
          <a:p>
            <a:pPr>
              <a:spcAft>
                <a:spcPts val="1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Prioritize these three categories to resolve 86% of 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11/28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Practical Applications of Pareto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12/28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3.1 Classic Case: Electronics Plant Defect Analysis</a:t>
            </a:r>
          </a:p>
        </p:txBody>
      </p:sp>
      <p:pic>
        <p:nvPicPr>
          <p:cNvPr id="3" name="Picture 2" descr="pareto_exampl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13/28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3.2 Service Industry — Hotel Customer Complaint Analysis</a:t>
            </a:r>
          </a:p>
        </p:txBody>
      </p:sp>
      <p:pic>
        <p:nvPicPr>
          <p:cNvPr id="3" name="Picture 2" descr="pareto_hotel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62179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Conclusion: Housekeeping + Front desk + HVAC = 175 cases, 74.5%</a:t>
            </a:r>
          </a:p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→ Addressing top three complaints significantly boosts satisfaction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14/28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3.3 Cost of Quality Pareto Analysis</a:t>
            </a:r>
          </a:p>
        </p:txBody>
      </p:sp>
      <p:pic>
        <p:nvPicPr>
          <p:cNvPr id="3" name="Picture 2" descr="pareto_cos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62179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Conclusion: Failure costs (internal + external) = ¥5.3M, 73.6%</a:t>
            </a:r>
          </a:p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→ Increase prevention investment to reduce failures at 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15/28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Pitfalls in Pareto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16/28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Pitfalls 1–3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1: Too many categories, losing focus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Plot 20+ defect causes on one chart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Keep 5–8 main categories, merge rest as "Other"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2: Pareto chart is not "one-and-done"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Draw once before improvement, then never revisit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Re-collect data and draw new Pareto chart after improvement for comparison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3: Focus only on top items, ignore systemic causes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Improve only the #1 ranked item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Prioritize vital few, plan follow-up for trivial many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Also analyze "why these problems keep recurring"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17/28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Pitfalls 4–5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4: Insufficient data stratification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Mix all defect data together for analysis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Draw separate Pareto charts by line, shift, product model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"Vital few" may differ completely across strata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5: Ignoring "cost weighting"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× Draw Pareto chart by defect count only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Select metric based on analysis purpose: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  By defect count → focus on frequency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  By loss amount → focus on cost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  By customer impact → focus on satisfaction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18/28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Combining Pareto Chart with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19/28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5.1 Pareto Chart + Fishbone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Best partners: Pareto tells "what to fix," Fishbone tells "why"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1: Pareto chart identifies the "vital few"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→ Identify the top 3 most important problems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2: Draw fishbone diagram for each vital problem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→ Systematically analyze all potential causes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Step 3: Verify root causes with data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→ Use Pareto chart to validate root cause hypothesis priority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💡 Combined value: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Pareto answers "what to do" → Fishbone answers "why"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Together, the two charts form a complete improvement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20/28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5.2 Pareto Chart + Stratification</a:t>
            </a:r>
          </a:p>
        </p:txBody>
      </p:sp>
      <p:pic>
        <p:nvPicPr>
          <p:cNvPr id="3" name="Picture 2" descr="pareto_lay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21/28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5.4 Pareto Chart + Before/After Comparison</a:t>
            </a:r>
          </a:p>
        </p:txBody>
      </p:sp>
      <p:pic>
        <p:nvPicPr>
          <p:cNvPr id="3" name="Picture 2" descr="pareto_compa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22/28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Advanced Pareto Chart Techniques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23/28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6.1 Weighted Pareto Chart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When problem severity varies, sorting by count alone is insufficient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Weighted method example: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Problem Category    Count    Weight    Weighted Score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Safety issue     10        10        100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Dimensional defect     80         2        160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Appearance defect    200         1        200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By weighted score: Appearance (200) &gt; Dimensional (160) &gt; Safety (100)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But safety issues carry the highest risk level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💡 Weighted Pareto chart more accurately reflects true problem impact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  Weights determined by severity, customer impact, cost, and other dimensions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24/28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6.2 Multi-Dimensional Pareto &amp; Digitalization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Multi-dimensional Pareto analysis: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By product model × defect type → main problems per product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By production line × defect type → problems per line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By team × defect type → which team needs support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By time period × defect type → when problems concentrate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Pareto chart in the digital era: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Real-time update: MES auto-captures data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Dynamic filtering: switch dimensions on the fly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Auto alert: warn when vital few changes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▸ Auto push: periodic reports to responsible parties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25/28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l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Chapter 7 — Evaluation Criteria for Pareto Chart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Evaluation Dimension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Good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Poor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Data accuracy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Reliable source, reasonable period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Incomplete data, arbitrary period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Reasonable categories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5–8 main categories +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Too many or too few categories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Correct sorting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Strictly sorted high to low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Unsorted or wrong order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cumulative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Smooth line, clear percentages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Missing cumulative line or confused scale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80% reference line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reference line, key items marked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No reference line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Actionable 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improvement targets and owners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Display data only, no follow-up plan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26/28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The "Principle" and "Technique" of Pareto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27/28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Summary: The "Principle" and "Technique" of Pareto Chart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828800"/>
            <a:ext cx="5486400" cy="27432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Technique (How to Draw)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Collect data accurately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Sort by frequency high to low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Draw bar chart + cumulative line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Mark 80% reference line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Identify the "vital few"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Principle (Why Use It)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about drawing a "pretty chart"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just to complete an 8D step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To "deploy limited resources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where they create the most value"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7432" cy="4572000"/>
          </a:xfrm>
          <a:prstGeom prst="rect">
            <a:avLst/>
          </a:prstGeom>
          <a:solidFill>
            <a:srgbClr val="FFFFFF">
              <a:lumMod val="50000"/>
              <a:lumOff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6692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ED7D31"/>
                </a:solidFill>
                <a:latin typeface="Calibri"/>
              </a:defRPr>
            </a:pPr>
            <a:r>
              <a:t>The greatest value of Pareto chart is not "statistics" but "decision-making"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61264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C8DCF0"/>
                </a:solidFill>
                <a:latin typeface="Calibri"/>
              </a:defRPr>
            </a:pPr>
            <a:r>
              <a:t>— Knowing what to fix first matters more than fixing everything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649224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28/28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2983</Words>
  <Application>Microsoft PowerPoint</Application>
  <PresentationFormat>Widescreen</PresentationFormat>
  <Paragraphs>359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52" baseType="lpstr">
      <vt:lpstr>Arial</vt:lpstr>
      <vt:lpstr>Calibri</vt:lpstr>
      <vt:lpstr>Wingdings</vt:lpstr>
      <vt:lpstr>Eras Medium ITC</vt:lpstr>
      <vt:lpstr>Calibri</vt:lpstr>
      <vt:lpstr>儷宋 Pro</vt:lpstr>
      <vt:lpstr>Calibri</vt:lpstr>
      <vt:lpstr>Helvetica Neue</vt:lpstr>
      <vt:lpstr>Arial Black</vt:lpstr>
      <vt:lpstr>Arial Black</vt:lpstr>
      <vt:lpstr>Arial Black</vt:lpstr>
      <vt:lpstr>Calibri</vt:lpstr>
      <vt:lpstr>Calibri</vt:lpstr>
      <vt:lpstr>STXinwei</vt:lpstr>
      <vt:lpstr>Calibri</vt:lpstr>
      <vt:lpstr>Calibri</vt:lpstr>
      <vt:lpstr>Calibri-简</vt:lpstr>
      <vt:lpstr>Arial Unicode MS</vt:lpstr>
      <vt:lpstr>Eras Light ITC</vt:lpstr>
      <vt:lpstr>Segoe UI</vt:lpstr>
      <vt:lpstr>苹方-简</vt:lpstr>
      <vt:lpstr>Calibri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Gavin Yan</dc:creator>
  <cp:lastModifiedBy>QTank</cp:lastModifiedBy>
  <cp:revision>68</cp:revision>
  <dcterms:created xsi:type="dcterms:W3CDTF">2026-05-03T13:21:14Z</dcterms:created>
  <dcterms:modified xsi:type="dcterms:W3CDTF">2026-05-03T13:21:14Z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11806BFE189D3F08CC2BA06957139955_41</vt:lpwstr>
  </property>
</Properties>
</file>