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3"/>
  </p:sldMasterIdLst>
  <p:sldIdLst>
    <p:sldId id="284"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5" r:id="rId31"/>
  </p:sldIdLst>
  <p:sldSz cx="12192000" cy="68580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74"/>
  </p:normalViewPr>
  <p:slideViewPr>
    <p:cSldViewPr snapToGrid="0">
      <p:cViewPr varScale="1">
        <p:scale>
          <a:sx n="124" d="100"/>
          <a:sy n="124" d="100"/>
        </p:scale>
        <p:origin x="2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zhiliangclub.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Click to edit master title style</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Click to edit master subtitle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idx="1"/>
          </p:nvPr>
        </p:nvSpPr>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Click to edit master text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7" name="日期占位符 6"/>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日期占位符 2"/>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bg>
      <p:bgPr>
        <a:no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sp>
        <p:nvSpPr>
          <p:cNvPr id="3" name="页脚占位符 2"/>
          <p:cNvSpPr>
            <a:spLocks noGrp="1"/>
          </p:cNvSpPr>
          <p:nvPr>
            <p:ph type="ftr" sz="quarter" idx="11"/>
          </p:nvPr>
        </p:nvSpPr>
        <p:spPr>
          <a:xfrm>
            <a:off x="7753350" y="6356350"/>
            <a:ext cx="41148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pic>
        <p:nvPicPr>
          <p:cNvPr id="4" name="图片 3" descr="logo"/>
          <p:cNvPicPr>
            <a:picLocks noChangeAspect="1"/>
          </p:cNvPicPr>
          <p:nvPr userDrawn="1"/>
        </p:nvPicPr>
        <p:blipFill>
          <a:blip r:embed="rId2"/>
          <a:stretch>
            <a:fillRect/>
          </a:stretch>
        </p:blipFill>
        <p:spPr>
          <a:xfrm>
            <a:off x="79375" y="59690"/>
            <a:ext cx="1301750" cy="553720"/>
          </a:xfrm>
          <a:prstGeom prst="rect">
            <a:avLst/>
          </a:prstGeom>
        </p:spPr>
      </p:pic>
      <p:sp>
        <p:nvSpPr>
          <p:cNvPr id="5" name="文本框 4"/>
          <p:cNvSpPr txBox="1"/>
          <p:nvPr userDrawn="1"/>
        </p:nvSpPr>
        <p:spPr>
          <a:xfrm>
            <a:off x="4764405" y="6445885"/>
            <a:ext cx="2850515" cy="275590"/>
          </a:xfrm>
          <a:prstGeom prst="rect">
            <a:avLst/>
          </a:prstGeom>
          <a:noFill/>
          <a:ln>
            <a:noFill/>
          </a:ln>
          <a:extLst>
            <a:ext uri="{909E8E84-426E-40DD-AFC4-6F175D3DCCD1}">
              <a14:hiddenFill xmlns:a14="http://schemas.microsoft.com/office/drawing/2010/main">
                <a:solidFill>
                  <a:schemeClr val="bg1">
                    <a:lumMod val="65000"/>
                  </a:schemeClr>
                </a:solidFill>
              </a14:hiddenFill>
            </a:ext>
          </a:extLst>
        </p:spPr>
        <p:txBody>
          <a:bodyPr wrap="square" rtlCol="0">
            <a:spAutoFit/>
          </a:bodyPr>
          <a:p>
            <a:r>
              <a:rPr lang="zh-CN" altLang="en-US" sz="1200">
                <a:solidFill>
                  <a:schemeClr val="bg2">
                    <a:lumMod val="50000"/>
                  </a:schemeClr>
                </a:solidFill>
                <a:latin typeface="儷宋 Pro" panose="02020300000000000000" charset="-120"/>
                <a:cs typeface="儷宋 Pro" panose="02020300000000000000" charset="-120"/>
                <a:hlinkClick r:id="rId3" action="ppaction://hlinkfile"/>
              </a:rPr>
              <a:t>QTank</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 | www.</a:t>
            </a:r>
            <a:r>
              <a:rPr lang="en-US" altLang="zh-CN" sz="1200">
                <a:solidFill>
                  <a:schemeClr val="bg2">
                    <a:lumMod val="50000"/>
                  </a:schemeClr>
                </a:solidFill>
                <a:uFillTx/>
                <a:latin typeface="儷宋 Pro" panose="02020300000000000000" charset="-120"/>
                <a:cs typeface="儷宋 Pro" panose="02020300000000000000" charset="-120"/>
                <a:hlinkClick r:id="rId3" action="ppaction://hlinkfile"/>
              </a:rPr>
              <a:t>zhiliangclub</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.com</a:t>
            </a:r>
            <a:endParaRPr lang="en-US" altLang="zh-CN" sz="1200">
              <a:solidFill>
                <a:schemeClr val="bg2">
                  <a:lumMod val="50000"/>
                </a:schemeClr>
              </a:solidFill>
              <a:latin typeface="儷宋 Pro" panose="02020300000000000000" charset="-120"/>
              <a:cs typeface="儷宋 Pro" panose="02020300000000000000" charset="-120"/>
              <a:hlinkClick r:id="rId3" action="ppaction://hlinkfile"/>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1114B-15D0-654E-97CA-9E77F051A87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a:t>Click to edit Master title style</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a:t>Click to edit Master text style</a:t>
            </a:r>
            <a:endParaRPr lang="zh-CN" altLang="en-US"/>
          </a:p>
          <a:p>
            <a:pPr lvl="1"/>
            <a:r>
              <a:rPr lang="zh-CN" altLang="en-US"/>
              <a:t>Second level</a:t>
            </a:r>
            <a:endParaRPr lang="zh-CN" altLang="en-US"/>
          </a:p>
          <a:p>
            <a:pPr lvl="2"/>
            <a:r>
              <a:rPr lang="zh-CN" altLang="en-US"/>
              <a:t>Third level</a:t>
            </a:r>
            <a:endParaRPr lang="zh-CN" altLang="en-US"/>
          </a:p>
          <a:p>
            <a:pPr lvl="3"/>
            <a:r>
              <a:rPr lang="zh-CN" altLang="en-US"/>
              <a:t>Fourth level</a:t>
            </a:r>
            <a:endParaRPr lang="zh-CN" altLang="en-US"/>
          </a:p>
          <a:p>
            <a:pPr lvl="4"/>
            <a:r>
              <a:rPr lang="zh-CN" altLang="en-US"/>
              <a:t>Fifth level</a:t>
            </a:r>
            <a:endParaRPr lang="zh-CN" altLang="en-US"/>
          </a:p>
        </p:txBody>
      </p:sp>
      <p:sp>
        <p:nvSpPr>
          <p:cNvPr id="3076" name="日期占位符 3"/>
          <p:cNvSpPr>
            <a:spLocks noGrp="1"/>
          </p:cNvSpPr>
          <p:nvPr>
            <p:ph type="dt" sz="half" idx="2"/>
          </p:nvPr>
        </p:nvSpPr>
        <p:spPr>
          <a:xfrm>
            <a:off x="838200" y="6356350"/>
            <a:ext cx="2743200" cy="365125"/>
          </a:xfrm>
          <a:prstGeom prst="rect">
            <a:avLst/>
          </a:prstGeom>
          <a:noFill/>
          <a:ln w="9525">
            <a:noFill/>
          </a:ln>
        </p:spPr>
        <p:txBody>
          <a:bodyPr anchor="ctr"/>
          <a:lstStyle>
            <a:lvl1pP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
        <p:nvSpPr>
          <p:cNvPr id="3077" name="页脚占位符 4"/>
          <p:cNvSpPr>
            <a:spLocks noGrp="1"/>
          </p:cNvSpPr>
          <p:nvPr>
            <p:ph type="ftr" sz="quarter" idx="3"/>
          </p:nvPr>
        </p:nvSpPr>
        <p:spPr>
          <a:xfrm>
            <a:off x="4038600" y="6356350"/>
            <a:ext cx="4114800" cy="365125"/>
          </a:xfrm>
          <a:prstGeom prst="rect">
            <a:avLst/>
          </a:prstGeom>
          <a:noFill/>
          <a:ln w="9525">
            <a:noFill/>
          </a:ln>
        </p:spPr>
        <p:txBody>
          <a:bodyPr anchor="ctr"/>
          <a:lstStyle>
            <a:lvl1pPr algn="ct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Tree>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marL="0" lvl="0" indent="0" algn="l" defTabSz="914400" eaLnBrk="0" fontAlgn="base" latinLnBrk="0" hangingPunct="0">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eaLnBrk="0" fontAlgn="base" latinLnBrk="0" hangingPunct="0">
        <a:lnSpc>
          <a:spcPct val="90000"/>
        </a:lnSpc>
        <a:spcBef>
          <a:spcPts val="1000"/>
        </a:spcBef>
        <a:spcAft>
          <a:spcPct val="0"/>
        </a:spcAft>
        <a:buFont typeface="Arial" panose="020B0604020202090204" pitchFamily="34" charset="0"/>
        <a:buChar char="•"/>
        <a:defRPr sz="2800" b="0" i="0" u="none" kern="1200" baseline="0">
          <a:solidFill>
            <a:schemeClr val="tx1"/>
          </a:solidFill>
          <a:latin typeface="+mn-lt"/>
          <a:ea typeface="+mn-ea"/>
          <a:cs typeface="+mn-cs"/>
        </a:defRPr>
      </a:lvl1pPr>
      <a:lvl2pPr marL="685800" lvl="1" indent="-228600" algn="l" defTabSz="914400" eaLnBrk="0" fontAlgn="base" latinLnBrk="0" hangingPunct="0">
        <a:lnSpc>
          <a:spcPct val="90000"/>
        </a:lnSpc>
        <a:spcBef>
          <a:spcPts val="500"/>
        </a:spcBef>
        <a:spcAft>
          <a:spcPct val="0"/>
        </a:spcAft>
        <a:buFont typeface="Arial" panose="020B0604020202090204" pitchFamily="34" charset="0"/>
        <a:buChar char="•"/>
        <a:defRPr sz="2400" b="0" i="0" u="none" kern="1200" baseline="0">
          <a:solidFill>
            <a:schemeClr val="tx1"/>
          </a:solidFill>
          <a:latin typeface="+mn-lt"/>
          <a:ea typeface="+mn-ea"/>
          <a:cs typeface="+mn-cs"/>
        </a:defRPr>
      </a:lvl2pPr>
      <a:lvl3pPr marL="1143000" lvl="2" indent="-228600" algn="l" defTabSz="914400" eaLnBrk="0" fontAlgn="base" latinLnBrk="0" hangingPunct="0">
        <a:lnSpc>
          <a:spcPct val="90000"/>
        </a:lnSpc>
        <a:spcBef>
          <a:spcPts val="500"/>
        </a:spcBef>
        <a:spcAft>
          <a:spcPct val="0"/>
        </a:spcAft>
        <a:buFont typeface="Arial" panose="020B0604020202090204" pitchFamily="34" charset="0"/>
        <a:buChar char="•"/>
        <a:defRPr sz="2000" b="0" i="0" u="none" kern="1200" baseline="0">
          <a:solidFill>
            <a:schemeClr val="tx1"/>
          </a:solidFill>
          <a:latin typeface="+mn-lt"/>
          <a:ea typeface="+mn-ea"/>
          <a:cs typeface="+mn-cs"/>
        </a:defRPr>
      </a:lvl3pPr>
      <a:lvl4pPr marL="1600200" lvl="3"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4pPr>
      <a:lvl5pPr marL="2057400" lvl="4"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5pPr>
      <a:lvl6pPr marL="2514600" lvl="5"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6pPr>
      <a:lvl7pPr marL="2971800" lvl="6"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7pPr>
      <a:lvl8pPr marL="3429000" lvl="7"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8pPr>
      <a:lvl9pPr marL="3886200" lvl="8"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9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2pPr>
      <a:lvl3pPr marL="914400" lvl="2"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3pPr>
      <a:lvl4pPr marL="1371600" lvl="3"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4pPr>
      <a:lvl5pPr marL="1828800" lvl="4"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5pPr>
      <a:lvl6pPr marL="2286000" lvl="5"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6pPr>
      <a:lvl7pPr marL="2743200" lvl="6"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7pPr>
      <a:lvl8pPr marL="3200400" lvl="7"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8pPr>
      <a:lvl9pPr marL="3657600" lvl="8"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jpe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3" name="Rectangle 2"/>
          <p:cNvSpPr/>
          <p:nvPr/>
        </p:nvSpPr>
        <p:spPr>
          <a:xfrm>
            <a:off x="4572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436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097280" y="1371600"/>
            <a:ext cx="9875520" cy="438912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lIns="365760" tIns="457200"/>
          <a:lstStyle/>
          <a:p>
            <a:pPr algn="ctr">
              <a:defRPr sz="4400" b="1">
                <a:solidFill>
                  <a:srgbClr val="0EA5E9"/>
                </a:solidFill>
              </a:defRPr>
            </a:pPr>
            <a:r>
              <a:t>IATF16949 internal auditor practical training</a:t>
            </a:r>
          </a:p>
          <a:p>
            <a:pPr>
              <a:defRPr sz="1800">
                <a:solidFill>
                  <a:srgbClr val="64748B"/>
                </a:solidFill>
              </a:defRPr>
            </a:pPr>
            <a:r>
              <a:t>Systematic explanation of IATF16949 standard clauses, internal audit process, audit techniques, rectification of non-conformities, supporting audit checklist, internal audit report template, and case analysis</a:t>
            </a:r>
          </a:p>
          <a:p>
            <a:pPr>
              <a:defRPr sz="1400">
                <a:solidFill>
                  <a:srgbClr val="64748B"/>
                </a:solidFill>
              </a:defRPr>
            </a:pPr>
            <a:r>
              <a:t>QTank</a:t>
            </a:r>
          </a:p>
        </p:txBody>
      </p:sp>
      <p:sp>
        <p:nvSpPr>
          <p:cNvPr id="8" name="TextBox 7"/>
          <p:cNvSpPr txBox="1"/>
          <p:nvPr/>
        </p:nvSpPr>
        <p:spPr>
          <a:xfrm>
            <a:off x="457200" y="6400800"/>
            <a:ext cx="4114800" cy="320040"/>
          </a:xfrm>
          <a:prstGeom prst="rect">
            <a:avLst/>
          </a:prstGeom>
          <a:noFill/>
        </p:spPr>
        <p:txBody>
          <a:bodyPr wrap="none">
            <a:spAutoFit/>
          </a:bodyPr>
          <a:lstStyle/>
          <a:p>
            <a:pPr>
              <a:defRPr sz="1000">
                <a:solidFill>
                  <a:srgbClr val="64748B"/>
                </a:solidFill>
              </a:defRPr>
            </a:pPr>
            <a:r>
              <a:t>Knowledge No. 2.4.1 · Internal audit planning and implementation</a:t>
            </a:r>
          </a:p>
        </p:txBody>
      </p:sp>
      <p:sp>
        <p:nvSpPr>
          <p:cNvPr id="9" name="TextBox 8"/>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pic>
        <p:nvPicPr>
          <p:cNvPr id="200006" name="Picture 2"/>
          <p:cNvPicPr>
            <a:picLocks noChangeAspect="1"/>
          </p:cNvPicPr>
          <p:nvPr/>
        </p:nvPicPr>
        <p:blipFill>
          <a:blip r:embed="rId2"/>
          <a:srcRect l="5" r="5"/>
          <a:stretch>
            <a:fillRect/>
          </a:stretch>
        </p:blipFill>
        <p:spPr>
          <a:xfrm flipH="1">
            <a:off x="0" y="0"/>
            <a:ext cx="12186285" cy="6858000"/>
          </a:xfrm>
          <a:prstGeom prst="rect">
            <a:avLst/>
          </a:prstGeom>
        </p:spPr>
      </p:pic>
      <p:sp>
        <p:nvSpPr>
          <p:cNvPr id="200009" name="TextBox 3"/>
          <p:cNvSpPr txBox="1"/>
          <p:nvPr/>
        </p:nvSpPr>
        <p:spPr>
          <a:xfrm>
            <a:off x="5101590" y="1005205"/>
            <a:ext cx="6099810" cy="5143500"/>
          </a:xfrm>
          <a:prstGeom prst="rect">
            <a:avLst/>
          </a:prstGeom>
          <a:noFill/>
        </p:spPr>
        <p:txBody>
          <a:bodyPr vert="horz" wrap="square" lIns="0" tIns="0" rIns="0" bIns="0" rtlCol="0" anchor="ctr" anchorCtr="0">
            <a:spAutoFit/>
          </a:bodyPr>
          <a:lstStyle/>
          <a:p>
            <a:pPr marL="228600" lvl="1" indent="-228600" algn="l">
              <a:lnSpc>
                <a:spcPct val="180000"/>
              </a:lnSpc>
              <a:buFont typeface="Arial" panose="020B0604020202090204"/>
              <a:buChar char="•"/>
            </a:pPr>
            <a:r>
              <a:rPr lang="en-US" sz="2200">
                <a:solidFill>
                  <a:srgbClr val="1F1F1F">
                    <a:alpha val="100000"/>
                  </a:srgbClr>
                </a:solidFill>
                <a:latin typeface="Noto Sans SC Medium"/>
                <a:ea typeface="Noto Sans SC Medium"/>
                <a:cs typeface="Noto Sans SC Medium"/>
              </a:rPr>
              <a:t>IATF16949 standard overview</a:t>
            </a:r>
            <a:endParaRPr lang="en-US" sz="2200">
              <a:solidFill>
                <a:srgbClr val="1F1F1F">
                  <a:alpha val="100000"/>
                </a:srgbClr>
              </a:solidFill>
              <a:latin typeface="Noto Sans SC Medium"/>
              <a:ea typeface="Noto Sans SC Medium"/>
              <a:cs typeface="Noto Sans SC Medium"/>
            </a:endParaRPr>
          </a:p>
          <a:p>
            <a:pPr marL="228600" lvl="1" indent="-228600" algn="l">
              <a:lnSpc>
                <a:spcPct val="180000"/>
              </a:lnSpc>
              <a:buFont typeface="Arial" panose="020B0604020202090204"/>
              <a:buChar char="•"/>
            </a:pPr>
            <a:r>
              <a:rPr lang="en-US" sz="2200">
                <a:solidFill>
                  <a:srgbClr val="1F1F1F">
                    <a:alpha val="100000"/>
                  </a:srgbClr>
                </a:solidFill>
                <a:latin typeface="Noto Sans SC Medium"/>
                <a:ea typeface="Noto Sans SC Medium"/>
                <a:cs typeface="Noto Sans SC Medium"/>
              </a:rPr>
              <a:t>Internal auditor competency requirements</a:t>
            </a:r>
            <a:endParaRPr lang="en-US" sz="2200">
              <a:solidFill>
                <a:srgbClr val="1F1F1F">
                  <a:alpha val="100000"/>
                </a:srgbClr>
              </a:solidFill>
              <a:latin typeface="Noto Sans SC Medium"/>
              <a:ea typeface="Noto Sans SC Medium"/>
              <a:cs typeface="Noto Sans SC Medium"/>
            </a:endParaRPr>
          </a:p>
          <a:p>
            <a:pPr marL="228600" lvl="1" indent="-228600" algn="l">
              <a:lnSpc>
                <a:spcPct val="180000"/>
              </a:lnSpc>
              <a:buFont typeface="Arial" panose="020B0604020202090204"/>
              <a:buChar char="•"/>
            </a:pPr>
            <a:r>
              <a:rPr lang="en-US" sz="2200">
                <a:solidFill>
                  <a:srgbClr val="1F1F1F">
                    <a:alpha val="100000"/>
                  </a:srgbClr>
                </a:solidFill>
                <a:latin typeface="Noto Sans SC Medium"/>
                <a:ea typeface="Noto Sans SC Medium"/>
                <a:cs typeface="Noto Sans SC Medium"/>
              </a:rPr>
              <a:t>Review process and methods</a:t>
            </a:r>
            <a:endParaRPr lang="en-US" sz="2200">
              <a:solidFill>
                <a:srgbClr val="1F1F1F">
                  <a:alpha val="100000"/>
                </a:srgbClr>
              </a:solidFill>
              <a:latin typeface="Noto Sans SC Medium"/>
              <a:ea typeface="Noto Sans SC Medium"/>
              <a:cs typeface="Noto Sans SC Medium"/>
            </a:endParaRPr>
          </a:p>
          <a:p>
            <a:pPr marL="228600" lvl="1" indent="-228600" algn="l">
              <a:lnSpc>
                <a:spcPct val="180000"/>
              </a:lnSpc>
              <a:buFont typeface="Arial" panose="020B0604020202090204"/>
              <a:buChar char="•"/>
            </a:pPr>
            <a:r>
              <a:rPr lang="en-US" sz="2200">
                <a:solidFill>
                  <a:srgbClr val="1F1F1F">
                    <a:alpha val="100000"/>
                  </a:srgbClr>
                </a:solidFill>
                <a:latin typeface="Noto Sans SC Medium"/>
                <a:ea typeface="Noto Sans SC Medium"/>
                <a:cs typeface="Noto Sans SC Medium"/>
              </a:rPr>
              <a:t>Core tool application</a:t>
            </a:r>
            <a:endParaRPr lang="en-US" sz="2200">
              <a:solidFill>
                <a:srgbClr val="1F1F1F">
                  <a:alpha val="100000"/>
                </a:srgbClr>
              </a:solidFill>
              <a:latin typeface="Noto Sans SC Medium"/>
              <a:ea typeface="Noto Sans SC Medium"/>
              <a:cs typeface="Noto Sans SC Medium"/>
            </a:endParaRPr>
          </a:p>
          <a:p>
            <a:pPr marL="228600" lvl="1" indent="-228600" algn="l">
              <a:lnSpc>
                <a:spcPct val="180000"/>
              </a:lnSpc>
              <a:buFont typeface="Arial" panose="020B0604020202090204"/>
              <a:buChar char="•"/>
            </a:pPr>
            <a:r>
              <a:rPr lang="en-US" sz="2200">
                <a:solidFill>
                  <a:srgbClr val="1F1F1F">
                    <a:alpha val="100000"/>
                  </a:srgbClr>
                </a:solidFill>
                <a:latin typeface="Noto Sans SC Medium"/>
                <a:ea typeface="Noto Sans SC Medium"/>
                <a:cs typeface="Noto Sans SC Medium"/>
              </a:rPr>
              <a:t>Typical scenario actual combat</a:t>
            </a:r>
            <a:endParaRPr lang="en-US" sz="2200">
              <a:solidFill>
                <a:srgbClr val="1F1F1F">
                  <a:alpha val="100000"/>
                </a:srgbClr>
              </a:solidFill>
              <a:latin typeface="Noto Sans SC Medium"/>
              <a:ea typeface="Noto Sans SC Medium"/>
              <a:cs typeface="Noto Sans SC Medium"/>
            </a:endParaRPr>
          </a:p>
          <a:p>
            <a:pPr marL="228600" lvl="1" indent="-228600" algn="l">
              <a:lnSpc>
                <a:spcPct val="180000"/>
              </a:lnSpc>
              <a:buFont typeface="Arial" panose="020B0604020202090204"/>
              <a:buChar char="•"/>
            </a:pPr>
            <a:r>
              <a:rPr lang="en-US" sz="2200">
                <a:solidFill>
                  <a:srgbClr val="1F1F1F">
                    <a:alpha val="100000"/>
                  </a:srgbClr>
                </a:solidFill>
                <a:latin typeface="Noto Sans SC Medium"/>
                <a:ea typeface="Noto Sans SC Medium"/>
                <a:cs typeface="Noto Sans SC Medium"/>
              </a:rPr>
              <a:t>Continuous improvement mechanism</a:t>
            </a:r>
            <a:endParaRPr lang="en-US" sz="2200">
              <a:solidFill>
                <a:srgbClr val="1F1F1F">
                  <a:alpha val="100000"/>
                </a:srgbClr>
              </a:solidFill>
              <a:latin typeface="Noto Sans SC Medium"/>
              <a:ea typeface="Noto Sans SC Medium"/>
              <a:cs typeface="Noto Sans SC Medium"/>
            </a:endParaRPr>
          </a:p>
        </p:txBody>
      </p:sp>
      <p:sp>
        <p:nvSpPr>
          <p:cNvPr id="200010" name="TextBox 4"/>
          <p:cNvSpPr txBox="1"/>
          <p:nvPr/>
        </p:nvSpPr>
        <p:spPr>
          <a:xfrm>
            <a:off x="2321560" y="2098675"/>
            <a:ext cx="857250" cy="2215515"/>
          </a:xfrm>
          <a:prstGeom prst="rect">
            <a:avLst/>
          </a:prstGeom>
          <a:noFill/>
        </p:spPr>
        <p:txBody>
          <a:bodyPr vert="horz" wrap="square" lIns="0" tIns="0" rIns="0" bIns="0" rtlCol="0" anchor="t" anchorCtr="0">
            <a:spAutoFit/>
          </a:bodyPr>
          <a:lstStyle/>
          <a:p>
            <a:pPr algn="l">
              <a:lnSpc>
                <a:spcPct val="100000"/>
              </a:lnSpc>
            </a:pPr>
            <a:r>
              <a:rPr lang="en-US" sz="7200">
                <a:solidFill>
                  <a:srgbClr val="3D99FF">
                    <a:alpha val="100000"/>
                  </a:srgbClr>
                </a:solidFill>
                <a:latin typeface="Noto Sans SC Black"/>
                <a:ea typeface="Noto Sans SC Black"/>
                <a:cs typeface="Noto Sans SC Black"/>
              </a:rPr>
              <a:t>Table of contents</a:t>
            </a:r>
            <a:endParaRPr lang="en-US" sz="7200">
              <a:solidFill>
                <a:srgbClr val="3D99FF">
                  <a:alpha val="100000"/>
                </a:srgbClr>
              </a:solidFill>
              <a:latin typeface="Noto Sans SC Black"/>
              <a:ea typeface="Noto Sans SC Black"/>
              <a:cs typeface="Noto Sans SC Black"/>
            </a:endParaRPr>
          </a:p>
        </p:txBody>
      </p:sp>
      <p:sp>
        <p:nvSpPr>
          <p:cNvPr id="200011" name="TextBox 5"/>
          <p:cNvSpPr txBox="1"/>
          <p:nvPr/>
        </p:nvSpPr>
        <p:spPr>
          <a:xfrm rot="5400000">
            <a:off x="2431415" y="3039110"/>
            <a:ext cx="1925320" cy="430530"/>
          </a:xfrm>
          <a:prstGeom prst="rect">
            <a:avLst/>
          </a:prstGeom>
          <a:noFill/>
        </p:spPr>
        <p:txBody>
          <a:bodyPr vert="horz" wrap="square" lIns="0" tIns="0" rIns="0" bIns="0" rtlCol="0" anchor="ctr" anchorCtr="0">
            <a:spAutoFit/>
          </a:bodyPr>
          <a:lstStyle/>
          <a:p>
            <a:pPr algn="l">
              <a:lnSpc>
                <a:spcPct val="100000"/>
              </a:lnSpc>
              <a:spcBef>
                <a:spcPct val="0"/>
              </a:spcBef>
              <a:spcAft>
                <a:spcPct val="0"/>
              </a:spcAft>
            </a:pPr>
            <a:r>
              <a:rPr lang="en-US" sz="2800">
                <a:solidFill>
                  <a:srgbClr val="04052B">
                    <a:alpha val="100000"/>
                  </a:srgbClr>
                </a:solidFill>
                <a:latin typeface="Noto Sans SC Medium"/>
                <a:ea typeface="Noto Sans SC Medium"/>
                <a:cs typeface="Noto Sans SC Medium"/>
              </a:rPr>
              <a:t>CONTENTS</a:t>
            </a:r>
            <a:endParaRPr lang="en-US" sz="2800">
              <a:solidFill>
                <a:srgbClr val="04052B">
                  <a:alpha val="100000"/>
                </a:srgbClr>
              </a:solidFill>
              <a:latin typeface="Noto Sans SC Medium"/>
              <a:ea typeface="Noto Sans SC Medium"/>
              <a:cs typeface="Noto Sans SC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4520643" y="2564423"/>
            <a:ext cx="5539105" cy="1601520"/>
          </a:xfrm>
          <a:prstGeom prst="rect">
            <a:avLst/>
          </a:prstGeom>
          <a:noFill/>
        </p:spPr>
        <p:txBody>
          <a:bodyPr vert="horz" wrap="square" lIns="91440" tIns="45720" rIns="91440" bIns="45720" rtlCol="0" anchor="ctr" anchorCtr="0">
            <a:normAutofit/>
          </a:bodyPr>
          <a:lstStyle/>
          <a:p>
            <a:pPr algn="l">
              <a:lnSpc>
                <a:spcPct val="100000"/>
              </a:lnSpc>
            </a:pPr>
            <a:r>
              <a:rPr lang="en-US" sz="4000">
                <a:solidFill>
                  <a:srgbClr val="04052B">
                    <a:alpha val="100000"/>
                  </a:srgbClr>
                </a:solidFill>
                <a:latin typeface="Noto Sans SC SemiBold"/>
                <a:ea typeface="Noto Sans SC SemiBold"/>
                <a:cs typeface="Noto Sans SC SemiBold"/>
              </a:rPr>
              <a:t>IATF16949 standard overview</a:t>
            </a:r>
            <a:endParaRPr lang="en-US" sz="4000">
              <a:solidFill>
                <a:srgbClr val="04052B">
                  <a:alpha val="100000"/>
                </a:srgbClr>
              </a:solidFill>
              <a:latin typeface="Noto Sans SC SemiBold"/>
              <a:ea typeface="Noto Sans SC SemiBold"/>
              <a:cs typeface="Noto Sans SC SemiBold"/>
            </a:endParaRPr>
          </a:p>
        </p:txBody>
      </p:sp>
      <p:sp>
        <p:nvSpPr>
          <p:cNvPr id="900014" name="TextBox 3"/>
          <p:cNvSpPr txBox="1"/>
          <p:nvPr/>
        </p:nvSpPr>
        <p:spPr>
          <a:xfrm>
            <a:off x="1945323" y="2522855"/>
            <a:ext cx="2465705" cy="1684655"/>
          </a:xfrm>
          <a:prstGeom prst="rect">
            <a:avLst/>
          </a:prstGeom>
          <a:noFill/>
        </p:spPr>
        <p:txBody>
          <a:bodyPr vert="horz" wrap="square" lIns="91440" tIns="45720" rIns="91440" bIns="45720" rtlCol="0" anchor="ctr" anchorCtr="0">
            <a:normAutofit/>
          </a:bodyPr>
          <a:lstStyle/>
          <a:p>
            <a:pPr algn="r">
              <a:lnSpc>
                <a:spcPct val="80000"/>
              </a:lnSpc>
            </a:pPr>
            <a:r>
              <a:rPr lang="en-US" sz="10200">
                <a:solidFill>
                  <a:srgbClr val="008BFB">
                    <a:alpha val="100000"/>
                  </a:srgbClr>
                </a:solidFill>
                <a:latin typeface="Noto Sans SC Black"/>
                <a:ea typeface="Noto Sans SC Black"/>
                <a:cs typeface="Noto Sans SC Black"/>
              </a:rPr>
              <a:t>01</a:t>
            </a:r>
            <a:endParaRPr lang="en-US" sz="10200">
              <a:solidFill>
                <a:srgbClr val="008BFB">
                  <a:alpha val="100000"/>
                </a:srgbClr>
              </a:solidFill>
              <a:latin typeface="Noto Sans SC Black"/>
              <a:ea typeface="Noto Sans SC Black"/>
              <a:cs typeface="Noto Sans SC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Freeform 2"/>
          <p:cNvSpPr/>
          <p:nvPr/>
        </p:nvSpPr>
        <p:spPr>
          <a:xfrm>
            <a:off x="369164" y="3086153"/>
            <a:ext cx="2274704" cy="547649"/>
          </a:xfrm>
          <a:custGeom>
            <a:avLst/>
            <a:gdLst/>
            <a:ahLst/>
            <a:cxnLst/>
            <a:rect l="l" t="t" r="r" b="b"/>
            <a:pathLst>
              <a:path w="2274704" h="547649">
                <a:moveTo>
                  <a:pt x="0" y="0"/>
                </a:moveTo>
                <a:lnTo>
                  <a:pt x="2274704" y="0"/>
                </a:lnTo>
                <a:lnTo>
                  <a:pt x="2274704" y="547649"/>
                </a:lnTo>
                <a:lnTo>
                  <a:pt x="0" y="547649"/>
                </a:lnTo>
                <a:lnTo>
                  <a:pt x="0" y="0"/>
                </a:lnTo>
              </a:path>
            </a:pathLst>
          </a:custGeom>
          <a:solidFill>
            <a:schemeClr val="accent1">
              <a:alpha val="100000"/>
            </a:schemeClr>
          </a:solidFill>
        </p:spPr>
      </p:sp>
      <p:sp>
        <p:nvSpPr>
          <p:cNvPr id="3" name="Freeform 3"/>
          <p:cNvSpPr/>
          <p:nvPr/>
        </p:nvSpPr>
        <p:spPr>
          <a:xfrm>
            <a:off x="2689587"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4" name="Freeform 4"/>
          <p:cNvSpPr/>
          <p:nvPr/>
        </p:nvSpPr>
        <p:spPr>
          <a:xfrm>
            <a:off x="4982400"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sp>
      <p:sp>
        <p:nvSpPr>
          <p:cNvPr id="5" name="Freeform 5"/>
          <p:cNvSpPr/>
          <p:nvPr/>
        </p:nvSpPr>
        <p:spPr>
          <a:xfrm>
            <a:off x="7275213" y="3086153"/>
            <a:ext cx="2247094" cy="547649"/>
          </a:xfrm>
          <a:custGeom>
            <a:avLst/>
            <a:gdLst/>
            <a:ahLst/>
            <a:cxnLst/>
            <a:rect l="l" t="t" r="r" b="b"/>
            <a:pathLst>
              <a:path w="2247094" h="547649">
                <a:moveTo>
                  <a:pt x="0" y="0"/>
                </a:moveTo>
                <a:lnTo>
                  <a:pt x="2247094" y="0"/>
                </a:lnTo>
                <a:lnTo>
                  <a:pt x="2247094" y="547649"/>
                </a:lnTo>
                <a:lnTo>
                  <a:pt x="0" y="547649"/>
                </a:lnTo>
                <a:lnTo>
                  <a:pt x="0" y="0"/>
                </a:lnTo>
              </a:path>
            </a:pathLst>
          </a:custGeom>
          <a:solidFill>
            <a:schemeClr val="accent1">
              <a:alpha val="100000"/>
            </a:schemeClr>
          </a:solidFill>
        </p:spPr>
      </p:sp>
      <p:sp>
        <p:nvSpPr>
          <p:cNvPr id="6" name="TextBox 6"/>
          <p:cNvSpPr txBox="1"/>
          <p:nvPr/>
        </p:nvSpPr>
        <p:spPr>
          <a:xfrm>
            <a:off x="369164" y="3175310"/>
            <a:ext cx="2278380"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origin</a:t>
            </a:r>
            <a:endParaRPr lang="en-US" sz="1800">
              <a:solidFill>
                <a:srgbClr val="FFFFFF">
                  <a:alpha val="100000"/>
                </a:srgbClr>
              </a:solidFill>
              <a:latin typeface="Noto Sans SC"/>
              <a:ea typeface="Noto Sans SC"/>
              <a:cs typeface="Noto Sans SC"/>
            </a:endParaRPr>
          </a:p>
        </p:txBody>
      </p:sp>
      <p:sp>
        <p:nvSpPr>
          <p:cNvPr id="7" name="TextBox 7"/>
          <p:cNvSpPr txBox="1"/>
          <p:nvPr/>
        </p:nvSpPr>
        <p:spPr>
          <a:xfrm>
            <a:off x="2689587"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develop</a:t>
            </a:r>
            <a:endParaRPr lang="en-US" sz="1800">
              <a:solidFill>
                <a:srgbClr val="FFFFFF">
                  <a:alpha val="100000"/>
                </a:srgbClr>
              </a:solidFill>
              <a:latin typeface="Noto Sans SC"/>
              <a:ea typeface="Noto Sans SC"/>
              <a:cs typeface="Noto Sans SC"/>
            </a:endParaRPr>
          </a:p>
        </p:txBody>
      </p:sp>
      <p:sp>
        <p:nvSpPr>
          <p:cNvPr id="8" name="TextBox 8"/>
          <p:cNvSpPr txBox="1"/>
          <p:nvPr/>
        </p:nvSpPr>
        <p:spPr>
          <a:xfrm>
            <a:off x="4982400"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innovation</a:t>
            </a:r>
            <a:endParaRPr lang="en-US" sz="1800">
              <a:solidFill>
                <a:srgbClr val="FFFFFF">
                  <a:alpha val="100000"/>
                </a:srgbClr>
              </a:solidFill>
              <a:latin typeface="Noto Sans SC"/>
              <a:ea typeface="Noto Sans SC"/>
              <a:cs typeface="Noto Sans SC"/>
            </a:endParaRPr>
          </a:p>
        </p:txBody>
      </p:sp>
      <p:sp>
        <p:nvSpPr>
          <p:cNvPr id="9" name="TextBox 9"/>
          <p:cNvSpPr txBox="1"/>
          <p:nvPr/>
        </p:nvSpPr>
        <p:spPr>
          <a:xfrm>
            <a:off x="7275213" y="3175310"/>
            <a:ext cx="224980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status quo</a:t>
            </a:r>
            <a:endParaRPr lang="en-US" sz="1800">
              <a:solidFill>
                <a:srgbClr val="FFFFFF">
                  <a:alpha val="100000"/>
                </a:srgbClr>
              </a:solidFill>
              <a:latin typeface="Noto Sans SC"/>
              <a:ea typeface="Noto Sans SC"/>
              <a:cs typeface="Noto Sans SC"/>
            </a:endParaRPr>
          </a:p>
        </p:txBody>
      </p:sp>
      <p:sp>
        <p:nvSpPr>
          <p:cNvPr id="10" name="Freeform 10"/>
          <p:cNvSpPr/>
          <p:nvPr/>
        </p:nvSpPr>
        <p:spPr>
          <a:xfrm>
            <a:off x="9568026" y="3086153"/>
            <a:ext cx="2260984" cy="547649"/>
          </a:xfrm>
          <a:custGeom>
            <a:avLst/>
            <a:gdLst/>
            <a:ahLst/>
            <a:cxnLst/>
            <a:rect l="l" t="t" r="r" b="b"/>
            <a:pathLst>
              <a:path w="2260984" h="547649">
                <a:moveTo>
                  <a:pt x="0" y="0"/>
                </a:moveTo>
                <a:lnTo>
                  <a:pt x="2260984" y="0"/>
                </a:lnTo>
                <a:lnTo>
                  <a:pt x="2260984" y="547649"/>
                </a:lnTo>
                <a:lnTo>
                  <a:pt x="0" y="547649"/>
                </a:lnTo>
                <a:lnTo>
                  <a:pt x="0" y="0"/>
                </a:lnTo>
              </a:path>
            </a:pathLst>
          </a:custGeom>
          <a:solidFill>
            <a:schemeClr val="accent2">
              <a:alpha val="100000"/>
            </a:schemeClr>
          </a:solidFill>
        </p:spPr>
      </p:sp>
      <p:sp>
        <p:nvSpPr>
          <p:cNvPr id="11" name="TextBox 11"/>
          <p:cNvSpPr txBox="1"/>
          <p:nvPr/>
        </p:nvSpPr>
        <p:spPr>
          <a:xfrm>
            <a:off x="9568026" y="3175310"/>
            <a:ext cx="2176775" cy="3867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core requirements</a:t>
            </a:r>
            <a:endParaRPr lang="en-US" sz="1800">
              <a:solidFill>
                <a:srgbClr val="FFFFFF">
                  <a:alpha val="100000"/>
                </a:srgbClr>
              </a:solidFill>
              <a:latin typeface="Noto Sans SC"/>
              <a:ea typeface="Noto Sans SC"/>
              <a:cs typeface="Noto Sans SC"/>
            </a:endParaRPr>
          </a:p>
        </p:txBody>
      </p:sp>
      <p:sp>
        <p:nvSpPr>
          <p:cNvPr id="12" name="AutoShape 12"/>
          <p:cNvSpPr/>
          <p:nvPr/>
        </p:nvSpPr>
        <p:spPr>
          <a:xfrm>
            <a:off x="1413355" y="2969916"/>
            <a:ext cx="186322" cy="116234"/>
          </a:xfrm>
          <a:prstGeom prst="triangle">
            <a:avLst>
              <a:gd name="adj" fmla="val 50000"/>
            </a:avLst>
          </a:prstGeom>
          <a:solidFill>
            <a:schemeClr val="accent1">
              <a:alpha val="100000"/>
            </a:schemeClr>
          </a:solidFill>
        </p:spPr>
      </p:sp>
      <p:sp>
        <p:nvSpPr>
          <p:cNvPr id="13" name="AutoShape 13"/>
          <p:cNvSpPr/>
          <p:nvPr/>
        </p:nvSpPr>
        <p:spPr>
          <a:xfrm>
            <a:off x="6012786" y="2969916"/>
            <a:ext cx="186322" cy="116234"/>
          </a:xfrm>
          <a:prstGeom prst="triangle">
            <a:avLst>
              <a:gd name="adj" fmla="val 50000"/>
            </a:avLst>
          </a:prstGeom>
          <a:solidFill>
            <a:schemeClr val="accent1">
              <a:alpha val="100000"/>
            </a:schemeClr>
          </a:solidFill>
        </p:spPr>
      </p:sp>
      <p:sp>
        <p:nvSpPr>
          <p:cNvPr id="14" name="AutoShape 14"/>
          <p:cNvSpPr/>
          <p:nvPr/>
        </p:nvSpPr>
        <p:spPr>
          <a:xfrm rot="10800000">
            <a:off x="3719974" y="3630699"/>
            <a:ext cx="186322" cy="116234"/>
          </a:xfrm>
          <a:prstGeom prst="triangle">
            <a:avLst>
              <a:gd name="adj" fmla="val 50000"/>
            </a:avLst>
          </a:prstGeom>
          <a:solidFill>
            <a:schemeClr val="accent1">
              <a:alpha val="100000"/>
            </a:schemeClr>
          </a:solidFill>
        </p:spPr>
      </p:sp>
      <p:sp>
        <p:nvSpPr>
          <p:cNvPr id="15" name="AutoShape 15"/>
          <p:cNvSpPr/>
          <p:nvPr/>
        </p:nvSpPr>
        <p:spPr>
          <a:xfrm rot="10800000">
            <a:off x="8305599" y="3630699"/>
            <a:ext cx="186322" cy="116234"/>
          </a:xfrm>
          <a:prstGeom prst="triangle">
            <a:avLst>
              <a:gd name="adj" fmla="val 50000"/>
            </a:avLst>
          </a:prstGeom>
          <a:solidFill>
            <a:schemeClr val="accent1">
              <a:alpha val="100000"/>
            </a:schemeClr>
          </a:solidFill>
        </p:spPr>
      </p:sp>
      <p:cxnSp>
        <p:nvCxnSpPr>
          <p:cNvPr id="16" name="Connector 16"/>
          <p:cNvCxnSpPr/>
          <p:nvPr/>
        </p:nvCxnSpPr>
        <p:spPr>
          <a:xfrm>
            <a:off x="1506516" y="2037587"/>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7" name="TextBox 17"/>
          <p:cNvSpPr txBox="1"/>
          <p:nvPr/>
        </p:nvSpPr>
        <p:spPr>
          <a:xfrm>
            <a:off x="2049591" y="2037587"/>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Integrate QS9000 and VDA6.1</a:t>
            </a:r>
            <a:endParaRPr lang="en-US" sz="1200">
              <a:solidFill>
                <a:schemeClr val="dk1">
                  <a:alpha val="100000"/>
                </a:schemeClr>
              </a:solidFill>
              <a:latin typeface="Noto Sans SC"/>
              <a:ea typeface="Noto Sans SC"/>
              <a:cs typeface="Noto Sans SC"/>
            </a:endParaRPr>
          </a:p>
        </p:txBody>
      </p:sp>
      <p:sp>
        <p:nvSpPr>
          <p:cNvPr id="18" name="TextBox 18"/>
          <p:cNvSpPr txBox="1"/>
          <p:nvPr/>
        </p:nvSpPr>
        <p:spPr>
          <a:xfrm>
            <a:off x="2021015" y="1585561"/>
            <a:ext cx="2334600" cy="333375"/>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Released in 1999</a:t>
            </a:r>
            <a:endParaRPr lang="en-US" sz="2000">
              <a:solidFill>
                <a:schemeClr val="accent1">
                  <a:alpha val="100000"/>
                </a:schemeClr>
              </a:solidFill>
              <a:latin typeface="Noto Sans SC"/>
              <a:ea typeface="Noto Sans SC"/>
              <a:cs typeface="Noto Sans SC"/>
            </a:endParaRPr>
          </a:p>
        </p:txBody>
      </p:sp>
      <p:sp>
        <p:nvSpPr>
          <p:cNvPr id="19" name="TextBox 19"/>
          <p:cNvSpPr txBox="1"/>
          <p:nvPr/>
        </p:nvSpPr>
        <p:spPr>
          <a:xfrm>
            <a:off x="4440508" y="4726196"/>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Strengthening process approach and customer orientation</a:t>
            </a:r>
            <a:endParaRPr lang="en-US" sz="1200">
              <a:solidFill>
                <a:schemeClr val="dk1">
                  <a:alpha val="100000"/>
                </a:schemeClr>
              </a:solidFill>
              <a:latin typeface="Noto Sans SC"/>
              <a:ea typeface="Noto Sans SC"/>
              <a:cs typeface="Noto Sans SC"/>
            </a:endParaRPr>
          </a:p>
        </p:txBody>
      </p:sp>
      <p:sp>
        <p:nvSpPr>
          <p:cNvPr id="20" name="TextBox 20"/>
          <p:cNvSpPr txBox="1"/>
          <p:nvPr/>
        </p:nvSpPr>
        <p:spPr>
          <a:xfrm>
            <a:off x="4450033" y="4274170"/>
            <a:ext cx="1781175" cy="323850"/>
          </a:xfrm>
          <a:prstGeom prst="rect">
            <a:avLst/>
          </a:prstGeom>
          <a:noFill/>
        </p:spPr>
        <p:txBody>
          <a:bodyPr vert="horz" wrap="non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Revised in 2002</a:t>
            </a:r>
            <a:endParaRPr lang="en-US" sz="2000">
              <a:solidFill>
                <a:schemeClr val="accent1">
                  <a:alpha val="100000"/>
                </a:schemeClr>
              </a:solidFill>
              <a:latin typeface="Noto Sans SC"/>
              <a:ea typeface="Noto Sans SC"/>
              <a:cs typeface="Noto Sans SC"/>
            </a:endParaRPr>
          </a:p>
        </p:txBody>
      </p:sp>
      <p:cxnSp>
        <p:nvCxnSpPr>
          <p:cNvPr id="21" name="Connector 21"/>
          <p:cNvCxnSpPr/>
          <p:nvPr/>
        </p:nvCxnSpPr>
        <p:spPr>
          <a:xfrm>
            <a:off x="6094845" y="2037587"/>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22" name="TextBox 22"/>
          <p:cNvSpPr txBox="1"/>
          <p:nvPr/>
        </p:nvSpPr>
        <p:spPr>
          <a:xfrm>
            <a:off x="6637920" y="2037587"/>
            <a:ext cx="2390775" cy="866775"/>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Integrate ISO9001:2015 high-level structure</a:t>
            </a:r>
            <a:endParaRPr lang="en-US" sz="1200">
              <a:solidFill>
                <a:schemeClr val="dk1">
                  <a:alpha val="100000"/>
                </a:schemeClr>
              </a:solidFill>
              <a:latin typeface="Noto Sans SC"/>
              <a:ea typeface="Noto Sans SC"/>
              <a:cs typeface="Noto Sans SC"/>
            </a:endParaRPr>
          </a:p>
        </p:txBody>
      </p:sp>
      <p:sp>
        <p:nvSpPr>
          <p:cNvPr id="23" name="TextBox 23"/>
          <p:cNvSpPr txBox="1"/>
          <p:nvPr/>
        </p:nvSpPr>
        <p:spPr>
          <a:xfrm>
            <a:off x="6609344" y="1585561"/>
            <a:ext cx="2247900" cy="323850"/>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Upgraded in 2016</a:t>
            </a:r>
            <a:endParaRPr lang="en-US" sz="2000">
              <a:solidFill>
                <a:schemeClr val="accent1">
                  <a:alpha val="100000"/>
                </a:schemeClr>
              </a:solidFill>
              <a:latin typeface="Noto Sans SC"/>
              <a:ea typeface="Noto Sans SC"/>
              <a:cs typeface="Noto Sans SC"/>
            </a:endParaRPr>
          </a:p>
        </p:txBody>
      </p:sp>
      <p:sp>
        <p:nvSpPr>
          <p:cNvPr id="24" name="TextBox 24"/>
          <p:cNvSpPr txBox="1"/>
          <p:nvPr/>
        </p:nvSpPr>
        <p:spPr>
          <a:xfrm>
            <a:off x="9066936" y="4726196"/>
            <a:ext cx="2390775" cy="647700"/>
          </a:xfrm>
          <a:prstGeom prst="rect">
            <a:avLst/>
          </a:prstGeom>
          <a:noFill/>
        </p:spPr>
        <p:txBody>
          <a:bodyPr vert="horz" wrap="square" lIns="0" tIns="0" rIns="0" bIns="0" rtlCol="0" anchor="t" anchorCtr="0">
            <a:spAutoFit/>
          </a:bodyPr>
          <a:lstStyle/>
          <a:p>
            <a:pPr algn="l">
              <a:lnSpc>
                <a:spcPct val="114000"/>
              </a:lnSpc>
              <a:spcBef>
                <a:spcPct val="0"/>
              </a:spcBef>
            </a:pPr>
            <a:r>
              <a:rPr lang="en-US" sz="1200">
                <a:solidFill>
                  <a:schemeClr val="dk1">
                    <a:alpha val="100000"/>
                  </a:schemeClr>
                </a:solidFill>
                <a:latin typeface="Noto Sans SC"/>
                <a:ea typeface="Noto Sans SC"/>
                <a:cs typeface="Noto Sans SC"/>
              </a:rPr>
              <a:t>Added AIAG core tool requirements</a:t>
            </a:r>
            <a:endParaRPr lang="en-US" sz="1200">
              <a:solidFill>
                <a:schemeClr val="dk1">
                  <a:alpha val="100000"/>
                </a:schemeClr>
              </a:solidFill>
              <a:latin typeface="Noto Sans SC"/>
              <a:ea typeface="Noto Sans SC"/>
              <a:cs typeface="Noto Sans SC"/>
            </a:endParaRPr>
          </a:p>
        </p:txBody>
      </p:sp>
      <p:sp>
        <p:nvSpPr>
          <p:cNvPr id="25" name="TextBox 25"/>
          <p:cNvSpPr txBox="1"/>
          <p:nvPr/>
        </p:nvSpPr>
        <p:spPr>
          <a:xfrm>
            <a:off x="9038361" y="4274170"/>
            <a:ext cx="1781175" cy="323850"/>
          </a:xfrm>
          <a:prstGeom prst="rect">
            <a:avLst/>
          </a:prstGeom>
          <a:noFill/>
        </p:spPr>
        <p:txBody>
          <a:bodyPr vert="horz" wrap="none" lIns="0" tIns="0" rIns="0" bIns="0" rtlCol="0" anchor="t" anchorCtr="0">
            <a:spAutoFit/>
          </a:bodyPr>
          <a:lstStyle/>
          <a:p>
            <a:pPr algn="l">
              <a:lnSpc>
                <a:spcPct val="100000"/>
              </a:lnSpc>
              <a:spcBef>
                <a:spcPct val="0"/>
              </a:spcBef>
            </a:pPr>
            <a:r>
              <a:rPr lang="en-US" sz="2000">
                <a:solidFill>
                  <a:schemeClr val="accent1">
                    <a:alpha val="100000"/>
                  </a:schemeClr>
                </a:solidFill>
                <a:latin typeface="Noto Sans SC"/>
                <a:ea typeface="Noto Sans SC"/>
                <a:cs typeface="Noto Sans SC"/>
              </a:rPr>
              <a:t>2021 version implementation</a:t>
            </a:r>
            <a:endParaRPr lang="en-US" sz="2000">
              <a:solidFill>
                <a:schemeClr val="accent1">
                  <a:alpha val="100000"/>
                </a:schemeClr>
              </a:solidFill>
              <a:latin typeface="Noto Sans SC"/>
              <a:ea typeface="Noto Sans SC"/>
              <a:cs typeface="Noto Sans SC"/>
            </a:endParaRPr>
          </a:p>
        </p:txBody>
      </p:sp>
      <p:sp>
        <p:nvSpPr>
          <p:cNvPr id="26" name="TextBox 26"/>
          <p:cNvSpPr txBox="1"/>
          <p:nvPr/>
        </p:nvSpPr>
        <p:spPr>
          <a:xfrm>
            <a:off x="9916002" y="1585561"/>
            <a:ext cx="1828800" cy="276225"/>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process approach</a:t>
            </a:r>
            <a:endParaRPr lang="en-US" sz="1400">
              <a:solidFill>
                <a:schemeClr val="dk1">
                  <a:alpha val="100000"/>
                </a:schemeClr>
              </a:solidFill>
              <a:latin typeface="Noto Sans SC"/>
              <a:ea typeface="Noto Sans SC"/>
              <a:cs typeface="Noto Sans SC"/>
            </a:endParaRPr>
          </a:p>
        </p:txBody>
      </p:sp>
      <p:sp>
        <p:nvSpPr>
          <p:cNvPr id="27" name="TextBox 27"/>
          <p:cNvSpPr txBox="1"/>
          <p:nvPr/>
        </p:nvSpPr>
        <p:spPr>
          <a:xfrm>
            <a:off x="9916002" y="2037587"/>
            <a:ext cx="1828800" cy="228600"/>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risk thinking</a:t>
            </a:r>
            <a:endParaRPr lang="en-US" sz="1400">
              <a:solidFill>
                <a:schemeClr val="dk1">
                  <a:alpha val="100000"/>
                </a:schemeClr>
              </a:solidFill>
              <a:latin typeface="Noto Sans SC"/>
              <a:ea typeface="Noto Sans SC"/>
              <a:cs typeface="Noto Sans SC"/>
            </a:endParaRPr>
          </a:p>
        </p:txBody>
      </p:sp>
      <p:sp>
        <p:nvSpPr>
          <p:cNvPr id="28" name="TextBox 28"/>
          <p:cNvSpPr txBox="1"/>
          <p:nvPr/>
        </p:nvSpPr>
        <p:spPr>
          <a:xfrm>
            <a:off x="9916002" y="2470974"/>
            <a:ext cx="1828800" cy="228600"/>
          </a:xfrm>
          <a:prstGeom prst="rect">
            <a:avLst/>
          </a:prstGeom>
          <a:noFill/>
        </p:spPr>
        <p:txBody>
          <a:bodyPr vert="horz" wrap="square" lIns="0" tIns="0" rIns="0" bIns="0" rtlCol="0" anchor="t" anchorCtr="0">
            <a:spAutoFit/>
          </a:bodyPr>
          <a:lstStyle/>
          <a:p>
            <a:pPr algn="l">
              <a:lnSpc>
                <a:spcPct val="125000"/>
              </a:lnSpc>
              <a:spcBef>
                <a:spcPct val="0"/>
              </a:spcBef>
            </a:pPr>
            <a:r>
              <a:rPr lang="en-US" sz="1400">
                <a:solidFill>
                  <a:schemeClr val="dk1">
                    <a:alpha val="100000"/>
                  </a:schemeClr>
                </a:solidFill>
                <a:latin typeface="Noto Sans SC"/>
                <a:ea typeface="Noto Sans SC"/>
                <a:cs typeface="Noto Sans SC"/>
              </a:rPr>
              <a:t>Continuous Improvement</a:t>
            </a:r>
            <a:endParaRPr lang="en-US" sz="1400">
              <a:solidFill>
                <a:schemeClr val="dk1">
                  <a:alpha val="100000"/>
                </a:schemeClr>
              </a:solidFill>
              <a:latin typeface="Noto Sans SC"/>
              <a:ea typeface="Noto Sans SC"/>
              <a:cs typeface="Noto Sans SC"/>
            </a:endParaRPr>
          </a:p>
        </p:txBody>
      </p:sp>
      <p:sp>
        <p:nvSpPr>
          <p:cNvPr id="29" name="AutoShape 29"/>
          <p:cNvSpPr/>
          <p:nvPr/>
        </p:nvSpPr>
        <p:spPr>
          <a:xfrm>
            <a:off x="369164" y="5834790"/>
            <a:ext cx="11459847" cy="621927"/>
          </a:xfrm>
          <a:prstGeom prst="roundRect">
            <a:avLst>
              <a:gd name="adj" fmla="val 0"/>
            </a:avLst>
          </a:prstGeom>
          <a:solidFill>
            <a:schemeClr val="accent2">
              <a:alpha val="100000"/>
            </a:schemeClr>
          </a:solidFill>
        </p:spPr>
      </p:sp>
      <p:sp>
        <p:nvSpPr>
          <p:cNvPr id="30" name="TextBox 30"/>
          <p:cNvSpPr txBox="1"/>
          <p:nvPr/>
        </p:nvSpPr>
        <p:spPr>
          <a:xfrm>
            <a:off x="818363" y="5916625"/>
            <a:ext cx="10565130" cy="424815"/>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FFFFF">
                    <a:alpha val="100000"/>
                  </a:srgbClr>
                </a:solidFill>
                <a:latin typeface="Noto Sans SC"/>
                <a:ea typeface="Noto Sans SC"/>
                <a:cs typeface="Noto Sans SC"/>
              </a:rPr>
              <a:t>IATF16949 evolution</a:t>
            </a:r>
            <a:endParaRPr lang="en-US" sz="1400">
              <a:solidFill>
                <a:srgbClr val="FFFFFF">
                  <a:alpha val="100000"/>
                </a:srgbClr>
              </a:solidFill>
              <a:latin typeface="Noto Sans SC"/>
              <a:ea typeface="Noto Sans SC"/>
              <a:cs typeface="Noto Sans SC"/>
            </a:endParaRPr>
          </a:p>
        </p:txBody>
      </p:sp>
      <p:sp>
        <p:nvSpPr>
          <p:cNvPr id="31" name="TextBox 3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Standard development history and core requirements</a:t>
            </a:r>
            <a:endParaRPr lang="en-US" sz="3000" b="1">
              <a:solidFill>
                <a:schemeClr val="dk2">
                  <a:alpha val="100000"/>
                </a:schemeClr>
              </a:solidFill>
              <a:latin typeface="Noto Sans SC"/>
              <a:ea typeface="Noto Sans SC"/>
              <a:cs typeface="Noto Sans SC"/>
            </a:endParaRPr>
          </a:p>
        </p:txBody>
      </p:sp>
      <p:cxnSp>
        <p:nvCxnSpPr>
          <p:cNvPr id="32" name="Connector 32"/>
          <p:cNvCxnSpPr/>
          <p:nvPr/>
        </p:nvCxnSpPr>
        <p:spPr>
          <a:xfrm>
            <a:off x="8401261" y="3733279"/>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3" name="AutoShape 33"/>
          <p:cNvSpPr/>
          <p:nvPr/>
        </p:nvSpPr>
        <p:spPr>
          <a:xfrm rot="10800000">
            <a:off x="8305599" y="4598020"/>
            <a:ext cx="627793" cy="627793"/>
          </a:xfrm>
          <a:prstGeom prst="ellipse">
            <a:avLst/>
          </a:prstGeom>
          <a:solidFill>
            <a:schemeClr val="accent1">
              <a:alpha val="100000"/>
            </a:schemeClr>
          </a:solidFill>
        </p:spPr>
      </p:sp>
      <p:sp>
        <p:nvSpPr>
          <p:cNvPr id="34" name="AutoShape 34"/>
          <p:cNvSpPr/>
          <p:nvPr/>
        </p:nvSpPr>
        <p:spPr>
          <a:xfrm>
            <a:off x="5792051" y="1651397"/>
            <a:ext cx="627793" cy="627793"/>
          </a:xfrm>
          <a:prstGeom prst="ellipse">
            <a:avLst/>
          </a:prstGeom>
          <a:solidFill>
            <a:schemeClr val="accent1">
              <a:alpha val="100000"/>
            </a:scheme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cxnSp>
        <p:nvCxnSpPr>
          <p:cNvPr id="35" name="Connector 35"/>
          <p:cNvCxnSpPr/>
          <p:nvPr/>
        </p:nvCxnSpPr>
        <p:spPr>
          <a:xfrm>
            <a:off x="3813014" y="3733279"/>
            <a:ext cx="0" cy="932329"/>
          </a:xfrm>
          <a:prstGeom prst="line">
            <a:avLst/>
          </a:prstGeom>
          <a:ln w="127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36" name="AutoShape 36"/>
          <p:cNvSpPr/>
          <p:nvPr/>
        </p:nvSpPr>
        <p:spPr>
          <a:xfrm rot="10800000">
            <a:off x="3660374" y="4412300"/>
            <a:ext cx="627793" cy="627793"/>
          </a:xfrm>
          <a:prstGeom prst="ellipse">
            <a:avLst/>
          </a:prstGeom>
          <a:solidFill>
            <a:schemeClr val="accent1">
              <a:alpha val="100000"/>
            </a:schemeClr>
          </a:solidFill>
        </p:spPr>
      </p:sp>
      <p:sp>
        <p:nvSpPr>
          <p:cNvPr id="37" name="AutoShape 37"/>
          <p:cNvSpPr/>
          <p:nvPr/>
        </p:nvSpPr>
        <p:spPr>
          <a:xfrm>
            <a:off x="1192625" y="1647730"/>
            <a:ext cx="627793" cy="627793"/>
          </a:xfrm>
          <a:prstGeom prst="ellipse">
            <a:avLst/>
          </a:prstGeom>
          <a:solidFill>
            <a:schemeClr val="accent1">
              <a:alpha val="100000"/>
            </a:schemeClr>
          </a:solidFill>
        </p:spPr>
      </p:sp>
      <p:sp>
        <p:nvSpPr>
          <p:cNvPr id="38" name="Freeform 38"/>
          <p:cNvSpPr/>
          <p:nvPr/>
        </p:nvSpPr>
        <p:spPr>
          <a:xfrm>
            <a:off x="5900922" y="174748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39" name="Freeform 39"/>
          <p:cNvSpPr/>
          <p:nvPr/>
        </p:nvSpPr>
        <p:spPr>
          <a:xfrm>
            <a:off x="1301491" y="174748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40" name="Freeform 40"/>
          <p:cNvSpPr/>
          <p:nvPr/>
        </p:nvSpPr>
        <p:spPr>
          <a:xfrm>
            <a:off x="3775034" y="4521171"/>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
        <p:nvSpPr>
          <p:cNvPr id="41" name="Freeform 41"/>
          <p:cNvSpPr/>
          <p:nvPr/>
        </p:nvSpPr>
        <p:spPr>
          <a:xfrm>
            <a:off x="8425246" y="4707146"/>
            <a:ext cx="410050" cy="410050"/>
          </a:xfrm>
          <a:custGeom>
            <a:avLst/>
            <a:gdLst/>
            <a:ahLst/>
            <a:cxnLst/>
            <a:rect l="l" t="t" r="r" b="b"/>
            <a:pathLst>
              <a:path w="304800" h="304800">
                <a:moveTo>
                  <a:pt x="147180" y="28632"/>
                </a:moveTo>
                <a:lnTo>
                  <a:pt x="19907" y="83468"/>
                </a:lnTo>
                <a:lnTo>
                  <a:pt x="147304" y="137874"/>
                </a:lnTo>
                <a:lnTo>
                  <a:pt x="276015" y="83344"/>
                </a:lnTo>
                <a:lnTo>
                  <a:pt x="147180" y="28632"/>
                </a:lnTo>
                <a:close/>
              </a:path>
              <a:path w="304800" h="304800">
                <a:moveTo>
                  <a:pt x="152400" y="144723"/>
                </a:moveTo>
                <a:lnTo>
                  <a:pt x="152400" y="276168"/>
                </a:lnTo>
                <a:lnTo>
                  <a:pt x="276177" y="217408"/>
                </a:lnTo>
                <a:lnTo>
                  <a:pt x="276177" y="92145"/>
                </a:lnTo>
                <a:lnTo>
                  <a:pt x="152400" y="144723"/>
                </a:lnTo>
                <a:close/>
              </a:path>
              <a:path w="304800" h="304800">
                <a:moveTo>
                  <a:pt x="19098" y="217408"/>
                </a:moveTo>
                <a:lnTo>
                  <a:pt x="143294" y="276168"/>
                </a:lnTo>
                <a:lnTo>
                  <a:pt x="143294" y="144723"/>
                </a:lnTo>
                <a:lnTo>
                  <a:pt x="19098" y="92145"/>
                </a:lnTo>
                <a:lnTo>
                  <a:pt x="19098" y="217408"/>
                </a:lnTo>
              </a:path>
            </a:pathLst>
          </a:custGeom>
          <a:solidFill>
            <a:srgbClr val="FFFFFF">
              <a:alpha val="100000"/>
            </a:srgbClr>
          </a:solid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Freeform 2"/>
          <p:cNvSpPr/>
          <p:nvPr/>
        </p:nvSpPr>
        <p:spPr>
          <a:xfrm>
            <a:off x="6032113" y="5184323"/>
            <a:ext cx="2429542" cy="1127284"/>
          </a:xfrm>
          <a:custGeom>
            <a:avLst/>
            <a:gdLst/>
            <a:ahLst/>
            <a:cxnLst/>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path>
            </a:pathLst>
          </a:custGeom>
          <a:solidFill>
            <a:schemeClr val="accent1">
              <a:alpha val="100000"/>
            </a:schemeClr>
          </a:solidFill>
        </p:spPr>
      </p:sp>
      <p:sp>
        <p:nvSpPr>
          <p:cNvPr id="3" name="Freeform 3"/>
          <p:cNvSpPr/>
          <p:nvPr/>
        </p:nvSpPr>
        <p:spPr>
          <a:xfrm>
            <a:off x="6032113" y="4073042"/>
            <a:ext cx="1515142" cy="2095595"/>
          </a:xfrm>
          <a:custGeom>
            <a:avLst/>
            <a:gdLst/>
            <a:ahLst/>
            <a:cxnLst/>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path>
            </a:pathLst>
          </a:custGeom>
          <a:solidFill>
            <a:schemeClr val="accent1">
              <a:alpha val="60000"/>
            </a:schemeClr>
          </a:solidFill>
        </p:spPr>
      </p:sp>
      <p:sp>
        <p:nvSpPr>
          <p:cNvPr id="4" name="Freeform 4"/>
          <p:cNvSpPr/>
          <p:nvPr/>
        </p:nvSpPr>
        <p:spPr>
          <a:xfrm>
            <a:off x="3612763" y="5184323"/>
            <a:ext cx="2419350" cy="1127284"/>
          </a:xfrm>
          <a:custGeom>
            <a:avLst/>
            <a:gdLst/>
            <a:ahLst/>
            <a:cxnLst/>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path>
            </a:pathLst>
          </a:custGeom>
          <a:solidFill>
            <a:schemeClr val="accent1">
              <a:alpha val="100000"/>
            </a:schemeClr>
          </a:solidFill>
        </p:spPr>
      </p:sp>
      <p:sp>
        <p:nvSpPr>
          <p:cNvPr id="5" name="Freeform 5"/>
          <p:cNvSpPr/>
          <p:nvPr/>
        </p:nvSpPr>
        <p:spPr>
          <a:xfrm>
            <a:off x="4527163" y="4073042"/>
            <a:ext cx="1513713" cy="2095595"/>
          </a:xfrm>
          <a:custGeom>
            <a:avLst/>
            <a:gdLst/>
            <a:ahLst/>
            <a:cxnLst/>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path>
            </a:pathLst>
          </a:custGeom>
          <a:solidFill>
            <a:schemeClr val="accent1">
              <a:alpha val="60000"/>
            </a:schemeClr>
          </a:solidFill>
        </p:spPr>
      </p:sp>
      <p:sp>
        <p:nvSpPr>
          <p:cNvPr id="6" name="Freeform 6"/>
          <p:cNvSpPr/>
          <p:nvPr/>
        </p:nvSpPr>
        <p:spPr>
          <a:xfrm>
            <a:off x="5609203" y="3588886"/>
            <a:ext cx="856012" cy="2579751"/>
          </a:xfrm>
          <a:custGeom>
            <a:avLst/>
            <a:gdLst/>
            <a:ahLst/>
            <a:cxnLst/>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path>
            </a:pathLst>
          </a:custGeom>
          <a:solidFill>
            <a:schemeClr val="accent1">
              <a:alpha val="100000"/>
            </a:schemeClr>
          </a:solidFill>
        </p:spPr>
      </p:sp>
      <p:sp>
        <p:nvSpPr>
          <p:cNvPr id="7" name="TextBox 7"/>
          <p:cNvSpPr txBox="1"/>
          <p:nvPr/>
        </p:nvSpPr>
        <p:spPr>
          <a:xfrm>
            <a:off x="463378"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Embedded software management</a:t>
            </a:r>
            <a:endParaRPr lang="en-US" sz="2100" b="1">
              <a:solidFill>
                <a:schemeClr val="accent1">
                  <a:alpha val="100000"/>
                </a:schemeClr>
              </a:solidFill>
              <a:latin typeface="Noto Sans SC"/>
              <a:ea typeface="Noto Sans SC"/>
              <a:cs typeface="Noto Sans SC"/>
            </a:endParaRPr>
          </a:p>
        </p:txBody>
      </p:sp>
      <p:sp>
        <p:nvSpPr>
          <p:cNvPr id="8" name="TextBox 8"/>
          <p:cNvSpPr txBox="1"/>
          <p:nvPr/>
        </p:nvSpPr>
        <p:spPr>
          <a:xfrm>
            <a:off x="449597"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In response to the trend of intelligent connected cars, the standard has added requirements for the software development process (ASPICE), covering requirements analysis, version control and verification testing.</a:t>
            </a:r>
            <a:endParaRPr lang="en-US" sz="1400">
              <a:solidFill>
                <a:schemeClr val="dk1">
                  <a:alpha val="100000"/>
                </a:schemeClr>
              </a:solidFill>
              <a:latin typeface="Noto Sans SC"/>
              <a:ea typeface="Noto Sans SC"/>
              <a:cs typeface="Noto Sans SC"/>
            </a:endParaRPr>
          </a:p>
        </p:txBody>
      </p:sp>
      <p:sp>
        <p:nvSpPr>
          <p:cNvPr id="9" name="TextBox 9"/>
          <p:cNvSpPr txBox="1"/>
          <p:nvPr/>
        </p:nvSpPr>
        <p:spPr>
          <a:xfrm>
            <a:off x="1288216"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Supply chain stress testing</a:t>
            </a:r>
            <a:endParaRPr lang="en-US" sz="2100" b="1">
              <a:solidFill>
                <a:schemeClr val="accent1">
                  <a:alpha val="100000"/>
                </a:schemeClr>
              </a:solidFill>
              <a:latin typeface="Noto Sans SC"/>
              <a:ea typeface="Noto Sans SC"/>
              <a:cs typeface="Noto Sans SC"/>
            </a:endParaRPr>
          </a:p>
        </p:txBody>
      </p:sp>
      <p:sp>
        <p:nvSpPr>
          <p:cNvPr id="10" name="TextBox 10"/>
          <p:cNvSpPr txBox="1"/>
          <p:nvPr/>
        </p:nvSpPr>
        <p:spPr>
          <a:xfrm>
            <a:off x="1274435"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Require suppliers to demonstrate their ability to respond to unexpected demand fluctuations (such as chip shortages), including stocking strategies and verification of alternatives.</a:t>
            </a:r>
            <a:endParaRPr lang="en-US" sz="1400">
              <a:solidFill>
                <a:schemeClr val="dk1">
                  <a:alpha val="100000"/>
                </a:schemeClr>
              </a:solidFill>
              <a:latin typeface="Noto Sans SC"/>
              <a:ea typeface="Noto Sans SC"/>
              <a:cs typeface="Noto Sans SC"/>
            </a:endParaRPr>
          </a:p>
        </p:txBody>
      </p:sp>
      <p:sp>
        <p:nvSpPr>
          <p:cNvPr id="11" name="TextBox 11"/>
          <p:cNvSpPr txBox="1"/>
          <p:nvPr/>
        </p:nvSpPr>
        <p:spPr>
          <a:xfrm>
            <a:off x="4540944" y="1591726"/>
            <a:ext cx="3020092"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Temporary change control</a:t>
            </a:r>
            <a:endParaRPr lang="en-US" sz="2100" b="1">
              <a:solidFill>
                <a:schemeClr val="accent1">
                  <a:alpha val="100000"/>
                </a:schemeClr>
              </a:solidFill>
              <a:latin typeface="Noto Sans SC"/>
              <a:ea typeface="Noto Sans SC"/>
              <a:cs typeface="Noto Sans SC"/>
            </a:endParaRPr>
          </a:p>
        </p:txBody>
      </p:sp>
      <p:sp>
        <p:nvSpPr>
          <p:cNvPr id="12" name="TextBox 12"/>
          <p:cNvSpPr txBox="1"/>
          <p:nvPr/>
        </p:nvSpPr>
        <p:spPr>
          <a:xfrm>
            <a:off x="4564095" y="2060868"/>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Strict customer notification and rapid PPAP submission processes are required for temporary process changes in the production process (such as the use of alternative materials).</a:t>
            </a:r>
            <a:endParaRPr lang="en-US" sz="1400">
              <a:solidFill>
                <a:schemeClr val="dk1">
                  <a:alpha val="100000"/>
                </a:schemeClr>
              </a:solidFill>
              <a:latin typeface="Noto Sans SC"/>
              <a:ea typeface="Noto Sans SC"/>
              <a:cs typeface="Noto Sans SC"/>
            </a:endParaRPr>
          </a:p>
        </p:txBody>
      </p:sp>
      <p:sp>
        <p:nvSpPr>
          <p:cNvPr id="13" name="TextBox 13"/>
          <p:cNvSpPr txBox="1"/>
          <p:nvPr/>
        </p:nvSpPr>
        <p:spPr>
          <a:xfrm>
            <a:off x="8261908"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Sub-tier supplier management</a:t>
            </a:r>
            <a:endParaRPr lang="en-US" sz="2100" b="1">
              <a:solidFill>
                <a:schemeClr val="accent1">
                  <a:alpha val="100000"/>
                </a:schemeClr>
              </a:solidFill>
              <a:latin typeface="Noto Sans SC"/>
              <a:ea typeface="Noto Sans SC"/>
              <a:cs typeface="Noto Sans SC"/>
            </a:endParaRPr>
          </a:p>
        </p:txBody>
      </p:sp>
      <p:sp>
        <p:nvSpPr>
          <p:cNvPr id="14" name="TextBox 14"/>
          <p:cNvSpPr txBox="1"/>
          <p:nvPr/>
        </p:nvSpPr>
        <p:spPr>
          <a:xfrm>
            <a:off x="8248127"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OEMs require penetrating audits of suppliers below the second level, including raw material origin certification and process capability data collection.</a:t>
            </a:r>
            <a:endParaRPr lang="en-US" sz="1400">
              <a:solidFill>
                <a:schemeClr val="dk1">
                  <a:alpha val="100000"/>
                </a:schemeClr>
              </a:solidFill>
              <a:latin typeface="Noto Sans SC"/>
              <a:ea typeface="Noto Sans SC"/>
              <a:cs typeface="Noto Sans SC"/>
            </a:endParaRPr>
          </a:p>
        </p:txBody>
      </p:sp>
      <p:sp>
        <p:nvSpPr>
          <p:cNvPr id="15" name="TextBox 15"/>
          <p:cNvSpPr txBox="1"/>
          <p:nvPr/>
        </p:nvSpPr>
        <p:spPr>
          <a:xfrm>
            <a:off x="8814029"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Manufacturing Feasibility Assessment</a:t>
            </a:r>
            <a:endParaRPr lang="en-US" sz="2100" b="1">
              <a:solidFill>
                <a:schemeClr val="accent1">
                  <a:alpha val="100000"/>
                </a:schemeClr>
              </a:solidFill>
              <a:latin typeface="Noto Sans SC"/>
              <a:ea typeface="Noto Sans SC"/>
              <a:cs typeface="Noto Sans SC"/>
            </a:endParaRPr>
          </a:p>
        </p:txBody>
      </p:sp>
      <p:sp>
        <p:nvSpPr>
          <p:cNvPr id="16" name="TextBox 16"/>
          <p:cNvSpPr txBox="1"/>
          <p:nvPr/>
        </p:nvSpPr>
        <p:spPr>
          <a:xfrm>
            <a:off x="8800248"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In the new project stage, it is necessary to use tools such as production capacity simulation and tool life analysis to prove the feasibility of mass production and avoid later delivery risks.</a:t>
            </a:r>
            <a:endParaRPr lang="en-US" sz="1400">
              <a:solidFill>
                <a:schemeClr val="dk1">
                  <a:alpha val="100000"/>
                </a:schemeClr>
              </a:solidFill>
              <a:latin typeface="Noto Sans SC"/>
              <a:ea typeface="Noto Sans SC"/>
              <a:cs typeface="Noto Sans SC"/>
            </a:endParaRPr>
          </a:p>
        </p:txBody>
      </p:sp>
      <p:sp>
        <p:nvSpPr>
          <p:cNvPr id="17" name="TextBox 17"/>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Analysis of special requirements of the automotive industry</a:t>
            </a:r>
            <a:endParaRPr lang="en-US" sz="3000" b="1">
              <a:solidFill>
                <a:schemeClr val="dk2">
                  <a:alpha val="100000"/>
                </a:schemeClr>
              </a:solidFill>
              <a:latin typeface="Noto Sans SC"/>
              <a:ea typeface="Noto Sans SC"/>
              <a:cs typeface="Noto Sans SC"/>
            </a:endParaRPr>
          </a:p>
        </p:txBody>
      </p:sp>
      <p:sp>
        <p:nvSpPr>
          <p:cNvPr id="18" name="TextBox 18"/>
          <p:cNvSpPr txBox="1"/>
          <p:nvPr/>
        </p:nvSpPr>
        <p:spPr>
          <a:xfrm>
            <a:off x="3794737"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9" name="TextBox 19"/>
          <p:cNvSpPr txBox="1"/>
          <p:nvPr/>
        </p:nvSpPr>
        <p:spPr>
          <a:xfrm>
            <a:off x="4527163"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20" name="TextBox 20"/>
          <p:cNvSpPr txBox="1"/>
          <p:nvPr/>
        </p:nvSpPr>
        <p:spPr>
          <a:xfrm>
            <a:off x="5607298" y="4073042"/>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1" name="TextBox 21"/>
          <p:cNvSpPr txBox="1"/>
          <p:nvPr/>
        </p:nvSpPr>
        <p:spPr>
          <a:xfrm>
            <a:off x="6697625"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2" name="TextBox 22"/>
          <p:cNvSpPr txBox="1"/>
          <p:nvPr/>
        </p:nvSpPr>
        <p:spPr>
          <a:xfrm>
            <a:off x="7495431"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05</a:t>
            </a:r>
            <a:endParaRPr lang="en-US" sz="2400">
              <a:solidFill>
                <a:srgbClr val="FFFFFF">
                  <a:alpha val="100000"/>
                </a:srgbClr>
              </a:solidFill>
              <a:latin typeface="Noto Sans SC"/>
              <a:ea typeface="Noto Sans SC"/>
              <a:cs typeface="Noto Sans S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349437" y="4255117"/>
            <a:ext cx="3699384" cy="2235599"/>
          </a:xfrm>
          <a:prstGeom prst="roundRect">
            <a:avLst>
              <a:gd name="adj" fmla="val 16667"/>
            </a:avLst>
          </a:prstGeom>
          <a:solidFill>
            <a:schemeClr val="lt2">
              <a:alpha val="80000"/>
            </a:schemeClr>
          </a:solidFill>
        </p:spPr>
      </p:sp>
      <p:sp>
        <p:nvSpPr>
          <p:cNvPr id="3" name="AutoShape 3"/>
          <p:cNvSpPr/>
          <p:nvPr/>
        </p:nvSpPr>
        <p:spPr>
          <a:xfrm>
            <a:off x="8061524" y="4255117"/>
            <a:ext cx="3699384" cy="2235599"/>
          </a:xfrm>
          <a:prstGeom prst="roundRect">
            <a:avLst>
              <a:gd name="adj" fmla="val 16667"/>
            </a:avLst>
          </a:prstGeom>
          <a:solidFill>
            <a:schemeClr val="lt2">
              <a:alpha val="80000"/>
            </a:schemeClr>
          </a:solidFill>
        </p:spPr>
      </p:sp>
      <p:sp>
        <p:nvSpPr>
          <p:cNvPr id="4" name="AutoShape 4"/>
          <p:cNvSpPr/>
          <p:nvPr/>
        </p:nvSpPr>
        <p:spPr>
          <a:xfrm>
            <a:off x="4194952" y="4255117"/>
            <a:ext cx="3699384" cy="2235599"/>
          </a:xfrm>
          <a:prstGeom prst="roundRect">
            <a:avLst>
              <a:gd name="adj" fmla="val 16667"/>
            </a:avLst>
          </a:prstGeom>
          <a:solidFill>
            <a:schemeClr val="lt2">
              <a:alpha val="80000"/>
            </a:schemeClr>
          </a:solidFill>
        </p:spPr>
      </p:sp>
      <p:sp>
        <p:nvSpPr>
          <p:cNvPr id="5" name="AutoShape 5"/>
          <p:cNvSpPr/>
          <p:nvPr/>
        </p:nvSpPr>
        <p:spPr>
          <a:xfrm>
            <a:off x="8112652" y="1525054"/>
            <a:ext cx="3699384" cy="2235599"/>
          </a:xfrm>
          <a:prstGeom prst="roundRect">
            <a:avLst>
              <a:gd name="adj" fmla="val 16667"/>
            </a:avLst>
          </a:prstGeom>
          <a:solidFill>
            <a:schemeClr val="lt2">
              <a:alpha val="80000"/>
            </a:schemeClr>
          </a:solidFill>
        </p:spPr>
      </p:sp>
      <p:sp>
        <p:nvSpPr>
          <p:cNvPr id="6" name="AutoShape 6"/>
          <p:cNvSpPr/>
          <p:nvPr/>
        </p:nvSpPr>
        <p:spPr>
          <a:xfrm>
            <a:off x="4246081" y="1525054"/>
            <a:ext cx="3699384" cy="2235599"/>
          </a:xfrm>
          <a:prstGeom prst="roundRect">
            <a:avLst>
              <a:gd name="adj" fmla="val 16667"/>
            </a:avLst>
          </a:prstGeom>
          <a:solidFill>
            <a:schemeClr val="lt2">
              <a:alpha val="80000"/>
            </a:schemeClr>
          </a:solidFill>
        </p:spPr>
      </p:sp>
      <p:sp>
        <p:nvSpPr>
          <p:cNvPr id="7" name="AutoShape 7"/>
          <p:cNvSpPr/>
          <p:nvPr/>
        </p:nvSpPr>
        <p:spPr>
          <a:xfrm>
            <a:off x="400566" y="1525054"/>
            <a:ext cx="3699384" cy="2235599"/>
          </a:xfrm>
          <a:prstGeom prst="roundRect">
            <a:avLst>
              <a:gd name="adj" fmla="val 16667"/>
            </a:avLst>
          </a:prstGeom>
          <a:solidFill>
            <a:schemeClr val="lt2">
              <a:alpha val="80000"/>
            </a:schemeClr>
          </a:solidFill>
        </p:spPr>
      </p: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Application of risk-based thinking</a:t>
            </a:r>
            <a:endParaRPr lang="en-US" sz="3000" b="1">
              <a:solidFill>
                <a:schemeClr val="dk2">
                  <a:alpha val="100000"/>
                </a:schemeClr>
              </a:solidFill>
              <a:latin typeface="Noto Sans SC"/>
              <a:ea typeface="Noto Sans SC"/>
              <a:cs typeface="Noto Sans SC"/>
            </a:endParaRPr>
          </a:p>
        </p:txBody>
      </p:sp>
      <p:sp>
        <p:nvSpPr>
          <p:cNvPr id="9" name="AutoShape 9"/>
          <p:cNvSpPr/>
          <p:nvPr/>
        </p:nvSpPr>
        <p:spPr>
          <a:xfrm>
            <a:off x="1926519" y="1148796"/>
            <a:ext cx="666750" cy="666750"/>
          </a:xfrm>
          <a:prstGeom prst="ellipse">
            <a:avLst/>
          </a:prstGeom>
          <a:solidFill>
            <a:schemeClr val="accent1">
              <a:alpha val="100000"/>
            </a:schemeClr>
          </a:solidFill>
        </p:spPr>
      </p:sp>
      <p:sp>
        <p:nvSpPr>
          <p:cNvPr id="10" name="TextBox 10"/>
          <p:cNvSpPr txBox="1"/>
          <p:nvPr/>
        </p:nvSpPr>
        <p:spPr>
          <a:xfrm>
            <a:off x="624948"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Organizational environment analysis</a:t>
            </a:r>
            <a:endParaRPr lang="en-US" sz="2400" b="1">
              <a:solidFill>
                <a:schemeClr val="accent1">
                  <a:alpha val="100000"/>
                </a:schemeClr>
              </a:solidFill>
              <a:latin typeface="Noto Sans SC"/>
              <a:ea typeface="Noto Sans SC"/>
              <a:cs typeface="Noto Sans SC"/>
            </a:endParaRPr>
          </a:p>
        </p:txBody>
      </p:sp>
      <p:sp>
        <p:nvSpPr>
          <p:cNvPr id="11" name="TextBox 11"/>
          <p:cNvSpPr txBox="1"/>
          <p:nvPr/>
        </p:nvSpPr>
        <p:spPr>
          <a:xfrm>
            <a:off x="518352"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Use SWOT or PESTLE tools to identify macro risks (such as trade barriers, technology iterations) and convert them into quality system improvement inputs.</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1858413"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3" name="AutoShape 13"/>
          <p:cNvSpPr/>
          <p:nvPr/>
        </p:nvSpPr>
        <p:spPr>
          <a:xfrm>
            <a:off x="5782367" y="1148796"/>
            <a:ext cx="666750" cy="666750"/>
          </a:xfrm>
          <a:prstGeom prst="ellipse">
            <a:avLst/>
          </a:prstGeom>
          <a:solidFill>
            <a:schemeClr val="accent1">
              <a:alpha val="100000"/>
            </a:schemeClr>
          </a:solidFill>
        </p:spPr>
      </p:sp>
      <p:sp>
        <p:nvSpPr>
          <p:cNvPr id="14" name="TextBox 14"/>
          <p:cNvSpPr txBox="1"/>
          <p:nvPr/>
        </p:nvSpPr>
        <p:spPr>
          <a:xfrm>
            <a:off x="4480796"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process risk quantification</a:t>
            </a:r>
            <a:endParaRPr lang="en-US" sz="2400" b="1">
              <a:solidFill>
                <a:schemeClr val="accent1">
                  <a:alpha val="100000"/>
                </a:schemeClr>
              </a:solidFill>
              <a:latin typeface="Noto Sans SC"/>
              <a:ea typeface="Noto Sans SC"/>
              <a:cs typeface="Noto Sans SC"/>
            </a:endParaRPr>
          </a:p>
        </p:txBody>
      </p:sp>
      <p:sp>
        <p:nvSpPr>
          <p:cNvPr id="15" name="TextBox 15"/>
          <p:cNvSpPr txBox="1"/>
          <p:nvPr/>
        </p:nvSpPr>
        <p:spPr>
          <a:xfrm>
            <a:off x="4374199"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Calculate the Ppk/Cpk value through SPC statistical process control data, and implement dynamic monitoring and early warning of key characteristics (such as welding strength).</a:t>
            </a:r>
            <a:endParaRPr lang="en-US" sz="1500">
              <a:solidFill>
                <a:schemeClr val="dk1">
                  <a:alpha val="100000"/>
                </a:schemeClr>
              </a:solidFill>
              <a:latin typeface="Noto Sans SC"/>
              <a:ea typeface="Noto Sans SC"/>
              <a:cs typeface="Noto Sans SC"/>
            </a:endParaRPr>
          </a:p>
        </p:txBody>
      </p:sp>
      <p:sp>
        <p:nvSpPr>
          <p:cNvPr id="16" name="TextBox 16"/>
          <p:cNvSpPr txBox="1"/>
          <p:nvPr/>
        </p:nvSpPr>
        <p:spPr>
          <a:xfrm>
            <a:off x="5714261"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17" name="AutoShape 17"/>
          <p:cNvSpPr/>
          <p:nvPr/>
        </p:nvSpPr>
        <p:spPr>
          <a:xfrm>
            <a:off x="9628970" y="1148796"/>
            <a:ext cx="666750" cy="666750"/>
          </a:xfrm>
          <a:prstGeom prst="ellipse">
            <a:avLst/>
          </a:prstGeom>
          <a:solidFill>
            <a:schemeClr val="accent1">
              <a:alpha val="100000"/>
            </a:schemeClr>
          </a:solidFill>
        </p:spPr>
      </p:sp>
      <p:sp>
        <p:nvSpPr>
          <p:cNvPr id="18" name="TextBox 18"/>
          <p:cNvSpPr txBox="1"/>
          <p:nvPr/>
        </p:nvSpPr>
        <p:spPr>
          <a:xfrm>
            <a:off x="8327399"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emergency response drill</a:t>
            </a:r>
            <a:endParaRPr lang="en-US" sz="2400" b="1">
              <a:solidFill>
                <a:schemeClr val="accent1">
                  <a:alpha val="100000"/>
                </a:schemeClr>
              </a:solidFill>
              <a:latin typeface="Noto Sans SC"/>
              <a:ea typeface="Noto Sans SC"/>
              <a:cs typeface="Noto Sans SC"/>
            </a:endParaRPr>
          </a:p>
        </p:txBody>
      </p:sp>
      <p:sp>
        <p:nvSpPr>
          <p:cNvPr id="19" name="TextBox 19"/>
          <p:cNvSpPr txBox="1"/>
          <p:nvPr/>
        </p:nvSpPr>
        <p:spPr>
          <a:xfrm>
            <a:off x="8220802"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Design desktop deductions for extreme scenarios such as fires and network outages to verify the operability of the business continuity plan (BCP).</a:t>
            </a:r>
            <a:endParaRPr lang="en-US" sz="1500">
              <a:solidFill>
                <a:schemeClr val="dk1">
                  <a:alpha val="100000"/>
                </a:schemeClr>
              </a:solidFill>
              <a:latin typeface="Noto Sans SC"/>
              <a:ea typeface="Noto Sans SC"/>
              <a:cs typeface="Noto Sans SC"/>
            </a:endParaRPr>
          </a:p>
        </p:txBody>
      </p:sp>
      <p:sp>
        <p:nvSpPr>
          <p:cNvPr id="20" name="TextBox 20"/>
          <p:cNvSpPr txBox="1"/>
          <p:nvPr/>
        </p:nvSpPr>
        <p:spPr>
          <a:xfrm>
            <a:off x="9560864"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1" name="AutoShape 21"/>
          <p:cNvSpPr/>
          <p:nvPr/>
        </p:nvSpPr>
        <p:spPr>
          <a:xfrm>
            <a:off x="1883095" y="3866252"/>
            <a:ext cx="666750" cy="666750"/>
          </a:xfrm>
          <a:prstGeom prst="ellipse">
            <a:avLst/>
          </a:prstGeom>
          <a:solidFill>
            <a:schemeClr val="accent1">
              <a:alpha val="100000"/>
            </a:schemeClr>
          </a:solidFill>
        </p:spPr>
      </p:sp>
      <p:sp>
        <p:nvSpPr>
          <p:cNvPr id="22" name="TextBox 22"/>
          <p:cNvSpPr txBox="1"/>
          <p:nvPr/>
        </p:nvSpPr>
        <p:spPr>
          <a:xfrm>
            <a:off x="581524"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Change risk assessment</a:t>
            </a:r>
            <a:endParaRPr lang="en-US" sz="2400" b="1">
              <a:solidFill>
                <a:schemeClr val="accent1">
                  <a:alpha val="100000"/>
                </a:schemeClr>
              </a:solidFill>
              <a:latin typeface="Noto Sans SC"/>
              <a:ea typeface="Noto Sans SC"/>
              <a:cs typeface="Noto Sans SC"/>
            </a:endParaRPr>
          </a:p>
        </p:txBody>
      </p:sp>
      <p:sp>
        <p:nvSpPr>
          <p:cNvPr id="23" name="TextBox 23"/>
          <p:cNvSpPr txBox="1"/>
          <p:nvPr/>
        </p:nvSpPr>
        <p:spPr>
          <a:xfrm>
            <a:off x="474928"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Use the 5×5 risk matrix to evaluate the impact and frequency of equipment modifications or process changes, and formulate hierarchical control measures.</a:t>
            </a:r>
            <a:endParaRPr lang="en-US" sz="1500">
              <a:solidFill>
                <a:schemeClr val="dk1">
                  <a:alpha val="100000"/>
                </a:schemeClr>
              </a:solidFill>
              <a:latin typeface="Noto Sans SC"/>
              <a:ea typeface="Noto Sans SC"/>
              <a:cs typeface="Noto Sans SC"/>
            </a:endParaRPr>
          </a:p>
        </p:txBody>
      </p:sp>
      <p:sp>
        <p:nvSpPr>
          <p:cNvPr id="24" name="TextBox 24"/>
          <p:cNvSpPr txBox="1"/>
          <p:nvPr/>
        </p:nvSpPr>
        <p:spPr>
          <a:xfrm>
            <a:off x="1814989"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5" name="AutoShape 25"/>
          <p:cNvSpPr/>
          <p:nvPr/>
        </p:nvSpPr>
        <p:spPr>
          <a:xfrm>
            <a:off x="5738942" y="3866252"/>
            <a:ext cx="666750" cy="666750"/>
          </a:xfrm>
          <a:prstGeom prst="ellipse">
            <a:avLst/>
          </a:prstGeom>
          <a:solidFill>
            <a:schemeClr val="accent1">
              <a:alpha val="100000"/>
            </a:schemeClr>
          </a:solidFill>
        </p:spPr>
      </p:sp>
      <p:sp>
        <p:nvSpPr>
          <p:cNvPr id="26" name="TextBox 26"/>
          <p:cNvSpPr txBox="1"/>
          <p:nvPr/>
        </p:nvSpPr>
        <p:spPr>
          <a:xfrm>
            <a:off x="4437371"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Supplier Risk Rating</a:t>
            </a:r>
            <a:endParaRPr lang="en-US" sz="2400" b="1">
              <a:solidFill>
                <a:schemeClr val="accent1">
                  <a:alpha val="100000"/>
                </a:schemeClr>
              </a:solidFill>
              <a:latin typeface="Noto Sans SC"/>
              <a:ea typeface="Noto Sans SC"/>
              <a:cs typeface="Noto Sans SC"/>
            </a:endParaRPr>
          </a:p>
        </p:txBody>
      </p:sp>
      <p:sp>
        <p:nvSpPr>
          <p:cNvPr id="27" name="TextBox 27"/>
          <p:cNvSpPr txBox="1"/>
          <p:nvPr/>
        </p:nvSpPr>
        <p:spPr>
          <a:xfrm>
            <a:off x="4330775"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Establish a red, yellow and green light mechanism based on QCD (quality, cost, delivery) performance and initiate on-site flight audits of high-risk suppliers.</a:t>
            </a:r>
            <a:endParaRPr lang="en-US" sz="1500">
              <a:solidFill>
                <a:schemeClr val="dk1">
                  <a:alpha val="100000"/>
                </a:schemeClr>
              </a:solidFill>
              <a:latin typeface="Noto Sans SC"/>
              <a:ea typeface="Noto Sans SC"/>
              <a:cs typeface="Noto Sans SC"/>
            </a:endParaRPr>
          </a:p>
        </p:txBody>
      </p:sp>
      <p:sp>
        <p:nvSpPr>
          <p:cNvPr id="28" name="TextBox 28"/>
          <p:cNvSpPr txBox="1"/>
          <p:nvPr/>
        </p:nvSpPr>
        <p:spPr>
          <a:xfrm>
            <a:off x="5670836"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05</a:t>
            </a:r>
            <a:endParaRPr lang="en-US" sz="2400">
              <a:solidFill>
                <a:srgbClr val="FFFFFF">
                  <a:alpha val="100000"/>
                </a:srgbClr>
              </a:solidFill>
              <a:latin typeface="Noto Sans SC"/>
              <a:ea typeface="Noto Sans SC"/>
              <a:cs typeface="Noto Sans SC"/>
            </a:endParaRPr>
          </a:p>
        </p:txBody>
      </p:sp>
      <p:sp>
        <p:nvSpPr>
          <p:cNvPr id="29" name="AutoShape 29"/>
          <p:cNvSpPr/>
          <p:nvPr/>
        </p:nvSpPr>
        <p:spPr>
          <a:xfrm>
            <a:off x="9585545" y="3866252"/>
            <a:ext cx="666750" cy="666750"/>
          </a:xfrm>
          <a:prstGeom prst="ellipse">
            <a:avLst/>
          </a:prstGeom>
          <a:solidFill>
            <a:schemeClr val="accent1">
              <a:alpha val="100000"/>
            </a:schemeClr>
          </a:solidFill>
        </p:spPr>
      </p:sp>
      <p:sp>
        <p:nvSpPr>
          <p:cNvPr id="30" name="TextBox 30"/>
          <p:cNvSpPr txBox="1"/>
          <p:nvPr/>
        </p:nvSpPr>
        <p:spPr>
          <a:xfrm>
            <a:off x="8283974"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Product review depth</a:t>
            </a:r>
            <a:endParaRPr lang="en-US" sz="2400" b="1">
              <a:solidFill>
                <a:schemeClr val="accent1">
                  <a:alpha val="100000"/>
                </a:schemeClr>
              </a:solidFill>
              <a:latin typeface="Noto Sans SC"/>
              <a:ea typeface="Noto Sans SC"/>
              <a:cs typeface="Noto Sans SC"/>
            </a:endParaRPr>
          </a:p>
        </p:txBody>
      </p:sp>
      <p:sp>
        <p:nvSpPr>
          <p:cNvPr id="31" name="TextBox 31"/>
          <p:cNvSpPr txBox="1"/>
          <p:nvPr/>
        </p:nvSpPr>
        <p:spPr>
          <a:xfrm>
            <a:off x="8177378"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Increase the frequency of product disassembly and inspection (such as quarterly Teardown Audit) to discover potential design defects or manufacturing variation risks.</a:t>
            </a:r>
            <a:endParaRPr lang="en-US" sz="1500">
              <a:solidFill>
                <a:schemeClr val="dk1">
                  <a:alpha val="100000"/>
                </a:schemeClr>
              </a:solidFill>
              <a:latin typeface="Noto Sans SC"/>
              <a:ea typeface="Noto Sans SC"/>
              <a:cs typeface="Noto Sans SC"/>
            </a:endParaRPr>
          </a:p>
        </p:txBody>
      </p:sp>
      <p:sp>
        <p:nvSpPr>
          <p:cNvPr id="32" name="TextBox 32"/>
          <p:cNvSpPr txBox="1"/>
          <p:nvPr/>
        </p:nvSpPr>
        <p:spPr>
          <a:xfrm>
            <a:off x="9517439"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06</a:t>
            </a:r>
            <a:endParaRPr lang="en-US" sz="2400">
              <a:solidFill>
                <a:srgbClr val="FFFFFF">
                  <a:alpha val="100000"/>
                </a:srgbClr>
              </a:solidFill>
              <a:latin typeface="Noto Sans SC"/>
              <a:ea typeface="Noto Sans SC"/>
              <a:cs typeface="Noto Sans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4520643" y="2564423"/>
            <a:ext cx="5539105" cy="1601520"/>
          </a:xfrm>
          <a:prstGeom prst="rect">
            <a:avLst/>
          </a:prstGeom>
          <a:noFill/>
        </p:spPr>
        <p:txBody>
          <a:bodyPr vert="horz" wrap="square" lIns="91440" tIns="45720" rIns="91440" bIns="45720" rtlCol="0" anchor="ctr" anchorCtr="0">
            <a:normAutofit/>
          </a:bodyPr>
          <a:lstStyle/>
          <a:p>
            <a:pPr algn="l">
              <a:lnSpc>
                <a:spcPct val="100000"/>
              </a:lnSpc>
            </a:pPr>
            <a:r>
              <a:rPr lang="en-US" sz="4000">
                <a:solidFill>
                  <a:srgbClr val="04052B">
                    <a:alpha val="100000"/>
                  </a:srgbClr>
                </a:solidFill>
                <a:latin typeface="Noto Sans SC SemiBold"/>
                <a:ea typeface="Noto Sans SC SemiBold"/>
                <a:cs typeface="Noto Sans SC SemiBold"/>
              </a:rPr>
              <a:t>Internal auditor competency requirements</a:t>
            </a:r>
            <a:endParaRPr lang="en-US" sz="4000">
              <a:solidFill>
                <a:srgbClr val="04052B">
                  <a:alpha val="100000"/>
                </a:srgbClr>
              </a:solidFill>
              <a:latin typeface="Noto Sans SC SemiBold"/>
              <a:ea typeface="Noto Sans SC SemiBold"/>
              <a:cs typeface="Noto Sans SC SemiBold"/>
            </a:endParaRPr>
          </a:p>
        </p:txBody>
      </p:sp>
      <p:sp>
        <p:nvSpPr>
          <p:cNvPr id="900014" name="TextBox 3"/>
          <p:cNvSpPr txBox="1"/>
          <p:nvPr/>
        </p:nvSpPr>
        <p:spPr>
          <a:xfrm>
            <a:off x="1945323" y="2522855"/>
            <a:ext cx="2465705" cy="1684655"/>
          </a:xfrm>
          <a:prstGeom prst="rect">
            <a:avLst/>
          </a:prstGeom>
          <a:noFill/>
        </p:spPr>
        <p:txBody>
          <a:bodyPr vert="horz" wrap="square" lIns="91440" tIns="45720" rIns="91440" bIns="45720" rtlCol="0" anchor="ctr" anchorCtr="0">
            <a:normAutofit/>
          </a:bodyPr>
          <a:lstStyle/>
          <a:p>
            <a:pPr algn="r">
              <a:lnSpc>
                <a:spcPct val="80000"/>
              </a:lnSpc>
            </a:pPr>
            <a:r>
              <a:rPr lang="en-US" sz="10200">
                <a:solidFill>
                  <a:srgbClr val="008BFB">
                    <a:alpha val="100000"/>
                  </a:srgbClr>
                </a:solidFill>
                <a:latin typeface="Noto Sans SC Black"/>
                <a:ea typeface="Noto Sans SC Black"/>
                <a:cs typeface="Noto Sans SC Black"/>
              </a:rPr>
              <a:t>02</a:t>
            </a:r>
            <a:endParaRPr lang="en-US" sz="10200">
              <a:solidFill>
                <a:srgbClr val="008BFB">
                  <a:alpha val="100000"/>
                </a:srgbClr>
              </a:solidFill>
              <a:latin typeface="Noto Sans SC Black"/>
              <a:ea typeface="Noto Sans SC Black"/>
              <a:cs typeface="Noto Sans SC Black"/>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Professional knowledge and auditing skills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384075" y="1963339"/>
            <a:ext cx="3637467" cy="1772200"/>
          </a:xfrm>
          <a:prstGeom prst="roundRect">
            <a:avLst>
              <a:gd name="adj" fmla="val 7233"/>
            </a:avLst>
          </a:prstGeom>
          <a:solidFill>
            <a:schemeClr val="lt2">
              <a:alpha val="61000"/>
            </a:schemeClr>
          </a:solidFill>
        </p:spPr>
      </p:sp>
      <p:sp>
        <p:nvSpPr>
          <p:cNvPr id="4" name="TextBox 4"/>
          <p:cNvSpPr txBox="1"/>
          <p:nvPr/>
        </p:nvSpPr>
        <p:spPr>
          <a:xfrm>
            <a:off x="45401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Have an in-depth understanding of the IATF16949 standard terms and core requirements, including process methods, risk thinking and continuous improvement principles, and be able to accurately identify the compliance of organizational processes with standards.</a:t>
            </a:r>
            <a:endParaRPr lang="en-US" sz="1250">
              <a:solidFill>
                <a:schemeClr val="dk1">
                  <a:alpha val="100000"/>
                </a:schemeClr>
              </a:solidFill>
              <a:latin typeface="Noto Sans SC"/>
              <a:ea typeface="Noto Sans SC"/>
              <a:cs typeface="Noto Sans SC"/>
            </a:endParaRPr>
          </a:p>
        </p:txBody>
      </p:sp>
      <p:sp>
        <p:nvSpPr>
          <p:cNvPr id="5" name="TextBox 5"/>
          <p:cNvSpPr txBox="1"/>
          <p:nvPr/>
        </p:nvSpPr>
        <p:spPr>
          <a:xfrm>
            <a:off x="35827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Quality management system standards</a:t>
            </a:r>
            <a:endParaRPr lang="en-US" sz="1700" b="1">
              <a:solidFill>
                <a:schemeClr val="accent1">
                  <a:alpha val="100000"/>
                </a:schemeClr>
              </a:solidFill>
              <a:latin typeface="Noto Sans SC"/>
              <a:ea typeface="Noto Sans SC"/>
              <a:cs typeface="Noto Sans SC"/>
            </a:endParaRPr>
          </a:p>
        </p:txBody>
      </p:sp>
      <p:sp>
        <p:nvSpPr>
          <p:cNvPr id="6" name="AutoShape 6"/>
          <p:cNvSpPr/>
          <p:nvPr/>
        </p:nvSpPr>
        <p:spPr>
          <a:xfrm>
            <a:off x="4297736" y="1963339"/>
            <a:ext cx="3637467" cy="1772200"/>
          </a:xfrm>
          <a:prstGeom prst="roundRect">
            <a:avLst>
              <a:gd name="adj" fmla="val 7233"/>
            </a:avLst>
          </a:prstGeom>
          <a:solidFill>
            <a:schemeClr val="lt2">
              <a:alpha val="61000"/>
            </a:schemeClr>
          </a:solidFill>
        </p:spPr>
      </p:sp>
      <p:sp>
        <p:nvSpPr>
          <p:cNvPr id="7" name="TextBox 7"/>
          <p:cNvSpPr txBox="1"/>
          <p:nvPr/>
        </p:nvSpPr>
        <p:spPr>
          <a:xfrm>
            <a:off x="436767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Proficient in the entire internal audit process, including audit plan preparation, checklist design, on-site evidence collection, non-conformance determination and report writing, to ensure the systematicness and effectiveness of the audit.</a:t>
            </a:r>
            <a:endParaRPr lang="en-US" sz="1250">
              <a:solidFill>
                <a:schemeClr val="dk1">
                  <a:alpha val="100000"/>
                </a:schemeClr>
              </a:solidFill>
              <a:latin typeface="Noto Sans SC"/>
              <a:ea typeface="Noto Sans SC"/>
              <a:cs typeface="Noto Sans SC"/>
            </a:endParaRPr>
          </a:p>
        </p:txBody>
      </p:sp>
      <p:sp>
        <p:nvSpPr>
          <p:cNvPr id="8" name="TextBox 8"/>
          <p:cNvSpPr txBox="1"/>
          <p:nvPr/>
        </p:nvSpPr>
        <p:spPr>
          <a:xfrm>
            <a:off x="427193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Master the review process</a:t>
            </a:r>
            <a:endParaRPr lang="en-US" sz="1700" b="1">
              <a:solidFill>
                <a:schemeClr val="accent1">
                  <a:alpha val="100000"/>
                </a:schemeClr>
              </a:solidFill>
              <a:latin typeface="Noto Sans SC"/>
              <a:ea typeface="Noto Sans SC"/>
              <a:cs typeface="Noto Sans SC"/>
            </a:endParaRPr>
          </a:p>
        </p:txBody>
      </p:sp>
      <p:sp>
        <p:nvSpPr>
          <p:cNvPr id="9" name="AutoShape 9"/>
          <p:cNvSpPr/>
          <p:nvPr/>
        </p:nvSpPr>
        <p:spPr>
          <a:xfrm>
            <a:off x="2127802" y="4534143"/>
            <a:ext cx="3637467" cy="1772200"/>
          </a:xfrm>
          <a:prstGeom prst="roundRect">
            <a:avLst>
              <a:gd name="adj" fmla="val 7233"/>
            </a:avLst>
          </a:prstGeom>
          <a:solidFill>
            <a:schemeClr val="lt2">
              <a:alpha val="61000"/>
            </a:schemeClr>
          </a:solidFill>
        </p:spPr>
      </p:sp>
      <p:sp>
        <p:nvSpPr>
          <p:cNvPr id="10" name="TextBox 10"/>
          <p:cNvSpPr txBox="1"/>
          <p:nvPr/>
        </p:nvSpPr>
        <p:spPr>
          <a:xfrm>
            <a:off x="2197737"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Master the specific requirements of the automotive industry such as customer special requirements (CSR), sub-supplier management and embedded software control to ensure that the audit covers the entire supply chain.</a:t>
            </a:r>
            <a:endParaRPr lang="en-US" sz="1250">
              <a:solidFill>
                <a:schemeClr val="dk1">
                  <a:alpha val="100000"/>
                </a:schemeClr>
              </a:solidFill>
              <a:latin typeface="Noto Sans SC"/>
              <a:ea typeface="Noto Sans SC"/>
              <a:cs typeface="Noto Sans SC"/>
            </a:endParaRPr>
          </a:p>
        </p:txBody>
      </p:sp>
      <p:sp>
        <p:nvSpPr>
          <p:cNvPr id="11" name="TextBox 11"/>
          <p:cNvSpPr txBox="1"/>
          <p:nvPr/>
        </p:nvSpPr>
        <p:spPr>
          <a:xfrm>
            <a:off x="2102002"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Industry specific requirements</a:t>
            </a:r>
            <a:endParaRPr lang="en-US" sz="1700" b="1">
              <a:solidFill>
                <a:schemeClr val="accent1">
                  <a:alpha val="100000"/>
                </a:schemeClr>
              </a:solidFill>
              <a:latin typeface="Noto Sans SC"/>
              <a:ea typeface="Noto Sans SC"/>
              <a:cs typeface="Noto Sans SC"/>
            </a:endParaRPr>
          </a:p>
        </p:txBody>
      </p:sp>
      <p:sp>
        <p:nvSpPr>
          <p:cNvPr id="12" name="AutoShape 12"/>
          <p:cNvSpPr/>
          <p:nvPr/>
        </p:nvSpPr>
        <p:spPr>
          <a:xfrm>
            <a:off x="6142390" y="4534143"/>
            <a:ext cx="3637467" cy="1772200"/>
          </a:xfrm>
          <a:prstGeom prst="roundRect">
            <a:avLst>
              <a:gd name="adj" fmla="val 7233"/>
            </a:avLst>
          </a:prstGeom>
          <a:solidFill>
            <a:schemeClr val="lt2">
              <a:alpha val="61000"/>
            </a:schemeClr>
          </a:solidFill>
        </p:spPr>
      </p:sp>
      <p:sp>
        <p:nvSpPr>
          <p:cNvPr id="13" name="TextBox 13"/>
          <p:cNvSpPr txBox="1"/>
          <p:nvPr/>
        </p:nvSpPr>
        <p:spPr>
          <a:xfrm>
            <a:off x="6212325"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Be familiar with environmental protection regulations (such as REACH), product safety directives and international trade compliance requirements related to the automotive industry to avoid legal risks.</a:t>
            </a:r>
            <a:endParaRPr lang="en-US" sz="1250">
              <a:solidFill>
                <a:schemeClr val="dk1">
                  <a:alpha val="100000"/>
                </a:schemeClr>
              </a:solidFill>
              <a:latin typeface="Noto Sans SC"/>
              <a:ea typeface="Noto Sans SC"/>
              <a:cs typeface="Noto Sans SC"/>
            </a:endParaRPr>
          </a:p>
        </p:txBody>
      </p:sp>
      <p:sp>
        <p:nvSpPr>
          <p:cNvPr id="14" name="TextBox 14"/>
          <p:cNvSpPr txBox="1"/>
          <p:nvPr/>
        </p:nvSpPr>
        <p:spPr>
          <a:xfrm>
            <a:off x="6116589"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regulatory compliance</a:t>
            </a:r>
            <a:endParaRPr lang="en-US" sz="1700" b="1">
              <a:solidFill>
                <a:schemeClr val="accent1">
                  <a:alpha val="100000"/>
                </a:schemeClr>
              </a:solidFill>
              <a:latin typeface="Noto Sans SC"/>
              <a:ea typeface="Noto Sans SC"/>
              <a:cs typeface="Noto Sans SC"/>
            </a:endParaRPr>
          </a:p>
        </p:txBody>
      </p:sp>
      <p:sp>
        <p:nvSpPr>
          <p:cNvPr id="15" name="AutoShape 15"/>
          <p:cNvSpPr/>
          <p:nvPr/>
        </p:nvSpPr>
        <p:spPr>
          <a:xfrm>
            <a:off x="8177754" y="1963339"/>
            <a:ext cx="3637467" cy="1772200"/>
          </a:xfrm>
          <a:prstGeom prst="roundRect">
            <a:avLst>
              <a:gd name="adj" fmla="val 7233"/>
            </a:avLst>
          </a:prstGeom>
          <a:solidFill>
            <a:schemeClr val="lt2">
              <a:alpha val="61000"/>
            </a:schemeClr>
          </a:solidFill>
        </p:spPr>
      </p:sp>
      <p:sp>
        <p:nvSpPr>
          <p:cNvPr id="16" name="TextBox 16"/>
          <p:cNvSpPr txBox="1"/>
          <p:nvPr/>
        </p:nvSpPr>
        <p:spPr>
          <a:xfrm>
            <a:off x="8247690"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Proficient in using core tools such as APQP, FMEA, SPC, MSA, and PPAP to identify process risks and improvement opportunities through data analysis.</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8151954"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Tool method application</a:t>
            </a:r>
            <a:endParaRPr lang="en-US" sz="1700" b="1">
              <a:solidFill>
                <a:schemeClr val="accent1">
                  <a:alpha val="100000"/>
                </a:schemeClr>
              </a:solidFill>
              <a:latin typeface="Noto Sans SC"/>
              <a:ea typeface="Noto Sans SC"/>
              <a:cs typeface="Noto Sans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565700" y="1701094"/>
            <a:ext cx="3419475" cy="571500"/>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a:ea typeface="Noto Sans SC"/>
                <a:cs typeface="Noto Sans SC"/>
              </a:rPr>
              <a:t>Avoiding conflicts of interest</a:t>
            </a:r>
            <a:endParaRPr lang="en-US" sz="2400" b="1">
              <a:solidFill>
                <a:schemeClr val="accent1">
                  <a:alpha val="100000"/>
                </a:schemeClr>
              </a:solidFill>
              <a:latin typeface="Noto Sans SC"/>
              <a:ea typeface="Noto Sans SC"/>
              <a:cs typeface="Noto Sans SC"/>
            </a:endParaRPr>
          </a:p>
        </p:txBody>
      </p:sp>
      <p:sp>
        <p:nvSpPr>
          <p:cNvPr id="3" name="TextBox 3"/>
          <p:cNvSpPr txBox="1"/>
          <p:nvPr/>
        </p:nvSpPr>
        <p:spPr>
          <a:xfrm>
            <a:off x="565700" y="3875308"/>
            <a:ext cx="3419475" cy="571500"/>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a:ea typeface="Noto Sans SC"/>
                <a:cs typeface="Noto Sans SC"/>
              </a:rPr>
              <a:t>objective evidence oriented</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8310539" y="2205325"/>
            <a:ext cx="3419475" cy="1114425"/>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Regularly participate in professional ethics training, sign a professional ethics commitment letter, and accept third-party supervision and evaluation.</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8310539" y="1701094"/>
            <a:ext cx="3419475" cy="571500"/>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Continuous self-discipline</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8310539" y="4380130"/>
            <a:ext cx="3409950" cy="1114425"/>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Refuse gifts, banquets or other benefits provided by the auditee to maintain the fairness and credibility of the audit work.</a:t>
            </a:r>
            <a:endParaRPr lang="en-US" sz="1500">
              <a:solidFill>
                <a:schemeClr val="dk1">
                  <a:alpha val="100000"/>
                </a:schemeClr>
              </a:solidFill>
              <a:latin typeface="Noto Sans SC"/>
              <a:ea typeface="Noto Sans SC"/>
              <a:cs typeface="Noto Sans SC"/>
            </a:endParaRPr>
          </a:p>
        </p:txBody>
      </p:sp>
      <p:sp>
        <p:nvSpPr>
          <p:cNvPr id="7" name="TextBox 7"/>
          <p:cNvSpPr txBox="1"/>
          <p:nvPr/>
        </p:nvSpPr>
        <p:spPr>
          <a:xfrm>
            <a:off x="8310539" y="3875308"/>
            <a:ext cx="3423043" cy="571500"/>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Integrity and self-discipline</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4422541" y="5507338"/>
            <a:ext cx="3438525" cy="1114425"/>
          </a:xfrm>
          <a:prstGeom prst="rect">
            <a:avLst/>
          </a:prstGeom>
        </p:spPr>
        <p:txBody>
          <a:bodyPr vert="horz" wrap="square" lIns="114300" tIns="57150" rIns="114300" bIns="5715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Confidentiality agreements shall be strictly enforced for business secrets, technology patents and sensitive data encountered during the review process, and shall not be disclosed without authorization.</a:t>
            </a:r>
            <a:endParaRPr lang="en-US" sz="1500">
              <a:solidFill>
                <a:schemeClr val="dk1">
                  <a:alpha val="100000"/>
                </a:schemeClr>
              </a:solidFill>
              <a:latin typeface="Noto Sans SC"/>
              <a:ea typeface="Noto Sans SC"/>
              <a:cs typeface="Noto Sans SC"/>
            </a:endParaRPr>
          </a:p>
        </p:txBody>
      </p:sp>
      <p:sp>
        <p:nvSpPr>
          <p:cNvPr id="9" name="TextBox 9"/>
          <p:cNvSpPr txBox="1"/>
          <p:nvPr/>
        </p:nvSpPr>
        <p:spPr>
          <a:xfrm>
            <a:off x="4376738" y="5021566"/>
            <a:ext cx="3438525" cy="495300"/>
          </a:xfrm>
          <a:prstGeom prst="rect">
            <a:avLst/>
          </a:prstGeom>
        </p:spPr>
        <p:txBody>
          <a:bodyPr vert="horz" wrap="square" lIns="114300" tIns="57150" rIns="114300" bIns="57150" rtlCol="0" anchor="ctr" anchorCtr="0">
            <a:noAutofit/>
          </a:bodyPr>
          <a:lstStyle/>
          <a:p>
            <a:pPr algn="ctr">
              <a:lnSpc>
                <a:spcPct val="96000"/>
              </a:lnSpc>
            </a:pPr>
            <a:r>
              <a:rPr lang="en-US" sz="2400" b="1">
                <a:solidFill>
                  <a:schemeClr val="accent1">
                    <a:alpha val="100000"/>
                  </a:schemeClr>
                </a:solidFill>
                <a:latin typeface="Noto Sans SC"/>
                <a:ea typeface="Noto Sans SC"/>
                <a:cs typeface="Noto Sans SC"/>
              </a:rPr>
              <a:t>Fulfillment of confidentiality obligations</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565700" y="2205325"/>
            <a:ext cx="341947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a:ea typeface="Noto Sans SC"/>
                <a:cs typeface="Noto Sans SC"/>
              </a:rPr>
              <a:t>Internal auditors need to proactively declare their interests (such as family relationships, financial interests) with the department being audited to ensure that their judgment is not interfered with by external factors.</a:t>
            </a:r>
            <a:endParaRPr lang="en-US" sz="1500">
              <a:solidFill>
                <a:schemeClr val="dk1">
                  <a:alpha val="100000"/>
                </a:schemeClr>
              </a:solidFill>
              <a:latin typeface="Noto Sans SC"/>
              <a:ea typeface="Noto Sans SC"/>
              <a:cs typeface="Noto Sans SC"/>
            </a:endParaRPr>
          </a:p>
        </p:txBody>
      </p:sp>
      <p:sp>
        <p:nvSpPr>
          <p:cNvPr id="11" name="TextBox 11"/>
          <p:cNvSpPr txBox="1"/>
          <p:nvPr/>
        </p:nvSpPr>
        <p:spPr>
          <a:xfrm>
            <a:off x="565700" y="4380130"/>
            <a:ext cx="341947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a:ea typeface="Noto Sans SC"/>
                <a:cs typeface="Noto Sans SC"/>
              </a:rPr>
              <a:t>All audit conclusions must be based on traceable objective evidence, avoid subjective assumptions or being influenced by management opinions, and maintain a professional attitude of skepticism.</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Independence and work ethics</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5527532" y="1590406"/>
            <a:ext cx="1175454" cy="1037165"/>
          </a:xfrm>
          <a:prstGeom prst="triangle">
            <a:avLst>
              <a:gd name="adj" fmla="val 50000"/>
            </a:avLst>
          </a:prstGeom>
          <a:solidFill>
            <a:schemeClr val="accent1">
              <a:alpha val="100000"/>
            </a:schemeClr>
          </a:solidFill>
        </p:spPr>
      </p:sp>
      <p:sp>
        <p:nvSpPr>
          <p:cNvPr id="14" name="AutoShape 14"/>
          <p:cNvSpPr/>
          <p:nvPr/>
        </p:nvSpPr>
        <p:spPr>
          <a:xfrm rot="4275690">
            <a:off x="6785438" y="2506602"/>
            <a:ext cx="1175454" cy="1037165"/>
          </a:xfrm>
          <a:prstGeom prst="triangle">
            <a:avLst>
              <a:gd name="adj" fmla="val 50000"/>
            </a:avLst>
          </a:prstGeom>
          <a:solidFill>
            <a:schemeClr val="accent1">
              <a:alpha val="100000"/>
            </a:schemeClr>
          </a:solidFill>
        </p:spPr>
      </p:sp>
      <p:sp>
        <p:nvSpPr>
          <p:cNvPr id="15" name="AutoShape 15"/>
          <p:cNvSpPr/>
          <p:nvPr/>
        </p:nvSpPr>
        <p:spPr>
          <a:xfrm rot="2700000" flipH="1">
            <a:off x="4584703" y="2469836"/>
            <a:ext cx="1175454" cy="1037165"/>
          </a:xfrm>
          <a:prstGeom prst="triangle">
            <a:avLst>
              <a:gd name="adj" fmla="val 50000"/>
            </a:avLst>
          </a:prstGeom>
          <a:solidFill>
            <a:schemeClr val="accent1">
              <a:alpha val="100000"/>
            </a:schemeClr>
          </a:solidFill>
        </p:spPr>
      </p:sp>
      <p:sp>
        <p:nvSpPr>
          <p:cNvPr id="16" name="AutoShape 16"/>
          <p:cNvSpPr/>
          <p:nvPr/>
        </p:nvSpPr>
        <p:spPr>
          <a:xfrm rot="-8546356" flipH="1">
            <a:off x="4774012" y="4013018"/>
            <a:ext cx="1175454" cy="1037165"/>
          </a:xfrm>
          <a:prstGeom prst="triangle">
            <a:avLst>
              <a:gd name="adj" fmla="val 50000"/>
            </a:avLst>
          </a:prstGeom>
          <a:solidFill>
            <a:schemeClr val="accent1">
              <a:alpha val="100000"/>
            </a:schemeClr>
          </a:solidFill>
        </p:spPr>
      </p:sp>
      <p:sp>
        <p:nvSpPr>
          <p:cNvPr id="17" name="AutoShape 17"/>
          <p:cNvSpPr/>
          <p:nvPr/>
        </p:nvSpPr>
        <p:spPr>
          <a:xfrm rot="8546493" flipH="1">
            <a:off x="6327203" y="4006453"/>
            <a:ext cx="1175454" cy="1037165"/>
          </a:xfrm>
          <a:prstGeom prst="triangle">
            <a:avLst>
              <a:gd name="adj" fmla="val 50000"/>
            </a:avLst>
          </a:prstGeom>
          <a:solidFill>
            <a:schemeClr val="accent1">
              <a:alpha val="100000"/>
            </a:schemeClr>
          </a:solidFill>
        </p:spPr>
      </p:sp>
      <p:sp>
        <p:nvSpPr>
          <p:cNvPr id="18" name="Freeform 18"/>
          <p:cNvSpPr/>
          <p:nvPr/>
        </p:nvSpPr>
        <p:spPr>
          <a:xfrm>
            <a:off x="5803666" y="2981611"/>
            <a:ext cx="676277" cy="676277"/>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chemeClr val="accent1">
              <a:alpha val="100000"/>
            </a:schemeClr>
          </a:solid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Freeform 2"/>
          <p:cNvSpPr/>
          <p:nvPr/>
        </p:nvSpPr>
        <p:spPr>
          <a:xfrm>
            <a:off x="345567" y="1333976"/>
            <a:ext cx="5468684" cy="2529078"/>
          </a:xfrm>
          <a:custGeom>
            <a:avLst/>
            <a:gdLst/>
            <a:ahLst/>
            <a:cxnLst/>
            <a:rect l="l" t="t" r="r" b="b"/>
            <a:pathLst>
              <a:path w="2495014" h="1153850">
                <a:moveTo>
                  <a:pt x="2495014" y="0"/>
                </a:moveTo>
                <a:lnTo>
                  <a:pt x="1829006" y="1153850"/>
                </a:lnTo>
                <a:lnTo>
                  <a:pt x="0" y="1153850"/>
                </a:lnTo>
                <a:lnTo>
                  <a:pt x="0" y="0"/>
                </a:lnTo>
              </a:path>
            </a:pathLst>
          </a:custGeom>
          <a:solidFill>
            <a:schemeClr val="accent3">
              <a:alpha val="1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3" name="Freeform 3"/>
          <p:cNvSpPr/>
          <p:nvPr/>
        </p:nvSpPr>
        <p:spPr>
          <a:xfrm flipH="1">
            <a:off x="6373368" y="1362551"/>
            <a:ext cx="5468684" cy="2529078"/>
          </a:xfrm>
          <a:custGeom>
            <a:avLst/>
            <a:gdLst/>
            <a:ahLst/>
            <a:cxnLst/>
            <a:rect l="l" t="t" r="r" b="b"/>
            <a:pathLst>
              <a:path w="2495014" h="1153850">
                <a:moveTo>
                  <a:pt x="2495014" y="0"/>
                </a:moveTo>
                <a:lnTo>
                  <a:pt x="1829006" y="1153850"/>
                </a:lnTo>
                <a:lnTo>
                  <a:pt x="0" y="1153850"/>
                </a:lnTo>
                <a:lnTo>
                  <a:pt x="0" y="0"/>
                </a:lnTo>
              </a:path>
            </a:pathLst>
          </a:custGeom>
          <a:solidFill>
            <a:schemeClr val="accent3">
              <a:alpha val="1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4" name="Freeform 4"/>
          <p:cNvSpPr/>
          <p:nvPr/>
        </p:nvSpPr>
        <p:spPr>
          <a:xfrm flipH="1">
            <a:off x="8580787" y="5158264"/>
            <a:ext cx="3261265" cy="1133285"/>
          </a:xfrm>
          <a:custGeom>
            <a:avLst/>
            <a:gdLst/>
            <a:ahLst/>
            <a:cxnLst/>
            <a:rect l="l" t="t" r="r" b="b"/>
            <a:pathLst>
              <a:path w="1487925" h="517048">
                <a:moveTo>
                  <a:pt x="1487925" y="0"/>
                </a:moveTo>
                <a:lnTo>
                  <a:pt x="1189491" y="517049"/>
                </a:lnTo>
                <a:lnTo>
                  <a:pt x="0" y="517049"/>
                </a:lnTo>
                <a:lnTo>
                  <a:pt x="0" y="0"/>
                </a:lnTo>
              </a:path>
            </a:pathLst>
          </a:custGeom>
          <a:solidFill>
            <a:schemeClr val="lt2">
              <a:alpha val="100000"/>
            </a:schemeClr>
          </a:solidFill>
        </p:spPr>
      </p:sp>
      <p:sp>
        <p:nvSpPr>
          <p:cNvPr id="5" name="Freeform 5"/>
          <p:cNvSpPr/>
          <p:nvPr/>
        </p:nvSpPr>
        <p:spPr>
          <a:xfrm flipH="1">
            <a:off x="7879937" y="3944017"/>
            <a:ext cx="3962114" cy="1133285"/>
          </a:xfrm>
          <a:custGeom>
            <a:avLst/>
            <a:gdLst/>
            <a:ahLst/>
            <a:cxnLst/>
            <a:rect l="l" t="t" r="r" b="b"/>
            <a:pathLst>
              <a:path w="1807683" h="517048">
                <a:moveTo>
                  <a:pt x="1807683" y="0"/>
                </a:moveTo>
                <a:lnTo>
                  <a:pt x="1509249" y="517049"/>
                </a:lnTo>
                <a:lnTo>
                  <a:pt x="0" y="517049"/>
                </a:lnTo>
                <a:lnTo>
                  <a:pt x="0" y="0"/>
                </a:lnTo>
              </a:path>
            </a:pathLst>
          </a:custGeom>
          <a:solidFill>
            <a:schemeClr val="lt2">
              <a:alpha val="100000"/>
            </a:schemeClr>
          </a:solidFill>
        </p:spPr>
      </p:sp>
      <p:sp>
        <p:nvSpPr>
          <p:cNvPr id="6" name="Freeform 6"/>
          <p:cNvSpPr/>
          <p:nvPr/>
        </p:nvSpPr>
        <p:spPr>
          <a:xfrm>
            <a:off x="345567" y="5158264"/>
            <a:ext cx="3261265" cy="1133285"/>
          </a:xfrm>
          <a:custGeom>
            <a:avLst/>
            <a:gdLst/>
            <a:ahLst/>
            <a:cxnLst/>
            <a:rect l="l" t="t" r="r" b="b"/>
            <a:pathLst>
              <a:path w="1487925" h="517048">
                <a:moveTo>
                  <a:pt x="1487925" y="0"/>
                </a:moveTo>
                <a:lnTo>
                  <a:pt x="1189491" y="517049"/>
                </a:lnTo>
                <a:lnTo>
                  <a:pt x="0" y="517049"/>
                </a:lnTo>
                <a:lnTo>
                  <a:pt x="0" y="0"/>
                </a:lnTo>
              </a:path>
            </a:pathLst>
          </a:custGeom>
          <a:solidFill>
            <a:schemeClr val="lt2">
              <a:alpha val="100000"/>
            </a:schemeClr>
          </a:solidFill>
        </p:spPr>
      </p:sp>
      <p:sp>
        <p:nvSpPr>
          <p:cNvPr id="7" name="Freeform 7"/>
          <p:cNvSpPr/>
          <p:nvPr/>
        </p:nvSpPr>
        <p:spPr>
          <a:xfrm>
            <a:off x="345567" y="3944017"/>
            <a:ext cx="3962114" cy="1133285"/>
          </a:xfrm>
          <a:custGeom>
            <a:avLst/>
            <a:gdLst/>
            <a:ahLst/>
            <a:cxnLst/>
            <a:rect l="l" t="t" r="r" b="b"/>
            <a:pathLst>
              <a:path w="1807683" h="517048">
                <a:moveTo>
                  <a:pt x="1807683" y="0"/>
                </a:moveTo>
                <a:lnTo>
                  <a:pt x="1509249" y="517049"/>
                </a:lnTo>
                <a:lnTo>
                  <a:pt x="0" y="517049"/>
                </a:lnTo>
                <a:lnTo>
                  <a:pt x="0" y="0"/>
                </a:lnTo>
              </a:path>
            </a:pathLst>
          </a:custGeom>
          <a:solidFill>
            <a:schemeClr val="lt2">
              <a:alpha val="100000"/>
            </a:schemeClr>
          </a:solidFill>
        </p:spPr>
      </p:sp>
      <p:sp>
        <p:nvSpPr>
          <p:cNvPr id="8" name="Freeform 8"/>
          <p:cNvSpPr/>
          <p:nvPr/>
        </p:nvSpPr>
        <p:spPr>
          <a:xfrm>
            <a:off x="7465511" y="5155091"/>
            <a:ext cx="1312093" cy="1136448"/>
          </a:xfrm>
          <a:custGeom>
            <a:avLst/>
            <a:gdLst/>
            <a:ahLst/>
            <a:cxnLst/>
            <a:rect l="l" t="t" r="r" b="b"/>
            <a:pathLst>
              <a:path w="596961" h="517048">
                <a:moveTo>
                  <a:pt x="0" y="517049"/>
                </a:moveTo>
                <a:lnTo>
                  <a:pt x="0" y="517049"/>
                </a:lnTo>
                <a:lnTo>
                  <a:pt x="596961" y="517049"/>
                </a:lnTo>
                <a:lnTo>
                  <a:pt x="298527" y="0"/>
                </a:lnTo>
              </a:path>
            </a:pathLst>
          </a:custGeom>
          <a:solidFill>
            <a:schemeClr val="accent3">
              <a:alpha val="100000"/>
            </a:schemeClr>
          </a:solidFill>
        </p:spPr>
      </p:sp>
      <p:sp>
        <p:nvSpPr>
          <p:cNvPr id="9" name="Freeform 9"/>
          <p:cNvSpPr/>
          <p:nvPr/>
        </p:nvSpPr>
        <p:spPr>
          <a:xfrm>
            <a:off x="6142870" y="2863519"/>
            <a:ext cx="1931923" cy="3346845"/>
          </a:xfrm>
          <a:custGeom>
            <a:avLst/>
            <a:gdLst/>
            <a:ahLst/>
            <a:cxnLst/>
            <a:rect l="l" t="t" r="r" b="b"/>
            <a:pathLst>
              <a:path w="878964" h="1522709">
                <a:moveTo>
                  <a:pt x="878964" y="1005660"/>
                </a:moveTo>
                <a:lnTo>
                  <a:pt x="298434" y="0"/>
                </a:lnTo>
                <a:lnTo>
                  <a:pt x="0" y="517049"/>
                </a:lnTo>
                <a:lnTo>
                  <a:pt x="580437" y="1522709"/>
                </a:lnTo>
              </a:path>
            </a:pathLst>
          </a:custGeom>
          <a:solidFill>
            <a:schemeClr val="accent1">
              <a:alpha val="100000"/>
            </a:schemeClr>
          </a:solidFill>
        </p:spPr>
      </p:sp>
      <p:sp>
        <p:nvSpPr>
          <p:cNvPr id="10" name="Freeform 10"/>
          <p:cNvSpPr/>
          <p:nvPr/>
        </p:nvSpPr>
        <p:spPr>
          <a:xfrm>
            <a:off x="3414397" y="5155091"/>
            <a:ext cx="1312093" cy="1136448"/>
          </a:xfrm>
          <a:custGeom>
            <a:avLst/>
            <a:gdLst/>
            <a:ahLst/>
            <a:cxnLst/>
            <a:rect l="l" t="t" r="r" b="b"/>
            <a:pathLst>
              <a:path w="596961" h="517048">
                <a:moveTo>
                  <a:pt x="298434" y="0"/>
                </a:moveTo>
                <a:lnTo>
                  <a:pt x="298434" y="0"/>
                </a:lnTo>
                <a:lnTo>
                  <a:pt x="0" y="517049"/>
                </a:lnTo>
                <a:lnTo>
                  <a:pt x="596961" y="517049"/>
                </a:lnTo>
              </a:path>
            </a:pathLst>
          </a:custGeom>
          <a:solidFill>
            <a:schemeClr val="accent3">
              <a:alpha val="100000"/>
            </a:schemeClr>
          </a:solidFill>
        </p:spPr>
      </p:sp>
      <p:sp>
        <p:nvSpPr>
          <p:cNvPr id="11" name="Freeform 11"/>
          <p:cNvSpPr/>
          <p:nvPr/>
        </p:nvSpPr>
        <p:spPr>
          <a:xfrm>
            <a:off x="4164078" y="5155091"/>
            <a:ext cx="3207697" cy="1136448"/>
          </a:xfrm>
          <a:custGeom>
            <a:avLst/>
            <a:gdLst/>
            <a:ahLst/>
            <a:cxnLst/>
            <a:rect l="l" t="t" r="r" b="b"/>
            <a:pathLst>
              <a:path w="1459401" h="517048">
                <a:moveTo>
                  <a:pt x="298434" y="517049"/>
                </a:moveTo>
                <a:lnTo>
                  <a:pt x="1459402" y="517049"/>
                </a:lnTo>
                <a:lnTo>
                  <a:pt x="1160968" y="0"/>
                </a:lnTo>
                <a:lnTo>
                  <a:pt x="0" y="0"/>
                </a:lnTo>
              </a:path>
            </a:pathLst>
          </a:custGeom>
          <a:solidFill>
            <a:schemeClr val="accent1">
              <a:alpha val="100000"/>
            </a:schemeClr>
          </a:solidFill>
        </p:spPr>
      </p:sp>
      <p:sp>
        <p:nvSpPr>
          <p:cNvPr id="12" name="Freeform 12"/>
          <p:cNvSpPr/>
          <p:nvPr/>
        </p:nvSpPr>
        <p:spPr>
          <a:xfrm>
            <a:off x="5440056" y="1645894"/>
            <a:ext cx="1311889" cy="1136448"/>
          </a:xfrm>
          <a:custGeom>
            <a:avLst/>
            <a:gdLst/>
            <a:ahLst/>
            <a:cxnLst/>
            <a:rect l="l" t="t" r="r" b="b"/>
            <a:pathLst>
              <a:path w="596868" h="517048">
                <a:moveTo>
                  <a:pt x="596869" y="517049"/>
                </a:moveTo>
                <a:lnTo>
                  <a:pt x="596869" y="517049"/>
                </a:lnTo>
                <a:lnTo>
                  <a:pt x="298434" y="0"/>
                </a:lnTo>
                <a:lnTo>
                  <a:pt x="0" y="517049"/>
                </a:lnTo>
              </a:path>
            </a:pathLst>
          </a:custGeom>
          <a:solidFill>
            <a:schemeClr val="accent3">
              <a:alpha val="100000"/>
            </a:schemeClr>
          </a:solidFill>
        </p:spPr>
      </p:sp>
      <p:sp>
        <p:nvSpPr>
          <p:cNvPr id="13" name="Freeform 13"/>
          <p:cNvSpPr/>
          <p:nvPr/>
        </p:nvSpPr>
        <p:spPr>
          <a:xfrm>
            <a:off x="4117211" y="2863519"/>
            <a:ext cx="2587867" cy="2210395"/>
          </a:xfrm>
          <a:custGeom>
            <a:avLst/>
            <a:gdLst/>
            <a:ahLst/>
            <a:cxnLst/>
            <a:rect l="l" t="t" r="r" b="b"/>
            <a:pathLst>
              <a:path w="1177398" h="1005660">
                <a:moveTo>
                  <a:pt x="580530" y="0"/>
                </a:moveTo>
                <a:lnTo>
                  <a:pt x="0" y="1005660"/>
                </a:lnTo>
                <a:lnTo>
                  <a:pt x="596961" y="1005660"/>
                </a:lnTo>
                <a:lnTo>
                  <a:pt x="1177399" y="0"/>
                </a:lnTo>
              </a:path>
            </a:pathLst>
          </a:custGeom>
          <a:solidFill>
            <a:schemeClr val="accent1">
              <a:alpha val="100000"/>
            </a:schemeClr>
          </a:solidFill>
        </p:spPr>
      </p:sp>
      <p:sp>
        <p:nvSpPr>
          <p:cNvPr id="14" name="TextBox 14"/>
          <p:cNvSpPr txBox="1"/>
          <p:nvPr/>
        </p:nvSpPr>
        <p:spPr>
          <a:xfrm>
            <a:off x="5379244" y="5460397"/>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communication skills</a:t>
            </a:r>
            <a:endParaRPr lang="en-US" sz="1500">
              <a:solidFill>
                <a:srgbClr val="FFFFFF">
                  <a:alpha val="100000"/>
                </a:srgbClr>
              </a:solidFill>
              <a:latin typeface="Noto Sans SC"/>
              <a:ea typeface="Noto Sans SC"/>
              <a:cs typeface="Noto Sans SC"/>
            </a:endParaRPr>
          </a:p>
        </p:txBody>
      </p:sp>
      <p:sp>
        <p:nvSpPr>
          <p:cNvPr id="15" name="TextBox 15"/>
          <p:cNvSpPr txBox="1"/>
          <p:nvPr/>
        </p:nvSpPr>
        <p:spPr>
          <a:xfrm>
            <a:off x="4951952" y="3706273"/>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conflict management</a:t>
            </a:r>
            <a:endParaRPr lang="en-US" sz="1500">
              <a:solidFill>
                <a:srgbClr val="FFFFFF">
                  <a:alpha val="100000"/>
                </a:srgbClr>
              </a:solidFill>
              <a:latin typeface="Noto Sans SC"/>
              <a:ea typeface="Noto Sans SC"/>
              <a:cs typeface="Noto Sans SC"/>
            </a:endParaRPr>
          </a:p>
        </p:txBody>
      </p:sp>
      <p:sp>
        <p:nvSpPr>
          <p:cNvPr id="16" name="TextBox 16"/>
          <p:cNvSpPr txBox="1"/>
          <p:nvPr/>
        </p:nvSpPr>
        <p:spPr>
          <a:xfrm>
            <a:off x="6661214" y="4305490"/>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Review communication</a:t>
            </a:r>
            <a:endParaRPr lang="en-US" sz="1500">
              <a:solidFill>
                <a:srgbClr val="FFFFFF">
                  <a:alpha val="100000"/>
                </a:srgbClr>
              </a:solidFill>
              <a:latin typeface="Noto Sans SC"/>
              <a:ea typeface="Noto Sans SC"/>
              <a:cs typeface="Noto Sans SC"/>
            </a:endParaRPr>
          </a:p>
        </p:txBody>
      </p:sp>
      <p:sp>
        <p:nvSpPr>
          <p:cNvPr id="17" name="TextBox 17"/>
          <p:cNvSpPr txBox="1"/>
          <p:nvPr/>
        </p:nvSpPr>
        <p:spPr>
          <a:xfrm>
            <a:off x="725617" y="5421809"/>
            <a:ext cx="2362200"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Carry out communication training to help internal auditors master conflict identification skills, establish dialogue mechanisms, and deal with communication barriers during audits</a:t>
            </a:r>
            <a:endParaRPr lang="en-US" sz="1000">
              <a:solidFill>
                <a:schemeClr val="dk1">
                  <a:alpha val="100000"/>
                </a:schemeClr>
              </a:solidFill>
              <a:latin typeface="Noto Sans SC"/>
              <a:ea typeface="Noto Sans SC"/>
              <a:cs typeface="Noto Sans SC"/>
            </a:endParaRPr>
          </a:p>
        </p:txBody>
      </p:sp>
      <p:sp>
        <p:nvSpPr>
          <p:cNvPr id="18" name="TextBox 18"/>
          <p:cNvSpPr txBox="1"/>
          <p:nvPr/>
        </p:nvSpPr>
        <p:spPr>
          <a:xfrm>
            <a:off x="725617" y="4235977"/>
            <a:ext cx="3019425"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Conduct special training for audit scenarios to develop internal auditors’ ability to accurately convey audit findings using skills such as listening and retelling</a:t>
            </a:r>
            <a:endParaRPr lang="en-US" sz="1000">
              <a:solidFill>
                <a:schemeClr val="dk1">
                  <a:alpha val="100000"/>
                </a:schemeClr>
              </a:solidFill>
              <a:latin typeface="Noto Sans SC"/>
              <a:ea typeface="Noto Sans SC"/>
              <a:cs typeface="Noto Sans SC"/>
            </a:endParaRPr>
          </a:p>
        </p:txBody>
      </p:sp>
      <p:sp>
        <p:nvSpPr>
          <p:cNvPr id="19" name="AutoShape 19"/>
          <p:cNvSpPr/>
          <p:nvPr/>
        </p:nvSpPr>
        <p:spPr>
          <a:xfrm>
            <a:off x="1643809" y="3008581"/>
            <a:ext cx="534188" cy="534188"/>
          </a:xfrm>
          <a:prstGeom prst="ellipse">
            <a:avLst/>
          </a:prstGeom>
          <a:solidFill>
            <a:schemeClr val="accent3">
              <a:alpha val="100000"/>
            </a:schemeClr>
          </a:solidFill>
        </p:spPr>
      </p:sp>
      <p:sp>
        <p:nvSpPr>
          <p:cNvPr id="20" name="AutoShape 20"/>
          <p:cNvSpPr/>
          <p:nvPr/>
        </p:nvSpPr>
        <p:spPr>
          <a:xfrm>
            <a:off x="753667" y="3008581"/>
            <a:ext cx="534188" cy="534188"/>
          </a:xfrm>
          <a:prstGeom prst="ellipse">
            <a:avLst/>
          </a:prstGeom>
          <a:solidFill>
            <a:schemeClr val="accent3">
              <a:alpha val="100000"/>
            </a:schemeClr>
          </a:solidFill>
        </p:spPr>
      </p:sp>
      <p:sp>
        <p:nvSpPr>
          <p:cNvPr id="21" name="AutoShape 21"/>
          <p:cNvSpPr/>
          <p:nvPr/>
        </p:nvSpPr>
        <p:spPr>
          <a:xfrm>
            <a:off x="2533951" y="3008581"/>
            <a:ext cx="534188" cy="534188"/>
          </a:xfrm>
          <a:prstGeom prst="ellipse">
            <a:avLst/>
          </a:prstGeom>
          <a:solidFill>
            <a:schemeClr val="accent3">
              <a:alpha val="100000"/>
            </a:schemeClr>
          </a:solidFill>
        </p:spPr>
      </p:sp>
      <p:sp>
        <p:nvSpPr>
          <p:cNvPr id="22" name="TextBox 22"/>
          <p:cNvSpPr txBox="1"/>
          <p:nvPr/>
        </p:nvSpPr>
        <p:spPr>
          <a:xfrm>
            <a:off x="725617" y="2188528"/>
            <a:ext cx="3933825"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Communication skills training: Provide internal auditors with conflict prevention training in audit scenarios, including non-violent communication, position switching and other professional skills</a:t>
            </a:r>
            <a:endParaRPr lang="en-US" sz="1000">
              <a:solidFill>
                <a:schemeClr val="dk1">
                  <a:alpha val="100000"/>
                </a:schemeClr>
              </a:solidFill>
              <a:latin typeface="Noto Sans SC"/>
              <a:ea typeface="Noto Sans SC"/>
              <a:cs typeface="Noto Sans SC"/>
            </a:endParaRPr>
          </a:p>
        </p:txBody>
      </p:sp>
      <p:sp>
        <p:nvSpPr>
          <p:cNvPr id="23" name="TextBox 23"/>
          <p:cNvSpPr txBox="1"/>
          <p:nvPr/>
        </p:nvSpPr>
        <p:spPr>
          <a:xfrm>
            <a:off x="725617" y="1686081"/>
            <a:ext cx="3883378" cy="333375"/>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dk1">
                    <a:alpha val="100000"/>
                  </a:schemeClr>
                </a:solidFill>
                <a:latin typeface="Noto Sans SC"/>
                <a:ea typeface="Noto Sans SC"/>
                <a:cs typeface="Noto Sans SC"/>
              </a:rPr>
              <a:t>conflict prevention</a:t>
            </a:r>
            <a:endParaRPr lang="en-US" sz="2000">
              <a:solidFill>
                <a:schemeClr val="dk1">
                  <a:alpha val="100000"/>
                </a:schemeClr>
              </a:solidFill>
              <a:latin typeface="Noto Sans SC"/>
              <a:ea typeface="Noto Sans SC"/>
              <a:cs typeface="Noto Sans SC"/>
            </a:endParaRPr>
          </a:p>
        </p:txBody>
      </p:sp>
      <p:sp>
        <p:nvSpPr>
          <p:cNvPr id="24" name="TextBox 24"/>
          <p:cNvSpPr txBox="1"/>
          <p:nvPr/>
        </p:nvSpPr>
        <p:spPr>
          <a:xfrm flipH="1">
            <a:off x="9101017" y="5421809"/>
            <a:ext cx="2362200"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Conflict resolution tools: It is recommended to use professional tools such as conflict resolution matrices to help internal auditors objectively analyze and resolve audit conflicts.</a:t>
            </a:r>
            <a:endParaRPr lang="en-US" sz="1000">
              <a:solidFill>
                <a:schemeClr val="dk1">
                  <a:alpha val="100000"/>
                </a:schemeClr>
              </a:solidFill>
              <a:latin typeface="Noto Sans SC"/>
              <a:ea typeface="Noto Sans SC"/>
              <a:cs typeface="Noto Sans SC"/>
            </a:endParaRPr>
          </a:p>
        </p:txBody>
      </p:sp>
      <p:sp>
        <p:nvSpPr>
          <p:cNvPr id="25" name="TextBox 25"/>
          <p:cNvSpPr txBox="1"/>
          <p:nvPr/>
        </p:nvSpPr>
        <p:spPr>
          <a:xfrm flipH="1">
            <a:off x="8441129" y="4235977"/>
            <a:ext cx="3019425"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Cross-department communication: Establish standardized communication templates and reduce misunderstandings during the review process through structured dialogue</a:t>
            </a:r>
            <a:endParaRPr lang="en-US" sz="1000">
              <a:solidFill>
                <a:schemeClr val="dk1">
                  <a:alpha val="100000"/>
                </a:schemeClr>
              </a:solidFill>
              <a:latin typeface="Noto Sans SC"/>
              <a:ea typeface="Noto Sans SC"/>
              <a:cs typeface="Noto Sans SC"/>
            </a:endParaRPr>
          </a:p>
        </p:txBody>
      </p:sp>
      <p:sp>
        <p:nvSpPr>
          <p:cNvPr id="26" name="AutoShape 26"/>
          <p:cNvSpPr/>
          <p:nvPr/>
        </p:nvSpPr>
        <p:spPr>
          <a:xfrm flipH="1">
            <a:off x="10009606" y="3008581"/>
            <a:ext cx="534188" cy="534188"/>
          </a:xfrm>
          <a:prstGeom prst="ellipse">
            <a:avLst/>
          </a:prstGeom>
          <a:solidFill>
            <a:schemeClr val="accent3">
              <a:alpha val="100000"/>
            </a:scheme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27" name="AutoShape 27"/>
          <p:cNvSpPr/>
          <p:nvPr/>
        </p:nvSpPr>
        <p:spPr>
          <a:xfrm flipH="1">
            <a:off x="10899747" y="3008581"/>
            <a:ext cx="534188" cy="534188"/>
          </a:xfrm>
          <a:prstGeom prst="ellipse">
            <a:avLst/>
          </a:prstGeom>
          <a:solidFill>
            <a:schemeClr val="accent3">
              <a:alpha val="100000"/>
            </a:schemeClr>
          </a:solidFill>
        </p:spPr>
      </p:sp>
      <p:sp>
        <p:nvSpPr>
          <p:cNvPr id="28" name="AutoShape 28"/>
          <p:cNvSpPr/>
          <p:nvPr/>
        </p:nvSpPr>
        <p:spPr>
          <a:xfrm flipH="1">
            <a:off x="9119464" y="3008581"/>
            <a:ext cx="534188" cy="534188"/>
          </a:xfrm>
          <a:prstGeom prst="ellipse">
            <a:avLst/>
          </a:prstGeom>
          <a:solidFill>
            <a:schemeClr val="accent3">
              <a:alpha val="100000"/>
            </a:schemeClr>
          </a:solidFill>
        </p:spPr>
      </p:sp>
      <p:sp>
        <p:nvSpPr>
          <p:cNvPr id="29" name="TextBox 29"/>
          <p:cNvSpPr txBox="1"/>
          <p:nvPr/>
        </p:nvSpPr>
        <p:spPr>
          <a:xfrm flipH="1">
            <a:off x="7528879" y="2188528"/>
            <a:ext cx="3933825"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Mediation tool application: Introducing a conflict resolution toolbox, including mediation process cards, emotion management guides and other professional tools</a:t>
            </a:r>
            <a:endParaRPr lang="en-US" sz="1000">
              <a:solidFill>
                <a:schemeClr val="dk1">
                  <a:alpha val="100000"/>
                </a:schemeClr>
              </a:solidFill>
              <a:latin typeface="Noto Sans SC"/>
              <a:ea typeface="Noto Sans SC"/>
              <a:cs typeface="Noto Sans SC"/>
            </a:endParaRPr>
          </a:p>
        </p:txBody>
      </p:sp>
      <p:sp>
        <p:nvSpPr>
          <p:cNvPr id="30" name="TextBox 30"/>
          <p:cNvSpPr txBox="1"/>
          <p:nvPr/>
        </p:nvSpPr>
        <p:spPr>
          <a:xfrm flipH="1">
            <a:off x="7642088" y="1686081"/>
            <a:ext cx="3822902" cy="333375"/>
          </a:xfrm>
          <a:prstGeom prst="rect">
            <a:avLst/>
          </a:prstGeom>
          <a:noFill/>
        </p:spPr>
        <p:txBody>
          <a:bodyPr vert="horz" wrap="square" lIns="0" tIns="0" rIns="0" bIns="0" rtlCol="0" anchor="t" anchorCtr="0">
            <a:spAutoFit/>
          </a:bodyPr>
          <a:lstStyle/>
          <a:p>
            <a:pPr algn="r">
              <a:lnSpc>
                <a:spcPct val="100000"/>
              </a:lnSpc>
              <a:spcBef>
                <a:spcPct val="0"/>
              </a:spcBef>
            </a:pPr>
            <a:r>
              <a:rPr lang="en-US" sz="2000">
                <a:solidFill>
                  <a:schemeClr val="dk1">
                    <a:alpha val="100000"/>
                  </a:schemeClr>
                </a:solidFill>
                <a:latin typeface="Noto Sans SC"/>
                <a:ea typeface="Noto Sans SC"/>
                <a:cs typeface="Noto Sans SC"/>
              </a:rPr>
              <a:t>conflict resolution</a:t>
            </a:r>
            <a:endParaRPr lang="en-US" sz="2000">
              <a:solidFill>
                <a:schemeClr val="dk1">
                  <a:alpha val="100000"/>
                </a:schemeClr>
              </a:solidFill>
              <a:latin typeface="Noto Sans SC"/>
              <a:ea typeface="Noto Sans SC"/>
              <a:cs typeface="Noto Sans SC"/>
            </a:endParaRPr>
          </a:p>
        </p:txBody>
      </p:sp>
      <p:sp>
        <p:nvSpPr>
          <p:cNvPr id="31" name="TextBox 3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gn="l">
              <a:lnSpc>
                <a:spcPct val="90000"/>
              </a:lnSpc>
              <a:spcBef>
                <a:spcPct val="0"/>
              </a:spcBef>
            </a:pPr>
            <a:r>
              <a:rPr lang="en-US" sz="3000" b="1">
                <a:solidFill>
                  <a:schemeClr val="dk2">
                    <a:alpha val="100000"/>
                  </a:schemeClr>
                </a:solidFill>
                <a:latin typeface="Noto Sans SC"/>
                <a:ea typeface="Noto Sans SC"/>
                <a:cs typeface="Noto Sans SC"/>
              </a:rPr>
              <a:t>Communication and conflict resolution skills</a:t>
            </a:r>
            <a:endParaRPr lang="en-US" sz="3000" b="1">
              <a:solidFill>
                <a:schemeClr val="dk2">
                  <a:alpha val="100000"/>
                </a:schemeClr>
              </a:solidFill>
              <a:latin typeface="Noto Sans SC"/>
              <a:ea typeface="Noto Sans SC"/>
              <a:cs typeface="Noto Sans SC"/>
            </a:endParaRPr>
          </a:p>
        </p:txBody>
      </p:sp>
      <p:sp>
        <p:nvSpPr>
          <p:cNvPr id="32" name="Freeform 32"/>
          <p:cNvSpPr/>
          <p:nvPr/>
        </p:nvSpPr>
        <p:spPr>
          <a:xfrm>
            <a:off x="1734503" y="3094672"/>
            <a:ext cx="372427" cy="372427"/>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path>
              <a:path w="304800" h="304800">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path>
            </a:pathLst>
          </a:custGeom>
          <a:solidFill>
            <a:srgbClr val="FDFDFD">
              <a:alpha val="100000"/>
            </a:srgbClr>
          </a:solidFill>
        </p:spPr>
      </p:sp>
      <p:sp>
        <p:nvSpPr>
          <p:cNvPr id="33" name="Freeform 33"/>
          <p:cNvSpPr/>
          <p:nvPr/>
        </p:nvSpPr>
        <p:spPr>
          <a:xfrm>
            <a:off x="844549" y="3094477"/>
            <a:ext cx="371475" cy="371475"/>
          </a:xfrm>
          <a:custGeom>
            <a:avLst/>
            <a:gdLst/>
            <a:ahLst/>
            <a:cxnLst/>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path>
              <a:path w="304800" h="304800">
                <a:moveTo>
                  <a:pt x="0" y="121920"/>
                </a:moveTo>
                <a:lnTo>
                  <a:pt x="0" y="243840"/>
                </a:lnTo>
                <a:lnTo>
                  <a:pt x="30480" y="210007"/>
                </a:lnTo>
                <a:lnTo>
                  <a:pt x="30480" y="140208"/>
                </a:lnTo>
                <a:lnTo>
                  <a:pt x="0" y="121920"/>
                </a:lnTo>
                <a:close/>
              </a:path>
              <a:path w="304800" h="304800">
                <a:moveTo>
                  <a:pt x="152400" y="304800"/>
                </a:moveTo>
                <a:lnTo>
                  <a:pt x="45720" y="240792"/>
                </a:lnTo>
                <a:lnTo>
                  <a:pt x="45720" y="149352"/>
                </a:lnTo>
                <a:lnTo>
                  <a:pt x="152400" y="213360"/>
                </a:lnTo>
                <a:lnTo>
                  <a:pt x="259080" y="149352"/>
                </a:lnTo>
                <a:lnTo>
                  <a:pt x="259080" y="240792"/>
                </a:lnTo>
                <a:lnTo>
                  <a:pt x="152400" y="304800"/>
                </a:lnTo>
              </a:path>
            </a:pathLst>
          </a:custGeom>
          <a:solidFill>
            <a:srgbClr val="FFFFFF">
              <a:alpha val="100000"/>
            </a:srgbClr>
          </a:solidFill>
        </p:spPr>
      </p:sp>
      <p:sp>
        <p:nvSpPr>
          <p:cNvPr id="34" name="Freeform 34"/>
          <p:cNvSpPr/>
          <p:nvPr/>
        </p:nvSpPr>
        <p:spPr>
          <a:xfrm>
            <a:off x="2624833" y="3113527"/>
            <a:ext cx="371475" cy="371475"/>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
        <p:nvSpPr>
          <p:cNvPr id="35" name="Freeform 35"/>
          <p:cNvSpPr/>
          <p:nvPr/>
        </p:nvSpPr>
        <p:spPr>
          <a:xfrm>
            <a:off x="9200820" y="3104002"/>
            <a:ext cx="371475" cy="371475"/>
          </a:xfrm>
          <a:custGeom>
            <a:avLst/>
            <a:gdLst/>
            <a:ahLst/>
            <a:cxnLst/>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path>
              <a:path w="304800" h="304800">
                <a:moveTo>
                  <a:pt x="0" y="121920"/>
                </a:moveTo>
                <a:lnTo>
                  <a:pt x="0" y="243840"/>
                </a:lnTo>
                <a:lnTo>
                  <a:pt x="30480" y="210007"/>
                </a:lnTo>
                <a:lnTo>
                  <a:pt x="30480" y="140208"/>
                </a:lnTo>
                <a:lnTo>
                  <a:pt x="0" y="121920"/>
                </a:lnTo>
                <a:close/>
              </a:path>
              <a:path w="304800" h="304800">
                <a:moveTo>
                  <a:pt x="152400" y="304800"/>
                </a:moveTo>
                <a:lnTo>
                  <a:pt x="45720" y="240792"/>
                </a:lnTo>
                <a:lnTo>
                  <a:pt x="45720" y="149352"/>
                </a:lnTo>
                <a:lnTo>
                  <a:pt x="152400" y="213360"/>
                </a:lnTo>
                <a:lnTo>
                  <a:pt x="259080" y="149352"/>
                </a:lnTo>
                <a:lnTo>
                  <a:pt x="259080" y="240792"/>
                </a:lnTo>
                <a:lnTo>
                  <a:pt x="152400" y="304800"/>
                </a:lnTo>
              </a:path>
            </a:pathLst>
          </a:custGeom>
          <a:solidFill>
            <a:srgbClr val="FFFFFF">
              <a:alpha val="100000"/>
            </a:srgbClr>
          </a:solidFill>
        </p:spPr>
      </p:sp>
      <p:sp>
        <p:nvSpPr>
          <p:cNvPr id="36" name="Freeform 36"/>
          <p:cNvSpPr/>
          <p:nvPr/>
        </p:nvSpPr>
        <p:spPr>
          <a:xfrm>
            <a:off x="10086379" y="3094477"/>
            <a:ext cx="372427" cy="372427"/>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path>
              <a:path w="304800" h="304800">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path>
            </a:pathLst>
          </a:custGeom>
          <a:solidFill>
            <a:srgbClr val="FDFDFD">
              <a:alpha val="100000"/>
            </a:srgbClr>
          </a:solidFill>
        </p:spPr>
      </p:sp>
      <p:sp>
        <p:nvSpPr>
          <p:cNvPr id="37" name="Freeform 37"/>
          <p:cNvSpPr/>
          <p:nvPr/>
        </p:nvSpPr>
        <p:spPr>
          <a:xfrm>
            <a:off x="10981103" y="3104002"/>
            <a:ext cx="371475" cy="371475"/>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4520643" y="2564423"/>
            <a:ext cx="5539105" cy="1601520"/>
          </a:xfrm>
          <a:prstGeom prst="rect">
            <a:avLst/>
          </a:prstGeom>
          <a:noFill/>
        </p:spPr>
        <p:txBody>
          <a:bodyPr vert="horz" wrap="square" lIns="91440" tIns="45720" rIns="91440" bIns="45720" rtlCol="0" anchor="ctr" anchorCtr="0">
            <a:normAutofit/>
          </a:bodyPr>
          <a:lstStyle/>
          <a:p>
            <a:pPr algn="l">
              <a:lnSpc>
                <a:spcPct val="100000"/>
              </a:lnSpc>
            </a:pPr>
            <a:r>
              <a:rPr lang="en-US" sz="4000">
                <a:solidFill>
                  <a:srgbClr val="04052B">
                    <a:alpha val="100000"/>
                  </a:srgbClr>
                </a:solidFill>
                <a:latin typeface="Noto Sans SC SemiBold"/>
                <a:ea typeface="Noto Sans SC SemiBold"/>
                <a:cs typeface="Noto Sans SC SemiBold"/>
              </a:rPr>
              <a:t>Review process and methods</a:t>
            </a:r>
            <a:endParaRPr lang="en-US" sz="4000">
              <a:solidFill>
                <a:srgbClr val="04052B">
                  <a:alpha val="100000"/>
                </a:srgbClr>
              </a:solidFill>
              <a:latin typeface="Noto Sans SC SemiBold"/>
              <a:ea typeface="Noto Sans SC SemiBold"/>
              <a:cs typeface="Noto Sans SC SemiBold"/>
            </a:endParaRPr>
          </a:p>
        </p:txBody>
      </p:sp>
      <p:sp>
        <p:nvSpPr>
          <p:cNvPr id="900014" name="TextBox 3"/>
          <p:cNvSpPr txBox="1"/>
          <p:nvPr/>
        </p:nvSpPr>
        <p:spPr>
          <a:xfrm>
            <a:off x="1945323" y="2522855"/>
            <a:ext cx="2465705" cy="1684655"/>
          </a:xfrm>
          <a:prstGeom prst="rect">
            <a:avLst/>
          </a:prstGeom>
          <a:noFill/>
        </p:spPr>
        <p:txBody>
          <a:bodyPr vert="horz" wrap="square" lIns="91440" tIns="45720" rIns="91440" bIns="45720" rtlCol="0" anchor="ctr" anchorCtr="0">
            <a:normAutofit/>
          </a:bodyPr>
          <a:lstStyle/>
          <a:p>
            <a:pPr algn="r">
              <a:lnSpc>
                <a:spcPct val="80000"/>
              </a:lnSpc>
            </a:pPr>
            <a:r>
              <a:rPr lang="en-US" sz="10200">
                <a:solidFill>
                  <a:srgbClr val="008BFB">
                    <a:alpha val="100000"/>
                  </a:srgbClr>
                </a:solidFill>
                <a:latin typeface="Noto Sans SC Black"/>
                <a:ea typeface="Noto Sans SC Black"/>
                <a:cs typeface="Noto Sans SC Black"/>
              </a:rPr>
              <a:t>03</a:t>
            </a:r>
            <a:endParaRPr lang="en-US" sz="10200">
              <a:solidFill>
                <a:srgbClr val="008BFB">
                  <a:alpha val="100000"/>
                </a:srgbClr>
              </a:solidFill>
              <a:latin typeface="Noto Sans SC Black"/>
              <a:ea typeface="Noto Sans SC Black"/>
              <a:cs typeface="Noto Sans SC Blac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369165" y="1183728"/>
            <a:ext cx="11459846" cy="692146"/>
          </a:xfrm>
          <a:prstGeom prst="roundRect">
            <a:avLst>
              <a:gd name="adj" fmla="val 0"/>
            </a:avLst>
          </a:prstGeom>
          <a:solidFill>
            <a:schemeClr val="accent2">
              <a:alpha val="100000"/>
            </a:schemeClr>
          </a:solidFill>
        </p:spPr>
      </p:sp>
      <p:sp>
        <p:nvSpPr>
          <p:cNvPr id="3" name="Freeform 3"/>
          <p:cNvSpPr/>
          <p:nvPr/>
        </p:nvSpPr>
        <p:spPr>
          <a:xfrm>
            <a:off x="1458055" y="3155486"/>
            <a:ext cx="9275890" cy="605612"/>
          </a:xfrm>
          <a:custGeom>
            <a:avLst/>
            <a:gdLst/>
            <a:ahLst/>
            <a:cxnLst/>
            <a:rect l="l" t="t" r="r" b="b"/>
            <a:pathLst>
              <a:path w="8348133" h="561260">
                <a:moveTo>
                  <a:pt x="0" y="561260"/>
                </a:moveTo>
                <a:cubicBezTo>
                  <a:pt x="2751667" y="-155585"/>
                  <a:pt x="5545667" y="-212029"/>
                  <a:pt x="8348133" y="544326"/>
                </a:cubicBezTo>
              </a:path>
            </a:pathLst>
          </a:custGeom>
          <a:noFill/>
          <a:ln w="12700">
            <a:solidFill>
              <a:schemeClr val="accent1">
                <a:alpha val="100000"/>
              </a:schemeClr>
            </a:solidFill>
            <a:prstDash val="solid"/>
          </a:ln>
        </p:spPr>
      </p:sp>
      <p:sp>
        <p:nvSpPr>
          <p:cNvPr id="4" name="AutoShape 4"/>
          <p:cNvSpPr/>
          <p:nvPr/>
        </p:nvSpPr>
        <p:spPr>
          <a:xfrm>
            <a:off x="1335949" y="3653297"/>
            <a:ext cx="191850" cy="191850"/>
          </a:xfrm>
          <a:prstGeom prst="ellipse">
            <a:avLst/>
          </a:prstGeom>
          <a:solidFill>
            <a:schemeClr val="accent1">
              <a:alpha val="100000"/>
            </a:schemeClr>
          </a:solidFill>
        </p:spPr>
      </p:sp>
      <p:sp>
        <p:nvSpPr>
          <p:cNvPr id="5" name="AutoShape 5"/>
          <p:cNvSpPr/>
          <p:nvPr/>
        </p:nvSpPr>
        <p:spPr>
          <a:xfrm>
            <a:off x="3668384" y="3217524"/>
            <a:ext cx="191850" cy="191850"/>
          </a:xfrm>
          <a:prstGeom prst="ellipse">
            <a:avLst/>
          </a:prstGeom>
          <a:solidFill>
            <a:schemeClr val="accent1">
              <a:alpha val="100000"/>
            </a:schemeClr>
          </a:solidFill>
        </p:spPr>
      </p:sp>
      <p:sp>
        <p:nvSpPr>
          <p:cNvPr id="6" name="AutoShape 6"/>
          <p:cNvSpPr/>
          <p:nvPr/>
        </p:nvSpPr>
        <p:spPr>
          <a:xfrm>
            <a:off x="6000075" y="3059561"/>
            <a:ext cx="191850" cy="191850"/>
          </a:xfrm>
          <a:prstGeom prst="ellipse">
            <a:avLst/>
          </a:prstGeom>
          <a:solidFill>
            <a:schemeClr val="accent1">
              <a:alpha val="100000"/>
            </a:schemeClr>
          </a:solidFill>
        </p:spPr>
      </p:sp>
      <p:sp>
        <p:nvSpPr>
          <p:cNvPr id="7" name="AutoShape 7"/>
          <p:cNvSpPr/>
          <p:nvPr/>
        </p:nvSpPr>
        <p:spPr>
          <a:xfrm>
            <a:off x="8333253" y="3217524"/>
            <a:ext cx="191850" cy="191850"/>
          </a:xfrm>
          <a:prstGeom prst="ellipse">
            <a:avLst/>
          </a:prstGeom>
          <a:solidFill>
            <a:schemeClr val="accent1">
              <a:alpha val="100000"/>
            </a:schemeClr>
          </a:solidFill>
        </p:spPr>
      </p:sp>
      <p:sp>
        <p:nvSpPr>
          <p:cNvPr id="8" name="AutoShape 8"/>
          <p:cNvSpPr/>
          <p:nvPr/>
        </p:nvSpPr>
        <p:spPr>
          <a:xfrm>
            <a:off x="10665687" y="3653297"/>
            <a:ext cx="191850" cy="191850"/>
          </a:xfrm>
          <a:prstGeom prst="ellipse">
            <a:avLst/>
          </a:prstGeom>
          <a:solidFill>
            <a:schemeClr val="accent1">
              <a:alpha val="100000"/>
            </a:schemeClr>
          </a:solidFill>
        </p:spPr>
      </p:sp>
      <p:sp>
        <p:nvSpPr>
          <p:cNvPr id="9" name="AutoShape 9"/>
          <p:cNvSpPr/>
          <p:nvPr/>
        </p:nvSpPr>
        <p:spPr>
          <a:xfrm>
            <a:off x="5696624" y="2070762"/>
            <a:ext cx="838202" cy="838202"/>
          </a:xfrm>
          <a:prstGeom prst="ellipse">
            <a:avLst/>
          </a:prstGeom>
          <a:solidFill>
            <a:schemeClr val="accent1">
              <a:alpha val="100000"/>
            </a:schemeClr>
          </a:solidFill>
        </p:spPr>
      </p:sp>
      <p:sp>
        <p:nvSpPr>
          <p:cNvPr id="10" name="AutoShape 10"/>
          <p:cNvSpPr/>
          <p:nvPr/>
        </p:nvSpPr>
        <p:spPr>
          <a:xfrm>
            <a:off x="3345208" y="2243605"/>
            <a:ext cx="838202" cy="838202"/>
          </a:xfrm>
          <a:prstGeom prst="ellipse">
            <a:avLst/>
          </a:prstGeom>
          <a:solidFill>
            <a:schemeClr val="accent1">
              <a:alpha val="100000"/>
            </a:schemeClr>
          </a:solidFill>
        </p:spPr>
      </p:sp>
      <p:sp>
        <p:nvSpPr>
          <p:cNvPr id="11" name="AutoShape 11"/>
          <p:cNvSpPr/>
          <p:nvPr/>
        </p:nvSpPr>
        <p:spPr>
          <a:xfrm>
            <a:off x="1012773" y="2635299"/>
            <a:ext cx="838202" cy="838202"/>
          </a:xfrm>
          <a:prstGeom prst="ellipse">
            <a:avLst/>
          </a:prstGeom>
          <a:solidFill>
            <a:schemeClr val="accent1">
              <a:alpha val="100000"/>
            </a:schemeClr>
          </a:solidFill>
        </p:spPr>
      </p:sp>
      <p:sp>
        <p:nvSpPr>
          <p:cNvPr id="12" name="AutoShape 12"/>
          <p:cNvSpPr/>
          <p:nvPr/>
        </p:nvSpPr>
        <p:spPr>
          <a:xfrm>
            <a:off x="8010077" y="2243605"/>
            <a:ext cx="838202" cy="838202"/>
          </a:xfrm>
          <a:prstGeom prst="ellipse">
            <a:avLst/>
          </a:prstGeom>
          <a:solidFill>
            <a:schemeClr val="accent1">
              <a:alpha val="100000"/>
            </a:schemeClr>
          </a:solidFill>
        </p:spPr>
      </p:sp>
      <p:sp>
        <p:nvSpPr>
          <p:cNvPr id="13" name="AutoShape 13"/>
          <p:cNvSpPr/>
          <p:nvPr/>
        </p:nvSpPr>
        <p:spPr>
          <a:xfrm>
            <a:off x="10342511" y="2635299"/>
            <a:ext cx="838202" cy="838202"/>
          </a:xfrm>
          <a:prstGeom prst="ellipse">
            <a:avLst/>
          </a:prstGeom>
          <a:solidFill>
            <a:schemeClr val="accent1">
              <a:alpha val="100000"/>
            </a:schemeClr>
          </a:solidFill>
        </p:spPr>
      </p:sp>
      <p:sp>
        <p:nvSpPr>
          <p:cNvPr id="14" name="TextBox 14"/>
          <p:cNvSpPr txBox="1"/>
          <p:nvPr/>
        </p:nvSpPr>
        <p:spPr>
          <a:xfrm>
            <a:off x="2917461" y="3723718"/>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DFBFB">
                    <a:alpha val="100000"/>
                  </a:srgbClr>
                </a:solidFill>
                <a:latin typeface="Noto Sans SC"/>
                <a:ea typeface="Noto Sans SC"/>
                <a:cs typeface="Noto Sans SC"/>
              </a:rPr>
              <a:t>Risk identification</a:t>
            </a:r>
            <a:endParaRPr lang="en-US" sz="1200">
              <a:solidFill>
                <a:srgbClr val="FDFBFB">
                  <a:alpha val="100000"/>
                </a:srgbClr>
              </a:solidFill>
              <a:latin typeface="Noto Sans SC"/>
              <a:ea typeface="Noto Sans SC"/>
              <a:cs typeface="Noto Sans SC"/>
            </a:endParaRPr>
          </a:p>
        </p:txBody>
      </p:sp>
      <p:sp>
        <p:nvSpPr>
          <p:cNvPr id="15" name="TextBox 15"/>
          <p:cNvSpPr txBox="1"/>
          <p:nvPr/>
        </p:nvSpPr>
        <p:spPr>
          <a:xfrm>
            <a:off x="5249896" y="3438475"/>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9F8F8">
                    <a:alpha val="100000"/>
                  </a:srgbClr>
                </a:solidFill>
                <a:latin typeface="Noto Sans SC"/>
                <a:ea typeface="Noto Sans SC"/>
                <a:cs typeface="Noto Sans SC"/>
              </a:rPr>
              <a:t>Audit method</a:t>
            </a:r>
            <a:endParaRPr lang="en-US" sz="1200">
              <a:solidFill>
                <a:srgbClr val="F9F8F8">
                  <a:alpha val="100000"/>
                </a:srgbClr>
              </a:solidFill>
              <a:latin typeface="Noto Sans SC"/>
              <a:ea typeface="Noto Sans SC"/>
              <a:cs typeface="Noto Sans SC"/>
            </a:endParaRPr>
          </a:p>
        </p:txBody>
      </p:sp>
      <p:sp>
        <p:nvSpPr>
          <p:cNvPr id="16" name="TextBox 16"/>
          <p:cNvSpPr txBox="1"/>
          <p:nvPr/>
        </p:nvSpPr>
        <p:spPr>
          <a:xfrm>
            <a:off x="7582330" y="3723718"/>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DFCFC">
                    <a:alpha val="100000"/>
                  </a:srgbClr>
                </a:solidFill>
                <a:latin typeface="Noto Sans SC"/>
                <a:ea typeface="Noto Sans SC"/>
                <a:cs typeface="Noto Sans SC"/>
              </a:rPr>
              <a:t>records management</a:t>
            </a:r>
            <a:endParaRPr lang="en-US" sz="1200">
              <a:solidFill>
                <a:srgbClr val="FDFCFC">
                  <a:alpha val="100000"/>
                </a:srgbClr>
              </a:solidFill>
              <a:latin typeface="Noto Sans SC"/>
              <a:ea typeface="Noto Sans SC"/>
              <a:cs typeface="Noto Sans SC"/>
            </a:endParaRPr>
          </a:p>
        </p:txBody>
      </p:sp>
      <p:sp>
        <p:nvSpPr>
          <p:cNvPr id="17" name="TextBox 17"/>
          <p:cNvSpPr txBox="1"/>
          <p:nvPr/>
        </p:nvSpPr>
        <p:spPr>
          <a:xfrm>
            <a:off x="9914765" y="4017403"/>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BFAFA">
                    <a:alpha val="100000"/>
                  </a:srgbClr>
                </a:solidFill>
                <a:latin typeface="Noto Sans SC"/>
                <a:ea typeface="Noto Sans SC"/>
                <a:cs typeface="Noto Sans SC"/>
              </a:rPr>
              <a:t>Continuous Improvement</a:t>
            </a:r>
            <a:endParaRPr lang="en-US" sz="1200">
              <a:solidFill>
                <a:srgbClr val="FBFAFA">
                  <a:alpha val="100000"/>
                </a:srgbClr>
              </a:solidFill>
              <a:latin typeface="Noto Sans SC"/>
              <a:ea typeface="Noto Sans SC"/>
              <a:cs typeface="Noto Sans SC"/>
            </a:endParaRPr>
          </a:p>
        </p:txBody>
      </p:sp>
      <p:sp>
        <p:nvSpPr>
          <p:cNvPr id="18" name="TextBox 18"/>
          <p:cNvSpPr txBox="1"/>
          <p:nvPr/>
        </p:nvSpPr>
        <p:spPr>
          <a:xfrm>
            <a:off x="369165" y="1298297"/>
            <a:ext cx="11460480" cy="5010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2400">
                <a:solidFill>
                  <a:srgbClr val="FBF8F8">
                    <a:alpha val="100000"/>
                  </a:srgbClr>
                </a:solidFill>
                <a:latin typeface="Noto Sans SC"/>
                <a:ea typeface="Noto Sans SC"/>
                <a:cs typeface="Noto Sans SC"/>
              </a:rPr>
              <a:t>Prepare audit plan</a:t>
            </a:r>
            <a:endParaRPr lang="en-US" sz="2400">
              <a:solidFill>
                <a:srgbClr val="FBF8F8">
                  <a:alpha val="100000"/>
                </a:srgbClr>
              </a:solidFill>
              <a:latin typeface="Noto Sans SC"/>
              <a:ea typeface="Noto Sans SC"/>
              <a:cs typeface="Noto Sans SC"/>
            </a:endParaRPr>
          </a:p>
        </p:txBody>
      </p:sp>
      <p:sp>
        <p:nvSpPr>
          <p:cNvPr id="19" name="AutoShape 19"/>
          <p:cNvSpPr/>
          <p:nvPr/>
        </p:nvSpPr>
        <p:spPr>
          <a:xfrm>
            <a:off x="349287" y="4907084"/>
            <a:ext cx="2125418" cy="1652259"/>
          </a:xfrm>
          <a:prstGeom prst="rect">
            <a:avLst/>
          </a:prstGeom>
          <a:solidFill>
            <a:schemeClr val="lt2">
              <a:alpha val="100000"/>
            </a:schemeClr>
          </a:solidFill>
        </p:spPr>
      </p:sp>
      <p:sp>
        <p:nvSpPr>
          <p:cNvPr id="20" name="AutoShape 20"/>
          <p:cNvSpPr/>
          <p:nvPr/>
        </p:nvSpPr>
        <p:spPr>
          <a:xfrm>
            <a:off x="369165" y="4305652"/>
            <a:ext cx="2125418" cy="668733"/>
          </a:xfrm>
          <a:prstGeom prst="rect">
            <a:avLst/>
          </a:prstGeom>
          <a:solidFill>
            <a:schemeClr val="accent1">
              <a:alpha val="100000"/>
            </a:schemeClr>
          </a:solidFill>
        </p:spPr>
      </p:sp>
      <p:sp>
        <p:nvSpPr>
          <p:cNvPr id="21" name="TextBox 21"/>
          <p:cNvSpPr txBox="1"/>
          <p:nvPr/>
        </p:nvSpPr>
        <p:spPr>
          <a:xfrm>
            <a:off x="493136" y="4504822"/>
            <a:ext cx="1525905"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AFBFB">
                    <a:alpha val="100000"/>
                  </a:srgbClr>
                </a:solidFill>
                <a:latin typeface="Noto Sans SC"/>
                <a:ea typeface="Noto Sans SC"/>
                <a:cs typeface="Noto Sans SC"/>
              </a:rPr>
              <a:t>Preparation steps</a:t>
            </a:r>
            <a:endParaRPr lang="en-US" sz="1200">
              <a:solidFill>
                <a:srgbClr val="FAFBFB">
                  <a:alpha val="100000"/>
                </a:srgbClr>
              </a:solidFill>
              <a:latin typeface="Noto Sans SC"/>
              <a:ea typeface="Noto Sans SC"/>
              <a:cs typeface="Noto Sans SC"/>
            </a:endParaRPr>
          </a:p>
        </p:txBody>
      </p:sp>
      <p:sp>
        <p:nvSpPr>
          <p:cNvPr id="22" name="AutoShape 22"/>
          <p:cNvSpPr/>
          <p:nvPr/>
        </p:nvSpPr>
        <p:spPr>
          <a:xfrm>
            <a:off x="1737715" y="4326646"/>
            <a:ext cx="81624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100000">
                      <a:schemeClr val="accent1">
                        <a:alpha val="100000"/>
                      </a:schemeClr>
                    </a:gs>
                  </a:gsLst>
                  <a:lin ang="5400000"/>
                </a:gradFill>
                <a:latin typeface="Noto Sans SC"/>
                <a:ea typeface="Noto Sans SC"/>
                <a:cs typeface="Noto Sans SC"/>
              </a:rPr>
              <a:t>01</a:t>
            </a:r>
            <a:endParaRPr lang="en-US" sz="1100"/>
          </a:p>
        </p:txBody>
      </p:sp>
      <p:sp>
        <p:nvSpPr>
          <p:cNvPr id="23" name="TextBox 23"/>
          <p:cNvSpPr txBox="1"/>
          <p:nvPr/>
        </p:nvSpPr>
        <p:spPr>
          <a:xfrm>
            <a:off x="585026" y="4017403"/>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9F6F6">
                    <a:alpha val="100000"/>
                  </a:srgbClr>
                </a:solidFill>
                <a:latin typeface="Noto Sans SC"/>
                <a:ea typeface="Noto Sans SC"/>
                <a:cs typeface="Noto Sans SC"/>
              </a:rPr>
              <a:t>Checklist design</a:t>
            </a:r>
            <a:endParaRPr lang="en-US" sz="1200">
              <a:solidFill>
                <a:srgbClr val="F9F6F6">
                  <a:alpha val="100000"/>
                </a:srgbClr>
              </a:solidFill>
              <a:latin typeface="Noto Sans SC"/>
              <a:ea typeface="Noto Sans SC"/>
              <a:cs typeface="Noto Sans SC"/>
            </a:endParaRPr>
          </a:p>
        </p:txBody>
      </p:sp>
      <p:sp>
        <p:nvSpPr>
          <p:cNvPr id="24" name="AutoShape 24"/>
          <p:cNvSpPr/>
          <p:nvPr/>
        </p:nvSpPr>
        <p:spPr>
          <a:xfrm>
            <a:off x="5034035" y="4458017"/>
            <a:ext cx="2125418" cy="2118566"/>
          </a:xfrm>
          <a:prstGeom prst="rect">
            <a:avLst/>
          </a:prstGeom>
          <a:solidFill>
            <a:schemeClr val="lt2">
              <a:alpha val="100000"/>
            </a:schemeClr>
          </a:solidFill>
        </p:spPr>
      </p:sp>
      <p:sp>
        <p:nvSpPr>
          <p:cNvPr id="25" name="AutoShape 25"/>
          <p:cNvSpPr/>
          <p:nvPr/>
        </p:nvSpPr>
        <p:spPr>
          <a:xfrm>
            <a:off x="2701600" y="4017403"/>
            <a:ext cx="2125418" cy="2559180"/>
          </a:xfrm>
          <a:prstGeom prst="rect">
            <a:avLst/>
          </a:prstGeom>
          <a:solidFill>
            <a:schemeClr val="lt2">
              <a:alpha val="100000"/>
            </a:schemeClr>
          </a:solidFill>
        </p:spPr>
      </p:sp>
      <p:sp>
        <p:nvSpPr>
          <p:cNvPr id="26" name="AutoShape 26"/>
          <p:cNvSpPr/>
          <p:nvPr/>
        </p:nvSpPr>
        <p:spPr>
          <a:xfrm>
            <a:off x="7366469" y="4017403"/>
            <a:ext cx="2125418" cy="2559180"/>
          </a:xfrm>
          <a:prstGeom prst="rect">
            <a:avLst/>
          </a:prstGeom>
          <a:solidFill>
            <a:schemeClr val="lt2">
              <a:alpha val="100000"/>
            </a:schemeClr>
          </a:solidFill>
        </p:spPr>
      </p:sp>
      <p:sp>
        <p:nvSpPr>
          <p:cNvPr id="27" name="AutoShape 27"/>
          <p:cNvSpPr/>
          <p:nvPr/>
        </p:nvSpPr>
        <p:spPr>
          <a:xfrm>
            <a:off x="9698903" y="4305000"/>
            <a:ext cx="2125418" cy="2254343"/>
          </a:xfrm>
          <a:prstGeom prst="rect">
            <a:avLst/>
          </a:prstGeom>
          <a:solidFill>
            <a:schemeClr val="lt2">
              <a:alpha val="100000"/>
            </a:schemeClr>
          </a:solidFill>
        </p:spPr>
      </p:sp>
      <p:sp>
        <p:nvSpPr>
          <p:cNvPr id="28" name="AutoShape 28"/>
          <p:cNvSpPr/>
          <p:nvPr/>
        </p:nvSpPr>
        <p:spPr>
          <a:xfrm>
            <a:off x="9697417" y="4305652"/>
            <a:ext cx="2125418" cy="668733"/>
          </a:xfrm>
          <a:prstGeom prst="rect">
            <a:avLst/>
          </a:prstGeom>
          <a:solidFill>
            <a:schemeClr val="accent1">
              <a:alpha val="100000"/>
            </a:schemeClr>
          </a:solidFill>
        </p:spPr>
      </p:sp>
      <p:sp>
        <p:nvSpPr>
          <p:cNvPr id="29" name="TextBox 29"/>
          <p:cNvSpPr txBox="1"/>
          <p:nvPr/>
        </p:nvSpPr>
        <p:spPr>
          <a:xfrm>
            <a:off x="9821387" y="4523872"/>
            <a:ext cx="1363980"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FFEFE">
                    <a:alpha val="100000"/>
                  </a:srgbClr>
                </a:solidFill>
                <a:latin typeface="Noto Sans SC"/>
                <a:ea typeface="Noto Sans SC"/>
                <a:cs typeface="Noto Sans SC"/>
              </a:rPr>
              <a:t>Optimization direction</a:t>
            </a:r>
            <a:endParaRPr lang="en-US" sz="1200">
              <a:solidFill>
                <a:srgbClr val="FFFEFE">
                  <a:alpha val="100000"/>
                </a:srgbClr>
              </a:solidFill>
              <a:latin typeface="Noto Sans SC"/>
              <a:ea typeface="Noto Sans SC"/>
              <a:cs typeface="Noto Sans SC"/>
            </a:endParaRPr>
          </a:p>
        </p:txBody>
      </p:sp>
      <p:sp>
        <p:nvSpPr>
          <p:cNvPr id="30" name="AutoShape 30"/>
          <p:cNvSpPr/>
          <p:nvPr/>
        </p:nvSpPr>
        <p:spPr>
          <a:xfrm>
            <a:off x="11027868" y="4279021"/>
            <a:ext cx="880369" cy="707886"/>
          </a:xfrm>
          <a:prstGeom prst="rect">
            <a:avLst/>
          </a:prstGeom>
          <a:noFill/>
        </p:spPr>
        <p:txBody>
          <a:bodyPr vert="horz" wrap="none" lIns="91440" tIns="45720" rIns="91440" bIns="45720" rtlCol="0" anchor="t" anchorCtr="0">
            <a:noAutofit/>
          </a:bodyPr>
          <a:lstStyle/>
          <a:p>
            <a:pPr algn="l">
              <a:lnSpc>
                <a:spcPct val="100000"/>
              </a:lnSpc>
              <a:spcBef>
                <a:spcPct val="0"/>
              </a:spcBef>
              <a:defRPr/>
            </a:pPr>
            <a:r>
              <a:rPr lang="en-US" sz="4000">
                <a:gradFill>
                  <a:gsLst>
                    <a:gs pos="0">
                      <a:srgbClr val="FFFFFF">
                        <a:alpha val="100000"/>
                      </a:srgbClr>
                    </a:gs>
                    <a:gs pos="100000">
                      <a:schemeClr val="accent1">
                        <a:alpha val="100000"/>
                      </a:schemeClr>
                    </a:gs>
                  </a:gsLst>
                  <a:lin ang="5400000"/>
                </a:gradFill>
                <a:latin typeface="Noto Sans SC"/>
                <a:ea typeface="Noto Sans SC"/>
                <a:cs typeface="Noto Sans SC"/>
              </a:rPr>
              <a:t>05</a:t>
            </a:r>
            <a:endParaRPr lang="en-US" sz="1100"/>
          </a:p>
        </p:txBody>
      </p:sp>
      <p:sp>
        <p:nvSpPr>
          <p:cNvPr id="31" name="AutoShape 31"/>
          <p:cNvSpPr/>
          <p:nvPr/>
        </p:nvSpPr>
        <p:spPr>
          <a:xfrm>
            <a:off x="2696388" y="4015572"/>
            <a:ext cx="2125418" cy="668733"/>
          </a:xfrm>
          <a:prstGeom prst="rect">
            <a:avLst/>
          </a:prstGeom>
          <a:solidFill>
            <a:schemeClr val="accent1">
              <a:alpha val="100000"/>
            </a:schemeClr>
          </a:solidFill>
        </p:spPr>
      </p:sp>
      <p:sp>
        <p:nvSpPr>
          <p:cNvPr id="32" name="TextBox 32"/>
          <p:cNvSpPr txBox="1"/>
          <p:nvPr/>
        </p:nvSpPr>
        <p:spPr>
          <a:xfrm>
            <a:off x="2820358" y="4214742"/>
            <a:ext cx="1363980"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AFBFB">
                    <a:alpha val="100000"/>
                  </a:srgbClr>
                </a:solidFill>
                <a:latin typeface="Noto Sans SC"/>
                <a:ea typeface="Noto Sans SC"/>
                <a:cs typeface="Noto Sans SC"/>
              </a:rPr>
              <a:t>Countermeasures</a:t>
            </a:r>
            <a:endParaRPr lang="en-US" sz="1200">
              <a:solidFill>
                <a:srgbClr val="FAFBFB">
                  <a:alpha val="100000"/>
                </a:srgbClr>
              </a:solidFill>
              <a:latin typeface="Noto Sans SC"/>
              <a:ea typeface="Noto Sans SC"/>
              <a:cs typeface="Noto Sans SC"/>
            </a:endParaRPr>
          </a:p>
        </p:txBody>
      </p:sp>
      <p:sp>
        <p:nvSpPr>
          <p:cNvPr id="33" name="AutoShape 33"/>
          <p:cNvSpPr/>
          <p:nvPr/>
        </p:nvSpPr>
        <p:spPr>
          <a:xfrm>
            <a:off x="4026838" y="4017516"/>
            <a:ext cx="88036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96000">
                      <a:schemeClr val="accent1">
                        <a:alpha val="100000"/>
                      </a:schemeClr>
                    </a:gs>
                  </a:gsLst>
                  <a:lin ang="5400000"/>
                </a:gradFill>
                <a:latin typeface="Noto Sans SC"/>
                <a:ea typeface="Noto Sans SC"/>
                <a:cs typeface="Noto Sans SC"/>
              </a:rPr>
              <a:t>02</a:t>
            </a:r>
            <a:endParaRPr lang="en-US" sz="1100"/>
          </a:p>
        </p:txBody>
      </p:sp>
      <p:sp>
        <p:nvSpPr>
          <p:cNvPr id="34" name="AutoShape 34"/>
          <p:cNvSpPr/>
          <p:nvPr/>
        </p:nvSpPr>
        <p:spPr>
          <a:xfrm>
            <a:off x="5030013" y="3761099"/>
            <a:ext cx="2125418" cy="696918"/>
          </a:xfrm>
          <a:prstGeom prst="rect">
            <a:avLst/>
          </a:prstGeom>
          <a:solidFill>
            <a:schemeClr val="accent1">
              <a:alpha val="100000"/>
            </a:schemeClr>
          </a:solidFill>
        </p:spPr>
      </p:sp>
      <p:sp>
        <p:nvSpPr>
          <p:cNvPr id="35" name="TextBox 35"/>
          <p:cNvSpPr txBox="1"/>
          <p:nvPr/>
        </p:nvSpPr>
        <p:spPr>
          <a:xfrm>
            <a:off x="5153983" y="3967322"/>
            <a:ext cx="1363980"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BFDFD">
                    <a:alpha val="100000"/>
                  </a:srgbClr>
                </a:solidFill>
                <a:latin typeface="Noto Sans SC"/>
                <a:ea typeface="Noto Sans SC"/>
                <a:cs typeface="Noto Sans SC"/>
              </a:rPr>
              <a:t>Implementation points</a:t>
            </a:r>
            <a:endParaRPr lang="en-US" sz="1200">
              <a:solidFill>
                <a:srgbClr val="FBFDFD">
                  <a:alpha val="100000"/>
                </a:srgbClr>
              </a:solidFill>
              <a:latin typeface="Noto Sans SC"/>
              <a:ea typeface="Noto Sans SC"/>
              <a:cs typeface="Noto Sans SC"/>
            </a:endParaRPr>
          </a:p>
        </p:txBody>
      </p:sp>
      <p:sp>
        <p:nvSpPr>
          <p:cNvPr id="36" name="AutoShape 36"/>
          <p:cNvSpPr/>
          <p:nvPr/>
        </p:nvSpPr>
        <p:spPr>
          <a:xfrm>
            <a:off x="6341413" y="3770096"/>
            <a:ext cx="88036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96000">
                      <a:schemeClr val="accent1">
                        <a:alpha val="100000"/>
                      </a:schemeClr>
                    </a:gs>
                  </a:gsLst>
                  <a:lin ang="5400000"/>
                </a:gradFill>
                <a:latin typeface="Noto Sans SC"/>
                <a:ea typeface="Noto Sans SC"/>
                <a:cs typeface="Noto Sans SC"/>
              </a:rPr>
              <a:t>03</a:t>
            </a:r>
            <a:endParaRPr lang="en-US" sz="1100"/>
          </a:p>
        </p:txBody>
      </p:sp>
      <p:sp>
        <p:nvSpPr>
          <p:cNvPr id="37" name="AutoShape 37"/>
          <p:cNvSpPr/>
          <p:nvPr/>
        </p:nvSpPr>
        <p:spPr>
          <a:xfrm>
            <a:off x="7354113" y="4015572"/>
            <a:ext cx="2125418" cy="668733"/>
          </a:xfrm>
          <a:prstGeom prst="rect">
            <a:avLst/>
          </a:prstGeom>
          <a:solidFill>
            <a:schemeClr val="accent1">
              <a:alpha val="100000"/>
            </a:schemeClr>
          </a:solidFill>
        </p:spPr>
      </p:sp>
      <p:sp>
        <p:nvSpPr>
          <p:cNvPr id="38" name="TextBox 38"/>
          <p:cNvSpPr txBox="1"/>
          <p:nvPr/>
        </p:nvSpPr>
        <p:spPr>
          <a:xfrm>
            <a:off x="7478083" y="4200877"/>
            <a:ext cx="1373505"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FFEFE">
                    <a:alpha val="100000"/>
                  </a:srgbClr>
                </a:solidFill>
                <a:latin typeface="Noto Sans SC"/>
                <a:ea typeface="Noto Sans SC"/>
                <a:cs typeface="Noto Sans SC"/>
              </a:rPr>
              <a:t>control requirements</a:t>
            </a:r>
            <a:endParaRPr lang="en-US" sz="1200">
              <a:solidFill>
                <a:srgbClr val="FFFEFE">
                  <a:alpha val="100000"/>
                </a:srgbClr>
              </a:solidFill>
              <a:latin typeface="Noto Sans SC"/>
              <a:ea typeface="Noto Sans SC"/>
              <a:cs typeface="Noto Sans SC"/>
            </a:endParaRPr>
          </a:p>
        </p:txBody>
      </p:sp>
      <p:sp>
        <p:nvSpPr>
          <p:cNvPr id="39" name="AutoShape 39"/>
          <p:cNvSpPr/>
          <p:nvPr/>
        </p:nvSpPr>
        <p:spPr>
          <a:xfrm>
            <a:off x="8665513" y="3998466"/>
            <a:ext cx="88036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96000">
                      <a:schemeClr val="accent1">
                        <a:alpha val="100000"/>
                      </a:schemeClr>
                    </a:gs>
                  </a:gsLst>
                  <a:lin ang="5400000"/>
                </a:gradFill>
                <a:latin typeface="Noto Sans SC"/>
                <a:ea typeface="Noto Sans SC"/>
                <a:cs typeface="Noto Sans SC"/>
              </a:rPr>
              <a:t>04</a:t>
            </a:r>
            <a:endParaRPr lang="en-US" sz="1100"/>
          </a:p>
        </p:txBody>
      </p:sp>
      <p:sp>
        <p:nvSpPr>
          <p:cNvPr id="40" name="TextBox 40"/>
          <p:cNvSpPr txBox="1"/>
          <p:nvPr/>
        </p:nvSpPr>
        <p:spPr>
          <a:xfrm>
            <a:off x="690272" y="5186031"/>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Determine audit scope, objects, time and resource allocation</a:t>
            </a:r>
            <a:endParaRPr lang="en-US" sz="1000">
              <a:solidFill>
                <a:schemeClr val="dk1">
                  <a:alpha val="100000"/>
                </a:schemeClr>
              </a:solidFill>
              <a:latin typeface="Noto Sans SC"/>
              <a:ea typeface="Noto Sans SC"/>
              <a:cs typeface="Noto Sans SC"/>
            </a:endParaRPr>
          </a:p>
        </p:txBody>
      </p:sp>
      <p:sp>
        <p:nvSpPr>
          <p:cNvPr id="41" name="TextBox 41"/>
          <p:cNvSpPr txBox="1"/>
          <p:nvPr/>
        </p:nvSpPr>
        <p:spPr>
          <a:xfrm>
            <a:off x="690272" y="5867518"/>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Develop a checklist to ensure a comprehensive audit</a:t>
            </a:r>
            <a:endParaRPr lang="en-US" sz="1000">
              <a:solidFill>
                <a:schemeClr val="dk1">
                  <a:alpha val="100000"/>
                </a:schemeClr>
              </a:solidFill>
              <a:latin typeface="Noto Sans SC"/>
              <a:ea typeface="Noto Sans SC"/>
              <a:cs typeface="Noto Sans SC"/>
            </a:endParaRPr>
          </a:p>
        </p:txBody>
      </p:sp>
      <p:sp>
        <p:nvSpPr>
          <p:cNvPr id="42" name="TextBox 42"/>
          <p:cNvSpPr txBox="1"/>
          <p:nvPr/>
        </p:nvSpPr>
        <p:spPr>
          <a:xfrm>
            <a:off x="10049778" y="5186031"/>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Checklists are regularly updated to reflect the latest requirements</a:t>
            </a:r>
            <a:endParaRPr lang="en-US" sz="1000">
              <a:solidFill>
                <a:schemeClr val="dk1">
                  <a:alpha val="100000"/>
                </a:schemeClr>
              </a:solidFill>
              <a:latin typeface="Noto Sans SC"/>
              <a:ea typeface="Noto Sans SC"/>
              <a:cs typeface="Noto Sans SC"/>
            </a:endParaRPr>
          </a:p>
        </p:txBody>
      </p:sp>
      <p:sp>
        <p:nvSpPr>
          <p:cNvPr id="43" name="TextBox 43"/>
          <p:cNvSpPr txBox="1"/>
          <p:nvPr/>
        </p:nvSpPr>
        <p:spPr>
          <a:xfrm>
            <a:off x="10049778" y="5867518"/>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Analyze audit results to promote system improvement</a:t>
            </a:r>
            <a:endParaRPr lang="en-US" sz="1000">
              <a:solidFill>
                <a:schemeClr val="dk1">
                  <a:alpha val="100000"/>
                </a:schemeClr>
              </a:solidFill>
              <a:latin typeface="Noto Sans SC"/>
              <a:ea typeface="Noto Sans SC"/>
              <a:cs typeface="Noto Sans SC"/>
            </a:endParaRPr>
          </a:p>
        </p:txBody>
      </p:sp>
      <p:sp>
        <p:nvSpPr>
          <p:cNvPr id="44" name="TextBox 44"/>
          <p:cNvSpPr txBox="1"/>
          <p:nvPr/>
        </p:nvSpPr>
        <p:spPr>
          <a:xfrm>
            <a:off x="3054918" y="4912342"/>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Analyze process risks and develop control measures</a:t>
            </a:r>
            <a:endParaRPr lang="en-US" sz="1000">
              <a:solidFill>
                <a:schemeClr val="dk1">
                  <a:alpha val="100000"/>
                </a:schemeClr>
              </a:solidFill>
              <a:latin typeface="Noto Sans SC"/>
              <a:ea typeface="Noto Sans SC"/>
              <a:cs typeface="Noto Sans SC"/>
            </a:endParaRPr>
          </a:p>
        </p:txBody>
      </p:sp>
      <p:sp>
        <p:nvSpPr>
          <p:cNvPr id="45" name="TextBox 45"/>
          <p:cNvSpPr txBox="1"/>
          <p:nvPr/>
        </p:nvSpPr>
        <p:spPr>
          <a:xfrm>
            <a:off x="3054918" y="5436861"/>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Establish a risk warning mechanism to reduce audit deviations</a:t>
            </a:r>
            <a:endParaRPr lang="en-US" sz="1000">
              <a:solidFill>
                <a:schemeClr val="dk1">
                  <a:alpha val="100000"/>
                </a:schemeClr>
              </a:solidFill>
              <a:latin typeface="Noto Sans SC"/>
              <a:ea typeface="Noto Sans SC"/>
              <a:cs typeface="Noto Sans SC"/>
            </a:endParaRPr>
          </a:p>
        </p:txBody>
      </p:sp>
      <p:sp>
        <p:nvSpPr>
          <p:cNvPr id="46" name="TextBox 46"/>
          <p:cNvSpPr txBox="1"/>
          <p:nvPr/>
        </p:nvSpPr>
        <p:spPr>
          <a:xfrm>
            <a:off x="3054918" y="5951210"/>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Improving audit effectiveness through risk management</a:t>
            </a:r>
            <a:endParaRPr lang="en-US" sz="1000">
              <a:solidFill>
                <a:schemeClr val="dk1">
                  <a:alpha val="100000"/>
                </a:schemeClr>
              </a:solidFill>
              <a:latin typeface="Noto Sans SC"/>
              <a:ea typeface="Noto Sans SC"/>
              <a:cs typeface="Noto Sans SC"/>
            </a:endParaRPr>
          </a:p>
        </p:txBody>
      </p:sp>
      <p:sp>
        <p:nvSpPr>
          <p:cNvPr id="47" name="TextBox 47"/>
          <p:cNvSpPr txBox="1"/>
          <p:nvPr/>
        </p:nvSpPr>
        <p:spPr>
          <a:xfrm>
            <a:off x="7712643" y="4912342"/>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Filling in standardized records ensures traceability</a:t>
            </a:r>
            <a:endParaRPr lang="en-US" sz="1000">
              <a:solidFill>
                <a:schemeClr val="dk1">
                  <a:alpha val="100000"/>
                </a:schemeClr>
              </a:solidFill>
              <a:latin typeface="Noto Sans SC"/>
              <a:ea typeface="Noto Sans SC"/>
              <a:cs typeface="Noto Sans SC"/>
            </a:endParaRPr>
          </a:p>
        </p:txBody>
      </p:sp>
      <p:sp>
        <p:nvSpPr>
          <p:cNvPr id="48" name="TextBox 48"/>
          <p:cNvSpPr txBox="1"/>
          <p:nvPr/>
        </p:nvSpPr>
        <p:spPr>
          <a:xfrm>
            <a:off x="7712643" y="5436861"/>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Implement hierarchical approval to control document quality</a:t>
            </a:r>
            <a:endParaRPr lang="en-US" sz="1000">
              <a:solidFill>
                <a:schemeClr val="dk1">
                  <a:alpha val="100000"/>
                </a:schemeClr>
              </a:solidFill>
              <a:latin typeface="Noto Sans SC"/>
              <a:ea typeface="Noto Sans SC"/>
              <a:cs typeface="Noto Sans SC"/>
            </a:endParaRPr>
          </a:p>
        </p:txBody>
      </p:sp>
      <p:sp>
        <p:nvSpPr>
          <p:cNvPr id="49" name="TextBox 49"/>
          <p:cNvSpPr txBox="1"/>
          <p:nvPr/>
        </p:nvSpPr>
        <p:spPr>
          <a:xfrm>
            <a:off x="7712643" y="5951210"/>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Safeguarding audit evidence through records management</a:t>
            </a:r>
            <a:endParaRPr lang="en-US" sz="1000">
              <a:solidFill>
                <a:schemeClr val="dk1">
                  <a:alpha val="100000"/>
                </a:schemeClr>
              </a:solidFill>
              <a:latin typeface="Noto Sans SC"/>
              <a:ea typeface="Noto Sans SC"/>
              <a:cs typeface="Noto Sans SC"/>
            </a:endParaRPr>
          </a:p>
        </p:txBody>
      </p:sp>
      <p:sp>
        <p:nvSpPr>
          <p:cNvPr id="50" name="TextBox 50"/>
          <p:cNvSpPr txBox="1"/>
          <p:nvPr/>
        </p:nvSpPr>
        <p:spPr>
          <a:xfrm>
            <a:off x="5383780" y="4656708"/>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Taking a process approach to system audits</a:t>
            </a:r>
            <a:endParaRPr lang="en-US" sz="1000">
              <a:solidFill>
                <a:schemeClr val="dk1">
                  <a:alpha val="100000"/>
                </a:schemeClr>
              </a:solidFill>
              <a:latin typeface="Noto Sans SC"/>
              <a:ea typeface="Noto Sans SC"/>
              <a:cs typeface="Noto Sans SC"/>
            </a:endParaRPr>
          </a:p>
        </p:txBody>
      </p:sp>
      <p:sp>
        <p:nvSpPr>
          <p:cNvPr id="51" name="TextBox 51"/>
          <p:cNvSpPr txBox="1"/>
          <p:nvPr/>
        </p:nvSpPr>
        <p:spPr>
          <a:xfrm>
            <a:off x="5383780" y="5181227"/>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Continuous improvement using PDCA cycle</a:t>
            </a:r>
            <a:endParaRPr lang="en-US" sz="1000">
              <a:solidFill>
                <a:schemeClr val="dk1">
                  <a:alpha val="100000"/>
                </a:schemeClr>
              </a:solidFill>
              <a:latin typeface="Noto Sans SC"/>
              <a:ea typeface="Noto Sans SC"/>
              <a:cs typeface="Noto Sans SC"/>
            </a:endParaRPr>
          </a:p>
        </p:txBody>
      </p:sp>
      <p:sp>
        <p:nvSpPr>
          <p:cNvPr id="52" name="TextBox 52"/>
          <p:cNvSpPr txBox="1"/>
          <p:nvPr/>
        </p:nvSpPr>
        <p:spPr>
          <a:xfrm>
            <a:off x="5383780" y="5695576"/>
            <a:ext cx="1438275" cy="72390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Ensure audit consistency through standardized methods</a:t>
            </a:r>
            <a:endParaRPr lang="en-US" sz="1000">
              <a:solidFill>
                <a:schemeClr val="dk1">
                  <a:alpha val="100000"/>
                </a:schemeClr>
              </a:solidFill>
              <a:latin typeface="Noto Sans SC"/>
              <a:ea typeface="Noto Sans SC"/>
              <a:cs typeface="Noto Sans SC"/>
            </a:endParaRPr>
          </a:p>
        </p:txBody>
      </p:sp>
      <p:sp>
        <p:nvSpPr>
          <p:cNvPr id="53" name="Freeform 53"/>
          <p:cNvSpPr/>
          <p:nvPr/>
        </p:nvSpPr>
        <p:spPr>
          <a:xfrm>
            <a:off x="1307454" y="2880389"/>
            <a:ext cx="285637" cy="340022"/>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54" name="Freeform 54"/>
          <p:cNvSpPr/>
          <p:nvPr/>
        </p:nvSpPr>
        <p:spPr>
          <a:xfrm>
            <a:off x="10656484" y="2899439"/>
            <a:ext cx="285637" cy="340022"/>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55" name="TextBox 55"/>
          <p:cNvSpPr txBox="1"/>
          <p:nvPr/>
        </p:nvSpPr>
        <p:spPr>
          <a:xfrm>
            <a:off x="906809" y="519647"/>
            <a:ext cx="5716905" cy="234315"/>
          </a:xfrm>
          <a:prstGeom prst="rect">
            <a:avLst/>
          </a:prstGeom>
        </p:spPr>
        <p:txBody>
          <a:bodyPr vert="horz" wrap="square" lIns="91440" tIns="45720" rIns="91440" bIns="45720" rtlCol="0" anchor="t" anchorCtr="0">
            <a:spAutoFit/>
          </a:bodyPr>
          <a:lstStyle/>
          <a:p>
            <a:pPr>
              <a:lnSpc>
                <a:spcPct val="100000"/>
              </a:lnSpc>
              <a:spcBef>
                <a:spcPts val="375"/>
              </a:spcBef>
            </a:pPr>
            <a:endParaRPr lang="en-US" sz="900">
              <a:solidFill>
                <a:srgbClr val="101010">
                  <a:alpha val="100000"/>
                </a:srgbClr>
              </a:solidFill>
              <a:latin typeface="Noto Sans SC"/>
              <a:ea typeface="Noto Sans SC"/>
              <a:cs typeface="Noto Sans SC"/>
            </a:endParaRPr>
          </a:p>
        </p:txBody>
      </p:sp>
      <p:sp>
        <p:nvSpPr>
          <p:cNvPr id="56" name="TextBox 5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Audit plan and checklist preparation</a:t>
            </a:r>
            <a:endParaRPr lang="en-US" sz="3000" b="1">
              <a:solidFill>
                <a:schemeClr val="dk2">
                  <a:alpha val="100000"/>
                </a:schemeClr>
              </a:solidFill>
              <a:latin typeface="Noto Sans SC"/>
              <a:ea typeface="Noto Sans SC"/>
              <a:cs typeface="Noto Sans SC"/>
            </a:endParaRPr>
          </a:p>
        </p:txBody>
      </p:sp>
      <p:sp>
        <p:nvSpPr>
          <p:cNvPr id="57" name="Freeform 57"/>
          <p:cNvSpPr/>
          <p:nvPr/>
        </p:nvSpPr>
        <p:spPr>
          <a:xfrm>
            <a:off x="3552466" y="2463591"/>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4F4">
              <a:alpha val="100000"/>
            </a:srgbClr>
          </a:solidFill>
        </p:spPr>
      </p:sp>
      <p:sp>
        <p:nvSpPr>
          <p:cNvPr id="58" name="Freeform 58"/>
          <p:cNvSpPr/>
          <p:nvPr/>
        </p:nvSpPr>
        <p:spPr>
          <a:xfrm>
            <a:off x="8245909" y="2464759"/>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6F6">
              <a:alpha val="100000"/>
            </a:srgbClr>
          </a:solidFill>
        </p:spPr>
      </p:sp>
      <p:sp>
        <p:nvSpPr>
          <p:cNvPr id="59" name="Freeform 59"/>
          <p:cNvSpPr/>
          <p:nvPr/>
        </p:nvSpPr>
        <p:spPr>
          <a:xfrm>
            <a:off x="5906295" y="2317994"/>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6F6">
              <a:alpha val="100000"/>
            </a:srgbClr>
          </a:solid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Document review and on-site audit</a:t>
            </a:r>
            <a:endParaRPr lang="en-US" sz="3000" b="1">
              <a:solidFill>
                <a:schemeClr val="dk2">
                  <a:alpha val="100000"/>
                </a:schemeClr>
              </a:solidFill>
              <a:latin typeface="Noto Sans SC"/>
              <a:ea typeface="Noto Sans SC"/>
              <a:cs typeface="Noto Sans SC"/>
            </a:endParaRPr>
          </a:p>
        </p:txBody>
      </p:sp>
      <p:grpSp>
        <p:nvGrpSpPr>
          <p:cNvPr id="3" name="Group 3"/>
          <p:cNvGrpSpPr/>
          <p:nvPr/>
        </p:nvGrpSpPr>
        <p:grpSpPr>
          <a:xfrm rot="0">
            <a:off x="839115" y="1512589"/>
            <a:ext cx="197186" cy="5357334"/>
            <a:chOff x="839115" y="1512589"/>
            <a:chExt cx="197186" cy="5357334"/>
          </a:xfrm>
        </p:grpSpPr>
        <p:sp>
          <p:nvSpPr>
            <p:cNvPr id="4" name="AutoShape 4"/>
            <p:cNvSpPr/>
            <p:nvPr/>
          </p:nvSpPr>
          <p:spPr>
            <a:xfrm>
              <a:off x="839115" y="1512589"/>
              <a:ext cx="197186" cy="197186"/>
            </a:xfrm>
            <a:prstGeom prst="ellipse">
              <a:avLst/>
            </a:prstGeom>
            <a:solidFill>
              <a:schemeClr val="accent1">
                <a:alpha val="100000"/>
              </a:schemeClr>
            </a:solidFill>
          </p:spPr>
        </p:sp>
        <p:sp>
          <p:nvSpPr>
            <p:cNvPr id="5" name="AutoShape 5"/>
            <p:cNvSpPr/>
            <p:nvPr/>
          </p:nvSpPr>
          <p:spPr>
            <a:xfrm>
              <a:off x="839115" y="3230148"/>
              <a:ext cx="197186" cy="197186"/>
            </a:xfrm>
            <a:prstGeom prst="ellipse">
              <a:avLst/>
            </a:prstGeom>
            <a:solidFill>
              <a:schemeClr val="accent1">
                <a:alpha val="100000"/>
              </a:schemeClr>
            </a:solidFill>
          </p:spPr>
        </p:sp>
        <p:sp>
          <p:nvSpPr>
            <p:cNvPr id="6" name="AutoShape 6"/>
            <p:cNvSpPr/>
            <p:nvPr/>
          </p:nvSpPr>
          <p:spPr>
            <a:xfrm>
              <a:off x="839115" y="4975845"/>
              <a:ext cx="197186" cy="197186"/>
            </a:xfrm>
            <a:prstGeom prst="ellipse">
              <a:avLst/>
            </a:prstGeom>
            <a:solidFill>
              <a:schemeClr val="accent1">
                <a:alpha val="100000"/>
              </a:schemeClr>
            </a:solidFill>
          </p:spPr>
        </p:sp>
        <p:cxnSp>
          <p:nvCxnSpPr>
            <p:cNvPr id="7" name="Connector 7"/>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grpSp>
        <p:nvGrpSpPr>
          <p:cNvPr id="8" name="Group 8"/>
          <p:cNvGrpSpPr/>
          <p:nvPr/>
        </p:nvGrpSpPr>
        <p:grpSpPr>
          <a:xfrm rot="0">
            <a:off x="6455568" y="1512589"/>
            <a:ext cx="197186" cy="5357334"/>
            <a:chOff x="6455568" y="1512589"/>
            <a:chExt cx="197186" cy="5357334"/>
          </a:xfrm>
        </p:grpSpPr>
        <p:sp>
          <p:nvSpPr>
            <p:cNvPr id="9" name="AutoShape 9"/>
            <p:cNvSpPr/>
            <p:nvPr/>
          </p:nvSpPr>
          <p:spPr>
            <a:xfrm>
              <a:off x="6455568" y="1512589"/>
              <a:ext cx="197186" cy="197186"/>
            </a:xfrm>
            <a:prstGeom prst="ellipse">
              <a:avLst/>
            </a:prstGeom>
            <a:solidFill>
              <a:schemeClr val="accent1">
                <a:alpha val="100000"/>
              </a:schemeClr>
            </a:solidFill>
          </p:spPr>
        </p:sp>
        <p:sp>
          <p:nvSpPr>
            <p:cNvPr id="10" name="AutoShape 10"/>
            <p:cNvSpPr/>
            <p:nvPr/>
          </p:nvSpPr>
          <p:spPr>
            <a:xfrm>
              <a:off x="6455568" y="3230148"/>
              <a:ext cx="197186" cy="197186"/>
            </a:xfrm>
            <a:prstGeom prst="ellipse">
              <a:avLst/>
            </a:prstGeom>
            <a:solidFill>
              <a:schemeClr val="accent1">
                <a:alpha val="100000"/>
              </a:schemeClr>
            </a:solidFill>
          </p:spPr>
        </p:sp>
        <p:sp>
          <p:nvSpPr>
            <p:cNvPr id="11" name="AutoShape 11"/>
            <p:cNvSpPr/>
            <p:nvPr/>
          </p:nvSpPr>
          <p:spPr>
            <a:xfrm>
              <a:off x="6455568" y="4975845"/>
              <a:ext cx="197186" cy="197186"/>
            </a:xfrm>
            <a:prstGeom prst="ellipse">
              <a:avLst/>
            </a:prstGeom>
            <a:solidFill>
              <a:schemeClr val="accent1">
                <a:alpha val="100000"/>
              </a:schemeClr>
            </a:solidFill>
          </p:spPr>
        </p:sp>
        <p:cxnSp>
          <p:nvCxnSpPr>
            <p:cNvPr id="12" name="Connector 12"/>
            <p:cNvCxnSpPr/>
            <p:nvPr/>
          </p:nvCxnSpPr>
          <p:spPr>
            <a:xfrm>
              <a:off x="6554162"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3" name="TextBox 13"/>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File integrity verification</a:t>
            </a:r>
            <a:endParaRPr lang="en-US" sz="2000" b="1">
              <a:solidFill>
                <a:schemeClr val="accent1">
                  <a:alpha val="100000"/>
                </a:schemeClr>
              </a:solidFill>
              <a:latin typeface="Noto Sans SC"/>
              <a:ea typeface="Noto Sans SC"/>
              <a:cs typeface="Noto Sans SC"/>
            </a:endParaRPr>
          </a:p>
        </p:txBody>
      </p:sp>
      <p:sp>
        <p:nvSpPr>
          <p:cNvPr id="14" name="TextBox 14"/>
          <p:cNvSpPr txBox="1"/>
          <p:nvPr/>
        </p:nvSpPr>
        <p:spPr>
          <a:xfrm>
            <a:off x="1297192"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Key points of on-site observation</a:t>
            </a:r>
            <a:endParaRPr lang="en-US" sz="2000" b="1">
              <a:solidFill>
                <a:schemeClr val="accent1">
                  <a:alpha val="100000"/>
                </a:schemeClr>
              </a:solidFill>
              <a:latin typeface="Noto Sans SC"/>
              <a:ea typeface="Noto Sans SC"/>
              <a:cs typeface="Noto Sans SC"/>
            </a:endParaRPr>
          </a:p>
        </p:txBody>
      </p:sp>
      <p:sp>
        <p:nvSpPr>
          <p:cNvPr id="15" name="TextBox 15"/>
          <p:cNvSpPr txBox="1"/>
          <p:nvPr/>
        </p:nvSpPr>
        <p:spPr>
          <a:xfrm>
            <a:off x="1297192"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Record sampling techniques</a:t>
            </a:r>
            <a:endParaRPr lang="en-US" sz="2000" b="1">
              <a:solidFill>
                <a:schemeClr val="accent1">
                  <a:alpha val="100000"/>
                </a:schemeClr>
              </a:solidFill>
              <a:latin typeface="Noto Sans SC"/>
              <a:ea typeface="Noto Sans SC"/>
              <a:cs typeface="Noto Sans SC"/>
            </a:endParaRPr>
          </a:p>
        </p:txBody>
      </p:sp>
      <p:sp>
        <p:nvSpPr>
          <p:cNvPr id="16" name="TextBox 16"/>
          <p:cNvSpPr txBox="1"/>
          <p:nvPr/>
        </p:nvSpPr>
        <p:spPr>
          <a:xfrm>
            <a:off x="1297192" y="1804349"/>
            <a:ext cx="4486656" cy="1203960"/>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The system reviews whether the quality manual, program documents, work instructions, etc. meet the requirements of standard terms, focusing on the logical consistency and practical operability between documents.</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Use stratified random sampling to select key records (such as training records, calibration reports, first article inspection reports) to ensure that the samples represent different time periods, shifts and product types.</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Observe the work site through the "see, hear, ask and feel" method, including 5S status, label management, equipment inspection, standardized operation execution, etc., to capture actual operational deviations not reflected in written documents.</a:t>
            </a:r>
            <a:endParaRPr lang="en-US" sz="1500">
              <a:solidFill>
                <a:schemeClr val="dk1">
                  <a:alpha val="100000"/>
                </a:schemeClr>
              </a:solidFill>
              <a:latin typeface="Noto Sans SC"/>
              <a:ea typeface="Noto Sans SC"/>
              <a:cs typeface="Noto Sans SC"/>
            </a:endParaRPr>
          </a:p>
        </p:txBody>
      </p:sp>
      <p:sp>
        <p:nvSpPr>
          <p:cNvPr id="19" name="TextBox 19"/>
          <p:cNvSpPr txBox="1"/>
          <p:nvPr/>
        </p:nvSpPr>
        <p:spPr>
          <a:xfrm>
            <a:off x="6865764" y="130828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Personnel Interview Strategies</a:t>
            </a:r>
            <a:endParaRPr lang="en-US" sz="2000" b="1">
              <a:solidFill>
                <a:schemeClr val="accent1">
                  <a:alpha val="100000"/>
                </a:schemeClr>
              </a:solidFill>
              <a:latin typeface="Noto Sans SC"/>
              <a:ea typeface="Noto Sans SC"/>
              <a:cs typeface="Noto Sans SC"/>
            </a:endParaRPr>
          </a:p>
        </p:txBody>
      </p:sp>
      <p:sp>
        <p:nvSpPr>
          <p:cNvPr id="20" name="TextBox 20"/>
          <p:cNvSpPr txBox="1"/>
          <p:nvPr/>
        </p:nvSpPr>
        <p:spPr>
          <a:xfrm>
            <a:off x="6865764" y="3025846"/>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Evidence chain construction</a:t>
            </a:r>
            <a:endParaRPr lang="en-US" sz="2000" b="1">
              <a:solidFill>
                <a:schemeClr val="accent1">
                  <a:alpha val="100000"/>
                </a:schemeClr>
              </a:solidFill>
              <a:latin typeface="Noto Sans SC"/>
              <a:ea typeface="Noto Sans SC"/>
              <a:cs typeface="Noto Sans SC"/>
            </a:endParaRPr>
          </a:p>
        </p:txBody>
      </p:sp>
      <p:sp>
        <p:nvSpPr>
          <p:cNvPr id="21" name="TextBox 21"/>
          <p:cNvSpPr txBox="1"/>
          <p:nvPr/>
        </p:nvSpPr>
        <p:spPr>
          <a:xfrm>
            <a:off x="6865764" y="1804349"/>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Use open-ended questions (such as "How to ensure the implementation of FMEA measures?") combined with scenario simulation to verify employees' understanding of the process and the effectiveness of its execution.</a:t>
            </a:r>
            <a:endParaRPr lang="en-US" sz="1500">
              <a:solidFill>
                <a:schemeClr val="dk1">
                  <a:alpha val="100000"/>
                </a:schemeClr>
              </a:solidFill>
              <a:latin typeface="Noto Sans SC"/>
              <a:ea typeface="Noto Sans SC"/>
              <a:cs typeface="Noto Sans SC"/>
            </a:endParaRPr>
          </a:p>
        </p:txBody>
      </p:sp>
      <p:sp>
        <p:nvSpPr>
          <p:cNvPr id="22" name="TextBox 22"/>
          <p:cNvSpPr txBox="1"/>
          <p:nvPr/>
        </p:nvSpPr>
        <p:spPr>
          <a:xfrm>
            <a:off x="6865764"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Cross-compare document provisions, recorded data and on-site observation results to form a complete chain of compliance evidence to avoid the risk of misjudgment caused by isolated judgments.</a:t>
            </a:r>
            <a:endParaRPr lang="en-US" sz="1500">
              <a:solidFill>
                <a:schemeClr val="dk1">
                  <a:alpha val="100000"/>
                </a:schemeClr>
              </a:solidFill>
              <a:latin typeface="Noto Sans SC"/>
              <a:ea typeface="Noto Sans SC"/>
              <a:cs typeface="Noto Sans SC"/>
            </a:endParaRPr>
          </a:p>
        </p:txBody>
      </p:sp>
      <p:sp>
        <p:nvSpPr>
          <p:cNvPr id="23" name="TextBox 23"/>
          <p:cNvSpPr txBox="1"/>
          <p:nvPr/>
        </p:nvSpPr>
        <p:spPr>
          <a:xfrm>
            <a:off x="6865764" y="4780608"/>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Responding to emergencies</a:t>
            </a:r>
            <a:endParaRPr lang="en-US" sz="2000" b="1">
              <a:solidFill>
                <a:schemeClr val="accent1">
                  <a:alpha val="100000"/>
                </a:schemeClr>
              </a:solidFill>
              <a:latin typeface="Noto Sans SC"/>
              <a:ea typeface="Noto Sans SC"/>
              <a:cs typeface="Noto Sans SC"/>
            </a:endParaRPr>
          </a:p>
        </p:txBody>
      </p:sp>
      <p:sp>
        <p:nvSpPr>
          <p:cNvPr id="24" name="TextBox 24"/>
          <p:cNvSpPr txBox="1"/>
          <p:nvPr/>
        </p:nvSpPr>
        <p:spPr>
          <a:xfrm>
            <a:off x="6865764" y="5298231"/>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For urgent issues discovered in the field (such as security violations), immediately initiate an escalation process and document interim measures, while adjusting the audit plan to track the root cause.</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Determination and reporting of non-conformities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515104" y="1943785"/>
            <a:ext cx="3637467" cy="1772200"/>
          </a:xfrm>
          <a:prstGeom prst="roundRect">
            <a:avLst>
              <a:gd name="adj" fmla="val 7233"/>
            </a:avLst>
          </a:prstGeom>
          <a:solidFill>
            <a:schemeClr val="lt2">
              <a:alpha val="60000"/>
            </a:schemeClr>
          </a:solidFill>
        </p:spPr>
      </p:sp>
      <p:sp>
        <p:nvSpPr>
          <p:cNvPr id="4" name="TextBox 4"/>
          <p:cNvSpPr txBox="1"/>
          <p:nvPr/>
        </p:nvSpPr>
        <p:spPr>
          <a:xfrm>
            <a:off x="740613"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The description of non-conformances must be based on traceable and specific evidence (such as missing records, unperformed tests), citing standard clauses and original company documents to avoid subjective assumptions.</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515104" y="1376998"/>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Objective evidence lock</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4278857" y="1377315"/>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Classification and grading principles</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8042611" y="1377315"/>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root cause analysis</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515104"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Corrective Action Verification</a:t>
            </a:r>
            <a:endParaRPr lang="en-US" sz="2400" b="1">
              <a:solidFill>
                <a:schemeClr val="accent1">
                  <a:alpha val="100000"/>
                </a:schemeClr>
              </a:solidFill>
              <a:latin typeface="Noto Sans SC"/>
              <a:ea typeface="Noto Sans SC"/>
              <a:cs typeface="Noto Sans SC"/>
            </a:endParaRPr>
          </a:p>
        </p:txBody>
      </p:sp>
      <p:sp>
        <p:nvSpPr>
          <p:cNvPr id="9" name="TextBox 9"/>
          <p:cNvSpPr txBox="1"/>
          <p:nvPr/>
        </p:nvSpPr>
        <p:spPr>
          <a:xfrm>
            <a:off x="4278857"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Management reporting skills</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8042611"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Transformation of experience and lessons</a:t>
            </a:r>
            <a:endParaRPr lang="en-US" sz="2400" b="1">
              <a:solidFill>
                <a:schemeClr val="accent1">
                  <a:alpha val="100000"/>
                </a:schemeClr>
              </a:solidFill>
              <a:latin typeface="Noto Sans SC"/>
              <a:ea typeface="Noto Sans SC"/>
              <a:cs typeface="Noto Sans SC"/>
            </a:endParaRPr>
          </a:p>
        </p:txBody>
      </p:sp>
      <p:sp>
        <p:nvSpPr>
          <p:cNvPr id="11" name="AutoShape 11"/>
          <p:cNvSpPr/>
          <p:nvPr/>
        </p:nvSpPr>
        <p:spPr>
          <a:xfrm>
            <a:off x="4278857" y="1943785"/>
            <a:ext cx="3637467" cy="1772200"/>
          </a:xfrm>
          <a:prstGeom prst="roundRect">
            <a:avLst>
              <a:gd name="adj" fmla="val 7233"/>
            </a:avLst>
          </a:prstGeom>
          <a:solidFill>
            <a:schemeClr val="lt2">
              <a:alpha val="60000"/>
            </a:schemeClr>
          </a:solidFill>
        </p:spPr>
      </p:sp>
      <p:sp>
        <p:nvSpPr>
          <p:cNvPr id="12" name="TextBox 12"/>
          <p:cNvSpPr txBox="1"/>
          <p:nvPr/>
        </p:nvSpPr>
        <p:spPr>
          <a:xfrm>
            <a:off x="4504366"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According to the severity, it is divided into major non-conformance (systemic failure) and minor non-conformity (isolated incident), and the potential impact on customers is evaluated with reference to VDA6.3 process elements.</a:t>
            </a:r>
            <a:endParaRPr lang="en-US" sz="1500">
              <a:solidFill>
                <a:schemeClr val="dk1">
                  <a:alpha val="100000"/>
                </a:schemeClr>
              </a:solidFill>
              <a:latin typeface="Noto Sans SC"/>
              <a:ea typeface="Noto Sans SC"/>
              <a:cs typeface="Noto Sans SC"/>
            </a:endParaRPr>
          </a:p>
        </p:txBody>
      </p:sp>
      <p:sp>
        <p:nvSpPr>
          <p:cNvPr id="13" name="AutoShape 13"/>
          <p:cNvSpPr/>
          <p:nvPr/>
        </p:nvSpPr>
        <p:spPr>
          <a:xfrm>
            <a:off x="8042611" y="1943785"/>
            <a:ext cx="3637467" cy="1772200"/>
          </a:xfrm>
          <a:prstGeom prst="roundRect">
            <a:avLst>
              <a:gd name="adj" fmla="val 7233"/>
            </a:avLst>
          </a:prstGeom>
          <a:solidFill>
            <a:schemeClr val="lt2">
              <a:alpha val="60000"/>
            </a:schemeClr>
          </a:solidFill>
        </p:spPr>
      </p:sp>
      <p:sp>
        <p:nvSpPr>
          <p:cNvPr id="14" name="TextBox 14"/>
          <p:cNvSpPr txBox="1"/>
          <p:nvPr/>
        </p:nvSpPr>
        <p:spPr>
          <a:xfrm>
            <a:off x="8268120"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Use 5Why or fishbone diagram tools to dig deeper into the management loopholes behind non-conformance items (such as insufficient training, unreasonable resource allocation), rather than just staying on the surface.</a:t>
            </a:r>
            <a:endParaRPr lang="en-US" sz="1500">
              <a:solidFill>
                <a:schemeClr val="dk1">
                  <a:alpha val="100000"/>
                </a:schemeClr>
              </a:solidFill>
              <a:latin typeface="Noto Sans SC"/>
              <a:ea typeface="Noto Sans SC"/>
              <a:cs typeface="Noto Sans SC"/>
            </a:endParaRPr>
          </a:p>
        </p:txBody>
      </p:sp>
      <p:sp>
        <p:nvSpPr>
          <p:cNvPr id="15" name="AutoShape 15"/>
          <p:cNvSpPr/>
          <p:nvPr/>
        </p:nvSpPr>
        <p:spPr>
          <a:xfrm>
            <a:off x="515104" y="4500511"/>
            <a:ext cx="3637467" cy="1772200"/>
          </a:xfrm>
          <a:prstGeom prst="roundRect">
            <a:avLst>
              <a:gd name="adj" fmla="val 7233"/>
            </a:avLst>
          </a:prstGeom>
          <a:solidFill>
            <a:schemeClr val="lt2">
              <a:alpha val="60000"/>
            </a:schemeClr>
          </a:solidFill>
        </p:spPr>
      </p:sp>
      <p:sp>
        <p:nvSpPr>
          <p:cNvPr id="16" name="TextBox 16"/>
          <p:cNvSpPr txBox="1"/>
          <p:nvPr/>
        </p:nvSpPr>
        <p:spPr>
          <a:xfrm>
            <a:off x="740613"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The report needs to clearly define the rectification period, responsible person and acceptance criteria. During follow-up, check whether the measures have eliminated the root cause rather than temporary remedies (such as revised documents vs. only verbal reminders).</a:t>
            </a:r>
            <a:endParaRPr lang="en-US" sz="1500">
              <a:solidFill>
                <a:schemeClr val="dk1">
                  <a:alpha val="100000"/>
                </a:schemeClr>
              </a:solidFill>
              <a:latin typeface="Noto Sans SC"/>
              <a:ea typeface="Noto Sans SC"/>
              <a:cs typeface="Noto Sans SC"/>
            </a:endParaRPr>
          </a:p>
        </p:txBody>
      </p:sp>
      <p:sp>
        <p:nvSpPr>
          <p:cNvPr id="17" name="AutoShape 17"/>
          <p:cNvSpPr/>
          <p:nvPr/>
        </p:nvSpPr>
        <p:spPr>
          <a:xfrm>
            <a:off x="4278857" y="4500511"/>
            <a:ext cx="3637467" cy="1772200"/>
          </a:xfrm>
          <a:prstGeom prst="roundRect">
            <a:avLst>
              <a:gd name="adj" fmla="val 7233"/>
            </a:avLst>
          </a:prstGeom>
          <a:solidFill>
            <a:schemeClr val="lt2">
              <a:alpha val="60000"/>
            </a:schemeClr>
          </a:solidFill>
        </p:spPr>
      </p:sp>
      <p:sp>
        <p:nvSpPr>
          <p:cNvPr id="18" name="TextBox 18"/>
          <p:cNvSpPr txBox="1"/>
          <p:nvPr/>
        </p:nvSpPr>
        <p:spPr>
          <a:xfrm>
            <a:off x="4504366"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Prepare concise and concise summary reports, display the distribution trend of non-conforming items through data charts (for example, high-frequency problems are concentrated in the supplier management process), and promote the investment of resources for high-level decision-making.</a:t>
            </a:r>
            <a:endParaRPr lang="en-US" sz="1500">
              <a:solidFill>
                <a:schemeClr val="dk1">
                  <a:alpha val="100000"/>
                </a:schemeClr>
              </a:solidFill>
              <a:latin typeface="Noto Sans SC"/>
              <a:ea typeface="Noto Sans SC"/>
              <a:cs typeface="Noto Sans SC"/>
            </a:endParaRPr>
          </a:p>
        </p:txBody>
      </p:sp>
      <p:sp>
        <p:nvSpPr>
          <p:cNvPr id="19" name="AutoShape 19"/>
          <p:cNvSpPr/>
          <p:nvPr/>
        </p:nvSpPr>
        <p:spPr>
          <a:xfrm>
            <a:off x="8042611" y="4500511"/>
            <a:ext cx="3637467" cy="1772200"/>
          </a:xfrm>
          <a:prstGeom prst="roundRect">
            <a:avLst>
              <a:gd name="adj" fmla="val 7233"/>
            </a:avLst>
          </a:prstGeom>
          <a:solidFill>
            <a:schemeClr val="lt2">
              <a:alpha val="60000"/>
            </a:schemeClr>
          </a:solidFill>
        </p:spPr>
      </p:sp>
      <p:sp>
        <p:nvSpPr>
          <p:cNvPr id="20" name="TextBox 20"/>
          <p:cNvSpPr txBox="1"/>
          <p:nvPr/>
        </p:nvSpPr>
        <p:spPr>
          <a:xfrm>
            <a:off x="8268120"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Incorporate typical cases of non-compliance into internal auditor training materials to form a "frequently asked questions library" to improve the efficiency of future audits, while updating checklists to strengthen preventive audits.</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4520643" y="2564423"/>
            <a:ext cx="5539105" cy="1601520"/>
          </a:xfrm>
          <a:prstGeom prst="rect">
            <a:avLst/>
          </a:prstGeom>
          <a:noFill/>
        </p:spPr>
        <p:txBody>
          <a:bodyPr vert="horz" wrap="square" lIns="91440" tIns="45720" rIns="91440" bIns="45720" rtlCol="0" anchor="ctr" anchorCtr="0">
            <a:normAutofit/>
          </a:bodyPr>
          <a:lstStyle/>
          <a:p>
            <a:pPr algn="l">
              <a:lnSpc>
                <a:spcPct val="100000"/>
              </a:lnSpc>
            </a:pPr>
            <a:r>
              <a:rPr lang="en-US" sz="4000">
                <a:solidFill>
                  <a:srgbClr val="04052B">
                    <a:alpha val="100000"/>
                  </a:srgbClr>
                </a:solidFill>
                <a:latin typeface="Noto Sans SC SemiBold"/>
                <a:ea typeface="Noto Sans SC SemiBold"/>
                <a:cs typeface="Noto Sans SC SemiBold"/>
              </a:rPr>
              <a:t>Core tool application</a:t>
            </a:r>
            <a:endParaRPr lang="en-US" sz="4000">
              <a:solidFill>
                <a:srgbClr val="04052B">
                  <a:alpha val="100000"/>
                </a:srgbClr>
              </a:solidFill>
              <a:latin typeface="Noto Sans SC SemiBold"/>
              <a:ea typeface="Noto Sans SC SemiBold"/>
              <a:cs typeface="Noto Sans SC SemiBold"/>
            </a:endParaRPr>
          </a:p>
        </p:txBody>
      </p:sp>
      <p:sp>
        <p:nvSpPr>
          <p:cNvPr id="900014" name="TextBox 3"/>
          <p:cNvSpPr txBox="1"/>
          <p:nvPr/>
        </p:nvSpPr>
        <p:spPr>
          <a:xfrm>
            <a:off x="1945323" y="2522855"/>
            <a:ext cx="2465705" cy="1684655"/>
          </a:xfrm>
          <a:prstGeom prst="rect">
            <a:avLst/>
          </a:prstGeom>
          <a:noFill/>
        </p:spPr>
        <p:txBody>
          <a:bodyPr vert="horz" wrap="square" lIns="91440" tIns="45720" rIns="91440" bIns="45720" rtlCol="0" anchor="ctr" anchorCtr="0">
            <a:normAutofit/>
          </a:bodyPr>
          <a:lstStyle/>
          <a:p>
            <a:pPr algn="r">
              <a:lnSpc>
                <a:spcPct val="80000"/>
              </a:lnSpc>
            </a:pPr>
            <a:r>
              <a:rPr lang="en-US" sz="10200">
                <a:solidFill>
                  <a:srgbClr val="008BFB">
                    <a:alpha val="100000"/>
                  </a:srgbClr>
                </a:solidFill>
                <a:latin typeface="Noto Sans SC Black"/>
                <a:ea typeface="Noto Sans SC Black"/>
                <a:cs typeface="Noto Sans SC Black"/>
              </a:rPr>
              <a:t>04</a:t>
            </a:r>
            <a:endParaRPr lang="en-US" sz="10200">
              <a:solidFill>
                <a:srgbClr val="008BFB">
                  <a:alpha val="100000"/>
                </a:srgbClr>
              </a:solidFill>
              <a:latin typeface="Noto Sans SC Black"/>
              <a:ea typeface="Noto Sans SC Black"/>
              <a:cs typeface="Noto Sans SC Black"/>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5834729" y="1801436"/>
            <a:ext cx="4114800" cy="4114800"/>
          </a:xfrm>
          <a:prstGeom prst="ellipse">
            <a:avLst/>
          </a:prstGeom>
          <a:solidFill>
            <a:schemeClr val="accent1">
              <a:alpha val="100000"/>
            </a:schemeClr>
          </a:solidFill>
        </p:spPr>
      </p:sp>
      <p:sp>
        <p:nvSpPr>
          <p:cNvPr id="3" name="AutoShape 3"/>
          <p:cNvSpPr/>
          <p:nvPr/>
        </p:nvSpPr>
        <p:spPr>
          <a:xfrm>
            <a:off x="2252663" y="1801436"/>
            <a:ext cx="4114800" cy="4114800"/>
          </a:xfrm>
          <a:prstGeom prst="ellipse">
            <a:avLst/>
          </a:prstGeom>
          <a:solidFill>
            <a:schemeClr val="accent1">
              <a:alpha val="100000"/>
            </a:schemeClr>
          </a:solidFill>
        </p:spPr>
      </p:sp>
      <p:sp>
        <p:nvSpPr>
          <p:cNvPr id="4" name="AutoShape 4"/>
          <p:cNvSpPr/>
          <p:nvPr/>
        </p:nvSpPr>
        <p:spPr>
          <a:xfrm>
            <a:off x="10238958" y="3248918"/>
            <a:ext cx="1219835" cy="1219835"/>
          </a:xfrm>
          <a:prstGeom prst="ellipse">
            <a:avLst/>
          </a:prstGeom>
          <a:solidFill>
            <a:schemeClr val="accent3">
              <a:alpha val="100000"/>
            </a:schemeClr>
          </a:solidFill>
        </p:spPr>
      </p:sp>
      <p:sp>
        <p:nvSpPr>
          <p:cNvPr id="5" name="TextBox 5"/>
          <p:cNvSpPr txBox="1"/>
          <p:nvPr/>
        </p:nvSpPr>
        <p:spPr>
          <a:xfrm>
            <a:off x="10306350" y="3986634"/>
            <a:ext cx="1116330" cy="25336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000">
                <a:solidFill>
                  <a:srgbClr val="FBF9F8">
                    <a:alpha val="100000"/>
                  </a:srgbClr>
                </a:solidFill>
                <a:latin typeface="Noto Sans SC"/>
                <a:ea typeface="Noto Sans SC"/>
                <a:cs typeface="Noto Sans SC"/>
              </a:rPr>
              <a:t>Turtle Diagram</a:t>
            </a:r>
            <a:endParaRPr lang="en-US" sz="1000">
              <a:solidFill>
                <a:srgbClr val="FBF9F8">
                  <a:alpha val="100000"/>
                </a:srgbClr>
              </a:solidFill>
              <a:latin typeface="Noto Sans SC"/>
              <a:ea typeface="Noto Sans SC"/>
              <a:cs typeface="Noto Sans SC"/>
            </a:endParaRPr>
          </a:p>
        </p:txBody>
      </p:sp>
      <p:cxnSp>
        <p:nvCxnSpPr>
          <p:cNvPr id="6" name="Connector 6"/>
          <p:cNvCxnSpPr/>
          <p:nvPr/>
        </p:nvCxnSpPr>
        <p:spPr>
          <a:xfrm flipV="1">
            <a:off x="10848875" y="2446843"/>
            <a:ext cx="0" cy="714857"/>
          </a:xfrm>
          <a:prstGeom prst="line">
            <a:avLst/>
          </a:prstGeom>
          <a:ln w="12700">
            <a:solidFill>
              <a:schemeClr val="accent3"/>
            </a:solidFill>
            <a:prstDash val="dash"/>
            <a:headEnd type="none"/>
            <a:tailEnd type="triangle"/>
          </a:ln>
        </p:spPr>
        <p:style>
          <a:lnRef idx="0">
            <a:schemeClr val="accent3"/>
          </a:lnRef>
          <a:fillRef idx="1">
            <a:schemeClr val="accent3"/>
          </a:fillRef>
          <a:effectRef idx="0">
            <a:schemeClr val="accent3"/>
          </a:effectRef>
          <a:fontRef idx="minor">
            <a:schemeClr val="lt1"/>
          </a:fontRef>
        </p:style>
      </p:cxnSp>
      <p:sp>
        <p:nvSpPr>
          <p:cNvPr id="7" name="AutoShape 7"/>
          <p:cNvSpPr/>
          <p:nvPr/>
        </p:nvSpPr>
        <p:spPr>
          <a:xfrm>
            <a:off x="4733828" y="1179657"/>
            <a:ext cx="2724345" cy="388729"/>
          </a:xfrm>
          <a:prstGeom prst="rect">
            <a:avLst/>
          </a:prstGeom>
          <a:solidFill>
            <a:schemeClr val="accent3">
              <a:alpha val="100000"/>
            </a:schemeClr>
          </a:solidFill>
        </p:spPr>
      </p:sp>
      <p:sp>
        <p:nvSpPr>
          <p:cNvPr id="8" name="TextBox 8"/>
          <p:cNvSpPr txBox="1"/>
          <p:nvPr/>
        </p:nvSpPr>
        <p:spPr>
          <a:xfrm flipH="1">
            <a:off x="5050280" y="1247155"/>
            <a:ext cx="2095500" cy="266700"/>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process interaction analysis</a:t>
            </a:r>
            <a:endParaRPr lang="en-US" sz="1600">
              <a:solidFill>
                <a:srgbClr val="FFFFFF">
                  <a:alpha val="100000"/>
                </a:srgbClr>
              </a:solidFill>
              <a:latin typeface="Noto Sans SC"/>
              <a:ea typeface="Noto Sans SC"/>
              <a:cs typeface="Noto Sans SC"/>
            </a:endParaRPr>
          </a:p>
        </p:txBody>
      </p:sp>
      <p:cxnSp>
        <p:nvCxnSpPr>
          <p:cNvPr id="9" name="Connector 9"/>
          <p:cNvCxnSpPr/>
          <p:nvPr/>
        </p:nvCxnSpPr>
        <p:spPr>
          <a:xfrm flipH="1">
            <a:off x="7577135" y="1374021"/>
            <a:ext cx="2150694" cy="0"/>
          </a:xfrm>
          <a:prstGeom prst="line">
            <a:avLst/>
          </a:prstGeom>
          <a:ln w="12700">
            <a:solidFill>
              <a:schemeClr val="accent3"/>
            </a:solidFill>
            <a:prstDash val="dash"/>
            <a:headEnd type="none"/>
            <a:tailEnd type="triangle"/>
          </a:ln>
        </p:spPr>
        <p:style>
          <a:lnRef idx="0">
            <a:schemeClr val="accent3"/>
          </a:lnRef>
          <a:fillRef idx="1">
            <a:schemeClr val="accent3"/>
          </a:fillRef>
          <a:effectRef idx="0">
            <a:schemeClr val="accent3"/>
          </a:effectRef>
          <a:fontRef idx="minor">
            <a:schemeClr val="lt1"/>
          </a:fontRef>
        </p:style>
      </p:cxnSp>
      <p:cxnSp>
        <p:nvCxnSpPr>
          <p:cNvPr id="10" name="Connector 10"/>
          <p:cNvCxnSpPr/>
          <p:nvPr/>
        </p:nvCxnSpPr>
        <p:spPr>
          <a:xfrm flipH="1">
            <a:off x="2482620" y="1374021"/>
            <a:ext cx="2150694" cy="0"/>
          </a:xfrm>
          <a:prstGeom prst="line">
            <a:avLst/>
          </a:prstGeom>
          <a:ln w="12700">
            <a:solidFill>
              <a:schemeClr val="accent3"/>
            </a:solidFill>
            <a:prstDash val="dash"/>
            <a:headEnd type="none"/>
            <a:tailEnd type="triangle"/>
          </a:ln>
        </p:spPr>
        <p:style>
          <a:lnRef idx="0">
            <a:schemeClr val="accent3"/>
          </a:lnRef>
          <a:fillRef idx="1">
            <a:schemeClr val="accent3"/>
          </a:fillRef>
          <a:effectRef idx="0">
            <a:schemeClr val="accent3"/>
          </a:effectRef>
          <a:fontRef idx="minor">
            <a:schemeClr val="lt1"/>
          </a:fontRef>
        </p:style>
      </p:cxnSp>
      <p:sp>
        <p:nvSpPr>
          <p:cNvPr id="11" name="AutoShape 11"/>
          <p:cNvSpPr/>
          <p:nvPr/>
        </p:nvSpPr>
        <p:spPr>
          <a:xfrm>
            <a:off x="4733828" y="6159871"/>
            <a:ext cx="2724345" cy="388729"/>
          </a:xfrm>
          <a:prstGeom prst="rect">
            <a:avLst/>
          </a:prstGeom>
          <a:solidFill>
            <a:schemeClr val="accent1">
              <a:alpha val="100000"/>
            </a:schemeClr>
          </a:solidFill>
        </p:spPr>
      </p:sp>
      <p:sp>
        <p:nvSpPr>
          <p:cNvPr id="12" name="TextBox 12"/>
          <p:cNvSpPr txBox="1"/>
          <p:nvPr/>
        </p:nvSpPr>
        <p:spPr>
          <a:xfrm flipH="1">
            <a:off x="5050280" y="6227369"/>
            <a:ext cx="2095500" cy="266700"/>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Cross-functional review implementation</a:t>
            </a:r>
            <a:endParaRPr lang="en-US" sz="1600">
              <a:solidFill>
                <a:srgbClr val="FFFFFF">
                  <a:alpha val="100000"/>
                </a:srgbClr>
              </a:solidFill>
              <a:latin typeface="Noto Sans SC"/>
              <a:ea typeface="Noto Sans SC"/>
              <a:cs typeface="Noto Sans SC"/>
            </a:endParaRPr>
          </a:p>
        </p:txBody>
      </p:sp>
      <p:cxnSp>
        <p:nvCxnSpPr>
          <p:cNvPr id="13" name="Connector 13"/>
          <p:cNvCxnSpPr/>
          <p:nvPr/>
        </p:nvCxnSpPr>
        <p:spPr>
          <a:xfrm>
            <a:off x="7577135" y="6354235"/>
            <a:ext cx="2150694" cy="0"/>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14" name="Connector 14"/>
          <p:cNvCxnSpPr/>
          <p:nvPr/>
        </p:nvCxnSpPr>
        <p:spPr>
          <a:xfrm>
            <a:off x="2482620" y="6354235"/>
            <a:ext cx="2150694" cy="0"/>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15" name="Connector 15"/>
          <p:cNvCxnSpPr/>
          <p:nvPr/>
        </p:nvCxnSpPr>
        <p:spPr>
          <a:xfrm flipV="1">
            <a:off x="10848875" y="4530286"/>
            <a:ext cx="0" cy="714857"/>
          </a:xfrm>
          <a:prstGeom prst="line">
            <a:avLst/>
          </a:prstGeom>
          <a:ln w="12700">
            <a:solidFill>
              <a:schemeClr val="accent3"/>
            </a:solidFill>
            <a:prstDash val="dash"/>
            <a:headEnd type="none"/>
            <a:tailEnd type="triangle"/>
          </a:ln>
        </p:spPr>
        <p:style>
          <a:lnRef idx="0">
            <a:schemeClr val="accent3"/>
          </a:lnRef>
          <a:fillRef idx="1">
            <a:schemeClr val="accent3"/>
          </a:fillRef>
          <a:effectRef idx="0">
            <a:schemeClr val="accent3"/>
          </a:effectRef>
          <a:fontRef idx="minor">
            <a:schemeClr val="lt1"/>
          </a:fontRef>
        </p:style>
      </p:cxnSp>
      <p:sp>
        <p:nvSpPr>
          <p:cNvPr id="16" name="AutoShape 16"/>
          <p:cNvSpPr/>
          <p:nvPr/>
        </p:nvSpPr>
        <p:spPr>
          <a:xfrm>
            <a:off x="735730" y="3248918"/>
            <a:ext cx="1219835" cy="1219835"/>
          </a:xfrm>
          <a:prstGeom prst="ellipse">
            <a:avLst/>
          </a:prstGeom>
          <a:solidFill>
            <a:schemeClr val="accent1">
              <a:alpha val="100000"/>
            </a:schemeClr>
          </a:solidFill>
        </p:spPr>
      </p:sp>
      <p:sp>
        <p:nvSpPr>
          <p:cNvPr id="17" name="TextBox 17"/>
          <p:cNvSpPr txBox="1"/>
          <p:nvPr/>
        </p:nvSpPr>
        <p:spPr>
          <a:xfrm>
            <a:off x="871538" y="3986634"/>
            <a:ext cx="971550" cy="25336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000">
                <a:solidFill>
                  <a:srgbClr val="FDFCFB">
                    <a:alpha val="100000"/>
                  </a:srgbClr>
                </a:solidFill>
                <a:latin typeface="Noto Sans SC"/>
                <a:ea typeface="Noto Sans SC"/>
                <a:cs typeface="Noto Sans SC"/>
              </a:rPr>
              <a:t>VDA6.3</a:t>
            </a:r>
            <a:endParaRPr lang="en-US" sz="1000">
              <a:solidFill>
                <a:srgbClr val="FDFCFB">
                  <a:alpha val="100000"/>
                </a:srgbClr>
              </a:solidFill>
              <a:latin typeface="Noto Sans SC"/>
              <a:ea typeface="Noto Sans SC"/>
              <a:cs typeface="Noto Sans SC"/>
            </a:endParaRPr>
          </a:p>
        </p:txBody>
      </p:sp>
      <p:cxnSp>
        <p:nvCxnSpPr>
          <p:cNvPr id="18" name="Connector 18"/>
          <p:cNvCxnSpPr/>
          <p:nvPr/>
        </p:nvCxnSpPr>
        <p:spPr>
          <a:xfrm>
            <a:off x="1345647" y="2446843"/>
            <a:ext cx="0" cy="714857"/>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cxnSp>
        <p:nvCxnSpPr>
          <p:cNvPr id="19" name="Connector 19"/>
          <p:cNvCxnSpPr/>
          <p:nvPr/>
        </p:nvCxnSpPr>
        <p:spPr>
          <a:xfrm>
            <a:off x="1345647" y="4530286"/>
            <a:ext cx="0" cy="714857"/>
          </a:xfrm>
          <a:prstGeom prst="line">
            <a:avLst/>
          </a:prstGeom>
          <a:ln w="1270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
        <p:nvSpPr>
          <p:cNvPr id="20" name="TextBox 20"/>
          <p:cNvSpPr txBox="1"/>
          <p:nvPr/>
        </p:nvSpPr>
        <p:spPr>
          <a:xfrm>
            <a:off x="4862800" y="3729431"/>
            <a:ext cx="2466975" cy="285750"/>
          </a:xfrm>
          <a:prstGeom prst="rect">
            <a:avLst/>
          </a:prstGeom>
          <a:noFill/>
        </p:spPr>
        <p:txBody>
          <a:bodyPr vert="horz" wrap="square" lIns="0" tIns="0" rIns="0" bIns="0" rtlCol="0" anchor="t" anchorCtr="0">
            <a:spAutoFit/>
          </a:bodyPr>
          <a:lstStyle/>
          <a:p>
            <a:pPr algn="ctr">
              <a:lnSpc>
                <a:spcPct val="90000"/>
              </a:lnSpc>
              <a:spcBef>
                <a:spcPct val="0"/>
              </a:spcBef>
            </a:pPr>
            <a:r>
              <a:rPr lang="en-US" sz="1800">
                <a:solidFill>
                  <a:srgbClr val="FFFFFF">
                    <a:alpha val="100000"/>
                  </a:srgbClr>
                </a:solidFill>
                <a:latin typeface="Noto Sans SC"/>
                <a:ea typeface="Noto Sans SC"/>
                <a:cs typeface="Noto Sans SC"/>
              </a:rPr>
              <a:t>COP/SP/MP identification</a:t>
            </a:r>
            <a:endParaRPr lang="en-US" sz="1800">
              <a:solidFill>
                <a:srgbClr val="FFFFFF">
                  <a:alpha val="100000"/>
                </a:srgbClr>
              </a:solidFill>
              <a:latin typeface="Noto Sans SC"/>
              <a:ea typeface="Noto Sans SC"/>
              <a:cs typeface="Noto Sans SC"/>
            </a:endParaRPr>
          </a:p>
        </p:txBody>
      </p:sp>
      <p:sp>
        <p:nvSpPr>
          <p:cNvPr id="21" name="AutoShape 21"/>
          <p:cNvSpPr/>
          <p:nvPr/>
        </p:nvSpPr>
        <p:spPr>
          <a:xfrm>
            <a:off x="9874662" y="1179671"/>
            <a:ext cx="1943576" cy="1169098"/>
          </a:xfrm>
          <a:prstGeom prst="roundRect">
            <a:avLst>
              <a:gd name="adj" fmla="val 0"/>
            </a:avLst>
          </a:prstGeom>
          <a:solidFill>
            <a:schemeClr val="lt2">
              <a:alpha val="100000"/>
            </a:schemeClr>
          </a:solidFill>
          <a:ln w="25400">
            <a:solidFill>
              <a:schemeClr val="accent2">
                <a:alpha val="100000"/>
              </a:schemeClr>
            </a:solidFill>
            <a:prstDash val="solid"/>
          </a:ln>
        </p:spPr>
      </p:sp>
      <p:sp>
        <p:nvSpPr>
          <p:cNvPr id="22" name="AutoShape 22"/>
          <p:cNvSpPr/>
          <p:nvPr/>
        </p:nvSpPr>
        <p:spPr>
          <a:xfrm>
            <a:off x="9874662" y="1182338"/>
            <a:ext cx="1948529" cy="386048"/>
          </a:xfrm>
          <a:prstGeom prst="roundRect">
            <a:avLst>
              <a:gd name="adj" fmla="val 0"/>
            </a:avLst>
          </a:prstGeom>
          <a:solidFill>
            <a:schemeClr val="accent2">
              <a:alpha val="100000"/>
            </a:schemeClr>
          </a:solidFill>
        </p:spPr>
      </p:sp>
      <p:sp>
        <p:nvSpPr>
          <p:cNvPr id="23" name="TextBox 23"/>
          <p:cNvSpPr txBox="1"/>
          <p:nvPr/>
        </p:nvSpPr>
        <p:spPr>
          <a:xfrm>
            <a:off x="10015538" y="1682782"/>
            <a:ext cx="1733550" cy="542925"/>
          </a:xfrm>
          <a:prstGeom prst="rect">
            <a:avLst/>
          </a:prstGeom>
          <a:noFill/>
        </p:spPr>
        <p:txBody>
          <a:bodyPr vert="horz" wrap="square" lIns="0" tIns="0" rIns="0" bIns="0" rtlCol="0" anchor="ctr" anchorCtr="0">
            <a:spAutoFit/>
          </a:bodyPr>
          <a:lstStyle/>
          <a:p>
            <a:pPr algn="ctr">
              <a:lnSpc>
                <a:spcPct val="114000"/>
              </a:lnSpc>
              <a:spcBef>
                <a:spcPct val="0"/>
              </a:spcBef>
            </a:pPr>
            <a:r>
              <a:rPr lang="en-US" sz="1000">
                <a:solidFill>
                  <a:schemeClr val="dk1">
                    <a:alpha val="100000"/>
                  </a:schemeClr>
                </a:solidFill>
                <a:latin typeface="Noto Sans SC"/>
                <a:ea typeface="Noto Sans SC"/>
                <a:cs typeface="Noto Sans SC"/>
              </a:rPr>
              <a:t>Process method audits need to focus on the integrity and effectiveness of input and output, resources, responsibilities, performance and other elements.</a:t>
            </a:r>
            <a:endParaRPr lang="en-US" sz="1000">
              <a:solidFill>
                <a:schemeClr val="dk1">
                  <a:alpha val="100000"/>
                </a:schemeClr>
              </a:solidFill>
              <a:latin typeface="Noto Sans SC"/>
              <a:ea typeface="Noto Sans SC"/>
              <a:cs typeface="Noto Sans SC"/>
            </a:endParaRPr>
          </a:p>
        </p:txBody>
      </p:sp>
      <p:sp>
        <p:nvSpPr>
          <p:cNvPr id="24" name="TextBox 24"/>
          <p:cNvSpPr txBox="1"/>
          <p:nvPr/>
        </p:nvSpPr>
        <p:spPr>
          <a:xfrm flipH="1">
            <a:off x="9955340" y="1254728"/>
            <a:ext cx="1790700" cy="257175"/>
          </a:xfrm>
          <a:prstGeom prst="rect">
            <a:avLst/>
          </a:prstGeom>
          <a:noFill/>
        </p:spPr>
        <p:txBody>
          <a:bodyPr vert="horz" wrap="square" lIns="0" tIns="0" rIns="0" bIns="0" rtlCol="0" anchor="t" anchorCtr="0">
            <a:spAutoFit/>
          </a:bodyPr>
          <a:lstStyle/>
          <a:p>
            <a:pPr algn="ctr">
              <a:lnSpc>
                <a:spcPct val="100000"/>
              </a:lnSpc>
              <a:spcBef>
                <a:spcPct val="0"/>
              </a:spcBef>
            </a:pPr>
            <a:r>
              <a:rPr lang="en-US" sz="1550">
                <a:solidFill>
                  <a:srgbClr val="FFFFFF">
                    <a:alpha val="100000"/>
                  </a:srgbClr>
                </a:solidFill>
                <a:latin typeface="Noto Sans SC"/>
                <a:ea typeface="Noto Sans SC"/>
                <a:cs typeface="Noto Sans SC"/>
              </a:rPr>
              <a:t>Disposal of audit findings</a:t>
            </a:r>
            <a:endParaRPr lang="en-US" sz="1550">
              <a:solidFill>
                <a:srgbClr val="FFFFFF">
                  <a:alpha val="100000"/>
                </a:srgbClr>
              </a:solidFill>
              <a:latin typeface="Noto Sans SC"/>
              <a:ea typeface="Noto Sans SC"/>
              <a:cs typeface="Noto Sans SC"/>
            </a:endParaRPr>
          </a:p>
        </p:txBody>
      </p:sp>
      <p:sp>
        <p:nvSpPr>
          <p:cNvPr id="25" name="AutoShape 25"/>
          <p:cNvSpPr/>
          <p:nvPr/>
        </p:nvSpPr>
        <p:spPr>
          <a:xfrm>
            <a:off x="371380" y="1179671"/>
            <a:ext cx="1943576" cy="1169098"/>
          </a:xfrm>
          <a:prstGeom prst="roundRect">
            <a:avLst>
              <a:gd name="adj" fmla="val 0"/>
            </a:avLst>
          </a:prstGeom>
          <a:solidFill>
            <a:schemeClr val="lt2">
              <a:alpha val="100000"/>
            </a:schemeClr>
          </a:solidFill>
          <a:ln w="25400">
            <a:solidFill>
              <a:schemeClr val="accent1">
                <a:alpha val="100000"/>
              </a:schemeClr>
            </a:solidFill>
            <a:prstDash val="solid"/>
          </a:ln>
        </p:spPr>
      </p:sp>
      <p:sp>
        <p:nvSpPr>
          <p:cNvPr id="26" name="AutoShape 26"/>
          <p:cNvSpPr/>
          <p:nvPr/>
        </p:nvSpPr>
        <p:spPr>
          <a:xfrm>
            <a:off x="371380" y="1182338"/>
            <a:ext cx="1948529" cy="386048"/>
          </a:xfrm>
          <a:prstGeom prst="roundRect">
            <a:avLst>
              <a:gd name="adj" fmla="val 0"/>
            </a:avLst>
          </a:prstGeom>
          <a:solidFill>
            <a:schemeClr val="accent1">
              <a:alpha val="100000"/>
            </a:schemeClr>
          </a:solidFill>
        </p:spPr>
      </p:sp>
      <p:sp>
        <p:nvSpPr>
          <p:cNvPr id="27" name="TextBox 27"/>
          <p:cNvSpPr txBox="1"/>
          <p:nvPr/>
        </p:nvSpPr>
        <p:spPr>
          <a:xfrm>
            <a:off x="512254" y="1682782"/>
            <a:ext cx="1733550" cy="542925"/>
          </a:xfrm>
          <a:prstGeom prst="rect">
            <a:avLst/>
          </a:prstGeom>
          <a:noFill/>
        </p:spPr>
        <p:txBody>
          <a:bodyPr vert="horz" wrap="square" lIns="0" tIns="0" rIns="0" bIns="0" rtlCol="0" anchor="ctr" anchorCtr="0">
            <a:spAutoFit/>
          </a:bodyPr>
          <a:lstStyle/>
          <a:p>
            <a:pPr algn="ctr">
              <a:lnSpc>
                <a:spcPct val="114000"/>
              </a:lnSpc>
              <a:spcBef>
                <a:spcPct val="0"/>
              </a:spcBef>
            </a:pPr>
            <a:r>
              <a:rPr lang="en-US" sz="1000">
                <a:solidFill>
                  <a:schemeClr val="dk1">
                    <a:alpha val="100000"/>
                  </a:schemeClr>
                </a:solidFill>
                <a:latin typeface="Noto Sans SC"/>
                <a:ea typeface="Noto Sans SC"/>
                <a:cs typeface="Noto Sans SC"/>
              </a:rPr>
              <a:t>According to the requirements of VDA6.3, systematically evaluate the design and implementation effectiveness of each process</a:t>
            </a:r>
            <a:endParaRPr lang="en-US" sz="1000">
              <a:solidFill>
                <a:schemeClr val="dk1">
                  <a:alpha val="100000"/>
                </a:schemeClr>
              </a:solidFill>
              <a:latin typeface="Noto Sans SC"/>
              <a:ea typeface="Noto Sans SC"/>
              <a:cs typeface="Noto Sans SC"/>
            </a:endParaRPr>
          </a:p>
        </p:txBody>
      </p:sp>
      <p:sp>
        <p:nvSpPr>
          <p:cNvPr id="28" name="TextBox 28"/>
          <p:cNvSpPr txBox="1"/>
          <p:nvPr/>
        </p:nvSpPr>
        <p:spPr>
          <a:xfrm flipH="1">
            <a:off x="449580" y="1254728"/>
            <a:ext cx="1790700" cy="257175"/>
          </a:xfrm>
          <a:prstGeom prst="rect">
            <a:avLst/>
          </a:prstGeom>
          <a:noFill/>
        </p:spPr>
        <p:txBody>
          <a:bodyPr vert="horz" wrap="square" lIns="0" tIns="0" rIns="0" bIns="0" rtlCol="0" anchor="t" anchorCtr="0">
            <a:spAutoFit/>
          </a:bodyPr>
          <a:lstStyle/>
          <a:p>
            <a:pPr algn="ctr">
              <a:lnSpc>
                <a:spcPct val="100000"/>
              </a:lnSpc>
              <a:spcBef>
                <a:spcPct val="0"/>
              </a:spcBef>
            </a:pPr>
            <a:r>
              <a:rPr lang="en-US" sz="1550">
                <a:solidFill>
                  <a:srgbClr val="FFFFFF">
                    <a:alpha val="100000"/>
                  </a:srgbClr>
                </a:solidFill>
                <a:latin typeface="Noto Sans SC"/>
                <a:ea typeface="Noto Sans SC"/>
                <a:cs typeface="Noto Sans SC"/>
              </a:rPr>
              <a:t>Terms review</a:t>
            </a:r>
            <a:endParaRPr lang="en-US" sz="1550">
              <a:solidFill>
                <a:srgbClr val="FFFFFF">
                  <a:alpha val="100000"/>
                </a:srgbClr>
              </a:solidFill>
              <a:latin typeface="Noto Sans SC"/>
              <a:ea typeface="Noto Sans SC"/>
              <a:cs typeface="Noto Sans SC"/>
            </a:endParaRPr>
          </a:p>
        </p:txBody>
      </p:sp>
      <p:sp>
        <p:nvSpPr>
          <p:cNvPr id="29" name="AutoShape 29"/>
          <p:cNvSpPr/>
          <p:nvPr/>
        </p:nvSpPr>
        <p:spPr>
          <a:xfrm>
            <a:off x="371380" y="5327142"/>
            <a:ext cx="1943576" cy="1169098"/>
          </a:xfrm>
          <a:prstGeom prst="roundRect">
            <a:avLst>
              <a:gd name="adj" fmla="val 0"/>
            </a:avLst>
          </a:prstGeom>
          <a:solidFill>
            <a:schemeClr val="lt2">
              <a:alpha val="100000"/>
            </a:schemeClr>
          </a:solidFill>
          <a:ln w="25400">
            <a:solidFill>
              <a:schemeClr val="accent1">
                <a:alpha val="100000"/>
              </a:schemeClr>
            </a:solidFill>
            <a:prstDash val="solid"/>
          </a:ln>
        </p:spPr>
      </p:sp>
      <p:sp>
        <p:nvSpPr>
          <p:cNvPr id="30" name="AutoShape 30"/>
          <p:cNvSpPr/>
          <p:nvPr/>
        </p:nvSpPr>
        <p:spPr>
          <a:xfrm>
            <a:off x="371380" y="5329714"/>
            <a:ext cx="1948529" cy="386048"/>
          </a:xfrm>
          <a:prstGeom prst="roundRect">
            <a:avLst>
              <a:gd name="adj" fmla="val 0"/>
            </a:avLst>
          </a:prstGeom>
          <a:solidFill>
            <a:schemeClr val="accent1">
              <a:alpha val="100000"/>
            </a:schemeClr>
          </a:solidFill>
        </p:spPr>
      </p:sp>
      <p:sp>
        <p:nvSpPr>
          <p:cNvPr id="31" name="TextBox 31"/>
          <p:cNvSpPr txBox="1"/>
          <p:nvPr/>
        </p:nvSpPr>
        <p:spPr>
          <a:xfrm>
            <a:off x="512254" y="5830158"/>
            <a:ext cx="1733550" cy="542925"/>
          </a:xfrm>
          <a:prstGeom prst="rect">
            <a:avLst/>
          </a:prstGeom>
          <a:noFill/>
        </p:spPr>
        <p:txBody>
          <a:bodyPr vert="horz" wrap="square" lIns="0" tIns="0" rIns="0" bIns="0" rtlCol="0" anchor="ctr" anchorCtr="0">
            <a:spAutoFit/>
          </a:bodyPr>
          <a:lstStyle/>
          <a:p>
            <a:pPr algn="ctr">
              <a:lnSpc>
                <a:spcPct val="114000"/>
              </a:lnSpc>
              <a:spcBef>
                <a:spcPct val="0"/>
              </a:spcBef>
            </a:pPr>
            <a:r>
              <a:rPr lang="en-US" sz="1000">
                <a:solidFill>
                  <a:schemeClr val="dk1">
                    <a:alpha val="100000"/>
                  </a:schemeClr>
                </a:solidFill>
                <a:latin typeface="Noto Sans SC"/>
                <a:ea typeface="Noto Sans SC"/>
                <a:cs typeface="Noto Sans SC"/>
              </a:rPr>
              <a:t>Collect objective evidence such as process operation records and KPI data to support audit findings</a:t>
            </a:r>
            <a:endParaRPr lang="en-US" sz="1000">
              <a:solidFill>
                <a:schemeClr val="dk1">
                  <a:alpha val="100000"/>
                </a:schemeClr>
              </a:solidFill>
              <a:latin typeface="Noto Sans SC"/>
              <a:ea typeface="Noto Sans SC"/>
              <a:cs typeface="Noto Sans SC"/>
            </a:endParaRPr>
          </a:p>
        </p:txBody>
      </p:sp>
      <p:sp>
        <p:nvSpPr>
          <p:cNvPr id="32" name="TextBox 32"/>
          <p:cNvSpPr txBox="1"/>
          <p:nvPr/>
        </p:nvSpPr>
        <p:spPr>
          <a:xfrm flipH="1">
            <a:off x="436626" y="5402199"/>
            <a:ext cx="1819275" cy="257175"/>
          </a:xfrm>
          <a:prstGeom prst="rect">
            <a:avLst/>
          </a:prstGeom>
          <a:noFill/>
        </p:spPr>
        <p:txBody>
          <a:bodyPr vert="horz" wrap="square" lIns="0" tIns="0" rIns="0" bIns="0" rtlCol="0" anchor="t" anchorCtr="0">
            <a:spAutoFit/>
          </a:bodyPr>
          <a:lstStyle/>
          <a:p>
            <a:pPr algn="ctr">
              <a:lnSpc>
                <a:spcPct val="100000"/>
              </a:lnSpc>
              <a:spcBef>
                <a:spcPct val="0"/>
              </a:spcBef>
            </a:pPr>
            <a:r>
              <a:rPr lang="en-US" sz="1550">
                <a:solidFill>
                  <a:srgbClr val="FFFFFF">
                    <a:alpha val="100000"/>
                  </a:srgbClr>
                </a:solidFill>
                <a:latin typeface="Noto Sans SC"/>
                <a:ea typeface="Noto Sans SC"/>
                <a:cs typeface="Noto Sans SC"/>
              </a:rPr>
              <a:t>Audit evidence</a:t>
            </a:r>
            <a:endParaRPr lang="en-US" sz="1550">
              <a:solidFill>
                <a:srgbClr val="FFFFFF">
                  <a:alpha val="100000"/>
                </a:srgbClr>
              </a:solidFill>
              <a:latin typeface="Noto Sans SC"/>
              <a:ea typeface="Noto Sans SC"/>
              <a:cs typeface="Noto Sans SC"/>
            </a:endParaRPr>
          </a:p>
        </p:txBody>
      </p:sp>
      <p:sp>
        <p:nvSpPr>
          <p:cNvPr id="33" name="AutoShape 33"/>
          <p:cNvSpPr/>
          <p:nvPr/>
        </p:nvSpPr>
        <p:spPr>
          <a:xfrm>
            <a:off x="9874662" y="5327142"/>
            <a:ext cx="1943576" cy="1169098"/>
          </a:xfrm>
          <a:prstGeom prst="roundRect">
            <a:avLst>
              <a:gd name="adj" fmla="val 0"/>
            </a:avLst>
          </a:prstGeom>
          <a:solidFill>
            <a:schemeClr val="lt2">
              <a:alpha val="100000"/>
            </a:schemeClr>
          </a:solidFill>
          <a:ln w="25400">
            <a:solidFill>
              <a:schemeClr val="accent2">
                <a:alpha val="100000"/>
              </a:schemeClr>
            </a:solidFill>
            <a:prstDash val="solid"/>
          </a:ln>
        </p:spPr>
      </p:sp>
      <p:sp>
        <p:nvSpPr>
          <p:cNvPr id="34" name="AutoShape 34"/>
          <p:cNvSpPr/>
          <p:nvPr/>
        </p:nvSpPr>
        <p:spPr>
          <a:xfrm>
            <a:off x="9874662" y="5329714"/>
            <a:ext cx="1948529" cy="386048"/>
          </a:xfrm>
          <a:prstGeom prst="roundRect">
            <a:avLst>
              <a:gd name="adj" fmla="val 0"/>
            </a:avLst>
          </a:prstGeom>
          <a:solidFill>
            <a:schemeClr val="accent2">
              <a:alpha val="100000"/>
            </a:schemeClr>
          </a:solidFill>
        </p:spPr>
      </p:sp>
      <p:sp>
        <p:nvSpPr>
          <p:cNvPr id="35" name="TextBox 35"/>
          <p:cNvSpPr txBox="1"/>
          <p:nvPr/>
        </p:nvSpPr>
        <p:spPr>
          <a:xfrm>
            <a:off x="10015538" y="5830158"/>
            <a:ext cx="1733550" cy="542925"/>
          </a:xfrm>
          <a:prstGeom prst="rect">
            <a:avLst/>
          </a:prstGeom>
          <a:noFill/>
        </p:spPr>
        <p:txBody>
          <a:bodyPr vert="horz" wrap="square" lIns="0" tIns="0" rIns="0" bIns="0" rtlCol="0" anchor="ctr" anchorCtr="0">
            <a:spAutoFit/>
          </a:bodyPr>
          <a:lstStyle/>
          <a:p>
            <a:pPr algn="ctr">
              <a:lnSpc>
                <a:spcPct val="114000"/>
              </a:lnSpc>
              <a:spcBef>
                <a:spcPct val="0"/>
              </a:spcBef>
            </a:pPr>
            <a:r>
              <a:rPr lang="en-US" sz="1000">
                <a:solidFill>
                  <a:schemeClr val="dk1">
                    <a:alpha val="100000"/>
                  </a:schemeClr>
                </a:solidFill>
                <a:latin typeface="Noto Sans SC"/>
                <a:ea typeface="Noto Sans SC"/>
                <a:cs typeface="Noto Sans SC"/>
              </a:rPr>
              <a:t>When using process method audits, the effectiveness of the process should be verified through interviews, observations, document reviews, etc.</a:t>
            </a:r>
            <a:endParaRPr lang="en-US" sz="1000">
              <a:solidFill>
                <a:schemeClr val="dk1">
                  <a:alpha val="100000"/>
                </a:schemeClr>
              </a:solidFill>
              <a:latin typeface="Noto Sans SC"/>
              <a:ea typeface="Noto Sans SC"/>
              <a:cs typeface="Noto Sans SC"/>
            </a:endParaRPr>
          </a:p>
        </p:txBody>
      </p:sp>
      <p:sp>
        <p:nvSpPr>
          <p:cNvPr id="36" name="TextBox 36"/>
          <p:cNvSpPr txBox="1"/>
          <p:nvPr/>
        </p:nvSpPr>
        <p:spPr>
          <a:xfrm flipH="1">
            <a:off x="10018014" y="5402199"/>
            <a:ext cx="1657350" cy="257175"/>
          </a:xfrm>
          <a:prstGeom prst="rect">
            <a:avLst/>
          </a:prstGeom>
          <a:noFill/>
        </p:spPr>
        <p:txBody>
          <a:bodyPr vert="horz" wrap="square" lIns="0" tIns="0" rIns="0" bIns="0" rtlCol="0" anchor="t" anchorCtr="0">
            <a:spAutoFit/>
          </a:bodyPr>
          <a:lstStyle/>
          <a:p>
            <a:pPr algn="ctr">
              <a:lnSpc>
                <a:spcPct val="100000"/>
              </a:lnSpc>
              <a:spcBef>
                <a:spcPct val="0"/>
              </a:spcBef>
            </a:pPr>
            <a:r>
              <a:rPr lang="en-US" sz="1550">
                <a:solidFill>
                  <a:srgbClr val="FFFFFF">
                    <a:alpha val="100000"/>
                  </a:srgbClr>
                </a:solidFill>
                <a:latin typeface="Noto Sans SC"/>
                <a:ea typeface="Noto Sans SC"/>
                <a:cs typeface="Noto Sans SC"/>
              </a:rPr>
              <a:t>Audit method</a:t>
            </a:r>
            <a:endParaRPr lang="en-US" sz="1550">
              <a:solidFill>
                <a:srgbClr val="FFFFFF">
                  <a:alpha val="100000"/>
                </a:srgbClr>
              </a:solidFill>
              <a:latin typeface="Noto Sans SC"/>
              <a:ea typeface="Noto Sans SC"/>
              <a:cs typeface="Noto Sans SC"/>
            </a:endParaRPr>
          </a:p>
        </p:txBody>
      </p:sp>
      <p:sp>
        <p:nvSpPr>
          <p:cNvPr id="37" name="Freeform 37"/>
          <p:cNvSpPr/>
          <p:nvPr/>
        </p:nvSpPr>
        <p:spPr>
          <a:xfrm>
            <a:off x="10642636" y="3523425"/>
            <a:ext cx="412479" cy="412012"/>
          </a:xfrm>
          <a:custGeom>
            <a:avLst/>
            <a:gdLst/>
            <a:ahLst/>
            <a:cxnLst/>
            <a:rect l="l" t="t" r="r" b="b"/>
            <a:pathLst>
              <a:path w="304800" h="304800">
                <a:moveTo>
                  <a:pt x="106680" y="259080"/>
                </a:moveTo>
                <a:lnTo>
                  <a:pt x="30480" y="259080"/>
                </a:lnTo>
                <a:cubicBezTo>
                  <a:pt x="13649" y="259080"/>
                  <a:pt x="0" y="245431"/>
                  <a:pt x="0" y="228600"/>
                </a:cubicBezTo>
                <a:lnTo>
                  <a:pt x="0" y="228600"/>
                </a:lnTo>
                <a:lnTo>
                  <a:pt x="0" y="30480"/>
                </a:lnTo>
                <a:cubicBezTo>
                  <a:pt x="0" y="13716"/>
                  <a:pt x="13716" y="0"/>
                  <a:pt x="30480" y="0"/>
                </a:cubicBezTo>
                <a:lnTo>
                  <a:pt x="274320" y="0"/>
                </a:lnTo>
                <a:cubicBezTo>
                  <a:pt x="291151" y="0"/>
                  <a:pt x="304800" y="13649"/>
                  <a:pt x="304800" y="30480"/>
                </a:cubicBezTo>
                <a:lnTo>
                  <a:pt x="304800" y="30480"/>
                </a:lnTo>
                <a:lnTo>
                  <a:pt x="304800" y="228600"/>
                </a:lnTo>
                <a:cubicBezTo>
                  <a:pt x="304800" y="245431"/>
                  <a:pt x="291151" y="259080"/>
                  <a:pt x="274320" y="259080"/>
                </a:cubicBezTo>
                <a:lnTo>
                  <a:pt x="274320" y="259080"/>
                </a:lnTo>
                <a:lnTo>
                  <a:pt x="198120" y="259080"/>
                </a:lnTo>
                <a:lnTo>
                  <a:pt x="259080" y="289560"/>
                </a:lnTo>
                <a:lnTo>
                  <a:pt x="259080" y="304800"/>
                </a:lnTo>
                <a:lnTo>
                  <a:pt x="45720" y="304800"/>
                </a:lnTo>
                <a:lnTo>
                  <a:pt x="45720" y="289560"/>
                </a:lnTo>
                <a:lnTo>
                  <a:pt x="106680" y="259080"/>
                </a:lnTo>
                <a:close/>
                <a:moveTo>
                  <a:pt x="30480" y="30480"/>
                </a:moveTo>
                <a:lnTo>
                  <a:pt x="30480" y="198120"/>
                </a:lnTo>
                <a:lnTo>
                  <a:pt x="274320" y="198120"/>
                </a:lnTo>
                <a:lnTo>
                  <a:pt x="274320" y="30480"/>
                </a:lnTo>
                <a:lnTo>
                  <a:pt x="30480" y="30480"/>
                </a:lnTo>
                <a:close/>
              </a:path>
            </a:pathLst>
          </a:custGeom>
          <a:solidFill>
            <a:srgbClr val="FFFFFF">
              <a:alpha val="100000"/>
            </a:srgbClr>
          </a:solidFill>
        </p:spPr>
      </p:sp>
      <p:sp>
        <p:nvSpPr>
          <p:cNvPr id="38" name="Freeform 38"/>
          <p:cNvSpPr/>
          <p:nvPr/>
        </p:nvSpPr>
        <p:spPr>
          <a:xfrm>
            <a:off x="1056967" y="3510128"/>
            <a:ext cx="627250" cy="476506"/>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FFFFF">
              <a:alpha val="100000"/>
            </a:srgbClr>
          </a:solidFill>
        </p:spPr>
      </p:sp>
      <p:sp>
        <p:nvSpPr>
          <p:cNvPr id="39" name="TextBox 3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Key points of process method review</a:t>
            </a:r>
            <a:endParaRPr lang="en-US" sz="3000" b="1">
              <a:solidFill>
                <a:schemeClr val="dk2">
                  <a:alpha val="100000"/>
                </a:schemeClr>
              </a:solidFill>
              <a:latin typeface="Noto Sans SC"/>
              <a:ea typeface="Noto Sans SC"/>
              <a:cs typeface="Noto Sans SC"/>
            </a:endParaRPr>
          </a:p>
        </p:txBody>
      </p:sp>
      <p:sp>
        <p:nvSpPr>
          <p:cNvPr id="40" name="AutoShape 40"/>
          <p:cNvSpPr/>
          <p:nvPr/>
        </p:nvSpPr>
        <p:spPr>
          <a:xfrm>
            <a:off x="4264152" y="1805717"/>
            <a:ext cx="3702082" cy="4114800"/>
          </a:xfrm>
          <a:prstGeom prst="roundRect">
            <a:avLst>
              <a:gd name="adj" fmla="val 0"/>
            </a:avLst>
          </a:prstGeom>
          <a:solidFill>
            <a:schemeClr val="accent1">
              <a:alpha val="100000"/>
            </a:schemeClr>
          </a:solidFill>
        </p:spPr>
      </p:sp>
      <p:sp>
        <p:nvSpPr>
          <p:cNvPr id="41" name="AutoShape 41"/>
          <p:cNvSpPr/>
          <p:nvPr/>
        </p:nvSpPr>
        <p:spPr>
          <a:xfrm>
            <a:off x="3797522" y="3299460"/>
            <a:ext cx="4597051" cy="1118711"/>
          </a:xfrm>
          <a:prstGeom prst="roundRect">
            <a:avLst>
              <a:gd name="adj" fmla="val 50000"/>
            </a:avLst>
          </a:prstGeom>
          <a:solidFill>
            <a:schemeClr val="accent3">
              <a:alpha val="100000"/>
            </a:schemeClr>
          </a:solidFill>
        </p:spPr>
      </p:sp>
      <p:sp>
        <p:nvSpPr>
          <p:cNvPr id="42" name="AutoShape 42"/>
          <p:cNvSpPr/>
          <p:nvPr/>
        </p:nvSpPr>
        <p:spPr>
          <a:xfrm>
            <a:off x="4419886" y="4567428"/>
            <a:ext cx="3352229" cy="1156049"/>
          </a:xfrm>
          <a:prstGeom prst="rect">
            <a:avLst/>
          </a:prstGeom>
          <a:solidFill>
            <a:schemeClr val="accent2">
              <a:alpha val="100000"/>
              <a:lumMod val="75000"/>
            </a:schemeClr>
          </a:solidFill>
        </p:spPr>
      </p:sp>
      <p:sp>
        <p:nvSpPr>
          <p:cNvPr id="43" name="AutoShape 43"/>
          <p:cNvSpPr/>
          <p:nvPr/>
        </p:nvSpPr>
        <p:spPr>
          <a:xfrm>
            <a:off x="4419886" y="1994059"/>
            <a:ext cx="3352229" cy="1156049"/>
          </a:xfrm>
          <a:prstGeom prst="rect">
            <a:avLst/>
          </a:prstGeom>
          <a:solidFill>
            <a:schemeClr val="accent1">
              <a:alpha val="100000"/>
              <a:lumMod val="75000"/>
            </a:schemeClr>
          </a:solidFill>
        </p:spPr>
      </p:sp>
      <p:sp>
        <p:nvSpPr>
          <p:cNvPr id="44" name="Freeform 44"/>
          <p:cNvSpPr/>
          <p:nvPr/>
        </p:nvSpPr>
        <p:spPr>
          <a:xfrm>
            <a:off x="2754725" y="1994059"/>
            <a:ext cx="1548765" cy="1472375"/>
          </a:xfrm>
          <a:custGeom>
            <a:avLst/>
            <a:gdLst/>
            <a:ahLst/>
            <a:cxnLst/>
            <a:rect l="l" t="t" r="r" b="b"/>
            <a:pathLst>
              <a:path w="13370" h="12710">
                <a:moveTo>
                  <a:pt x="1" y="7714"/>
                </a:moveTo>
                <a:lnTo>
                  <a:pt x="5" y="7718"/>
                </a:lnTo>
                <a:lnTo>
                  <a:pt x="8650" y="12709"/>
                </a:lnTo>
                <a:cubicBezTo>
                  <a:pt x="9594" y="11085"/>
                  <a:pt x="11352" y="9991"/>
                  <a:pt x="13369" y="9991"/>
                </a:cubicBezTo>
                <a:lnTo>
                  <a:pt x="13369" y="9991"/>
                </a:lnTo>
                <a:lnTo>
                  <a:pt x="13369" y="1"/>
                </a:lnTo>
                <a:cubicBezTo>
                  <a:pt x="7657" y="1"/>
                  <a:pt x="2670" y="3104"/>
                  <a:pt x="1" y="7714"/>
                </a:cubicBezTo>
              </a:path>
            </a:pathLst>
          </a:custGeom>
          <a:solidFill>
            <a:schemeClr val="accent1">
              <a:alpha val="100000"/>
              <a:lumMod val="75000"/>
            </a:schemeClr>
          </a:solidFill>
        </p:spPr>
      </p:sp>
      <p:sp>
        <p:nvSpPr>
          <p:cNvPr id="45" name="Freeform 45"/>
          <p:cNvSpPr/>
          <p:nvPr/>
        </p:nvSpPr>
        <p:spPr>
          <a:xfrm>
            <a:off x="7888510" y="1994059"/>
            <a:ext cx="1548765" cy="1472375"/>
          </a:xfrm>
          <a:custGeom>
            <a:avLst/>
            <a:gdLst/>
            <a:ahLst/>
            <a:cxnLst/>
            <a:rect l="l" t="t" r="r" b="b"/>
            <a:pathLst>
              <a:path w="13370" h="12710">
                <a:moveTo>
                  <a:pt x="1" y="9991"/>
                </a:moveTo>
                <a:cubicBezTo>
                  <a:pt x="2018" y="9991"/>
                  <a:pt x="3777" y="11085"/>
                  <a:pt x="4721" y="12709"/>
                </a:cubicBezTo>
                <a:lnTo>
                  <a:pt x="4721" y="12709"/>
                </a:lnTo>
                <a:lnTo>
                  <a:pt x="13366" y="7718"/>
                </a:lnTo>
                <a:lnTo>
                  <a:pt x="13370" y="7714"/>
                </a:lnTo>
                <a:cubicBezTo>
                  <a:pt x="10700" y="3104"/>
                  <a:pt x="5713" y="1"/>
                  <a:pt x="1" y="1"/>
                </a:cubicBezTo>
                <a:lnTo>
                  <a:pt x="1" y="1"/>
                </a:lnTo>
              </a:path>
            </a:pathLst>
          </a:custGeom>
          <a:solidFill>
            <a:schemeClr val="accent2">
              <a:alpha val="100000"/>
              <a:lumMod val="75000"/>
            </a:schemeClr>
          </a:solidFill>
        </p:spPr>
      </p:sp>
      <p:sp>
        <p:nvSpPr>
          <p:cNvPr id="46" name="Freeform 46"/>
          <p:cNvSpPr/>
          <p:nvPr/>
        </p:nvSpPr>
        <p:spPr>
          <a:xfrm>
            <a:off x="2464213" y="2964085"/>
            <a:ext cx="1241488" cy="1788604"/>
          </a:xfrm>
          <a:custGeom>
            <a:avLst/>
            <a:gdLst/>
            <a:ahLst/>
            <a:cxnLst/>
            <a:rect l="l" t="t" r="r" b="b"/>
            <a:pathLst>
              <a:path w="10717" h="15440">
                <a:moveTo>
                  <a:pt x="1" y="7726"/>
                </a:moveTo>
                <a:cubicBezTo>
                  <a:pt x="1" y="10533"/>
                  <a:pt x="750" y="13171"/>
                  <a:pt x="2063" y="15439"/>
                </a:cubicBezTo>
                <a:lnTo>
                  <a:pt x="2063" y="15439"/>
                </a:lnTo>
                <a:lnTo>
                  <a:pt x="2075" y="15435"/>
                </a:lnTo>
                <a:lnTo>
                  <a:pt x="10712" y="10444"/>
                </a:lnTo>
                <a:cubicBezTo>
                  <a:pt x="10250" y="9646"/>
                  <a:pt x="9987" y="8714"/>
                  <a:pt x="9987" y="7726"/>
                </a:cubicBezTo>
                <a:lnTo>
                  <a:pt x="9987" y="7726"/>
                </a:lnTo>
                <a:cubicBezTo>
                  <a:pt x="9987" y="6729"/>
                  <a:pt x="10250" y="5798"/>
                  <a:pt x="10716" y="4996"/>
                </a:cubicBezTo>
                <a:lnTo>
                  <a:pt x="10716" y="4996"/>
                </a:lnTo>
                <a:lnTo>
                  <a:pt x="2075" y="0"/>
                </a:lnTo>
                <a:lnTo>
                  <a:pt x="2067" y="0"/>
                </a:lnTo>
                <a:cubicBezTo>
                  <a:pt x="754" y="2273"/>
                  <a:pt x="1" y="4910"/>
                  <a:pt x="1" y="7726"/>
                </a:cubicBezTo>
              </a:path>
            </a:pathLst>
          </a:custGeom>
          <a:solidFill>
            <a:schemeClr val="accent1">
              <a:alpha val="100000"/>
              <a:lumMod val="75000"/>
            </a:schemeClr>
          </a:solidFill>
        </p:spPr>
      </p:sp>
      <p:sp>
        <p:nvSpPr>
          <p:cNvPr id="47" name="Freeform 47"/>
          <p:cNvSpPr/>
          <p:nvPr/>
        </p:nvSpPr>
        <p:spPr>
          <a:xfrm>
            <a:off x="2753773" y="4250436"/>
            <a:ext cx="1549717" cy="1473137"/>
          </a:xfrm>
          <a:custGeom>
            <a:avLst/>
            <a:gdLst/>
            <a:ahLst/>
            <a:cxnLst/>
            <a:rect l="l" t="t" r="r" b="b"/>
            <a:pathLst>
              <a:path w="13378" h="12717">
                <a:moveTo>
                  <a:pt x="13" y="4987"/>
                </a:moveTo>
                <a:lnTo>
                  <a:pt x="0" y="4992"/>
                </a:lnTo>
                <a:cubicBezTo>
                  <a:pt x="2670" y="9610"/>
                  <a:pt x="7661" y="12717"/>
                  <a:pt x="13377" y="12717"/>
                </a:cubicBezTo>
                <a:lnTo>
                  <a:pt x="13377" y="12717"/>
                </a:lnTo>
                <a:lnTo>
                  <a:pt x="13377" y="12705"/>
                </a:lnTo>
                <a:lnTo>
                  <a:pt x="13377" y="2731"/>
                </a:lnTo>
                <a:cubicBezTo>
                  <a:pt x="11356" y="2731"/>
                  <a:pt x="9594" y="1633"/>
                  <a:pt x="8650" y="1"/>
                </a:cubicBezTo>
                <a:lnTo>
                  <a:pt x="8650" y="1"/>
                </a:lnTo>
              </a:path>
            </a:pathLst>
          </a:custGeom>
          <a:solidFill>
            <a:schemeClr val="accent1">
              <a:alpha val="100000"/>
              <a:lumMod val="75000"/>
            </a:schemeClr>
          </a:solidFill>
        </p:spPr>
      </p:sp>
      <p:sp>
        <p:nvSpPr>
          <p:cNvPr id="48" name="Freeform 48"/>
          <p:cNvSpPr/>
          <p:nvPr/>
        </p:nvSpPr>
        <p:spPr>
          <a:xfrm>
            <a:off x="8486013" y="2964085"/>
            <a:ext cx="1241870" cy="1788604"/>
          </a:xfrm>
          <a:custGeom>
            <a:avLst/>
            <a:gdLst/>
            <a:ahLst/>
            <a:cxnLst/>
            <a:rect l="l" t="t" r="r" b="b"/>
            <a:pathLst>
              <a:path w="10720" h="15440">
                <a:moveTo>
                  <a:pt x="8645" y="0"/>
                </a:moveTo>
                <a:lnTo>
                  <a:pt x="0" y="4996"/>
                </a:lnTo>
                <a:cubicBezTo>
                  <a:pt x="466" y="5798"/>
                  <a:pt x="733" y="6729"/>
                  <a:pt x="733" y="7726"/>
                </a:cubicBezTo>
                <a:lnTo>
                  <a:pt x="733" y="7726"/>
                </a:lnTo>
                <a:cubicBezTo>
                  <a:pt x="733" y="8714"/>
                  <a:pt x="470" y="9646"/>
                  <a:pt x="8" y="10444"/>
                </a:cubicBezTo>
                <a:lnTo>
                  <a:pt x="8" y="10444"/>
                </a:lnTo>
                <a:lnTo>
                  <a:pt x="8645" y="15435"/>
                </a:lnTo>
                <a:lnTo>
                  <a:pt x="8657" y="15439"/>
                </a:lnTo>
                <a:cubicBezTo>
                  <a:pt x="9970" y="13171"/>
                  <a:pt x="10719" y="10533"/>
                  <a:pt x="10719" y="7726"/>
                </a:cubicBezTo>
                <a:lnTo>
                  <a:pt x="10719" y="7726"/>
                </a:lnTo>
                <a:cubicBezTo>
                  <a:pt x="10719" y="4910"/>
                  <a:pt x="9966" y="2273"/>
                  <a:pt x="8649" y="0"/>
                </a:cubicBezTo>
                <a:lnTo>
                  <a:pt x="8649" y="0"/>
                </a:lnTo>
              </a:path>
            </a:pathLst>
          </a:custGeom>
          <a:solidFill>
            <a:schemeClr val="accent2">
              <a:alpha val="100000"/>
              <a:lumMod val="75000"/>
            </a:schemeClr>
          </a:solidFill>
        </p:spPr>
      </p:sp>
      <p:sp>
        <p:nvSpPr>
          <p:cNvPr id="49" name="Freeform 49"/>
          <p:cNvSpPr/>
          <p:nvPr/>
        </p:nvSpPr>
        <p:spPr>
          <a:xfrm>
            <a:off x="7888510" y="4250436"/>
            <a:ext cx="1549717" cy="1473137"/>
          </a:xfrm>
          <a:custGeom>
            <a:avLst/>
            <a:gdLst/>
            <a:ahLst/>
            <a:cxnLst/>
            <a:rect l="l" t="t" r="r" b="b"/>
            <a:pathLst>
              <a:path w="13378" h="12717">
                <a:moveTo>
                  <a:pt x="1" y="2731"/>
                </a:moveTo>
                <a:lnTo>
                  <a:pt x="1" y="12705"/>
                </a:lnTo>
                <a:lnTo>
                  <a:pt x="1" y="12717"/>
                </a:lnTo>
                <a:cubicBezTo>
                  <a:pt x="5717" y="12717"/>
                  <a:pt x="10708" y="9610"/>
                  <a:pt x="13378" y="4992"/>
                </a:cubicBezTo>
                <a:lnTo>
                  <a:pt x="13378" y="4992"/>
                </a:lnTo>
                <a:lnTo>
                  <a:pt x="13366" y="4987"/>
                </a:lnTo>
                <a:lnTo>
                  <a:pt x="4729" y="1"/>
                </a:lnTo>
                <a:cubicBezTo>
                  <a:pt x="3785" y="1633"/>
                  <a:pt x="2022" y="2731"/>
                  <a:pt x="1" y="2731"/>
                </a:cubicBezTo>
              </a:path>
            </a:pathLst>
          </a:custGeom>
          <a:solidFill>
            <a:schemeClr val="accent2">
              <a:alpha val="100000"/>
              <a:lumMod val="75000"/>
            </a:schemeClr>
          </a:solidFill>
        </p:spPr>
      </p:sp>
      <p:sp>
        <p:nvSpPr>
          <p:cNvPr id="50" name="TextBox 50"/>
          <p:cNvSpPr txBox="1"/>
          <p:nvPr/>
        </p:nvSpPr>
        <p:spPr>
          <a:xfrm>
            <a:off x="8082629" y="2616422"/>
            <a:ext cx="839248" cy="276987"/>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200">
                <a:solidFill>
                  <a:srgbClr val="FFFFFF">
                    <a:alpha val="100000"/>
                  </a:srgbClr>
                </a:solidFill>
                <a:latin typeface="Noto Sans SC"/>
                <a:ea typeface="Noto Sans SC"/>
                <a:cs typeface="Noto Sans SC"/>
              </a:rPr>
              <a:t>high</a:t>
            </a:r>
            <a:endParaRPr lang="en-US" sz="1200">
              <a:solidFill>
                <a:srgbClr val="FFFFFF">
                  <a:alpha val="100000"/>
                </a:srgbClr>
              </a:solidFill>
              <a:latin typeface="Noto Sans SC"/>
              <a:ea typeface="Noto Sans SC"/>
              <a:cs typeface="Noto Sans SC"/>
            </a:endParaRPr>
          </a:p>
        </p:txBody>
      </p:sp>
      <p:sp>
        <p:nvSpPr>
          <p:cNvPr id="51" name="TextBox 51"/>
          <p:cNvSpPr txBox="1"/>
          <p:nvPr/>
        </p:nvSpPr>
        <p:spPr>
          <a:xfrm>
            <a:off x="7966234" y="2825591"/>
            <a:ext cx="1072039" cy="215456"/>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800">
                <a:solidFill>
                  <a:srgbClr val="FFFFFF">
                    <a:alpha val="100000"/>
                  </a:srgbClr>
                </a:solidFill>
                <a:latin typeface="Noto Sans SC"/>
                <a:ea typeface="Noto Sans SC"/>
                <a:cs typeface="Noto Sans SC"/>
              </a:rPr>
              <a:t>risk</a:t>
            </a:r>
            <a:endParaRPr lang="en-US" sz="800">
              <a:solidFill>
                <a:srgbClr val="FFFFFF">
                  <a:alpha val="100000"/>
                </a:srgbClr>
              </a:solidFill>
              <a:latin typeface="Noto Sans SC"/>
              <a:ea typeface="Noto Sans SC"/>
              <a:cs typeface="Noto Sans SC"/>
            </a:endParaRPr>
          </a:p>
        </p:txBody>
      </p:sp>
      <p:sp>
        <p:nvSpPr>
          <p:cNvPr id="52" name="Freeform 52"/>
          <p:cNvSpPr/>
          <p:nvPr/>
        </p:nvSpPr>
        <p:spPr>
          <a:xfrm>
            <a:off x="3571875" y="2410206"/>
            <a:ext cx="267653" cy="198406"/>
          </a:xfrm>
          <a:custGeom>
            <a:avLst/>
            <a:gdLst/>
            <a:ahLst/>
            <a:cxnLst/>
            <a:rect l="l" t="t" r="r" b="b"/>
            <a:pathLst>
              <a:path w="68" h="50">
                <a:moveTo>
                  <a:pt x="55" y="50"/>
                </a:moveTo>
                <a:cubicBezTo>
                  <a:pt x="16" y="50"/>
                  <a:pt x="16" y="50"/>
                  <a:pt x="16" y="50"/>
                </a:cubicBezTo>
                <a:cubicBezTo>
                  <a:pt x="7" y="50"/>
                  <a:pt x="0" y="43"/>
                  <a:pt x="0" y="34"/>
                </a:cubicBezTo>
                <a:cubicBezTo>
                  <a:pt x="0" y="28"/>
                  <a:pt x="3" y="22"/>
                  <a:pt x="9" y="20"/>
                </a:cubicBezTo>
                <a:cubicBezTo>
                  <a:pt x="9" y="19"/>
                  <a:pt x="9" y="19"/>
                  <a:pt x="9" y="18"/>
                </a:cubicBezTo>
                <a:cubicBezTo>
                  <a:pt x="9" y="8"/>
                  <a:pt x="17" y="0"/>
                  <a:pt x="27" y="0"/>
                </a:cubicBezTo>
                <a:cubicBezTo>
                  <a:pt x="35" y="0"/>
                  <a:pt x="41" y="4"/>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moveTo>
                  <a:pt x="45" y="25"/>
                </a:moveTo>
                <a:cubicBezTo>
                  <a:pt x="33" y="13"/>
                  <a:pt x="33" y="13"/>
                  <a:pt x="33" y="13"/>
                </a:cubicBezTo>
                <a:cubicBezTo>
                  <a:pt x="32" y="13"/>
                  <a:pt x="32" y="12"/>
                  <a:pt x="32" y="12"/>
                </a:cubicBezTo>
                <a:cubicBezTo>
                  <a:pt x="31" y="12"/>
                  <a:pt x="31" y="13"/>
                  <a:pt x="31" y="13"/>
                </a:cubicBezTo>
                <a:cubicBezTo>
                  <a:pt x="18" y="25"/>
                  <a:pt x="18" y="25"/>
                  <a:pt x="18" y="25"/>
                </a:cubicBezTo>
                <a:cubicBezTo>
                  <a:pt x="18" y="26"/>
                  <a:pt x="18" y="26"/>
                  <a:pt x="18" y="26"/>
                </a:cubicBezTo>
                <a:cubicBezTo>
                  <a:pt x="18" y="27"/>
                  <a:pt x="19" y="27"/>
                  <a:pt x="19" y="27"/>
                </a:cubicBezTo>
                <a:cubicBezTo>
                  <a:pt x="27" y="27"/>
                  <a:pt x="27" y="27"/>
                  <a:pt x="27" y="27"/>
                </a:cubicBezTo>
                <a:cubicBezTo>
                  <a:pt x="27" y="40"/>
                  <a:pt x="27" y="40"/>
                  <a:pt x="27" y="40"/>
                </a:cubicBezTo>
                <a:cubicBezTo>
                  <a:pt x="27" y="41"/>
                  <a:pt x="28" y="41"/>
                  <a:pt x="28" y="41"/>
                </a:cubicBezTo>
                <a:cubicBezTo>
                  <a:pt x="35" y="41"/>
                  <a:pt x="35" y="41"/>
                  <a:pt x="35" y="41"/>
                </a:cubicBezTo>
                <a:cubicBezTo>
                  <a:pt x="36" y="41"/>
                  <a:pt x="36" y="41"/>
                  <a:pt x="36" y="40"/>
                </a:cubicBezTo>
                <a:cubicBezTo>
                  <a:pt x="36" y="27"/>
                  <a:pt x="36" y="27"/>
                  <a:pt x="36" y="27"/>
                </a:cubicBezTo>
                <a:cubicBezTo>
                  <a:pt x="44" y="27"/>
                  <a:pt x="44" y="27"/>
                  <a:pt x="44" y="27"/>
                </a:cubicBezTo>
                <a:cubicBezTo>
                  <a:pt x="45" y="27"/>
                  <a:pt x="45" y="27"/>
                  <a:pt x="45" y="26"/>
                </a:cubicBezTo>
                <a:cubicBezTo>
                  <a:pt x="45" y="26"/>
                  <a:pt x="45" y="26"/>
                  <a:pt x="45" y="25"/>
                </a:cubicBezTo>
                <a:close/>
              </a:path>
            </a:pathLst>
          </a:custGeom>
          <a:solidFill>
            <a:srgbClr val="FFFFFF">
              <a:alpha val="100000"/>
            </a:srgbClr>
          </a:solidFill>
        </p:spPr>
      </p:sp>
      <p:sp>
        <p:nvSpPr>
          <p:cNvPr id="53" name="Freeform 53"/>
          <p:cNvSpPr/>
          <p:nvPr/>
        </p:nvSpPr>
        <p:spPr>
          <a:xfrm>
            <a:off x="8375809" y="2342959"/>
            <a:ext cx="253079" cy="253079"/>
          </a:xfrm>
          <a:custGeom>
            <a:avLst/>
            <a:gdLst/>
            <a:ahLst/>
            <a:cxnLst/>
            <a:rect l="l" t="t"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rgbClr val="FFFFFF">
              <a:alpha val="100000"/>
            </a:srgbClr>
          </a:solidFill>
        </p:spPr>
      </p:sp>
      <p:sp>
        <p:nvSpPr>
          <p:cNvPr id="54" name="Freeform 54"/>
          <p:cNvSpPr/>
          <p:nvPr/>
        </p:nvSpPr>
        <p:spPr>
          <a:xfrm>
            <a:off x="2896648" y="3548729"/>
            <a:ext cx="231172" cy="216598"/>
          </a:xfrm>
          <a:custGeom>
            <a:avLst/>
            <a:gdLst/>
            <a:ahLst/>
            <a:cxnLst/>
            <a:rect l="l" t="t"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rgbClr val="FFFFFF">
              <a:alpha val="100000"/>
            </a:srgbClr>
          </a:solidFill>
        </p:spPr>
      </p:sp>
      <p:sp>
        <p:nvSpPr>
          <p:cNvPr id="55" name="Freeform 55"/>
          <p:cNvSpPr/>
          <p:nvPr/>
        </p:nvSpPr>
        <p:spPr>
          <a:xfrm>
            <a:off x="3555778" y="4719066"/>
            <a:ext cx="287655" cy="198406"/>
          </a:xfrm>
          <a:custGeom>
            <a:avLst/>
            <a:gdLst/>
            <a:ahLst/>
            <a:cxnLst/>
            <a:rect l="l" t="t"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rgbClr val="FFFFFF">
              <a:alpha val="100000"/>
            </a:srgbClr>
          </a:solidFill>
        </p:spPr>
      </p:sp>
      <p:sp>
        <p:nvSpPr>
          <p:cNvPr id="56" name="Freeform 56"/>
          <p:cNvSpPr/>
          <p:nvPr/>
        </p:nvSpPr>
        <p:spPr>
          <a:xfrm>
            <a:off x="8328565" y="4700111"/>
            <a:ext cx="251174" cy="225743"/>
          </a:xfrm>
          <a:custGeom>
            <a:avLst/>
            <a:gdLst/>
            <a:ahLst/>
            <a:cxnLst/>
            <a:rect l="l" t="t" r="r" b="b"/>
            <a:pathLst>
              <a:path w="64" h="57">
                <a:moveTo>
                  <a:pt x="23" y="39"/>
                </a:moveTo>
                <a:cubicBezTo>
                  <a:pt x="23" y="40"/>
                  <a:pt x="22" y="41"/>
                  <a:pt x="21" y="41"/>
                </a:cubicBezTo>
                <a:cubicBezTo>
                  <a:pt x="21" y="41"/>
                  <a:pt x="21" y="41"/>
                  <a:pt x="20" y="41"/>
                </a:cubicBezTo>
                <a:cubicBezTo>
                  <a:pt x="20" y="41"/>
                  <a:pt x="19" y="41"/>
                  <a:pt x="19" y="40"/>
                </a:cubicBezTo>
                <a:cubicBezTo>
                  <a:pt x="0" y="22"/>
                  <a:pt x="0" y="22"/>
                  <a:pt x="0" y="22"/>
                </a:cubicBezTo>
                <a:cubicBezTo>
                  <a:pt x="0" y="21"/>
                  <a:pt x="0" y="20"/>
                  <a:pt x="0" y="19"/>
                </a:cubicBezTo>
                <a:cubicBezTo>
                  <a:pt x="19" y="1"/>
                  <a:pt x="19" y="1"/>
                  <a:pt x="19" y="1"/>
                </a:cubicBezTo>
                <a:cubicBezTo>
                  <a:pt x="19" y="0"/>
                  <a:pt x="20" y="0"/>
                  <a:pt x="21" y="0"/>
                </a:cubicBezTo>
                <a:cubicBezTo>
                  <a:pt x="22" y="1"/>
                  <a:pt x="23" y="1"/>
                  <a:pt x="23" y="2"/>
                </a:cubicBezTo>
                <a:cubicBezTo>
                  <a:pt x="23" y="5"/>
                  <a:pt x="23" y="5"/>
                  <a:pt x="23" y="5"/>
                </a:cubicBezTo>
                <a:cubicBezTo>
                  <a:pt x="8" y="19"/>
                  <a:pt x="8" y="19"/>
                  <a:pt x="8" y="19"/>
                </a:cubicBezTo>
                <a:cubicBezTo>
                  <a:pt x="8" y="20"/>
                  <a:pt x="8" y="21"/>
                  <a:pt x="8" y="22"/>
                </a:cubicBezTo>
                <a:cubicBezTo>
                  <a:pt x="23" y="36"/>
                  <a:pt x="23" y="36"/>
                  <a:pt x="23" y="36"/>
                </a:cubicBezTo>
                <a:lnTo>
                  <a:pt x="23" y="39"/>
                </a:lnTo>
                <a:close/>
              </a:path>
              <a:path w="64" h="57">
                <a:moveTo>
                  <a:pt x="58" y="57"/>
                </a:moveTo>
                <a:cubicBezTo>
                  <a:pt x="58" y="57"/>
                  <a:pt x="57" y="57"/>
                  <a:pt x="57" y="57"/>
                </a:cubicBezTo>
                <a:cubicBezTo>
                  <a:pt x="57" y="57"/>
                  <a:pt x="57" y="57"/>
                  <a:pt x="57" y="57"/>
                </a:cubicBezTo>
                <a:cubicBezTo>
                  <a:pt x="56" y="57"/>
                  <a:pt x="56" y="56"/>
                  <a:pt x="56" y="56"/>
                </a:cubicBezTo>
                <a:cubicBezTo>
                  <a:pt x="57" y="46"/>
                  <a:pt x="56" y="40"/>
                  <a:pt x="52" y="36"/>
                </a:cubicBezTo>
                <a:cubicBezTo>
                  <a:pt x="49" y="32"/>
                  <a:pt x="44" y="31"/>
                  <a:pt x="36" y="30"/>
                </a:cubicBezTo>
                <a:cubicBezTo>
                  <a:pt x="36" y="39"/>
                  <a:pt x="36" y="39"/>
                  <a:pt x="36" y="39"/>
                </a:cubicBezTo>
                <a:cubicBezTo>
                  <a:pt x="36" y="40"/>
                  <a:pt x="36" y="41"/>
                  <a:pt x="35" y="41"/>
                </a:cubicBezTo>
                <a:cubicBezTo>
                  <a:pt x="35" y="41"/>
                  <a:pt x="34" y="41"/>
                  <a:pt x="34" y="41"/>
                </a:cubicBezTo>
                <a:cubicBezTo>
                  <a:pt x="33" y="41"/>
                  <a:pt x="33" y="41"/>
                  <a:pt x="32" y="40"/>
                </a:cubicBezTo>
                <a:cubicBezTo>
                  <a:pt x="14" y="22"/>
                  <a:pt x="14" y="22"/>
                  <a:pt x="14" y="22"/>
                </a:cubicBezTo>
                <a:cubicBezTo>
                  <a:pt x="13" y="21"/>
                  <a:pt x="13" y="20"/>
                  <a:pt x="14" y="19"/>
                </a:cubicBezTo>
                <a:cubicBezTo>
                  <a:pt x="32" y="1"/>
                  <a:pt x="32" y="1"/>
                  <a:pt x="32" y="1"/>
                </a:cubicBezTo>
                <a:cubicBezTo>
                  <a:pt x="33" y="0"/>
                  <a:pt x="34" y="0"/>
                  <a:pt x="35" y="0"/>
                </a:cubicBezTo>
                <a:cubicBezTo>
                  <a:pt x="36" y="1"/>
                  <a:pt x="36" y="1"/>
                  <a:pt x="36" y="2"/>
                </a:cubicBezTo>
                <a:cubicBezTo>
                  <a:pt x="36" y="12"/>
                  <a:pt x="36" y="12"/>
                  <a:pt x="36" y="12"/>
                </a:cubicBezTo>
                <a:cubicBezTo>
                  <a:pt x="46" y="12"/>
                  <a:pt x="53" y="15"/>
                  <a:pt x="58" y="20"/>
                </a:cubicBezTo>
                <a:cubicBezTo>
                  <a:pt x="63" y="25"/>
                  <a:pt x="64" y="33"/>
                  <a:pt x="64" y="38"/>
                </a:cubicBezTo>
                <a:cubicBezTo>
                  <a:pt x="64" y="45"/>
                  <a:pt x="58" y="56"/>
                  <a:pt x="58" y="57"/>
                </a:cubicBezTo>
              </a:path>
            </a:pathLst>
          </a:custGeom>
          <a:solidFill>
            <a:srgbClr val="FFFFFF">
              <a:alpha val="100000"/>
            </a:srgbClr>
          </a:solidFill>
        </p:spPr>
      </p:sp>
      <p:sp>
        <p:nvSpPr>
          <p:cNvPr id="57" name="TextBox 57"/>
          <p:cNvSpPr txBox="1"/>
          <p:nvPr/>
        </p:nvSpPr>
        <p:spPr>
          <a:xfrm>
            <a:off x="8628792" y="4016121"/>
            <a:ext cx="1072039" cy="215456"/>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800">
                <a:solidFill>
                  <a:srgbClr val="FFFFFF">
                    <a:alpha val="100000"/>
                  </a:srgbClr>
                </a:solidFill>
                <a:latin typeface="Noto Sans SC"/>
                <a:ea typeface="Noto Sans SC"/>
                <a:cs typeface="Noto Sans SC"/>
              </a:rPr>
              <a:t>aging</a:t>
            </a:r>
            <a:endParaRPr lang="en-US" sz="800">
              <a:solidFill>
                <a:srgbClr val="FFFFFF">
                  <a:alpha val="100000"/>
                </a:srgbClr>
              </a:solidFill>
              <a:latin typeface="Noto Sans SC"/>
              <a:ea typeface="Noto Sans SC"/>
              <a:cs typeface="Noto Sans SC"/>
            </a:endParaRPr>
          </a:p>
        </p:txBody>
      </p:sp>
      <p:sp>
        <p:nvSpPr>
          <p:cNvPr id="58" name="TextBox 58"/>
          <p:cNvSpPr txBox="1"/>
          <p:nvPr/>
        </p:nvSpPr>
        <p:spPr>
          <a:xfrm>
            <a:off x="8138541" y="4919376"/>
            <a:ext cx="666940" cy="276987"/>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200">
                <a:solidFill>
                  <a:srgbClr val="FFFFFF">
                    <a:alpha val="100000"/>
                  </a:srgbClr>
                </a:solidFill>
                <a:latin typeface="Noto Sans SC"/>
                <a:ea typeface="Noto Sans SC"/>
                <a:cs typeface="Noto Sans SC"/>
              </a:rPr>
              <a:t>Category 5</a:t>
            </a:r>
            <a:endParaRPr lang="en-US" sz="1200">
              <a:solidFill>
                <a:srgbClr val="FFFFFF">
                  <a:alpha val="100000"/>
                </a:srgbClr>
              </a:solidFill>
              <a:latin typeface="Noto Sans SC"/>
              <a:ea typeface="Noto Sans SC"/>
              <a:cs typeface="Noto Sans SC"/>
            </a:endParaRPr>
          </a:p>
        </p:txBody>
      </p:sp>
      <p:sp>
        <p:nvSpPr>
          <p:cNvPr id="59" name="TextBox 59"/>
          <p:cNvSpPr txBox="1"/>
          <p:nvPr/>
        </p:nvSpPr>
        <p:spPr>
          <a:xfrm>
            <a:off x="7935944" y="5128546"/>
            <a:ext cx="1072039" cy="215456"/>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800">
                <a:solidFill>
                  <a:srgbClr val="FFFFFF">
                    <a:alpha val="100000"/>
                  </a:srgbClr>
                </a:solidFill>
                <a:latin typeface="Noto Sans SC"/>
                <a:ea typeface="Noto Sans SC"/>
                <a:cs typeface="Noto Sans SC"/>
              </a:rPr>
              <a:t>resource</a:t>
            </a:r>
            <a:endParaRPr lang="en-US" sz="800">
              <a:solidFill>
                <a:srgbClr val="FFFFFF">
                  <a:alpha val="100000"/>
                </a:srgbClr>
              </a:solidFill>
              <a:latin typeface="Noto Sans SC"/>
              <a:ea typeface="Noto Sans SC"/>
              <a:cs typeface="Noto Sans SC"/>
            </a:endParaRPr>
          </a:p>
        </p:txBody>
      </p:sp>
      <p:sp>
        <p:nvSpPr>
          <p:cNvPr id="60" name="TextBox 60"/>
          <p:cNvSpPr txBox="1"/>
          <p:nvPr/>
        </p:nvSpPr>
        <p:spPr>
          <a:xfrm>
            <a:off x="3127820" y="2596991"/>
            <a:ext cx="1136333" cy="291465"/>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200">
                <a:solidFill>
                  <a:srgbClr val="FFFFFF">
                    <a:alpha val="100000"/>
                  </a:srgbClr>
                </a:solidFill>
                <a:latin typeface="Noto Sans SC"/>
                <a:ea typeface="Noto Sans SC"/>
                <a:cs typeface="Noto Sans SC"/>
              </a:rPr>
              <a:t>Meet the standard</a:t>
            </a:r>
            <a:endParaRPr lang="en-US" sz="1200">
              <a:solidFill>
                <a:srgbClr val="FFFFFF">
                  <a:alpha val="100000"/>
                </a:srgbClr>
              </a:solidFill>
              <a:latin typeface="Noto Sans SC"/>
              <a:ea typeface="Noto Sans SC"/>
              <a:cs typeface="Noto Sans SC"/>
            </a:endParaRPr>
          </a:p>
        </p:txBody>
      </p:sp>
      <p:sp>
        <p:nvSpPr>
          <p:cNvPr id="61" name="TextBox 61"/>
          <p:cNvSpPr txBox="1"/>
          <p:nvPr/>
        </p:nvSpPr>
        <p:spPr>
          <a:xfrm>
            <a:off x="3192113" y="2806255"/>
            <a:ext cx="1072039" cy="215456"/>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800">
                <a:solidFill>
                  <a:srgbClr val="FFFFFF">
                    <a:alpha val="100000"/>
                  </a:srgbClr>
                </a:solidFill>
                <a:latin typeface="Noto Sans SC"/>
                <a:ea typeface="Noto Sans SC"/>
                <a:cs typeface="Noto Sans SC"/>
              </a:rPr>
              <a:t>performance</a:t>
            </a:r>
            <a:endParaRPr lang="en-US" sz="800">
              <a:solidFill>
                <a:srgbClr val="FFFFFF">
                  <a:alpha val="100000"/>
                </a:srgbClr>
              </a:solidFill>
              <a:latin typeface="Noto Sans SC"/>
              <a:ea typeface="Noto Sans SC"/>
              <a:cs typeface="Noto Sans SC"/>
            </a:endParaRPr>
          </a:p>
        </p:txBody>
      </p:sp>
      <p:sp>
        <p:nvSpPr>
          <p:cNvPr id="62" name="TextBox 62"/>
          <p:cNvSpPr txBox="1"/>
          <p:nvPr/>
        </p:nvSpPr>
        <p:spPr>
          <a:xfrm>
            <a:off x="2464213" y="3755993"/>
            <a:ext cx="1158477" cy="291465"/>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200">
                <a:solidFill>
                  <a:srgbClr val="FFFFFF">
                    <a:alpha val="100000"/>
                  </a:srgbClr>
                </a:solidFill>
                <a:latin typeface="Noto Sans SC"/>
                <a:ea typeface="Noto Sans SC"/>
                <a:cs typeface="Noto Sans SC"/>
              </a:rPr>
              <a:t>3 items</a:t>
            </a:r>
            <a:endParaRPr lang="en-US" sz="1200">
              <a:solidFill>
                <a:srgbClr val="FFFFFF">
                  <a:alpha val="100000"/>
                </a:srgbClr>
              </a:solidFill>
              <a:latin typeface="Noto Sans SC"/>
              <a:ea typeface="Noto Sans SC"/>
              <a:cs typeface="Noto Sans SC"/>
            </a:endParaRPr>
          </a:p>
        </p:txBody>
      </p:sp>
      <p:sp>
        <p:nvSpPr>
          <p:cNvPr id="63" name="TextBox 63"/>
          <p:cNvSpPr txBox="1"/>
          <p:nvPr/>
        </p:nvSpPr>
        <p:spPr>
          <a:xfrm>
            <a:off x="2476214" y="3965162"/>
            <a:ext cx="1072039" cy="215456"/>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800">
                <a:solidFill>
                  <a:srgbClr val="FFFFFF">
                    <a:alpha val="100000"/>
                  </a:srgbClr>
                </a:solidFill>
                <a:latin typeface="Noto Sans SC"/>
                <a:ea typeface="Noto Sans SC"/>
                <a:cs typeface="Noto Sans SC"/>
              </a:rPr>
              <a:t>interface</a:t>
            </a:r>
            <a:endParaRPr lang="en-US" sz="800">
              <a:solidFill>
                <a:srgbClr val="FFFFFF">
                  <a:alpha val="100000"/>
                </a:srgbClr>
              </a:solidFill>
              <a:latin typeface="Noto Sans SC"/>
              <a:ea typeface="Noto Sans SC"/>
              <a:cs typeface="Noto Sans SC"/>
            </a:endParaRPr>
          </a:p>
        </p:txBody>
      </p:sp>
      <p:sp>
        <p:nvSpPr>
          <p:cNvPr id="64" name="TextBox 64"/>
          <p:cNvSpPr txBox="1"/>
          <p:nvPr/>
        </p:nvSpPr>
        <p:spPr>
          <a:xfrm>
            <a:off x="3265456" y="4899946"/>
            <a:ext cx="864870" cy="276987"/>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200">
                <a:solidFill>
                  <a:srgbClr val="FFFFFF">
                    <a:alpha val="100000"/>
                  </a:srgbClr>
                </a:solidFill>
                <a:latin typeface="Noto Sans SC"/>
                <a:ea typeface="Noto Sans SC"/>
                <a:cs typeface="Noto Sans SC"/>
              </a:rPr>
              <a:t>100%</a:t>
            </a:r>
            <a:endParaRPr lang="en-US" sz="1200">
              <a:solidFill>
                <a:srgbClr val="FFFFFF">
                  <a:alpha val="100000"/>
                </a:srgbClr>
              </a:solidFill>
              <a:latin typeface="Noto Sans SC"/>
              <a:ea typeface="Noto Sans SC"/>
              <a:cs typeface="Noto Sans SC"/>
            </a:endParaRPr>
          </a:p>
        </p:txBody>
      </p:sp>
      <p:sp>
        <p:nvSpPr>
          <p:cNvPr id="65" name="TextBox 65"/>
          <p:cNvSpPr txBox="1"/>
          <p:nvPr/>
        </p:nvSpPr>
        <p:spPr>
          <a:xfrm>
            <a:off x="3161824" y="5109210"/>
            <a:ext cx="1072039" cy="215456"/>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800">
                <a:solidFill>
                  <a:srgbClr val="FFFFFF">
                    <a:alpha val="100000"/>
                  </a:srgbClr>
                </a:solidFill>
                <a:latin typeface="Noto Sans SC"/>
                <a:ea typeface="Noto Sans SC"/>
                <a:cs typeface="Noto Sans SC"/>
              </a:rPr>
              <a:t>ability</a:t>
            </a:r>
            <a:endParaRPr lang="en-US" sz="800">
              <a:solidFill>
                <a:srgbClr val="FFFFFF">
                  <a:alpha val="100000"/>
                </a:srgbClr>
              </a:solidFill>
              <a:latin typeface="Noto Sans SC"/>
              <a:ea typeface="Noto Sans SC"/>
              <a:cs typeface="Noto Sans SC"/>
            </a:endParaRPr>
          </a:p>
        </p:txBody>
      </p:sp>
      <p:sp>
        <p:nvSpPr>
          <p:cNvPr id="66" name="Freeform 66"/>
          <p:cNvSpPr/>
          <p:nvPr/>
        </p:nvSpPr>
        <p:spPr>
          <a:xfrm>
            <a:off x="9019889" y="3548729"/>
            <a:ext cx="231172" cy="216598"/>
          </a:xfrm>
          <a:custGeom>
            <a:avLst/>
            <a:gdLst/>
            <a:ahLst/>
            <a:cxnLst/>
            <a:rect l="l" t="t"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rgbClr val="FFFFFF">
              <a:alpha val="100000"/>
            </a:srgbClr>
          </a:solidFill>
        </p:spPr>
      </p:sp>
      <p:sp>
        <p:nvSpPr>
          <p:cNvPr id="67" name="TextBox 67"/>
          <p:cNvSpPr txBox="1"/>
          <p:nvPr/>
        </p:nvSpPr>
        <p:spPr>
          <a:xfrm>
            <a:off x="8702421" y="3755993"/>
            <a:ext cx="878681" cy="276987"/>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200">
                <a:solidFill>
                  <a:srgbClr val="FFFFFF">
                    <a:alpha val="100000"/>
                  </a:srgbClr>
                </a:solidFill>
                <a:latin typeface="Noto Sans SC"/>
                <a:ea typeface="Noto Sans SC"/>
                <a:cs typeface="Noto Sans SC"/>
              </a:rPr>
              <a:t>24h</a:t>
            </a:r>
            <a:endParaRPr lang="en-US" sz="1200">
              <a:solidFill>
                <a:srgbClr val="FFFFFF">
                  <a:alpha val="100000"/>
                </a:srgbClr>
              </a:solidFill>
              <a:latin typeface="Noto Sans SC"/>
              <a:ea typeface="Noto Sans SC"/>
              <a:cs typeface="Noto Sans SC"/>
            </a:endParaRPr>
          </a:p>
        </p:txBody>
      </p:sp>
      <p:sp>
        <p:nvSpPr>
          <p:cNvPr id="68" name="AutoShape 68"/>
          <p:cNvSpPr/>
          <p:nvPr/>
        </p:nvSpPr>
        <p:spPr>
          <a:xfrm>
            <a:off x="4705636" y="2261521"/>
            <a:ext cx="687419" cy="687419"/>
          </a:xfrm>
          <a:prstGeom prst="ellipse">
            <a:avLst/>
          </a:prstGeom>
          <a:solidFill>
            <a:schemeClr val="accent1">
              <a:alpha val="100000"/>
              <a:lumMod val="20000"/>
              <a:lumOff val="80000"/>
            </a:schemeClr>
          </a:solidFill>
        </p:spPr>
      </p:sp>
      <p:sp>
        <p:nvSpPr>
          <p:cNvPr id="69" name="TextBox 69"/>
          <p:cNvSpPr txBox="1"/>
          <p:nvPr/>
        </p:nvSpPr>
        <p:spPr>
          <a:xfrm flipH="1">
            <a:off x="5565553" y="2541079"/>
            <a:ext cx="1866900"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rgbClr val="FFFFFF">
                    <a:alpha val="100000"/>
                  </a:srgbClr>
                </a:solidFill>
                <a:latin typeface="Noto Sans SC"/>
                <a:ea typeface="Noto Sans SC"/>
                <a:cs typeface="Noto Sans SC"/>
              </a:rPr>
              <a:t>Whether the input during the review process is complete and clear, including customer requirements, regulatory standards, etc.</a:t>
            </a:r>
            <a:endParaRPr lang="en-US" sz="1000">
              <a:solidFill>
                <a:srgbClr val="FFFFFF">
                  <a:alpha val="100000"/>
                </a:srgbClr>
              </a:solidFill>
              <a:latin typeface="Noto Sans SC"/>
              <a:ea typeface="Noto Sans SC"/>
              <a:cs typeface="Noto Sans SC"/>
            </a:endParaRPr>
          </a:p>
        </p:txBody>
      </p:sp>
      <p:sp>
        <p:nvSpPr>
          <p:cNvPr id="70" name="TextBox 70"/>
          <p:cNvSpPr txBox="1"/>
          <p:nvPr/>
        </p:nvSpPr>
        <p:spPr>
          <a:xfrm flipH="1">
            <a:off x="5565553" y="2267141"/>
            <a:ext cx="1743075"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50">
                <a:solidFill>
                  <a:srgbClr val="FFFDFD">
                    <a:alpha val="100000"/>
                  </a:srgbClr>
                </a:solidFill>
                <a:latin typeface="Noto Sans SC"/>
                <a:ea typeface="Noto Sans SC"/>
                <a:cs typeface="Noto Sans SC"/>
              </a:rPr>
              <a:t>Enter review</a:t>
            </a:r>
            <a:endParaRPr lang="en-US" sz="1550">
              <a:solidFill>
                <a:srgbClr val="FFFDFD">
                  <a:alpha val="100000"/>
                </a:srgbClr>
              </a:solidFill>
              <a:latin typeface="Noto Sans SC"/>
              <a:ea typeface="Noto Sans SC"/>
              <a:cs typeface="Noto Sans SC"/>
            </a:endParaRPr>
          </a:p>
        </p:txBody>
      </p:sp>
      <p:sp>
        <p:nvSpPr>
          <p:cNvPr id="71" name="Freeform 71"/>
          <p:cNvSpPr/>
          <p:nvPr/>
        </p:nvSpPr>
        <p:spPr>
          <a:xfrm>
            <a:off x="4923377" y="2435257"/>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chemeClr val="accent1">
              <a:alpha val="100000"/>
              <a:lumMod val="75000"/>
            </a:schemeClr>
          </a:solidFill>
        </p:spPr>
      </p:sp>
      <p:sp>
        <p:nvSpPr>
          <p:cNvPr id="72" name="AutoShape 72"/>
          <p:cNvSpPr/>
          <p:nvPr/>
        </p:nvSpPr>
        <p:spPr>
          <a:xfrm>
            <a:off x="4705636" y="4848035"/>
            <a:ext cx="687419" cy="687419"/>
          </a:xfrm>
          <a:prstGeom prst="ellipse">
            <a:avLst/>
          </a:prstGeom>
          <a:solidFill>
            <a:schemeClr val="accent2">
              <a:alpha val="100000"/>
              <a:lumMod val="20000"/>
              <a:lumOff val="80000"/>
            </a:schemeClr>
          </a:solidFill>
        </p:spPr>
      </p:sp>
      <p:sp>
        <p:nvSpPr>
          <p:cNvPr id="73" name="TextBox 73"/>
          <p:cNvSpPr txBox="1"/>
          <p:nvPr/>
        </p:nvSpPr>
        <p:spPr>
          <a:xfrm flipH="1">
            <a:off x="5565553" y="5127498"/>
            <a:ext cx="1866900"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rgbClr val="FFFFFF">
                    <a:alpha val="100000"/>
                  </a:srgbClr>
                </a:solidFill>
                <a:latin typeface="Noto Sans SC"/>
                <a:ea typeface="Noto Sans SC"/>
                <a:cs typeface="Noto Sans SC"/>
              </a:rPr>
              <a:t>Confirm whether process output meets requirements, such as product characteristics, deliverables, etc.</a:t>
            </a:r>
            <a:endParaRPr lang="en-US" sz="1000">
              <a:solidFill>
                <a:srgbClr val="FFFFFF">
                  <a:alpha val="100000"/>
                </a:srgbClr>
              </a:solidFill>
              <a:latin typeface="Noto Sans SC"/>
              <a:ea typeface="Noto Sans SC"/>
              <a:cs typeface="Noto Sans SC"/>
            </a:endParaRPr>
          </a:p>
        </p:txBody>
      </p:sp>
      <p:sp>
        <p:nvSpPr>
          <p:cNvPr id="74" name="TextBox 74"/>
          <p:cNvSpPr txBox="1"/>
          <p:nvPr/>
        </p:nvSpPr>
        <p:spPr>
          <a:xfrm flipH="1">
            <a:off x="5565553" y="4853559"/>
            <a:ext cx="1743075" cy="257175"/>
          </a:xfrm>
          <a:prstGeom prst="rect">
            <a:avLst/>
          </a:prstGeom>
          <a:noFill/>
        </p:spPr>
        <p:txBody>
          <a:bodyPr vert="horz" wrap="square" lIns="0" tIns="0" rIns="0" bIns="0" rtlCol="0" anchor="t" anchorCtr="0">
            <a:spAutoFit/>
          </a:bodyPr>
          <a:lstStyle/>
          <a:p>
            <a:pPr algn="l">
              <a:lnSpc>
                <a:spcPct val="100000"/>
              </a:lnSpc>
              <a:spcBef>
                <a:spcPct val="0"/>
              </a:spcBef>
            </a:pPr>
            <a:r>
              <a:rPr lang="en-US" sz="1550">
                <a:solidFill>
                  <a:srgbClr val="FFFFFF">
                    <a:alpha val="100000"/>
                  </a:srgbClr>
                </a:solidFill>
                <a:latin typeface="Noto Sans SC"/>
                <a:ea typeface="Noto Sans SC"/>
                <a:cs typeface="Noto Sans SC"/>
              </a:rPr>
              <a:t>Output validation</a:t>
            </a:r>
            <a:endParaRPr lang="en-US" sz="1550">
              <a:solidFill>
                <a:srgbClr val="FFFFFF">
                  <a:alpha val="100000"/>
                </a:srgbClr>
              </a:solidFill>
              <a:latin typeface="Noto Sans SC"/>
              <a:ea typeface="Noto Sans SC"/>
              <a:cs typeface="Noto Sans SC"/>
            </a:endParaRPr>
          </a:p>
        </p:txBody>
      </p:sp>
      <p:sp>
        <p:nvSpPr>
          <p:cNvPr id="75" name="Freeform 75"/>
          <p:cNvSpPr/>
          <p:nvPr/>
        </p:nvSpPr>
        <p:spPr>
          <a:xfrm>
            <a:off x="4923377" y="5021675"/>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chemeClr val="accent2">
              <a:alpha val="100000"/>
              <a:lumMod val="75000"/>
            </a:schemeClr>
          </a:solid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794501" y="3329974"/>
            <a:ext cx="1005648" cy="1005648"/>
          </a:xfrm>
          <a:prstGeom prst="roundRect">
            <a:avLst>
              <a:gd name="adj" fmla="val 15104"/>
            </a:avLst>
          </a:prstGeom>
          <a:solidFill>
            <a:schemeClr val="accent1">
              <a:alpha val="100000"/>
            </a:schemeClr>
          </a:solidFill>
        </p:spPr>
      </p:sp>
      <p:sp>
        <p:nvSpPr>
          <p:cNvPr id="3" name="AutoShape 3"/>
          <p:cNvSpPr/>
          <p:nvPr/>
        </p:nvSpPr>
        <p:spPr>
          <a:xfrm>
            <a:off x="794501" y="5117778"/>
            <a:ext cx="1005648" cy="1005648"/>
          </a:xfrm>
          <a:prstGeom prst="roundRect">
            <a:avLst>
              <a:gd name="adj" fmla="val 15104"/>
            </a:avLst>
          </a:prstGeom>
          <a:solidFill>
            <a:schemeClr val="accent1">
              <a:alpha val="100000"/>
            </a:schemeClr>
          </a:solidFill>
        </p:spPr>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PFMEA and control plan review</a:t>
            </a:r>
            <a:endParaRPr lang="en-US" sz="3000" b="1">
              <a:solidFill>
                <a:schemeClr val="dk2">
                  <a:alpha val="100000"/>
                </a:schemeClr>
              </a:solidFill>
              <a:latin typeface="Noto Sans SC"/>
              <a:ea typeface="Noto Sans SC"/>
              <a:cs typeface="Noto Sans SC"/>
            </a:endParaRPr>
          </a:p>
        </p:txBody>
      </p:sp>
      <p:sp>
        <p:nvSpPr>
          <p:cNvPr id="5" name="AutoShape 5"/>
          <p:cNvSpPr/>
          <p:nvPr/>
        </p:nvSpPr>
        <p:spPr>
          <a:xfrm>
            <a:off x="794501" y="1589794"/>
            <a:ext cx="1005648" cy="1005648"/>
          </a:xfrm>
          <a:prstGeom prst="roundRect">
            <a:avLst>
              <a:gd name="adj" fmla="val 15104"/>
            </a:avLst>
          </a:prstGeom>
          <a:solidFill>
            <a:schemeClr val="accent1">
              <a:alpha val="100000"/>
            </a:schemeClr>
          </a:solidFill>
        </p:spPr>
      </p:sp>
      <p:sp>
        <p:nvSpPr>
          <p:cNvPr id="6" name="TextBox 6"/>
          <p:cNvSpPr txBox="1"/>
          <p:nvPr/>
        </p:nvSpPr>
        <p:spPr>
          <a:xfrm>
            <a:off x="2068768" y="3634626"/>
            <a:ext cx="9355961" cy="1102152"/>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First, confirm whether the control plan covers all key processes and product characteristics; secondly, check whether the control method is clear, specific and operable, including the equipment, tools, detection methods used, etc.; thirdly, verify whether the control plan is consistent with the risk response measures in the PFMEA to ensure that all high-risk items are effectively controlled; finally, evaluate the update mechanism of the control plan to ensure that it can be adjusted in time as the process changes.</a:t>
            </a:r>
            <a:endParaRPr lang="en-US" sz="1500">
              <a:solidFill>
                <a:schemeClr val="dk1">
                  <a:alpha val="100000"/>
                </a:schemeClr>
              </a:solidFill>
              <a:latin typeface="Noto Sans SC"/>
              <a:ea typeface="Noto Sans SC"/>
              <a:cs typeface="Noto Sans SC"/>
            </a:endParaRPr>
          </a:p>
        </p:txBody>
      </p:sp>
      <p:sp>
        <p:nvSpPr>
          <p:cNvPr id="7" name="TextBox 7"/>
          <p:cNvSpPr txBox="1"/>
          <p:nvPr/>
        </p:nvSpPr>
        <p:spPr>
          <a:xfrm>
            <a:off x="2068768" y="3097764"/>
            <a:ext cx="7126614" cy="5826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Control plan review process</a:t>
            </a:r>
            <a:endParaRPr lang="en-US" sz="2400" b="1">
              <a:solidFill>
                <a:schemeClr val="accent1">
                  <a:alpha val="100000"/>
                </a:schemeClr>
              </a:solidFill>
              <a:latin typeface="Noto Sans SC"/>
              <a:ea typeface="Noto Sans SC"/>
              <a:cs typeface="Noto Sans SC"/>
            </a:endParaRPr>
          </a:p>
        </p:txBody>
      </p:sp>
      <p:sp>
        <p:nvSpPr>
          <p:cNvPr id="8" name="Freeform 8"/>
          <p:cNvSpPr/>
          <p:nvPr/>
        </p:nvSpPr>
        <p:spPr>
          <a:xfrm>
            <a:off x="1083690" y="1852261"/>
            <a:ext cx="427271" cy="427271"/>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rgbClr val="FFFFFF">
              <a:alpha val="100000"/>
            </a:srgbClr>
          </a:solidFill>
        </p:spPr>
      </p:sp>
      <p:sp>
        <p:nvSpPr>
          <p:cNvPr id="9" name="Freeform 9"/>
          <p:cNvSpPr/>
          <p:nvPr/>
        </p:nvSpPr>
        <p:spPr>
          <a:xfrm>
            <a:off x="1070766" y="3606239"/>
            <a:ext cx="453118" cy="453118"/>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sp>
        <p:nvSpPr>
          <p:cNvPr id="10" name="Freeform 10"/>
          <p:cNvSpPr/>
          <p:nvPr/>
        </p:nvSpPr>
        <p:spPr>
          <a:xfrm>
            <a:off x="1078579" y="5401856"/>
            <a:ext cx="437493" cy="437493"/>
          </a:xfrm>
          <a:custGeom>
            <a:avLst/>
            <a:gdLst/>
            <a:ahLst/>
            <a:cxnLst/>
            <a:rect l="l" t="t" r="r" b="b"/>
            <a:pathLst>
              <a:path w="304800" h="304800">
                <a:moveTo>
                  <a:pt x="0" y="91440"/>
                </a:moveTo>
                <a:lnTo>
                  <a:pt x="152400" y="0"/>
                </a:lnTo>
                <a:lnTo>
                  <a:pt x="304800" y="91440"/>
                </a:lnTo>
                <a:lnTo>
                  <a:pt x="304800" y="121920"/>
                </a:lnTo>
                <a:lnTo>
                  <a:pt x="0" y="121920"/>
                </a:lnTo>
                <a:lnTo>
                  <a:pt x="0" y="91440"/>
                </a:lnTo>
                <a:close/>
                <a:moveTo>
                  <a:pt x="0" y="274320"/>
                </a:moveTo>
                <a:lnTo>
                  <a:pt x="304800" y="274320"/>
                </a:lnTo>
                <a:lnTo>
                  <a:pt x="304800" y="304800"/>
                </a:lnTo>
                <a:lnTo>
                  <a:pt x="0" y="304800"/>
                </a:lnTo>
                <a:lnTo>
                  <a:pt x="0" y="274320"/>
                </a:lnTo>
                <a:close/>
                <a:moveTo>
                  <a:pt x="30480" y="243840"/>
                </a:moveTo>
                <a:lnTo>
                  <a:pt x="274320" y="243840"/>
                </a:lnTo>
                <a:lnTo>
                  <a:pt x="274320" y="274320"/>
                </a:lnTo>
                <a:lnTo>
                  <a:pt x="30480" y="274320"/>
                </a:lnTo>
                <a:lnTo>
                  <a:pt x="30480" y="243840"/>
                </a:lnTo>
                <a:close/>
                <a:moveTo>
                  <a:pt x="30480" y="121920"/>
                </a:moveTo>
                <a:lnTo>
                  <a:pt x="91440" y="121920"/>
                </a:lnTo>
                <a:lnTo>
                  <a:pt x="91440" y="243840"/>
                </a:lnTo>
                <a:lnTo>
                  <a:pt x="30480" y="243840"/>
                </a:lnTo>
                <a:lnTo>
                  <a:pt x="30480" y="121920"/>
                </a:lnTo>
                <a:close/>
                <a:moveTo>
                  <a:pt x="121920" y="121920"/>
                </a:moveTo>
                <a:lnTo>
                  <a:pt x="182880" y="121920"/>
                </a:lnTo>
                <a:lnTo>
                  <a:pt x="182880" y="243840"/>
                </a:lnTo>
                <a:lnTo>
                  <a:pt x="121920" y="243840"/>
                </a:lnTo>
                <a:lnTo>
                  <a:pt x="121920" y="121920"/>
                </a:lnTo>
                <a:close/>
                <a:moveTo>
                  <a:pt x="213360" y="121920"/>
                </a:moveTo>
                <a:lnTo>
                  <a:pt x="274320" y="121920"/>
                </a:lnTo>
                <a:lnTo>
                  <a:pt x="274320" y="243840"/>
                </a:lnTo>
                <a:lnTo>
                  <a:pt x="213360" y="243840"/>
                </a:lnTo>
                <a:lnTo>
                  <a:pt x="213360" y="121920"/>
                </a:lnTo>
                <a:close/>
              </a:path>
            </a:pathLst>
          </a:custGeom>
          <a:solidFill>
            <a:srgbClr val="FFFFFF">
              <a:alpha val="100000"/>
            </a:srgbClr>
          </a:solidFill>
        </p:spPr>
      </p:sp>
      <p:sp>
        <p:nvSpPr>
          <p:cNvPr id="11" name="TextBox 11"/>
          <p:cNvSpPr txBox="1"/>
          <p:nvPr/>
        </p:nvSpPr>
        <p:spPr>
          <a:xfrm>
            <a:off x="2068768" y="1867527"/>
            <a:ext cx="9355961" cy="1104421"/>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Conduct an in-depth review of the comprehensiveness of the process failure modes and consequences analysis, including identifying all potential process failure modes, assessing their severity, frequency of occurrence and detection, and determining the risk priority number (RPN); at the same time, check whether effective preventive and corrective measures have been developed for high-risk failure modes, and verify whether these measures have been incorporated into the control plan.</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2068768" y="1330664"/>
            <a:ext cx="7126614" cy="5826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PFMEA audit key points</a:t>
            </a:r>
            <a:endParaRPr lang="en-US" sz="2400" b="1">
              <a:solidFill>
                <a:schemeClr val="accent1">
                  <a:alpha val="100000"/>
                </a:schemeClr>
              </a:solidFill>
              <a:latin typeface="Noto Sans SC"/>
              <a:ea typeface="Noto Sans SC"/>
              <a:cs typeface="Noto Sans SC"/>
            </a:endParaRPr>
          </a:p>
        </p:txBody>
      </p:sp>
      <p:sp>
        <p:nvSpPr>
          <p:cNvPr id="13" name="TextBox 13"/>
          <p:cNvSpPr txBox="1"/>
          <p:nvPr/>
        </p:nvSpPr>
        <p:spPr>
          <a:xfrm>
            <a:off x="2068768" y="5332100"/>
            <a:ext cx="9355961" cy="1112888"/>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Focus on checking whether the high-risk failure modes identified in the PFMEA have been targeted in the control plan, including the rationality of the control methods, whether the setting of control points is appropriate, etc.; at the same time, confirm whether any changes in the control plan have been fed back to the PFMEA to ensure dynamic consistency between the two.</a:t>
            </a:r>
            <a:endParaRPr lang="en-US" sz="1500">
              <a:solidFill>
                <a:schemeClr val="dk1">
                  <a:alpha val="100000"/>
                </a:schemeClr>
              </a:solidFill>
              <a:latin typeface="Noto Sans SC"/>
              <a:ea typeface="Noto Sans SC"/>
              <a:cs typeface="Noto Sans SC"/>
            </a:endParaRPr>
          </a:p>
        </p:txBody>
      </p:sp>
      <p:sp>
        <p:nvSpPr>
          <p:cNvPr id="14" name="TextBox 14"/>
          <p:cNvSpPr txBox="1"/>
          <p:nvPr/>
        </p:nvSpPr>
        <p:spPr>
          <a:xfrm>
            <a:off x="2068768" y="4813719"/>
            <a:ext cx="7126614" cy="582634"/>
          </a:xfrm>
          <a:prstGeom prst="rect">
            <a:avLst/>
          </a:prstGeom>
        </p:spPr>
        <p:txBody>
          <a:bodyPr vert="horz" wrap="square" lIns="66008" tIns="33052" rIns="66008" bIns="33052" rtlCol="0" anchor="ctr" anchorCtr="0">
            <a:noAutofit/>
          </a:bodyPr>
          <a:lstStyle/>
          <a:p>
            <a:pPr algn="l">
              <a:lnSpc>
                <a:spcPct val="120000"/>
              </a:lnSpc>
            </a:pPr>
            <a:r>
              <a:rPr lang="en-US" sz="2400" b="1">
                <a:solidFill>
                  <a:schemeClr val="accent1">
                    <a:alpha val="100000"/>
                  </a:schemeClr>
                </a:solidFill>
                <a:latin typeface="Noto Sans SC"/>
                <a:ea typeface="Noto Sans SC"/>
                <a:cs typeface="Noto Sans SC"/>
              </a:rPr>
              <a:t>Review of the correlation between PFMEA and control plan</a:t>
            </a:r>
            <a:endParaRPr lang="en-US" sz="2400" b="1">
              <a:solidFill>
                <a:schemeClr val="accent1">
                  <a:alpha val="100000"/>
                </a:schemeClr>
              </a:solidFill>
              <a:latin typeface="Noto Sans SC"/>
              <a:ea typeface="Noto Sans SC"/>
              <a:cs typeface="Noto Sans S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2589139" y="4907596"/>
            <a:ext cx="8609341" cy="1478267"/>
          </a:xfrm>
          <a:prstGeom prst="roundRect">
            <a:avLst>
              <a:gd name="adj" fmla="val 16667"/>
            </a:avLst>
          </a:prstGeom>
          <a:solidFill>
            <a:schemeClr val="lt2">
              <a:alpha val="100000"/>
            </a:schemeClr>
          </a:solidFill>
        </p:spPr>
      </p:sp>
      <p:sp>
        <p:nvSpPr>
          <p:cNvPr id="3" name="AutoShape 3"/>
          <p:cNvSpPr/>
          <p:nvPr/>
        </p:nvSpPr>
        <p:spPr>
          <a:xfrm>
            <a:off x="965148" y="3145225"/>
            <a:ext cx="8609341" cy="1478267"/>
          </a:xfrm>
          <a:prstGeom prst="roundRect">
            <a:avLst>
              <a:gd name="adj" fmla="val 16667"/>
            </a:avLst>
          </a:prstGeom>
          <a:solidFill>
            <a:schemeClr val="lt2">
              <a:alpha val="100000"/>
            </a:schemeClr>
          </a:solidFill>
        </p:spPr>
      </p:sp>
      <p:sp>
        <p:nvSpPr>
          <p:cNvPr id="4" name="AutoShape 4"/>
          <p:cNvSpPr/>
          <p:nvPr/>
        </p:nvSpPr>
        <p:spPr>
          <a:xfrm>
            <a:off x="2493889" y="1358958"/>
            <a:ext cx="8609341" cy="1478267"/>
          </a:xfrm>
          <a:prstGeom prst="roundRect">
            <a:avLst>
              <a:gd name="adj" fmla="val 16667"/>
            </a:avLst>
          </a:prstGeom>
          <a:solidFill>
            <a:schemeClr val="lt2">
              <a:alpha val="100000"/>
            </a:schemeClr>
          </a:solidFill>
        </p:spPr>
      </p:sp>
      <p:sp>
        <p:nvSpPr>
          <p:cNvPr id="5" name="TextBox 5"/>
          <p:cNvSpPr txBox="1"/>
          <p:nvPr/>
        </p:nvSpPr>
        <p:spPr>
          <a:xfrm>
            <a:off x="3283333" y="1796843"/>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a:ea typeface="Noto Sans SC"/>
                <a:cs typeface="Noto Sans SC"/>
              </a:rPr>
              <a:t>When reviewing the PFMEA and control plan, attention should be paid to collecting data from the actual production process, such as process capability index, defective rate, etc., to verify the effectiveness of the risk assessment and control plan in the PFMEA; through data analysis, potential problems and improvement points can be discovered to provide a basis for continuous improvement.</a:t>
            </a:r>
            <a:endParaRPr lang="en-US" sz="1500">
              <a:solidFill>
                <a:schemeClr val="dk1">
                  <a:alpha val="100000"/>
                </a:schemeClr>
              </a:solidFill>
              <a:latin typeface="Noto Sans SC"/>
              <a:ea typeface="Noto Sans SC"/>
              <a:cs typeface="Noto Sans SC"/>
            </a:endParaRPr>
          </a:p>
        </p:txBody>
      </p:sp>
      <p:pic>
        <p:nvPicPr>
          <p:cNvPr id="6" name="Picture 6"/>
          <p:cNvPicPr>
            <a:picLocks noChangeAspect="1"/>
          </p:cNvPicPr>
          <p:nvPr/>
        </p:nvPicPr>
        <p:blipFill>
          <a:blip r:embed="rId2"/>
          <a:srcRect/>
          <a:stretch>
            <a:fillRect/>
          </a:stretch>
        </p:blipFill>
        <p:spPr>
          <a:xfrm>
            <a:off x="1113196" y="1262384"/>
            <a:ext cx="1926336" cy="1682496"/>
          </a:xfrm>
          <a:prstGeom prst="hexagon">
            <a:avLst/>
          </a:prstGeom>
        </p:spPr>
      </p:pic>
      <p:pic>
        <p:nvPicPr>
          <p:cNvPr id="7" name="Picture 7"/>
          <p:cNvPicPr>
            <a:picLocks noChangeAspect="1"/>
          </p:cNvPicPr>
          <p:nvPr/>
        </p:nvPicPr>
        <p:blipFill>
          <a:blip r:embed="rId3"/>
          <a:srcRect l="17799" r="17799"/>
          <a:stretch>
            <a:fillRect/>
          </a:stretch>
        </p:blipFill>
        <p:spPr>
          <a:xfrm>
            <a:off x="9176894" y="3043110"/>
            <a:ext cx="1926336" cy="1682496"/>
          </a:xfrm>
          <a:prstGeom prst="hexagon">
            <a:avLst/>
          </a:prstGeom>
        </p:spPr>
      </p:pic>
      <p:pic>
        <p:nvPicPr>
          <p:cNvPr id="8" name="Picture 8"/>
          <p:cNvPicPr>
            <a:picLocks noChangeAspect="1"/>
          </p:cNvPicPr>
          <p:nvPr/>
        </p:nvPicPr>
        <p:blipFill>
          <a:blip r:embed="rId4"/>
          <a:srcRect l="11836" r="11836"/>
          <a:stretch>
            <a:fillRect/>
          </a:stretch>
        </p:blipFill>
        <p:spPr>
          <a:xfrm>
            <a:off x="1113196" y="4824531"/>
            <a:ext cx="1926336" cy="1682496"/>
          </a:xfrm>
          <a:prstGeom prst="hexagon">
            <a:avLst/>
          </a:prstGeom>
        </p:spPr>
      </p:pic>
      <p:sp>
        <p:nvSpPr>
          <p:cNvPr id="9" name="TextBox 9"/>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PFMEA and control plan review</a:t>
            </a:r>
            <a:endParaRPr lang="en-US" sz="3000" b="1">
              <a:solidFill>
                <a:schemeClr val="dk2">
                  <a:alpha val="100000"/>
                </a:schemeClr>
              </a:solidFill>
              <a:latin typeface="Noto Sans SC"/>
              <a:ea typeface="Noto Sans SC"/>
              <a:cs typeface="Noto Sans SC"/>
            </a:endParaRPr>
          </a:p>
        </p:txBody>
      </p:sp>
      <p:sp>
        <p:nvSpPr>
          <p:cNvPr id="10" name="TextBox 10"/>
          <p:cNvSpPr txBox="1"/>
          <p:nvPr/>
        </p:nvSpPr>
        <p:spPr>
          <a:xfrm>
            <a:off x="3273808" y="1404023"/>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Data collection and analysis during the audit process</a:t>
            </a:r>
            <a:endParaRPr lang="en-US" sz="2000" b="1">
              <a:solidFill>
                <a:schemeClr val="accent1">
                  <a:alpha val="100000"/>
                </a:schemeClr>
              </a:solidFill>
              <a:latin typeface="Noto Sans SC"/>
              <a:ea typeface="Noto Sans SC"/>
              <a:cs typeface="Noto Sans SC"/>
            </a:endParaRPr>
          </a:p>
        </p:txBody>
      </p:sp>
      <p:sp>
        <p:nvSpPr>
          <p:cNvPr id="11" name="TextBox 11"/>
          <p:cNvSpPr txBox="1"/>
          <p:nvPr/>
        </p:nvSpPr>
        <p:spPr>
          <a:xfrm>
            <a:off x="1530470" y="3566057"/>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a:ea typeface="Noto Sans SC"/>
                <a:cs typeface="Noto Sans SC"/>
              </a:rPr>
              <a:t>For problems discovered during the audit, the person responsible for rectification and the time limit for rectification should be clearly defined, and the rectification situation should be tracked to ensure that the problem is effectively solved; at the same time, the lessons learned during the rectification process should be incorporated into the update of the PFMEA and control plan to prevent the problem from recurring.</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1520945" y="3173238"/>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Rectification and tracking of issues discovered during audits</a:t>
            </a:r>
            <a:endParaRPr lang="en-US" sz="2000" b="1">
              <a:solidFill>
                <a:schemeClr val="accent1">
                  <a:alpha val="100000"/>
                </a:schemeClr>
              </a:solidFill>
              <a:latin typeface="Noto Sans SC"/>
              <a:ea typeface="Noto Sans SC"/>
              <a:cs typeface="Noto Sans SC"/>
            </a:endParaRPr>
          </a:p>
        </p:txBody>
      </p:sp>
      <p:sp>
        <p:nvSpPr>
          <p:cNvPr id="13" name="TextBox 13"/>
          <p:cNvSpPr txBox="1"/>
          <p:nvPr/>
        </p:nvSpPr>
        <p:spPr>
          <a:xfrm>
            <a:off x="3325984" y="5352046"/>
            <a:ext cx="7497178" cy="972854"/>
          </a:xfrm>
          <a:prstGeom prst="rect">
            <a:avLst/>
          </a:prstGeom>
        </p:spPr>
        <p:txBody>
          <a:bodyPr vert="horz" wrap="square" lIns="114300" tIns="57150" rIns="114300" bIns="57150" rtlCol="0" anchor="t" anchorCtr="0">
            <a:noAutofit/>
          </a:bodyPr>
          <a:lstStyle/>
          <a:p>
            <a:pPr>
              <a:lnSpc>
                <a:spcPct val="120000"/>
              </a:lnSpc>
            </a:pPr>
            <a:r>
              <a:rPr lang="en-US" sz="1500">
                <a:solidFill>
                  <a:schemeClr val="dk1">
                    <a:alpha val="100000"/>
                  </a:schemeClr>
                </a:solidFill>
                <a:latin typeface="Noto Sans SC"/>
                <a:ea typeface="Noto Sans SC"/>
                <a:cs typeface="Noto Sans SC"/>
              </a:rPr>
              <a:t>Personnel conducting PFMEA and control plan audits should have corresponding professional knowledge and experience, and be familiar with the requirements and audit techniques of the IATF16949 standard; companies should regularly train auditors to improve their audit capabilities and levels to ensure the quality and effectiveness of audit work.</a:t>
            </a:r>
            <a:endParaRPr lang="en-US" sz="1500">
              <a:solidFill>
                <a:schemeClr val="dk1">
                  <a:alpha val="100000"/>
                </a:schemeClr>
              </a:solidFill>
              <a:latin typeface="Noto Sans SC"/>
              <a:ea typeface="Noto Sans SC"/>
              <a:cs typeface="Noto Sans SC"/>
            </a:endParaRPr>
          </a:p>
        </p:txBody>
      </p:sp>
      <p:sp>
        <p:nvSpPr>
          <p:cNvPr id="14" name="TextBox 14"/>
          <p:cNvSpPr txBox="1"/>
          <p:nvPr/>
        </p:nvSpPr>
        <p:spPr>
          <a:xfrm>
            <a:off x="3316459" y="4959226"/>
            <a:ext cx="6148089" cy="449970"/>
          </a:xfrm>
          <a:prstGeom prst="rect">
            <a:avLst/>
          </a:prstGeom>
        </p:spPr>
        <p:txBody>
          <a:bodyPr vert="horz" wrap="square" lIns="114300" tIns="57150" rIns="114300" bIns="57150" rtlCol="0" anchor="ctr" anchorCtr="0">
            <a:noAutofit/>
          </a:bodyPr>
          <a:lstStyle/>
          <a:p>
            <a:pPr>
              <a:lnSpc>
                <a:spcPct val="77000"/>
              </a:lnSpc>
            </a:pPr>
            <a:r>
              <a:rPr lang="en-US" sz="2000" b="1">
                <a:solidFill>
                  <a:schemeClr val="accent1">
                    <a:alpha val="100000"/>
                  </a:schemeClr>
                </a:solidFill>
                <a:latin typeface="Noto Sans SC"/>
                <a:ea typeface="Noto Sans SC"/>
                <a:cs typeface="Noto Sans SC"/>
              </a:rPr>
              <a:t>Auditor professional competencies and training</a:t>
            </a:r>
            <a:endParaRPr lang="en-US" sz="2000" b="1">
              <a:solidFill>
                <a:schemeClr val="accent1">
                  <a:alpha val="100000"/>
                </a:schemeClr>
              </a:solidFill>
              <a:latin typeface="Noto Sans SC"/>
              <a:ea typeface="Noto Sans SC"/>
              <a:cs typeface="Noto Sans S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5989345" y="1687996"/>
            <a:ext cx="5229225" cy="3819525"/>
          </a:xfrm>
          <a:prstGeom prst="rect">
            <a:avLst/>
          </a:prstGeom>
        </p:spPr>
        <p:txBody>
          <a:bodyPr vert="horz" wrap="square" lIns="123825" tIns="123825" rIns="57150" bIns="123825" rtlCol="0" anchor="t" anchorCtr="0">
            <a:normAutofit/>
          </a:bodyPr>
          <a:lstStyle/>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Tool collaboration logic</a:t>
            </a:r>
            <a:r>
              <a:rPr lang="en-US" sz="1425">
                <a:solidFill>
                  <a:schemeClr val="dk1">
                    <a:alpha val="100000"/>
                  </a:schemeClr>
                </a:solidFill>
                <a:latin typeface="Noto Sans SC"/>
                <a:ea typeface="Noto Sans SC"/>
                <a:cs typeface="Noto Sans SC"/>
              </a:rPr>
              <a:t>: APQP connects the five major tools in series to implement the timing. After FMEA identifies risks, SPC/MSA is required to verify the control effectiveness, and PPAP serves as the final delivery verification.</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Data driven core</a:t>
            </a:r>
            <a:r>
              <a:rPr lang="en-US" sz="1425">
                <a:solidFill>
                  <a:schemeClr val="dk1">
                    <a:alpha val="100000"/>
                  </a:schemeClr>
                </a:solidFill>
                <a:latin typeface="Noto Sans SC"/>
                <a:ea typeface="Noto Sans SC"/>
                <a:cs typeface="Noto Sans SC"/>
              </a:rPr>
              <a:t>: SPC relies on MSA to ensure data credibility. The two together form the data basis for process control, and both are indispensable.</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Pre-risk management</a:t>
            </a:r>
            <a:r>
              <a:rPr lang="en-US" sz="1425">
                <a:solidFill>
                  <a:schemeClr val="dk1">
                    <a:alpha val="100000"/>
                  </a:schemeClr>
                </a:solidFill>
                <a:latin typeface="Noto Sans SC"/>
                <a:ea typeface="Noto Sans SC"/>
                <a:cs typeface="Noto Sans SC"/>
              </a:rPr>
              <a:t>: FMEA intervenes in the early stages of APQP, quantifies risks through RPN, and guides resources to prioritize the improvement of high-risk items.</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Automotive industry characteristics</a:t>
            </a:r>
            <a:r>
              <a:rPr lang="en-US" sz="1425">
                <a:solidFill>
                  <a:schemeClr val="dk1">
                    <a:alpha val="100000"/>
                  </a:schemeClr>
                </a:solidFill>
                <a:latin typeface="Noto Sans SC"/>
                <a:ea typeface="Noto Sans SC"/>
                <a:cs typeface="Noto Sans SC"/>
              </a:rPr>
              <a:t>: PPAP’s 18 submission requirements reflect the automotive industry’s stringent standards for traceability and process stability.</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Closed loop improvement mechanism</a:t>
            </a:r>
            <a:r>
              <a:rPr lang="en-US" sz="1425">
                <a:solidFill>
                  <a:schemeClr val="dk1">
                    <a:alpha val="100000"/>
                  </a:schemeClr>
                </a:solidFill>
                <a:latin typeface="Noto Sans SC"/>
                <a:ea typeface="Noto Sans SC"/>
                <a:cs typeface="Noto Sans SC"/>
              </a:rPr>
              <a:t>: SPC anomalies trigger FMEA re-analysis, forming a "monitoring-improvement-verification" cycle, in line with the IATF16949 principle of continuous improvement.</a:t>
            </a:r>
            <a:endParaRPr lang="en-US" sz="1425">
              <a:solidFill>
                <a:schemeClr val="dk1">
                  <a:alpha val="100000"/>
                </a:schemeClr>
              </a:solidFill>
              <a:latin typeface="Noto Sans SC"/>
              <a:ea typeface="Noto Sans SC"/>
              <a:cs typeface="Noto Sans SC"/>
            </a:endParaRPr>
          </a:p>
        </p:txBody>
      </p:sp>
      <p:graphicFrame>
        <p:nvGraphicFramePr>
          <p:cNvPr id="3" name="Table 3"/>
          <p:cNvGraphicFramePr>
            <a:graphicFrameLocks noGrp="1"/>
          </p:cNvGraphicFramePr>
          <p:nvPr/>
        </p:nvGraphicFramePr>
        <p:xfrm>
          <a:off x="571500" y="1857375"/>
          <a:ext cx="5105400" cy="3448050"/>
        </p:xfrm>
        <a:graphic>
          <a:graphicData uri="http://schemas.openxmlformats.org/drawingml/2006/table">
            <a:tbl>
              <a:tblPr firstRow="1" bandRow="1">
                <a:tableStyleId>{5C22544A-7EE6-4342-B048-85BDC9FD1C3A}</a:tableStyleId>
              </a:tblPr>
              <a:tblGrid>
                <a:gridCol w="1276350"/>
                <a:gridCol w="1276350"/>
                <a:gridCol w="1276350"/>
                <a:gridCol w="1276350"/>
              </a:tblGrid>
              <a:tr h="254000">
                <a:tc>
                  <a:txBody>
                    <a:bodyPr rtlCol="0"/>
                    <a:lstStyle/>
                    <a:p>
                      <a:pPr algn="l">
                        <a:defRPr/>
                      </a:pPr>
                      <a:r>
                        <a:rPr lang="en-US" sz="900">
                          <a:solidFill>
                            <a:srgbClr val="000000">
                              <a:alpha val="100000"/>
                            </a:srgbClr>
                          </a:solidFill>
                        </a:rPr>
                        <a:t>core tools</a:t>
                      </a:r>
                      <a:endParaRPr lang="en-US" sz="1100"/>
                    </a:p>
                  </a:txBody>
                  <a:tcPr anchor="t"/>
                </a:tc>
                <a:tc>
                  <a:txBody>
                    <a:bodyPr rtlCol="0"/>
                    <a:lstStyle/>
                    <a:p>
                      <a:pPr algn="l">
                        <a:defRPr/>
                      </a:pPr>
                      <a:r>
                        <a:rPr lang="en-US" sz="900">
                          <a:solidFill>
                            <a:srgbClr val="000000">
                              <a:alpha val="100000"/>
                            </a:srgbClr>
                          </a:solidFill>
                        </a:rPr>
                        <a:t>Main functions</a:t>
                      </a:r>
                      <a:endParaRPr lang="en-US" sz="1100"/>
                    </a:p>
                  </a:txBody>
                  <a:tcPr anchor="t"/>
                </a:tc>
                <a:tc>
                  <a:txBody>
                    <a:bodyPr rtlCol="0"/>
                    <a:lstStyle/>
                    <a:p>
                      <a:pPr algn="l">
                        <a:defRPr/>
                      </a:pPr>
                      <a:r>
                        <a:rPr lang="en-US" sz="900">
                          <a:solidFill>
                            <a:srgbClr val="000000">
                              <a:alpha val="100000"/>
                            </a:srgbClr>
                          </a:solidFill>
                        </a:rPr>
                        <a:t>Application scenarios</a:t>
                      </a:r>
                      <a:endParaRPr lang="en-US" sz="1100"/>
                    </a:p>
                  </a:txBody>
                  <a:tcPr anchor="t"/>
                </a:tc>
                <a:tc>
                  <a:txBody>
                    <a:bodyPr rtlCol="0"/>
                    <a:lstStyle/>
                    <a:p>
                      <a:pPr algn="l">
                        <a:defRPr/>
                      </a:pPr>
                      <a:r>
                        <a:rPr lang="en-US" sz="900">
                          <a:solidFill>
                            <a:srgbClr val="000000">
                              <a:alpha val="100000"/>
                            </a:srgbClr>
                          </a:solidFill>
                        </a:rPr>
                        <a:t>key output</a:t>
                      </a:r>
                      <a:endParaRPr lang="en-US" sz="1100"/>
                    </a:p>
                  </a:txBody>
                  <a:tcPr anchor="t"/>
                </a:tc>
              </a:tr>
              <a:tr h="254000">
                <a:tc>
                  <a:txBody>
                    <a:bodyPr rtlCol="0"/>
                    <a:lstStyle/>
                    <a:p>
                      <a:pPr algn="l">
                        <a:defRPr/>
                      </a:pPr>
                      <a:r>
                        <a:rPr lang="en-US" sz="900">
                          <a:solidFill>
                            <a:srgbClr val="000000">
                              <a:alpha val="100000"/>
                            </a:srgbClr>
                          </a:solidFill>
                        </a:rPr>
                        <a:t>SPC (statistical process control)</a:t>
                      </a:r>
                      <a:endParaRPr lang="en-US" sz="1100"/>
                    </a:p>
                  </a:txBody>
                  <a:tcPr anchor="t"/>
                </a:tc>
                <a:tc>
                  <a:txBody>
                    <a:bodyPr rtlCol="0"/>
                    <a:lstStyle/>
                    <a:p>
                      <a:pPr algn="l">
                        <a:defRPr/>
                      </a:pPr>
                      <a:r>
                        <a:rPr lang="en-US" sz="900">
                          <a:solidFill>
                            <a:srgbClr val="000000">
                              <a:alpha val="100000"/>
                            </a:srgbClr>
                          </a:solidFill>
                        </a:rPr>
                        <a:t>Monitor process stability and identify abnormal fluctuations through data analysis</a:t>
                      </a:r>
                      <a:endParaRPr lang="en-US" sz="1100"/>
                    </a:p>
                  </a:txBody>
                  <a:tcPr anchor="t"/>
                </a:tc>
                <a:tc>
                  <a:txBody>
                    <a:bodyPr rtlCol="0"/>
                    <a:lstStyle/>
                    <a:p>
                      <a:pPr algn="l">
                        <a:defRPr/>
                      </a:pPr>
                      <a:r>
                        <a:rPr lang="en-US" sz="900">
                          <a:solidFill>
                            <a:srgbClr val="000000">
                              <a:alpha val="100000"/>
                            </a:srgbClr>
                          </a:solidFill>
                        </a:rPr>
                        <a:t>Production process quality monitoring</a:t>
                      </a:r>
                      <a:endParaRPr lang="en-US" sz="1100"/>
                    </a:p>
                  </a:txBody>
                  <a:tcPr anchor="t"/>
                </a:tc>
                <a:tc>
                  <a:txBody>
                    <a:bodyPr rtlCol="0"/>
                    <a:lstStyle/>
                    <a:p>
                      <a:pPr algn="l">
                        <a:defRPr/>
                      </a:pPr>
                      <a:r>
                        <a:rPr lang="en-US" sz="900">
                          <a:solidFill>
                            <a:srgbClr val="000000">
                              <a:alpha val="100000"/>
                            </a:srgbClr>
                          </a:solidFill>
                        </a:rPr>
                        <a:t>Control chart, process capability index (CPK)</a:t>
                      </a:r>
                      <a:endParaRPr lang="en-US" sz="1100"/>
                    </a:p>
                  </a:txBody>
                  <a:tcPr anchor="t"/>
                </a:tc>
              </a:tr>
              <a:tr h="254000">
                <a:tc>
                  <a:txBody>
                    <a:bodyPr rtlCol="0"/>
                    <a:lstStyle/>
                    <a:p>
                      <a:pPr algn="l">
                        <a:defRPr/>
                      </a:pPr>
                      <a:r>
                        <a:rPr lang="en-US" sz="900">
                          <a:solidFill>
                            <a:srgbClr val="000000">
                              <a:alpha val="100000"/>
                            </a:srgbClr>
                          </a:solidFill>
                        </a:rPr>
                        <a:t>MSA (Measurement Systems Analysis)</a:t>
                      </a:r>
                      <a:endParaRPr lang="en-US" sz="1100"/>
                    </a:p>
                  </a:txBody>
                  <a:tcPr anchor="t"/>
                </a:tc>
                <a:tc>
                  <a:txBody>
                    <a:bodyPr rtlCol="0"/>
                    <a:lstStyle/>
                    <a:p>
                      <a:pPr algn="l">
                        <a:defRPr/>
                      </a:pPr>
                      <a:r>
                        <a:rPr lang="en-US" sz="900">
                          <a:solidFill>
                            <a:srgbClr val="000000">
                              <a:alpha val="100000"/>
                            </a:srgbClr>
                          </a:solidFill>
                        </a:rPr>
                        <a:t>Evaluate measurement system errors to ensure data reliability</a:t>
                      </a:r>
                      <a:endParaRPr lang="en-US" sz="1100"/>
                    </a:p>
                  </a:txBody>
                  <a:tcPr anchor="t"/>
                </a:tc>
                <a:tc>
                  <a:txBody>
                    <a:bodyPr rtlCol="0"/>
                    <a:lstStyle/>
                    <a:p>
                      <a:pPr algn="l">
                        <a:defRPr/>
                      </a:pPr>
                      <a:r>
                        <a:rPr lang="en-US" sz="900">
                          <a:solidFill>
                            <a:srgbClr val="000000">
                              <a:alpha val="100000"/>
                            </a:srgbClr>
                          </a:solidFill>
                        </a:rPr>
                        <a:t>New equipment acceptance and regular calibration</a:t>
                      </a:r>
                      <a:endParaRPr lang="en-US" sz="1100"/>
                    </a:p>
                  </a:txBody>
                  <a:tcPr anchor="t"/>
                </a:tc>
                <a:tc>
                  <a:txBody>
                    <a:bodyPr rtlCol="0"/>
                    <a:lstStyle/>
                    <a:p>
                      <a:pPr algn="l">
                        <a:defRPr/>
                      </a:pPr>
                      <a:r>
                        <a:rPr lang="en-US" sz="900">
                          <a:solidFill>
                            <a:srgbClr val="000000">
                              <a:alpha val="100000"/>
                            </a:srgbClr>
                          </a:solidFill>
                        </a:rPr>
                        <a:t>Gage R&amp;R reporting, bias/linearity analysis</a:t>
                      </a:r>
                      <a:endParaRPr lang="en-US" sz="1100"/>
                    </a:p>
                  </a:txBody>
                  <a:tcPr anchor="t"/>
                </a:tc>
              </a:tr>
              <a:tr h="254000">
                <a:tc>
                  <a:txBody>
                    <a:bodyPr rtlCol="0"/>
                    <a:lstStyle/>
                    <a:p>
                      <a:pPr algn="l">
                        <a:defRPr/>
                      </a:pPr>
                      <a:r>
                        <a:rPr lang="en-US" sz="900">
                          <a:solidFill>
                            <a:srgbClr val="000000">
                              <a:alpha val="100000"/>
                            </a:srgbClr>
                          </a:solidFill>
                        </a:rPr>
                        <a:t>FMEA (Failure Mode Analysis)</a:t>
                      </a:r>
                      <a:endParaRPr lang="en-US" sz="1100"/>
                    </a:p>
                  </a:txBody>
                  <a:tcPr anchor="t"/>
                </a:tc>
                <a:tc>
                  <a:txBody>
                    <a:bodyPr rtlCol="0"/>
                    <a:lstStyle/>
                    <a:p>
                      <a:pPr algn="l">
                        <a:defRPr/>
                      </a:pPr>
                      <a:r>
                        <a:rPr lang="en-US" sz="900">
                          <a:solidFill>
                            <a:srgbClr val="000000">
                              <a:alpha val="100000"/>
                            </a:srgbClr>
                          </a:solidFill>
                        </a:rPr>
                        <a:t>Identify potential failure risks and prioritize improvement of high-risk items</a:t>
                      </a:r>
                      <a:endParaRPr lang="en-US" sz="1100"/>
                    </a:p>
                  </a:txBody>
                  <a:tcPr anchor="t"/>
                </a:tc>
                <a:tc>
                  <a:txBody>
                    <a:bodyPr rtlCol="0"/>
                    <a:lstStyle/>
                    <a:p>
                      <a:pPr algn="l">
                        <a:defRPr/>
                      </a:pPr>
                      <a:r>
                        <a:rPr lang="en-US" sz="900">
                          <a:solidFill>
                            <a:srgbClr val="000000">
                              <a:alpha val="100000"/>
                            </a:srgbClr>
                          </a:solidFill>
                        </a:rPr>
                        <a:t>New product design, process changes</a:t>
                      </a:r>
                      <a:endParaRPr lang="en-US" sz="1100"/>
                    </a:p>
                  </a:txBody>
                  <a:tcPr anchor="t"/>
                </a:tc>
                <a:tc>
                  <a:txBody>
                    <a:bodyPr rtlCol="0"/>
                    <a:lstStyle/>
                    <a:p>
                      <a:pPr algn="l">
                        <a:defRPr/>
                      </a:pPr>
                      <a:r>
                        <a:rPr lang="en-US" sz="900">
                          <a:solidFill>
                            <a:srgbClr val="000000">
                              <a:alpha val="100000"/>
                            </a:srgbClr>
                          </a:solidFill>
                        </a:rPr>
                        <a:t>RPN score sheet and improvement measures list</a:t>
                      </a:r>
                      <a:endParaRPr lang="en-US" sz="1100"/>
                    </a:p>
                  </a:txBody>
                  <a:tcPr anchor="t"/>
                </a:tc>
              </a:tr>
              <a:tr h="254000">
                <a:tc>
                  <a:txBody>
                    <a:bodyPr rtlCol="0"/>
                    <a:lstStyle/>
                    <a:p>
                      <a:pPr algn="l">
                        <a:defRPr/>
                      </a:pPr>
                      <a:r>
                        <a:rPr lang="en-US" sz="900">
                          <a:solidFill>
                            <a:srgbClr val="000000">
                              <a:alpha val="100000"/>
                            </a:srgbClr>
                          </a:solidFill>
                        </a:rPr>
                        <a:t>APQP (Product Quality Planning)</a:t>
                      </a:r>
                      <a:endParaRPr lang="en-US" sz="1100"/>
                    </a:p>
                  </a:txBody>
                  <a:tcPr anchor="t"/>
                </a:tc>
                <a:tc>
                  <a:txBody>
                    <a:bodyPr rtlCol="0"/>
                    <a:lstStyle/>
                    <a:p>
                      <a:pPr algn="l">
                        <a:defRPr/>
                      </a:pPr>
                      <a:r>
                        <a:rPr lang="en-US" sz="900">
                          <a:solidFill>
                            <a:srgbClr val="000000">
                              <a:alpha val="100000"/>
                            </a:srgbClr>
                          </a:solidFill>
                        </a:rPr>
                        <a:t>Structured promotion of quality objectives at each stage of product development</a:t>
                      </a:r>
                      <a:endParaRPr lang="en-US" sz="1100"/>
                    </a:p>
                  </a:txBody>
                  <a:tcPr anchor="t"/>
                </a:tc>
                <a:tc>
                  <a:txBody>
                    <a:bodyPr rtlCol="0"/>
                    <a:lstStyle/>
                    <a:p>
                      <a:pPr algn="l">
                        <a:defRPr/>
                      </a:pPr>
                      <a:r>
                        <a:rPr lang="en-US" sz="900">
                          <a:solidFill>
                            <a:srgbClr val="000000">
                              <a:alpha val="100000"/>
                            </a:srgbClr>
                          </a:solidFill>
                        </a:rPr>
                        <a:t>Vehicle/parts project development</a:t>
                      </a:r>
                      <a:endParaRPr lang="en-US" sz="1100"/>
                    </a:p>
                  </a:txBody>
                  <a:tcPr anchor="t"/>
                </a:tc>
                <a:tc>
                  <a:txBody>
                    <a:bodyPr rtlCol="0"/>
                    <a:lstStyle/>
                    <a:p>
                      <a:pPr algn="l">
                        <a:defRPr/>
                      </a:pPr>
                      <a:r>
                        <a:rPr lang="en-US" sz="900">
                          <a:solidFill>
                            <a:srgbClr val="000000">
                              <a:alpha val="100000"/>
                            </a:srgbClr>
                          </a:solidFill>
                        </a:rPr>
                        <a:t>Quality valve review report, DFMEA/PFMEA</a:t>
                      </a:r>
                      <a:endParaRPr lang="en-US" sz="1100"/>
                    </a:p>
                  </a:txBody>
                  <a:tcPr anchor="t"/>
                </a:tc>
              </a:tr>
              <a:tr h="254000">
                <a:tc>
                  <a:txBody>
                    <a:bodyPr rtlCol="0"/>
                    <a:lstStyle/>
                    <a:p>
                      <a:pPr algn="l">
                        <a:defRPr/>
                      </a:pPr>
                      <a:r>
                        <a:rPr lang="en-US" sz="900">
                          <a:solidFill>
                            <a:srgbClr val="000000">
                              <a:alpha val="100000"/>
                            </a:srgbClr>
                          </a:solidFill>
                        </a:rPr>
                        <a:t>PPAP (Production Part Approval)</a:t>
                      </a:r>
                      <a:endParaRPr lang="en-US" sz="1100"/>
                    </a:p>
                  </a:txBody>
                  <a:tcPr anchor="t"/>
                </a:tc>
                <a:tc>
                  <a:txBody>
                    <a:bodyPr rtlCol="0"/>
                    <a:lstStyle/>
                    <a:p>
                      <a:pPr algn="l">
                        <a:defRPr/>
                      </a:pPr>
                      <a:r>
                        <a:rPr lang="en-US" sz="900">
                          <a:solidFill>
                            <a:srgbClr val="000000">
                              <a:alpha val="100000"/>
                            </a:srgbClr>
                          </a:solidFill>
                        </a:rPr>
                        <a:t>Verify whether mass production capabilities meet customer requirements</a:t>
                      </a:r>
                      <a:endParaRPr lang="en-US" sz="1100"/>
                    </a:p>
                  </a:txBody>
                  <a:tcPr anchor="t"/>
                </a:tc>
                <a:tc>
                  <a:txBody>
                    <a:bodyPr rtlCol="0"/>
                    <a:lstStyle/>
                    <a:p>
                      <a:pPr algn="l">
                        <a:defRPr/>
                      </a:pPr>
                      <a:r>
                        <a:rPr lang="en-US" sz="900">
                          <a:solidFill>
                            <a:srgbClr val="000000">
                              <a:alpha val="100000"/>
                            </a:srgbClr>
                          </a:solidFill>
                        </a:rPr>
                        <a:t>New supplier admission and production line transfer</a:t>
                      </a:r>
                      <a:endParaRPr lang="en-US" sz="1100"/>
                    </a:p>
                  </a:txBody>
                  <a:tcPr anchor="t"/>
                </a:tc>
                <a:tc>
                  <a:txBody>
                    <a:bodyPr rtlCol="0"/>
                    <a:lstStyle/>
                    <a:p>
                      <a:pPr algn="l">
                        <a:defRPr/>
                      </a:pPr>
                      <a:r>
                        <a:rPr lang="en-US" sz="900">
                          <a:solidFill>
                            <a:srgbClr val="000000">
                              <a:alpha val="100000"/>
                            </a:srgbClr>
                          </a:solidFill>
                        </a:rPr>
                        <a:t>PSW, full size inspection report</a:t>
                      </a:r>
                      <a:endParaRPr lang="en-US" sz="1100"/>
                    </a:p>
                  </a:txBody>
                  <a:tcPr anchor="t"/>
                </a:tc>
              </a:tr>
            </a:tbl>
          </a:graphicData>
        </a:graphic>
      </p:graphicFrame>
      <p:sp>
        <p:nvSpPr>
          <p:cNvPr id="4" name="TextBox 4"/>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SPC and MSA data verification</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4520643" y="2564423"/>
            <a:ext cx="5539105" cy="1601520"/>
          </a:xfrm>
          <a:prstGeom prst="rect">
            <a:avLst/>
          </a:prstGeom>
          <a:noFill/>
        </p:spPr>
        <p:txBody>
          <a:bodyPr vert="horz" wrap="square" lIns="91440" tIns="45720" rIns="91440" bIns="45720" rtlCol="0" anchor="ctr" anchorCtr="0">
            <a:normAutofit/>
          </a:bodyPr>
          <a:lstStyle/>
          <a:p>
            <a:pPr algn="l">
              <a:lnSpc>
                <a:spcPct val="100000"/>
              </a:lnSpc>
            </a:pPr>
            <a:r>
              <a:rPr lang="en-US" sz="4000">
                <a:solidFill>
                  <a:srgbClr val="04052B">
                    <a:alpha val="100000"/>
                  </a:srgbClr>
                </a:solidFill>
                <a:latin typeface="Noto Sans SC SemiBold"/>
                <a:ea typeface="Noto Sans SC SemiBold"/>
                <a:cs typeface="Noto Sans SC SemiBold"/>
              </a:rPr>
              <a:t>Typical scenario actual combat</a:t>
            </a:r>
            <a:endParaRPr lang="en-US" sz="4000">
              <a:solidFill>
                <a:srgbClr val="04052B">
                  <a:alpha val="100000"/>
                </a:srgbClr>
              </a:solidFill>
              <a:latin typeface="Noto Sans SC SemiBold"/>
              <a:ea typeface="Noto Sans SC SemiBold"/>
              <a:cs typeface="Noto Sans SC SemiBold"/>
            </a:endParaRPr>
          </a:p>
        </p:txBody>
      </p:sp>
      <p:sp>
        <p:nvSpPr>
          <p:cNvPr id="900014" name="TextBox 3"/>
          <p:cNvSpPr txBox="1"/>
          <p:nvPr/>
        </p:nvSpPr>
        <p:spPr>
          <a:xfrm>
            <a:off x="1945323" y="2522855"/>
            <a:ext cx="2465705" cy="1684655"/>
          </a:xfrm>
          <a:prstGeom prst="rect">
            <a:avLst/>
          </a:prstGeom>
          <a:noFill/>
        </p:spPr>
        <p:txBody>
          <a:bodyPr vert="horz" wrap="square" lIns="91440" tIns="45720" rIns="91440" bIns="45720" rtlCol="0" anchor="ctr" anchorCtr="0">
            <a:normAutofit/>
          </a:bodyPr>
          <a:lstStyle/>
          <a:p>
            <a:pPr algn="r">
              <a:lnSpc>
                <a:spcPct val="80000"/>
              </a:lnSpc>
            </a:pPr>
            <a:r>
              <a:rPr lang="en-US" sz="10200">
                <a:solidFill>
                  <a:srgbClr val="008BFB">
                    <a:alpha val="100000"/>
                  </a:srgbClr>
                </a:solidFill>
                <a:latin typeface="Noto Sans SC Black"/>
                <a:ea typeface="Noto Sans SC Black"/>
                <a:cs typeface="Noto Sans SC Black"/>
              </a:rPr>
              <a:t>05</a:t>
            </a:r>
            <a:endParaRPr lang="en-US" sz="10200">
              <a:solidFill>
                <a:srgbClr val="008BFB">
                  <a:alpha val="100000"/>
                </a:srgbClr>
              </a:solidFill>
              <a:latin typeface="Noto Sans SC Black"/>
              <a:ea typeface="Noto Sans SC Black"/>
              <a:cs typeface="Noto Sans SC Black"/>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flipH="1">
            <a:off x="619335" y="3608265"/>
            <a:ext cx="2528378" cy="2528378"/>
          </a:xfrm>
          <a:prstGeom prst="blockArc">
            <a:avLst/>
          </a:prstGeom>
          <a:solidFill>
            <a:schemeClr val="accent1">
              <a:alpha val="100000"/>
            </a:schemeClr>
          </a:solidFill>
        </p:spPr>
      </p:sp>
      <p:sp>
        <p:nvSpPr>
          <p:cNvPr id="3" name="AutoShape 3"/>
          <p:cNvSpPr/>
          <p:nvPr/>
        </p:nvSpPr>
        <p:spPr>
          <a:xfrm>
            <a:off x="9066112" y="1570545"/>
            <a:ext cx="2528119" cy="2528119"/>
          </a:xfrm>
          <a:prstGeom prst="blockArc">
            <a:avLst/>
          </a:prstGeom>
          <a:solidFill>
            <a:schemeClr val="accent1">
              <a:alpha val="100000"/>
            </a:schemeClr>
          </a:solidFill>
        </p:spPr>
      </p:sp>
      <p:sp>
        <p:nvSpPr>
          <p:cNvPr id="4" name="AutoShape 4"/>
          <p:cNvSpPr/>
          <p:nvPr/>
        </p:nvSpPr>
        <p:spPr>
          <a:xfrm>
            <a:off x="856343" y="4357420"/>
            <a:ext cx="10737888" cy="1030068"/>
          </a:xfrm>
          <a:prstGeom prst="roundRect">
            <a:avLst>
              <a:gd name="adj" fmla="val 0"/>
            </a:avLst>
          </a:prstGeom>
          <a:solidFill>
            <a:schemeClr val="lt2">
              <a:alpha val="100000"/>
            </a:schemeClr>
          </a:solidFill>
        </p:spPr>
      </p:sp>
      <p:sp>
        <p:nvSpPr>
          <p:cNvPr id="5" name="AutoShape 5"/>
          <p:cNvSpPr/>
          <p:nvPr/>
        </p:nvSpPr>
        <p:spPr>
          <a:xfrm>
            <a:off x="707860" y="2308745"/>
            <a:ext cx="10700369" cy="1030068"/>
          </a:xfrm>
          <a:prstGeom prst="roundRect">
            <a:avLst>
              <a:gd name="adj" fmla="val 0"/>
            </a:avLst>
          </a:prstGeom>
          <a:solidFill>
            <a:schemeClr val="lt2">
              <a:alpha val="100000"/>
            </a:schemeClr>
          </a:solidFill>
        </p:spPr>
      </p:sp>
      <p:sp>
        <p:nvSpPr>
          <p:cNvPr id="6" name="AutoShape 6"/>
          <p:cNvSpPr/>
          <p:nvPr/>
        </p:nvSpPr>
        <p:spPr>
          <a:xfrm rot="5400000">
            <a:off x="9064705" y="1570545"/>
            <a:ext cx="2528119" cy="2528119"/>
          </a:xfrm>
          <a:prstGeom prst="blockArc">
            <a:avLst/>
          </a:prstGeom>
          <a:solidFill>
            <a:schemeClr val="accent1">
              <a:alpha val="100000"/>
            </a:schemeClr>
          </a:solidFill>
        </p:spPr>
      </p:sp>
      <p:sp>
        <p:nvSpPr>
          <p:cNvPr id="7" name="AutoShape 7"/>
          <p:cNvSpPr/>
          <p:nvPr/>
        </p:nvSpPr>
        <p:spPr>
          <a:xfrm rot="16200000" flipH="1">
            <a:off x="619335" y="3608265"/>
            <a:ext cx="2528378" cy="2528378"/>
          </a:xfrm>
          <a:prstGeom prst="blockArc">
            <a:avLst/>
          </a:prstGeom>
          <a:solidFill>
            <a:schemeClr val="accent1">
              <a:alpha val="100000"/>
            </a:schemeClr>
          </a:solidFill>
        </p:spPr>
      </p:sp>
      <p:sp>
        <p:nvSpPr>
          <p:cNvPr id="8" name="AutoShape 8"/>
          <p:cNvSpPr/>
          <p:nvPr/>
        </p:nvSpPr>
        <p:spPr>
          <a:xfrm>
            <a:off x="1873999" y="5623796"/>
            <a:ext cx="9720232" cy="503999"/>
          </a:xfrm>
          <a:prstGeom prst="rect">
            <a:avLst/>
          </a:prstGeom>
          <a:solidFill>
            <a:schemeClr val="accent1">
              <a:alpha val="100000"/>
            </a:schemeClr>
          </a:solidFill>
        </p:spPr>
      </p:sp>
      <p:sp>
        <p:nvSpPr>
          <p:cNvPr id="9" name="AutoShape 9"/>
          <p:cNvSpPr/>
          <p:nvPr/>
        </p:nvSpPr>
        <p:spPr>
          <a:xfrm>
            <a:off x="1873999" y="3598487"/>
            <a:ext cx="8464570" cy="500178"/>
          </a:xfrm>
          <a:prstGeom prst="rect">
            <a:avLst/>
          </a:prstGeom>
          <a:solidFill>
            <a:schemeClr val="accent1">
              <a:alpha val="100000"/>
            </a:schemeClr>
          </a:solidFill>
        </p:spPr>
      </p:sp>
      <p:sp>
        <p:nvSpPr>
          <p:cNvPr id="10" name="AutoShape 10"/>
          <p:cNvSpPr/>
          <p:nvPr/>
        </p:nvSpPr>
        <p:spPr>
          <a:xfrm>
            <a:off x="2833966" y="5470278"/>
            <a:ext cx="1249349" cy="792000"/>
          </a:xfrm>
          <a:prstGeom prst="chevron">
            <a:avLst/>
          </a:prstGeom>
          <a:solidFill>
            <a:schemeClr val="accent2">
              <a:alpha val="100000"/>
            </a:schemeClr>
          </a:solidFill>
        </p:spPr>
      </p:sp>
      <p:sp>
        <p:nvSpPr>
          <p:cNvPr id="11" name="AutoShape 11"/>
          <p:cNvSpPr/>
          <p:nvPr/>
        </p:nvSpPr>
        <p:spPr>
          <a:xfrm>
            <a:off x="7951304" y="5470278"/>
            <a:ext cx="1249349" cy="792000"/>
          </a:xfrm>
          <a:prstGeom prst="chevron">
            <a:avLst/>
          </a:prstGeom>
          <a:solidFill>
            <a:schemeClr val="accent3">
              <a:alpha val="100000"/>
            </a:schemeClr>
          </a:solidFill>
        </p:spPr>
      </p:sp>
      <p:sp>
        <p:nvSpPr>
          <p:cNvPr id="12" name="AutoShape 12"/>
          <p:cNvSpPr/>
          <p:nvPr/>
        </p:nvSpPr>
        <p:spPr>
          <a:xfrm flipH="1">
            <a:off x="2833966" y="3450622"/>
            <a:ext cx="1249349" cy="792000"/>
          </a:xfrm>
          <a:prstGeom prst="chevron">
            <a:avLst/>
          </a:prstGeom>
          <a:solidFill>
            <a:schemeClr val="accent3">
              <a:alpha val="100000"/>
            </a:schemeClr>
          </a:solidFill>
        </p:spPr>
      </p:sp>
      <p:sp>
        <p:nvSpPr>
          <p:cNvPr id="13" name="AutoShape 13"/>
          <p:cNvSpPr/>
          <p:nvPr/>
        </p:nvSpPr>
        <p:spPr>
          <a:xfrm flipH="1">
            <a:off x="7951304" y="3450622"/>
            <a:ext cx="1249349" cy="792000"/>
          </a:xfrm>
          <a:prstGeom prst="chevron">
            <a:avLst/>
          </a:prstGeom>
          <a:solidFill>
            <a:schemeClr val="accent2">
              <a:alpha val="100000"/>
            </a:schemeClr>
          </a:solidFill>
        </p:spPr>
      </p:sp>
      <p:sp>
        <p:nvSpPr>
          <p:cNvPr id="14" name="Freeform 14"/>
          <p:cNvSpPr/>
          <p:nvPr/>
        </p:nvSpPr>
        <p:spPr>
          <a:xfrm>
            <a:off x="479961" y="1576029"/>
            <a:ext cx="9878384" cy="500399"/>
          </a:xfrm>
          <a:custGeom>
            <a:avLst/>
            <a:gdLst/>
            <a:ahLst/>
            <a:cxnLst/>
            <a:rect l="l" t="t" r="r" b="b"/>
            <a:pathLst>
              <a:path w="9878384" h="500399">
                <a:moveTo>
                  <a:pt x="0" y="0"/>
                </a:moveTo>
                <a:lnTo>
                  <a:pt x="9878384" y="0"/>
                </a:lnTo>
                <a:lnTo>
                  <a:pt x="9878384" y="500399"/>
                </a:lnTo>
                <a:lnTo>
                  <a:pt x="9293" y="500399"/>
                </a:lnTo>
                <a:lnTo>
                  <a:pt x="254846" y="254846"/>
                </a:lnTo>
                <a:lnTo>
                  <a:pt x="0" y="0"/>
                </a:lnTo>
              </a:path>
            </a:pathLst>
          </a:custGeom>
          <a:solidFill>
            <a:schemeClr val="accent1">
              <a:alpha val="100000"/>
            </a:schemeClr>
          </a:solidFill>
        </p:spPr>
      </p:sp>
      <p:sp>
        <p:nvSpPr>
          <p:cNvPr id="15" name="AutoShape 15"/>
          <p:cNvSpPr/>
          <p:nvPr/>
        </p:nvSpPr>
        <p:spPr>
          <a:xfrm rot="5400000" flipH="1">
            <a:off x="11478657" y="5739369"/>
            <a:ext cx="503999" cy="272854"/>
          </a:xfrm>
          <a:prstGeom prst="triangle">
            <a:avLst>
              <a:gd name="adj" fmla="val 50000"/>
            </a:avLst>
          </a:prstGeom>
          <a:solidFill>
            <a:schemeClr val="accent1">
              <a:alpha val="100000"/>
            </a:schemeClr>
          </a:solidFill>
        </p:spPr>
      </p:sp>
      <p:sp>
        <p:nvSpPr>
          <p:cNvPr id="16" name="AutoShape 16"/>
          <p:cNvSpPr/>
          <p:nvPr/>
        </p:nvSpPr>
        <p:spPr>
          <a:xfrm>
            <a:off x="2833966" y="1434874"/>
            <a:ext cx="1249349" cy="792000"/>
          </a:xfrm>
          <a:prstGeom prst="chevron">
            <a:avLst/>
          </a:prstGeom>
          <a:solidFill>
            <a:schemeClr val="accent2">
              <a:alpha val="100000"/>
            </a:schemeClr>
          </a:solidFill>
        </p:spPr>
      </p:sp>
      <p:sp>
        <p:nvSpPr>
          <p:cNvPr id="17" name="AutoShape 17"/>
          <p:cNvSpPr/>
          <p:nvPr/>
        </p:nvSpPr>
        <p:spPr>
          <a:xfrm>
            <a:off x="7951304" y="1434874"/>
            <a:ext cx="1249349" cy="792000"/>
          </a:xfrm>
          <a:prstGeom prst="chevron">
            <a:avLst/>
          </a:prstGeom>
          <a:solidFill>
            <a:schemeClr val="accent3">
              <a:alpha val="100000"/>
            </a:schemeClr>
          </a:solidFill>
        </p:spPr>
      </p:sp>
      <p:sp>
        <p:nvSpPr>
          <p:cNvPr id="18" name="AutoShape 18"/>
          <p:cNvSpPr/>
          <p:nvPr/>
        </p:nvSpPr>
        <p:spPr>
          <a:xfrm>
            <a:off x="3104477" y="1649260"/>
            <a:ext cx="734083" cy="332399"/>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01</a:t>
            </a:r>
            <a:endParaRPr lang="en-US" sz="1100"/>
          </a:p>
        </p:txBody>
      </p:sp>
      <p:sp>
        <p:nvSpPr>
          <p:cNvPr id="19" name="AutoShape 19"/>
          <p:cNvSpPr/>
          <p:nvPr/>
        </p:nvSpPr>
        <p:spPr>
          <a:xfrm>
            <a:off x="8208936" y="1649260"/>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02</a:t>
            </a:r>
            <a:endParaRPr lang="en-US" sz="1100"/>
          </a:p>
        </p:txBody>
      </p:sp>
      <p:sp>
        <p:nvSpPr>
          <p:cNvPr id="20" name="AutoShape 20"/>
          <p:cNvSpPr/>
          <p:nvPr/>
        </p:nvSpPr>
        <p:spPr>
          <a:xfrm>
            <a:off x="3047325" y="3658365"/>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04</a:t>
            </a:r>
            <a:endParaRPr lang="en-US" sz="1100"/>
          </a:p>
        </p:txBody>
      </p:sp>
      <p:sp>
        <p:nvSpPr>
          <p:cNvPr id="21" name="AutoShape 21"/>
          <p:cNvSpPr/>
          <p:nvPr/>
        </p:nvSpPr>
        <p:spPr>
          <a:xfrm>
            <a:off x="8208936" y="3658365"/>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03</a:t>
            </a:r>
            <a:endParaRPr lang="en-US" sz="1100"/>
          </a:p>
        </p:txBody>
      </p:sp>
      <p:sp>
        <p:nvSpPr>
          <p:cNvPr id="22" name="AutoShape 22"/>
          <p:cNvSpPr/>
          <p:nvPr/>
        </p:nvSpPr>
        <p:spPr>
          <a:xfrm>
            <a:off x="3104477" y="5680348"/>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05</a:t>
            </a:r>
            <a:endParaRPr lang="en-US" sz="1100"/>
          </a:p>
        </p:txBody>
      </p:sp>
      <p:sp>
        <p:nvSpPr>
          <p:cNvPr id="23" name="AutoShape 23"/>
          <p:cNvSpPr/>
          <p:nvPr/>
        </p:nvSpPr>
        <p:spPr>
          <a:xfrm>
            <a:off x="8266088" y="5680348"/>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06</a:t>
            </a:r>
            <a:endParaRPr lang="en-US" sz="1100"/>
          </a:p>
        </p:txBody>
      </p:sp>
      <p:sp>
        <p:nvSpPr>
          <p:cNvPr id="24" name="TextBox 24"/>
          <p:cNvSpPr txBox="1"/>
          <p:nvPr/>
        </p:nvSpPr>
        <p:spPr>
          <a:xfrm flipH="1">
            <a:off x="1281539" y="1751128"/>
            <a:ext cx="1639118" cy="180975"/>
          </a:xfrm>
          <a:prstGeom prst="rect">
            <a:avLst/>
          </a:prstGeom>
          <a:noFill/>
        </p:spPr>
        <p:txBody>
          <a:bodyPr vert="horz" wrap="square" lIns="0" tIns="0" rIns="0" bIns="0" rtlCol="0" anchor="t" anchorCtr="0">
            <a:spAutoFit/>
          </a:bodyPr>
          <a:lstStyle/>
          <a:p>
            <a:pPr algn="r">
              <a:lnSpc>
                <a:spcPct val="110000"/>
              </a:lnSpc>
            </a:pPr>
            <a:r>
              <a:rPr lang="en-US" sz="1000">
                <a:solidFill>
                  <a:srgbClr val="FFFFFF">
                    <a:alpha val="100000"/>
                  </a:srgbClr>
                </a:solidFill>
                <a:latin typeface="Noto Sans SC"/>
                <a:ea typeface="Noto Sans SC"/>
                <a:cs typeface="Noto Sans SC"/>
              </a:rPr>
              <a:t>start up</a:t>
            </a:r>
            <a:endParaRPr lang="en-US" sz="1000">
              <a:solidFill>
                <a:srgbClr val="FFFFFF">
                  <a:alpha val="100000"/>
                </a:srgbClr>
              </a:solidFill>
              <a:latin typeface="Noto Sans SC"/>
              <a:ea typeface="Noto Sans SC"/>
              <a:cs typeface="Noto Sans SC"/>
            </a:endParaRPr>
          </a:p>
        </p:txBody>
      </p:sp>
      <p:cxnSp>
        <p:nvCxnSpPr>
          <p:cNvPr id="25" name="Connector 25"/>
          <p:cNvCxnSpPr/>
          <p:nvPr/>
        </p:nvCxnSpPr>
        <p:spPr>
          <a:xfrm flipH="1">
            <a:off x="3793883" y="3851542"/>
            <a:ext cx="4157420" cy="0"/>
          </a:xfrm>
          <a:prstGeom prst="line">
            <a:avLst/>
          </a:prstGeom>
          <a:ln w="19050">
            <a:solidFill>
              <a:srgbClr val="FFFFFF">
                <a:alpha val="100000"/>
              </a:srgbClr>
            </a:solidFill>
            <a:prstDash val="dash"/>
            <a:headEnd type="none"/>
            <a:tailEnd type="triangle"/>
          </a:ln>
        </p:spPr>
      </p:cxnSp>
      <p:sp>
        <p:nvSpPr>
          <p:cNvPr id="26" name="TextBox 26"/>
          <p:cNvSpPr txBox="1"/>
          <p:nvPr/>
        </p:nvSpPr>
        <p:spPr>
          <a:xfrm>
            <a:off x="5140151" y="1615194"/>
            <a:ext cx="1631970" cy="222314"/>
          </a:xfrm>
          <a:prstGeom prst="rect">
            <a:avLst/>
          </a:prstGeom>
        </p:spPr>
        <p:txBody>
          <a:bodyPr vert="horz" wrap="square" lIns="25432" tIns="25432" rIns="25432" bIns="25432" rtlCol="0" anchor="t" anchorCtr="0">
            <a:spAutoFit/>
          </a:bodyPr>
          <a:lstStyle/>
          <a:p>
            <a:pPr algn="ctr">
              <a:lnSpc>
                <a:spcPct val="80000"/>
              </a:lnSpc>
            </a:pPr>
            <a:r>
              <a:rPr lang="en-US" sz="1100">
                <a:solidFill>
                  <a:srgbClr val="FFFFFF">
                    <a:alpha val="100000"/>
                  </a:srgbClr>
                </a:solidFill>
                <a:latin typeface="Noto Sans SC"/>
                <a:ea typeface="Noto Sans SC"/>
                <a:cs typeface="Noto Sans SC"/>
              </a:rPr>
              <a:t>fixed range</a:t>
            </a:r>
            <a:endParaRPr lang="en-US" sz="1100">
              <a:solidFill>
                <a:srgbClr val="FFFFFF">
                  <a:alpha val="100000"/>
                </a:srgbClr>
              </a:solidFill>
              <a:latin typeface="Noto Sans SC"/>
              <a:ea typeface="Noto Sans SC"/>
              <a:cs typeface="Noto Sans SC"/>
            </a:endParaRPr>
          </a:p>
        </p:txBody>
      </p:sp>
      <p:sp>
        <p:nvSpPr>
          <p:cNvPr id="27" name="TextBox 27"/>
          <p:cNvSpPr txBox="1"/>
          <p:nvPr/>
        </p:nvSpPr>
        <p:spPr>
          <a:xfrm flipH="1">
            <a:off x="9296674" y="1751128"/>
            <a:ext cx="1379678" cy="180975"/>
          </a:xfrm>
          <a:prstGeom prst="rect">
            <a:avLst/>
          </a:prstGeom>
          <a:noFill/>
        </p:spPr>
        <p:txBody>
          <a:bodyPr vert="horz" wrap="square" lIns="0" tIns="0" rIns="0" bIns="0" rtlCol="0" anchor="t" anchorCtr="0">
            <a:spAutoFit/>
          </a:bodyPr>
          <a:lstStyle/>
          <a:p>
            <a:pPr algn="l">
              <a:lnSpc>
                <a:spcPct val="110000"/>
              </a:lnSpc>
            </a:pPr>
            <a:r>
              <a:rPr lang="en-US" sz="1000">
                <a:solidFill>
                  <a:srgbClr val="FFFFFF">
                    <a:alpha val="100000"/>
                  </a:srgbClr>
                </a:solidFill>
                <a:latin typeface="Noto Sans SC"/>
                <a:ea typeface="Noto Sans SC"/>
                <a:cs typeface="Noto Sans SC"/>
              </a:rPr>
              <a:t>Check documents</a:t>
            </a:r>
            <a:endParaRPr lang="en-US" sz="1000">
              <a:solidFill>
                <a:srgbClr val="FFFFFF">
                  <a:alpha val="100000"/>
                </a:srgbClr>
              </a:solidFill>
              <a:latin typeface="Noto Sans SC"/>
              <a:ea typeface="Noto Sans SC"/>
              <a:cs typeface="Noto Sans SC"/>
            </a:endParaRPr>
          </a:p>
        </p:txBody>
      </p:sp>
      <p:sp>
        <p:nvSpPr>
          <p:cNvPr id="28" name="TextBox 28"/>
          <p:cNvSpPr txBox="1"/>
          <p:nvPr/>
        </p:nvSpPr>
        <p:spPr>
          <a:xfrm>
            <a:off x="997215" y="2750464"/>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Check the consistency between actual execution at the production site and documented records, and identify deviations.</a:t>
            </a:r>
            <a:endParaRPr lang="en-US" sz="1000">
              <a:solidFill>
                <a:schemeClr val="dk1">
                  <a:alpha val="100000"/>
                </a:schemeClr>
              </a:solidFill>
              <a:latin typeface="Noto Sans SC"/>
              <a:ea typeface="Noto Sans SC"/>
              <a:cs typeface="Noto Sans SC"/>
            </a:endParaRPr>
          </a:p>
        </p:txBody>
      </p:sp>
      <p:sp>
        <p:nvSpPr>
          <p:cNvPr id="29" name="Freeform 29"/>
          <p:cNvSpPr/>
          <p:nvPr/>
        </p:nvSpPr>
        <p:spPr>
          <a:xfrm flipH="1">
            <a:off x="3508009" y="2445697"/>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sp>
        <p:nvSpPr>
          <p:cNvPr id="30" name="Freeform 30"/>
          <p:cNvSpPr/>
          <p:nvPr/>
        </p:nvSpPr>
        <p:spPr>
          <a:xfrm flipH="1">
            <a:off x="6948622" y="2445697"/>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sp>
        <p:nvSpPr>
          <p:cNvPr id="31" name="TextBox 31"/>
          <p:cNvSpPr txBox="1"/>
          <p:nvPr/>
        </p:nvSpPr>
        <p:spPr>
          <a:xfrm flipH="1">
            <a:off x="1596681" y="5807042"/>
            <a:ext cx="1323975" cy="171450"/>
          </a:xfrm>
          <a:prstGeom prst="rect">
            <a:avLst/>
          </a:prstGeom>
          <a:noFill/>
        </p:spPr>
        <p:txBody>
          <a:bodyPr vert="horz" wrap="square" lIns="0" tIns="0" rIns="0" bIns="0" rtlCol="0" anchor="t" anchorCtr="0">
            <a:spAutoFit/>
          </a:bodyPr>
          <a:lstStyle/>
          <a:p>
            <a:pPr algn="r">
              <a:lnSpc>
                <a:spcPct val="110000"/>
              </a:lnSpc>
            </a:pPr>
            <a:r>
              <a:rPr lang="en-US" sz="1000">
                <a:solidFill>
                  <a:srgbClr val="FFFFFF">
                    <a:alpha val="100000"/>
                  </a:srgbClr>
                </a:solidFill>
                <a:latin typeface="Noto Sans SC"/>
                <a:ea typeface="Noto Sans SC"/>
                <a:cs typeface="Noto Sans SC"/>
              </a:rPr>
              <a:t>Evaluate the evidence</a:t>
            </a:r>
            <a:endParaRPr lang="en-US" sz="1000">
              <a:solidFill>
                <a:srgbClr val="FFFFFF">
                  <a:alpha val="100000"/>
                </a:srgbClr>
              </a:solidFill>
              <a:latin typeface="Noto Sans SC"/>
              <a:ea typeface="Noto Sans SC"/>
              <a:cs typeface="Noto Sans SC"/>
            </a:endParaRPr>
          </a:p>
        </p:txBody>
      </p:sp>
      <p:cxnSp>
        <p:nvCxnSpPr>
          <p:cNvPr id="32" name="Connector 32"/>
          <p:cNvCxnSpPr/>
          <p:nvPr/>
        </p:nvCxnSpPr>
        <p:spPr>
          <a:xfrm>
            <a:off x="4051516" y="5873525"/>
            <a:ext cx="4157420" cy="0"/>
          </a:xfrm>
          <a:prstGeom prst="line">
            <a:avLst/>
          </a:prstGeom>
          <a:ln w="19050">
            <a:solidFill>
              <a:srgbClr val="FFFFFF">
                <a:alpha val="100000"/>
              </a:srgbClr>
            </a:solidFill>
            <a:prstDash val="dash"/>
            <a:headEnd type="none"/>
            <a:tailEnd type="triangle"/>
          </a:ln>
        </p:spPr>
      </p:cxnSp>
      <p:sp>
        <p:nvSpPr>
          <p:cNvPr id="33" name="TextBox 33"/>
          <p:cNvSpPr txBox="1"/>
          <p:nvPr/>
        </p:nvSpPr>
        <p:spPr>
          <a:xfrm>
            <a:off x="5140151" y="5659160"/>
            <a:ext cx="1631970" cy="222314"/>
          </a:xfrm>
          <a:prstGeom prst="rect">
            <a:avLst/>
          </a:prstGeom>
        </p:spPr>
        <p:txBody>
          <a:bodyPr vert="horz" wrap="square" lIns="25432" tIns="25432" rIns="25432" bIns="25432" rtlCol="0" anchor="t" anchorCtr="0">
            <a:spAutoFit/>
          </a:bodyPr>
          <a:lstStyle/>
          <a:p>
            <a:pPr algn="ctr">
              <a:lnSpc>
                <a:spcPct val="80000"/>
              </a:lnSpc>
            </a:pPr>
            <a:r>
              <a:rPr lang="en-US" sz="1100">
                <a:solidFill>
                  <a:srgbClr val="FFFFFF">
                    <a:alpha val="100000"/>
                  </a:srgbClr>
                </a:solidFill>
                <a:latin typeface="Noto Sans SC"/>
                <a:ea typeface="Noto Sans SC"/>
                <a:cs typeface="Noto Sans SC"/>
              </a:rPr>
              <a:t>Change question</a:t>
            </a:r>
            <a:endParaRPr lang="en-US" sz="1100">
              <a:solidFill>
                <a:srgbClr val="FFFFFF">
                  <a:alpha val="100000"/>
                </a:srgbClr>
              </a:solidFill>
              <a:latin typeface="Noto Sans SC"/>
              <a:ea typeface="Noto Sans SC"/>
              <a:cs typeface="Noto Sans SC"/>
            </a:endParaRPr>
          </a:p>
        </p:txBody>
      </p:sp>
      <p:sp>
        <p:nvSpPr>
          <p:cNvPr id="34" name="TextBox 34"/>
          <p:cNvSpPr txBox="1"/>
          <p:nvPr/>
        </p:nvSpPr>
        <p:spPr>
          <a:xfrm flipH="1">
            <a:off x="9296674" y="5792150"/>
            <a:ext cx="1843123" cy="180975"/>
          </a:xfrm>
          <a:prstGeom prst="rect">
            <a:avLst/>
          </a:prstGeom>
          <a:noFill/>
        </p:spPr>
        <p:txBody>
          <a:bodyPr vert="horz" wrap="square" lIns="0" tIns="0" rIns="0" bIns="0" rtlCol="0" anchor="t" anchorCtr="0">
            <a:spAutoFit/>
          </a:bodyPr>
          <a:lstStyle/>
          <a:p>
            <a:pPr algn="l">
              <a:lnSpc>
                <a:spcPct val="110000"/>
              </a:lnSpc>
            </a:pPr>
            <a:r>
              <a:rPr lang="en-US" sz="1000">
                <a:solidFill>
                  <a:srgbClr val="FFFFFF">
                    <a:alpha val="100000"/>
                  </a:srgbClr>
                </a:solidFill>
                <a:latin typeface="Noto Sans SC"/>
                <a:ea typeface="Noto Sans SC"/>
                <a:cs typeface="Noto Sans SC"/>
              </a:rPr>
              <a:t>follow measures</a:t>
            </a:r>
            <a:endParaRPr lang="en-US" sz="1000">
              <a:solidFill>
                <a:srgbClr val="FFFFFF">
                  <a:alpha val="100000"/>
                </a:srgbClr>
              </a:solidFill>
              <a:latin typeface="Noto Sans SC"/>
              <a:ea typeface="Noto Sans SC"/>
              <a:cs typeface="Noto Sans SC"/>
            </a:endParaRPr>
          </a:p>
        </p:txBody>
      </p:sp>
      <p:sp>
        <p:nvSpPr>
          <p:cNvPr id="35" name="Freeform 35"/>
          <p:cNvSpPr/>
          <p:nvPr/>
        </p:nvSpPr>
        <p:spPr>
          <a:xfrm flipH="1">
            <a:off x="4667895" y="4494372"/>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sp>
        <p:nvSpPr>
          <p:cNvPr id="36" name="Freeform 36"/>
          <p:cNvSpPr/>
          <p:nvPr/>
        </p:nvSpPr>
        <p:spPr>
          <a:xfrm flipH="1">
            <a:off x="8108508" y="4494372"/>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cxnSp>
        <p:nvCxnSpPr>
          <p:cNvPr id="37" name="Connector 37"/>
          <p:cNvCxnSpPr/>
          <p:nvPr/>
        </p:nvCxnSpPr>
        <p:spPr>
          <a:xfrm>
            <a:off x="4051516" y="1842438"/>
            <a:ext cx="4157420" cy="0"/>
          </a:xfrm>
          <a:prstGeom prst="line">
            <a:avLst/>
          </a:prstGeom>
          <a:ln w="19050">
            <a:solidFill>
              <a:srgbClr val="FFFFFF">
                <a:alpha val="100000"/>
              </a:srgbClr>
            </a:solidFill>
            <a:prstDash val="dash"/>
            <a:headEnd type="none"/>
            <a:tailEnd type="triangle"/>
          </a:ln>
        </p:spPr>
      </p:cxnSp>
      <p:sp>
        <p:nvSpPr>
          <p:cNvPr id="38" name="TextBox 38"/>
          <p:cNvSpPr txBox="1"/>
          <p:nvPr/>
        </p:nvSpPr>
        <p:spPr>
          <a:xfrm>
            <a:off x="5140151" y="3637177"/>
            <a:ext cx="1631970" cy="222314"/>
          </a:xfrm>
          <a:prstGeom prst="rect">
            <a:avLst/>
          </a:prstGeom>
        </p:spPr>
        <p:txBody>
          <a:bodyPr vert="horz" wrap="square" lIns="25432" tIns="25432" rIns="25432" bIns="25432" rtlCol="0" anchor="t" anchorCtr="0">
            <a:spAutoFit/>
          </a:bodyPr>
          <a:lstStyle/>
          <a:p>
            <a:pPr algn="ctr">
              <a:lnSpc>
                <a:spcPct val="80000"/>
              </a:lnSpc>
            </a:pPr>
            <a:r>
              <a:rPr lang="en-US" sz="1100">
                <a:solidFill>
                  <a:srgbClr val="FFFFFF">
                    <a:alpha val="100000"/>
                  </a:srgbClr>
                </a:solidFill>
                <a:latin typeface="Noto Sans SC"/>
                <a:ea typeface="Noto Sans SC"/>
                <a:cs typeface="Noto Sans SC"/>
              </a:rPr>
              <a:t>schedule</a:t>
            </a:r>
            <a:endParaRPr lang="en-US" sz="1100">
              <a:solidFill>
                <a:srgbClr val="FFFFFF">
                  <a:alpha val="100000"/>
                </a:srgbClr>
              </a:solidFill>
              <a:latin typeface="Noto Sans SC"/>
              <a:ea typeface="Noto Sans SC"/>
              <a:cs typeface="Noto Sans SC"/>
            </a:endParaRPr>
          </a:p>
        </p:txBody>
      </p:sp>
      <p:sp>
        <p:nvSpPr>
          <p:cNvPr id="39" name="TextBox 39"/>
          <p:cNvSpPr txBox="1"/>
          <p:nvPr/>
        </p:nvSpPr>
        <p:spPr>
          <a:xfrm flipH="1">
            <a:off x="1523823" y="3774228"/>
            <a:ext cx="1228725" cy="171450"/>
          </a:xfrm>
          <a:prstGeom prst="rect">
            <a:avLst/>
          </a:prstGeom>
          <a:noFill/>
        </p:spPr>
        <p:txBody>
          <a:bodyPr vert="horz" wrap="square" lIns="0" tIns="0" rIns="0" bIns="0" rtlCol="0" anchor="t" anchorCtr="0">
            <a:spAutoFit/>
          </a:bodyPr>
          <a:lstStyle/>
          <a:p>
            <a:pPr algn="r">
              <a:lnSpc>
                <a:spcPct val="110000"/>
              </a:lnSpc>
            </a:pPr>
            <a:r>
              <a:rPr lang="en-US" sz="1000">
                <a:solidFill>
                  <a:srgbClr val="FFFFFF">
                    <a:alpha val="100000"/>
                  </a:srgbClr>
                </a:solidFill>
                <a:latin typeface="Noto Sans SC"/>
                <a:ea typeface="Noto Sans SC"/>
                <a:cs typeface="Noto Sans SC"/>
              </a:rPr>
              <a:t>Teamwork</a:t>
            </a:r>
            <a:endParaRPr lang="en-US" sz="1000">
              <a:solidFill>
                <a:srgbClr val="FFFFFF">
                  <a:alpha val="100000"/>
                </a:srgbClr>
              </a:solidFill>
              <a:latin typeface="Noto Sans SC"/>
              <a:ea typeface="Noto Sans SC"/>
              <a:cs typeface="Noto Sans SC"/>
            </a:endParaRPr>
          </a:p>
        </p:txBody>
      </p:sp>
      <p:sp>
        <p:nvSpPr>
          <p:cNvPr id="40" name="TextBox 40"/>
          <p:cNvSpPr txBox="1"/>
          <p:nvPr/>
        </p:nvSpPr>
        <p:spPr>
          <a:xfrm flipH="1">
            <a:off x="9149190" y="3774228"/>
            <a:ext cx="1527162" cy="180975"/>
          </a:xfrm>
          <a:prstGeom prst="rect">
            <a:avLst/>
          </a:prstGeom>
          <a:noFill/>
        </p:spPr>
        <p:txBody>
          <a:bodyPr vert="horz" wrap="square" lIns="0" tIns="0" rIns="0" bIns="0" rtlCol="0" anchor="t" anchorCtr="0">
            <a:spAutoFit/>
          </a:bodyPr>
          <a:lstStyle/>
          <a:p>
            <a:pPr algn="l">
              <a:lnSpc>
                <a:spcPct val="110000"/>
              </a:lnSpc>
            </a:pPr>
            <a:r>
              <a:rPr lang="en-US" sz="1000">
                <a:solidFill>
                  <a:srgbClr val="FFFFFF">
                    <a:alpha val="100000"/>
                  </a:srgbClr>
                </a:solidFill>
                <a:latin typeface="Noto Sans SC"/>
                <a:ea typeface="Noto Sans SC"/>
                <a:cs typeface="Noto Sans SC"/>
              </a:rPr>
              <a:t>Make plans</a:t>
            </a:r>
            <a:endParaRPr lang="en-US" sz="1000">
              <a:solidFill>
                <a:srgbClr val="FFFFFF">
                  <a:alpha val="100000"/>
                </a:srgbClr>
              </a:solidFill>
              <a:latin typeface="Noto Sans SC"/>
              <a:ea typeface="Noto Sans SC"/>
              <a:cs typeface="Noto Sans SC"/>
            </a:endParaRPr>
          </a:p>
        </p:txBody>
      </p:sp>
      <p:sp>
        <p:nvSpPr>
          <p:cNvPr id="41" name="TextBox 41"/>
          <p:cNvSpPr txBox="1"/>
          <p:nvPr/>
        </p:nvSpPr>
        <p:spPr>
          <a:xfrm flipH="1">
            <a:off x="1092032" y="2516745"/>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On-site inspection</a:t>
            </a:r>
            <a:endParaRPr lang="en-US" sz="1550">
              <a:solidFill>
                <a:schemeClr val="accent1">
                  <a:alpha val="100000"/>
                </a:schemeClr>
              </a:solidFill>
              <a:latin typeface="Noto Sans SC"/>
              <a:ea typeface="Noto Sans SC"/>
              <a:cs typeface="Noto Sans SC"/>
            </a:endParaRPr>
          </a:p>
        </p:txBody>
      </p:sp>
      <p:sp>
        <p:nvSpPr>
          <p:cNvPr id="42" name="TextBox 42"/>
          <p:cNvSpPr txBox="1"/>
          <p:nvPr/>
        </p:nvSpPr>
        <p:spPr>
          <a:xfrm>
            <a:off x="4363290" y="2750464"/>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Systematically review production records to confirm compliance with IATF16949 standard requirements.</a:t>
            </a:r>
            <a:endParaRPr lang="en-US" sz="1000">
              <a:solidFill>
                <a:schemeClr val="dk1">
                  <a:alpha val="100000"/>
                </a:schemeClr>
              </a:solidFill>
              <a:latin typeface="Noto Sans SC"/>
              <a:ea typeface="Noto Sans SC"/>
              <a:cs typeface="Noto Sans SC"/>
            </a:endParaRPr>
          </a:p>
        </p:txBody>
      </p:sp>
      <p:sp>
        <p:nvSpPr>
          <p:cNvPr id="43" name="TextBox 43"/>
          <p:cNvSpPr txBox="1"/>
          <p:nvPr/>
        </p:nvSpPr>
        <p:spPr>
          <a:xfrm flipH="1">
            <a:off x="4458107" y="2516745"/>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record review</a:t>
            </a:r>
            <a:endParaRPr lang="en-US" sz="1550">
              <a:solidFill>
                <a:schemeClr val="accent1">
                  <a:alpha val="100000"/>
                </a:schemeClr>
              </a:solidFill>
              <a:latin typeface="Noto Sans SC"/>
              <a:ea typeface="Noto Sans SC"/>
              <a:cs typeface="Noto Sans SC"/>
            </a:endParaRPr>
          </a:p>
        </p:txBody>
      </p:sp>
      <p:sp>
        <p:nvSpPr>
          <p:cNvPr id="44" name="TextBox 44"/>
          <p:cNvSpPr txBox="1"/>
          <p:nvPr/>
        </p:nvSpPr>
        <p:spPr>
          <a:xfrm>
            <a:off x="7450089" y="2750464"/>
            <a:ext cx="2145030" cy="634365"/>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For found non-conformities, clearly describe the problem and propose rectification requirements.</a:t>
            </a:r>
            <a:endParaRPr lang="en-US" sz="1000">
              <a:solidFill>
                <a:schemeClr val="dk1">
                  <a:alpha val="100000"/>
                </a:schemeClr>
              </a:solidFill>
              <a:latin typeface="Noto Sans SC"/>
              <a:ea typeface="Noto Sans SC"/>
              <a:cs typeface="Noto Sans SC"/>
            </a:endParaRPr>
          </a:p>
        </p:txBody>
      </p:sp>
      <p:sp>
        <p:nvSpPr>
          <p:cNvPr id="45" name="TextBox 45"/>
          <p:cNvSpPr txBox="1"/>
          <p:nvPr/>
        </p:nvSpPr>
        <p:spPr>
          <a:xfrm flipH="1">
            <a:off x="7544906" y="2516745"/>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Open does not meet</a:t>
            </a:r>
            <a:endParaRPr lang="en-US" sz="1550">
              <a:solidFill>
                <a:schemeClr val="accent1">
                  <a:alpha val="100000"/>
                </a:schemeClr>
              </a:solidFill>
              <a:latin typeface="Noto Sans SC"/>
              <a:ea typeface="Noto Sans SC"/>
              <a:cs typeface="Noto Sans SC"/>
            </a:endParaRPr>
          </a:p>
        </p:txBody>
      </p:sp>
      <p:sp>
        <p:nvSpPr>
          <p:cNvPr id="46" name="TextBox 46"/>
          <p:cNvSpPr txBox="1"/>
          <p:nvPr/>
        </p:nvSpPr>
        <p:spPr>
          <a:xfrm>
            <a:off x="2410559" y="4811493"/>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Determine the responsible department and the time limit for rectification based on the nature of the non-conformity.</a:t>
            </a:r>
            <a:endParaRPr lang="en-US" sz="1000">
              <a:solidFill>
                <a:schemeClr val="dk1">
                  <a:alpha val="100000"/>
                </a:schemeClr>
              </a:solidFill>
              <a:latin typeface="Noto Sans SC"/>
              <a:ea typeface="Noto Sans SC"/>
              <a:cs typeface="Noto Sans SC"/>
            </a:endParaRPr>
          </a:p>
        </p:txBody>
      </p:sp>
      <p:sp>
        <p:nvSpPr>
          <p:cNvPr id="47" name="TextBox 47"/>
          <p:cNvSpPr txBox="1"/>
          <p:nvPr/>
        </p:nvSpPr>
        <p:spPr>
          <a:xfrm flipH="1">
            <a:off x="2505376" y="4577774"/>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Share responsibilities</a:t>
            </a:r>
            <a:endParaRPr lang="en-US" sz="1550">
              <a:solidFill>
                <a:schemeClr val="accent1">
                  <a:alpha val="100000"/>
                </a:schemeClr>
              </a:solidFill>
              <a:latin typeface="Noto Sans SC"/>
              <a:ea typeface="Noto Sans SC"/>
              <a:cs typeface="Noto Sans SC"/>
            </a:endParaRPr>
          </a:p>
        </p:txBody>
      </p:sp>
      <p:sp>
        <p:nvSpPr>
          <p:cNvPr id="48" name="TextBox 48"/>
          <p:cNvSpPr txBox="1"/>
          <p:nvPr/>
        </p:nvSpPr>
        <p:spPr>
          <a:xfrm>
            <a:off x="5497358" y="4811493"/>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Track and verify the effectiveness and implementation of corrective actions taken by responsible departments.</a:t>
            </a:r>
            <a:endParaRPr lang="en-US" sz="1000">
              <a:solidFill>
                <a:schemeClr val="dk1">
                  <a:alpha val="100000"/>
                </a:schemeClr>
              </a:solidFill>
              <a:latin typeface="Noto Sans SC"/>
              <a:ea typeface="Noto Sans SC"/>
              <a:cs typeface="Noto Sans SC"/>
            </a:endParaRPr>
          </a:p>
        </p:txBody>
      </p:sp>
      <p:sp>
        <p:nvSpPr>
          <p:cNvPr id="49" name="TextBox 49"/>
          <p:cNvSpPr txBox="1"/>
          <p:nvPr/>
        </p:nvSpPr>
        <p:spPr>
          <a:xfrm flipH="1">
            <a:off x="5592175" y="4577774"/>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Check and rectify</a:t>
            </a:r>
            <a:endParaRPr lang="en-US" sz="1550">
              <a:solidFill>
                <a:schemeClr val="accent1">
                  <a:alpha val="100000"/>
                </a:schemeClr>
              </a:solidFill>
              <a:latin typeface="Noto Sans SC"/>
              <a:ea typeface="Noto Sans SC"/>
              <a:cs typeface="Noto Sans SC"/>
            </a:endParaRPr>
          </a:p>
        </p:txBody>
      </p:sp>
      <p:sp>
        <p:nvSpPr>
          <p:cNvPr id="50" name="TextBox 50"/>
          <p:cNvSpPr txBox="1"/>
          <p:nvPr/>
        </p:nvSpPr>
        <p:spPr>
          <a:xfrm>
            <a:off x="8688953" y="4811493"/>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Summarize the audit findings, form a formal audit report and submit it to management.</a:t>
            </a:r>
            <a:endParaRPr lang="en-US" sz="1000">
              <a:solidFill>
                <a:schemeClr val="dk1">
                  <a:alpha val="100000"/>
                </a:schemeClr>
              </a:solidFill>
              <a:latin typeface="Noto Sans SC"/>
              <a:ea typeface="Noto Sans SC"/>
              <a:cs typeface="Noto Sans SC"/>
            </a:endParaRPr>
          </a:p>
        </p:txBody>
      </p:sp>
      <p:sp>
        <p:nvSpPr>
          <p:cNvPr id="51" name="TextBox 51"/>
          <p:cNvSpPr txBox="1"/>
          <p:nvPr/>
        </p:nvSpPr>
        <p:spPr>
          <a:xfrm flipH="1">
            <a:off x="8783770" y="4577774"/>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Issue a report</a:t>
            </a:r>
            <a:endParaRPr lang="en-US" sz="1550">
              <a:solidFill>
                <a:schemeClr val="accent1">
                  <a:alpha val="100000"/>
                </a:schemeClr>
              </a:solidFill>
              <a:latin typeface="Noto Sans SC"/>
              <a:ea typeface="Noto Sans SC"/>
              <a:cs typeface="Noto Sans SC"/>
            </a:endParaRPr>
          </a:p>
        </p:txBody>
      </p:sp>
      <p:sp>
        <p:nvSpPr>
          <p:cNvPr id="52" name="AutoShape 52"/>
          <p:cNvSpPr/>
          <p:nvPr/>
        </p:nvSpPr>
        <p:spPr>
          <a:xfrm>
            <a:off x="10676352" y="2175779"/>
            <a:ext cx="1296000" cy="1296000"/>
          </a:xfrm>
          <a:prstGeom prst="ellipse">
            <a:avLst/>
          </a:prstGeom>
          <a:solidFill>
            <a:schemeClr val="accent1">
              <a:alpha val="100000"/>
            </a:schemeClr>
          </a:solidFill>
        </p:spPr>
      </p:sp>
      <p:sp>
        <p:nvSpPr>
          <p:cNvPr id="53" name="AutoShape 53"/>
          <p:cNvSpPr/>
          <p:nvPr/>
        </p:nvSpPr>
        <p:spPr>
          <a:xfrm>
            <a:off x="10822312" y="2291615"/>
            <a:ext cx="1047198" cy="1047198"/>
          </a:xfrm>
          <a:prstGeom prst="ellipse">
            <a:avLst/>
          </a:prstGeom>
          <a:solidFill>
            <a:schemeClr val="accent3">
              <a:alpha val="100000"/>
            </a:schemeClr>
          </a:solidFill>
        </p:spPr>
      </p:sp>
      <p:sp>
        <p:nvSpPr>
          <p:cNvPr id="54" name="TextBox 54"/>
          <p:cNvSpPr txBox="1"/>
          <p:nvPr/>
        </p:nvSpPr>
        <p:spPr>
          <a:xfrm>
            <a:off x="10829255" y="2644709"/>
            <a:ext cx="1040130" cy="35814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Audit preparation</a:t>
            </a:r>
            <a:endParaRPr lang="en-US" sz="1600">
              <a:solidFill>
                <a:srgbClr val="FFFFFF">
                  <a:alpha val="100000"/>
                </a:srgbClr>
              </a:solidFill>
              <a:latin typeface="Noto Sans SC"/>
              <a:ea typeface="Noto Sans SC"/>
              <a:cs typeface="Noto Sans SC"/>
            </a:endParaRPr>
          </a:p>
        </p:txBody>
      </p:sp>
      <p:sp>
        <p:nvSpPr>
          <p:cNvPr id="55" name="AutoShape 55"/>
          <p:cNvSpPr/>
          <p:nvPr/>
        </p:nvSpPr>
        <p:spPr>
          <a:xfrm>
            <a:off x="301353" y="4208560"/>
            <a:ext cx="1296000" cy="1296000"/>
          </a:xfrm>
          <a:prstGeom prst="ellipse">
            <a:avLst/>
          </a:prstGeom>
          <a:solidFill>
            <a:schemeClr val="accent1">
              <a:alpha val="100000"/>
            </a:schemeClr>
          </a:solidFill>
        </p:spPr>
      </p:sp>
      <p:sp>
        <p:nvSpPr>
          <p:cNvPr id="56" name="AutoShape 56"/>
          <p:cNvSpPr/>
          <p:nvPr/>
        </p:nvSpPr>
        <p:spPr>
          <a:xfrm>
            <a:off x="419048" y="4332196"/>
            <a:ext cx="1047198" cy="1047198"/>
          </a:xfrm>
          <a:prstGeom prst="ellipse">
            <a:avLst/>
          </a:prstGeom>
          <a:solidFill>
            <a:schemeClr val="accent3">
              <a:alpha val="100000"/>
            </a:schemeClr>
          </a:solidFill>
        </p:spPr>
      </p:sp>
      <p:sp>
        <p:nvSpPr>
          <p:cNvPr id="57" name="TextBox 57"/>
          <p:cNvSpPr txBox="1"/>
          <p:nvPr/>
        </p:nvSpPr>
        <p:spPr>
          <a:xfrm>
            <a:off x="593834" y="4970424"/>
            <a:ext cx="687705" cy="25336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closing meeting</a:t>
            </a:r>
            <a:endParaRPr lang="en-US" sz="1000">
              <a:solidFill>
                <a:srgbClr val="FFFFFF">
                  <a:alpha val="100000"/>
                </a:srgbClr>
              </a:solidFill>
              <a:latin typeface="Noto Sans SC"/>
              <a:ea typeface="Noto Sans SC"/>
              <a:cs typeface="Noto Sans SC"/>
            </a:endParaRPr>
          </a:p>
        </p:txBody>
      </p:sp>
      <p:sp>
        <p:nvSpPr>
          <p:cNvPr id="58" name="TextBox 5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Production site audit case</a:t>
            </a:r>
            <a:endParaRPr lang="en-US" sz="3000" b="1">
              <a:solidFill>
                <a:schemeClr val="dk2">
                  <a:alpha val="100000"/>
                </a:schemeClr>
              </a:solidFill>
              <a:latin typeface="Noto Sans SC"/>
              <a:ea typeface="Noto Sans SC"/>
              <a:cs typeface="Noto Sans SC"/>
            </a:endParaRPr>
          </a:p>
        </p:txBody>
      </p:sp>
      <p:sp>
        <p:nvSpPr>
          <p:cNvPr id="59" name="Freeform 59"/>
          <p:cNvSpPr/>
          <p:nvPr/>
        </p:nvSpPr>
        <p:spPr>
          <a:xfrm>
            <a:off x="707860" y="4494372"/>
            <a:ext cx="466725" cy="400050"/>
          </a:xfrm>
          <a:custGeom>
            <a:avLst/>
            <a:gdLst/>
            <a:ahLst/>
            <a:cxnLst/>
            <a:rect l="l" t="t" r="r" b="b"/>
            <a:pathLst>
              <a:path w="304800" h="304800">
                <a:moveTo>
                  <a:pt x="152400" y="190500"/>
                </a:moveTo>
                <a:cubicBezTo>
                  <a:pt x="194481" y="190500"/>
                  <a:pt x="228562" y="156381"/>
                  <a:pt x="228562" y="114300"/>
                </a:cubicBezTo>
                <a:lnTo>
                  <a:pt x="228562" y="76200"/>
                </a:lnTo>
                <a:cubicBezTo>
                  <a:pt x="228562" y="23612"/>
                  <a:pt x="190500" y="0"/>
                  <a:pt x="152400" y="0"/>
                </a:cubicBezTo>
                <a:lnTo>
                  <a:pt x="76162" y="0"/>
                </a:lnTo>
                <a:cubicBezTo>
                  <a:pt x="38100" y="0"/>
                  <a:pt x="0" y="20241"/>
                  <a:pt x="0" y="76200"/>
                </a:cubicBezTo>
                <a:cubicBezTo>
                  <a:pt x="0" y="130969"/>
                  <a:pt x="38100" y="152400"/>
                  <a:pt x="76162" y="152400"/>
                </a:cubicBezTo>
                <a:lnTo>
                  <a:pt x="114300" y="152400"/>
                </a:lnTo>
                <a:cubicBezTo>
                  <a:pt x="135322" y="152400"/>
                  <a:pt x="152400" y="169478"/>
                  <a:pt x="152400" y="190500"/>
                </a:cubicBezTo>
                <a:close/>
              </a:path>
              <a:path w="304800" h="304800">
                <a:moveTo>
                  <a:pt x="247460" y="116329"/>
                </a:moveTo>
                <a:cubicBezTo>
                  <a:pt x="246345" y="167878"/>
                  <a:pt x="204197" y="209550"/>
                  <a:pt x="152400" y="209550"/>
                </a:cubicBezTo>
                <a:lnTo>
                  <a:pt x="133350" y="209550"/>
                </a:lnTo>
                <a:lnTo>
                  <a:pt x="133350" y="190500"/>
                </a:lnTo>
                <a:cubicBezTo>
                  <a:pt x="133350" y="179984"/>
                  <a:pt x="124797" y="171450"/>
                  <a:pt x="114300" y="171450"/>
                </a:cubicBezTo>
                <a:lnTo>
                  <a:pt x="78095" y="171450"/>
                </a:lnTo>
                <a:cubicBezTo>
                  <a:pt x="76952" y="177136"/>
                  <a:pt x="76248" y="183223"/>
                  <a:pt x="76200" y="189795"/>
                </a:cubicBezTo>
                <a:lnTo>
                  <a:pt x="76200" y="229333"/>
                </a:lnTo>
                <a:cubicBezTo>
                  <a:pt x="76600" y="271072"/>
                  <a:pt x="110566" y="304800"/>
                  <a:pt x="152400" y="304800"/>
                </a:cubicBezTo>
                <a:cubicBezTo>
                  <a:pt x="152400" y="283740"/>
                  <a:pt x="169478" y="266700"/>
                  <a:pt x="190500" y="266700"/>
                </a:cubicBezTo>
                <a:lnTo>
                  <a:pt x="228562" y="266700"/>
                </a:lnTo>
                <a:cubicBezTo>
                  <a:pt x="266700" y="266700"/>
                  <a:pt x="304800" y="245269"/>
                  <a:pt x="304800" y="190500"/>
                </a:cubicBezTo>
                <a:cubicBezTo>
                  <a:pt x="304800" y="143894"/>
                  <a:pt x="278273" y="122301"/>
                  <a:pt x="247460" y="116329"/>
                </a:cubicBezTo>
              </a:path>
            </a:pathLst>
          </a:custGeom>
          <a:solidFill>
            <a:srgbClr val="FFFFFF">
              <a:alpha val="100000"/>
            </a:srgbClr>
          </a:solid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Supplier audit points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401832" y="2050015"/>
            <a:ext cx="2190750" cy="4428588"/>
          </a:xfrm>
          <a:prstGeom prst="round2SameRect">
            <a:avLst/>
          </a:prstGeom>
          <a:solidFill>
            <a:schemeClr val="lt2">
              <a:alpha val="80000"/>
            </a:schemeClr>
          </a:solidFill>
        </p:spPr>
      </p:sp>
      <p:sp>
        <p:nvSpPr>
          <p:cNvPr id="4" name="AutoShape 4"/>
          <p:cNvSpPr/>
          <p:nvPr/>
        </p:nvSpPr>
        <p:spPr>
          <a:xfrm>
            <a:off x="1069343" y="1649980"/>
            <a:ext cx="855726" cy="855726"/>
          </a:xfrm>
          <a:prstGeom prst="ellipse">
            <a:avLst/>
          </a:prstGeom>
          <a:solidFill>
            <a:schemeClr val="accent1">
              <a:alpha val="100000"/>
            </a:schemeClr>
          </a:solidFill>
        </p:spPr>
      </p:sp>
      <p:sp>
        <p:nvSpPr>
          <p:cNvPr id="5" name="TextBox 5"/>
          <p:cNvSpPr txBox="1"/>
          <p:nvPr/>
        </p:nvSpPr>
        <p:spPr>
          <a:xfrm>
            <a:off x="487557"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Verify whether the supplier's system documents (such as quality manuals and procedure documents) cover the core provisions of IATF16949, and verify their implementation effects through actual operation records.</a:t>
            </a:r>
            <a:endParaRPr lang="en-US" sz="1250">
              <a:solidFill>
                <a:schemeClr val="dk1">
                  <a:alpha val="100000"/>
                </a:schemeClr>
              </a:solidFill>
              <a:latin typeface="Noto Sans SC"/>
              <a:ea typeface="Noto Sans SC"/>
              <a:cs typeface="Noto Sans SC"/>
            </a:endParaRPr>
          </a:p>
        </p:txBody>
      </p:sp>
      <p:sp>
        <p:nvSpPr>
          <p:cNvPr id="6" name="TextBox 6"/>
          <p:cNvSpPr txBox="1"/>
          <p:nvPr/>
        </p:nvSpPr>
        <p:spPr>
          <a:xfrm>
            <a:off x="1095725"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01</a:t>
            </a:r>
            <a:endParaRPr lang="en-US" sz="3600">
              <a:solidFill>
                <a:srgbClr val="FFFFFF">
                  <a:alpha val="100000"/>
                </a:srgbClr>
              </a:solidFill>
              <a:latin typeface="Noto Sans SC"/>
              <a:ea typeface="Noto Sans SC"/>
              <a:cs typeface="Noto Sans SC"/>
            </a:endParaRPr>
          </a:p>
        </p:txBody>
      </p:sp>
      <p:sp>
        <p:nvSpPr>
          <p:cNvPr id="7" name="AutoShape 7"/>
          <p:cNvSpPr/>
          <p:nvPr/>
        </p:nvSpPr>
        <p:spPr>
          <a:xfrm>
            <a:off x="2710003" y="2050015"/>
            <a:ext cx="2190750" cy="4428588"/>
          </a:xfrm>
          <a:prstGeom prst="round2SameRect">
            <a:avLst/>
          </a:prstGeom>
          <a:solidFill>
            <a:schemeClr val="lt2">
              <a:alpha val="80000"/>
            </a:schemeClr>
          </a:solidFill>
        </p:spPr>
      </p:sp>
      <p:sp>
        <p:nvSpPr>
          <p:cNvPr id="8" name="AutoShape 8"/>
          <p:cNvSpPr/>
          <p:nvPr/>
        </p:nvSpPr>
        <p:spPr>
          <a:xfrm>
            <a:off x="3377515" y="1649980"/>
            <a:ext cx="855726" cy="855726"/>
          </a:xfrm>
          <a:prstGeom prst="ellipse">
            <a:avLst/>
          </a:prstGeom>
          <a:solidFill>
            <a:schemeClr val="accent1">
              <a:alpha val="100000"/>
            </a:schemeClr>
          </a:solidFill>
        </p:spPr>
      </p:sp>
      <p:sp>
        <p:nvSpPr>
          <p:cNvPr id="9" name="TextBox 9"/>
          <p:cNvSpPr txBox="1"/>
          <p:nvPr/>
        </p:nvSpPr>
        <p:spPr>
          <a:xfrm>
            <a:off x="2795728"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Review the supplier's incoming material inspection standards, sampling plans and non-conformity handling procedures, focusing on the stability of test data for key characteristics (such as size, material).</a:t>
            </a:r>
            <a:endParaRPr lang="en-US" sz="1250">
              <a:solidFill>
                <a:schemeClr val="dk1">
                  <a:alpha val="100000"/>
                </a:schemeClr>
              </a:solidFill>
              <a:latin typeface="Noto Sans SC"/>
              <a:ea typeface="Noto Sans SC"/>
              <a:cs typeface="Noto Sans SC"/>
            </a:endParaRPr>
          </a:p>
        </p:txBody>
      </p:sp>
      <p:sp>
        <p:nvSpPr>
          <p:cNvPr id="10" name="TextBox 10"/>
          <p:cNvSpPr txBox="1"/>
          <p:nvPr/>
        </p:nvSpPr>
        <p:spPr>
          <a:xfrm>
            <a:off x="3403897"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02</a:t>
            </a:r>
            <a:endParaRPr lang="en-US" sz="3600">
              <a:solidFill>
                <a:srgbClr val="FFFFFF">
                  <a:alpha val="100000"/>
                </a:srgbClr>
              </a:solidFill>
              <a:latin typeface="Noto Sans SC"/>
              <a:ea typeface="Noto Sans SC"/>
              <a:cs typeface="Noto Sans SC"/>
            </a:endParaRPr>
          </a:p>
        </p:txBody>
      </p:sp>
      <p:sp>
        <p:nvSpPr>
          <p:cNvPr id="11" name="AutoShape 11"/>
          <p:cNvSpPr/>
          <p:nvPr/>
        </p:nvSpPr>
        <p:spPr>
          <a:xfrm>
            <a:off x="5003222" y="2050015"/>
            <a:ext cx="2190750" cy="4428588"/>
          </a:xfrm>
          <a:prstGeom prst="round2SameRect">
            <a:avLst/>
          </a:prstGeom>
          <a:solidFill>
            <a:schemeClr val="lt2">
              <a:alpha val="80000"/>
            </a:schemeClr>
          </a:solidFill>
        </p:spPr>
      </p:sp>
      <p:sp>
        <p:nvSpPr>
          <p:cNvPr id="12" name="AutoShape 12"/>
          <p:cNvSpPr/>
          <p:nvPr/>
        </p:nvSpPr>
        <p:spPr>
          <a:xfrm>
            <a:off x="5670734" y="1649980"/>
            <a:ext cx="855726" cy="855726"/>
          </a:xfrm>
          <a:prstGeom prst="ellipse">
            <a:avLst/>
          </a:prstGeom>
          <a:solidFill>
            <a:schemeClr val="accent1">
              <a:alpha val="100000"/>
            </a:schemeClr>
          </a:solidFill>
        </p:spPr>
      </p:sp>
      <p:sp>
        <p:nvSpPr>
          <p:cNvPr id="13" name="TextBox 13"/>
          <p:cNvSpPr txBox="1"/>
          <p:nvPr/>
        </p:nvSpPr>
        <p:spPr>
          <a:xfrm>
            <a:off x="5186928"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process capability analysis</a:t>
            </a:r>
            <a:endParaRPr lang="en-US" sz="1600" b="1">
              <a:solidFill>
                <a:schemeClr val="accent1">
                  <a:alpha val="100000"/>
                </a:schemeClr>
              </a:solidFill>
              <a:latin typeface="Noto Sans SC"/>
              <a:ea typeface="Noto Sans SC"/>
              <a:cs typeface="Noto Sans SC"/>
            </a:endParaRPr>
          </a:p>
        </p:txBody>
      </p:sp>
      <p:sp>
        <p:nvSpPr>
          <p:cNvPr id="14" name="TextBox 14"/>
          <p:cNvSpPr txBox="1"/>
          <p:nvPr/>
        </p:nvSpPr>
        <p:spPr>
          <a:xfrm>
            <a:off x="508894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Suppliers are required to provide CPK/PPK reports to evaluate whether the stability and process capabilities of their key processes meet customer requirements (such as CPK ≥ 1.33).</a:t>
            </a:r>
            <a:endParaRPr lang="en-US" sz="1250">
              <a:solidFill>
                <a:schemeClr val="dk1">
                  <a:alpha val="100000"/>
                </a:schemeClr>
              </a:solidFill>
              <a:latin typeface="Noto Sans SC"/>
              <a:ea typeface="Noto Sans SC"/>
              <a:cs typeface="Noto Sans SC"/>
            </a:endParaRPr>
          </a:p>
        </p:txBody>
      </p:sp>
      <p:sp>
        <p:nvSpPr>
          <p:cNvPr id="15" name="TextBox 15"/>
          <p:cNvSpPr txBox="1"/>
          <p:nvPr/>
        </p:nvSpPr>
        <p:spPr>
          <a:xfrm>
            <a:off x="569711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03</a:t>
            </a:r>
            <a:endParaRPr lang="en-US" sz="3600">
              <a:solidFill>
                <a:srgbClr val="FFFFFF">
                  <a:alpha val="100000"/>
                </a:srgbClr>
              </a:solidFill>
              <a:latin typeface="Noto Sans SC"/>
              <a:ea typeface="Noto Sans SC"/>
              <a:cs typeface="Noto Sans SC"/>
            </a:endParaRPr>
          </a:p>
        </p:txBody>
      </p:sp>
      <p:sp>
        <p:nvSpPr>
          <p:cNvPr id="16" name="AutoShape 16"/>
          <p:cNvSpPr/>
          <p:nvPr/>
        </p:nvSpPr>
        <p:spPr>
          <a:xfrm>
            <a:off x="7275952" y="2079919"/>
            <a:ext cx="2190750" cy="4398684"/>
          </a:xfrm>
          <a:prstGeom prst="round2SameRect">
            <a:avLst/>
          </a:prstGeom>
          <a:solidFill>
            <a:schemeClr val="lt2">
              <a:alpha val="80000"/>
            </a:schemeClr>
          </a:solidFill>
        </p:spPr>
      </p:sp>
      <p:sp>
        <p:nvSpPr>
          <p:cNvPr id="17" name="AutoShape 17"/>
          <p:cNvSpPr/>
          <p:nvPr/>
        </p:nvSpPr>
        <p:spPr>
          <a:xfrm>
            <a:off x="7943464" y="1679885"/>
            <a:ext cx="855726" cy="855726"/>
          </a:xfrm>
          <a:prstGeom prst="ellipse">
            <a:avLst/>
          </a:prstGeom>
          <a:solidFill>
            <a:schemeClr val="accent1">
              <a:alpha val="100000"/>
            </a:schemeClr>
          </a:solidFill>
        </p:spPr>
      </p:sp>
      <p:sp>
        <p:nvSpPr>
          <p:cNvPr id="18" name="TextBox 18"/>
          <p:cNvSpPr txBox="1"/>
          <p:nvPr/>
        </p:nvSpPr>
        <p:spPr>
          <a:xfrm>
            <a:off x="7361677" y="3305411"/>
            <a:ext cx="2019300" cy="2980876"/>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Check whether the supplier's engineering change (ECN) process includes complete links such as customer notification, verification testing, and document updates.</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7969846" y="174264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04</a:t>
            </a:r>
            <a:endParaRPr lang="en-US" sz="3600">
              <a:solidFill>
                <a:srgbClr val="FFFFFF">
                  <a:alpha val="100000"/>
                </a:srgbClr>
              </a:solidFill>
              <a:latin typeface="Noto Sans SC"/>
              <a:ea typeface="Noto Sans SC"/>
              <a:cs typeface="Noto Sans SC"/>
            </a:endParaRPr>
          </a:p>
        </p:txBody>
      </p:sp>
      <p:sp>
        <p:nvSpPr>
          <p:cNvPr id="20" name="AutoShape 20"/>
          <p:cNvSpPr/>
          <p:nvPr/>
        </p:nvSpPr>
        <p:spPr>
          <a:xfrm>
            <a:off x="9548682" y="2050015"/>
            <a:ext cx="2190750" cy="4428588"/>
          </a:xfrm>
          <a:prstGeom prst="round2SameRect">
            <a:avLst/>
          </a:prstGeom>
          <a:solidFill>
            <a:schemeClr val="lt2">
              <a:alpha val="80000"/>
            </a:schemeClr>
          </a:solidFill>
        </p:spPr>
      </p:sp>
      <p:sp>
        <p:nvSpPr>
          <p:cNvPr id="21" name="AutoShape 21"/>
          <p:cNvSpPr/>
          <p:nvPr/>
        </p:nvSpPr>
        <p:spPr>
          <a:xfrm>
            <a:off x="10216194" y="1649980"/>
            <a:ext cx="855726" cy="855726"/>
          </a:xfrm>
          <a:prstGeom prst="ellipse">
            <a:avLst/>
          </a:prstGeom>
          <a:solidFill>
            <a:schemeClr val="accent1">
              <a:alpha val="100000"/>
            </a:schemeClr>
          </a:solidFill>
        </p:spPr>
      </p:sp>
      <p:sp>
        <p:nvSpPr>
          <p:cNvPr id="22" name="TextBox 22"/>
          <p:cNvSpPr txBox="1"/>
          <p:nvPr/>
        </p:nvSpPr>
        <p:spPr>
          <a:xfrm>
            <a:off x="963440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Review suppliers' control measures for lower-level supply chains, including qualified supplier lists, regular performance evaluations and risk contingency plans.</a:t>
            </a:r>
            <a:endParaRPr lang="en-US" sz="1250">
              <a:solidFill>
                <a:schemeClr val="dk1">
                  <a:alpha val="100000"/>
                </a:schemeClr>
              </a:solidFill>
              <a:latin typeface="Noto Sans SC"/>
              <a:ea typeface="Noto Sans SC"/>
              <a:cs typeface="Noto Sans SC"/>
            </a:endParaRPr>
          </a:p>
        </p:txBody>
      </p:sp>
      <p:sp>
        <p:nvSpPr>
          <p:cNvPr id="23" name="TextBox 23"/>
          <p:cNvSpPr txBox="1"/>
          <p:nvPr/>
        </p:nvSpPr>
        <p:spPr>
          <a:xfrm>
            <a:off x="1024257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05</a:t>
            </a:r>
            <a:endParaRPr lang="en-US" sz="3600">
              <a:solidFill>
                <a:srgbClr val="FFFFFF">
                  <a:alpha val="100000"/>
                </a:srgbClr>
              </a:solidFill>
              <a:latin typeface="Noto Sans SC"/>
              <a:ea typeface="Noto Sans SC"/>
              <a:cs typeface="Noto Sans SC"/>
            </a:endParaRPr>
          </a:p>
        </p:txBody>
      </p:sp>
      <p:sp>
        <p:nvSpPr>
          <p:cNvPr id="24" name="TextBox 24"/>
          <p:cNvSpPr txBox="1"/>
          <p:nvPr/>
        </p:nvSpPr>
        <p:spPr>
          <a:xfrm>
            <a:off x="2896533"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Incoming material quality control</a:t>
            </a:r>
            <a:endParaRPr lang="en-US" sz="1600" b="1">
              <a:solidFill>
                <a:schemeClr val="accent1">
                  <a:alpha val="100000"/>
                </a:schemeClr>
              </a:solidFill>
              <a:latin typeface="Noto Sans SC"/>
              <a:ea typeface="Noto Sans SC"/>
              <a:cs typeface="Noto Sans SC"/>
            </a:endParaRPr>
          </a:p>
        </p:txBody>
      </p:sp>
      <p:sp>
        <p:nvSpPr>
          <p:cNvPr id="25" name="TextBox 25"/>
          <p:cNvSpPr txBox="1"/>
          <p:nvPr/>
        </p:nvSpPr>
        <p:spPr>
          <a:xfrm>
            <a:off x="9717122"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Sub-tier supplier management</a:t>
            </a:r>
            <a:endParaRPr lang="en-US" sz="1600" b="1">
              <a:solidFill>
                <a:schemeClr val="accent1">
                  <a:alpha val="100000"/>
                </a:schemeClr>
              </a:solidFill>
              <a:latin typeface="Noto Sans SC"/>
              <a:ea typeface="Noto Sans SC"/>
              <a:cs typeface="Noto Sans SC"/>
            </a:endParaRPr>
          </a:p>
        </p:txBody>
      </p:sp>
      <p:sp>
        <p:nvSpPr>
          <p:cNvPr id="26" name="TextBox 26"/>
          <p:cNvSpPr txBox="1"/>
          <p:nvPr/>
        </p:nvSpPr>
        <p:spPr>
          <a:xfrm>
            <a:off x="7426726"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Change management rigor</a:t>
            </a:r>
            <a:endParaRPr lang="en-US" sz="1600" b="1">
              <a:solidFill>
                <a:schemeClr val="accent1">
                  <a:alpha val="100000"/>
                </a:schemeClr>
              </a:solidFill>
              <a:latin typeface="Noto Sans SC"/>
              <a:ea typeface="Noto Sans SC"/>
              <a:cs typeface="Noto Sans SC"/>
            </a:endParaRPr>
          </a:p>
        </p:txBody>
      </p:sp>
      <p:sp>
        <p:nvSpPr>
          <p:cNvPr id="27" name="TextBox 27"/>
          <p:cNvSpPr txBox="1"/>
          <p:nvPr/>
        </p:nvSpPr>
        <p:spPr>
          <a:xfrm>
            <a:off x="588361"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Quality management system effectiveness</a:t>
            </a:r>
            <a:endParaRPr lang="en-US" sz="1600" b="1">
              <a:solidFill>
                <a:schemeClr val="accent1">
                  <a:alpha val="100000"/>
                </a:schemeClr>
              </a:solidFill>
              <a:latin typeface="Noto Sans SC"/>
              <a:ea typeface="Noto Sans SC"/>
              <a:cs typeface="Noto Sans S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Enter data integrity</a:t>
            </a:r>
            <a:endParaRPr lang="en-US" sz="2000" b="1">
              <a:solidFill>
                <a:schemeClr val="accent1">
                  <a:alpha val="100000"/>
                </a:schemeClr>
              </a:solidFill>
              <a:latin typeface="Noto Sans SC"/>
              <a:ea typeface="Noto Sans SC"/>
              <a:cs typeface="Noto Sans SC"/>
            </a:endParaRPr>
          </a:p>
        </p:txBody>
      </p:sp>
      <p:sp>
        <p:nvSpPr>
          <p:cNvPr id="3" name="TextBox 3"/>
          <p:cNvSpPr txBox="1"/>
          <p:nvPr/>
        </p:nvSpPr>
        <p:spPr>
          <a:xfrm>
            <a:off x="6865764" y="130828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Risk identification and response</a:t>
            </a:r>
            <a:endParaRPr lang="en-US" sz="20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Continuous improvement mechanism</a:t>
            </a:r>
            <a:endParaRPr lang="en-US" sz="20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Output validity</a:t>
            </a:r>
            <a:endParaRPr lang="en-US" sz="20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Senior level engagement</a:t>
            </a:r>
            <a:endParaRPr lang="en-US" sz="20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Management review process audit</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1512589"/>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1670999"/>
            <a:ext cx="0" cy="5208748"/>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86656" cy="1203960"/>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Confirm whether the management review input covers key data such as quality target achievement rate, customer complaint analysis, internal and external audit results, and corrective and preventive action status.</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Use meeting minutes to verify whether top management personally participated in the review and made clear decisions on major matters such as resource allocation and improvement direction.</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Check whether the improvement plan output from the management review sets specific responsible persons, time points and quantitative indicators, and track closed-loop evidence of subsequent implementation.</a:t>
            </a:r>
            <a:endParaRPr lang="en-US" sz="1500">
              <a:solidFill>
                <a:schemeClr val="dk1">
                  <a:alpha val="100000"/>
                </a:schemeClr>
              </a:solidFill>
              <a:latin typeface="Noto Sans SC"/>
              <a:ea typeface="Noto Sans SC"/>
              <a:cs typeface="Noto Sans SC"/>
            </a:endParaRPr>
          </a:p>
        </p:txBody>
      </p:sp>
      <p:sp>
        <p:nvSpPr>
          <p:cNvPr id="19" name="TextBox 19"/>
          <p:cNvSpPr txBox="1"/>
          <p:nvPr/>
        </p:nvSpPr>
        <p:spPr>
          <a:xfrm>
            <a:off x="6865764" y="1804349"/>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Review whether the organization systematically identifies operational risks (such as supply chain disruptions, technology iterations) and develops corresponding mitigation strategies during the review.</a:t>
            </a:r>
            <a:endParaRPr lang="en-US" sz="150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Evaluate whether management reviews promote cross-department improvement projects (such as lean production, automation upgrades), and regularly monitor the contribution of project progress to quality goals.</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t="-47" b="-47"/>
          </a:stretch>
        </a:blipFill>
        <a:effectLst/>
      </p:bgPr>
    </p:bg>
    <p:spTree>
      <p:nvGrpSpPr>
        <p:cNvPr id="1" name=""/>
        <p:cNvGrpSpPr/>
        <p:nvPr/>
      </p:nvGrpSpPr>
      <p:grpSpPr>
        <a:xfrm>
          <a:off x="0" y="0"/>
          <a:ext cx="0" cy="0"/>
          <a:chOff x="0" y="0"/>
          <a:chExt cx="0" cy="0"/>
        </a:xfrm>
      </p:grpSpPr>
      <p:sp>
        <p:nvSpPr>
          <p:cNvPr id="900012" name="TextBox 2"/>
          <p:cNvSpPr txBox="1"/>
          <p:nvPr/>
        </p:nvSpPr>
        <p:spPr>
          <a:xfrm>
            <a:off x="4520643" y="2564423"/>
            <a:ext cx="5539105" cy="1601520"/>
          </a:xfrm>
          <a:prstGeom prst="rect">
            <a:avLst/>
          </a:prstGeom>
          <a:noFill/>
        </p:spPr>
        <p:txBody>
          <a:bodyPr vert="horz" wrap="square" lIns="91440" tIns="45720" rIns="91440" bIns="45720" rtlCol="0" anchor="ctr" anchorCtr="0">
            <a:normAutofit/>
          </a:bodyPr>
          <a:lstStyle/>
          <a:p>
            <a:pPr algn="l">
              <a:lnSpc>
                <a:spcPct val="100000"/>
              </a:lnSpc>
            </a:pPr>
            <a:r>
              <a:rPr lang="en-US" sz="4000">
                <a:solidFill>
                  <a:srgbClr val="04052B">
                    <a:alpha val="100000"/>
                  </a:srgbClr>
                </a:solidFill>
                <a:latin typeface="Noto Sans SC SemiBold"/>
                <a:ea typeface="Noto Sans SC SemiBold"/>
                <a:cs typeface="Noto Sans SC SemiBold"/>
              </a:rPr>
              <a:t>Continuous improvement mechanism</a:t>
            </a:r>
            <a:endParaRPr lang="en-US" sz="4000">
              <a:solidFill>
                <a:srgbClr val="04052B">
                  <a:alpha val="100000"/>
                </a:srgbClr>
              </a:solidFill>
              <a:latin typeface="Noto Sans SC SemiBold"/>
              <a:ea typeface="Noto Sans SC SemiBold"/>
              <a:cs typeface="Noto Sans SC SemiBold"/>
            </a:endParaRPr>
          </a:p>
        </p:txBody>
      </p:sp>
      <p:sp>
        <p:nvSpPr>
          <p:cNvPr id="900014" name="TextBox 3"/>
          <p:cNvSpPr txBox="1"/>
          <p:nvPr/>
        </p:nvSpPr>
        <p:spPr>
          <a:xfrm>
            <a:off x="1945323" y="2522855"/>
            <a:ext cx="2465705" cy="1684655"/>
          </a:xfrm>
          <a:prstGeom prst="rect">
            <a:avLst/>
          </a:prstGeom>
          <a:noFill/>
        </p:spPr>
        <p:txBody>
          <a:bodyPr vert="horz" wrap="square" lIns="91440" tIns="45720" rIns="91440" bIns="45720" rtlCol="0" anchor="ctr" anchorCtr="0">
            <a:normAutofit/>
          </a:bodyPr>
          <a:lstStyle/>
          <a:p>
            <a:pPr algn="r">
              <a:lnSpc>
                <a:spcPct val="80000"/>
              </a:lnSpc>
            </a:pPr>
            <a:r>
              <a:rPr lang="en-US" sz="10200">
                <a:solidFill>
                  <a:srgbClr val="008BFB">
                    <a:alpha val="100000"/>
                  </a:srgbClr>
                </a:solidFill>
                <a:latin typeface="Noto Sans SC Black"/>
                <a:ea typeface="Noto Sans SC Black"/>
                <a:cs typeface="Noto Sans SC Black"/>
              </a:rPr>
              <a:t>06</a:t>
            </a:r>
            <a:endParaRPr lang="en-US" sz="10200">
              <a:solidFill>
                <a:srgbClr val="008BFB">
                  <a:alpha val="100000"/>
                </a:srgbClr>
              </a:solidFill>
              <a:latin typeface="Noto Sans SC Black"/>
              <a:ea typeface="Noto Sans SC Black"/>
              <a:cs typeface="Noto Sans SC Black"/>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root cause analysis</a:t>
            </a:r>
            <a:endParaRPr lang="en-US" sz="1800" b="1">
              <a:solidFill>
                <a:schemeClr val="accent1">
                  <a:alpha val="100000"/>
                </a:schemeClr>
              </a:solidFill>
              <a:latin typeface="Noto Sans SC"/>
              <a:ea typeface="Noto Sans SC"/>
              <a:cs typeface="Noto Sans SC"/>
            </a:endParaRPr>
          </a:p>
        </p:txBody>
      </p:sp>
      <p:sp>
        <p:nvSpPr>
          <p:cNvPr id="3" name="TextBox 3"/>
          <p:cNvSpPr txBox="1"/>
          <p:nvPr/>
        </p:nvSpPr>
        <p:spPr>
          <a:xfrm>
            <a:off x="6865764" y="1981135"/>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Documented record updates</a:t>
            </a:r>
            <a:endParaRPr lang="en-US" sz="18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Supplier linkage improvement</a:t>
            </a:r>
            <a:endParaRPr lang="en-US" sz="18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Cross-department collaboration closed loop</a:t>
            </a:r>
            <a:endParaRPr lang="en-US" sz="18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Measure effectiveness verification</a:t>
            </a:r>
            <a:endParaRPr lang="en-US" sz="18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Corrective and preventive action tracking</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2185437"/>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2284030"/>
            <a:ext cx="0" cy="462561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14526" cy="1203960"/>
          </a:xfrm>
          <a:prstGeom prst="rect">
            <a:avLst/>
          </a:prstGeom>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Use tools such as 5Why or fishbone diagrams to dig deeper into the root cause of the problem to ensure that corrective measures are targeted and avoid recurrence of the problem.</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14526" cy="1218548"/>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Establish clear verification standards and time points, and confirm whether the measures have truly eliminated the problem through data comparison or on-site review.</a:t>
            </a:r>
            <a:endParaRPr lang="en-US" sz="125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14526" cy="1215852"/>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Establish a responsibility matrix (RACI) to ensure that quality, production, engineering and other departments coordinate the implementation of measures and provide regular feedback on progress.</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6865764" y="2477197"/>
            <a:ext cx="4416675" cy="1231684"/>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Timely revise the control plan, FMEA and work instructions to ensure that the improvement results are solidified into the standardized process.</a:t>
            </a:r>
            <a:endParaRPr lang="en-US" sz="125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16675" cy="1144609"/>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For supplier-side problems, we promote rectification through 8D reports and incorporate them into the supplier performance evaluation system.</a:t>
            </a:r>
            <a:endParaRPr lang="en-US" sz="1250">
              <a:solidFill>
                <a:schemeClr val="dk1">
                  <a:alpha val="100000"/>
                </a:schemeClr>
              </a:solidFill>
              <a:latin typeface="Noto Sans SC"/>
              <a:ea typeface="Noto Sans SC"/>
              <a:cs typeface="Noto Sans S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Freeform 2"/>
          <p:cNvSpPr/>
          <p:nvPr/>
        </p:nvSpPr>
        <p:spPr>
          <a:xfrm>
            <a:off x="9118379"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3" name="Freeform 3"/>
          <p:cNvSpPr/>
          <p:nvPr/>
        </p:nvSpPr>
        <p:spPr>
          <a:xfrm>
            <a:off x="369165"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4" name="Freeform 4"/>
          <p:cNvSpPr/>
          <p:nvPr/>
        </p:nvSpPr>
        <p:spPr>
          <a:xfrm rot="10800000">
            <a:off x="369166"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1">
              <a:alpha val="100000"/>
            </a:schemeClr>
          </a:solidFill>
        </p:spPr>
      </p:sp>
      <p:sp>
        <p:nvSpPr>
          <p:cNvPr id="5" name="AutoShape 5"/>
          <p:cNvSpPr/>
          <p:nvPr/>
        </p:nvSpPr>
        <p:spPr>
          <a:xfrm>
            <a:off x="369164" y="5935180"/>
            <a:ext cx="11459847" cy="621927"/>
          </a:xfrm>
          <a:prstGeom prst="roundRect">
            <a:avLst>
              <a:gd name="adj" fmla="val 0"/>
            </a:avLst>
          </a:prstGeom>
          <a:solidFill>
            <a:schemeClr val="accent3">
              <a:alpha val="100000"/>
            </a:schemeClr>
          </a:solidFill>
        </p:spPr>
      </p:sp>
      <p:sp>
        <p:nvSpPr>
          <p:cNvPr id="6" name="TextBox 6"/>
          <p:cNvSpPr txBox="1"/>
          <p:nvPr/>
        </p:nvSpPr>
        <p:spPr>
          <a:xfrm>
            <a:off x="818363" y="6032005"/>
            <a:ext cx="10565130" cy="424815"/>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BFAFA">
                    <a:alpha val="100000"/>
                  </a:srgbClr>
                </a:solidFill>
                <a:latin typeface="Noto Sans SC"/>
                <a:ea typeface="Noto Sans SC"/>
                <a:cs typeface="Noto Sans SC"/>
              </a:rPr>
              <a:t>Develop corrective measures through root cause analysis and verify their effectiveness to form a closed loop of continuous improvement</a:t>
            </a:r>
            <a:endParaRPr lang="en-US" sz="1400">
              <a:solidFill>
                <a:srgbClr val="FBFAFA">
                  <a:alpha val="100000"/>
                </a:srgbClr>
              </a:solidFill>
              <a:latin typeface="Noto Sans SC"/>
              <a:ea typeface="Noto Sans SC"/>
              <a:cs typeface="Noto Sans SC"/>
            </a:endParaRPr>
          </a:p>
        </p:txBody>
      </p:sp>
      <p:sp>
        <p:nvSpPr>
          <p:cNvPr id="7" name="TextBox 7"/>
          <p:cNvSpPr txBox="1"/>
          <p:nvPr/>
        </p:nvSpPr>
        <p:spPr>
          <a:xfrm>
            <a:off x="544609"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6F9F6">
                    <a:alpha val="100000"/>
                  </a:srgbClr>
                </a:solidFill>
                <a:latin typeface="Noto Sans SC"/>
                <a:ea typeface="Noto Sans SC"/>
                <a:cs typeface="Noto Sans SC"/>
              </a:rPr>
              <a:t>Non-compliance 01: Document control deviation</a:t>
            </a:r>
            <a:endParaRPr lang="en-US" sz="1400">
              <a:solidFill>
                <a:srgbClr val="F6F9F6">
                  <a:alpha val="100000"/>
                </a:srgbClr>
              </a:solidFill>
              <a:latin typeface="Noto Sans SC"/>
              <a:ea typeface="Noto Sans SC"/>
              <a:cs typeface="Noto Sans SC"/>
            </a:endParaRPr>
          </a:p>
        </p:txBody>
      </p:sp>
      <p:sp>
        <p:nvSpPr>
          <p:cNvPr id="8" name="TextBox 8"/>
          <p:cNvSpPr txBox="1"/>
          <p:nvPr/>
        </p:nvSpPr>
        <p:spPr>
          <a:xfrm>
            <a:off x="553737"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BF9F9">
                    <a:alpha val="100000"/>
                  </a:srgbClr>
                </a:solidFill>
                <a:latin typeface="Noto Sans SC"/>
                <a:ea typeface="Noto Sans SC"/>
                <a:cs typeface="Noto Sans SC"/>
              </a:rPr>
              <a:t>File versions are not updated in a timely manner, resulting in the mixing of old and new versions, affecting operational consistency.</a:t>
            </a:r>
            <a:endParaRPr lang="en-US" sz="1000">
              <a:solidFill>
                <a:srgbClr val="FBF9F9">
                  <a:alpha val="100000"/>
                </a:srgbClr>
              </a:solidFill>
              <a:latin typeface="Noto Sans SC"/>
              <a:ea typeface="Noto Sans SC"/>
              <a:cs typeface="Noto Sans SC"/>
            </a:endParaRPr>
          </a:p>
        </p:txBody>
      </p:sp>
      <p:sp>
        <p:nvSpPr>
          <p:cNvPr id="9" name="TextBox 9"/>
          <p:cNvSpPr txBox="1"/>
          <p:nvPr/>
        </p:nvSpPr>
        <p:spPr>
          <a:xfrm>
            <a:off x="803068"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Establish an early warning mechanism for file changes and implement version control training</a:t>
            </a:r>
            <a:endParaRPr lang="en-US" sz="1000">
              <a:solidFill>
                <a:schemeClr val="dk1">
                  <a:alpha val="100000"/>
                </a:schemeClr>
              </a:solidFill>
              <a:latin typeface="Noto Sans SC"/>
              <a:ea typeface="Noto Sans SC"/>
              <a:cs typeface="Noto Sans SC"/>
            </a:endParaRPr>
          </a:p>
        </p:txBody>
      </p:sp>
      <p:sp>
        <p:nvSpPr>
          <p:cNvPr id="10" name="AutoShape 10"/>
          <p:cNvSpPr/>
          <p:nvPr/>
        </p:nvSpPr>
        <p:spPr>
          <a:xfrm>
            <a:off x="649300" y="4177181"/>
            <a:ext cx="184666" cy="184666"/>
          </a:xfrm>
          <a:prstGeom prst="ellipse">
            <a:avLst/>
          </a:prstGeom>
          <a:solidFill>
            <a:schemeClr val="accent1">
              <a:alpha val="100000"/>
            </a:schemeClr>
          </a:solidFill>
        </p:spPr>
      </p:sp>
      <p:sp>
        <p:nvSpPr>
          <p:cNvPr id="11" name="TextBox 11"/>
          <p:cNvSpPr txBox="1"/>
          <p:nvPr/>
        </p:nvSpPr>
        <p:spPr>
          <a:xfrm>
            <a:off x="610887" y="4204151"/>
            <a:ext cx="266700"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12" name="TextBox 12"/>
          <p:cNvSpPr txBox="1"/>
          <p:nvPr/>
        </p:nvSpPr>
        <p:spPr>
          <a:xfrm>
            <a:off x="803068"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Deploy electronic document management system to achieve real-time version synchronization</a:t>
            </a:r>
            <a:endParaRPr lang="en-US" sz="1000">
              <a:solidFill>
                <a:schemeClr val="dk1">
                  <a:alpha val="100000"/>
                </a:schemeClr>
              </a:solidFill>
              <a:latin typeface="Noto Sans SC"/>
              <a:ea typeface="Noto Sans SC"/>
              <a:cs typeface="Noto Sans SC"/>
            </a:endParaRPr>
          </a:p>
        </p:txBody>
      </p:sp>
      <p:sp>
        <p:nvSpPr>
          <p:cNvPr id="13" name="AutoShape 13"/>
          <p:cNvSpPr/>
          <p:nvPr/>
        </p:nvSpPr>
        <p:spPr>
          <a:xfrm>
            <a:off x="649300" y="4875748"/>
            <a:ext cx="184666" cy="184666"/>
          </a:xfrm>
          <a:prstGeom prst="ellipse">
            <a:avLst/>
          </a:prstGeom>
          <a:solidFill>
            <a:schemeClr val="accent1">
              <a:alpha val="100000"/>
            </a:schemeClr>
          </a:solidFill>
        </p:spPr>
      </p:sp>
      <p:sp>
        <p:nvSpPr>
          <p:cNvPr id="14" name="TextBox 14"/>
          <p:cNvSpPr txBox="1"/>
          <p:nvPr/>
        </p:nvSpPr>
        <p:spPr>
          <a:xfrm>
            <a:off x="601759" y="4902718"/>
            <a:ext cx="27622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15" name="AutoShape 15"/>
          <p:cNvSpPr/>
          <p:nvPr/>
        </p:nvSpPr>
        <p:spPr>
          <a:xfrm>
            <a:off x="369165" y="5680733"/>
            <a:ext cx="2691410" cy="65684"/>
          </a:xfrm>
          <a:prstGeom prst="rect">
            <a:avLst/>
          </a:prstGeom>
          <a:solidFill>
            <a:schemeClr val="accent1">
              <a:alpha val="100000"/>
            </a:schemeClr>
          </a:solidFill>
        </p:spPr>
      </p:sp>
      <p:sp>
        <p:nvSpPr>
          <p:cNvPr id="16" name="Freeform 16"/>
          <p:cNvSpPr/>
          <p:nvPr/>
        </p:nvSpPr>
        <p:spPr>
          <a:xfrm>
            <a:off x="6216174"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17" name="Freeform 17"/>
          <p:cNvSpPr/>
          <p:nvPr/>
        </p:nvSpPr>
        <p:spPr>
          <a:xfrm rot="10800000">
            <a:off x="6216175"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1">
              <a:alpha val="100000"/>
            </a:schemeClr>
          </a:solidFill>
        </p:spPr>
      </p:sp>
      <p:sp>
        <p:nvSpPr>
          <p:cNvPr id="18" name="TextBox 18"/>
          <p:cNvSpPr txBox="1"/>
          <p:nvPr/>
        </p:nvSpPr>
        <p:spPr>
          <a:xfrm>
            <a:off x="6391618"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5F6F4">
                    <a:alpha val="100000"/>
                  </a:srgbClr>
                </a:solidFill>
                <a:latin typeface="Noto Sans SC"/>
                <a:ea typeface="Noto Sans SC"/>
                <a:cs typeface="Noto Sans SC"/>
              </a:rPr>
              <a:t>Non-compliance 03: Lack of change management</a:t>
            </a:r>
            <a:endParaRPr lang="en-US" sz="1400">
              <a:solidFill>
                <a:srgbClr val="F5F6F4">
                  <a:alpha val="100000"/>
                </a:srgbClr>
              </a:solidFill>
              <a:latin typeface="Noto Sans SC"/>
              <a:ea typeface="Noto Sans SC"/>
              <a:cs typeface="Noto Sans SC"/>
            </a:endParaRPr>
          </a:p>
        </p:txBody>
      </p:sp>
      <p:sp>
        <p:nvSpPr>
          <p:cNvPr id="19" name="TextBox 19"/>
          <p:cNvSpPr txBox="1"/>
          <p:nvPr/>
        </p:nvSpPr>
        <p:spPr>
          <a:xfrm>
            <a:off x="6400746"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6F3F3">
                    <a:alpha val="100000"/>
                  </a:srgbClr>
                </a:solidFill>
                <a:latin typeface="Noto Sans SC"/>
                <a:ea typeface="Noto Sans SC"/>
                <a:cs typeface="Noto Sans SC"/>
              </a:rPr>
              <a:t>The impact of engineering changes was not fully assessed, resulting in production interruptions</a:t>
            </a:r>
            <a:endParaRPr lang="en-US" sz="1000">
              <a:solidFill>
                <a:srgbClr val="F6F3F3">
                  <a:alpha val="100000"/>
                </a:srgbClr>
              </a:solidFill>
              <a:latin typeface="Noto Sans SC"/>
              <a:ea typeface="Noto Sans SC"/>
              <a:cs typeface="Noto Sans SC"/>
            </a:endParaRPr>
          </a:p>
        </p:txBody>
      </p:sp>
      <p:sp>
        <p:nvSpPr>
          <p:cNvPr id="20" name="TextBox 20"/>
          <p:cNvSpPr txBox="1"/>
          <p:nvPr/>
        </p:nvSpPr>
        <p:spPr>
          <a:xfrm>
            <a:off x="6650077"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Improve change management procedures and add cross-department review links</a:t>
            </a:r>
            <a:endParaRPr lang="en-US" sz="1000">
              <a:solidFill>
                <a:schemeClr val="dk1">
                  <a:alpha val="100000"/>
                </a:schemeClr>
              </a:solidFill>
              <a:latin typeface="Noto Sans SC"/>
              <a:ea typeface="Noto Sans SC"/>
              <a:cs typeface="Noto Sans SC"/>
            </a:endParaRPr>
          </a:p>
        </p:txBody>
      </p:sp>
      <p:sp>
        <p:nvSpPr>
          <p:cNvPr id="21" name="AutoShape 21"/>
          <p:cNvSpPr/>
          <p:nvPr/>
        </p:nvSpPr>
        <p:spPr>
          <a:xfrm>
            <a:off x="6496309" y="4177181"/>
            <a:ext cx="184666" cy="184666"/>
          </a:xfrm>
          <a:prstGeom prst="ellipse">
            <a:avLst/>
          </a:prstGeom>
          <a:solidFill>
            <a:schemeClr val="accent1">
              <a:alpha val="100000"/>
            </a:schemeClr>
          </a:solidFill>
        </p:spPr>
      </p:sp>
      <p:sp>
        <p:nvSpPr>
          <p:cNvPr id="22" name="TextBox 22"/>
          <p:cNvSpPr txBox="1"/>
          <p:nvPr/>
        </p:nvSpPr>
        <p:spPr>
          <a:xfrm>
            <a:off x="6474012"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23" name="TextBox 23"/>
          <p:cNvSpPr txBox="1"/>
          <p:nvPr/>
        </p:nvSpPr>
        <p:spPr>
          <a:xfrm>
            <a:off x="6650077"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Hold monthly change management meetings to track implementation effects</a:t>
            </a:r>
            <a:endParaRPr lang="en-US" sz="1000">
              <a:solidFill>
                <a:schemeClr val="dk1">
                  <a:alpha val="100000"/>
                </a:schemeClr>
              </a:solidFill>
              <a:latin typeface="Noto Sans SC"/>
              <a:ea typeface="Noto Sans SC"/>
              <a:cs typeface="Noto Sans SC"/>
            </a:endParaRPr>
          </a:p>
        </p:txBody>
      </p:sp>
      <p:sp>
        <p:nvSpPr>
          <p:cNvPr id="24" name="AutoShape 24"/>
          <p:cNvSpPr/>
          <p:nvPr/>
        </p:nvSpPr>
        <p:spPr>
          <a:xfrm>
            <a:off x="6496309" y="4875748"/>
            <a:ext cx="184666" cy="184666"/>
          </a:xfrm>
          <a:prstGeom prst="ellipse">
            <a:avLst/>
          </a:prstGeom>
          <a:solidFill>
            <a:schemeClr val="accent1">
              <a:alpha val="100000"/>
            </a:schemeClr>
          </a:solidFill>
        </p:spPr>
      </p:sp>
      <p:sp>
        <p:nvSpPr>
          <p:cNvPr id="25" name="TextBox 25"/>
          <p:cNvSpPr txBox="1"/>
          <p:nvPr/>
        </p:nvSpPr>
        <p:spPr>
          <a:xfrm>
            <a:off x="6474012"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8F8">
                    <a:alpha val="100000"/>
                  </a:srgbClr>
                </a:solidFill>
                <a:latin typeface="Noto Sans SC"/>
                <a:ea typeface="Noto Sans SC"/>
                <a:cs typeface="Noto Sans SC"/>
              </a:rPr>
              <a:t>2</a:t>
            </a:r>
            <a:endParaRPr lang="en-US" sz="900">
              <a:solidFill>
                <a:srgbClr val="FFF8F8">
                  <a:alpha val="100000"/>
                </a:srgbClr>
              </a:solidFill>
              <a:latin typeface="Noto Sans SC"/>
              <a:ea typeface="Noto Sans SC"/>
              <a:cs typeface="Noto Sans SC"/>
            </a:endParaRPr>
          </a:p>
        </p:txBody>
      </p:sp>
      <p:sp>
        <p:nvSpPr>
          <p:cNvPr id="26" name="AutoShape 26"/>
          <p:cNvSpPr/>
          <p:nvPr/>
        </p:nvSpPr>
        <p:spPr>
          <a:xfrm>
            <a:off x="6216174" y="5680733"/>
            <a:ext cx="2691410" cy="65684"/>
          </a:xfrm>
          <a:prstGeom prst="rect">
            <a:avLst/>
          </a:prstGeom>
          <a:solidFill>
            <a:schemeClr val="accent1">
              <a:alpha val="100000"/>
            </a:schemeClr>
          </a:solidFill>
        </p:spPr>
      </p:sp>
      <p:sp>
        <p:nvSpPr>
          <p:cNvPr id="27" name="Freeform 27"/>
          <p:cNvSpPr/>
          <p:nvPr/>
        </p:nvSpPr>
        <p:spPr>
          <a:xfrm>
            <a:off x="3292670"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28" name="Freeform 28"/>
          <p:cNvSpPr/>
          <p:nvPr/>
        </p:nvSpPr>
        <p:spPr>
          <a:xfrm rot="10800000">
            <a:off x="3292671"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2">
              <a:alpha val="100000"/>
            </a:schemeClr>
          </a:solidFill>
        </p:spPr>
      </p:sp>
      <p:sp>
        <p:nvSpPr>
          <p:cNvPr id="29" name="TextBox 29"/>
          <p:cNvSpPr txBox="1"/>
          <p:nvPr/>
        </p:nvSpPr>
        <p:spPr>
          <a:xfrm>
            <a:off x="3468114"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9FBF9">
                    <a:alpha val="100000"/>
                  </a:srgbClr>
                </a:solidFill>
                <a:latin typeface="Noto Sans SC"/>
                <a:ea typeface="Noto Sans SC"/>
                <a:cs typeface="Noto Sans SC"/>
              </a:rPr>
              <a:t>Non-compliance 02: Insufficient process monitoring</a:t>
            </a:r>
            <a:endParaRPr lang="en-US" sz="1400">
              <a:solidFill>
                <a:srgbClr val="F9FBF9">
                  <a:alpha val="100000"/>
                </a:srgbClr>
              </a:solidFill>
              <a:latin typeface="Noto Sans SC"/>
              <a:ea typeface="Noto Sans SC"/>
              <a:cs typeface="Noto Sans SC"/>
            </a:endParaRPr>
          </a:p>
        </p:txBody>
      </p:sp>
      <p:sp>
        <p:nvSpPr>
          <p:cNvPr id="30" name="TextBox 30"/>
          <p:cNvSpPr txBox="1"/>
          <p:nvPr/>
        </p:nvSpPr>
        <p:spPr>
          <a:xfrm>
            <a:off x="3477242"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BF9F9">
                    <a:alpha val="100000"/>
                  </a:srgbClr>
                </a:solidFill>
                <a:latin typeface="Noto Sans SC"/>
                <a:ea typeface="Noto Sans SC"/>
                <a:cs typeface="Noto Sans SC"/>
              </a:rPr>
              <a:t>Critical process parameters are not continuously monitored, resulting in fluctuations in product characteristics</a:t>
            </a:r>
            <a:endParaRPr lang="en-US" sz="1000">
              <a:solidFill>
                <a:srgbClr val="FBF9F9">
                  <a:alpha val="100000"/>
                </a:srgbClr>
              </a:solidFill>
              <a:latin typeface="Noto Sans SC"/>
              <a:ea typeface="Noto Sans SC"/>
              <a:cs typeface="Noto Sans SC"/>
            </a:endParaRPr>
          </a:p>
        </p:txBody>
      </p:sp>
      <p:sp>
        <p:nvSpPr>
          <p:cNvPr id="31" name="TextBox 31"/>
          <p:cNvSpPr txBox="1"/>
          <p:nvPr/>
        </p:nvSpPr>
        <p:spPr>
          <a:xfrm>
            <a:off x="3726573"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Add SPC monitoring points and frequency to the control plan</a:t>
            </a:r>
            <a:endParaRPr lang="en-US" sz="1000">
              <a:solidFill>
                <a:schemeClr val="dk1">
                  <a:alpha val="100000"/>
                </a:schemeClr>
              </a:solidFill>
              <a:latin typeface="Noto Sans SC"/>
              <a:ea typeface="Noto Sans SC"/>
              <a:cs typeface="Noto Sans SC"/>
            </a:endParaRPr>
          </a:p>
        </p:txBody>
      </p:sp>
      <p:sp>
        <p:nvSpPr>
          <p:cNvPr id="32" name="AutoShape 32"/>
          <p:cNvSpPr/>
          <p:nvPr/>
        </p:nvSpPr>
        <p:spPr>
          <a:xfrm>
            <a:off x="3572805" y="4177181"/>
            <a:ext cx="184666" cy="184666"/>
          </a:xfrm>
          <a:prstGeom prst="ellipse">
            <a:avLst/>
          </a:prstGeom>
          <a:solidFill>
            <a:schemeClr val="accent2">
              <a:alpha val="100000"/>
            </a:schemeClr>
          </a:solidFill>
        </p:spPr>
      </p:sp>
      <p:sp>
        <p:nvSpPr>
          <p:cNvPr id="33" name="TextBox 33"/>
          <p:cNvSpPr txBox="1"/>
          <p:nvPr/>
        </p:nvSpPr>
        <p:spPr>
          <a:xfrm>
            <a:off x="3550508"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34" name="TextBox 34"/>
          <p:cNvSpPr txBox="1"/>
          <p:nvPr/>
        </p:nvSpPr>
        <p:spPr>
          <a:xfrm>
            <a:off x="3726573"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Configure automatic data collection system to achieve real-time warning</a:t>
            </a:r>
            <a:endParaRPr lang="en-US" sz="1000">
              <a:solidFill>
                <a:schemeClr val="dk1">
                  <a:alpha val="100000"/>
                </a:schemeClr>
              </a:solidFill>
              <a:latin typeface="Noto Sans SC"/>
              <a:ea typeface="Noto Sans SC"/>
              <a:cs typeface="Noto Sans SC"/>
            </a:endParaRPr>
          </a:p>
        </p:txBody>
      </p:sp>
      <p:sp>
        <p:nvSpPr>
          <p:cNvPr id="35" name="AutoShape 35"/>
          <p:cNvSpPr/>
          <p:nvPr/>
        </p:nvSpPr>
        <p:spPr>
          <a:xfrm>
            <a:off x="3572805" y="4875748"/>
            <a:ext cx="184666" cy="184666"/>
          </a:xfrm>
          <a:prstGeom prst="ellipse">
            <a:avLst/>
          </a:prstGeom>
          <a:solidFill>
            <a:schemeClr val="accent2">
              <a:alpha val="100000"/>
            </a:schemeClr>
          </a:solidFill>
        </p:spPr>
      </p:sp>
      <p:sp>
        <p:nvSpPr>
          <p:cNvPr id="36" name="TextBox 36"/>
          <p:cNvSpPr txBox="1"/>
          <p:nvPr/>
        </p:nvSpPr>
        <p:spPr>
          <a:xfrm>
            <a:off x="3550508"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37" name="AutoShape 37"/>
          <p:cNvSpPr/>
          <p:nvPr/>
        </p:nvSpPr>
        <p:spPr>
          <a:xfrm>
            <a:off x="3286858" y="5680733"/>
            <a:ext cx="2691410" cy="65684"/>
          </a:xfrm>
          <a:prstGeom prst="rect">
            <a:avLst/>
          </a:prstGeom>
          <a:solidFill>
            <a:schemeClr val="accent2">
              <a:alpha val="100000"/>
            </a:schemeClr>
          </a:solidFill>
        </p:spPr>
      </p:sp>
      <p:sp>
        <p:nvSpPr>
          <p:cNvPr id="38" name="Freeform 38"/>
          <p:cNvSpPr/>
          <p:nvPr/>
        </p:nvSpPr>
        <p:spPr>
          <a:xfrm rot="10800000">
            <a:off x="9108855"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2">
              <a:alpha val="100000"/>
            </a:schemeClr>
          </a:solidFill>
        </p:spPr>
      </p:sp>
      <p:sp>
        <p:nvSpPr>
          <p:cNvPr id="39" name="TextBox 39"/>
          <p:cNvSpPr txBox="1"/>
          <p:nvPr/>
        </p:nvSpPr>
        <p:spPr>
          <a:xfrm>
            <a:off x="9284298"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9FBF9">
                    <a:alpha val="100000"/>
                  </a:srgbClr>
                </a:solidFill>
                <a:latin typeface="Noto Sans SC"/>
                <a:ea typeface="Noto Sans SC"/>
                <a:cs typeface="Noto Sans SC"/>
              </a:rPr>
              <a:t>Non-compliance 04: Training effectiveness</a:t>
            </a:r>
            <a:endParaRPr lang="en-US" sz="1400">
              <a:solidFill>
                <a:srgbClr val="F9FBF9">
                  <a:alpha val="100000"/>
                </a:srgbClr>
              </a:solidFill>
              <a:latin typeface="Noto Sans SC"/>
              <a:ea typeface="Noto Sans SC"/>
              <a:cs typeface="Noto Sans SC"/>
            </a:endParaRPr>
          </a:p>
        </p:txBody>
      </p:sp>
      <p:sp>
        <p:nvSpPr>
          <p:cNvPr id="40" name="TextBox 40"/>
          <p:cNvSpPr txBox="1"/>
          <p:nvPr/>
        </p:nvSpPr>
        <p:spPr>
          <a:xfrm>
            <a:off x="9293426"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9F6F6">
                    <a:alpha val="100000"/>
                  </a:srgbClr>
                </a:solidFill>
                <a:latin typeface="Noto Sans SC"/>
                <a:ea typeface="Noto Sans SC"/>
                <a:cs typeface="Noto Sans SC"/>
              </a:rPr>
              <a:t>Job training did not cover standard requirements, resulting in irregular operations</a:t>
            </a:r>
            <a:endParaRPr lang="en-US" sz="1000">
              <a:solidFill>
                <a:srgbClr val="F9F6F6">
                  <a:alpha val="100000"/>
                </a:srgbClr>
              </a:solidFill>
              <a:latin typeface="Noto Sans SC"/>
              <a:ea typeface="Noto Sans SC"/>
              <a:cs typeface="Noto Sans SC"/>
            </a:endParaRPr>
          </a:p>
        </p:txBody>
      </p:sp>
      <p:sp>
        <p:nvSpPr>
          <p:cNvPr id="41" name="TextBox 41"/>
          <p:cNvSpPr txBox="1"/>
          <p:nvPr/>
        </p:nvSpPr>
        <p:spPr>
          <a:xfrm>
            <a:off x="9542757"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Update training matrix based on process audit results</a:t>
            </a:r>
            <a:endParaRPr lang="en-US" sz="1000">
              <a:solidFill>
                <a:schemeClr val="dk1">
                  <a:alpha val="100000"/>
                </a:schemeClr>
              </a:solidFill>
              <a:latin typeface="Noto Sans SC"/>
              <a:ea typeface="Noto Sans SC"/>
              <a:cs typeface="Noto Sans SC"/>
            </a:endParaRPr>
          </a:p>
        </p:txBody>
      </p:sp>
      <p:sp>
        <p:nvSpPr>
          <p:cNvPr id="42" name="AutoShape 42"/>
          <p:cNvSpPr/>
          <p:nvPr/>
        </p:nvSpPr>
        <p:spPr>
          <a:xfrm>
            <a:off x="9388989" y="4177181"/>
            <a:ext cx="184666" cy="184666"/>
          </a:xfrm>
          <a:prstGeom prst="ellipse">
            <a:avLst/>
          </a:prstGeom>
          <a:solidFill>
            <a:schemeClr val="accent3">
              <a:alpha val="100000"/>
            </a:schemeClr>
          </a:solidFill>
        </p:spPr>
      </p:sp>
      <p:sp>
        <p:nvSpPr>
          <p:cNvPr id="43" name="TextBox 43"/>
          <p:cNvSpPr txBox="1"/>
          <p:nvPr/>
        </p:nvSpPr>
        <p:spPr>
          <a:xfrm>
            <a:off x="9366692"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44" name="TextBox 44"/>
          <p:cNvSpPr txBox="1"/>
          <p:nvPr/>
        </p:nvSpPr>
        <p:spPr>
          <a:xfrm>
            <a:off x="9542757"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Implement training effectiveness evaluation and job competency certification</a:t>
            </a:r>
            <a:endParaRPr lang="en-US" sz="1000">
              <a:solidFill>
                <a:schemeClr val="dk1">
                  <a:alpha val="100000"/>
                </a:schemeClr>
              </a:solidFill>
              <a:latin typeface="Noto Sans SC"/>
              <a:ea typeface="Noto Sans SC"/>
              <a:cs typeface="Noto Sans SC"/>
            </a:endParaRPr>
          </a:p>
        </p:txBody>
      </p:sp>
      <p:sp>
        <p:nvSpPr>
          <p:cNvPr id="45" name="AutoShape 45"/>
          <p:cNvSpPr/>
          <p:nvPr/>
        </p:nvSpPr>
        <p:spPr>
          <a:xfrm>
            <a:off x="9388989" y="4875748"/>
            <a:ext cx="184666" cy="184666"/>
          </a:xfrm>
          <a:prstGeom prst="ellipse">
            <a:avLst/>
          </a:prstGeom>
          <a:solidFill>
            <a:schemeClr val="accent3">
              <a:alpha val="100000"/>
            </a:schemeClr>
          </a:solidFill>
        </p:spPr>
      </p:sp>
      <p:sp>
        <p:nvSpPr>
          <p:cNvPr id="46" name="TextBox 46"/>
          <p:cNvSpPr txBox="1"/>
          <p:nvPr/>
        </p:nvSpPr>
        <p:spPr>
          <a:xfrm>
            <a:off x="9366692"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47" name="AutoShape 47"/>
          <p:cNvSpPr/>
          <p:nvPr/>
        </p:nvSpPr>
        <p:spPr>
          <a:xfrm>
            <a:off x="9108854" y="5680733"/>
            <a:ext cx="2691410" cy="65684"/>
          </a:xfrm>
          <a:prstGeom prst="rect">
            <a:avLst/>
          </a:prstGeom>
          <a:solidFill>
            <a:schemeClr val="accent2">
              <a:alpha val="100000"/>
            </a:schemeClr>
          </a:solidFill>
        </p:spPr>
      </p:sp>
      <p:sp>
        <p:nvSpPr>
          <p:cNvPr id="48" name="AutoShape 48"/>
          <p:cNvSpPr/>
          <p:nvPr/>
        </p:nvSpPr>
        <p:spPr>
          <a:xfrm>
            <a:off x="4294632" y="1043654"/>
            <a:ext cx="687419" cy="687419"/>
          </a:xfrm>
          <a:prstGeom prst="ellipse">
            <a:avLst/>
          </a:prstGeom>
          <a:solidFill>
            <a:schemeClr val="accent2">
              <a:alpha val="100000"/>
              <a:lumMod val="75000"/>
            </a:schemeClr>
          </a:solidFill>
        </p:spPr>
      </p:sp>
      <p:sp>
        <p:nvSpPr>
          <p:cNvPr id="49" name="AutoShape 49"/>
          <p:cNvSpPr/>
          <p:nvPr/>
        </p:nvSpPr>
        <p:spPr>
          <a:xfrm>
            <a:off x="10110788" y="1043654"/>
            <a:ext cx="687419" cy="687419"/>
          </a:xfrm>
          <a:prstGeom prst="ellipse">
            <a:avLst/>
          </a:prstGeom>
          <a:solidFill>
            <a:schemeClr val="accent2">
              <a:alpha val="100000"/>
              <a:lumMod val="75000"/>
            </a:schemeClr>
          </a:solidFill>
        </p:spPr>
      </p:sp>
      <p:sp>
        <p:nvSpPr>
          <p:cNvPr id="50" name="TextBox 5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Analysis and improvement of audit results</a:t>
            </a:r>
            <a:endParaRPr lang="en-US" sz="3000" b="1">
              <a:solidFill>
                <a:schemeClr val="dk2">
                  <a:alpha val="100000"/>
                </a:schemeClr>
              </a:solidFill>
              <a:latin typeface="Noto Sans SC"/>
              <a:ea typeface="Noto Sans SC"/>
              <a:cs typeface="Noto Sans SC"/>
            </a:endParaRPr>
          </a:p>
        </p:txBody>
      </p:sp>
      <p:sp>
        <p:nvSpPr>
          <p:cNvPr id="51" name="Freeform 51"/>
          <p:cNvSpPr/>
          <p:nvPr/>
        </p:nvSpPr>
        <p:spPr>
          <a:xfrm>
            <a:off x="10242715" y="1189396"/>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BF9F9">
              <a:alpha val="100000"/>
            </a:srgbClr>
          </a:solidFill>
        </p:spPr>
      </p:sp>
      <p:sp>
        <p:nvSpPr>
          <p:cNvPr id="52" name="Freeform 52"/>
          <p:cNvSpPr/>
          <p:nvPr/>
        </p:nvSpPr>
        <p:spPr>
          <a:xfrm>
            <a:off x="4426532" y="1189396"/>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BF8F8">
              <a:alpha val="100000"/>
            </a:srgbClr>
          </a:solidFill>
        </p:spPr>
      </p:sp>
      <p:sp>
        <p:nvSpPr>
          <p:cNvPr id="53" name="AutoShape 53"/>
          <p:cNvSpPr/>
          <p:nvPr/>
        </p:nvSpPr>
        <p:spPr>
          <a:xfrm>
            <a:off x="1371124" y="1041273"/>
            <a:ext cx="687419" cy="687419"/>
          </a:xfrm>
          <a:prstGeom prst="ellipse">
            <a:avLst/>
          </a:prstGeom>
          <a:solidFill>
            <a:schemeClr val="accent1">
              <a:alpha val="100000"/>
              <a:lumMod val="75000"/>
            </a:schemeClr>
          </a:solidFill>
        </p:spPr>
      </p:sp>
      <p:sp>
        <p:nvSpPr>
          <p:cNvPr id="54" name="Freeform 54"/>
          <p:cNvSpPr/>
          <p:nvPr/>
        </p:nvSpPr>
        <p:spPr>
          <a:xfrm>
            <a:off x="1588865" y="1229963"/>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55" name="AutoShape 55"/>
          <p:cNvSpPr/>
          <p:nvPr/>
        </p:nvSpPr>
        <p:spPr>
          <a:xfrm>
            <a:off x="3637121" y="3546062"/>
            <a:ext cx="2002631" cy="328136"/>
          </a:xfrm>
          <a:prstGeom prst="roundRect">
            <a:avLst>
              <a:gd name="adj" fmla="val 50000"/>
            </a:avLst>
          </a:prstGeom>
          <a:solidFill>
            <a:schemeClr val="accent2">
              <a:alpha val="100000"/>
            </a:schemeClr>
          </a:solidFill>
        </p:spPr>
      </p:sp>
      <p:sp>
        <p:nvSpPr>
          <p:cNvPr id="56" name="TextBox 56"/>
          <p:cNvSpPr txBox="1"/>
          <p:nvPr/>
        </p:nvSpPr>
        <p:spPr>
          <a:xfrm>
            <a:off x="3936111" y="3623691"/>
            <a:ext cx="1664399"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Corrective Action: SPC Hardening</a:t>
            </a:r>
            <a:endParaRPr lang="en-US" sz="1200">
              <a:solidFill>
                <a:srgbClr val="FFFFFF">
                  <a:alpha val="100000"/>
                </a:srgbClr>
              </a:solidFill>
              <a:latin typeface="Noto Sans SC"/>
              <a:ea typeface="Noto Sans SC"/>
              <a:cs typeface="Noto Sans SC"/>
            </a:endParaRPr>
          </a:p>
        </p:txBody>
      </p:sp>
      <p:sp>
        <p:nvSpPr>
          <p:cNvPr id="57" name="AutoShape 57"/>
          <p:cNvSpPr/>
          <p:nvPr/>
        </p:nvSpPr>
        <p:spPr>
          <a:xfrm>
            <a:off x="3684746" y="3584448"/>
            <a:ext cx="251365" cy="251365"/>
          </a:xfrm>
          <a:prstGeom prst="ellipse">
            <a:avLst/>
          </a:prstGeom>
          <a:solidFill>
            <a:srgbClr val="FFFFFF">
              <a:alpha val="100000"/>
            </a:srgbClr>
          </a:solidFill>
        </p:spPr>
      </p:sp>
      <p:sp>
        <p:nvSpPr>
          <p:cNvPr id="58" name="Freeform 58"/>
          <p:cNvSpPr/>
          <p:nvPr/>
        </p:nvSpPr>
        <p:spPr>
          <a:xfrm rot="2700000">
            <a:off x="3780568"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2">
                <a:alpha val="100000"/>
              </a:schemeClr>
            </a:solidFill>
            <a:prstDash val="solid"/>
          </a:ln>
        </p:spPr>
      </p:sp>
      <p:sp>
        <p:nvSpPr>
          <p:cNvPr id="59" name="AutoShape 59"/>
          <p:cNvSpPr/>
          <p:nvPr/>
        </p:nvSpPr>
        <p:spPr>
          <a:xfrm>
            <a:off x="9453276" y="3546062"/>
            <a:ext cx="2002631" cy="328136"/>
          </a:xfrm>
          <a:prstGeom prst="roundRect">
            <a:avLst>
              <a:gd name="adj" fmla="val 50000"/>
            </a:avLst>
          </a:prstGeom>
          <a:solidFill>
            <a:schemeClr val="accent2">
              <a:alpha val="100000"/>
            </a:schemeClr>
          </a:solidFill>
        </p:spPr>
      </p:sp>
      <p:sp>
        <p:nvSpPr>
          <p:cNvPr id="60" name="TextBox 60"/>
          <p:cNvSpPr txBox="1"/>
          <p:nvPr/>
        </p:nvSpPr>
        <p:spPr>
          <a:xfrm>
            <a:off x="9752362" y="3623691"/>
            <a:ext cx="1664303"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Corrective Action: OJT Optimization</a:t>
            </a:r>
            <a:endParaRPr lang="en-US" sz="1200">
              <a:solidFill>
                <a:srgbClr val="FFFFFF">
                  <a:alpha val="100000"/>
                </a:srgbClr>
              </a:solidFill>
              <a:latin typeface="Noto Sans SC"/>
              <a:ea typeface="Noto Sans SC"/>
              <a:cs typeface="Noto Sans SC"/>
            </a:endParaRPr>
          </a:p>
        </p:txBody>
      </p:sp>
      <p:sp>
        <p:nvSpPr>
          <p:cNvPr id="61" name="AutoShape 61"/>
          <p:cNvSpPr/>
          <p:nvPr/>
        </p:nvSpPr>
        <p:spPr>
          <a:xfrm>
            <a:off x="9500997" y="3584448"/>
            <a:ext cx="251365" cy="251365"/>
          </a:xfrm>
          <a:prstGeom prst="ellipse">
            <a:avLst/>
          </a:prstGeom>
          <a:solidFill>
            <a:srgbClr val="FFFFFF">
              <a:alpha val="100000"/>
            </a:srgbClr>
          </a:solidFill>
        </p:spPr>
      </p:sp>
      <p:sp>
        <p:nvSpPr>
          <p:cNvPr id="62" name="Freeform 62"/>
          <p:cNvSpPr/>
          <p:nvPr/>
        </p:nvSpPr>
        <p:spPr>
          <a:xfrm rot="2700000">
            <a:off x="9596724" y="3636264"/>
            <a:ext cx="65818" cy="112871"/>
          </a:xfrm>
          <a:custGeom>
            <a:avLst/>
            <a:gdLst/>
            <a:ahLst/>
            <a:cxnLst/>
            <a:rect l="l" t="t" r="r" b="b"/>
            <a:pathLst>
              <a:path w="218174" h="415436">
                <a:moveTo>
                  <a:pt x="218174" y="0"/>
                </a:moveTo>
                <a:lnTo>
                  <a:pt x="218174" y="415436"/>
                </a:lnTo>
                <a:lnTo>
                  <a:pt x="0" y="415436"/>
                </a:lnTo>
              </a:path>
            </a:pathLst>
          </a:custGeom>
          <a:solidFill>
            <a:srgbClr val="007C85">
              <a:alpha val="0"/>
            </a:srgbClr>
          </a:solidFill>
          <a:ln w="38100">
            <a:solidFill>
              <a:schemeClr val="accent2">
                <a:alpha val="100000"/>
              </a:schemeClr>
            </a:solidFill>
            <a:prstDash val="solid"/>
          </a:ln>
        </p:spPr>
      </p:sp>
      <p:sp>
        <p:nvSpPr>
          <p:cNvPr id="63" name="AutoShape 63"/>
          <p:cNvSpPr/>
          <p:nvPr/>
        </p:nvSpPr>
        <p:spPr>
          <a:xfrm>
            <a:off x="7218140" y="1041273"/>
            <a:ext cx="687419" cy="687419"/>
          </a:xfrm>
          <a:prstGeom prst="ellipse">
            <a:avLst/>
          </a:prstGeom>
          <a:solidFill>
            <a:schemeClr val="accent1">
              <a:alpha val="100000"/>
              <a:lumMod val="75000"/>
            </a:schemeClr>
          </a:solidFill>
        </p:spPr>
      </p:sp>
      <p:sp>
        <p:nvSpPr>
          <p:cNvPr id="64" name="Freeform 64"/>
          <p:cNvSpPr/>
          <p:nvPr/>
        </p:nvSpPr>
        <p:spPr>
          <a:xfrm>
            <a:off x="7435882" y="1229963"/>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65" name="AutoShape 65"/>
          <p:cNvSpPr/>
          <p:nvPr/>
        </p:nvSpPr>
        <p:spPr>
          <a:xfrm>
            <a:off x="713613" y="3546062"/>
            <a:ext cx="2002631" cy="328136"/>
          </a:xfrm>
          <a:prstGeom prst="roundRect">
            <a:avLst>
              <a:gd name="adj" fmla="val 50000"/>
            </a:avLst>
          </a:prstGeom>
          <a:solidFill>
            <a:schemeClr val="accent1">
              <a:alpha val="100000"/>
            </a:schemeClr>
          </a:solidFill>
        </p:spPr>
      </p:sp>
      <p:sp>
        <p:nvSpPr>
          <p:cNvPr id="66" name="TextBox 66"/>
          <p:cNvSpPr txBox="1"/>
          <p:nvPr/>
        </p:nvSpPr>
        <p:spPr>
          <a:xfrm>
            <a:off x="1012603" y="3623691"/>
            <a:ext cx="1619441"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Corrective Action: Document Standardization</a:t>
            </a:r>
            <a:endParaRPr lang="en-US" sz="1200">
              <a:solidFill>
                <a:srgbClr val="FFFFFF">
                  <a:alpha val="100000"/>
                </a:srgbClr>
              </a:solidFill>
              <a:latin typeface="Noto Sans SC"/>
              <a:ea typeface="Noto Sans SC"/>
              <a:cs typeface="Noto Sans SC"/>
            </a:endParaRPr>
          </a:p>
        </p:txBody>
      </p:sp>
      <p:sp>
        <p:nvSpPr>
          <p:cNvPr id="67" name="AutoShape 67"/>
          <p:cNvSpPr/>
          <p:nvPr/>
        </p:nvSpPr>
        <p:spPr>
          <a:xfrm>
            <a:off x="761238" y="3584448"/>
            <a:ext cx="251365" cy="251365"/>
          </a:xfrm>
          <a:prstGeom prst="ellipse">
            <a:avLst/>
          </a:prstGeom>
          <a:solidFill>
            <a:srgbClr val="FFFFFF">
              <a:alpha val="100000"/>
            </a:srgbClr>
          </a:solidFill>
        </p:spPr>
      </p:sp>
      <p:sp>
        <p:nvSpPr>
          <p:cNvPr id="68" name="Freeform 68"/>
          <p:cNvSpPr/>
          <p:nvPr/>
        </p:nvSpPr>
        <p:spPr>
          <a:xfrm rot="2700000">
            <a:off x="857060"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1">
                <a:alpha val="100000"/>
              </a:schemeClr>
            </a:solidFill>
            <a:prstDash val="solid"/>
          </a:ln>
        </p:spPr>
      </p:sp>
      <p:sp>
        <p:nvSpPr>
          <p:cNvPr id="69" name="AutoShape 69"/>
          <p:cNvSpPr/>
          <p:nvPr/>
        </p:nvSpPr>
        <p:spPr>
          <a:xfrm>
            <a:off x="6560630" y="3546062"/>
            <a:ext cx="2002631" cy="328136"/>
          </a:xfrm>
          <a:prstGeom prst="roundRect">
            <a:avLst>
              <a:gd name="adj" fmla="val 50000"/>
            </a:avLst>
          </a:prstGeom>
          <a:solidFill>
            <a:schemeClr val="accent1">
              <a:alpha val="100000"/>
            </a:schemeClr>
          </a:solidFill>
        </p:spPr>
      </p:sp>
      <p:sp>
        <p:nvSpPr>
          <p:cNvPr id="70" name="TextBox 70"/>
          <p:cNvSpPr txBox="1"/>
          <p:nvPr/>
        </p:nvSpPr>
        <p:spPr>
          <a:xfrm>
            <a:off x="6859619" y="3623691"/>
            <a:ext cx="1619441"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Corrective Action: ECM Process</a:t>
            </a:r>
            <a:endParaRPr lang="en-US" sz="1200">
              <a:solidFill>
                <a:srgbClr val="FFFFFF">
                  <a:alpha val="100000"/>
                </a:srgbClr>
              </a:solidFill>
              <a:latin typeface="Noto Sans SC"/>
              <a:ea typeface="Noto Sans SC"/>
              <a:cs typeface="Noto Sans SC"/>
            </a:endParaRPr>
          </a:p>
        </p:txBody>
      </p:sp>
      <p:sp>
        <p:nvSpPr>
          <p:cNvPr id="71" name="AutoShape 71"/>
          <p:cNvSpPr/>
          <p:nvPr/>
        </p:nvSpPr>
        <p:spPr>
          <a:xfrm>
            <a:off x="6608255" y="3584448"/>
            <a:ext cx="251365" cy="251365"/>
          </a:xfrm>
          <a:prstGeom prst="ellipse">
            <a:avLst/>
          </a:prstGeom>
          <a:solidFill>
            <a:srgbClr val="FFFFFF">
              <a:alpha val="100000"/>
            </a:srgbClr>
          </a:solidFill>
        </p:spPr>
      </p:sp>
      <p:sp>
        <p:nvSpPr>
          <p:cNvPr id="72" name="Freeform 72"/>
          <p:cNvSpPr/>
          <p:nvPr/>
        </p:nvSpPr>
        <p:spPr>
          <a:xfrm rot="2700000">
            <a:off x="6704076"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1">
                <a:alpha val="100000"/>
              </a:schemeClr>
            </a:solidFill>
            <a:prstDash val="solid"/>
          </a:ln>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l="-47" r="-47"/>
          </a:stretch>
        </a:blipFill>
        <a:effectLst/>
      </p:bgPr>
    </p:bg>
    <p:spTree>
      <p:nvGrpSpPr>
        <p:cNvPr id="1" name=""/>
        <p:cNvGrpSpPr/>
        <p:nvPr/>
      </p:nvGrpSpPr>
      <p:grpSpPr>
        <a:xfrm>
          <a:off x="0" y="0"/>
          <a:ext cx="0" cy="0"/>
          <a:chOff x="0" y="0"/>
          <a:chExt cx="0" cy="0"/>
        </a:xfrm>
      </p:grpSpPr>
      <p:sp>
        <p:nvSpPr>
          <p:cNvPr id="2" name="AutoShape 2"/>
          <p:cNvSpPr/>
          <p:nvPr/>
        </p:nvSpPr>
        <p:spPr>
          <a:xfrm>
            <a:off x="6416821" y="4938314"/>
            <a:ext cx="5039441" cy="1606314"/>
          </a:xfrm>
          <a:prstGeom prst="roundRect">
            <a:avLst/>
          </a:prstGeom>
          <a:solidFill>
            <a:schemeClr val="lt2">
              <a:alpha val="80000"/>
            </a:schemeClr>
          </a:solidFill>
        </p:spPr>
      </p:sp>
      <p:sp>
        <p:nvSpPr>
          <p:cNvPr id="3" name="AutoShape 3"/>
          <p:cNvSpPr/>
          <p:nvPr/>
        </p:nvSpPr>
        <p:spPr>
          <a:xfrm>
            <a:off x="6416821" y="3128036"/>
            <a:ext cx="5039441" cy="1606314"/>
          </a:xfrm>
          <a:prstGeom prst="roundRect">
            <a:avLst/>
          </a:prstGeom>
          <a:solidFill>
            <a:schemeClr val="lt2">
              <a:alpha val="80000"/>
            </a:schemeClr>
          </a:solidFill>
        </p:spPr>
      </p:sp>
      <p:sp>
        <p:nvSpPr>
          <p:cNvPr id="4" name="AutoShape 4"/>
          <p:cNvSpPr/>
          <p:nvPr/>
        </p:nvSpPr>
        <p:spPr>
          <a:xfrm>
            <a:off x="6416821" y="1317759"/>
            <a:ext cx="5039441" cy="1606314"/>
          </a:xfrm>
          <a:prstGeom prst="roundRect">
            <a:avLst/>
          </a:prstGeom>
          <a:solidFill>
            <a:schemeClr val="lt2">
              <a:alpha val="80000"/>
            </a:schemeClr>
          </a:solidFill>
        </p:spPr>
      </p:sp>
      <p:sp>
        <p:nvSpPr>
          <p:cNvPr id="5" name="AutoShape 5"/>
          <p:cNvSpPr/>
          <p:nvPr/>
        </p:nvSpPr>
        <p:spPr>
          <a:xfrm>
            <a:off x="709129" y="4960709"/>
            <a:ext cx="5039441" cy="1606314"/>
          </a:xfrm>
          <a:prstGeom prst="roundRect">
            <a:avLst/>
          </a:prstGeom>
          <a:solidFill>
            <a:schemeClr val="lt2">
              <a:alpha val="80000"/>
            </a:schemeClr>
          </a:solidFill>
        </p:spPr>
      </p:sp>
      <p:sp>
        <p:nvSpPr>
          <p:cNvPr id="6" name="AutoShape 6"/>
          <p:cNvSpPr/>
          <p:nvPr/>
        </p:nvSpPr>
        <p:spPr>
          <a:xfrm>
            <a:off x="709129" y="3159322"/>
            <a:ext cx="5039441" cy="1606314"/>
          </a:xfrm>
          <a:prstGeom prst="roundRect">
            <a:avLst/>
          </a:prstGeom>
          <a:solidFill>
            <a:schemeClr val="lt2">
              <a:alpha val="80000"/>
            </a:schemeClr>
          </a:solidFill>
        </p:spPr>
      </p:sp>
      <p:sp>
        <p:nvSpPr>
          <p:cNvPr id="7" name="AutoShape 7"/>
          <p:cNvSpPr/>
          <p:nvPr/>
        </p:nvSpPr>
        <p:spPr>
          <a:xfrm>
            <a:off x="709129" y="1369316"/>
            <a:ext cx="5039441" cy="1606314"/>
          </a:xfrm>
          <a:prstGeom prst="roundRect">
            <a:avLst/>
          </a:prstGeom>
          <a:solidFill>
            <a:schemeClr val="lt2">
              <a:alpha val="80000"/>
            </a:schemeClr>
          </a:solidFill>
        </p:spPr>
      </p:sp>
      <p:sp>
        <p:nvSpPr>
          <p:cNvPr id="8" name="AutoShape 8"/>
          <p:cNvSpPr/>
          <p:nvPr/>
        </p:nvSpPr>
        <p:spPr>
          <a:xfrm>
            <a:off x="538887" y="1969963"/>
            <a:ext cx="405020" cy="405020"/>
          </a:xfrm>
          <a:prstGeom prst="ellipse">
            <a:avLst/>
          </a:prstGeom>
          <a:solidFill>
            <a:schemeClr val="accent1">
              <a:alpha val="20000"/>
            </a:schemeClr>
          </a:solidFill>
        </p:spPr>
      </p:sp>
      <p:sp>
        <p:nvSpPr>
          <p:cNvPr id="9" name="AutoShape 9"/>
          <p:cNvSpPr/>
          <p:nvPr/>
        </p:nvSpPr>
        <p:spPr>
          <a:xfrm>
            <a:off x="619891" y="2050967"/>
            <a:ext cx="243012" cy="243012"/>
          </a:xfrm>
          <a:prstGeom prst="ellipse">
            <a:avLst/>
          </a:prstGeom>
          <a:solidFill>
            <a:schemeClr val="accent1">
              <a:alpha val="100000"/>
            </a:schemeClr>
          </a:solidFill>
        </p:spPr>
      </p:sp>
      <p:sp>
        <p:nvSpPr>
          <p:cNvPr id="10" name="AutoShape 10"/>
          <p:cNvSpPr/>
          <p:nvPr/>
        </p:nvSpPr>
        <p:spPr>
          <a:xfrm>
            <a:off x="537650" y="3759969"/>
            <a:ext cx="405020" cy="405020"/>
          </a:xfrm>
          <a:prstGeom prst="ellipse">
            <a:avLst/>
          </a:prstGeom>
          <a:solidFill>
            <a:schemeClr val="accent1">
              <a:alpha val="20000"/>
            </a:schemeClr>
          </a:solidFill>
        </p:spPr>
      </p:sp>
      <p:sp>
        <p:nvSpPr>
          <p:cNvPr id="11" name="AutoShape 11"/>
          <p:cNvSpPr/>
          <p:nvPr/>
        </p:nvSpPr>
        <p:spPr>
          <a:xfrm>
            <a:off x="618654" y="3840973"/>
            <a:ext cx="243012" cy="243012"/>
          </a:xfrm>
          <a:prstGeom prst="ellipse">
            <a:avLst/>
          </a:prstGeom>
          <a:solidFill>
            <a:schemeClr val="accent1">
              <a:alpha val="100000"/>
            </a:schemeClr>
          </a:solidFill>
        </p:spPr>
      </p:sp>
      <p:sp>
        <p:nvSpPr>
          <p:cNvPr id="12" name="AutoShape 12"/>
          <p:cNvSpPr/>
          <p:nvPr/>
        </p:nvSpPr>
        <p:spPr>
          <a:xfrm>
            <a:off x="547802" y="5561356"/>
            <a:ext cx="405020" cy="405020"/>
          </a:xfrm>
          <a:prstGeom prst="ellipse">
            <a:avLst/>
          </a:prstGeom>
          <a:solidFill>
            <a:schemeClr val="accent1">
              <a:alpha val="21000"/>
            </a:schemeClr>
          </a:solidFill>
        </p:spPr>
      </p:sp>
      <p:sp>
        <p:nvSpPr>
          <p:cNvPr id="13" name="AutoShape 13"/>
          <p:cNvSpPr/>
          <p:nvPr/>
        </p:nvSpPr>
        <p:spPr>
          <a:xfrm>
            <a:off x="628806" y="5642360"/>
            <a:ext cx="243012" cy="243012"/>
          </a:xfrm>
          <a:prstGeom prst="ellipse">
            <a:avLst/>
          </a:prstGeom>
          <a:solidFill>
            <a:schemeClr val="accent1">
              <a:alpha val="100000"/>
            </a:schemeClr>
          </a:solidFill>
        </p:spPr>
      </p:sp>
      <p:sp>
        <p:nvSpPr>
          <p:cNvPr id="14" name="TextBox 14"/>
          <p:cNvSpPr txBox="1"/>
          <p:nvPr/>
        </p:nvSpPr>
        <p:spPr>
          <a:xfrm>
            <a:off x="1193316" y="1437499"/>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Audit plan coverage</a:t>
            </a:r>
            <a:endParaRPr lang="en-US" sz="2400" b="1">
              <a:solidFill>
                <a:schemeClr val="accent1">
                  <a:alpha val="100000"/>
                </a:schemeClr>
              </a:solidFill>
              <a:latin typeface="Noto Sans SC"/>
              <a:ea typeface="Noto Sans SC"/>
              <a:cs typeface="Noto Sans SC"/>
            </a:endParaRPr>
          </a:p>
        </p:txBody>
      </p:sp>
      <p:sp>
        <p:nvSpPr>
          <p:cNvPr id="15" name="TextBox 15"/>
          <p:cNvSpPr txBox="1"/>
          <p:nvPr/>
        </p:nvSpPr>
        <p:spPr>
          <a:xfrm>
            <a:off x="1193316" y="1953730"/>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Calculate the deviation rate between the actual review process/terms and the annual plan, and evaluate the rationality of resource allocation.</a:t>
            </a:r>
            <a:endParaRPr lang="en-US" sz="1500">
              <a:solidFill>
                <a:schemeClr val="dk1">
                  <a:alpha val="100000"/>
                </a:schemeClr>
              </a:solidFill>
              <a:latin typeface="Noto Sans SC"/>
              <a:ea typeface="Noto Sans SC"/>
              <a:cs typeface="Noto Sans SC"/>
            </a:endParaRPr>
          </a:p>
        </p:txBody>
      </p:sp>
      <p:sp>
        <p:nvSpPr>
          <p:cNvPr id="16" name="TextBox 16"/>
          <p:cNvSpPr txBox="1"/>
          <p:nvPr/>
        </p:nvSpPr>
        <p:spPr>
          <a:xfrm>
            <a:off x="1193316" y="3760065"/>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Tracking the average cycle from problem discovery to closure verification reflects the organization's ability to respond quickly.</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193316" y="5515961"/>
            <a:ext cx="4259980"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Analyze the proportion of internal audit results translated into management decisions (such as process optimization, resource allocation, etc.).</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Internal audit effectiveness assessment</a:t>
            </a:r>
            <a:endParaRPr lang="en-US" sz="3000" b="1">
              <a:solidFill>
                <a:schemeClr val="dk2">
                  <a:alpha val="100000"/>
                </a:schemeClr>
              </a:solidFill>
              <a:latin typeface="Noto Sans SC"/>
              <a:ea typeface="Noto Sans SC"/>
              <a:cs typeface="Noto Sans SC"/>
            </a:endParaRPr>
          </a:p>
        </p:txBody>
      </p:sp>
      <p:sp>
        <p:nvSpPr>
          <p:cNvPr id="19" name="TextBox 19"/>
          <p:cNvSpPr txBox="1"/>
          <p:nvPr/>
        </p:nvSpPr>
        <p:spPr>
          <a:xfrm>
            <a:off x="1193316" y="3254323"/>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Improve closed-loop timeliness</a:t>
            </a:r>
            <a:endParaRPr lang="en-US" sz="2400" b="1">
              <a:solidFill>
                <a:schemeClr val="accent1">
                  <a:alpha val="100000"/>
                </a:schemeClr>
              </a:solidFill>
              <a:latin typeface="Noto Sans SC"/>
              <a:ea typeface="Noto Sans SC"/>
              <a:cs typeface="Noto Sans SC"/>
            </a:endParaRPr>
          </a:p>
        </p:txBody>
      </p:sp>
      <p:sp>
        <p:nvSpPr>
          <p:cNvPr id="20" name="TextBox 20"/>
          <p:cNvSpPr txBox="1"/>
          <p:nvPr/>
        </p:nvSpPr>
        <p:spPr>
          <a:xfrm>
            <a:off x="1193316" y="5066405"/>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Management review output value</a:t>
            </a:r>
            <a:endParaRPr lang="en-US" sz="2400" b="1">
              <a:solidFill>
                <a:schemeClr val="accent1">
                  <a:alpha val="100000"/>
                </a:schemeClr>
              </a:solidFill>
              <a:latin typeface="Noto Sans SC"/>
              <a:ea typeface="Noto Sans SC"/>
              <a:cs typeface="Noto Sans SC"/>
            </a:endParaRPr>
          </a:p>
        </p:txBody>
      </p:sp>
      <p:sp>
        <p:nvSpPr>
          <p:cNvPr id="21" name="AutoShape 21"/>
          <p:cNvSpPr/>
          <p:nvPr/>
        </p:nvSpPr>
        <p:spPr>
          <a:xfrm>
            <a:off x="6235740" y="1918405"/>
            <a:ext cx="405020" cy="405020"/>
          </a:xfrm>
          <a:prstGeom prst="ellipse">
            <a:avLst/>
          </a:prstGeom>
          <a:solidFill>
            <a:schemeClr val="accent1">
              <a:alpha val="20000"/>
            </a:schemeClr>
          </a:solidFill>
        </p:spPr>
      </p:sp>
      <p:sp>
        <p:nvSpPr>
          <p:cNvPr id="22" name="AutoShape 22"/>
          <p:cNvSpPr/>
          <p:nvPr/>
        </p:nvSpPr>
        <p:spPr>
          <a:xfrm>
            <a:off x="6316744" y="1999409"/>
            <a:ext cx="243012" cy="243012"/>
          </a:xfrm>
          <a:prstGeom prst="ellipse">
            <a:avLst/>
          </a:prstGeom>
          <a:solidFill>
            <a:schemeClr val="accent1">
              <a:alpha val="100000"/>
            </a:schemeClr>
          </a:solidFill>
        </p:spPr>
      </p:sp>
      <p:sp>
        <p:nvSpPr>
          <p:cNvPr id="23" name="AutoShape 23"/>
          <p:cNvSpPr/>
          <p:nvPr/>
        </p:nvSpPr>
        <p:spPr>
          <a:xfrm>
            <a:off x="6234503" y="3728683"/>
            <a:ext cx="405020" cy="405020"/>
          </a:xfrm>
          <a:prstGeom prst="ellipse">
            <a:avLst/>
          </a:prstGeom>
          <a:solidFill>
            <a:schemeClr val="accent1">
              <a:alpha val="20000"/>
            </a:schemeClr>
          </a:solidFill>
        </p:spPr>
      </p:sp>
      <p:sp>
        <p:nvSpPr>
          <p:cNvPr id="24" name="AutoShape 24"/>
          <p:cNvSpPr/>
          <p:nvPr/>
        </p:nvSpPr>
        <p:spPr>
          <a:xfrm>
            <a:off x="6315507" y="3809688"/>
            <a:ext cx="243012" cy="243012"/>
          </a:xfrm>
          <a:prstGeom prst="ellipse">
            <a:avLst/>
          </a:prstGeom>
          <a:solidFill>
            <a:schemeClr val="accent1">
              <a:alpha val="100000"/>
            </a:schemeClr>
          </a:solidFill>
        </p:spPr>
      </p:sp>
      <p:sp>
        <p:nvSpPr>
          <p:cNvPr id="25" name="AutoShape 25"/>
          <p:cNvSpPr/>
          <p:nvPr/>
        </p:nvSpPr>
        <p:spPr>
          <a:xfrm>
            <a:off x="6244655" y="5538961"/>
            <a:ext cx="405020" cy="405020"/>
          </a:xfrm>
          <a:prstGeom prst="ellipse">
            <a:avLst/>
          </a:prstGeom>
          <a:solidFill>
            <a:schemeClr val="accent1">
              <a:alpha val="21000"/>
            </a:schemeClr>
          </a:solidFill>
        </p:spPr>
      </p:sp>
      <p:sp>
        <p:nvSpPr>
          <p:cNvPr id="26" name="AutoShape 26"/>
          <p:cNvSpPr/>
          <p:nvPr/>
        </p:nvSpPr>
        <p:spPr>
          <a:xfrm>
            <a:off x="6325659" y="5619966"/>
            <a:ext cx="243012" cy="243012"/>
          </a:xfrm>
          <a:prstGeom prst="ellipse">
            <a:avLst/>
          </a:prstGeom>
          <a:solidFill>
            <a:schemeClr val="accent1">
              <a:alpha val="100000"/>
            </a:schemeClr>
          </a:solidFill>
        </p:spPr>
      </p:sp>
      <p:sp>
        <p:nvSpPr>
          <p:cNvPr id="27" name="TextBox 27"/>
          <p:cNvSpPr txBox="1"/>
          <p:nvPr/>
        </p:nvSpPr>
        <p:spPr>
          <a:xfrm>
            <a:off x="6892339" y="1436283"/>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Problem detection depth</a:t>
            </a:r>
            <a:endParaRPr lang="en-US" sz="2400" b="1">
              <a:solidFill>
                <a:schemeClr val="accent1">
                  <a:alpha val="100000"/>
                </a:schemeClr>
              </a:solidFill>
              <a:latin typeface="Noto Sans SC"/>
              <a:ea typeface="Noto Sans SC"/>
              <a:cs typeface="Noto Sans SC"/>
            </a:endParaRPr>
          </a:p>
        </p:txBody>
      </p:sp>
      <p:sp>
        <p:nvSpPr>
          <p:cNvPr id="28" name="TextBox 28"/>
          <p:cNvSpPr txBox="1"/>
          <p:nvPr/>
        </p:nvSpPr>
        <p:spPr>
          <a:xfrm>
            <a:off x="6892339" y="1952513"/>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Compare the difference in non-conformity levels between internal audits and external audits/customer audits to measure the auditor's professional acumen.</a:t>
            </a:r>
            <a:endParaRPr lang="en-US" sz="1500">
              <a:solidFill>
                <a:schemeClr val="dk1">
                  <a:alpha val="100000"/>
                </a:schemeClr>
              </a:solidFill>
              <a:latin typeface="Noto Sans SC"/>
              <a:ea typeface="Noto Sans SC"/>
              <a:cs typeface="Noto Sans SC"/>
            </a:endParaRPr>
          </a:p>
        </p:txBody>
      </p:sp>
      <p:sp>
        <p:nvSpPr>
          <p:cNvPr id="29" name="TextBox 29"/>
          <p:cNvSpPr txBox="1"/>
          <p:nvPr/>
        </p:nvSpPr>
        <p:spPr>
          <a:xfrm>
            <a:off x="6892339" y="3758848"/>
            <a:ext cx="4258181"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Evaluate improvements in the audited department's understanding of the standards through questionnaires or interviews.</a:t>
            </a:r>
            <a:endParaRPr lang="en-US" sz="1500">
              <a:solidFill>
                <a:schemeClr val="dk1">
                  <a:alpha val="100000"/>
                </a:schemeClr>
              </a:solidFill>
              <a:latin typeface="Noto Sans SC"/>
              <a:ea typeface="Noto Sans SC"/>
              <a:cs typeface="Noto Sans SC"/>
            </a:endParaRPr>
          </a:p>
        </p:txBody>
      </p:sp>
      <p:sp>
        <p:nvSpPr>
          <p:cNvPr id="30" name="TextBox 30"/>
          <p:cNvSpPr txBox="1"/>
          <p:nvPr/>
        </p:nvSpPr>
        <p:spPr>
          <a:xfrm>
            <a:off x="6892339" y="5514744"/>
            <a:ext cx="4259980" cy="847725"/>
          </a:xfrm>
          <a:prstGeom prst="rect">
            <a:avLst/>
          </a:prstGeom>
        </p:spPr>
        <p:txBody>
          <a:bodyPr vert="horz" wrap="square" lIns="123825" tIns="123825" rIns="57150" bIns="123825" rtlCol="0" anchor="t" anchorCtr="0">
            <a:noAutofit/>
          </a:bodyPr>
          <a:lstStyle/>
          <a:p>
            <a:pPr>
              <a:lnSpc>
                <a:spcPct val="140000"/>
              </a:lnSpc>
              <a:spcBef>
                <a:spcPct val="0"/>
              </a:spcBef>
            </a:pPr>
            <a:r>
              <a:rPr lang="en-US" sz="1500">
                <a:solidFill>
                  <a:schemeClr val="dk1">
                    <a:alpha val="100000"/>
                  </a:schemeClr>
                </a:solidFill>
                <a:latin typeface="Noto Sans SC"/>
                <a:ea typeface="Noto Sans SC"/>
                <a:cs typeface="Noto Sans SC"/>
              </a:rPr>
              <a:t>Quantify the ROI relationship between internal audit investment (manpower/time) and loss prevention (reduction of customer complaints/scrap).</a:t>
            </a:r>
            <a:endParaRPr lang="en-US" sz="1500">
              <a:solidFill>
                <a:schemeClr val="dk1">
                  <a:alpha val="100000"/>
                </a:schemeClr>
              </a:solidFill>
              <a:latin typeface="Noto Sans SC"/>
              <a:ea typeface="Noto Sans SC"/>
              <a:cs typeface="Noto Sans SC"/>
            </a:endParaRPr>
          </a:p>
        </p:txBody>
      </p:sp>
      <p:sp>
        <p:nvSpPr>
          <p:cNvPr id="31" name="TextBox 31"/>
          <p:cNvSpPr txBox="1"/>
          <p:nvPr/>
        </p:nvSpPr>
        <p:spPr>
          <a:xfrm>
            <a:off x="6892339" y="3253106"/>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Employee awareness improvement</a:t>
            </a:r>
            <a:endParaRPr lang="en-US" sz="2400" b="1">
              <a:solidFill>
                <a:schemeClr val="accent1">
                  <a:alpha val="100000"/>
                </a:schemeClr>
              </a:solidFill>
              <a:latin typeface="Noto Sans SC"/>
              <a:ea typeface="Noto Sans SC"/>
              <a:cs typeface="Noto Sans SC"/>
            </a:endParaRPr>
          </a:p>
        </p:txBody>
      </p:sp>
      <p:sp>
        <p:nvSpPr>
          <p:cNvPr id="32" name="TextBox 32"/>
          <p:cNvSpPr txBox="1"/>
          <p:nvPr/>
        </p:nvSpPr>
        <p:spPr>
          <a:xfrm>
            <a:off x="6892339" y="5065189"/>
            <a:ext cx="3733800" cy="665541"/>
          </a:xfrm>
          <a:prstGeom prst="rect">
            <a:avLst/>
          </a:prstGeom>
        </p:spPr>
        <p:txBody>
          <a:bodyPr vert="horz" wrap="square" lIns="123825" tIns="123825" rIns="57150" bIns="123825"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Cost-benefit ratio calculation</a:t>
            </a:r>
            <a:endParaRPr lang="en-US" sz="2400" b="1">
              <a:solidFill>
                <a:schemeClr val="accent1">
                  <a:alpha val="100000"/>
                </a:schemeClr>
              </a:solidFill>
              <a:latin typeface="Noto Sans SC"/>
              <a:ea typeface="Noto Sans SC"/>
              <a:cs typeface="Noto Sans SC"/>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116586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152144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38428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124712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194560" y="1234440"/>
            <a:ext cx="7772400" cy="448056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560320" y="3063240"/>
            <a:ext cx="7040880" cy="822960"/>
          </a:xfrm>
          <a:prstGeom prst="rect">
            <a:avLst/>
          </a:prstGeom>
          <a:noFill/>
        </p:spPr>
        <p:txBody>
          <a:bodyPr wrap="none">
            <a:spAutoFit/>
          </a:bodyPr>
          <a:lstStyle/>
          <a:p>
            <a:pPr algn="ctr">
              <a:defRPr sz="3600" b="1">
                <a:solidFill>
                  <a:srgbClr val="1E293B"/>
                </a:solidFill>
              </a:defRPr>
            </a:pPr>
            <a:r>
              <a:t>Thank You</a:t>
            </a:r>
          </a:p>
        </p:txBody>
      </p:sp>
      <p:sp>
        <p:nvSpPr>
          <p:cNvPr id="9" name="TextBox 8"/>
          <p:cNvSpPr txBox="1"/>
          <p:nvPr/>
        </p:nvSpPr>
        <p:spPr>
          <a:xfrm>
            <a:off x="2560320" y="3886200"/>
            <a:ext cx="7040880" cy="502920"/>
          </a:xfrm>
          <a:prstGeom prst="rect">
            <a:avLst/>
          </a:prstGeom>
          <a:noFill/>
        </p:spPr>
        <p:txBody>
          <a:bodyPr wrap="none">
            <a:spAutoFit/>
          </a:bodyPr>
          <a:lstStyle/>
          <a:p>
            <a:pPr algn="ctr">
              <a:defRPr sz="2200" b="1">
                <a:solidFill>
                  <a:srgbClr val="0EA5E9"/>
                </a:solidFill>
              </a:defRPr>
            </a:pPr>
            <a:r>
              <a:t>qtank.org</a:t>
            </a:r>
          </a:p>
        </p:txBody>
      </p:sp>
      <p:sp>
        <p:nvSpPr>
          <p:cNvPr id="10" name="TextBox 9"/>
          <p:cNvSpPr txBox="1"/>
          <p:nvPr/>
        </p:nvSpPr>
        <p:spPr>
          <a:xfrm>
            <a:off x="2560320" y="4434840"/>
            <a:ext cx="7040880" cy="411480"/>
          </a:xfrm>
          <a:prstGeom prst="rect">
            <a:avLst/>
          </a:prstGeom>
          <a:noFill/>
        </p:spPr>
        <p:txBody>
          <a:bodyPr wrap="none">
            <a:spAutoFit/>
          </a:bodyPr>
          <a:lstStyle/>
          <a:p>
            <a:pPr algn="ctr">
              <a:defRPr sz="1600">
                <a:solidFill>
                  <a:srgbClr val="64748B"/>
                </a:solidFill>
              </a:defRPr>
            </a:pPr>
            <a:r>
              <a:t>QTank</a:t>
            </a:r>
          </a:p>
        </p:txBody>
      </p:sp>
      <p:sp>
        <p:nvSpPr>
          <p:cNvPr id="12" name="TextBox 11"/>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theme/theme1.xml><?xml version="1.0" encoding="utf-8"?>
<a:theme xmlns:a="http://schemas.openxmlformats.org/drawingml/2006/main" name="Office 主题​​">
  <a:themeElements>
    <a:clrScheme name="Office">
      <a:dk1>
        <a:srgbClr val="3B3735"/>
      </a:dk1>
      <a:lt1>
        <a:srgbClr val="E3F0FC"/>
      </a:lt1>
      <a:dk2>
        <a:srgbClr val="37383C"/>
      </a:dk2>
      <a:lt2>
        <a:srgbClr val="FFFFFF"/>
      </a:lt2>
      <a:accent1>
        <a:srgbClr val="3D99FF"/>
      </a:accent1>
      <a:accent2>
        <a:srgbClr val="64A7F2"/>
      </a:accent2>
      <a:accent3>
        <a:srgbClr val="004BB2"/>
      </a:accent3>
      <a:accent4>
        <a:srgbClr val="3D99FF"/>
      </a:accent4>
      <a:accent5>
        <a:srgbClr val="147BED"/>
      </a:accent5>
      <a:accent6>
        <a:srgbClr val="1761C8"/>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fontScheme name="">
      <a:majorFont>
        <a:latin typeface="Eras Medium ITC"/>
        <a:ea typeface="Calibri"/>
        <a:cs typeface=""/>
      </a:majorFont>
      <a:minorFont>
        <a:latin typeface="Eras Medium ITC"/>
        <a:ea typeface="Calibr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5773</Words>
  <Application>Microsoft PowerPoint</Application>
  <PresentationFormat>Widescreen</PresentationFormat>
  <Paragraphs>695</Paragraphs>
  <Slides>28</Slides>
  <Notes>0</Notes>
  <HiddenSlides>0</HiddenSlides>
  <MMClips>0</MMClips>
  <ScaleCrop>false</ScaleCrop>
  <HeadingPairs>
    <vt:vector size="6" baseType="variant">
      <vt:variant>
        <vt:lpstr>Fonts Used</vt:lpstr>
      </vt:variant>
      <vt:variant>
        <vt:i4>28</vt:i4>
      </vt:variant>
      <vt:variant>
        <vt:lpstr>主题</vt:lpstr>
      </vt:variant>
      <vt:variant>
        <vt:i4>2</vt:i4>
      </vt:variant>
      <vt:variant>
        <vt:lpstr>幻灯片标题</vt:lpstr>
      </vt:variant>
      <vt:variant>
        <vt:i4>28</vt:i4>
      </vt:variant>
    </vt:vector>
  </HeadingPairs>
  <TitlesOfParts>
    <vt:vector size="58" baseType="lpstr">
      <vt:lpstr>Arial</vt:lpstr>
      <vt:lpstr>Calibri</vt:lpstr>
      <vt:lpstr>Wingdings</vt:lpstr>
      <vt:lpstr>Noto Sans SC Black</vt:lpstr>
      <vt:lpstr>Thonburi</vt:lpstr>
      <vt:lpstr>Noto Sans SC</vt:lpstr>
      <vt:lpstr>Arial</vt:lpstr>
      <vt:lpstr>Noto Sans SC Medium</vt:lpstr>
      <vt:lpstr>Noto Sans SC SemiBold</vt:lpstr>
      <vt:lpstr>Calibri</vt:lpstr>
      <vt:lpstr>Calibri-简</vt:lpstr>
      <vt:lpstr>Calibri</vt:lpstr>
      <vt:lpstr>汉仪旗黑</vt:lpstr>
      <vt:lpstr>Arial Unicode MS</vt:lpstr>
      <vt:lpstr>等线 Light</vt:lpstr>
      <vt:lpstr>苹方-简</vt:lpstr>
      <vt:lpstr>等线</vt:lpstr>
      <vt:lpstr>Calibri</vt:lpstr>
      <vt:lpstr>Helvetica Neue</vt:lpstr>
      <vt:lpstr>Noto Sans SC</vt:lpstr>
      <vt:lpstr>Noto Sans SC Black</vt:lpstr>
      <vt:lpstr>Noto Sans SC Medium</vt:lpstr>
      <vt:lpstr>Noto Sans SC SemiBold</vt:lpstr>
      <vt:lpstr>Eras Medium ITC</vt:lpstr>
      <vt:lpstr>儷宋 Pro</vt:lpstr>
      <vt:lpstr>Eras Light ITC</vt:lpstr>
      <vt:lpstr>Segoe UI</vt:lpstr>
      <vt:lpstr>Calibri</vt:lpstr>
      <vt:lpstr>Office 主题​​</vt:lpstr>
      <vt:lpstr>2_Office 主题</vt:lpstr>
      <vt:lpstr>VDA6.3过程审核实战培训</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zhangqishou</dc:creator>
  <cp:lastModifiedBy>王新民</cp:lastModifiedBy>
  <cp:revision>4</cp:revision>
  <dcterms:created xsi:type="dcterms:W3CDTF">2026-03-31T13:37:20Z</dcterms:created>
  <dcterms:modified xsi:type="dcterms:W3CDTF">2026-03-31T13:37:20Z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001191110000802100433B10001","ProduceID":"8669ab0785ccafae0a2a80d17381572c_1774881776_cecc2121e2ce104f7521602447c54b1f","ReservedCode1":"d9e09f9bd28a8d519c028bdf991e74877819e437b1b928abc87962d593379eb2","ContentPropagator":"001191110000802100433B10001","PropagateID":"8669ab0785ccafae0a2a80d17381572c_1774881776_cecc2121e2ce104f7521602447c54b1f","ReservedCode2":"d9e09f9bd28a8d519c028bdf991e74877819e437b1b928abc87962d593379eb2"}</vt:lpwstr>
  </property>
  <property fmtid="{D5CDD505-2E9C-101B-9397-08002B2CF9AE}" pid="3" name="ICV">
    <vt:lpwstr>B24D591A3A0525F74A8CCA6936619003_42</vt:lpwstr>
  </property>
  <property fmtid="{D5CDD505-2E9C-101B-9397-08002B2CF9AE}" pid="4" name="KSOProductBuildVer">
    <vt:lpwstr>2052-12.1.23155.23155</vt:lpwstr>
  </property>
</Properties>
</file>