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PPAP Process Approval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Submission and Review —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18 Elements · Submission Level · Linkage with PFMEA/CP Package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8.3.3 · PPAP and Process Approval Approach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training, answer: Are all elements complete? Is data credible? Can production reproduce results?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 PPAP purpose in APQP and IATF 16949: prove process can consistently produce conforming parts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18 submission elements and cross-references (DFMEA/PFMEA/CP/MSA/SPC)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Select correct submission level (1–5) and prepare PSW (Part Submission Warrant)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Recognize "complete files but unverified process" fake PPAP risk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Build awareness of re-submission and break-point management after 4M changes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What Is PPAP?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Not finished when a folder is submitted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Customer Approved, Line Still Stopped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Symptoms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PPAP 18 elements "complete" and approved</a:t>
            </a:r>
            <a:br/>
            <a:r>
              <a:t>• First production week FTQ only 82%</a:t>
            </a:r>
            <a:br/>
            <a:r>
              <a:t>• Full dimension OK but process capability Ppk&lt;1</a:t>
            </a:r>
            <a:br/>
            <a:r>
              <a:t>• Cpk 1.67 cited without MSA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Root Causes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Initial study used trial-mold parts, not production rate</a:t>
            </a:r>
            <a:br/>
            <a:r>
              <a:t>• CP and shop-floor SOP version mismatch</a:t>
            </a:r>
            <a:br/>
            <a:r>
              <a:t>• PSW commitments disconnected from ongoing monitoring</a:t>
            </a:r>
            <a:br/>
            <a:r>
              <a:t>PPAP = process capability + document consistency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Purpose and Timing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Purpose: prove to customer that approved process consistently meets engineering specs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Typical timing: new product, new process, new site, major 4M change, restart after long shutdown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APQP phase gate: trial production (Phase 3) complete → PPAP submit → production approval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Core output: PSW + supporting package per level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IATF emphasis: CSR may tighten elements or sample 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18 Submission Elements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AIAG PPAP Manual Core Checklist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18 Elements (1/2)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No.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Element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Records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Drawings/CAD including engineering changes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Engineering Change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Approved ECN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Engineering Approval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sign-off / system status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FMEA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DFMEA and special characteristics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Flow Diagram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Consistent with PFMEA/CP operations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FMEA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Living FMEA trial version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Control Plan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Pre-production/production CP linked to PFMEA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Acceptable GR&amp;R before citing measurement data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Dimensional Results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Full dimension / functional dimension reports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18 Elements (2/2)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No.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Element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Material / Performance Tests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Consistent with DVP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Initial Process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SPC/Cpk/Ppk; process in control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Qualified Laboratory Documentation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ISO 17025 or customer accepted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Appearance Approval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AAR (if applicable)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14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Production Sample Parts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From production process / rate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Master 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Customer-approved master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16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Checking Aids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Fixture/tooling list and calibration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Customer-Specific Requirements Compliance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18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Part Submission Warrant signed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Submission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How to Choose Level 1–5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Submission Levels (Overview)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Level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PSW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Supporting Documents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 only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others (rarely used)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 +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Limited data package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 + samples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All 18 elements (most common)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 +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Per customer requirement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 + samples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Full review at customer site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PSW Completion Essentials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Statement: parts from production process meet all engineering specifications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Note: submission level, appearance items, chemical/material submission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Process name/number consistent with flow diagram and CP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If results do not meet spec: document deviation and customer approval on PSW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Sign-off level: usually customer engineering/quality approval before bulk supply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Document Package Linkage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Pairs with PFMEA / CP courseware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APQP Core Document Chain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365068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DFMEA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941140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050868" y="2560320"/>
            <a:ext cx="1365068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PFMEA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443369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553097" y="2560320"/>
            <a:ext cx="1365068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Process Flow Diagram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945597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55325" y="2560320"/>
            <a:ext cx="1365068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CP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447826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557554" y="2560320"/>
            <a:ext cx="1365068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MSA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950054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59782" y="2560320"/>
            <a:ext cx="1365068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SPC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452283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562011" y="2560320"/>
            <a:ext cx="1365068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PPAP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Audits often check "inconsistencies"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Check Point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Acceptance Criteria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Flow diagram vs PFMEA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Operation numbers match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 vs 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AP=H has controls and reaction plan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 vs SOP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Version and frequency consistent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 vs dimensional/SPC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Gauge GR&amp;R acceptable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Samples vs reports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Same lot / same process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Initial Process Study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Element 11 most prone to "looks fake"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Cpk/Ppk and PPAP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Submission Requirements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Process in control (stable control chart)</a:t>
            </a:r>
            <a:br/>
            <a:r>
              <a:t>Subgroups represent production rate</a:t>
            </a:r>
            <a:br/>
            <a:r>
              <a:t>Typically Cpk/Ppk ≥ 1.67 (per CSR)</a:t>
            </a:r>
            <a:br/>
            <a:r>
              <a:t>Strong conclusions only after MSA pass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Production Risk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25 trial-mold subgroups ≠ production variation</a:t>
            </a:r>
            <a:br/>
            <a:r>
              <a:t>Long-term Ppk below PPAP commitment</a:t>
            </a:r>
            <a:br/>
            <a:r>
              <a:t>→ customer tightens sorting / stops supply</a:t>
            </a:r>
            <a:br/>
            <a:r>
              <a:t>Must establish ongoing SPC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4M Changes and Re-submission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Approval is not "permanent exemption"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Changes Trigger PPAP Actions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Change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Requirement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New supplier / new material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Re-PPAP or per CSR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equipment / tooling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At least partial element update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parameter / location change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Re-evaluate PFMEA/CP/SPC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DFMEA→PFMEA→CP cascade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Restart after long shutdown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may require re-submission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1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Run@Rate / Trial Production Verification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Trial production parts must come from **approved process** (not hand-built samples or R&D machines)</a:t></a:r></a:p><a:p><a:pPr><a:spcAft><a:spcPts val="1000"/></a:spcAft><a:defRPr sz="2000"><a:solidFill><a:srgbClr val="1E293B"/></a:solidFill></a:defRPr></a:pPr><a:r><a:t>Run@Rate: continuous production at production rate; verify capacity and quality stability</a:t></a:r></a:p><a:p><a:pPr><a:spcAft><a:spcPts val="1000"/></a:spcAft><a:defRPr sz="2000"><a:solidFill><a:srgbClr val="1E293B"/></a:solidFill></a:defRPr></a:pPr><a:r><a:t>Sample retention: lot ID, traceable to process parameter records</a:t></a:r></a:p><a:p><a:pPr><a:spcAft><a:spcPts val="1000"/></a:spcAft><a:defRPr sz="2000"><a:solidFill><a:srgbClr val="1E293B"/></a:solidFill></a:defRPr></a:pPr><a:r><a:t>Link to break-point changeover (8.4.2): old stock disposition, new revision effective date</a:t></a:r></a:p><a:p><a:pPr><a:spcAft><a:spcPts val="1000"/></a:spcAft><a:defRPr sz="2000"><a:solidFill><a:srgbClr val="1E293B"/></a:solidFill></a:defRPr></a:pPr><a:r><a:t>Pass internal PPAP checklist before customer submission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PPAP Process Approval — Practical Training</a:t></a:r></a:p></p:txBody></p:sp></p:spTree></p:cSld><p:clrMapOvr><a:masterClrMapping/></p:clrMapOvr>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Common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Fake Completeness vs True Approval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Pitfalls and Countermeasures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Pitfall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Countermeasure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Folder completeness is enough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Reproduce on shop floor per CP + data verification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Copy old product PPAP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Rebuild PFMEA/CP/SPC for new process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Skip MSA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GR&amp;R first, then report Cpk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PSW disconnected from CSR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Check CSR matrix item by item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updates after approval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4M changes trigger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Self-Check List (Excerpt)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18 elements complete per level; version cross-references consistent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PFMEA/CP/SOP three-way check done; special characteristics transferred correctly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Acceptable MSA reports cover PPAP gauges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Initial process study: subgroup rules, control chart, capability indices explained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Sample lot traceable to full dimension/test reports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PSW matches actual submission; customer sign-off path clear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PPAP Process Approval — Practical Training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Three Questions — Does Approval Hold Up?</a:t>
            </a:r>
          </a:p>
        </p:txBody>
      </p:sp>
      <p:sp>
        <p:nvSpPr>
          <p:cNvPr id="3" name="Oval 2"/>
          <p:cNvSpPr/>
          <p:nvPr/>
        </p:nvSpPr>
        <p:spPr>
          <a:xfrm>
            <a:off x="13716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All elements complete?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Is data credible?</a:t>
            </a:r>
          </a:p>
        </p:txBody>
      </p:sp>
      <p:sp>
        <p:nvSpPr>
          <p:cNvPr id="7" name="Oval 6"/>
          <p:cNvSpPr/>
          <p:nvPr/>
        </p:nvSpPr>
        <p:spPr>
          <a:xfrm>
            <a:off x="86868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Can production reproduce results?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114800"/>
            <a:ext cx="9875520" cy="1645920"/>
          </a:xfrm>
          <a:prstGeom prst="roundRect">
            <a:avLst/>
          </a:prstGeom>
          <a:solidFill>
            <a:srgbClr val="FFF7ED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Summary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PPAP is APQP's "process approval gate" — linking PFMEA, CP, MSA, SPC into a customer-auditable evidence chain.</a:t>
            </a:r>
            <a:br/>
            <a:r>
              <a:t>Recommendation: use this courseware + PFMEA/CP companions for an internal mock audit before customer submission.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QTank · tank folder includes PPAP Excel template pack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Companion: PFMEA (id=38) · CP (id=37) · Knowledge Code 8.3.3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