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48" r:id="rId1"/>
  </p:sldMasterIdLst>
  <p:notesMasterIdLst>
    <p:notesMasterId r:id="rId4"/>
  </p:notesMasterIdLst>
  <p:handoutMasterIdLst>
    <p:handoutMasterId r:id="rId30"/>
  </p:handoutMasterIdLst>
  <p:sldIdLst>
    <p:sldId id="283" r:id="rId3"/>
    <p:sldId id="284" r:id="rId5"/>
    <p:sldId id="285" r:id="rId6"/>
    <p:sldId id="286" r:id="rId7"/>
    <p:sldId id="287" r:id="rId8"/>
    <p:sldId id="288" r:id="rId9"/>
    <p:sldId id="289" r:id="rId10"/>
    <p:sldId id="290" r:id="rId11"/>
    <p:sldId id="291" r:id="rId12"/>
    <p:sldId id="292" r:id="rId13"/>
    <p:sldId id="293" r:id="rId14"/>
    <p:sldId id="294" r:id="rId15"/>
    <p:sldId id="295" r:id="rId16"/>
    <p:sldId id="296" r:id="rId17"/>
    <p:sldId id="297" r:id="rId18"/>
    <p:sldId id="298" r:id="rId19"/>
    <p:sldId id="299" r:id="rId20"/>
    <p:sldId id="300" r:id="rId21"/>
    <p:sldId id="301" r:id="rId22"/>
    <p:sldId id="302" r:id="rId23"/>
    <p:sldId id="303" r:id="rId24"/>
    <p:sldId id="304" r:id="rId25"/>
    <p:sldId id="305" r:id="rId26"/>
    <p:sldId id="306" r:id="rId27"/>
    <p:sldId id="307" r:id="rId28"/>
    <p:sldId id="273" r:id="rId29"/>
  </p:sldIdLst>
  <p:sldSz cx="12192000" cy="6858000"/>
  <p:notesSz cx="6858000" cy="9144000"/>
  <p:embeddedFontLst>
    <p:embeddedFont>
      <p:font typeface="Eras Medium ITC" panose="020B0602030504020804" pitchFamily="2" charset="0"/>
      <p:regular r:id="rId35"/>
    </p:embeddedFont>
    <p:embeddedFont>
      <p:font typeface="Calibri" pitchFamily="2" charset="-122"/>
      <p:regular r:id="rId36"/>
    </p:embeddedFont>
    <p:embeddedFont>
      <p:font typeface="STXinwei" panose="02010800040101010101" pitchFamily="2" charset="-122"/>
      <p:regular r:id="rId37"/>
    </p:embeddedFont>
    <p:embeddedFont>
      <p:font typeface="Calibri"/>
      <p:regular r:id="rId38"/>
    </p:embeddedFont>
    <p:embeddedFont>
      <p:font typeface="Calibri" charset="0"/>
      <p:regular r:id="rId39"/>
    </p:embeddedFont>
    <p:embeddedFont>
      <p:font typeface="Eras Light ITC" panose="020B0402030504020804" pitchFamily="2" charset="0"/>
      <p:regular r:id="rId40"/>
    </p:embeddedFont>
  </p:embeddedFont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90204" pitchFamily="34" charset="0"/>
      <a:buNone/>
      <a:defRPr b="0" i="0" u="none" kern="1200" baseline="0">
        <a:solidFill>
          <a:schemeClr val="tx1"/>
        </a:solidFill>
        <a:latin typeface="Eras Medium ITC" panose="020B0602030504020804" pitchFamily="2" charset="0"/>
        <a:ea typeface="Calibri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90204" pitchFamily="34" charset="0"/>
      <a:buNone/>
      <a:defRPr b="0" i="0" u="none" kern="1200" baseline="0">
        <a:solidFill>
          <a:schemeClr val="tx1"/>
        </a:solidFill>
        <a:latin typeface="Eras Medium ITC" panose="020B0602030504020804" pitchFamily="2" charset="0"/>
        <a:ea typeface="Calibri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90204" pitchFamily="34" charset="0"/>
      <a:buNone/>
      <a:defRPr b="0" i="0" u="none" kern="1200" baseline="0">
        <a:solidFill>
          <a:schemeClr val="tx1"/>
        </a:solidFill>
        <a:latin typeface="Eras Medium ITC" panose="020B0602030504020804" pitchFamily="2" charset="0"/>
        <a:ea typeface="Calibri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90204" pitchFamily="34" charset="0"/>
      <a:buNone/>
      <a:defRPr b="0" i="0" u="none" kern="1200" baseline="0">
        <a:solidFill>
          <a:schemeClr val="tx1"/>
        </a:solidFill>
        <a:latin typeface="Eras Medium ITC" panose="020B0602030504020804" pitchFamily="2" charset="0"/>
        <a:ea typeface="Calibri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90204" pitchFamily="34" charset="0"/>
      <a:buNone/>
      <a:defRPr b="0" i="0" u="none" kern="1200" baseline="0">
        <a:solidFill>
          <a:schemeClr val="tx1"/>
        </a:solidFill>
        <a:latin typeface="Eras Medium ITC" panose="020B0602030504020804" pitchFamily="2" charset="0"/>
        <a:ea typeface="Calibri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90204" pitchFamily="34" charset="0"/>
      <a:buNone/>
      <a:defRPr b="0" i="0" u="none" kern="1200" baseline="0">
        <a:solidFill>
          <a:schemeClr val="tx1"/>
        </a:solidFill>
        <a:latin typeface="Eras Medium ITC" panose="020B0602030504020804" pitchFamily="2" charset="0"/>
        <a:ea typeface="Calibri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90204" pitchFamily="34" charset="0"/>
      <a:buNone/>
      <a:defRPr b="0" i="0" u="none" kern="1200" baseline="0">
        <a:solidFill>
          <a:schemeClr val="tx1"/>
        </a:solidFill>
        <a:latin typeface="Eras Medium ITC" panose="020B0602030504020804" pitchFamily="2" charset="0"/>
        <a:ea typeface="Calibri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90204" pitchFamily="34" charset="0"/>
      <a:buNone/>
      <a:defRPr b="0" i="0" u="none" kern="1200" baseline="0">
        <a:solidFill>
          <a:schemeClr val="tx1"/>
        </a:solidFill>
        <a:latin typeface="Eras Medium ITC" panose="020B0602030504020804" pitchFamily="2" charset="0"/>
        <a:ea typeface="Calibri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90204" pitchFamily="34" charset="0"/>
      <a:buNone/>
      <a:defRPr b="0" i="0" u="none" kern="1200" baseline="0">
        <a:solidFill>
          <a:schemeClr val="tx1"/>
        </a:solidFill>
        <a:latin typeface="Eras Medium ITC" panose="020B0602030504020804" pitchFamily="2" charset="0"/>
        <a:ea typeface="Calibri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1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1005" userDrawn="1">
          <p15:clr>
            <a:srgbClr val="A4A3A4"/>
          </p15:clr>
        </p15:guide>
        <p15:guide id="4" pos="665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PS_1679281038" initials="W" lastIdx="0" clrIdx="0"/>
  <p:cmAuthor id="2" name="123" initials="1" lastIdx="0" clrIdx="1"/>
  <p:cmAuthor id="3" name="作者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E382D"/>
    <a:srgbClr val="E61E0F"/>
    <a:srgbClr val="FF8900"/>
    <a:srgbClr val="F03C0A"/>
    <a:srgbClr val="0079C2"/>
    <a:srgbClr val="0079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 showGuides="1">
      <p:cViewPr varScale="1">
        <p:scale>
          <a:sx n="116" d="100"/>
          <a:sy n="116" d="100"/>
        </p:scale>
        <p:origin x="600" y="192"/>
      </p:cViewPr>
      <p:guideLst>
        <p:guide orient="horz" pos="2201"/>
        <p:guide pos="3840"/>
        <p:guide pos="1005"/>
        <p:guide pos="665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0" Type="http://schemas.openxmlformats.org/officeDocument/2006/relationships/font" Target="fonts/font6.fntdata"/><Relationship Id="rId4" Type="http://schemas.openxmlformats.org/officeDocument/2006/relationships/notesMaster" Target="notesMasters/notesMaster1.xml"/><Relationship Id="rId39" Type="http://schemas.openxmlformats.org/officeDocument/2006/relationships/font" Target="fonts/font5.fntdata"/><Relationship Id="rId38" Type="http://schemas.openxmlformats.org/officeDocument/2006/relationships/font" Target="fonts/font4.fntdata"/><Relationship Id="rId37" Type="http://schemas.openxmlformats.org/officeDocument/2006/relationships/font" Target="fonts/font3.fntdata"/><Relationship Id="rId36" Type="http://schemas.openxmlformats.org/officeDocument/2006/relationships/font" Target="fonts/font2.fntdata"/><Relationship Id="rId35" Type="http://schemas.openxmlformats.org/officeDocument/2006/relationships/font" Target="fonts/font1.fntdata"/><Relationship Id="rId34" Type="http://schemas.openxmlformats.org/officeDocument/2006/relationships/commentAuthors" Target="commentAuthors.xml"/><Relationship Id="rId33" Type="http://schemas.openxmlformats.org/officeDocument/2006/relationships/tableStyles" Target="tableStyles.xml"/><Relationship Id="rId32" Type="http://schemas.openxmlformats.org/officeDocument/2006/relationships/viewProps" Target="viewProps.xml"/><Relationship Id="rId31" Type="http://schemas.openxmlformats.org/officeDocument/2006/relationships/presProps" Target="presProps.xml"/><Relationship Id="rId30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fontAlgn="base"/>
            <a:fld id="{0F9B84EA-7D68-4D60-9CB1-D50884785D1C}" type="datetimeFigureOut">
              <a:rPr lang="zh-CN" altLang="en-US" strike="noStrike" noProof="1" smtClean="0">
                <a:latin typeface="Eras Medium ITC" panose="020B0602030504020804" pitchFamily="2" charset="0"/>
                <a:ea typeface="Calibri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fontAlgn="base"/>
            <a:fld id="{8D4E0FC9-F1F8-4FAE-9988-3BA365CFD46F}" type="slidenum">
              <a:rPr lang="zh-CN" altLang="en-US" strike="noStrike" noProof="1" smtClean="0">
                <a:latin typeface="Eras Medium ITC" panose="020B0602030504020804" pitchFamily="2" charset="0"/>
                <a:ea typeface="Calibri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eaLnBrk="1" fontAlgn="base" hangingPunct="1"/>
            <a:endParaRPr lang="zh-CN" altLang="en-US" sz="1200" strike="noStrike" noProof="1">
              <a:latin typeface="Calibri" panose="020F0502020204030204" pitchFamily="2" charset="0"/>
              <a:ea typeface="Calibri" pitchFamily="2" charset="-122"/>
            </a:endParaRPr>
          </a:p>
        </p:txBody>
      </p:sp>
      <p:sp>
        <p:nvSpPr>
          <p:cNvPr id="4099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r" eaLnBrk="1" fontAlgn="base" hangingPunct="1"/>
            <a:endParaRPr lang="zh-CN" altLang="en-US" sz="1200" strike="noStrike" noProof="1">
              <a:latin typeface="Calibri" panose="020F0502020204030204" pitchFamily="2" charset="0"/>
              <a:ea typeface="Calibri" pitchFamily="2" charset="-122"/>
            </a:endParaRPr>
          </a:p>
        </p:txBody>
      </p:sp>
      <p:sp>
        <p:nvSpPr>
          <p:cNvPr id="4100" name="幻灯片图像占位符 3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9525">
            <a:noFill/>
          </a:ln>
        </p:spPr>
      </p:sp>
      <p:sp>
        <p:nvSpPr>
          <p:cNvPr id="4101" name="备注占位符 4"/>
          <p:cNvSpPr>
            <a:spLocks noGrp="1"/>
          </p:cNvSpPr>
          <p:nvPr>
            <p:ph type="body" sz="quarter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zh-CN" altLang="en-US"/>
              <a:t>Click to edit Master title style</a:t>
            </a:r>
            <a:endParaRPr lang="zh-CN" altLang="en-US"/>
          </a:p>
          <a:p>
            <a:pPr lvl="1"/>
            <a:r>
              <a:rPr lang="zh-CN" altLang="en-US"/>
              <a:t>Second level</a:t>
            </a:r>
            <a:endParaRPr lang="zh-CN" altLang="en-US"/>
          </a:p>
          <a:p>
            <a:pPr lvl="2"/>
            <a:r>
              <a:rPr lang="zh-CN" altLang="en-US"/>
              <a:t>Third level</a:t>
            </a:r>
            <a:endParaRPr lang="zh-CN" altLang="en-US"/>
          </a:p>
          <a:p>
            <a:pPr lvl="3"/>
            <a:r>
              <a:rPr lang="zh-CN" altLang="en-US"/>
              <a:t>Fourth level</a:t>
            </a:r>
            <a:endParaRPr lang="zh-CN" altLang="en-US"/>
          </a:p>
          <a:p>
            <a:pPr lvl="4"/>
            <a:r>
              <a:rPr lang="zh-CN" altLang="en-US"/>
              <a:t>Fifth level</a:t>
            </a:r>
            <a:endParaRPr lang="zh-CN" altLang="en-US" dirty="0"/>
          </a:p>
        </p:txBody>
      </p:sp>
      <p:sp>
        <p:nvSpPr>
          <p:cNvPr id="4102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eaLnBrk="1" fontAlgn="base" hangingPunct="1"/>
            <a:endParaRPr lang="zh-CN" altLang="en-US" sz="1200" strike="noStrike" noProof="1">
              <a:latin typeface="Calibri" panose="020F0502020204030204" pitchFamily="2" charset="0"/>
              <a:ea typeface="Calibri" pitchFamily="2" charset="-122"/>
            </a:endParaRPr>
          </a:p>
        </p:txBody>
      </p:sp>
      <p:sp>
        <p:nvSpPr>
          <p:cNvPr id="4103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latin typeface="Calibri" panose="020F0502020204030204" pitchFamily="2" charset="0"/>
                <a:ea typeface="Calibri" pitchFamily="2" charset="-122"/>
                <a:cs typeface="+mn-cs"/>
              </a:rPr>
            </a:fld>
            <a:endParaRPr lang="zh-CN" altLang="en-US" sz="1200" strike="noStrike" noProof="1">
              <a:latin typeface="Calibri" panose="020F0502020204030204" pitchFamily="2" charset="0"/>
              <a:ea typeface="Calibri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lvl="0" indent="0" algn="l" defTabSz="91440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Calibri" panose="020F0502020204030204" pitchFamily="2" charset="0"/>
        <a:ea typeface="Calibri" pitchFamily="2" charset="-122"/>
      </a:defRPr>
    </a:lvl1pPr>
    <a:lvl2pPr marL="457200" lvl="1" indent="0" algn="l" defTabSz="91440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Calibri" panose="020F0502020204030204" pitchFamily="2" charset="0"/>
        <a:ea typeface="Calibri" pitchFamily="2" charset="-122"/>
      </a:defRPr>
    </a:lvl2pPr>
    <a:lvl3pPr marL="914400" lvl="2" indent="0" algn="l" defTabSz="91440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Calibri" panose="020F0502020204030204" pitchFamily="2" charset="0"/>
        <a:ea typeface="Calibri" pitchFamily="2" charset="-122"/>
      </a:defRPr>
    </a:lvl3pPr>
    <a:lvl4pPr marL="1371600" lvl="3" indent="0" algn="l" defTabSz="91440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Calibri" panose="020F0502020204030204" pitchFamily="2" charset="0"/>
        <a:ea typeface="Calibri" pitchFamily="2" charset="-122"/>
      </a:defRPr>
    </a:lvl4pPr>
    <a:lvl5pPr marL="1828800" lvl="4" indent="0" algn="l" defTabSz="91440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Calibri" panose="020F0502020204030204" pitchFamily="2" charset="0"/>
        <a:ea typeface="Calibri" pitchFamily="2" charset="-122"/>
      </a:defRPr>
    </a:lvl5pPr>
    <a:lvl6pPr marL="2286000" lvl="5" indent="0" algn="l" defTabSz="91440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Calibri" panose="020F0502020204030204" pitchFamily="2" charset="0"/>
        <a:ea typeface="Calibri" pitchFamily="2" charset="-122"/>
      </a:defRPr>
    </a:lvl6pPr>
    <a:lvl7pPr marL="2743200" lvl="6" indent="0" algn="l" defTabSz="91440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Calibri" panose="020F0502020204030204" pitchFamily="2" charset="0"/>
        <a:ea typeface="Calibri" pitchFamily="2" charset="-122"/>
      </a:defRPr>
    </a:lvl7pPr>
    <a:lvl8pPr marL="3200400" lvl="7" indent="0" algn="l" defTabSz="91440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Calibri" panose="020F0502020204030204" pitchFamily="2" charset="0"/>
        <a:ea typeface="Calibri" pitchFamily="2" charset="-122"/>
      </a:defRPr>
    </a:lvl8pPr>
    <a:lvl9pPr marL="3657600" lvl="8" indent="0" algn="l" defTabSz="91440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Calibri" panose="020F0502020204030204" pitchFamily="2" charset="0"/>
        <a:ea typeface="Calibri" pitchFamily="2" charset="-122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zhiliangclub.com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 eaLnBrk="1" fontAlgn="base" hangingPunct="1"/>
            <a:r>
              <a:rPr lang="zh-CN" altLang="en-US" strike="noStrike" noProof="1">
                <a:latin typeface="Eras Medium ITC" panose="020B0602030504020804" pitchFamily="2" charset="0"/>
                <a:ea typeface="Calibri" pitchFamily="2" charset="-122"/>
                <a:cs typeface="+mn-cs"/>
              </a:rPr>
              <a:t> </a:t>
            </a:r>
            <a:endParaRPr lang="zh-CN" altLang="en-US" strike="noStrike" noProof="1">
              <a:latin typeface="Eras Medium ITC" panose="020B0602030504020804" pitchFamily="2" charset="0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7753350" y="6356350"/>
            <a:ext cx="4114800" cy="3651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 eaLnBrk="1" fontAlgn="base" hangingPunct="1"/>
            <a:r>
              <a:rPr lang="zh-CN" altLang="en-US" strike="noStrike" noProof="1">
                <a:latin typeface="Eras Medium ITC" panose="020B0602030504020804" pitchFamily="2" charset="0"/>
                <a:ea typeface="Calibri" pitchFamily="2" charset="-122"/>
                <a:cs typeface="+mn-cs"/>
              </a:rPr>
              <a:t> </a:t>
            </a:r>
            <a:endParaRPr lang="zh-CN" altLang="en-US" strike="noStrike" noProof="1">
              <a:latin typeface="Eras Medium ITC" panose="020B0602030504020804" pitchFamily="2" charset="0"/>
            </a:endParaRPr>
          </a:p>
        </p:txBody>
      </p:sp>
      <p:pic>
        <p:nvPicPr>
          <p:cNvPr id="4" name="图片 3" descr="logo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9375" y="59690"/>
            <a:ext cx="1301750" cy="553720"/>
          </a:xfrm>
          <a:prstGeom prst="rect">
            <a:avLst/>
          </a:prstGeom>
        </p:spPr>
      </p:pic>
      <p:sp>
        <p:nvSpPr>
          <p:cNvPr id="5" name="文本框 4"/>
          <p:cNvSpPr txBox="1"/>
          <p:nvPr userDrawn="1"/>
        </p:nvSpPr>
        <p:spPr>
          <a:xfrm>
            <a:off x="4764405" y="6445885"/>
            <a:ext cx="2850515" cy="275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lumMod val="65000"/>
                  </a:schemeClr>
                </a:solidFill>
              </a14:hiddenFill>
            </a:ext>
          </a:extLst>
        </p:spPr>
        <p:txBody>
          <a:bodyPr wrap="square" rtlCol="0">
            <a:spAutoFit/>
          </a:bodyPr>
          <a:lstStyle/>
          <a:p>
            <a:r>
              <a:rPr lang="zh-CN" altLang="en-US" sz="1200">
                <a:solidFill>
                  <a:schemeClr val="bg2">
                    <a:lumMod val="50000"/>
                  </a:schemeClr>
                </a:solidFill>
                <a:latin typeface="儷宋 Pro" panose="02020300000000000000" charset="-120"/>
                <a:cs typeface="儷宋 Pro" panose="02020300000000000000" charset="-120"/>
                <a:hlinkClick r:id="rId3" action="ppaction://hlinkfile"/>
              </a:rPr>
              <a:t>QTank</a:t>
            </a:r>
            <a:r>
              <a:rPr lang="en-US" altLang="zh-CN" sz="1200">
                <a:solidFill>
                  <a:schemeClr val="bg2">
                    <a:lumMod val="50000"/>
                  </a:schemeClr>
                </a:solidFill>
                <a:latin typeface="儷宋 Pro" panose="02020300000000000000" charset="-120"/>
                <a:cs typeface="儷宋 Pro" panose="02020300000000000000" charset="-120"/>
                <a:hlinkClick r:id="rId3" action="ppaction://hlinkfile"/>
              </a:rPr>
              <a:t> | www.</a:t>
            </a:r>
            <a:r>
              <a:rPr lang="en-US" altLang="zh-CN" sz="1200">
                <a:solidFill>
                  <a:schemeClr val="bg2">
                    <a:lumMod val="50000"/>
                  </a:schemeClr>
                </a:solidFill>
                <a:uFillTx/>
                <a:latin typeface="儷宋 Pro" panose="02020300000000000000" charset="-120"/>
                <a:cs typeface="儷宋 Pro" panose="02020300000000000000" charset="-120"/>
                <a:hlinkClick r:id="rId3" action="ppaction://hlinkfile"/>
              </a:rPr>
              <a:t>zhiliangclub</a:t>
            </a:r>
            <a:r>
              <a:rPr lang="en-US" altLang="zh-CN" sz="1200">
                <a:solidFill>
                  <a:schemeClr val="bg2">
                    <a:lumMod val="50000"/>
                  </a:schemeClr>
                </a:solidFill>
                <a:latin typeface="儷宋 Pro" panose="02020300000000000000" charset="-120"/>
                <a:cs typeface="儷宋 Pro" panose="02020300000000000000" charset="-120"/>
                <a:hlinkClick r:id="rId3" action="ppaction://hlinkfile"/>
              </a:rPr>
              <a:t>.com</a:t>
            </a:r>
            <a:endParaRPr lang="en-US" altLang="zh-CN" sz="1200">
              <a:solidFill>
                <a:schemeClr val="bg2">
                  <a:lumMod val="50000"/>
                </a:schemeClr>
              </a:solidFill>
              <a:latin typeface="儷宋 Pro" panose="02020300000000000000" charset="-120"/>
              <a:cs typeface="儷宋 Pro" panose="02020300000000000000" charset="-120"/>
              <a:hlinkClick r:id="rId3" action="ppaction://hlinkfile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Click to edit master title style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Click to edit master subtitle style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logo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37595" y="153035"/>
            <a:ext cx="771525" cy="328295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zh-CN" altLang="en-US"/>
              <a:t>Click to edit Master title style</a:t>
            </a:r>
            <a:endParaRPr lang="zh-CN" altLang="en-US"/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/>
          <a:p>
            <a:pPr lvl="0"/>
            <a:r>
              <a:rPr lang="zh-CN" altLang="en-US"/>
              <a:t>Click to edit Master text style</a:t>
            </a:r>
            <a:endParaRPr lang="zh-CN" altLang="en-US"/>
          </a:p>
          <a:p>
            <a:pPr lvl="1"/>
            <a:r>
              <a:rPr lang="zh-CN" altLang="en-US"/>
              <a:t>Second level</a:t>
            </a:r>
            <a:endParaRPr lang="zh-CN" altLang="en-US"/>
          </a:p>
          <a:p>
            <a:pPr lvl="2"/>
            <a:r>
              <a:rPr lang="zh-CN" altLang="en-US"/>
              <a:t>Third level</a:t>
            </a:r>
            <a:endParaRPr lang="zh-CN" altLang="en-US"/>
          </a:p>
          <a:p>
            <a:pPr lvl="3"/>
            <a:r>
              <a:rPr lang="zh-CN" altLang="en-US"/>
              <a:t>Fourth level</a:t>
            </a:r>
            <a:endParaRPr lang="zh-CN" altLang="en-US"/>
          </a:p>
          <a:p>
            <a:pPr lvl="4"/>
            <a:r>
              <a:rPr lang="zh-CN" altLang="en-US"/>
              <a:t>Fifth level</a:t>
            </a:r>
            <a:endParaRPr lang="zh-CN" altLang="en-US"/>
          </a:p>
        </p:txBody>
      </p:sp>
      <p:sp>
        <p:nvSpPr>
          <p:cNvPr id="3076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pPr lvl="0" eaLnBrk="1" fontAlgn="base" hangingPunct="1"/>
            <a:endParaRPr lang="zh-CN" altLang="en-US" strike="noStrike" noProof="1">
              <a:latin typeface="Eras Medium ITC" panose="020B0602030504020804" pitchFamily="2" charset="0"/>
            </a:endParaRPr>
          </a:p>
        </p:txBody>
      </p:sp>
      <p:sp>
        <p:nvSpPr>
          <p:cNvPr id="3077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algn="ctr">
              <a:defRPr sz="1200">
                <a:solidFill>
                  <a:srgbClr val="898989"/>
                </a:solidFill>
              </a:defRPr>
            </a:lvl1pPr>
          </a:lstStyle>
          <a:p>
            <a:pPr lvl="0" eaLnBrk="1" fontAlgn="base" hangingPunct="1"/>
            <a:endParaRPr lang="zh-CN" altLang="en-US" strike="noStrike" noProof="1">
              <a:latin typeface="Eras Medium ITC" panose="020B0602030504020804" pitchFamily="2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marL="0" lvl="0" indent="0" algn="l" defTabSz="914400" eaLnBrk="0" fontAlgn="base" latinLnBrk="0" hangingPunct="0">
        <a:lnSpc>
          <a:spcPct val="9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lvl="0" indent="-228600" algn="l" defTabSz="914400" eaLnBrk="0" fontAlgn="base" latinLnBrk="0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90204" pitchFamily="34" charset="0"/>
        <a:buChar char="•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685800" lvl="1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9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90204" pitchFamily="34" charset="0"/>
        <a:buChar char="•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9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9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9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9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9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9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panose="020B060402020209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panose="020B0604020202090204" pitchFamily="34" charset="0"/>
        <a:buNone/>
        <a:defRPr b="0" i="0" u="none" kern="1200" baseline="0">
          <a:solidFill>
            <a:schemeClr val="tx1"/>
          </a:solidFill>
          <a:latin typeface="Eras Medium ITC" panose="020B0602030504020804" pitchFamily="2" charset="0"/>
          <a:ea typeface="Calibri" pitchFamily="2" charset="-122"/>
          <a:cs typeface="+mn-cs"/>
        </a:defRPr>
      </a:lvl2pPr>
      <a:lvl3pPr marL="914400" lvl="2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panose="020B0604020202090204" pitchFamily="34" charset="0"/>
        <a:buNone/>
        <a:defRPr b="0" i="0" u="none" kern="1200" baseline="0">
          <a:solidFill>
            <a:schemeClr val="tx1"/>
          </a:solidFill>
          <a:latin typeface="Eras Medium ITC" panose="020B0602030504020804" pitchFamily="2" charset="0"/>
          <a:ea typeface="Calibri" pitchFamily="2" charset="-122"/>
          <a:cs typeface="+mn-cs"/>
        </a:defRPr>
      </a:lvl3pPr>
      <a:lvl4pPr marL="1371600" lvl="3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panose="020B0604020202090204" pitchFamily="34" charset="0"/>
        <a:buNone/>
        <a:defRPr b="0" i="0" u="none" kern="1200" baseline="0">
          <a:solidFill>
            <a:schemeClr val="tx1"/>
          </a:solidFill>
          <a:latin typeface="Eras Medium ITC" panose="020B0602030504020804" pitchFamily="2" charset="0"/>
          <a:ea typeface="Calibri" pitchFamily="2" charset="-122"/>
          <a:cs typeface="+mn-cs"/>
        </a:defRPr>
      </a:lvl4pPr>
      <a:lvl5pPr marL="1828800" lvl="4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panose="020B0604020202090204" pitchFamily="34" charset="0"/>
        <a:buNone/>
        <a:defRPr b="0" i="0" u="none" kern="1200" baseline="0">
          <a:solidFill>
            <a:schemeClr val="tx1"/>
          </a:solidFill>
          <a:latin typeface="Eras Medium ITC" panose="020B0602030504020804" pitchFamily="2" charset="0"/>
          <a:ea typeface="Calibri" pitchFamily="2" charset="-122"/>
          <a:cs typeface="+mn-cs"/>
        </a:defRPr>
      </a:lvl5pPr>
      <a:lvl6pPr marL="2286000" lvl="5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panose="020B0604020202090204" pitchFamily="34" charset="0"/>
        <a:buNone/>
        <a:defRPr b="0" i="0" u="none" kern="1200" baseline="0">
          <a:solidFill>
            <a:schemeClr val="tx1"/>
          </a:solidFill>
          <a:latin typeface="Eras Medium ITC" panose="020B0602030504020804" pitchFamily="2" charset="0"/>
          <a:ea typeface="Calibri" pitchFamily="2" charset="-122"/>
          <a:cs typeface="+mn-cs"/>
        </a:defRPr>
      </a:lvl6pPr>
      <a:lvl7pPr marL="2743200" lvl="6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panose="020B0604020202090204" pitchFamily="34" charset="0"/>
        <a:buNone/>
        <a:defRPr b="0" i="0" u="none" kern="1200" baseline="0">
          <a:solidFill>
            <a:schemeClr val="tx1"/>
          </a:solidFill>
          <a:latin typeface="Eras Medium ITC" panose="020B0602030504020804" pitchFamily="2" charset="0"/>
          <a:ea typeface="Calibri" pitchFamily="2" charset="-122"/>
          <a:cs typeface="+mn-cs"/>
        </a:defRPr>
      </a:lvl7pPr>
      <a:lvl8pPr marL="3200400" lvl="7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panose="020B0604020202090204" pitchFamily="34" charset="0"/>
        <a:buNone/>
        <a:defRPr b="0" i="0" u="none" kern="1200" baseline="0">
          <a:solidFill>
            <a:schemeClr val="tx1"/>
          </a:solidFill>
          <a:latin typeface="Eras Medium ITC" panose="020B0602030504020804" pitchFamily="2" charset="0"/>
          <a:ea typeface="Calibri" pitchFamily="2" charset="-122"/>
          <a:cs typeface="+mn-cs"/>
        </a:defRPr>
      </a:lvl8pPr>
      <a:lvl9pPr marL="3657600" lvl="8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panose="020B0604020202090204" pitchFamily="34" charset="0"/>
        <a:buNone/>
        <a:defRPr b="0" i="0" u="none" kern="1200" baseline="0">
          <a:solidFill>
            <a:schemeClr val="tx1"/>
          </a:solidFill>
          <a:latin typeface="Eras Medium ITC" panose="020B0602030504020804" pitchFamily="2" charset="0"/>
          <a:ea typeface="Calibri" pitchFamily="2" charset="-122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3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457200" y="457200"/>
            <a:ext cx="73152" cy="594360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94360" y="457200"/>
            <a:ext cx="73152" cy="5943600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31520" y="457200"/>
            <a:ext cx="73152" cy="5943600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68680" y="457200"/>
            <a:ext cx="73152" cy="5943600"/>
          </a:xfrm>
          <a:prstGeom prst="rect">
            <a:avLst/>
          </a:prstGeom>
          <a:solidFill>
            <a:srgbClr val="FB92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1097280" y="1371600"/>
            <a:ext cx="987552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365760" tIns="457200"/>
          <a:lstStyle/>
          <a:p>
            <a:pPr algn="ctr">
              <a:defRPr sz="4400" b="1">
                <a:solidFill>
                  <a:srgbClr val="0EA5E9"/>
                </a:solidFill>
              </a:defRPr>
            </a:pPr>
            <a:r>
              <a:t>In-Depth Guide to the QC Seven Tools</a:t>
            </a:r>
          </a:p>
          <a:p>
            <a:pPr>
              <a:defRPr sz="3200">
                <a:solidFill>
                  <a:srgbClr val="1E293B"/>
                </a:solidFill>
              </a:defRPr>
            </a:pPr>
            <a:r>
              <a:t>Control Chart</a:t>
            </a:r>
          </a:p>
          <a:p>
            <a:pPr>
              <a:defRPr sz="1800">
                <a:solidFill>
                  <a:srgbClr val="64748B"/>
                </a:solidFill>
              </a:defRPr>
            </a:pPr>
            <a:r>
              <a:t>From "After-the-Fact Analysis" to "Prevention"</a:t>
            </a:r>
          </a:p>
          <a:p>
            <a:pPr>
              <a:defRPr sz="1400">
                <a:solidFill>
                  <a:srgbClr val="64748B"/>
                </a:solidFill>
              </a:defRPr>
            </a:pPr>
            <a:r>
              <a:t>QTank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6400800"/>
            <a:ext cx="4114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64748B"/>
                </a:solidFill>
              </a:defRPr>
            </a:pPr>
            <a:r>
              <a:t>Knowledge Code 5.2.4 · QC Seven Tools (Classic Seven QC Tools)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14800" y="6400800"/>
            <a:ext cx="3962095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>
                <a:solidFill>
                  <a:srgbClr val="0EA5E9"/>
                </a:solidFill>
              </a:defRPr>
            </a:pPr>
            <a:r>
              <a:t>qtank.org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200" b="1">
                <a:solidFill>
                  <a:srgbClr val="003865"/>
                </a:solidFill>
                <a:latin typeface="Calibri"/>
              </a:defRPr>
            </a:pPr>
            <a:r>
              <a:t>Contents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0" y="914400"/>
            <a:ext cx="2743200" cy="36576"/>
          </a:xfrm>
          <a:prstGeom prst="rect">
            <a:avLst/>
          </a:prstGeom>
          <a:solidFill>
            <a:srgbClr val="0071B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828800" y="1371600"/>
            <a:ext cx="8229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444444"/>
                </a:solidFill>
                <a:latin typeface="Calibri"/>
              </a:defRPr>
            </a:pPr>
            <a:r>
              <a:t>Chapter 1  Nature of Control Charts</a:t>
            </a:r>
          </a:p>
          <a:p>
            <a:pPr>
              <a:spcAft>
                <a:spcPts val="1200"/>
              </a:spcAft>
              <a:defRPr sz="2200">
                <a:solidFill>
                  <a:srgbClr val="444444"/>
                </a:solidFill>
                <a:latin typeface="Calibri"/>
              </a:defRPr>
            </a:pPr>
            <a:r>
              <a:t>Chapter 2  Control Chart Types and Selection</a:t>
            </a:r>
          </a:p>
          <a:p>
            <a:pPr>
              <a:spcAft>
                <a:spcPts val="1200"/>
              </a:spcAft>
              <a:defRPr sz="2200">
                <a:solidFill>
                  <a:srgbClr val="444444"/>
                </a:solidFill>
                <a:latin typeface="Calibri"/>
              </a:defRPr>
            </a:pPr>
            <a:r>
              <a:t>Chapter 3  Control Chart Practical Cases</a:t>
            </a:r>
          </a:p>
          <a:p>
            <a:pPr>
              <a:spcAft>
                <a:spcPts val="1200"/>
              </a:spcAft>
              <a:defRPr sz="2200">
                <a:solidFill>
                  <a:srgbClr val="444444"/>
                </a:solidFill>
                <a:latin typeface="Calibri"/>
              </a:defRPr>
            </a:pPr>
            <a:r>
              <a:t>Chapter 4  Common Control Chart Pitfalls</a:t>
            </a:r>
          </a:p>
          <a:p>
            <a:pPr>
              <a:spcAft>
                <a:spcPts val="1200"/>
              </a:spcAft>
              <a:defRPr sz="2200">
                <a:solidFill>
                  <a:srgbClr val="444444"/>
                </a:solidFill>
                <a:latin typeface="Calibri"/>
              </a:defRPr>
            </a:pPr>
            <a:r>
              <a:t>Chapter 5  Control Chart Combined with Other Tools</a:t>
            </a:r>
          </a:p>
          <a:p>
            <a:pPr>
              <a:spcAft>
                <a:spcPts val="1200"/>
              </a:spcAft>
              <a:defRPr sz="2200">
                <a:solidFill>
                  <a:srgbClr val="444444"/>
                </a:solidFill>
                <a:latin typeface="Calibri"/>
              </a:defRPr>
            </a:pPr>
            <a:r>
              <a:t>Chapter 6  Advanced Control Chart Uses</a:t>
            </a:r>
          </a:p>
          <a:p>
            <a:pPr>
              <a:spcAft>
                <a:spcPts val="1200"/>
              </a:spcAft>
              <a:defRPr sz="2200">
                <a:solidFill>
                  <a:srgbClr val="444444"/>
                </a:solidFill>
                <a:latin typeface="Calibri"/>
              </a:defRPr>
            </a:pPr>
            <a:r>
              <a:t>Chapter 7  Control Chart Evaluation Criteria</a:t>
            </a:r>
          </a:p>
          <a:p>
            <a:pPr>
              <a:spcAft>
                <a:spcPts val="1200"/>
              </a:spcAft>
              <a:defRPr sz="2200">
                <a:solidFill>
                  <a:srgbClr val="444444"/>
                </a:solidFill>
                <a:latin typeface="Calibri"/>
              </a:defRPr>
            </a:pPr>
            <a:r>
              <a:t>Summary: Control Chart "Principle" and "Practice"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2/28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0" tIns="137160" rtlCol="0" anchor="ctr"/>
          <a:lstStyle/>
          <a:p>
            <a:pPr algn="ctr">
              <a:defRPr sz="2600" b="1">
                <a:solidFill>
                  <a:srgbClr val="FFFFFF"/>
                </a:solidFill>
                <a:latin typeface="Calibri"/>
              </a:defRPr>
            </a:pPr>
            <a:r>
              <a:t>Preface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97280"/>
            <a:ext cx="100584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defRPr sz="1900">
                <a:solidFill>
                  <a:srgbClr val="444444"/>
                </a:solidFill>
                <a:latin typeface="Calibri"/>
              </a:defRPr>
            </a:pPr>
            <a:r>
              <a:t>"Every process varies — the key is whether you can tell:</a:t>
            </a:r>
          </a:p>
          <a:p>
            <a:pPr>
              <a:spcAft>
                <a:spcPts val="300"/>
              </a:spcAft>
              <a:defRPr sz="1900">
                <a:solidFill>
                  <a:srgbClr val="444444"/>
                </a:solidFill>
                <a:latin typeface="Calibri"/>
              </a:defRPr>
            </a:pPr>
            <a:r>
              <a:t> normal variation or a problem?"</a:t>
            </a:r>
          </a:p>
          <a:p>
            <a:pPr>
              <a:spcAft>
                <a:spcPts val="300"/>
              </a:spcAft>
              <a:defRPr sz="1900">
                <a:solidFill>
                  <a:srgbClr val="444444"/>
                </a:solidFill>
                <a:latin typeface="Calibri"/>
              </a:defRPr>
            </a:pPr>
          </a:p>
          <a:p>
            <a:pPr>
              <a:spcAft>
                <a:spcPts val="300"/>
              </a:spcAft>
              <a:defRPr sz="1900">
                <a:solidFill>
                  <a:srgbClr val="444444"/>
                </a:solidFill>
                <a:latin typeface="Calibri"/>
              </a:defRPr>
            </a:pPr>
            <a:r>
              <a:t>Prior five issues: problem analysis tools (after-the-fact)</a:t>
            </a:r>
          </a:p>
          <a:p>
            <a:pPr>
              <a:spcAft>
                <a:spcPts val="300"/>
              </a:spcAft>
              <a:defRPr sz="1900">
                <a:solidFill>
                  <a:srgbClr val="444444"/>
                </a:solidFill>
                <a:latin typeface="Calibri"/>
              </a:defRPr>
            </a:pPr>
            <a:r>
              <a:t>This issue — control chart: real-time process monitoring (prevention)</a:t>
            </a:r>
          </a:p>
          <a:p>
            <a:pPr>
              <a:spcAft>
                <a:spcPts val="300"/>
              </a:spcAft>
              <a:defRPr sz="1900">
                <a:solidFill>
                  <a:srgbClr val="444444"/>
                </a:solidFill>
                <a:latin typeface="Calibri"/>
              </a:defRPr>
            </a:pPr>
          </a:p>
          <a:p>
            <a:pPr>
              <a:spcAft>
                <a:spcPts val="300"/>
              </a:spcAft>
              <a:defRPr sz="1900">
                <a:solidFill>
                  <a:srgbClr val="444444"/>
                </a:solidFill>
                <a:latin typeface="Calibri"/>
              </a:defRPr>
            </a:pPr>
            <a:r>
              <a:t>Core value: from "after-the-fact analysis" to "prevention"</a:t>
            </a:r>
          </a:p>
          <a:p>
            <a:pPr>
              <a:spcAft>
                <a:spcPts val="300"/>
              </a:spcAft>
              <a:defRPr sz="1900">
                <a:solidFill>
                  <a:srgbClr val="444444"/>
                </a:solidFill>
                <a:latin typeface="Calibri"/>
              </a:defRPr>
            </a:pPr>
            <a:r>
              <a:t>Don't wait for failure to analyze</a:t>
            </a:r>
          </a:p>
          <a:p>
            <a:pPr>
              <a:spcAft>
                <a:spcPts val="300"/>
              </a:spcAft>
              <a:defRPr sz="1900">
                <a:solidFill>
                  <a:srgbClr val="444444"/>
                </a:solidFill>
                <a:latin typeface="Calibri"/>
              </a:defRPr>
            </a:pPr>
            <a:r>
              <a:t>Tell you when the process is about to fail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3/28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86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37160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6000" b="1">
                <a:solidFill>
                  <a:srgbClr val="FFFFFF"/>
                </a:solidFill>
                <a:latin typeface="Calibri"/>
              </a:defRPr>
            </a:pPr>
            <a:r>
              <a:t>Chapter 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74320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600" b="0">
                <a:solidFill>
                  <a:srgbClr val="C8DCF0"/>
                </a:solidFill>
                <a:latin typeface="Calibri"/>
              </a:defRPr>
            </a:pPr>
            <a:r>
              <a:t>Nature of Control Charts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4/28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0" tIns="137160" rtlCol="0" anchor="ctr"/>
          <a:lstStyle/>
          <a:p>
            <a:pPr algn="ctr">
              <a:defRPr sz="2600" b="1">
                <a:solidFill>
                  <a:srgbClr val="FFFFFF"/>
                </a:solidFill>
                <a:latin typeface="Calibri"/>
              </a:defRPr>
            </a:pPr>
            <a:r>
              <a:t>1.1–1.2 Control Chart Structure and Three Elements</a:t>
            </a:r>
          </a:p>
        </p:txBody>
      </p:sp>
      <p:pic>
        <p:nvPicPr>
          <p:cNvPr id="3" name="Picture 2" descr="cc_structure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097280"/>
            <a:ext cx="11247120" cy="5029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5/28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0" tIns="137160" rtlCol="0" anchor="ctr"/>
          <a:lstStyle/>
          <a:p>
            <a:pPr algn="ctr">
              <a:defRPr sz="2600" b="1">
                <a:solidFill>
                  <a:srgbClr val="FFFFFF"/>
                </a:solidFill>
                <a:latin typeface="Calibri"/>
              </a:defRPr>
            </a:pPr>
            <a:r>
              <a:t>1.3 Control Chart vs Spec Limits</a:t>
            </a:r>
          </a:p>
        </p:txBody>
      </p:sp>
      <p:pic>
        <p:nvPicPr>
          <p:cNvPr id="3" name="Picture 2" descr="cc_vs_spec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097280"/>
            <a:ext cx="11247120" cy="5029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6/28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0" tIns="137160" rtlCol="0" anchor="ctr"/>
          <a:lstStyle/>
          <a:p>
            <a:pPr algn="ctr">
              <a:defRPr sz="2600" b="1">
                <a:solidFill>
                  <a:srgbClr val="FFFFFF"/>
                </a:solidFill>
                <a:latin typeface="Calibri"/>
              </a:defRPr>
            </a:pPr>
            <a:r>
              <a:t>1.4 Three Purposes of Control Charts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731520" y="1097280"/>
          <a:ext cx="1051560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200"/>
                <a:gridCol w="3505200"/>
                <a:gridCol w="3505200"/>
              </a:tblGrid>
              <a:tr h="685800">
                <a:tc>
                  <a:txBody>
                    <a:bodyPr/>
                    <a:lstStyle/>
                    <a:p>
                      <a:pPr algn="ctr">
                        <a:defRPr sz="15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Purpose</a:t>
                      </a:r>
                    </a:p>
                  </a:txBody>
                  <a:tcPr>
                    <a:solidFill>
                      <a:srgbClr val="00386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Description</a:t>
                      </a:r>
                    </a:p>
                  </a:txBody>
                  <a:tcPr>
                    <a:solidFill>
                      <a:srgbClr val="00386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Application</a:t>
                      </a:r>
                    </a:p>
                  </a:txBody>
                  <a:tcPr>
                    <a:solidFill>
                      <a:srgbClr val="003865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Process monitoring</a:t>
                      </a:r>
                    </a:p>
                  </a:txBody>
                  <a:tcP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Real-time judgment of process control</a:t>
                      </a:r>
                    </a:p>
                  </a:txBody>
                  <a:tcP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Continuous production, daily monitoring</a:t>
                      </a:r>
                    </a:p>
                  </a:txBody>
                  <a:tcPr>
                    <a:solidFill>
                      <a:srgbClr val="F2F2F2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Anomaly alert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Detect early signals of special causes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Process anomaly warning</a:t>
                      </a:r>
                    </a:p>
                  </a:txBody>
                  <a:tcPr/>
                </a:tc>
              </a:tr>
              <a:tr h="685800"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Process improvement</a:t>
                      </a:r>
                    </a:p>
                  </a:txBody>
                  <a:tcP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Evaluate improvement effectiveness</a:t>
                      </a:r>
                    </a:p>
                  </a:txBody>
                  <a:tcP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Before/after comparison</a:t>
                      </a:r>
                    </a:p>
                  </a:txBody>
                  <a:tcPr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31520" y="4114800"/>
            <a:ext cx="1005840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"/>
              </a:spcAft>
              <a:defRPr sz="1400">
                <a:solidFill>
                  <a:srgbClr val="444444"/>
                </a:solidFill>
                <a:latin typeface="Calibri"/>
              </a:defRPr>
            </a:pPr>
            <a:r>
              <a:t>Key insight:</a:t>
            </a:r>
          </a:p>
          <a:p>
            <a:pPr>
              <a:spcAft>
                <a:spcPts val="100"/>
              </a:spcAft>
              <a:defRPr sz="1400">
                <a:solidFill>
                  <a:srgbClr val="444444"/>
                </a:solidFill>
                <a:latin typeface="Calibri"/>
              </a:defRPr>
            </a:pPr>
            <a:r>
              <a:t>Process in control ≠ product conforming</a:t>
            </a:r>
          </a:p>
          <a:p>
            <a:pPr>
              <a:spcAft>
                <a:spcPts val="100"/>
              </a:spcAft>
              <a:defRPr sz="1400">
                <a:solidFill>
                  <a:srgbClr val="444444"/>
                </a:solidFill>
                <a:latin typeface="Calibri"/>
              </a:defRPr>
            </a:pPr>
            <a:r>
              <a:t>Product conforming ≠ process in control</a:t>
            </a:r>
          </a:p>
          <a:p>
            <a:pPr>
              <a:spcAft>
                <a:spcPts val="100"/>
              </a:spcAft>
              <a:defRPr sz="1400">
                <a:solidFill>
                  <a:srgbClr val="444444"/>
                </a:solidFill>
                <a:latin typeface="Calibri"/>
              </a:defRPr>
            </a:pPr>
            <a:r>
              <a:t>Control chart watches the process; spec limits watch product conformance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7/28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86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37160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6000" b="1">
                <a:solidFill>
                  <a:srgbClr val="FFFFFF"/>
                </a:solidFill>
                <a:latin typeface="Calibri"/>
              </a:defRPr>
            </a:pPr>
            <a:r>
              <a:t>Chapter 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74320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600" b="0">
                <a:solidFill>
                  <a:srgbClr val="C8DCF0"/>
                </a:solidFill>
                <a:latin typeface="Calibri"/>
              </a:defRPr>
            </a:pPr>
            <a:r>
              <a:t>Control Chart Types and Selection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8/28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0" tIns="137160" rtlCol="0" anchor="ctr"/>
          <a:lstStyle/>
          <a:p>
            <a:pPr algn="ctr">
              <a:defRPr sz="2600" b="1">
                <a:solidFill>
                  <a:srgbClr val="FFFFFF"/>
                </a:solidFill>
                <a:latin typeface="Calibri"/>
              </a:defRPr>
            </a:pPr>
            <a:r>
              <a:t>2.1–2.2 Control Chart Types and Selection</a:t>
            </a:r>
          </a:p>
        </p:txBody>
      </p:sp>
      <p:pic>
        <p:nvPicPr>
          <p:cNvPr id="3" name="Picture 2" descr="cc_types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097280"/>
            <a:ext cx="11247120" cy="5029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9/28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0" tIns="137160" rtlCol="0" anchor="ctr"/>
          <a:lstStyle/>
          <a:p>
            <a:pPr algn="ctr">
              <a:defRPr sz="2600" b="1">
                <a:solidFill>
                  <a:srgbClr val="FFFFFF"/>
                </a:solidFill>
                <a:latin typeface="Calibri"/>
              </a:defRPr>
            </a:pPr>
            <a:r>
              <a:t>2.3–2.4 Stability Rules &amp; Eight Out-of-Control Rules</a:t>
            </a:r>
          </a:p>
        </p:txBody>
      </p:sp>
      <p:pic>
        <p:nvPicPr>
          <p:cNvPr id="3" name="Picture 2" descr="cc_rules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097280"/>
            <a:ext cx="11247120" cy="5029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10/28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0" tIns="137160" rtlCol="0" anchor="ctr"/>
          <a:lstStyle/>
          <a:p>
            <a:pPr algn="ctr">
              <a:defRPr sz="2600" b="1">
                <a:solidFill>
                  <a:srgbClr val="FFFFFF"/>
                </a:solidFill>
                <a:latin typeface="Calibri"/>
              </a:defRPr>
            </a:pPr>
            <a:r>
              <a:t>Eight Out-of-Control Rules Explained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97280"/>
            <a:ext cx="50292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Rule 1: One point beyond UCL/LCL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→ Clear abnormality; investigate immediately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Rule 2: 2 of 3 consecutive points in Zone A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→ Mean starting to shift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Rule 3: 4 of 5 consecutive points beyond Zone B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→ Clear shift trend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Rule 4: 8 consecutive points on same side of center line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→ Mean has changed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0" y="1097280"/>
            <a:ext cx="50292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Rule 5: 6 consecutive points rising/falling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→ Trend factor (e.g., tool wear)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Rule 6: 14 consecutive points alternating up/down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→ Two different processes alternating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Rule 7: 15 consecutive points in Zone C (±1σ)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→ Data may have been altered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Rule 8: 8 consecutive points outside Zone C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→ Possible stratification mix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11/28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86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37160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6000" b="1">
                <a:solidFill>
                  <a:srgbClr val="FFFFFF"/>
                </a:solidFill>
                <a:latin typeface="Calibri"/>
              </a:defRPr>
            </a:pPr>
            <a:r>
              <a:t>Chapter 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74320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600" b="0">
                <a:solidFill>
                  <a:srgbClr val="C8DCF0"/>
                </a:solidFill>
                <a:latin typeface="Calibri"/>
              </a:defRPr>
            </a:pPr>
            <a:r>
              <a:t>Control Chart Practical Cases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12/28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0" tIns="137160" rtlCol="0" anchor="ctr"/>
          <a:lstStyle/>
          <a:p>
            <a:pPr algn="ctr">
              <a:defRPr sz="2600" b="1">
                <a:solidFill>
                  <a:srgbClr val="FFFFFF"/>
                </a:solidFill>
                <a:latin typeface="Calibri"/>
              </a:defRPr>
            </a:pPr>
            <a:r>
              <a:t>Case 1:</a:t>
            </a:r>
            <a:r>
              <a:rPr b="0">
                <a:latin typeface="Arial Hebrew" charset="0"/>
                <a:cs typeface="Arial Hebrew" charset="0"/>
              </a:rPr>
              <a:t>X̄-R</a:t>
            </a:r>
            <a:r>
              <a:t>Chart — Injection Molding Part Weight Monitoring</a:t>
            </a:r>
          </a:p>
        </p:txBody>
      </p:sp>
      <p:pic>
        <p:nvPicPr>
          <p:cNvPr id="3" name="Picture 2" descr="cc_xbar_r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097280"/>
            <a:ext cx="11247120" cy="5029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13/28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0" tIns="137160" rtlCol="0" anchor="ctr"/>
          <a:lstStyle/>
          <a:p>
            <a:pPr algn="ctr">
              <a:defRPr sz="2600" b="1">
                <a:solidFill>
                  <a:srgbClr val="FFFFFF"/>
                </a:solidFill>
                <a:latin typeface="Calibri"/>
              </a:defRPr>
            </a:pPr>
            <a:r>
              <a:t>Cases 2–4: Other Control Chart Applications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188720"/>
            <a:ext cx="3657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0071BB"/>
                </a:solidFill>
                <a:latin typeface="Calibri"/>
              </a:defRPr>
            </a:pPr>
            <a:r>
              <a:t>Case 2: Individual-Moving Range Chart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737360"/>
            <a:ext cx="365760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500">
                <a:solidFill>
                  <a:srgbClr val="444444"/>
                </a:solidFill>
                <a:latin typeface="Calibri"/>
              </a:defRPr>
            </a:pPr>
            <a:r>
              <a:t>Precision machining; 1–2 parts per day</a:t>
            </a:r>
          </a:p>
          <a:p>
            <a:pPr>
              <a:spcAft>
                <a:spcPts val="200"/>
              </a:spcAft>
              <a:defRPr sz="1500">
                <a:solidFill>
                  <a:srgbClr val="444444"/>
                </a:solidFill>
                <a:latin typeface="Calibri"/>
              </a:defRPr>
            </a:pPr>
            <a:r>
              <a:t>X-MR chart monitoring</a:t>
            </a:r>
          </a:p>
          <a:p>
            <a:pPr>
              <a:spcAft>
                <a:spcPts val="200"/>
              </a:spcAft>
              <a:defRPr sz="1500">
                <a:solidFill>
                  <a:srgbClr val="444444"/>
                </a:solidFill>
                <a:latin typeface="Calibri"/>
              </a:defRPr>
            </a:pPr>
            <a:r>
              <a:t>MR chart rising consecutively</a:t>
            </a:r>
          </a:p>
          <a:p>
            <a:pPr>
              <a:spcAft>
                <a:spcPts val="200"/>
              </a:spcAft>
              <a:defRPr sz="1500">
                <a:solidFill>
                  <a:srgbClr val="444444"/>
                </a:solidFill>
                <a:latin typeface="Calibri"/>
              </a:defRPr>
            </a:pPr>
            <a:r>
              <a:t>→ Tool gradually wearing</a:t>
            </a:r>
          </a:p>
          <a:p>
            <a:pPr>
              <a:spcAft>
                <a:spcPts val="200"/>
              </a:spcAft>
              <a:defRPr sz="1500">
                <a:solidFill>
                  <a:srgbClr val="444444"/>
                </a:solidFill>
                <a:latin typeface="Calibri"/>
              </a:defRPr>
            </a:pPr>
            <a:r>
              <a:t>Replace early to avoid out-of-spec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0" y="1188720"/>
            <a:ext cx="3657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ED7D31"/>
                </a:solidFill>
                <a:latin typeface="Calibri"/>
              </a:defRPr>
            </a:pPr>
            <a:r>
              <a:t>Case 3: p Chart (Defect Rate)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0" y="1737360"/>
            <a:ext cx="365760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500">
                <a:solidFill>
                  <a:srgbClr val="444444"/>
                </a:solidFill>
                <a:latin typeface="Calibri"/>
              </a:defRPr>
            </a:pPr>
            <a:r>
              <a:t>SMT shop welding defect rate</a:t>
            </a:r>
          </a:p>
          <a:p>
            <a:pPr>
              <a:spcAft>
                <a:spcPts val="200"/>
              </a:spcAft>
              <a:defRPr sz="1500">
                <a:solidFill>
                  <a:srgbClr val="444444"/>
                </a:solidFill>
                <a:latin typeface="Calibri"/>
              </a:defRPr>
            </a:pPr>
            <a:r>
              <a:t>Sample size varies daily</a:t>
            </a:r>
          </a:p>
          <a:p>
            <a:pPr>
              <a:spcAft>
                <a:spcPts val="200"/>
              </a:spcAft>
              <a:defRPr sz="1500">
                <a:solidFill>
                  <a:srgbClr val="444444"/>
                </a:solidFill>
                <a:latin typeface="Calibri"/>
              </a:defRPr>
            </a:pPr>
            <a:r>
              <a:t>p chart UCL changes accordingly</a:t>
            </a:r>
          </a:p>
          <a:p>
            <a:pPr>
              <a:spcAft>
                <a:spcPts val="200"/>
              </a:spcAft>
              <a:defRPr sz="1500">
                <a:solidFill>
                  <a:srgbClr val="444444"/>
                </a:solidFill>
                <a:latin typeface="Calibri"/>
              </a:defRPr>
            </a:pPr>
            <a:r>
              <a:t>Day 8 exceeded UCL</a:t>
            </a:r>
          </a:p>
          <a:p>
            <a:pPr>
              <a:spcAft>
                <a:spcPts val="200"/>
              </a:spcAft>
              <a:defRPr sz="1500">
                <a:solidFill>
                  <a:srgbClr val="444444"/>
                </a:solidFill>
                <a:latin typeface="Calibri"/>
              </a:defRPr>
            </a:pPr>
            <a:r>
              <a:t>→ New operator on line</a:t>
            </a:r>
          </a:p>
          <a:p>
            <a:pPr>
              <a:spcAft>
                <a:spcPts val="200"/>
              </a:spcAft>
              <a:defRPr sz="1500">
                <a:solidFill>
                  <a:srgbClr val="444444"/>
                </a:solidFill>
                <a:latin typeface="Calibri"/>
              </a:defRPr>
            </a:pPr>
            <a:r>
              <a:t>Recovered after enhanced training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80" y="1188720"/>
            <a:ext cx="3657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9B59B6"/>
                </a:solidFill>
                <a:latin typeface="Calibri"/>
              </a:defRPr>
            </a:pPr>
            <a:r>
              <a:t>Case 4: c Chart (Defect Count)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12480" y="1737360"/>
            <a:ext cx="365760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500">
                <a:solidFill>
                  <a:srgbClr val="444444"/>
                </a:solidFill>
                <a:latin typeface="Calibri"/>
              </a:defRPr>
            </a:pPr>
            <a:r>
              <a:t>Electroplating surface defect count</a:t>
            </a:r>
          </a:p>
          <a:p>
            <a:pPr>
              <a:spcAft>
                <a:spcPts val="200"/>
              </a:spcAft>
              <a:defRPr sz="1500">
                <a:solidFill>
                  <a:srgbClr val="444444"/>
                </a:solidFill>
                <a:latin typeface="Calibri"/>
              </a:defRPr>
            </a:pPr>
            <a:r>
              <a:t>5 consecutive points above center line</a:t>
            </a:r>
          </a:p>
          <a:p>
            <a:pPr>
              <a:spcAft>
                <a:spcPts val="200"/>
              </a:spcAft>
              <a:defRPr sz="1500">
                <a:solidFill>
                  <a:srgbClr val="444444"/>
                </a:solidFill>
                <a:latin typeface="Calibri"/>
              </a:defRPr>
            </a:pPr>
            <a:r>
              <a:t>→ Plating bath concentration change</a:t>
            </a:r>
          </a:p>
          <a:p>
            <a:pPr>
              <a:spcAft>
                <a:spcPts val="200"/>
              </a:spcAft>
              <a:defRPr sz="1500">
                <a:solidFill>
                  <a:srgbClr val="444444"/>
                </a:solidFill>
                <a:latin typeface="Calibri"/>
              </a:defRPr>
            </a:pPr>
            <a:r>
              <a:t>Recovered after adjusting formula</a:t>
            </a:r>
          </a:p>
          <a:p>
            <a:pPr>
              <a:spcAft>
                <a:spcPts val="200"/>
              </a:spcAft>
              <a:defRPr sz="1500">
                <a:solidFill>
                  <a:srgbClr val="444444"/>
                </a:solidFill>
                <a:latin typeface="Calibri"/>
              </a:defRPr>
            </a:pPr>
            <a:r>
              <a:t>Early signal of mean shift detected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14/28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0" tIns="137160" rtlCol="0" anchor="ctr"/>
          <a:lstStyle/>
          <a:p>
            <a:pPr algn="ctr">
              <a:defRPr sz="2600" b="1">
                <a:solidFill>
                  <a:srgbClr val="FFFFFF"/>
                </a:solidFill>
                <a:latin typeface="Calibri"/>
              </a:defRPr>
            </a:pPr>
            <a:r>
              <a:t>Case 3 Detail: p Chart — UCL Varies with Sample Size</a:t>
            </a:r>
          </a:p>
        </p:txBody>
      </p:sp>
      <p:pic>
        <p:nvPicPr>
          <p:cNvPr id="3" name="Picture 2" descr="cc_p_chart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097280"/>
            <a:ext cx="11247120" cy="5029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15/28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86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37160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6000" b="1">
                <a:solidFill>
                  <a:srgbClr val="FFFFFF"/>
                </a:solidFill>
                <a:latin typeface="Calibri"/>
              </a:defRPr>
            </a:pPr>
            <a:r>
              <a:t>Chapter 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74320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600" b="0">
                <a:solidFill>
                  <a:srgbClr val="C8DCF0"/>
                </a:solidFill>
                <a:latin typeface="Calibri"/>
              </a:defRPr>
            </a:pPr>
            <a:r>
              <a:t>Common Control Chart Pitfalls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16/28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0" tIns="137160" rtlCol="0" anchor="ctr"/>
          <a:lstStyle/>
          <a:p>
            <a:pPr algn="ctr">
              <a:defRPr sz="2600" b="1">
                <a:solidFill>
                  <a:srgbClr val="FFFFFF"/>
                </a:solidFill>
                <a:latin typeface="Calibri"/>
              </a:defRPr>
            </a:pPr>
            <a:r>
              <a:t>Five Common Control Chart Pitfalls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9728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Pitfall 1: Treat control limits as spec limits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  ✗ "In control limits → product OK"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  ✓ Control limits = stability; conformance = spec limits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Pitfall 2: Out-of-limit points only; ignore patterns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  ✗ No out-of-limit = "process OK"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  ✓ Rising/same-side/cyclic patterns → all abnormal signals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Pitfall 3: Control chart before understanding process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  ✗ Start with control chart immediately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  ✓ Use histogram first; then build control chart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Pitfall 4: Control limits never updated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  ✗ First calculation fixed forever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  ✓ Recalculate periodically; limits narrow after improvement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Pitfall 5: Misuse of control charts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  ✗ Chart anything; chart with insufficient data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  ✓ At least 20–25 subgroups; time-ordered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17/28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86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37160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6000" b="1">
                <a:solidFill>
                  <a:srgbClr val="FFFFFF"/>
                </a:solidFill>
                <a:latin typeface="Calibri"/>
              </a:defRPr>
            </a:pPr>
            <a:r>
              <a:t>Chapter 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74320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600" b="0">
                <a:solidFill>
                  <a:srgbClr val="C8DCF0"/>
                </a:solidFill>
                <a:latin typeface="Calibri"/>
              </a:defRPr>
            </a:pPr>
            <a:r>
              <a:t>Control Chart Combined with Other Tools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18/28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0" tIns="137160" rtlCol="0" anchor="ctr"/>
          <a:lstStyle/>
          <a:p>
            <a:pPr algn="ctr">
              <a:defRPr sz="2600" b="1">
                <a:solidFill>
                  <a:srgbClr val="FFFFFF"/>
                </a:solidFill>
                <a:latin typeface="Calibri"/>
              </a:defRPr>
            </a:pPr>
            <a:r>
              <a:t>Control Chart + Histogram / Stratification / Pareto / Scatter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9728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defRPr sz="1800">
                <a:solidFill>
                  <a:srgbClr val="444444"/>
                </a:solidFill>
                <a:latin typeface="Calibri"/>
              </a:defRPr>
            </a:pPr>
            <a:r>
              <a:t>Control Chart + Histogram</a:t>
            </a:r>
          </a:p>
          <a:p>
            <a:pPr>
              <a:spcAft>
                <a:spcPts val="300"/>
              </a:spcAft>
              <a:defRPr sz="1800">
                <a:solidFill>
                  <a:srgbClr val="444444"/>
                </a:solidFill>
                <a:latin typeface="Calibri"/>
              </a:defRPr>
            </a:pPr>
            <a:r>
              <a:t>  Histogram → control chart → Cpk → ongoing monitoring</a:t>
            </a:r>
          </a:p>
          <a:p>
            <a:pPr>
              <a:spcAft>
                <a:spcPts val="300"/>
              </a:spcAft>
              <a:defRPr sz="1800">
                <a:solidFill>
                  <a:srgbClr val="444444"/>
                </a:solidFill>
                <a:latin typeface="Calibri"/>
              </a:defRPr>
            </a:pPr>
          </a:p>
          <a:p>
            <a:pPr>
              <a:spcAft>
                <a:spcPts val="300"/>
              </a:spcAft>
              <a:defRPr sz="1800">
                <a:solidFill>
                  <a:srgbClr val="444444"/>
                </a:solidFill>
                <a:latin typeface="Calibri"/>
              </a:defRPr>
            </a:pPr>
            <a:r>
              <a:t>Control Chart + Stratification</a:t>
            </a:r>
          </a:p>
          <a:p>
            <a:pPr>
              <a:spcAft>
                <a:spcPts val="300"/>
              </a:spcAft>
              <a:defRPr sz="1800">
                <a:solidFill>
                  <a:srgbClr val="444444"/>
                </a:solidFill>
                <a:latin typeface="Calibri"/>
              </a:defRPr>
            </a:pPr>
            <a:r>
              <a:t>  Control chart finds abnormal point → stratify → targeted fix</a:t>
            </a:r>
          </a:p>
          <a:p>
            <a:pPr>
              <a:spcAft>
                <a:spcPts val="300"/>
              </a:spcAft>
              <a:defRPr sz="1800">
                <a:solidFill>
                  <a:srgbClr val="444444"/>
                </a:solidFill>
                <a:latin typeface="Calibri"/>
              </a:defRPr>
            </a:pPr>
          </a:p>
          <a:p>
            <a:pPr>
              <a:spcAft>
                <a:spcPts val="300"/>
              </a:spcAft>
              <a:defRPr sz="1800">
                <a:solidFill>
                  <a:srgbClr val="444444"/>
                </a:solidFill>
                <a:latin typeface="Calibri"/>
              </a:defRPr>
            </a:pPr>
            <a:r>
              <a:t>Control Chart + Pareto</a:t>
            </a:r>
          </a:p>
          <a:p>
            <a:pPr>
              <a:spcAft>
                <a:spcPts val="300"/>
              </a:spcAft>
              <a:defRPr sz="1800">
                <a:solidFill>
                  <a:srgbClr val="444444"/>
                </a:solidFill>
                <a:latin typeface="Calibri"/>
              </a:defRPr>
            </a:pPr>
            <a:r>
              <a:t>  Pareto finds vital few → control chart → real-time monitoring</a:t>
            </a:r>
          </a:p>
          <a:p>
            <a:pPr>
              <a:spcAft>
                <a:spcPts val="300"/>
              </a:spcAft>
              <a:defRPr sz="1800">
                <a:solidFill>
                  <a:srgbClr val="444444"/>
                </a:solidFill>
                <a:latin typeface="Calibri"/>
              </a:defRPr>
            </a:pPr>
          </a:p>
          <a:p>
            <a:pPr>
              <a:spcAft>
                <a:spcPts val="300"/>
              </a:spcAft>
              <a:defRPr sz="1800">
                <a:solidFill>
                  <a:srgbClr val="444444"/>
                </a:solidFill>
                <a:latin typeface="Calibri"/>
              </a:defRPr>
            </a:pPr>
            <a:r>
              <a:t>Control Chart + Scatter</a:t>
            </a:r>
          </a:p>
          <a:p>
            <a:pPr>
              <a:spcAft>
                <a:spcPts val="300"/>
              </a:spcAft>
              <a:defRPr sz="1800">
                <a:solidFill>
                  <a:srgbClr val="444444"/>
                </a:solidFill>
                <a:latin typeface="Calibri"/>
              </a:defRPr>
            </a:pPr>
            <a:r>
              <a:t>  Control chart trend → scatter analyzes suspect variables → restore stability</a:t>
            </a:r>
          </a:p>
          <a:p>
            <a:pPr>
              <a:spcAft>
                <a:spcPts val="300"/>
              </a:spcAft>
              <a:defRPr sz="1800">
                <a:solidFill>
                  <a:srgbClr val="444444"/>
                </a:solidFill>
                <a:latin typeface="Calibri"/>
              </a:defRPr>
            </a:pPr>
          </a:p>
          <a:p>
            <a:pPr>
              <a:spcAft>
                <a:spcPts val="300"/>
              </a:spcAft>
              <a:defRPr sz="1800">
                <a:solidFill>
                  <a:srgbClr val="444444"/>
                </a:solidFill>
                <a:latin typeface="Calibri"/>
              </a:defRPr>
            </a:pPr>
            <a:r>
              <a:t>💡 Combined thinking:</a:t>
            </a:r>
          </a:p>
          <a:p>
            <a:pPr>
              <a:spcAft>
                <a:spcPts val="300"/>
              </a:spcAft>
              <a:defRPr sz="1800">
                <a:solidFill>
                  <a:srgbClr val="444444"/>
                </a:solidFill>
                <a:latin typeface="Calibri"/>
              </a:defRPr>
            </a:pPr>
            <a:r>
              <a:t>  Control chart is the "alarm"; other tools are "diagnostics"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19/28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86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37160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6000" b="1">
                <a:solidFill>
                  <a:srgbClr val="FFFFFF"/>
                </a:solidFill>
                <a:latin typeface="Calibri"/>
              </a:defRPr>
            </a:pPr>
            <a:r>
              <a:t>Chapter 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74320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600" b="0">
                <a:solidFill>
                  <a:srgbClr val="C8DCF0"/>
                </a:solidFill>
                <a:latin typeface="Calibri"/>
              </a:defRPr>
            </a:pPr>
            <a:r>
              <a:t>Advanced Control Chart Uses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20/28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0" tIns="137160" rtlCol="0" anchor="ctr"/>
          <a:lstStyle/>
          <a:p>
            <a:pPr algn="ctr">
              <a:defRPr sz="2600" b="1">
                <a:solidFill>
                  <a:srgbClr val="FFFFFF"/>
                </a:solidFill>
                <a:latin typeface="Calibri"/>
              </a:defRPr>
            </a:pPr>
            <a:r>
              <a:t>6.1 Before/After Control Chart Comparison</a:t>
            </a:r>
          </a:p>
        </p:txBody>
      </p:sp>
      <p:pic>
        <p:nvPicPr>
          <p:cNvPr id="3" name="Picture 2" descr="cc_compare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097280"/>
            <a:ext cx="11247120" cy="4572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31520" y="576072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500">
                <a:solidFill>
                  <a:srgbClr val="0071BB"/>
                </a:solidFill>
                <a:latin typeface="Calibri"/>
              </a:defRPr>
            </a:pPr>
            <a:r>
              <a:t>Before: unstable, abnormal points  After: stable, narrower limits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21/28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0" tIns="137160" rtlCol="0" anchor="ctr"/>
          <a:lstStyle/>
          <a:p>
            <a:pPr algn="ctr">
              <a:defRPr sz="2600" b="1">
                <a:solidFill>
                  <a:srgbClr val="FFFFFF"/>
                </a:solidFill>
                <a:latin typeface="Calibri"/>
              </a:defRPr>
            </a:pPr>
            <a:r>
              <a:t>6.2–6.3 Short-Run &amp; Digital Control Charts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9728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defRPr sz="1800">
                <a:solidFill>
                  <a:srgbClr val="444444"/>
                </a:solidFill>
                <a:latin typeface="Calibri"/>
              </a:defRPr>
            </a:pPr>
            <a:r>
              <a:t>Short-run control charts (small lot, high mix)</a:t>
            </a:r>
          </a:p>
          <a:p>
            <a:pPr>
              <a:spcAft>
                <a:spcPts val="300"/>
              </a:spcAft>
              <a:defRPr sz="1800">
                <a:solidFill>
                  <a:srgbClr val="444444"/>
                </a:solidFill>
                <a:latin typeface="Calibri"/>
              </a:defRPr>
            </a:pPr>
            <a:r>
              <a:t>  → Standardized data (Z), target charts, pre-control charts</a:t>
            </a:r>
          </a:p>
          <a:p>
            <a:pPr>
              <a:spcAft>
                <a:spcPts val="300"/>
              </a:spcAft>
              <a:defRPr sz="1800">
                <a:solidFill>
                  <a:srgbClr val="444444"/>
                </a:solidFill>
                <a:latin typeface="Calibri"/>
              </a:defRPr>
            </a:pPr>
          </a:p>
          <a:p>
            <a:pPr>
              <a:spcAft>
                <a:spcPts val="300"/>
              </a:spcAft>
              <a:defRPr sz="1800">
                <a:solidFill>
                  <a:srgbClr val="444444"/>
                </a:solidFill>
                <a:latin typeface="Calibri"/>
              </a:defRPr>
            </a:pPr>
            <a:r>
              <a:t>Digital control charts (Industry 4.0)</a:t>
            </a:r>
          </a:p>
          <a:p>
            <a:pPr>
              <a:spcAft>
                <a:spcPts val="300"/>
              </a:spcAft>
              <a:defRPr sz="1800">
                <a:solidFill>
                  <a:srgbClr val="444444"/>
                </a:solidFill>
                <a:latin typeface="Calibri"/>
              </a:defRPr>
            </a:pPr>
            <a:r>
              <a:t>  → MES/SCADA auto-collect process data</a:t>
            </a:r>
          </a:p>
          <a:p>
            <a:pPr>
              <a:spcAft>
                <a:spcPts val="300"/>
              </a:spcAft>
              <a:defRPr sz="1800">
                <a:solidFill>
                  <a:srgbClr val="444444"/>
                </a:solidFill>
                <a:latin typeface="Calibri"/>
              </a:defRPr>
            </a:pPr>
            <a:r>
              <a:t>  → Real-time display on control chart</a:t>
            </a:r>
          </a:p>
          <a:p>
            <a:pPr>
              <a:spcAft>
                <a:spcPts val="300"/>
              </a:spcAft>
              <a:defRPr sz="1800">
                <a:solidFill>
                  <a:srgbClr val="444444"/>
                </a:solidFill>
                <a:latin typeface="Calibri"/>
              </a:defRPr>
            </a:pPr>
            <a:r>
              <a:t>  → System auto-checks eight out-of-control rules</a:t>
            </a:r>
          </a:p>
          <a:p>
            <a:pPr>
              <a:spcAft>
                <a:spcPts val="300"/>
              </a:spcAft>
              <a:defRPr sz="1800">
                <a:solidFill>
                  <a:srgbClr val="444444"/>
                </a:solidFill>
                <a:latin typeface="Calibri"/>
              </a:defRPr>
            </a:pPr>
            <a:r>
              <a:t>  → Auto-notify on abnormality</a:t>
            </a:r>
          </a:p>
          <a:p>
            <a:pPr>
              <a:spcAft>
                <a:spcPts val="300"/>
              </a:spcAft>
              <a:defRPr sz="1800">
                <a:solidFill>
                  <a:srgbClr val="444444"/>
                </a:solidFill>
                <a:latin typeface="Calibri"/>
              </a:defRPr>
            </a:pPr>
            <a:r>
              <a:t>  → Link fishbone and scatter for root cause</a:t>
            </a:r>
          </a:p>
          <a:p>
            <a:pPr>
              <a:spcAft>
                <a:spcPts val="300"/>
              </a:spcAft>
              <a:defRPr sz="1800">
                <a:solidFill>
                  <a:srgbClr val="444444"/>
                </a:solidFill>
                <a:latin typeface="Calibri"/>
              </a:defRPr>
            </a:pPr>
          </a:p>
          <a:p>
            <a:pPr>
              <a:spcAft>
                <a:spcPts val="300"/>
              </a:spcAft>
              <a:defRPr sz="1800">
                <a:solidFill>
                  <a:srgbClr val="444444"/>
                </a:solidFill>
                <a:latin typeface="Calibri"/>
              </a:defRPr>
            </a:pPr>
            <a:r>
              <a:t>💡 Digital = auto collect + auto detect + auto alert + auto analyze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22/28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0" tIns="137160" rtlCol="0" anchor="ctr"/>
          <a:lstStyle/>
          <a:p>
            <a:pPr algn="ctr">
              <a:defRPr sz="2600" b="1">
                <a:solidFill>
                  <a:srgbClr val="FFFFFF"/>
                </a:solidFill>
                <a:latin typeface="Calibri"/>
              </a:defRPr>
            </a:pPr>
            <a:r>
              <a:t>Chapter 7 — Control Chart Evaluation Criteria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731520" y="1097280"/>
          <a:ext cx="10515600" cy="45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200"/>
                <a:gridCol w="3505200"/>
                <a:gridCol w="3505200"/>
              </a:tblGrid>
              <a:tr h="653142">
                <a:tc>
                  <a:txBody>
                    <a:bodyPr/>
                    <a:lstStyle/>
                    <a:p>
                      <a:pPr algn="ctr">
                        <a:defRPr sz="15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Evaluation Dimension</a:t>
                      </a:r>
                    </a:p>
                  </a:txBody>
                  <a:tcPr>
                    <a:solidFill>
                      <a:srgbClr val="00386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Good Standard</a:t>
                      </a:r>
                    </a:p>
                  </a:txBody>
                  <a:tcPr>
                    <a:solidFill>
                      <a:srgbClr val="00386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Poor Practice</a:t>
                      </a:r>
                    </a:p>
                  </a:txBody>
                  <a:tcPr>
                    <a:solidFill>
                      <a:srgbClr val="003865"/>
                    </a:solidFill>
                  </a:tcPr>
                </a:tc>
              </a:tr>
              <a:tr h="653142"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Sufficient data</a:t>
                      </a:r>
                    </a:p>
                  </a:txBody>
                  <a:tcP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20–25 subgroups for control limits</a:t>
                      </a:r>
                    </a:p>
                  </a:txBody>
                  <a:tcP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Fewer than 10 subgroups</a:t>
                      </a:r>
                    </a:p>
                  </a:txBody>
                  <a:tcPr>
                    <a:solidFill>
                      <a:srgbClr val="F2F2F2"/>
                    </a:solidFill>
                  </a:tcPr>
                </a:tc>
              </a:tr>
              <a:tr h="653142"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Type selection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Choose by data type and subgroup size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Wrong chart type</a:t>
                      </a:r>
                    </a:p>
                  </a:txBody>
                  <a:tcPr/>
                </a:tc>
              </a:tr>
              <a:tr h="653142"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Correct interpretation</a:t>
                      </a:r>
                    </a:p>
                  </a:txBody>
                  <a:tcP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Combine with out-of-control rules</a:t>
                      </a:r>
                    </a:p>
                  </a:txBody>
                  <a:tcP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Out-of-limit points only</a:t>
                      </a:r>
                    </a:p>
                  </a:txBody>
                  <a:tcPr>
                    <a:solidFill>
                      <a:srgbClr val="F2F2F2"/>
                    </a:solidFill>
                  </a:tcPr>
                </a:tc>
              </a:tr>
              <a:tr h="653142"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Timeliness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Real-time or regular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Chart only after the fact</a:t>
                      </a:r>
                    </a:p>
                  </a:txBody>
                  <a:tcPr/>
                </a:tc>
              </a:tr>
              <a:tr h="653142"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Action taken</a:t>
                      </a:r>
                    </a:p>
                  </a:txBody>
                  <a:tcP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Investigation and improvement records on abnormality</a:t>
                      </a:r>
                    </a:p>
                  </a:txBody>
                  <a:tcP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Abnormality not investigated</a:t>
                      </a:r>
                    </a:p>
                  </a:txBody>
                  <a:tcPr>
                    <a:solidFill>
                      <a:srgbClr val="F2F2F2"/>
                    </a:solidFill>
                  </a:tcPr>
                </a:tc>
              </a:tr>
              <a:tr h="653148"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Update 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Control limits recalculated periodically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Limits never change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23/28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86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37160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6000" b="1">
                <a:solidFill>
                  <a:srgbClr val="FFFFFF"/>
                </a:solidFill>
                <a:latin typeface="Calibri"/>
              </a:defRPr>
            </a:pPr>
            <a:r>
              <a:t>Summary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74320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600" b="0">
                <a:solidFill>
                  <a:srgbClr val="C8DCF0"/>
                </a:solidFill>
                <a:latin typeface="Calibri"/>
              </a:defRPr>
            </a:pPr>
            <a:r>
              <a:t>Control Chart "Principle" and "Practice"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24/28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86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91440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600" b="1">
                <a:solidFill>
                  <a:srgbClr val="FFFFFF"/>
                </a:solidFill>
                <a:latin typeface="Calibri"/>
              </a:defRPr>
            </a:pPr>
            <a:r>
              <a:t>Summary: Control Chart "Principle" and "Practice"</a:t>
            </a:r>
          </a:p>
        </p:txBody>
      </p:sp>
      <p:sp>
        <p:nvSpPr>
          <p:cNvPr id="3" name="Rectangle 2"/>
          <p:cNvSpPr/>
          <p:nvPr/>
        </p:nvSpPr>
        <p:spPr>
          <a:xfrm>
            <a:off x="3200400" y="1828800"/>
            <a:ext cx="5486400" cy="27432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2286000"/>
            <a:ext cx="4572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400" b="1">
                <a:solidFill>
                  <a:srgbClr val="C8DCF0"/>
                </a:solidFill>
                <a:latin typeface="Calibri"/>
              </a:defRPr>
            </a:pPr>
            <a:r>
              <a:t>Practice (How to Use)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828800" y="2926080"/>
            <a:ext cx="365760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800">
                <a:solidFill>
                  <a:srgbClr val="C8DCF0"/>
                </a:solidFill>
                <a:latin typeface="Calibri"/>
              </a:defRPr>
            </a:pPr>
            <a:r>
              <a:t>▸ Choose correct chart type</a:t>
            </a:r>
          </a:p>
          <a:p>
            <a:pPr>
              <a:spcAft>
                <a:spcPts val="500"/>
              </a:spcAft>
              <a:defRPr sz="1800">
                <a:solidFill>
                  <a:srgbClr val="C8DCF0"/>
                </a:solidFill>
                <a:latin typeface="Calibri"/>
              </a:defRPr>
            </a:pPr>
            <a:r>
              <a:t>▸ Calculate control limits correctly</a:t>
            </a:r>
          </a:p>
          <a:p>
            <a:pPr>
              <a:spcAft>
                <a:spcPts val="500"/>
              </a:spcAft>
              <a:defRPr sz="1800">
                <a:solidFill>
                  <a:srgbClr val="C8DCF0"/>
                </a:solidFill>
                <a:latin typeface="Calibri"/>
              </a:defRPr>
            </a:pPr>
            <a:r>
              <a:t>▸ Plot in time order</a:t>
            </a:r>
          </a:p>
          <a:p>
            <a:pPr>
              <a:spcAft>
                <a:spcPts val="500"/>
              </a:spcAft>
              <a:defRPr sz="1800">
                <a:solidFill>
                  <a:srgbClr val="C8DCF0"/>
                </a:solidFill>
                <a:latin typeface="Calibri"/>
              </a:defRPr>
            </a:pPr>
            <a:r>
              <a:t>▸ Apply out-of-control rules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0" y="2286000"/>
            <a:ext cx="4572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400" b="1">
                <a:solidFill>
                  <a:srgbClr val="C8DCF0"/>
                </a:solidFill>
                <a:latin typeface="Calibri"/>
              </a:defRPr>
            </a:pPr>
            <a:r>
              <a:t>Principle (Why Use)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0" y="2926080"/>
            <a:ext cx="365760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800">
                <a:solidFill>
                  <a:srgbClr val="C8DCF0"/>
                </a:solidFill>
                <a:latin typeface="Calibri"/>
              </a:defRPr>
            </a:pPr>
            <a:r>
              <a:t>▸ Not "a chart with control lines"</a:t>
            </a:r>
          </a:p>
          <a:p>
            <a:pPr>
              <a:spcAft>
                <a:spcPts val="500"/>
              </a:spcAft>
              <a:defRPr sz="1800">
                <a:solidFill>
                  <a:srgbClr val="C8DCF0"/>
                </a:solidFill>
                <a:latin typeface="Calibri"/>
              </a:defRPr>
            </a:pPr>
            <a:r>
              <a:t>▸ It is "turn after-the-fact analysis into</a:t>
            </a:r>
          </a:p>
          <a:p>
            <a:pPr>
              <a:spcAft>
                <a:spcPts val="500"/>
              </a:spcAft>
              <a:defRPr sz="1800">
                <a:solidFill>
                  <a:srgbClr val="C8DCF0"/>
                </a:solidFill>
                <a:latin typeface="Calibri"/>
              </a:defRPr>
            </a:pPr>
            <a:r>
              <a:t>  prevention"</a:t>
            </a:r>
          </a:p>
          <a:p>
            <a:pPr>
              <a:spcAft>
                <a:spcPts val="500"/>
              </a:spcAft>
              <a:defRPr sz="1800">
                <a:solidFill>
                  <a:srgbClr val="C8DCF0"/>
                </a:solidFill>
                <a:latin typeface="Calibri"/>
              </a:defRPr>
            </a:pPr>
            <a:r>
              <a:t>▸ It is "before the process fails,</a:t>
            </a:r>
          </a:p>
          <a:p>
            <a:pPr>
              <a:spcAft>
                <a:spcPts val="500"/>
              </a:spcAft>
              <a:defRPr sz="1800">
                <a:solidFill>
                  <a:srgbClr val="C8DCF0"/>
                </a:solidFill>
                <a:latin typeface="Calibri"/>
              </a:defRPr>
            </a:pPr>
            <a:r>
              <a:t>  detect the signal"</a:t>
            </a:r>
          </a:p>
        </p:txBody>
      </p:sp>
      <p:sp>
        <p:nvSpPr>
          <p:cNvPr id="8" name="Rectangle 7"/>
          <p:cNvSpPr/>
          <p:nvPr/>
        </p:nvSpPr>
        <p:spPr>
          <a:xfrm>
            <a:off x="5943600" y="1828800"/>
            <a:ext cx="27432" cy="4572000"/>
          </a:xfrm>
          <a:prstGeom prst="rect">
            <a:avLst/>
          </a:prstGeom>
          <a:solidFill>
            <a:srgbClr val="FFFFFF">
              <a:lumMod val="50000"/>
              <a:lumOff val="5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371600" y="5486400"/>
            <a:ext cx="9144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700" b="0">
                <a:solidFill>
                  <a:srgbClr val="ED7D31"/>
                </a:solidFill>
                <a:latin typeface="Calibri"/>
              </a:defRPr>
            </a:pPr>
            <a:r>
              <a:t>Greatest value is not "monitoring" but "prediction"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71600" y="5943600"/>
            <a:ext cx="9144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00" b="0">
                <a:solidFill>
                  <a:srgbClr val="C8DCF0"/>
                </a:solidFill>
                <a:latin typeface="Calibri"/>
              </a:defRPr>
            </a:pPr>
            <a:r>
              <a:t>From "firefighting" to "fire prevention" — before the first defect, the process signals trouble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71600" y="640080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00" b="0">
                <a:solidFill>
                  <a:srgbClr val="C8DCF0"/>
                </a:solidFill>
                <a:latin typeface="Calibri"/>
              </a:defRPr>
            </a:pPr>
            <a:r>
              <a:t>QTank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25/28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658600" y="457200"/>
            <a:ext cx="73152" cy="594360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1521440" y="457200"/>
            <a:ext cx="73152" cy="5943600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1384280" y="457200"/>
            <a:ext cx="73152" cy="5943600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1247120" y="457200"/>
            <a:ext cx="73152" cy="5943600"/>
          </a:xfrm>
          <a:prstGeom prst="rect">
            <a:avLst/>
          </a:prstGeom>
          <a:solidFill>
            <a:srgbClr val="FB92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2194560" y="1234440"/>
            <a:ext cx="7772400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560320" y="3063240"/>
            <a:ext cx="704088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600" b="1">
                <a:solidFill>
                  <a:srgbClr val="1E293B"/>
                </a:solidFill>
              </a:defRPr>
            </a:pPr>
            <a:r>
              <a:t>Thank You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560320" y="3886200"/>
            <a:ext cx="70408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200" b="1">
                <a:solidFill>
                  <a:srgbClr val="0EA5E9"/>
                </a:solidFill>
              </a:defRPr>
            </a:pPr>
            <a:r>
              <a:t>qtank.org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60320" y="4434840"/>
            <a:ext cx="70408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>
                <a:solidFill>
                  <a:srgbClr val="64748B"/>
                </a:solidFill>
              </a:defRPr>
            </a:pPr>
            <a:r>
              <a:t>QTank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114800" y="6400800"/>
            <a:ext cx="3962095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>
                <a:solidFill>
                  <a:srgbClr val="0EA5E9"/>
                </a:solidFill>
              </a:defRPr>
            </a:pPr>
            <a:r>
              <a:t>qtank.org</a:t>
            </a: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heme/theme1.xml><?xml version="1.0" encoding="utf-8"?>
<a:theme xmlns:a="http://schemas.openxmlformats.org/drawingml/2006/main" name="2_Office 主题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BE382D"/>
      </a:accent1>
      <a:accent2>
        <a:srgbClr val="0079C2"/>
      </a:accent2>
      <a:accent3>
        <a:srgbClr val="FFFFFF"/>
      </a:accent3>
      <a:accent4>
        <a:srgbClr val="000000"/>
      </a:accent4>
      <a:accent5>
        <a:srgbClr val="DBAEAC"/>
      </a:accent5>
      <a:accent6>
        <a:srgbClr val="006CAE"/>
      </a:accent6>
      <a:hlink>
        <a:srgbClr val="0563C1"/>
      </a:hlink>
      <a:folHlink>
        <a:srgbClr val="954F72"/>
      </a:folHlink>
    </a:clrScheme>
    <a:fontScheme name="">
      <a:majorFont>
        <a:latin typeface="Eras Medium ITC"/>
        <a:ea typeface="Calibri"/>
        <a:cs typeface=""/>
      </a:majorFont>
      <a:minorFont>
        <a:latin typeface="Eras Medium ITC"/>
        <a:ea typeface="Calibr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BE382D"/>
        </a:accent1>
        <a:accent2>
          <a:srgbClr val="0079C2"/>
        </a:accent2>
        <a:accent3>
          <a:srgbClr val="FFFFFF"/>
        </a:accent3>
        <a:accent4>
          <a:srgbClr val="000000"/>
        </a:accent4>
        <a:accent5>
          <a:srgbClr val="DBAEAC"/>
        </a:accent5>
        <a:accent6>
          <a:srgbClr val="006CAE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6CBE6"/>
      </a:accent5>
      <a:accent6>
        <a:srgbClr val="D4702B"/>
      </a:accent6>
      <a:hlink>
        <a:srgbClr val="0563C1"/>
      </a:hlink>
      <a:folHlink>
        <a:srgbClr val="954F72"/>
      </a:folHlink>
    </a:clrScheme>
    <a:fontScheme name="Cambria-Calibri">
      <a:majorFont>
        <a:latin typeface="Cambria"/>
        <a:ea typeface=""/>
        <a:cs typeface=""/>
        <a:font script="Jpan" typeface="ＭＳ ゴシック"/>
        <a:font script="Hang" typeface="맑은 고딕"/>
        <a:font script="Hans" typeface="Calibri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Calibri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Calibri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Calibri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2173</Words>
  <Application>Microsoft PowerPoint</Application>
  <PresentationFormat>Widescreen</PresentationFormat>
  <Paragraphs>339</Paragraphs>
  <Slides>26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51" baseType="lpstr">
      <vt:lpstr>Arial</vt:lpstr>
      <vt:lpstr>Calibri</vt:lpstr>
      <vt:lpstr>Wingdings</vt:lpstr>
      <vt:lpstr>Eras Medium ITC</vt:lpstr>
      <vt:lpstr>Calibri</vt:lpstr>
      <vt:lpstr>儷宋 Pro</vt:lpstr>
      <vt:lpstr>Calibri</vt:lpstr>
      <vt:lpstr>Helvetica Neue</vt:lpstr>
      <vt:lpstr>汉仪书宋二KW</vt:lpstr>
      <vt:lpstr>Arial Black</vt:lpstr>
      <vt:lpstr>Arial Black</vt:lpstr>
      <vt:lpstr>Arial Black</vt:lpstr>
      <vt:lpstr>Calibri</vt:lpstr>
      <vt:lpstr>Calibri</vt:lpstr>
      <vt:lpstr>STXinwei</vt:lpstr>
      <vt:lpstr>Calibri</vt:lpstr>
      <vt:lpstr>Calibri</vt:lpstr>
      <vt:lpstr>Calibri-简</vt:lpstr>
      <vt:lpstr>Arial Unicode MS</vt:lpstr>
      <vt:lpstr>Arial Hebrew</vt:lpstr>
      <vt:lpstr>Eras Light ITC</vt:lpstr>
      <vt:lpstr>Segoe UI</vt:lpstr>
      <vt:lpstr>苹方-简</vt:lpstr>
      <vt:lpstr>Calibri</vt:lpstr>
      <vt:lpstr>2_Office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Thanks！谢谢！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Gavin Yan</dc:creator>
  <cp:lastModifiedBy>QTank</cp:lastModifiedBy>
  <cp:revision>68</cp:revision>
  <dcterms:created xsi:type="dcterms:W3CDTF">2026-05-03T13:22:17Z</dcterms:created>
  <dcterms:modified xsi:type="dcterms:W3CDTF">2026-05-03T13:22:17Z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2052-12.1.25869.25869</vt:lpwstr>
  </property>
  <property fmtid="{D5CDD505-2E9C-101B-9397-08002B2CF9AE}" pid="3" name="ICV">
    <vt:lpwstr>11806BFE189D3F08CC2BA06957139955_41</vt:lpwstr>
  </property>
</Properties>
</file>