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Cost of Quality (COQ)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From Concept to Cost Reduction · Systematic Practical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Quality is not a cost — it is the best investment · Knowledge Code 4.3.1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4.3.1 · Cost of Quality (COQ)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Related articles id=200 (and same topic 27/64) · Recommended 2.5–3.5 hours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Clarify COQ paradigm shift: poor quality losses are costs too; ¥1 prevention can leverage ¥10–50 failure cost reduction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four categories: Prevention / Appraisal / Internal Failure / External Failure and typical accounts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Design account coding, three-channel data collection, and statistical→accounting→ABC evolution path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Use structure 80/20 and five-dimension analysis to find improvement direction; execute 12-month five-step plan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Avoid five pitfalls; use financial language to secure quality resources from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3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Course Map</a:t></a:r></a:p></p:txBody></p:sp><p:graphicFrame><p:nvGraphicFramePr><p:cNvPr id="3" name="Table 2"/><p:cNvGraphicFramePr><a:graphicFrameLocks noGrp="1"/></p:cNvGraphicFramePr><p:nvPr/></p:nvGraphicFramePr><p:xfrm><a:off x="457200" y="1280160"/><a:ext cx="11247120" cy="2560320"/></p:xfrm><a:graphic><a:graphicData uri="http://schemas.openxmlformats.org/drawingml/2006/table"><a:tbl><a:tblPr firstRow="1" bandRow="1"><a:tableStyleId>{5C22544A-7EE6-4342-B048-85BDC9FD1C3A}</a:tableStyleId></a:tblPr><a:tblGrid><a:gridCol w="3749040"/><a:gridCol w="3749040"/><a:gridCol w="3749040"/></a:tblGrid><a:tr h="365760"><a:tc><a:txBody><a:bodyPr/><a:lstStyle/><a:p><a:pPr><a:defRPr b="1" sz="1300"><a:solidFill><a:srgbClr val="FFFFFF"/></a:solidFill></a:defRPr></a:pPr><a:r><a:t>Module</a:t></a:r></a:p></a:txBody><a:tcPr><a:solidFill><a:srgbClr val="0EA5E9"/></a:solidFill></a:tcPr></a:tc><a:tc><a:txBody><a:bodyPr/><a:lstStyle/><a:p><a:pPr><a:defRPr b="1" sz="1300"><a:solidFill><a:srgbClr val="FFFFFF"/></a:solidFill></a:defRPr></a:pPr><a:r><a:t>Topic</a:t></a:r></a:p></a:txBody><a:tcPr><a:solidFill><a:srgbClr val="0EA5E9"/></a:solidFill></a:tcPr></a:tc><a:tc><a:txBody><a:bodyPr/><a:lstStyle/><a:p><a:pPr><a:defRPr b="1" sz="1300"><a:solidFill><a:srgbClr val="FFFFFF"/></a:solidFill></a:defRPr></a:pPr><a:r><a:t>Duration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01</a:t></a:r></a:p></a:txBody><a:tcPr><a:solidFill><a:srgbClr val="E0F2FE"/></a:solidFill></a:tcPr></a:tc><a:tc><a:txBody><a:bodyPr/><a:lstStyle/><a:p><a:pPr><a:defRPr sz="1200"><a:solidFill><a:srgbClr val="1E293B"/></a:solidFill></a:defRPr></a:pPr><a:r><a:t>Concept Evolution & Leverage Logic</a:t></a:r></a:p></a:txBody><a:tcPr><a:solidFill><a:srgbClr val="E0F2FE"/></a:solidFill></a:tcPr></a:tc><a:tc><a:txBody><a:bodyPr/><a:lstStyle/><a:p><a:pPr><a:defRPr sz="1200"><a:solidFill><a:srgbClr val="1E293B"/></a:solidFill></a:defRPr></a:pPr><a:r><a:t>25 min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02</a:t></a:r></a:p></a:txBody><a:tcPr/></a:tc><a:tc><a:txBody><a:bodyPr/><a:lstStyle/><a:p><a:pPr><a:defRPr sz="1200"><a:solidFill><a:srgbClr val="1E293B"/></a:solidFill></a:defRPr></a:pPr><a:r><a:t>Four Categories & Components</a:t></a:r></a:p></a:txBody><a:tcPr/></a:tc><a:tc><a:txBody><a:bodyPr/><a:lstStyle/><a:p><a:pPr><a:defRPr sz="1200"><a:solidFill><a:srgbClr val="1E293B"/></a:solidFill></a:defRPr></a:pPr><a:r><a:t>40 min</a:t></a:r></a:p></a:txBody><a:tcPr/></a:tc></a:tr><a:tr h="365760"><a:tc><a:txBody><a:bodyPr/><a:lstStyle/><a:p><a:pPr><a:defRPr sz="1200"><a:solidFill><a:srgbClr val="1E293B"/></a:solidFill></a:defRPr></a:pPr><a:r><a:t>03</a:t></a:r></a:p></a:txBody><a:tcPr><a:solidFill><a:srgbClr val="E0F2FE"/></a:solidFill></a:tcPr></a:tc><a:tc><a:txBody><a:bodyPr/><a:lstStyle/><a:p><a:pPr><a:defRPr sz="1200"><a:solidFill><a:srgbClr val="1E293B"/></a:solidFill></a:defRPr></a:pPr><a:r><a:t>Accounting System & Data Collection</a:t></a:r></a:p></a:txBody><a:tcPr><a:solidFill><a:srgbClr val="E0F2FE"/></a:solidFill></a:tcPr></a:tc><a:tc><a:txBody><a:bodyPr/><a:lstStyle/><a:p><a:pPr><a:defRPr sz="1200"><a:solidFill><a:srgbClr val="1E293B"/></a:solidFill></a:defRPr></a:pPr><a:r><a:t>30 min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04</a:t></a:r></a:p></a:txBody><a:tcPr/></a:tc><a:tc><a:txBody><a:bodyPr/><a:lstStyle/><a:p><a:pPr><a:defRPr sz="1200"><a:solidFill><a:srgbClr val="1E293B"/></a:solidFill></a:defRPr></a:pPr><a:r><a:t>Analysis Model & Five-Dimension Diagnosis</a:t></a:r></a:p></a:txBody><a:tcPr/></a:tc><a:tc><a:txBody><a:bodyPr/><a:lstStyle/><a:p><a:pPr><a:defRPr sz="1200"><a:solidFill><a:srgbClr val="1E293B"/></a:solidFill></a:defRPr></a:pPr><a:r><a:t>25 min</a:t></a:r></a:p></a:txBody><a:tcPr/></a:tc></a:tr><a:tr h="365760"><a:tc><a:txBody><a:bodyPr/><a:lstStyle/><a:p><a:pPr><a:defRPr sz="1200"><a:solidFill><a:srgbClr val="1E293B"/></a:solidFill></a:defRPr></a:pPr><a:r><a:t>05</a:t></a:r></a:p></a:txBody><a:tcPr><a:solidFill><a:srgbClr val="E0F2FE"/></a:solidFill></a:tcPr></a:tc><a:tc><a:txBody><a:bodyPr/><a:lstStyle/><a:p><a:pPr><a:defRPr sz="1200"><a:solidFill><a:srgbClr val="1E293B"/></a:solidFill></a:defRPr></a:pPr><a:r><a:t>12-Month Five Steps + Pitfalls</a:t></a:r></a:p></a:txBody><a:tcPr><a:solidFill><a:srgbClr val="E0F2FE"/></a:solidFill></a:tcPr></a:tc><a:tc><a:txBody><a:bodyPr/><a:lstStyle/><a:p><a:pPr><a:defRPr sz="1200"><a:solidFill><a:srgbClr val="1E293B"/></a:solidFill></a:defRPr></a:pPr><a:r><a:t>30 min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06</a:t></a:r></a:p></a:txBody><a:tcPr/></a:tc><a:tc><a:txBody><a:bodyPr/><a:lstStyle/><a:p><a:pPr><a:defRPr sz="1200"><a:solidFill><a:srgbClr val="1E293B"/></a:solidFill></a:defRPr></a:pPr><a:r><a:t>Workshop: Baseline Sketch & Top Issues</a:t></a:r></a:p></a:txBody><a:tcPr/></a:tc><a:tc><a:txBody><a:bodyPr/><a:lstStyle/><a:p><a:pPr><a:defRPr sz="1200"><a:solidFill><a:srgbClr val="1E293B"/></a:solidFill></a:defRPr></a:pPr><a:r><a:t>30 min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Cost of Quality (COQ) Systematic Practical Training</a:t></a:r></a:p></p:txBody></p:sp></p:spTree></p:cSld><p:clrMapOvr><a:masterClrMapping/></p:clrMapOvr></p:sld>
</file>

<file path=ppt/slides/slide4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Oval 1"/><p:cNvSpPr/><p:nvPr/></p:nvSpPr><p:spPr><a:xfrm><a:off x="4937760" y="1828800"/><a:ext cx="2286000" cy="2286000"/></a:xfrm><a:prstGeom prst="ellipse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4800" b="1"><a:solidFill><a:srgbClr val="FFFFFF"/></a:solidFill></a:defRPr></a:pPr><a:r><a:t>01</a:t></a:r></a:p></p:txBody></p:sp><p:sp><p:nvSpPr><p:cNvPr id="3" name="TextBox 2"/><p:cNvSpPr txBox="1"/><p:nvPr/></p:nvSpPr><p:spPr><a:xfrm><a:off x="914400" y="4389120"/><a:ext cx="10332720" cy="1097280"/></a:xfrm><a:prstGeom prst="rect"><a:avLst/></a:prstGeom><a:noFill/></p:spPr><p:txBody><a:bodyPr wrap="none"><a:spAutoFit/></a:bodyPr><a:lstStyle/><a:p><a:pPr algn="ctr"><a:defRPr sz="3200" b="1"><a:solidFill><a:srgbClr val="1E293B"/></a:solidFill></a:defRPr></a:pPr><a:r><a:t>Concept & Evolution</a:t></a:r></a:p></p:txBody></p:sp><p:sp><p:nvSpPr><p:cNvPr id="4" name="TextBox 3"/><p:cNvSpPr txBox="1"/><p:nvPr/></p:nvSpPr><p:spPr><a:xfrm><a:off x="914400" y="5120640"/><a:ext cx="10332720" cy="731520"/></a:xfrm><a:prstGeom prst="rect"><a:avLst/></a:prstGeom><a:noFill/></p:spPr><p:txBody><a:bodyPr wrap="none"><a:spAutoFit/></a:bodyPr><a:lstStyle/><a:p><a:pPr algn="ctr"><a:defRPr sz="1600"><a:solidFill><a:srgbClr val="64748B"/></a:solidFill></a:defRPr></a:pPr><a:r><a:t>Crosby: Quality is free, poor quality is expensive</a:t></a:r></a:p></p:txBody></p:sp></p:spTree></p:cSld><p:clrMapOvr><a:masterClrMapping/></p:clrMapOvr>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Traditional Finance vs. COQ Perspective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Traditional Thinking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Quality = extra cost</a:t>
            </a:r>
            <a:br/>
            <a:r>
              <a:t>Add inspection, raise standards, do training</a:t>
            </a:r>
            <a:br/>
            <a:r>
              <a:t>= visible expenditure</a:t>
            </a:r>
            <a:br/>
            <a:r>
              <a:t>Poor quality losses often not in 'quality accounts'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COQ Framework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Sum of conformance cost + non-conformance losses</a:t>
            </a:r>
            <a:br/>
            <a:r>
              <a:t>Leverage: prevention investment vs. failure losses</a:t>
            </a:r>
            <a:br/>
            <a:r>
              <a:t>Prevention +¥1 ≈ Failure -¥10–50</a:t>
            </a:r>
            <a:br/>
            <a:r>
              <a:t>Improving quality = reducing total cost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Four Evolution Stages: Where Are Most Firms Stuck?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Cost accounting: build ledger, account for inspection/scrap/rework visible costs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Cost analysis: review composition ratios, find improvement priorities; enter management review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Cost control: daily alerts and targets; process monitoring not year-end tally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Strategic optimization: input to pricing, customer selection, supply chain decisions; value center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Current state: most Chinese manufacturers still in ①→② transition — systematic COQ is urgent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Four Categories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Prevention · Appraisal · Internal Failure · External Failure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Four Categories Overview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Category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Essence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Examples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Prevention (P)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Upfront investment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Planning/DFMEA/training/supplier development/Six Sigma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Appraisal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In-process gatekeeping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IQC/IPQC/FQC/testing/metrology/certification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Internal Failure (IF)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Internal correction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Scrap/rework/downgrade/downtime/re-inspection/change waste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External Failure (EF)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External remediation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Warranty claims/returns/recalls/litigation/reputation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Prevention Cost: Controllable, Optional, Quantifiable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Quality planning, design review and verification, process control planning (PFMEA/CP/capability study)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Training (awareness/skills/tools), supplier quality development, improvement projects, system maintenance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Firms decide intensity and direction per quality strategy — the leverage point is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Appraisal Cost: Passive Baseline — Do Not Over-Rely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Incoming/in-process/final inspection, reliability and environmental testing, gauge calibration, inspection labor, third-party certification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Characteristic: baseline must be maintained while production continues; over-reliance on inspection = signal of insufficient prevention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When appraisal share is too high, invest in prevention — not more inspection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Failure Cost: Internal vs. External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Internal Failure (IF)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Found and handled before delivery</a:t>
            </a:r>
            <a:br/>
            <a:r>
              <a:t>Scrap, rework, downgrade, downtime</a:t>
            </a:r>
            <a:br/>
            <a:r>
              <a:t>Re-inspection screening, change waste, incident investigation</a:t>
            </a:r>
            <a:br/>
            <a:r>
              <a:t>Often large share, but scattered across departments</a:t>
            </a:r>
            <a:br/>
            <a:r>
              <a:t>Hard to present consolidated view to management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External Failure (EF)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Already shipped, impacting customers</a:t>
            </a:r>
            <a:br/>
            <a:r>
              <a:t>Warranty claims, returns/allowances, field service</a:t>
            </a:r>
            <a:br/>
            <a:r>
              <a:t>Complaints, recalls, litigation, reputation and order loss</a:t>
            </a:r>
            <a:br/>
            <a:r>
              <a:t>Most destructive: one incident can destroy years of reputation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12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Oval 1"/><p:cNvSpPr/><p:nvPr/></p:nvSpPr><p:spPr><a:xfrm><a:off x="4937760" y="1828800"/><a:ext cx="2286000" cy="2286000"/></a:xfrm><a:prstGeom prst="ellipse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4800" b="1"><a:solidFill><a:srgbClr val="FFFFFF"/></a:solidFill></a:defRPr></a:pPr><a:r><a:t>03</a:t></a:r></a:p></p:txBody></p:sp><p:sp><p:nvSpPr><p:cNvPr id="3" name="TextBox 2"/><p:cNvSpPr txBox="1"/><p:nvPr/></p:nvSpPr><p:spPr><a:xfrm><a:off x="914400" y="4389120"/><a:ext cx="10332720" cy="1097280"/></a:xfrm><a:prstGeom prst="rect"><a:avLst/></a:prstGeom><a:noFill/></p:spPr><p:txBody><a:bodyPr wrap="none"><a:spAutoFit/></a:bodyPr><a:lstStyle/><a:p><a:pPr algn="ctr"><a:defRPr sz="3200" b="1"><a:solidFill><a:srgbClr val="1E293B"/></a:solidFill></a:defRPr></a:pPr><a:r><a:t>Accounting & Data Collection</a:t></a:r></a:p></p:txBody></p:sp><p:sp><p:nvSpPr><p:cNvPr id="4" name="TextBox 3"/><p:cNvSpPr txBox="1"/><p:nvPr/></p:nvSpPr><p:spPr><a:xfrm><a:off x="914400" y="5120640"/><a:ext cx="10332720" cy="731520"/></a:xfrm><a:prstGeom prst="rect"><a:avLst/></a:prstGeom><a:noFill/></p:spPr><p:txBody><a:bodyPr wrap="none"><a:spAutoFit/></a:bodyPr><a:lstStyle/><a:p><a:pPr algn="ctr"><a:defRPr sz="1600"><a:solidFill><a:srgbClr val="64748B"/></a:solidFill></a:defRPr></a:pPr><a:r><a:t>Account Coding · Three Channels · Three Accounting Methods</a:t></a:r></a:p></p:txBody></p:sp></p:spTree></p:cSld><p:clrMapOvr><a:masterClrMapping/></p:clrMapOvr>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Account Code Examples (P / A / IF / EF)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P01 Planning · P02 Design Review · P03 Training · P04 Supplier Development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A01 Incoming · A02 In-Process · A03 Final · A04 Metrology Calibration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IF01 Scrap · IF02 Rework · IF03 Downtime · IF04 Re-inspection Screening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EF01 Warranty · EF02 Claims · EF03 Returns · EF04 Recall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SMEs: level-2 accounts suffice; large manufacturers: level 3/4 for attribution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Data Collection Channels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Channel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Data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Notes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Financial System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Reimbursements/payroll/procurement/inventory/invoices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Accurate but lagging; add COQ tags recommended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Quality Management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NCR/rework-scrap/inspection/complaints/8D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Timely; reconcile with finance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Production Management System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Downtime/breakdowns/yield loss/overtime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Hidden costs often overlooked by quality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Accounting Method Evolution (Recommended Path)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Statistical Accounting (Starting Point)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9441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4053840" y="2560320"/>
            <a:ext cx="33680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Accounting Method (Auditable)</a:t>
            </a:r>
          </a:p>
        </p:txBody>
      </p:sp>
      <p:sp>
        <p:nvSpPr>
          <p:cNvPr id="6" name="Right Arrow 5"/>
          <p:cNvSpPr/>
          <p:nvPr/>
        </p:nvSpPr>
        <p:spPr>
          <a:xfrm>
            <a:off x="74493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559040" y="2560320"/>
            <a:ext cx="33680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Activity-Based Costing (Detailed)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16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Oval 1"/><p:cNvSpPr/><p:nvPr/></p:nvSpPr><p:spPr><a:xfrm><a:off x="4937760" y="1828800"/><a:ext cx="2286000" cy="2286000"/></a:xfrm><a:prstGeom prst="ellipse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4800" b="1"><a:solidFill><a:srgbClr val="FFFFFF"/></a:solidFill></a:defRPr></a:pPr><a:r><a:t>04</a:t></a:r></a:p></p:txBody></p:sp><p:sp><p:nvSpPr><p:cNvPr id="3" name="TextBox 2"/><p:cNvSpPr txBox="1"/><p:nvPr/></p:nvSpPr><p:spPr><a:xfrm><a:off x="914400" y="4389120"/><a:ext cx="10332720" cy="1097280"/></a:xfrm><a:prstGeom prst="rect"><a:avLst/></a:prstGeom><a:noFill/></p:spPr><p:txBody><a:bodyPr wrap="none"><a:spAutoFit/></a:bodyPr><a:lstStyle/><a:p><a:pPr algn="ctr"><a:defRPr sz="3200" b="1"><a:solidFill><a:srgbClr val="1E293B"/></a:solidFill></a:defRPr></a:pPr><a:r><a:t>Analysis & Diagnosis</a:t></a:r></a:p></p:txBody></p:sp><p:sp><p:nvSpPr><p:cNvPr id="4" name="TextBox 3"/><p:cNvSpPr txBox="1"/><p:nvPr/></p:nvSpPr><p:spPr><a:xfrm><a:off x="914400" y="5120640"/><a:ext cx="10332720" cy="731520"/></a:xfrm><a:prstGeom prst="rect"><a:avLst/></a:prstGeom><a:noFill/></p:spPr><p:txBody><a:bodyPr wrap="none"><a:spAutoFit/></a:bodyPr><a:lstStyle/><a:p><a:pPr algn="ctr"><a:defRPr sz="1600"><a:solidFill><a:srgbClr val="64748B"/></a:solidFill></a:defRPr></a:pPr><a:r><a:t>Structure 80/20 · Optimal Model · Five-Dimension Analysis</a:t></a:r></a:p></p:txBody></p:sp></p:spTree></p:cSld><p:clrMapOvr><a:masterClrMapping/></p:clrMapOvr>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Typical Structure Ratios (Experience Range)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Category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Share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Warning Signal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Prevention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5%～15%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Below 5%: severely insufficient prevention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Appraisal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20%～35%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Above 35%: relying on inspection for quality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Internal Failure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30%～45%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Requires top problem attribution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External Failure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15%～30%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Persistently high: reputation and order risk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Optimal Quality Cost: Updated Perspective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Traditional: total quality cost has an optimal zone (often cited as 2%–4% of sales)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Modern consensus: total cost can be sustainably reduced — prevention investment is non-linear; costs drop as capability improves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Huge room to reduce failure costs; leading firms control within 1%–2% of sales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Goal is not a 'nice-looking number' but a direction for continuous improvement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 Analysis Dimensions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Trend: monthly/quarterly curves — assess effectiveness and deterioration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Composition: four-category ratios — detect inspection dependency, prevention gaps, high external failure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Benchmarking: gap vs. industry leaders, set reasonable targets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Attribution: by department/product line/process/defect cause — foundation for targeted improvement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ROI: prevention investment vs. failure reduction — most powerful language for management resources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20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Oval 1"/><p:cNvSpPr/><p:nvPr/></p:nvSpPr><p:spPr><a:xfrm><a:off x="4937760" y="1828800"/><a:ext cx="2286000" cy="2286000"/></a:xfrm><a:prstGeom prst="ellipse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4800" b="1"><a:solidFill><a:srgbClr val="FFFFFF"/></a:solidFill></a:defRPr></a:pPr><a:r><a:t>05</a:t></a:r></a:p></p:txBody></p:sp><p:sp><p:nvSpPr><p:cNvPr id="3" name="TextBox 2"/><p:cNvSpPr txBox="1"/><p:nvPr/></p:nvSpPr><p:spPr><a:xfrm><a:off x="914400" y="4389120"/><a:ext cx="10332720" cy="1097280"/></a:xfrm><a:prstGeom prst="rect"><a:avLst/></a:prstGeom><a:noFill/></p:spPr><p:txBody><a:bodyPr wrap="none"><a:spAutoFit/></a:bodyPr><a:lstStyle/><a:p><a:pPr algn="ctr"><a:defRPr sz="3200" b="1"><a:solidFill><a:srgbClr val="1E293B"/></a:solidFill></a:defRPr></a:pPr><a:r><a:t>Improvement Path & Pitfall Avoidance</a:t></a:r></a:p></p:txBody></p:sp><p:sp><p:nvSpPr><p:cNvPr id="4" name="TextBox 3"/><p:cNvSpPr txBox="1"/><p:nvPr/></p:nvSpPr><p:spPr><a:xfrm><a:off x="914400" y="5120640"/><a:ext cx="10332720" cy="731520"/></a:xfrm><a:prstGeom prst="rect"><a:avLst/></a:prstGeom><a:noFill/></p:spPr><p:txBody><a:bodyPr wrap="none"><a:spAutoFit/></a:bodyPr><a:lstStyle/><a:p><a:pPr algn="ctr"><a:defRPr sz="1600"><a:solidFill><a:srgbClr val="64748B"/></a:solidFill></a:defRPr></a:pPr><a:r><a:t>12-Month Five Steps · Five Pitfalls</a:t></a:r></a:p></p:txBody></p:sp></p:spTree></p:cSld><p:clrMapOvr><a:masterClrMapping/></p:clrMapOvr>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Five-Step Implementation Overview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① Build Baseline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② Capture Quick Wins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③ Invest in Prevention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④ Routine Monitoring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⑤ Strategic Integration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Five-Step Highlights (Summary)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Months 1–2: rough four-category baseline report — perfection not required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Months 2–3: failure cost Top 10 (often 80%+), rank quick wins by ROI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Months 3–6: reinvest savings in training/PFMEA/mistake-proofing/supplier early involvement; effects often visible after 6 months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Months 6–9: monthly reports + alert thresholds; include in management review alongside output/yield/CSAT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Months 9–12+: pricing, customer selection, supplier quotes, project goals all include COQ perspective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23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Five Pitfalls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① Statistics over improvement: data without action = wasted statistics</a:t></a:r></a:p><a:p><a:pPr><a:spcAft><a:spcPts val="1000"/></a:spcAft><a:defRPr sz="2000"><a:solidFill><a:srgbClr val="1E293B"/></a:solidFill></a:defRPr></a:pPr><a:r><a:t>② Data perfectionism: 70% coverage is enough to guide; improve precision while running</a:t></a:r></a:p><a:p><a:pPr><a:spcAft><a:spcPts val="1000"/></a:spcAft><a:defRPr sz="2000"><a:solidFill><a:srgbClr val="1E293B"/></a:solidFill></a:defRPr></a:pPr><a:r><a:t>③ Ignoring hidden costs: downtime/efficiency/trust loss — use estimation or index methods</a:t></a:r></a:p><a:p><a:pPr><a:spcAft><a:spcPts val="1000"/></a:spcAft><a:defRPr sz="2000"><a:solidFill><a:srgbClr val="1E293B"/></a:solidFill></a:defRPr></a:pPr><a:r><a:t>④ Siloed departments: finance/quality/production/R&D/supply chain must integrate analysis</a:t></a:r></a:p><a:p><a:pPr><a:spcAft><a:spcPts val="1000"/></a:spcAft><a:defRPr sz="2000"><a:solidFill><a:srgbClr val="1E293B"/></a:solidFill></a:defRPr></a:pPr><a:r><a:t>⑤ Pursuing zero failure with over-investment: use cost-benefit analysis to set improvement boundaries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Cost of Quality (COQ) Systematic Practical Training</a:t></a:r></a:p></p:txBody></p:sp></p:spTree></p:cSld><p:clrMapOvr><a:masterClrMapping/></p:clrMapOvr>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One-Line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Explain ROI in financial language — quality shifts from 'a department matter' to 'company-wide business.'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Ultimate state: prevention embedded, failures near zero — COQ concept 'disappears,' becomes operational foundation.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Quality is not a cost — it is the best investment.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Baseline Sketch · Top Issues · Resource Request Script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Group Exercise (30–40 minutes)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List 3 existing plant cost items per P/A/IF/EF (estimate amounts if possible)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Rough current structure: Prevention &lt;5%? Appraisal &gt;35%?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List failure cost Top 5 candidates, mark one 'low-cost high-return' quick win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Write one ROI script for management resources (target: ¥100K invest → save ¥X)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Each group 5-min report: does your plant most need 'clear accounting' or 'actual improvement'?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Two-Week Post-Training Action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Produce rough four-category baseline report (gaps allowed)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Agree with finance: tag at least 3 accounts with COQ identifier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Lock in 1 QC circle/quick-win project and initiate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Read related article id=200; cross-reference id=64 four-category quick guide and id=27 template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Cost of Quality (COQ) Systematic Practical Training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Related Articles</a:t>
            </a:r>
            <a:br/>
            <a:r>
              <a:t>Main article id=200 · Same topic id=64 / id=27</a:t>
            </a:r>
            <a:br/>
            <a:r>
              <a:t>qtank.org · Knowledge Code 4.3.1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