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283" r:id="rId3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273" r:id="rId29"/>
  </p:sldIdLst>
  <p:sldSz cx="12192000" cy="6858000"/>
  <p:notesSz cx="6858000" cy="9144000"/>
  <p:embeddedFontLst>
    <p:embeddedFont>
      <p:font typeface="Calibri" pitchFamily="2" charset="-122"/>
      <p:regular r:id="rId35"/>
    </p:embeddedFont>
    <p:embeddedFont>
      <p:font typeface="Eras Medium ITC" panose="020B0602030504020804" pitchFamily="2" charset="0"/>
      <p:regular r:id="rId36"/>
    </p:embeddedFont>
    <p:embeddedFont>
      <p:font typeface="Calibri" pitchFamily="2" charset="-122"/>
      <p:regular r:id="rId37"/>
    </p:embeddedFont>
    <p:embeddedFont>
      <p:font typeface="STXinwei" panose="02010800040101010101" pitchFamily="2" charset="-122"/>
      <p:regular r:id="rId38"/>
    </p:embeddedFont>
    <p:embeddedFont>
      <p:font typeface="Calibri"/>
      <p:regular r:id="rId39"/>
    </p:embeddedFont>
    <p:embeddedFont>
      <p:font typeface="Calibri" charset="0"/>
      <p:regular r:id="rId40"/>
    </p:embeddedFont>
    <p:embeddedFont>
      <p:font typeface="Eras Light ITC" panose="020B0402030504020804" pitchFamily="2" charset="0"/>
      <p:regular r:id="rId41"/>
    </p:embeddedFont>
  </p:embeddedFont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90204" pitchFamily="34" charset="0"/>
      <a:buNone/>
      <a:defRPr b="0" i="0" u="none" kern="1200" baseline="0">
        <a:solidFill>
          <a:schemeClr val="tx1"/>
        </a:solidFill>
        <a:latin typeface="Eras Medium ITC" panose="020B0602030504020804" pitchFamily="2" charset="0"/>
        <a:ea typeface="Calibri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005" userDrawn="1">
          <p15:clr>
            <a:srgbClr val="A4A3A4"/>
          </p15:clr>
        </p15:guide>
        <p15:guide id="4" pos="66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PS_1679281038" initials="W" lastIdx="0" clrIdx="0"/>
  <p:cmAuthor id="2" name="123" initials="1" lastIdx="0" clrIdx="1"/>
  <p:cmAuthor id="3" name="作者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82D"/>
    <a:srgbClr val="E61E0F"/>
    <a:srgbClr val="FF8900"/>
    <a:srgbClr val="F03C0A"/>
    <a:srgbClr val="0079C2"/>
    <a:srgbClr val="007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howGuides="1">
      <p:cViewPr varScale="1">
        <p:scale>
          <a:sx n="116" d="100"/>
          <a:sy n="116" d="100"/>
        </p:scale>
        <p:origin x="600" y="192"/>
      </p:cViewPr>
      <p:guideLst>
        <p:guide orient="horz" pos="2201"/>
        <p:guide pos="3840"/>
        <p:guide pos="1005"/>
        <p:guide pos="665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1" Type="http://schemas.openxmlformats.org/officeDocument/2006/relationships/font" Target="fonts/font7.fntdata"/><Relationship Id="rId4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5.fntdata"/><Relationship Id="rId38" Type="http://schemas.openxmlformats.org/officeDocument/2006/relationships/font" Target="fonts/font4.fntdata"/><Relationship Id="rId37" Type="http://schemas.openxmlformats.org/officeDocument/2006/relationships/font" Target="fonts/font3.fntdata"/><Relationship Id="rId36" Type="http://schemas.openxmlformats.org/officeDocument/2006/relationships/font" Target="fonts/font2.fntdata"/><Relationship Id="rId35" Type="http://schemas.openxmlformats.org/officeDocument/2006/relationships/font" Target="fonts/font1.fntdata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0F9B84EA-7D68-4D60-9CB1-D50884785D1C}" type="datetimeFigureOut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8D4E0FC9-F1F8-4FAE-9988-3BA365CFD46F}" type="slidenum">
              <a:rPr lang="zh-CN" altLang="en-US" strike="noStrike" noProof="1" smtClean="0">
                <a:latin typeface="Eras Medium ITC" panose="020B0602030504020804" pitchFamily="2" charset="0"/>
                <a:ea typeface="Calibri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099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r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0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9525">
            <a:noFill/>
          </a:ln>
        </p:spPr>
      </p:sp>
      <p:sp>
        <p:nvSpPr>
          <p:cNvPr id="4101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 dirty="0"/>
          </a:p>
        </p:txBody>
      </p:sp>
      <p:sp>
        <p:nvSpPr>
          <p:cNvPr id="4102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eaLnBrk="1" fontAlgn="base" hangingPunct="1"/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  <p:sp>
        <p:nvSpPr>
          <p:cNvPr id="4103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latin typeface="Calibri" panose="020F0502020204030204" pitchFamily="2" charset="0"/>
                <a:ea typeface="Calibri" pitchFamily="2" charset="-122"/>
                <a:cs typeface="+mn-cs"/>
              </a:rPr>
            </a:fld>
            <a:endParaRPr lang="zh-CN" altLang="en-US" sz="1200" strike="noStrike" noProof="1">
              <a:latin typeface="Calibri" panose="020F0502020204030204" pitchFamily="2" charset="0"/>
              <a:ea typeface="Calibri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lvl="0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30000"/>
      </a:spcBef>
      <a:spcAft>
        <a:spcPct val="0"/>
      </a:spcAft>
      <a:buNone/>
      <a:defRPr sz="1200" b="0" i="0" u="none" kern="1200" baseline="0">
        <a:solidFill>
          <a:schemeClr val="tx1"/>
        </a:solidFill>
        <a:latin typeface="Calibri" panose="020F0502020204030204" pitchFamily="2" charset="0"/>
        <a:ea typeface="Calibri" pitchFamily="2" charset="-122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>
                <a:latin typeface="Eras Medium ITC" panose="020B0602030504020804" pitchFamily="2" charset="0"/>
                <a:ea typeface="Calibri" pitchFamily="2" charset="-122"/>
                <a:cs typeface="+mn-cs"/>
              </a:rPr>
              <a:t> </a:t>
            </a:r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Click to edit master title style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Click to edit master subtitle style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595" y="153035"/>
            <a:ext cx="771525" cy="32829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pitchFamily="2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In-Depth Guide to the QC Seven Tools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Stratification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| Internal Use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5.2.4 · QC Seven Tools (Classic Seven QC Tools)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200" b="1">
                <a:solidFill>
                  <a:srgbClr val="003865"/>
                </a:solidFill>
                <a:latin typeface="Calibri"/>
              </a:defRPr>
            </a:pPr>
            <a:r>
              <a:t>Contents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0" y="914400"/>
            <a:ext cx="2743200" cy="36576"/>
          </a:xfrm>
          <a:prstGeom prst="rect">
            <a:avLst/>
          </a:prstGeom>
          <a:solidFill>
            <a:srgbClr val="0071B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828800" y="1371600"/>
            <a:ext cx="8229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1  The Essence of Stratification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2  Common Stratification Dimensions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3  Stratification Workflow (Standard 5-Step Process)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4  Stratification Case Studies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5  Common Pitfalls in Stratification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6  Combining Stratification with Other Tools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Chapter 7  Evaluation Criteria for Stratification</a:t>
            </a:r>
          </a:p>
          <a:p>
            <a:pPr>
              <a:spcAft>
                <a:spcPts val="1200"/>
              </a:spcAft>
              <a:defRPr sz="2200">
                <a:solidFill>
                  <a:srgbClr val="444444"/>
                </a:solidFill>
                <a:latin typeface="Calibri"/>
              </a:defRPr>
            </a:pPr>
            <a:r>
              <a:t>Summary: The "Principle" and "Technique" of Stratification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2/28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Preface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"Data does not lie,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but those who look only at aggregated data may deceive themselves."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Stratification — the most underrated weapon among the QC Seven Tools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Not complex: simply viewing data separated by different dimensions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But its most critical insight is: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Without stratification, your conclusions may be completely wrong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This is "Simpson's Paradox"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An overall trend that reverses in every stratum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3/28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The Essence of Stratification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4/28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1.1 What Is Stratification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Stratification — also called data stratification or layering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One of the most fundamental yet most overlooked of the QC Seven Tools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The core idea is very simple: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Classify collected data by source, characteristics, conditions, and other dimensions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into strata (layers), then analyze each separately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Mathematical essence: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Decompose the population into non-overlapping subsets (strata),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analyze within each subset separately,</a:t>
            </a:r>
          </a:p>
          <a:p>
            <a:pPr>
              <a:spcAft>
                <a:spcPts val="3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  then compare stratum results with overall results for validation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5/28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1.2 Why Stratify — Simpson's Paradox</a:t>
            </a:r>
          </a:p>
        </p:txBody>
      </p:sp>
      <p:pic>
        <p:nvPicPr>
          <p:cNvPr id="3" name="Picture 2" descr="simpson_paradox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3035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6/28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1.3 Three Key Roles of Stratification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188720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800100"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Description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6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Application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Uncover hidden truths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Reveal real problems masked in aggregated data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Defect analysis, customer complaint analysis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Pinpoint problem sources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Identify exactly where the problem occurs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Production line analysis, team comparison</a:t>
                      </a:r>
                    </a:p>
                  </a:txBody>
                  <a:tcPr/>
                </a:tc>
              </a:tr>
              <a:tr h="800100"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Avoid misjudgment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Prevent being misled by Simpson's Paradox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Any statistical data analysis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7/28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Common Stratification Dimensions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8/28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2.1 Classic Stratification Dimensions — 4M1E</a:t>
            </a:r>
          </a:p>
        </p:txBody>
      </p:sp>
      <p:pic>
        <p:nvPicPr>
          <p:cNvPr id="3" name="Picture 2" descr="layer_dimension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411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5303520"/>
            <a:ext cx="100584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700">
                <a:solidFill>
                  <a:srgbClr val="0071BB"/>
                </a:solidFill>
                <a:latin typeface="Calibri"/>
              </a:defRPr>
            </a:pPr>
            <a:r>
              <a:t>Selection principle: Relevance × Measurability × Actionability</a:t>
            </a:r>
          </a:p>
          <a:p>
            <a:pPr>
              <a:spcAft>
                <a:spcPts val="200"/>
              </a:spcAft>
              <a:defRPr sz="1700">
                <a:solidFill>
                  <a:srgbClr val="0071BB"/>
                </a:solidFill>
                <a:latin typeface="Calibri"/>
              </a:defRPr>
            </a:pPr>
            <a:r>
              <a:t>Start with the broadest dimension, then drill down progressively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9/28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2.2–2.3 Time Dimension &amp; Product/Customer Dimension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887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0071BB"/>
                </a:solidFill>
                <a:latin typeface="Calibri"/>
              </a:defRPr>
            </a:pPr>
            <a:r>
              <a:t>Stratification by Time Dimension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shift: day shift vs. night shift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time period: hourly / daily / weekly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season: differences across seasons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cycle: beginning vs. end of month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118872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000" b="1">
                <a:solidFill>
                  <a:srgbClr val="ED7D31"/>
                </a:solidFill>
                <a:latin typeface="Calibri"/>
              </a:defRPr>
            </a:pPr>
            <a:r>
              <a:t>Stratification by Product/Customer Dimension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737360"/>
            <a:ext cx="50292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product model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production batch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product line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customer type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regional market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▸ By sales channel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1188720"/>
            <a:ext cx="27432" cy="4114800"/>
          </a:xfrm>
          <a:prstGeom prst="rect">
            <a:avLst/>
          </a:prstGeom>
          <a:solidFill>
            <a:srgbClr val="C8C8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10/28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Stratification Workflow (Standard 5-Step Process)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11/28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Standard 5-Step Workflow</a:t>
            </a:r>
          </a:p>
        </p:txBody>
      </p:sp>
      <p:pic>
        <p:nvPicPr>
          <p:cNvPr id="3" name="Picture 2" descr="layer_5step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1828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3200400"/>
            <a:ext cx="10058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1  Define analysis objective — What problem am I solving?</a:t>
            </a:r>
          </a:p>
          <a:p>
            <a:pPr>
              <a:spcAft>
                <a:spcPts val="5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2  Select stratification dimensions — 1–3 key dimensions</a:t>
            </a:r>
          </a:p>
          <a:p>
            <a:pPr>
              <a:spcAft>
                <a:spcPts val="5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3  Collect and organize data — ensure completeness, accuracy, and sufficiency</a:t>
            </a:r>
          </a:p>
          <a:p>
            <a:pPr>
              <a:spcAft>
                <a:spcPts val="5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4  Stratified comparative analysis — tables, charts, statistical tests</a:t>
            </a:r>
          </a:p>
          <a:p>
            <a:pPr>
              <a:spcAft>
                <a:spcPts val="500"/>
              </a:spcAft>
              <a:defRPr sz="1900">
                <a:solidFill>
                  <a:srgbClr val="444444"/>
                </a:solidFill>
                <a:latin typeface="Calibri"/>
              </a:defRPr>
            </a:pPr>
            <a:r>
              <a:t>Step 5  Draw conclusions and act — improvement actions + effect verification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12/28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Step 3 — Data Collection Guidelines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0584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Four fundamental principles of data collection: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✅ Completeness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No missing key fields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Every record has complete dimension labels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✅ Accuracy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No erroneous records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Data sources are reliable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✅ Adequate sample size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At least 30 samples per stratum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If a stratum has too few samples → merge with adjacent stratum or "Other"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✅ Traceability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Retain raw data</a:t>
            </a:r>
          </a:p>
          <a:p>
            <a:pPr>
              <a:spcAft>
                <a:spcPts val="2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Enable backtracking and verification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13/28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Stratification Case Studies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14/28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1: Manufacturing — Stratify by Equipment</a:t>
            </a:r>
          </a:p>
        </p:txBody>
      </p:sp>
      <p:pic>
        <p:nvPicPr>
          <p:cNvPr id="3" name="Picture 2" descr="layer_devic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59436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0" y="1097280"/>
            <a:ext cx="45720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Defect rate in machining shop is 2.8%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After stratification: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CNC-01: 4.1% (above average)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CNC-02：2.4%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CNC-03：1.9%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Deep-dive analysis: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Spindle bearing wear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Maintenance overdue by 6+ months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Actions: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Replace spindle bearings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Maintenance cycle 12→6 months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Defect rate reduced to 1.8%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15/28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2: Manufacturing — Stratify by Supplier</a:t>
            </a:r>
          </a:p>
        </p:txBody>
      </p:sp>
      <p:pic>
        <p:nvPicPr>
          <p:cNvPr id="3" name="Picture 2" descr="layer_supplie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59436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0" y="1097280"/>
            <a:ext cx="45720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Incoming material defect rate is 1.5%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After stratification: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Supplier A: 5.0% (above average)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Supplier B: 0.7%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Supplier C: 1.1%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Deep-dive on Supplier A: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Dimensional out-of-spec is the main defect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Mold has exceeded service life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Actions: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Require mold replacement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Strengthen outgoing inspection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Defect rate reduced to 1.2%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16/28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3: Service Industry — Stratify by Time Period</a:t>
            </a:r>
          </a:p>
        </p:txBody>
      </p:sp>
      <p:pic>
        <p:nvPicPr>
          <p:cNvPr id="3" name="Picture 2" descr="layer_perio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594360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0" y="1097280"/>
            <a:ext cx="45720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Background: Restaurant complaint rate is 3.5%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After stratification: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Lunch: 5.0% (above average)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Afternoon tea: 2.0%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Dinner: 3.0%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Deep-dive on lunch period: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Signature beef noodle complaint rate 8.1%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Beef supplier changed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→ Taste profile changed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Actions: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Restore original supplier</a:t>
            </a:r>
          </a:p>
          <a:p>
            <a:pPr>
              <a:spcAft>
                <a:spcPts val="200"/>
              </a:spcAft>
              <a:defRPr sz="1600">
                <a:solidFill>
                  <a:srgbClr val="444444"/>
                </a:solidFill>
                <a:latin typeface="Calibri"/>
              </a:defRPr>
            </a:pPr>
            <a:r>
              <a:t>  ✓ Complaint rate reduced to 3.0%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17/28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Case 4: Stratify by Shift + Operator (coarse to fine)</a:t>
            </a:r>
          </a:p>
        </p:txBody>
      </p:sp>
      <p:pic>
        <p:nvPicPr>
          <p:cNvPr id="3" name="Picture 2" descr="layer_operator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097280"/>
            <a:ext cx="11247120" cy="502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18/28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Common Pitfalls in Stratification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19/28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Four Common Pitfalls in Stratification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Pitfall 1: Wrong stratification dimension selected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× Choose dimensions by gut feel, e.g. "stratify by color"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✓ Select based on process knowledge + data analysis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Pitfall 2: Over-stratification with insufficient samples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× Split into 20+ strata with only a few samples each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✓ At least 30 samples per stratum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Pitfall 3: Drawing conclusions after only one level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× Draw conclusions as soon as a difference is found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✓ Go from coarse to fine, drill down layer by layer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Pitfall 4: Ignoring "interaction effects"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× Assume each dimension is independent</a:t>
            </a:r>
          </a:p>
          <a:p>
            <a:pPr>
              <a:spcAft>
                <a:spcPts val="200"/>
              </a:spcAft>
              <a:defRPr sz="1700">
                <a:solidFill>
                  <a:srgbClr val="444444"/>
                </a:solidFill>
                <a:latin typeface="Calibri"/>
              </a:defRPr>
            </a:pPr>
            <a:r>
              <a:t>  ✓ Dimensions may interact — cross-analysis is needed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20/28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Chapter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Combining Stratification with Other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21/28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Stratification — Golden Partners with Other Tools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Stratification + Pareto Chart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First use stratification to find the dimension where the problem lies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Then use Pareto chart to focus on the vital few within that dimension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Stratification + Fishbone Diagram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Fishbone provides "hypotheses" → Stratification provides "verification"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Stratification + Histogram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Draw separate histograms for each stratification dimension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Compare mean, standard deviation, and distribution shape across strata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Stratification + Control Chart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Overall control chart detects anomaly → stratify by dimension</a:t>
            </a:r>
          </a:p>
          <a:p>
            <a:pPr>
              <a:spcAft>
                <a:spcPts val="500"/>
              </a:spcAft>
              <a:defRPr sz="1800">
                <a:solidFill>
                  <a:srgbClr val="444444"/>
                </a:solidFill>
                <a:latin typeface="Calibri"/>
              </a:defRPr>
            </a:pPr>
            <a:r>
              <a:t>  Identify which stratum's process has changed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22/28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0" tIns="137160" rtlCol="0" anchor="ctr"/>
          <a:lstStyle/>
          <a:p>
            <a:pPr algn="ctr">
              <a:defRPr sz="2600" b="1">
                <a:solidFill>
                  <a:srgbClr val="FFFFFF"/>
                </a:solidFill>
                <a:latin typeface="Calibri"/>
              </a:defRPr>
            </a:pPr>
            <a:r>
              <a:t>Chapter 7 — Evaluation Criteria for Stratification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097280"/>
          <a:ext cx="10515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/>
                <a:gridCol w="3505200"/>
                <a:gridCol w="3505200"/>
              </a:tblGrid>
              <a:tr h="653142"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Evaluation Dimension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Good Practice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Poor Practice</a:t>
                      </a:r>
                    </a:p>
                  </a:txBody>
                  <a:tcPr>
                    <a:solidFill>
                      <a:srgbClr val="003865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Clear purpose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Stratification purpose is clear and aligned with analysis objective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Stratifying for its own sake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Reasonable dimensions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Select key dimensions relevant to the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Randomly pick dimensions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Adequate samples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Each stratum has enough data to support analysis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Over-stratification with insufficient samples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Cross-analysis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Two-dimensional cross-analysis when needed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Draw conclusions after only one level</a:t>
                      </a:r>
                    </a:p>
                  </a:txBody>
                  <a:tcPr/>
                </a:tc>
              </a:tr>
              <a:tr h="653142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Actionable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Stratification conclusions map to improvement actions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Conclusions cannot be implemented</a:t>
                      </a: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653148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Verifiable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Stratification results can be repeatedly verified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444444"/>
                          </a:solidFill>
                          <a:latin typeface="Calibri"/>
                        </a:defRPr>
                      </a:pPr>
                      <a:r>
                        <a:t>Random/chance differences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23/28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6000" b="1">
                <a:solidFill>
                  <a:srgbClr val="FFFFFF"/>
                </a:solidFill>
                <a:latin typeface="Calibri"/>
              </a:defRPr>
            </a:pPr>
            <a:r>
              <a:t>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0">
                <a:solidFill>
                  <a:srgbClr val="C8DCF0"/>
                </a:solidFill>
                <a:latin typeface="Calibri"/>
              </a:defRPr>
            </a:pPr>
            <a:r>
              <a:t>The "Principle" and "Technique" of Stratification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24/28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86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914400"/>
            <a:ext cx="100584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FFFFFF"/>
                </a:solidFill>
                <a:latin typeface="Calibri"/>
              </a:defRPr>
            </a:pPr>
            <a:r>
              <a:t>Summary: The "Principle" and "Technique" of Stratification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200400" y="1828800"/>
            <a:ext cx="5486400" cy="27432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Technique (How to Stratify)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Define purpose before stratifying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Select dimensions using 4M1E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Drill down from coarse to fine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Verify with cross-analysis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2286000"/>
            <a:ext cx="4572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C8DCF0"/>
                </a:solidFill>
                <a:latin typeface="Calibri"/>
              </a:defRPr>
            </a:pPr>
            <a:r>
              <a:t>Principle (Why Stratify)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0" y="2926080"/>
            <a:ext cx="365760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Not just splitting data apart to look at it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To "prevent aggregated data from misleading you"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▸ To "precisely locate the true source of the problem"</a:t>
            </a:r>
          </a:p>
          <a:p>
            <a:pPr>
              <a:spcAft>
                <a:spcPts val="500"/>
              </a:spcAft>
              <a:defRPr sz="1800">
                <a:solidFill>
                  <a:srgbClr val="C8DCF0"/>
                </a:solidFill>
                <a:latin typeface="Calibri"/>
              </a:defRPr>
            </a:pPr>
            <a:r>
              <a:t>  at its root"</a:t>
            </a:r>
          </a:p>
        </p:txBody>
      </p:sp>
      <p:sp>
        <p:nvSpPr>
          <p:cNvPr id="8" name="Rectangle 7"/>
          <p:cNvSpPr/>
          <p:nvPr/>
        </p:nvSpPr>
        <p:spPr>
          <a:xfrm>
            <a:off x="5943600" y="1828800"/>
            <a:ext cx="27432" cy="4572000"/>
          </a:xfrm>
          <a:prstGeom prst="rect">
            <a:avLst/>
          </a:prstGeom>
          <a:solidFill>
            <a:srgbClr val="FFFFFF">
              <a:lumMod val="50000"/>
              <a:lumOff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3035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ED7D31"/>
                </a:solidFill>
                <a:latin typeface="Calibri"/>
              </a:defRPr>
            </a:pPr>
            <a:r>
              <a:t>The greatest value of stratification — revealing what you couldn't see before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5760720"/>
            <a:ext cx="9144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A quality engineer who never uses stratification is like searching in the dark wearing sunglasses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630936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 b="0">
                <a:solidFill>
                  <a:srgbClr val="C8DCF0"/>
                </a:solidFill>
                <a:latin typeface="Calibri"/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00800"/>
            <a:ext cx="10972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1000" b="0">
                <a:solidFill>
                  <a:srgbClr val="B4B4B4"/>
                </a:solidFill>
                <a:latin typeface="Calibri"/>
              </a:defRPr>
            </a:pPr>
            <a:r>
              <a:t>25/28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6CBE6"/>
      </a:accent5>
      <a:accent6>
        <a:srgbClr val="D4702B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2453</Words>
  <Application>Microsoft PowerPoint</Application>
  <PresentationFormat>Widescreen</PresentationFormat>
  <Paragraphs>370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9" baseType="lpstr">
      <vt:lpstr>Arial</vt:lpstr>
      <vt:lpstr>Calibri</vt:lpstr>
      <vt:lpstr>Wingdings</vt:lpstr>
      <vt:lpstr>Eras Medium ITC</vt:lpstr>
      <vt:lpstr>Calibri</vt:lpstr>
      <vt:lpstr>儷宋 Pro</vt:lpstr>
      <vt:lpstr>Calibri</vt:lpstr>
      <vt:lpstr>Helvetica Neue</vt:lpstr>
      <vt:lpstr>Arial Black</vt:lpstr>
      <vt:lpstr>Arial Black</vt:lpstr>
      <vt:lpstr>Arial Black</vt:lpstr>
      <vt:lpstr>Calibri</vt:lpstr>
      <vt:lpstr>Calibri</vt:lpstr>
      <vt:lpstr>STXinwei</vt:lpstr>
      <vt:lpstr>Calibri</vt:lpstr>
      <vt:lpstr>Calibri</vt:lpstr>
      <vt:lpstr>Calibri-简</vt:lpstr>
      <vt:lpstr>Arial Unicode MS</vt:lpstr>
      <vt:lpstr>Eras Light ITC</vt:lpstr>
      <vt:lpstr>Segoe UI</vt:lpstr>
      <vt:lpstr>苹方-简</vt:lpstr>
      <vt:lpstr>Calibri</vt:lpstr>
      <vt:lpstr>2_Office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Thanks！谢谢！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Gavin Yan</dc:creator>
  <cp:lastModifiedBy>QTank</cp:lastModifiedBy>
  <cp:revision>68</cp:revision>
  <dcterms:created xsi:type="dcterms:W3CDTF">2026-05-03T13:21:01Z</dcterms:created>
  <dcterms:modified xsi:type="dcterms:W3CDTF">2026-05-03T13:21:01Z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2052-12.1.25869.25869</vt:lpwstr>
  </property>
  <property fmtid="{D5CDD505-2E9C-101B-9397-08002B2CF9AE}" pid="3" name="ICV">
    <vt:lpwstr>11806BFE189D3F08CC2BA06957139955_41</vt:lpwstr>
  </property>
</Properties>
</file>