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4572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6868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097280" y="1371600"/>
            <a:ext cx="987552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65760" tIns="457200"/>
          <a:lstStyle/>
          <a:p>
            <a:pPr algn="ctr">
              <a:defRPr sz="4400" b="1">
                <a:solidFill>
                  <a:srgbClr val="0EA5E9"/>
                </a:solidFill>
              </a:defRPr>
            </a:pPr>
            <a:r>
              <a:t>Positive incentives and accountability boundaries</a:t>
            </a:r>
          </a:p>
          <a:p>
            <a:pPr>
              <a:defRPr sz="3200">
                <a:solidFill>
                  <a:srgbClr val="1E293B"/>
                </a:solidFill>
              </a:defRPr>
            </a:pPr>
            <a:r>
              <a:t>The tough and soft way of quality assessment · Practical training</a:t>
            </a:r>
          </a:p>
          <a:p>
            <a:pPr>
              <a:defRPr sz="1800">
                <a:solidFill>
                  <a:srgbClr val="64748B"/>
                </a:solidFill>
              </a:defRPr>
            </a:pPr>
            <a:r>
              <a:t>Encouragement leads to progress, while accountability keeps the bottom line · The two coexist · Knowledge No. 13.3.3</a:t>
            </a:r>
          </a:p>
          <a:p>
            <a:pPr>
              <a:defRPr sz="1400">
                <a:solidFill>
                  <a:srgbClr val="64748B"/>
                </a:solidFill>
              </a:defRPr>
            </a:pPr>
            <a:r>
              <a:t>QTank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400800"/>
            <a:ext cx="4114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748B"/>
                </a:solidFill>
              </a:defRPr>
            </a:pPr>
            <a:r>
              <a:t>Knowledge No. 13.3.3 · Positive incentives and accountability boundaries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0" y="6400800"/>
            <a:ext cx="39620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training objectives</a:t>
            </a:r>
          </a:p>
          <a:p>
            <a:pPr>
              <a:defRPr sz="1400">
                <a:solidFill>
                  <a:srgbClr val="E0F2FE"/>
                </a:solidFill>
              </a:defRPr>
            </a:pPr>
            <a:r>
              <a:t>After completing the course, you should be able to modify the factory's quality assessment form, instead of just "adding points and deducting points."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Distinguish positive incentives and accountability: Solve the different problems of "willing to do well" and "dare to be responsible"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Master four positive incentive design models: achievement sharing, points and honors, fault-tolerant authorization, and rewards for reporting worries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Establish four boundaries of accountability: controllable, reporting exemption, first time/repeat, individual vs. collective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Design the "Benchmark + Addition and Subtraction Points" collaborative framework and suggestions for assessment weights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Avoid the four major misunderstandings and promote the process from mechanism design to cultural implementation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Positive motivation and accountability boundary practical training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Course map (recommended training within 2 to 3 hours)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module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theme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duration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01～02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Opening Dilemma + Essential Difference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25 min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Four positive motivation models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40 min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04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Accountability Boundaries and Principles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30 min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Collaboration mechanism and weight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25 min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06～07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Avoiding Misunderstandings and Pitfalls + Implementing Culture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25 min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Workshop: Transformation Assessment 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30 min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Positive motivation and accountability boundary practical training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opening case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If the test is strict, it is concealed, if the test is loose, it is false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Case: Half a year after the implementation of a Tier 2 "Quality Penalty Points Table"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280160"/>
            <a:ext cx="5394960" cy="4754880"/>
          </a:xfrm>
          <a:prstGeom prst="roundRect">
            <a:avLst/>
          </a:prstGeom>
          <a:solidFill>
            <a:srgbClr val="E0F2FE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❌ Phenomenon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• The pass rate report is beautiful and “good-looking”</a:t>
            </a:r>
            <a:br/>
            <a:r>
              <a:t>• The number of customer complaints increased instead of falling</a:t>
            </a:r>
            <a:br/>
            <a:r>
              <a:t>• The frontline underreports abnormalities for fear of deducting money</a:t>
            </a:r>
            <a:br/>
            <a:r>
              <a:t>• No one signed up for the improvement topic</a:t>
            </a:r>
            <a:br/>
            <a:r>
              <a:t>• Team evaluation: "The quality department only punishes people."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280160"/>
            <a:ext cx="5394960" cy="4754880"/>
          </a:xfrm>
          <a:prstGeom prst="roundRect">
            <a:avLst/>
          </a:prstGeom>
          <a:solidFill>
            <a:srgbClr val="ECFDF5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✅ Root cause review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• The assessment form is designed to “only punish but not reward”</a:t>
            </a:r>
            <a:br/>
            <a:r>
              <a:t>• Report = Pay out of pocket → Seek advantages and avoid disadvantages</a:t>
            </a:r>
            <a:br/>
            <a:r>
              <a:t>• Confusing "willingness to do well" with "taking responsibility for things that go wrong"</a:t>
            </a:r>
            <a:br/>
            <a:r>
              <a:t>• Need to rebuild dual incentive and accountability mechanisms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Positive motivation and accountability boundary practical training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Dilemma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The exam is strict: there are complaints, but the newspaper is hiding it → the system is "deaf and blind"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The exam is loose: the indicators are in name only, no one takes them seriously → lose rigidity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Root cause: Positive incentives and accountability are two mechanisms and cannot be confused.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The goal of this courseware: to provide quality managers with a practical "hard and soft" design map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Positive motivation and accountability boundary practical training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essential difference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Willing to do well vs sticking to the bottom line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Positive incentives vs accountability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Dimensions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Positive motivation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Accountability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core issues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How do you make people want to do well?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Who is responsible if something goes wrong?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Mechanism of 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Inspire inner drive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Draw a bottom line and clarify responsibilities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Behavioral orientation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Do well → Make progress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Make no mistakes → Defend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missing consequences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No one changed it, it stopped at "Qualified"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The process can be bypassed and the blame-shifting culture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health sign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Finding problems is a contribution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Only pursue “avoidable” behavior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Positive motivation and accountability boundary practical training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Two major side effects of "only punishing but not rewarding"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280160"/>
            <a:ext cx="5394960" cy="4754880"/>
          </a:xfrm>
          <a:prstGeom prst="roundRect">
            <a:avLst/>
          </a:prstGeom>
          <a:solidFill>
            <a:srgbClr val="E0F2FE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Side Effect 1: The problem is masked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When deducting money is the only means:</a:t>
            </a:r>
            <a:br/>
            <a:r>
              <a:t>First reaction = don’t let the higher ups know</a:t>
            </a:r>
            <a:br/>
            <a:r>
              <a:t>→ False pass rate, altered records, concealment of reports</a:t>
            </a:r>
            <a:br/>
            <a:r>
              <a:t>The root cause is often the mechanism, not "poor character"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280160"/>
            <a:ext cx="5394960" cy="4754880"/>
          </a:xfrm>
          <a:prstGeom prst="roundRect">
            <a:avLst/>
          </a:prstGeom>
          <a:solidFill>
            <a:srgbClr val="ECFDF5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Side Effect 2: Loss of motivation to improve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Just tell me "deduct money if you make a mistake"</a:t>
            </a:r>
            <a:br/>
            <a:r>
              <a:t>Don't tell "what are the benefits of doing it well"</a:t>
            </a:r>
            <a:br/>
            <a:r>
              <a:t>→ "As long as you don't make mistakes" passive defense</a:t>
            </a:r>
            <a:br/>
            <a:r>
              <a:t>Excellence requires a proactive attitude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Positive motivation and accountability boundary practical training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one sentence definition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Positive incentives: getting rewarded for doing well - making finding/solving problems an achievement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Accountability: Bear the consequences for dereliction of duty—but not excessively, and do not engage in a blame-shifting culture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Health Accountability: Exemption from systemic problems, force majeure, and voluntary reporting of hidden dangers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The two cannot be neglected, and the "deduction table" must not be used to replace incentive design.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Positive motivation and accountability boundary practical training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Four positive motivation models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Not just bonuses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Mode ① Sharing quality improvement results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Improve and reduce defects/customer complaints → use part of the rewards from cost savings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Transparent accounting to avoid "data water injection"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Match the amount with difficulty and influence, don’t “make big improvements with small red envelopes”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After success, don't immediately raise the assessment baseline to make people "work in vain"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Suitable for: Six Sigma projects, project teams, cross-functional improvements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Positive motivation and accountability boundary practical training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Mode ② Quality Points and Honor System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Daily contribution: effective suggestions, proactive discovery of hidden dangers, customer praise → points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Points can be redeemed for: training, visits and exchanges, paid leave, etc.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Honors: "Quality Star of the Month", "Zero Defect Team", "Best Improvement Team"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Many people care more about "being seen" than hundreds of dollars.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Good for: high frequency, small steps, sustainable recognition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Positive motivation and accountability boundary practical training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Mode ③ Trial and error tolerance and improved authorization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Improvement = exploring the unknown, inevitably accompanied by the risk of failure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No trial and error allowed ≈ No improvement allowed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In addition to rewarding success, we must also tolerate "valuable failures"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Valuable failure: clear assumptions + data records + review + lessons learned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Define the scope and conditions of fault tolerance so that those who dare to try will have no worries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Positive motivation and accountability boundary practical training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Mode ④ Problem discovery rewards (rewards for reporting concerns)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Don’t mistake “the person who finds the problem” as the troublemaker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Cost of Internal Discovery ≪ Customer/Audit Discovery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Proactively report hidden dangers: not only exempt from liability, but also rewarded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Linked with Psychological Safety (13.3.2): Make “Reporting Worry” Respected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Suitable for: The first lever to eliminate the culture of concealment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Positive motivation and accountability boundary practical training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Four modes to choose from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3560"/>
                <a:gridCol w="562356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scene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priority mode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Cost reduction on major issues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① Sharing results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daily habits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② Points and honors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Process/method testing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③ Fault-tolerant authorization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Too much concealment and too little reporting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④ Problem discovery rewards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Positive motivation and accountability boundary practical training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accountability boundaries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Just ask whatever you want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Principle 1: Only account for controllable factors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No accountability: Operators due to system reasons such as equipment aging, design defects, material batch abnormalities, etc.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Accountability: “Avoidable” situations such as failure to implement procedures, failure to inspect in place, failure to report abnormalities, etc.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Distinguish human problems vs system problems - supported by 5Why/incident analysis process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Asking uncontrollable questions = meaningless and will only hurt trust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Positive motivation and accountability boundary practical training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Principle 2: Those who take the initiative to report will be given leniency or immunity.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Take the initiative to report the problem even if it is related to you → be given a lighter sentence or even be exempted from liability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Otherwise, next time we will only have to cover it up - the quality system is equivalent to being "deaf and blind"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Designed in pairs with "Problem Discovery Reward"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Many companies do the opposite: those who report will be punished → no one will report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Positive motivation and accountability boundary practical training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Principles 3 &amp; 4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280160"/>
            <a:ext cx="5394960" cy="4754880"/>
          </a:xfrm>
          <a:prstGeom prst="roundRect">
            <a:avLst/>
          </a:prstGeom>
          <a:solidFill>
            <a:srgbClr val="E0F2FE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Principle 3: First Time vs. Repeat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The first time without any intention or concealment:</a:t>
            </a:r>
            <a:br/>
            <a:r>
              <a:t>Education and correction are the main focus, and accountability is the supplement.</a:t>
            </a:r>
            <a:br/>
            <a:r>
              <a:t>It happens again after rectification: Upgrade accountability</a:t>
            </a:r>
            <a:br/>
            <a:r>
              <a:t>"I didn't expect it" → Counseling</a:t>
            </a:r>
            <a:br/>
            <a:r>
              <a:t>"Failed to do it" → Accountability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280160"/>
            <a:ext cx="5394960" cy="4754880"/>
          </a:xfrm>
          <a:prstGeom prst="roundRect">
            <a:avLst/>
          </a:prstGeom>
          <a:solidFill>
            <a:srgbClr val="ECFDF5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Principle 4: Individual vs. Collective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Avoid "collective deduction of points and no one is responsible"</a:t>
            </a:r>
            <a:br/>
            <a:r>
              <a:t>First clarify the chain of responsibility and find the key failure links</a:t>
            </a:r>
            <a:br/>
            <a:r>
              <a:t>Then designate specific responsible persons</a:t>
            </a:r>
            <a:br/>
            <a:r>
              <a:t>Collective responsibility is often the least responsible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Positive motivation and accountability boundary practical training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Four questions for accountability decision-making (within 24 hours after the incident)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2560320"/>
            <a:ext cx="249174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Is it controllable?</a:t>
            </a:r>
          </a:p>
        </p:txBody>
      </p:sp>
      <p:sp>
        <p:nvSpPr>
          <p:cNvPr id="4" name="Right Arrow 3"/>
          <p:cNvSpPr/>
          <p:nvPr/>
        </p:nvSpPr>
        <p:spPr>
          <a:xfrm>
            <a:off x="306781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3177540" y="2560320"/>
            <a:ext cx="249174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Did you take the initiative to report it?</a:t>
            </a:r>
          </a:p>
        </p:txBody>
      </p:sp>
      <p:sp>
        <p:nvSpPr>
          <p:cNvPr id="6" name="Right Arrow 5"/>
          <p:cNvSpPr/>
          <p:nvPr/>
        </p:nvSpPr>
        <p:spPr>
          <a:xfrm>
            <a:off x="569671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806440" y="2560320"/>
            <a:ext cx="249174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First time/repeat?</a:t>
            </a:r>
          </a:p>
        </p:txBody>
      </p:sp>
      <p:sp>
        <p:nvSpPr>
          <p:cNvPr id="8" name="Right Arrow 7"/>
          <p:cNvSpPr/>
          <p:nvPr/>
        </p:nvSpPr>
        <p:spPr>
          <a:xfrm>
            <a:off x="832561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435340" y="2560320"/>
            <a:ext cx="249174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Who are the key people?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Positive motivation and accountability boundary practical training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collaborative mechanism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Benchmark + plus or minus points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"Benchmark + plus and minus points" assessment mode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Baseline: Fulfill your responsibilities—no deductions or additions if you meet the standards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Online: Proactively discover, drive improvements, and exceed goals → bonus points/rewards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Offline: What should be done or not done, reported should be reported or not made, corrections should be made or not → Points deducted/accountability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At the same time, there is a bottom line and room for improvement, and avoid "doing well is what you should do, and if you do poorly, you will be deducted."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Positive motivation and accountability boundary practical training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Assessment weighting suggestions (quality performance)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category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Example indicators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Weight suggestion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Positive motivation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Improve participation, report count, project results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≥ 40%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Accountability related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Major accidents, customer complaint liability, serious non-compliance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≤ 30%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neutral process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Cpk, one-time inspection, SPC execution rate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the remaining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Positive motivation and accountability boundary practical training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Cultural synergy: Accountability but no blame-shifting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Accountability is for things, not people: analyze processes, systems, and decision-making chains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The goal is to make the system better, not to find scapegoats.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When employees believe this, they will be willing to cooperate with the investigation rather than conceal it.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Demonstration for managers: they are also held accountable for their own problems and motivated for improvements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Positive motivation and accountability boundary practical training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Common misunderstandings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Four major pitfalls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Misunderstandings and Countermeasures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Misunderstanding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as a result of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Countermeasures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Focus on results and ignore process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Falsification of pass rate and subcontracting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See SPC/First Article/Process Data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Not enough incentives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20 Yuan Suggestion → Negative Implications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Strength matches contribution scale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Unclear accountability standards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Unfair discretion and caution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Specific, measurable, verifiable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Incentive accountability same indicator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I don’t know if I meet the standard or exceed it.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Bottom line metrics vs excellence metrics separate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Positive motivation and accountability boundary practical training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Calculation: The pass rate is both a reward and a penalty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280160"/>
            <a:ext cx="5394960" cy="4754880"/>
          </a:xfrm>
          <a:prstGeom prst="roundRect">
            <a:avLst/>
          </a:prstGeom>
          <a:solidFill>
            <a:srgbClr val="E0F2FE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Wrong design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≥99.5% Award 200;</a:t>
            </a:r>
            <a:br/>
            <a:r>
              <a:t>&lt;99.0% off 500</a:t>
            </a:r>
            <a:br/>
            <a:r>
              <a:t>→ Employee Goals = “Stuck in the Middle”</a:t>
            </a:r>
            <a:br/>
            <a:r>
              <a:t>Strong motive for counterfeiting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280160"/>
            <a:ext cx="5394960" cy="4754880"/>
          </a:xfrm>
          <a:prstGeom prst="roundRect">
            <a:avLst/>
          </a:prstGeom>
          <a:solidFill>
            <a:srgbClr val="ECFDF5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Split correctly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Bottom line: Process violations/concealment → Accountability</a:t>
            </a:r>
            <a:br/>
            <a:r>
              <a:t>Excellence: Improve the number of closed topics,</a:t>
            </a:r>
            <a:br/>
            <a:r>
              <a:t>Number of active worry reports → Incentives</a:t>
            </a:r>
            <a:br/>
            <a:r>
              <a:t>Outcome indicators are only used for neutral monitoring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Positive motivation and accountability boundary practical training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Cultural implementation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Three axes beyond the mechanism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Three elements of implementation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Transparent communication: standards, selection, award reasons, accountability cases and rectification - open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Manager demonstration: no privileges, consistent rewards and punishments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Continuous optimization: Does regular review promote improvement? Are there any side effects? Employee satisfaction?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Transparency = the best oversight and the basis for building trust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Positive motivation and accountability boundary practical training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90 days implementation path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2560320"/>
            <a:ext cx="196596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Take inventory of current assessments</a:t>
            </a:r>
          </a:p>
        </p:txBody>
      </p:sp>
      <p:sp>
        <p:nvSpPr>
          <p:cNvPr id="4" name="Right Arrow 3"/>
          <p:cNvSpPr/>
          <p:nvPr/>
        </p:nvSpPr>
        <p:spPr>
          <a:xfrm>
            <a:off x="254203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2651760" y="2560320"/>
            <a:ext cx="196596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Split incentives and accountability</a:t>
            </a:r>
          </a:p>
        </p:txBody>
      </p:sp>
      <p:sp>
        <p:nvSpPr>
          <p:cNvPr id="6" name="Right Arrow 5"/>
          <p:cNvSpPr/>
          <p:nvPr/>
        </p:nvSpPr>
        <p:spPr>
          <a:xfrm>
            <a:off x="4645151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754879" y="2560320"/>
            <a:ext cx="196596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Pilot a line</a:t>
            </a:r>
          </a:p>
        </p:txBody>
      </p:sp>
      <p:sp>
        <p:nvSpPr>
          <p:cNvPr id="8" name="Right Arrow 7"/>
          <p:cNvSpPr/>
          <p:nvPr/>
        </p:nvSpPr>
        <p:spPr>
          <a:xfrm>
            <a:off x="6748271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857999" y="2560320"/>
            <a:ext cx="196596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Operate openly and transparently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885139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961119" y="2560320"/>
            <a:ext cx="196596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Review and adjust weight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Positive motivation and accountability boundary practical training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workshop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Transform a quality assessment form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Group task (30 min)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Take out the department’s current quality assessment form (desensitization)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Label: Does each row belong to "Incentive/Accountability/Neutral"?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Find out the "penalties but no rewards" and "vague standards" clauses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Rewrite 5 rules according to "baseline + plus and minus points"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Report: Comparison between old and new and risk points (falsification/concealment)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Positive motivation and accountability boundary practical training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Implementation Checklist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3560"/>
                <a:gridCol w="562356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#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Check items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1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The assessment form contains both bonus points and deduction points, and the weights are reasonable.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Take the initiative to report the exemption/mitigating clauses in black and white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3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Measurable accountability standards (not empty words like “serious”)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Bottom line indicators and excellence indicators have been split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5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At least 1 monthly public incentive and accountability case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Coordinated review with psychological safety/problem reporting mechanism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Positive motivation and accountability boundary practical training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Four Questions about Hardness and Softness—answer before taking the exam and revising the version</a:t>
            </a:r>
          </a:p>
        </p:txBody>
      </p:sp>
      <p:sp>
        <p:nvSpPr>
          <p:cNvPr id="3" name="Oval 2"/>
          <p:cNvSpPr/>
          <p:nvPr/>
        </p:nvSpPr>
        <p:spPr>
          <a:xfrm>
            <a:off x="822960" y="1828800"/>
            <a:ext cx="1005840" cy="1005840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/>
            </a:pPr>
            <a:r>
              <a:t>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880360"/>
            <a:ext cx="11887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>
                <a:solidFill>
                  <a:srgbClr val="1E293B"/>
                </a:solidFill>
              </a:defRPr>
            </a:pPr>
            <a:r>
              <a:t>Want to do well?</a:t>
            </a:r>
          </a:p>
        </p:txBody>
      </p:sp>
      <p:sp>
        <p:nvSpPr>
          <p:cNvPr id="5" name="Oval 4"/>
          <p:cNvSpPr/>
          <p:nvPr/>
        </p:nvSpPr>
        <p:spPr>
          <a:xfrm>
            <a:off x="3657600" y="1828800"/>
            <a:ext cx="1005840" cy="1005840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/>
            </a:pPr>
            <a:r>
              <a:t>🛡️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66160" y="2880360"/>
            <a:ext cx="11887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>
                <a:solidFill>
                  <a:srgbClr val="1E293B"/>
                </a:solidFill>
              </a:defRPr>
            </a:pPr>
            <a:r>
              <a:t>Keep the bottom line?</a:t>
            </a:r>
          </a:p>
        </p:txBody>
      </p:sp>
      <p:sp>
        <p:nvSpPr>
          <p:cNvPr id="7" name="Oval 6"/>
          <p:cNvSpPr/>
          <p:nvPr/>
        </p:nvSpPr>
        <p:spPr>
          <a:xfrm>
            <a:off x="6492240" y="1828800"/>
            <a:ext cx="1005840" cy="1005840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/>
            </a:pPr>
            <a:r>
              <a:t>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0" y="2880360"/>
            <a:ext cx="11887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>
                <a:solidFill>
                  <a:srgbClr val="1E293B"/>
                </a:solidFill>
              </a:defRPr>
            </a:pPr>
            <a:r>
              <a:t>Dare to report it?</a:t>
            </a:r>
          </a:p>
        </p:txBody>
      </p:sp>
      <p:sp>
        <p:nvSpPr>
          <p:cNvPr id="9" name="Oval 8"/>
          <p:cNvSpPr/>
          <p:nvPr/>
        </p:nvSpPr>
        <p:spPr>
          <a:xfrm>
            <a:off x="9326880" y="1828800"/>
            <a:ext cx="1005840" cy="1005840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/>
            </a:pPr>
            <a:r>
              <a:t>⚖️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35440" y="2880360"/>
            <a:ext cx="11887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>
                <a:solidFill>
                  <a:srgbClr val="1E293B"/>
                </a:solidFill>
              </a:defRPr>
            </a:pPr>
            <a:r>
              <a:t>Is that correct?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14400" y="3931920"/>
            <a:ext cx="10332720" cy="1828800"/>
          </a:xfrm>
          <a:prstGeom prst="roundRect">
            <a:avLst/>
          </a:prstGeom>
          <a:solidFill>
            <a:srgbClr val="FFF7ED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summary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Encouragement leads to progress, accountability leads to bottom line, and the two co-exist.</a:t>
            </a:r>
            <a:br/>
            <a:r>
              <a:t>Suggestion: Complete the marking of the current assessment form this week, pilot the "rewards for reporting concerns + exemption from reporting" within two weeks, and review the weights quarterly.</a:t>
            </a:r>
            <a:br/>
            <a:r>
              <a:t>Supporting think tank article: "Positive Incentives and Accountability Boundaries - The Hard and Soft Approach to Quality Assessment" (id=181 · 13.3.3)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Positive motivation and accountability boundary practical training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828800" y="2560320"/>
            <a:ext cx="850392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800" b="1">
                <a:solidFill>
                  <a:srgbClr val="0EA5E9"/>
                </a:solidFill>
              </a:defRPr>
            </a:pPr>
            <a:r>
              <a:t>Q &amp; 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3840480"/>
            <a:ext cx="85039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>
                <a:solidFill>
                  <a:srgbClr val="64748B"/>
                </a:solidFill>
              </a:defRPr>
            </a:pPr>
            <a:r>
              <a:t>Supporting article: Positive incentives and accountability boundaries · Knowledge number 13.3.3 · qtank.org/article?id=181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6586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152144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38428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124712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2194560" y="1234440"/>
            <a:ext cx="777240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560320" y="3063240"/>
            <a:ext cx="70408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1E293B"/>
                </a:solidFill>
              </a:defRPr>
            </a:pPr>
            <a:r>
              <a:t>thanks for listening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60320" y="3886200"/>
            <a:ext cx="7040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60320" y="4434840"/>
            <a:ext cx="70408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QTank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0" y="6400800"/>
            <a:ext cx="39620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