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9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68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58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svg"/><Relationship Id="rId7" Type="http://schemas.openxmlformats.org/officeDocument/2006/relationships/image" Target="../media/image15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sv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svg"/><Relationship Id="rId7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11" Type="http://schemas.openxmlformats.org/officeDocument/2006/relationships/image" Target="../media/image41.svg"/><Relationship Id="rId5" Type="http://schemas.openxmlformats.org/officeDocument/2006/relationships/image" Target="../media/image35.sv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svg"/><Relationship Id="rId3" Type="http://schemas.openxmlformats.org/officeDocument/2006/relationships/image" Target="../media/image47.svg"/><Relationship Id="rId7" Type="http://schemas.openxmlformats.org/officeDocument/2006/relationships/image" Target="../media/image51.svg"/><Relationship Id="rId12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openxmlformats.org/officeDocument/2006/relationships/image" Target="../media/image55.svg"/><Relationship Id="rId5" Type="http://schemas.openxmlformats.org/officeDocument/2006/relationships/image" Target="../media/image49.svg"/><Relationship Id="rId15" Type="http://schemas.openxmlformats.org/officeDocument/2006/relationships/image" Target="../media/image5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svg"/><Relationship Id="rId1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5.svg"/><Relationship Id="rId7" Type="http://schemas.openxmlformats.org/officeDocument/2006/relationships/image" Target="../media/image69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11" Type="http://schemas.openxmlformats.org/officeDocument/2006/relationships/image" Target="../media/image71.svg"/><Relationship Id="rId5" Type="http://schemas.openxmlformats.org/officeDocument/2006/relationships/image" Target="../media/image67.svg"/><Relationship Id="rId10" Type="http://schemas.openxmlformats.org/officeDocument/2006/relationships/image" Target="../media/image70.png"/><Relationship Id="rId4" Type="http://schemas.openxmlformats.org/officeDocument/2006/relationships/image" Target="../media/image66.png"/><Relationship Id="rId9" Type="http://schemas.openxmlformats.org/officeDocument/2006/relationships/image" Target="../media/image19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81.svg"/><Relationship Id="rId3" Type="http://schemas.openxmlformats.org/officeDocument/2006/relationships/image" Target="../media/image75.svg"/><Relationship Id="rId7" Type="http://schemas.openxmlformats.org/officeDocument/2006/relationships/image" Target="../media/image55.svg"/><Relationship Id="rId12" Type="http://schemas.openxmlformats.org/officeDocument/2006/relationships/image" Target="../media/image8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11" Type="http://schemas.openxmlformats.org/officeDocument/2006/relationships/image" Target="../media/image79.svg"/><Relationship Id="rId5" Type="http://schemas.openxmlformats.org/officeDocument/2006/relationships/image" Target="../media/image77.svg"/><Relationship Id="rId10" Type="http://schemas.openxmlformats.org/officeDocument/2006/relationships/image" Target="../media/image78.png"/><Relationship Id="rId4" Type="http://schemas.openxmlformats.org/officeDocument/2006/relationships/image" Target="../media/image76.png"/><Relationship Id="rId9" Type="http://schemas.openxmlformats.org/officeDocument/2006/relationships/image" Target="../media/image35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svg"/><Relationship Id="rId18" Type="http://schemas.openxmlformats.org/officeDocument/2006/relationships/image" Target="../media/image42.png"/><Relationship Id="rId3" Type="http://schemas.openxmlformats.org/officeDocument/2006/relationships/image" Target="../media/image83.svg"/><Relationship Id="rId7" Type="http://schemas.openxmlformats.org/officeDocument/2006/relationships/image" Target="../media/image87.svg"/><Relationship Id="rId12" Type="http://schemas.openxmlformats.org/officeDocument/2006/relationships/image" Target="../media/image92.png"/><Relationship Id="rId17" Type="http://schemas.openxmlformats.org/officeDocument/2006/relationships/image" Target="../media/image97.svg"/><Relationship Id="rId2" Type="http://schemas.openxmlformats.org/officeDocument/2006/relationships/image" Target="../media/image82.png"/><Relationship Id="rId16" Type="http://schemas.openxmlformats.org/officeDocument/2006/relationships/image" Target="../media/image9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11" Type="http://schemas.openxmlformats.org/officeDocument/2006/relationships/image" Target="../media/image91.svg"/><Relationship Id="rId5" Type="http://schemas.openxmlformats.org/officeDocument/2006/relationships/image" Target="../media/image85.svg"/><Relationship Id="rId15" Type="http://schemas.openxmlformats.org/officeDocument/2006/relationships/image" Target="../media/image95.svg"/><Relationship Id="rId10" Type="http://schemas.openxmlformats.org/officeDocument/2006/relationships/image" Target="../media/image90.png"/><Relationship Id="rId19" Type="http://schemas.openxmlformats.org/officeDocument/2006/relationships/image" Target="../media/image43.svg"/><Relationship Id="rId4" Type="http://schemas.openxmlformats.org/officeDocument/2006/relationships/image" Target="../media/image84.png"/><Relationship Id="rId9" Type="http://schemas.openxmlformats.org/officeDocument/2006/relationships/image" Target="../media/image89.svg"/><Relationship Id="rId14" Type="http://schemas.openxmlformats.org/officeDocument/2006/relationships/image" Target="../media/image9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5.svg"/><Relationship Id="rId7" Type="http://schemas.openxmlformats.org/officeDocument/2006/relationships/image" Target="../media/image23.sv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101.svg"/><Relationship Id="rId5" Type="http://schemas.openxmlformats.org/officeDocument/2006/relationships/image" Target="../media/image99.svg"/><Relationship Id="rId10" Type="http://schemas.openxmlformats.org/officeDocument/2006/relationships/image" Target="../media/image100.png"/><Relationship Id="rId4" Type="http://schemas.openxmlformats.org/officeDocument/2006/relationships/image" Target="../media/image98.png"/><Relationship Id="rId9" Type="http://schemas.openxmlformats.org/officeDocument/2006/relationships/image" Target="../media/image87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3.svg"/><Relationship Id="rId7" Type="http://schemas.openxmlformats.org/officeDocument/2006/relationships/image" Target="../media/image107.sv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6.png"/><Relationship Id="rId5" Type="http://schemas.openxmlformats.org/officeDocument/2006/relationships/image" Target="../media/image105.svg"/><Relationship Id="rId4" Type="http://schemas.openxmlformats.org/officeDocument/2006/relationships/image" Target="../media/image104.png"/><Relationship Id="rId9" Type="http://schemas.openxmlformats.org/officeDocument/2006/relationships/image" Target="../media/image109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png"/><Relationship Id="rId3" Type="http://schemas.openxmlformats.org/officeDocument/2006/relationships/image" Target="../media/image111.svg"/><Relationship Id="rId7" Type="http://schemas.openxmlformats.org/officeDocument/2006/relationships/image" Target="../media/image97.sv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6.png"/><Relationship Id="rId5" Type="http://schemas.openxmlformats.org/officeDocument/2006/relationships/image" Target="../media/image113.svg"/><Relationship Id="rId4" Type="http://schemas.openxmlformats.org/officeDocument/2006/relationships/image" Target="../media/image112.png"/><Relationship Id="rId9" Type="http://schemas.openxmlformats.org/officeDocument/2006/relationships/image" Target="../media/image115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svg"/><Relationship Id="rId7" Type="http://schemas.openxmlformats.org/officeDocument/2006/relationships/image" Target="../media/image121.sv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11" Type="http://schemas.openxmlformats.org/officeDocument/2006/relationships/image" Target="../media/image125.svg"/><Relationship Id="rId5" Type="http://schemas.openxmlformats.org/officeDocument/2006/relationships/image" Target="../media/image119.svg"/><Relationship Id="rId10" Type="http://schemas.openxmlformats.org/officeDocument/2006/relationships/image" Target="../media/image124.png"/><Relationship Id="rId4" Type="http://schemas.openxmlformats.org/officeDocument/2006/relationships/image" Target="../media/image118.png"/><Relationship Id="rId9" Type="http://schemas.openxmlformats.org/officeDocument/2006/relationships/image" Target="../media/image12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133.svg"/><Relationship Id="rId18" Type="http://schemas.openxmlformats.org/officeDocument/2006/relationships/image" Target="../media/image136.png"/><Relationship Id="rId3" Type="http://schemas.openxmlformats.org/officeDocument/2006/relationships/image" Target="../media/image127.svg"/><Relationship Id="rId21" Type="http://schemas.openxmlformats.org/officeDocument/2006/relationships/image" Target="../media/image139.svg"/><Relationship Id="rId7" Type="http://schemas.openxmlformats.org/officeDocument/2006/relationships/image" Target="../media/image129.svg"/><Relationship Id="rId12" Type="http://schemas.openxmlformats.org/officeDocument/2006/relationships/image" Target="../media/image132.png"/><Relationship Id="rId17" Type="http://schemas.openxmlformats.org/officeDocument/2006/relationships/image" Target="../media/image31.svg"/><Relationship Id="rId2" Type="http://schemas.openxmlformats.org/officeDocument/2006/relationships/image" Target="../media/image126.png"/><Relationship Id="rId16" Type="http://schemas.openxmlformats.org/officeDocument/2006/relationships/image" Target="../media/image30.png"/><Relationship Id="rId20" Type="http://schemas.openxmlformats.org/officeDocument/2006/relationships/image" Target="../media/image13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8.png"/><Relationship Id="rId11" Type="http://schemas.openxmlformats.org/officeDocument/2006/relationships/image" Target="../media/image131.svg"/><Relationship Id="rId5" Type="http://schemas.openxmlformats.org/officeDocument/2006/relationships/image" Target="../media/image23.svg"/><Relationship Id="rId15" Type="http://schemas.openxmlformats.org/officeDocument/2006/relationships/image" Target="../media/image135.svg"/><Relationship Id="rId10" Type="http://schemas.openxmlformats.org/officeDocument/2006/relationships/image" Target="../media/image130.png"/><Relationship Id="rId19" Type="http://schemas.openxmlformats.org/officeDocument/2006/relationships/image" Target="../media/image137.sv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134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13" Type="http://schemas.openxmlformats.org/officeDocument/2006/relationships/image" Target="../media/image151.svg"/><Relationship Id="rId3" Type="http://schemas.openxmlformats.org/officeDocument/2006/relationships/image" Target="../media/image141.svg"/><Relationship Id="rId7" Type="http://schemas.openxmlformats.org/officeDocument/2006/relationships/image" Target="../media/image145.svg"/><Relationship Id="rId12" Type="http://schemas.openxmlformats.org/officeDocument/2006/relationships/image" Target="../media/image15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4.png"/><Relationship Id="rId11" Type="http://schemas.openxmlformats.org/officeDocument/2006/relationships/image" Target="../media/image149.svg"/><Relationship Id="rId5" Type="http://schemas.openxmlformats.org/officeDocument/2006/relationships/image" Target="../media/image143.svg"/><Relationship Id="rId15" Type="http://schemas.openxmlformats.org/officeDocument/2006/relationships/image" Target="../media/image153.sv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svg"/><Relationship Id="rId14" Type="http://schemas.openxmlformats.org/officeDocument/2006/relationships/image" Target="../media/image1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png"/><Relationship Id="rId13" Type="http://schemas.openxmlformats.org/officeDocument/2006/relationships/image" Target="../media/image163.svg"/><Relationship Id="rId18" Type="http://schemas.openxmlformats.org/officeDocument/2006/relationships/image" Target="../media/image168.png"/><Relationship Id="rId3" Type="http://schemas.openxmlformats.org/officeDocument/2006/relationships/image" Target="../media/image81.svg"/><Relationship Id="rId7" Type="http://schemas.openxmlformats.org/officeDocument/2006/relationships/image" Target="../media/image157.svg"/><Relationship Id="rId12" Type="http://schemas.openxmlformats.org/officeDocument/2006/relationships/image" Target="../media/image162.png"/><Relationship Id="rId17" Type="http://schemas.openxmlformats.org/officeDocument/2006/relationships/image" Target="../media/image167.svg"/><Relationship Id="rId2" Type="http://schemas.openxmlformats.org/officeDocument/2006/relationships/image" Target="../media/image80.png"/><Relationship Id="rId16" Type="http://schemas.openxmlformats.org/officeDocument/2006/relationships/image" Target="../media/image1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6.png"/><Relationship Id="rId11" Type="http://schemas.openxmlformats.org/officeDocument/2006/relationships/image" Target="../media/image161.svg"/><Relationship Id="rId5" Type="http://schemas.openxmlformats.org/officeDocument/2006/relationships/image" Target="../media/image155.svg"/><Relationship Id="rId15" Type="http://schemas.openxmlformats.org/officeDocument/2006/relationships/image" Target="../media/image165.svg"/><Relationship Id="rId10" Type="http://schemas.openxmlformats.org/officeDocument/2006/relationships/image" Target="../media/image160.png"/><Relationship Id="rId19" Type="http://schemas.openxmlformats.org/officeDocument/2006/relationships/image" Target="../media/image169.svg"/><Relationship Id="rId4" Type="http://schemas.openxmlformats.org/officeDocument/2006/relationships/image" Target="../media/image154.png"/><Relationship Id="rId9" Type="http://schemas.openxmlformats.org/officeDocument/2006/relationships/image" Target="../media/image159.svg"/><Relationship Id="rId14" Type="http://schemas.openxmlformats.org/officeDocument/2006/relationships/image" Target="../media/image16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2.png"/><Relationship Id="rId3" Type="http://schemas.openxmlformats.org/officeDocument/2006/relationships/image" Target="../media/image171.svg"/><Relationship Id="rId7" Type="http://schemas.openxmlformats.org/officeDocument/2006/relationships/image" Target="../media/image85.sv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175.svg"/><Relationship Id="rId5" Type="http://schemas.openxmlformats.org/officeDocument/2006/relationships/image" Target="../media/image127.svg"/><Relationship Id="rId10" Type="http://schemas.openxmlformats.org/officeDocument/2006/relationships/image" Target="../media/image174.png"/><Relationship Id="rId4" Type="http://schemas.openxmlformats.org/officeDocument/2006/relationships/image" Target="../media/image126.png"/><Relationship Id="rId9" Type="http://schemas.openxmlformats.org/officeDocument/2006/relationships/image" Target="../media/image173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png"/><Relationship Id="rId3" Type="http://schemas.openxmlformats.org/officeDocument/2006/relationships/image" Target="../media/image67.svg"/><Relationship Id="rId7" Type="http://schemas.openxmlformats.org/officeDocument/2006/relationships/image" Target="../media/image179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8.png"/><Relationship Id="rId5" Type="http://schemas.openxmlformats.org/officeDocument/2006/relationships/image" Target="../media/image177.svg"/><Relationship Id="rId4" Type="http://schemas.openxmlformats.org/officeDocument/2006/relationships/image" Target="../media/image176.png"/><Relationship Id="rId9" Type="http://schemas.openxmlformats.org/officeDocument/2006/relationships/image" Target="../media/image181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svg"/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sv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13" Type="http://schemas.openxmlformats.org/officeDocument/2006/relationships/image" Target="../media/image193.svg"/><Relationship Id="rId3" Type="http://schemas.openxmlformats.org/officeDocument/2006/relationships/image" Target="../media/image187.svg"/><Relationship Id="rId7" Type="http://schemas.openxmlformats.org/officeDocument/2006/relationships/image" Target="../media/image23.svg"/><Relationship Id="rId12" Type="http://schemas.openxmlformats.org/officeDocument/2006/relationships/image" Target="../media/image192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image" Target="../media/image27.svg"/><Relationship Id="rId5" Type="http://schemas.openxmlformats.org/officeDocument/2006/relationships/image" Target="../media/image189.svg"/><Relationship Id="rId15" Type="http://schemas.openxmlformats.org/officeDocument/2006/relationships/image" Target="../media/image31.svg"/><Relationship Id="rId10" Type="http://schemas.openxmlformats.org/officeDocument/2006/relationships/image" Target="../media/image26.png"/><Relationship Id="rId4" Type="http://schemas.openxmlformats.org/officeDocument/2006/relationships/image" Target="../media/image188.png"/><Relationship Id="rId9" Type="http://schemas.openxmlformats.org/officeDocument/2006/relationships/image" Target="../media/image191.svg"/><Relationship Id="rId1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5.svg"/><Relationship Id="rId7" Type="http://schemas.openxmlformats.org/officeDocument/2006/relationships/image" Target="../media/image135.svg"/><Relationship Id="rId2" Type="http://schemas.openxmlformats.org/officeDocument/2006/relationships/image" Target="../media/image19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4.png"/><Relationship Id="rId11" Type="http://schemas.openxmlformats.org/officeDocument/2006/relationships/image" Target="../media/image199.svg"/><Relationship Id="rId5" Type="http://schemas.openxmlformats.org/officeDocument/2006/relationships/image" Target="../media/image123.svg"/><Relationship Id="rId10" Type="http://schemas.openxmlformats.org/officeDocument/2006/relationships/image" Target="../media/image198.png"/><Relationship Id="rId4" Type="http://schemas.openxmlformats.org/officeDocument/2006/relationships/image" Target="../media/image122.png"/><Relationship Id="rId9" Type="http://schemas.openxmlformats.org/officeDocument/2006/relationships/image" Target="../media/image197.sv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Quality management general training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From cognition to practice, build a quality defense line that everyone participates in. Compulsory training for all employees · Quality starts with cognition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13.3.3 · Positive incentives and accountability boundaries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- 左侧35%色块标题栏 */}&#10;        &lt;Box style={{&#10;            position: 'absolute',&#10;            top: 0, left: 0,&#10;            width: '35%', height: '100%',&#10;            background: 'linear-gradient(135deg, #2563EB 0%, #0EA5E9 100%)',&#10;            flexDirection: 'column',&#10;            justifyContent: 'center',&#10;            paddingLeft: 60,&#10;        }}&gt;&#10;            &lt;Text style={{&#10;                fontSize: 18,&#10;                color: '#F59E0B',&#10;                letterSpacing: 8,&#10;                fontWeight: 600,&#10;            }}&gt;&#10;                CONTENTS&#10;            &lt;/Text&gt;&#10;            &lt;Box style={{ width: 60, height: 3, background: '#F59E0B', marginTop: 16, marginBottom: 24 }} /&gt;&#10;            &lt;Text style={{&#10;                fontSize: 56,&#10;                color: '#FFFFFF',&#10;                fontWeight: 'bold',&#10;                lineHeight: 1.2,&#10;            }}&gt;&#10;                course&lt;br /&gt;Table of contents&#10;            &lt;/Text&gt;&#10;            &lt;Text style={{&#10;                fontSize: 18,&#10;                color: 'rgba(255,255,255,0.85)',&#10;                marginTop: 24,&#10;                lineHeight: 1.6,&#10;            }}&gt;&#10;                six chapters&lt;br /&gt;Build a complete understanding of quality&#10;            &lt;/Text&gt;&#10;        &lt;/Box&gt;&#10;&#10;        {/* B区内Allow - 右侧65% 5个章节条目 */}&#10;        &lt;Box style={{&#10;            position: 'absolute',&#10;            top: 60, right: 60,&#10;            width: '55%',&#10;            flexDirection: 'column',&#10;            gap: 18,&#10;        }}&gt;&#10;            {[&#10;                { num: '01', title: 'quality perception', desc: 'Understand the connotation, cost and evolution of quality', pages: 'P03-P07', color: '#2563EB' },&#10;                { num: '02', title: 'Quality management system', desc: 'ISO 9001 System framework and process approach', pages: 'P08-P14', color: '#0EA5E9' },&#10;                { num: '03', title: 'Quality Tools and Methods', desc: 'QCSeven tools and5Smanage', pages: 'P15-P19', color: '#F59E0B' },&#10;                { num: '04', title: 'Quality responsibility of all employees', desc: 'Role responsibilities, red lines and problem escalation', pages: 'P20-P24', color: '#10B981' },&#10;                { num: '05', title: 'Continuous improvement and quality culture', desc: '5Why、8Dand quality culture construction', pages: 'P25-P28', color: '#8B5CF6' },&#10;                { num: '06', title: 'Summary and Action', desc: 'Review of key points and action suggestions for the entire course', pages: 'P29-P30', color: '#EF4444' },&#10;            ].map((item, idx) =&gt; (&#10;                &lt;Box key={idx} style={{&#10;                    flexDirection: 'row',&#10;                    alignItems: 'center',&#10;                    gap: 20,&#10;                    paddingBottom: 10,&#10;                    borderBottom: idx &lt; 5 ? '1px solid #E2E8F0' : 'none',&#10;                }}&gt;&#10;                    &lt;Text style={{&#10;                        fontSize: 32,&#10;                        color: item.color,&#10;                        fontWeight: 'bold',&#10;                        fontFamily: 'Inter',&#10;                        width: 60,&#10;                    }}&gt;&#10;                        {item.num}&#10;                    &lt;/Text&gt;&#10;                    &lt;Box style={{ flexDirection: 'column', gap: 3, flex: 1 }}&gt;&#10;                        &lt;Box style={{ flexDirection: 'row', alignItems: 'baseline', gap: 8 }}&gt;&#10;                            &lt;Text style={{ fontSize: 20, color: '#0F172A', fontWeight: 'bold' }}&gt;&#10;                                {item.title}&#10;                            &lt;/Text&gt;&#10;                            &lt;Text style={{ fontSize: 12, color: '#94A3B8', fontFamily: 'Inter' }}&gt;&#10;                                {item.pages}&#10;                            &lt;/Text&gt;&#10;                        &lt;/Box&gt;&#10;                        &lt;Text style={{ fontSize: 14, color: '#64748B' }}&gt;&#10;                            {item.desc}&#10;                        &lt;/Text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2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矩形 48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9" name="矩形 488"/>
          <p:cNvSpPr/>
          <p:nvPr/>
        </p:nvSpPr>
        <p:spPr>
          <a:xfrm>
            <a:off x="0" y="0"/>
            <a:ext cx="4267200" cy="6858000"/>
          </a:xfrm>
          <a:prstGeom prst="rect">
            <a:avLst/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490" name="文本框 489" descr="{&quot;isTemplate&quot;:true,&quot;type&quot;:&quot;text&quot;}"/>
          <p:cNvSpPr txBox="1"/>
          <p:nvPr/>
        </p:nvSpPr>
        <p:spPr>
          <a:xfrm>
            <a:off x="571500" y="1905000"/>
            <a:ext cx="3695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 spc="600">
                <a:solidFill>
                  <a:srgbClr val="F59E0B"/>
                </a:solidFill>
                <a:latin typeface="Microsoft YaHei"/>
                <a:ea typeface="Microsoft YaHei"/>
              </a:rPr>
              <a:t>CONTENTS</a:t>
            </a:r>
            <a:endParaRPr/>
          </a:p>
        </p:txBody>
      </p:sp>
      <p:sp>
        <p:nvSpPr>
          <p:cNvPr id="491" name="矩形 490"/>
          <p:cNvSpPr/>
          <p:nvPr/>
        </p:nvSpPr>
        <p:spPr>
          <a:xfrm>
            <a:off x="571500" y="2266950"/>
            <a:ext cx="5715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2" name="文本框 491" descr="{&quot;isTemplate&quot;:true,&quot;type&quot;:&quot;text&quot;}"/>
          <p:cNvSpPr txBox="1"/>
          <p:nvPr/>
        </p:nvSpPr>
        <p:spPr>
          <a:xfrm>
            <a:off x="571500" y="2524125"/>
            <a:ext cx="3695700" cy="15430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20000"/>
              </a:lnSpc>
            </a:pP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course</a:t>
            </a:r>
            <a:endParaRPr/>
          </a:p>
          <a:p>
            <a:pPr>
              <a:lnSpc>
                <a:spcPct val="120000"/>
              </a:lnSpc>
            </a:pPr>
            <a:r>
              <a:rPr lang="zh-CN" sz="4200" b="1">
                <a:solidFill>
                  <a:srgbClr val="FFFFFF"/>
                </a:solidFill>
                <a:latin typeface="Microsoft YaHei"/>
                <a:ea typeface="Microsoft YaHei"/>
              </a:rPr>
              <a:t>Table of contents</a:t>
            </a:r>
            <a:endParaRPr/>
          </a:p>
        </p:txBody>
      </p:sp>
      <p:sp>
        <p:nvSpPr>
          <p:cNvPr id="493" name="文本框 492" descr="{&quot;isTemplate&quot;:true,&quot;type&quot;:&quot;text&quot;}"/>
          <p:cNvSpPr txBox="1"/>
          <p:nvPr/>
        </p:nvSpPr>
        <p:spPr>
          <a:xfrm>
            <a:off x="571500" y="4295775"/>
            <a:ext cx="3695700" cy="6667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3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six chapters</a:t>
            </a:r>
            <a:endParaRPr/>
          </a:p>
          <a:p>
            <a:pPr>
              <a:lnSpc>
                <a:spcPct val="160000"/>
              </a:lnSpc>
            </a:pPr>
            <a:r>
              <a:rPr lang="zh-CN" sz="13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Build a complete understanding of quality</a:t>
            </a:r>
            <a:endParaRPr/>
          </a:p>
        </p:txBody>
      </p:sp>
      <p:sp>
        <p:nvSpPr>
          <p:cNvPr id="494" name="任意形状 493"/>
          <p:cNvSpPr/>
          <p:nvPr/>
        </p:nvSpPr>
        <p:spPr>
          <a:xfrm>
            <a:off x="4914900" y="571500"/>
            <a:ext cx="6705600" cy="533400"/>
          </a:xfrm>
          <a:custGeom>
            <a:avLst/>
            <a:gdLst/>
            <a:ahLst/>
            <a:cxnLst/>
            <a:rect l="0" t="0" r="0" b="0"/>
            <a:pathLst>
              <a:path w="704" h="56">
                <a:moveTo>
                  <a:pt x="0" y="55"/>
                </a:moveTo>
                <a:lnTo>
                  <a:pt x="704" y="55"/>
                </a:lnTo>
                <a:lnTo>
                  <a:pt x="70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5" name="文本框 494" descr="{&quot;isTemplate&quot;:true,&quot;type&quot;:&quot;text&quot;}"/>
          <p:cNvSpPr txBox="1"/>
          <p:nvPr/>
        </p:nvSpPr>
        <p:spPr>
          <a:xfrm>
            <a:off x="4914900" y="600075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sp>
        <p:nvSpPr>
          <p:cNvPr id="496" name="文本框 495" descr="{&quot;isTemplate&quot;:true,&quot;type&quot;:&quot;text&quot;}"/>
          <p:cNvSpPr txBox="1"/>
          <p:nvPr/>
        </p:nvSpPr>
        <p:spPr>
          <a:xfrm>
            <a:off x="5676900" y="571500"/>
            <a:ext cx="762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497" name="文本框 496" descr="{&quot;isTemplate&quot;:true,&quot;type&quot;:&quot;text&quot;}"/>
          <p:cNvSpPr txBox="1"/>
          <p:nvPr/>
        </p:nvSpPr>
        <p:spPr>
          <a:xfrm>
            <a:off x="6515100" y="571500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P03-P07</a:t>
            </a:r>
            <a:endParaRPr/>
          </a:p>
        </p:txBody>
      </p:sp>
      <p:sp>
        <p:nvSpPr>
          <p:cNvPr id="498" name="文本框 497" descr="{&quot;isTemplate&quot;:true,&quot;type&quot;:&quot;text&quot;}"/>
          <p:cNvSpPr txBox="1"/>
          <p:nvPr/>
        </p:nvSpPr>
        <p:spPr>
          <a:xfrm>
            <a:off x="5676900" y="828675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Understand the connotation, cost and evolution of quality</a:t>
            </a:r>
            <a:endParaRPr/>
          </a:p>
        </p:txBody>
      </p:sp>
      <p:sp>
        <p:nvSpPr>
          <p:cNvPr id="499" name="任意形状 498"/>
          <p:cNvSpPr/>
          <p:nvPr/>
        </p:nvSpPr>
        <p:spPr>
          <a:xfrm>
            <a:off x="4914900" y="1266825"/>
            <a:ext cx="6705600" cy="533400"/>
          </a:xfrm>
          <a:custGeom>
            <a:avLst/>
            <a:gdLst/>
            <a:ahLst/>
            <a:cxnLst/>
            <a:rect l="0" t="0" r="0" b="0"/>
            <a:pathLst>
              <a:path w="704" h="56">
                <a:moveTo>
                  <a:pt x="0" y="55"/>
                </a:moveTo>
                <a:lnTo>
                  <a:pt x="704" y="55"/>
                </a:lnTo>
                <a:lnTo>
                  <a:pt x="70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0" name="文本框 499" descr="{&quot;isTemplate&quot;:true,&quot;type&quot;:&quot;text&quot;}"/>
          <p:cNvSpPr txBox="1"/>
          <p:nvPr/>
        </p:nvSpPr>
        <p:spPr>
          <a:xfrm>
            <a:off x="4914900" y="1295400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0EA5E9"/>
                </a:solidFill>
                <a:latin typeface="Inter"/>
                <a:ea typeface="Inter"/>
              </a:rPr>
              <a:t>02</a:t>
            </a:r>
            <a:endParaRPr/>
          </a:p>
        </p:txBody>
      </p:sp>
      <p:sp>
        <p:nvSpPr>
          <p:cNvPr id="501" name="文本框 500" descr="{&quot;isTemplate&quot;:true,&quot;type&quot;:&quot;text&quot;}"/>
          <p:cNvSpPr txBox="1"/>
          <p:nvPr/>
        </p:nvSpPr>
        <p:spPr>
          <a:xfrm>
            <a:off x="5676900" y="1266825"/>
            <a:ext cx="1143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502" name="文本框 501" descr="{&quot;isTemplate&quot;:true,&quot;type&quot;:&quot;text&quot;}"/>
          <p:cNvSpPr txBox="1"/>
          <p:nvPr/>
        </p:nvSpPr>
        <p:spPr>
          <a:xfrm>
            <a:off x="6896100" y="1266825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P08-P14</a:t>
            </a:r>
            <a:endParaRPr/>
          </a:p>
        </p:txBody>
      </p:sp>
      <p:sp>
        <p:nvSpPr>
          <p:cNvPr id="503" name="文本框 502" descr="{&quot;isTemplate&quot;:true,&quot;type&quot;:&quot;text&quot;}"/>
          <p:cNvSpPr txBox="1"/>
          <p:nvPr/>
        </p:nvSpPr>
        <p:spPr>
          <a:xfrm>
            <a:off x="5676900" y="1524000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ISO 9001 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System framework and process approach</a:t>
            </a:r>
            <a:endParaRPr/>
          </a:p>
        </p:txBody>
      </p:sp>
      <p:sp>
        <p:nvSpPr>
          <p:cNvPr id="504" name="任意形状 503"/>
          <p:cNvSpPr/>
          <p:nvPr/>
        </p:nvSpPr>
        <p:spPr>
          <a:xfrm>
            <a:off x="4914900" y="1962150"/>
            <a:ext cx="6705600" cy="533400"/>
          </a:xfrm>
          <a:custGeom>
            <a:avLst/>
            <a:gdLst/>
            <a:ahLst/>
            <a:cxnLst/>
            <a:rect l="0" t="0" r="0" b="0"/>
            <a:pathLst>
              <a:path w="704" h="56">
                <a:moveTo>
                  <a:pt x="0" y="55"/>
                </a:moveTo>
                <a:lnTo>
                  <a:pt x="704" y="55"/>
                </a:lnTo>
                <a:lnTo>
                  <a:pt x="70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5" name="文本框 504" descr="{&quot;isTemplate&quot;:true,&quot;type&quot;:&quot;text&quot;}"/>
          <p:cNvSpPr txBox="1"/>
          <p:nvPr/>
        </p:nvSpPr>
        <p:spPr>
          <a:xfrm>
            <a:off x="4914900" y="1990725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F59E0B"/>
                </a:solidFill>
                <a:latin typeface="Inter"/>
                <a:ea typeface="Inter"/>
              </a:rPr>
              <a:t>03</a:t>
            </a:r>
            <a:endParaRPr/>
          </a:p>
        </p:txBody>
      </p:sp>
      <p:sp>
        <p:nvSpPr>
          <p:cNvPr id="506" name="文本框 505" descr="{&quot;isTemplate&quot;:true,&quot;type&quot;:&quot;text&quot;}"/>
          <p:cNvSpPr txBox="1"/>
          <p:nvPr/>
        </p:nvSpPr>
        <p:spPr>
          <a:xfrm>
            <a:off x="5676900" y="1962150"/>
            <a:ext cx="1333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507" name="文本框 506" descr="{&quot;isTemplate&quot;:true,&quot;type&quot;:&quot;text&quot;}"/>
          <p:cNvSpPr txBox="1"/>
          <p:nvPr/>
        </p:nvSpPr>
        <p:spPr>
          <a:xfrm>
            <a:off x="7086600" y="1962150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P15-P19</a:t>
            </a:r>
            <a:endParaRPr/>
          </a:p>
        </p:txBody>
      </p:sp>
      <p:sp>
        <p:nvSpPr>
          <p:cNvPr id="508" name="文本框 507" descr="{&quot;isTemplate&quot;:true,&quot;type&quot;:&quot;text&quot;}"/>
          <p:cNvSpPr txBox="1"/>
          <p:nvPr/>
        </p:nvSpPr>
        <p:spPr>
          <a:xfrm>
            <a:off x="5676900" y="2219325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QC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Seven tools and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5S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manage</a:t>
            </a:r>
            <a:endParaRPr/>
          </a:p>
        </p:txBody>
      </p:sp>
      <p:sp>
        <p:nvSpPr>
          <p:cNvPr id="509" name="任意形状 508"/>
          <p:cNvSpPr/>
          <p:nvPr/>
        </p:nvSpPr>
        <p:spPr>
          <a:xfrm>
            <a:off x="4914900" y="2657475"/>
            <a:ext cx="6705600" cy="533400"/>
          </a:xfrm>
          <a:custGeom>
            <a:avLst/>
            <a:gdLst/>
            <a:ahLst/>
            <a:cxnLst/>
            <a:rect l="0" t="0" r="0" b="0"/>
            <a:pathLst>
              <a:path w="704" h="56">
                <a:moveTo>
                  <a:pt x="0" y="55"/>
                </a:moveTo>
                <a:lnTo>
                  <a:pt x="704" y="55"/>
                </a:lnTo>
                <a:lnTo>
                  <a:pt x="70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10" name="文本框 509" descr="{&quot;isTemplate&quot;:true,&quot;type&quot;:&quot;text&quot;}"/>
          <p:cNvSpPr txBox="1"/>
          <p:nvPr/>
        </p:nvSpPr>
        <p:spPr>
          <a:xfrm>
            <a:off x="4914900" y="2686050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10B981"/>
                </a:solidFill>
                <a:latin typeface="Inter"/>
                <a:ea typeface="Inter"/>
              </a:rPr>
              <a:t>04</a:t>
            </a:r>
            <a:endParaRPr/>
          </a:p>
        </p:txBody>
      </p:sp>
      <p:sp>
        <p:nvSpPr>
          <p:cNvPr id="511" name="文本框 510" descr="{&quot;isTemplate&quot;:true,&quot;type&quot;:&quot;text&quot;}"/>
          <p:cNvSpPr txBox="1"/>
          <p:nvPr/>
        </p:nvSpPr>
        <p:spPr>
          <a:xfrm>
            <a:off x="5676900" y="2657475"/>
            <a:ext cx="1143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Quality responsibility of all employees</a:t>
            </a:r>
            <a:endParaRPr/>
          </a:p>
        </p:txBody>
      </p:sp>
      <p:sp>
        <p:nvSpPr>
          <p:cNvPr id="512" name="文本框 511" descr="{&quot;isTemplate&quot;:true,&quot;type&quot;:&quot;text&quot;}"/>
          <p:cNvSpPr txBox="1"/>
          <p:nvPr/>
        </p:nvSpPr>
        <p:spPr>
          <a:xfrm>
            <a:off x="6896100" y="2657475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P20-P24</a:t>
            </a:r>
            <a:endParaRPr/>
          </a:p>
        </p:txBody>
      </p:sp>
      <p:sp>
        <p:nvSpPr>
          <p:cNvPr id="513" name="文本框 512" descr="{&quot;isTemplate&quot;:true,&quot;type&quot;:&quot;text&quot;}"/>
          <p:cNvSpPr txBox="1"/>
          <p:nvPr/>
        </p:nvSpPr>
        <p:spPr>
          <a:xfrm>
            <a:off x="5676900" y="2914650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Role responsibilities, red lines and problem escalation</a:t>
            </a:r>
            <a:endParaRPr/>
          </a:p>
        </p:txBody>
      </p:sp>
      <p:sp>
        <p:nvSpPr>
          <p:cNvPr id="514" name="任意形状 513"/>
          <p:cNvSpPr/>
          <p:nvPr/>
        </p:nvSpPr>
        <p:spPr>
          <a:xfrm>
            <a:off x="4914900" y="3352800"/>
            <a:ext cx="6705600" cy="533400"/>
          </a:xfrm>
          <a:custGeom>
            <a:avLst/>
            <a:gdLst/>
            <a:ahLst/>
            <a:cxnLst/>
            <a:rect l="0" t="0" r="0" b="0"/>
            <a:pathLst>
              <a:path w="704" h="56">
                <a:moveTo>
                  <a:pt x="0" y="55"/>
                </a:moveTo>
                <a:lnTo>
                  <a:pt x="704" y="55"/>
                </a:lnTo>
                <a:lnTo>
                  <a:pt x="704" y="56"/>
                </a:lnTo>
                <a:lnTo>
                  <a:pt x="0" y="56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15" name="文本框 514" descr="{&quot;isTemplate&quot;:true,&quot;type&quot;:&quot;text&quot;}"/>
          <p:cNvSpPr txBox="1"/>
          <p:nvPr/>
        </p:nvSpPr>
        <p:spPr>
          <a:xfrm>
            <a:off x="4914900" y="3381375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8B5CF6"/>
                </a:solidFill>
                <a:latin typeface="Inter"/>
                <a:ea typeface="Inter"/>
              </a:rPr>
              <a:t>05</a:t>
            </a:r>
            <a:endParaRPr/>
          </a:p>
        </p:txBody>
      </p:sp>
      <p:sp>
        <p:nvSpPr>
          <p:cNvPr id="516" name="文本框 515" descr="{&quot;isTemplate&quot;:true,&quot;type&quot;:&quot;text&quot;}"/>
          <p:cNvSpPr txBox="1"/>
          <p:nvPr/>
        </p:nvSpPr>
        <p:spPr>
          <a:xfrm>
            <a:off x="5676900" y="3352800"/>
            <a:ext cx="1714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Continuous improvement and quality culture</a:t>
            </a:r>
            <a:endParaRPr/>
          </a:p>
        </p:txBody>
      </p:sp>
      <p:sp>
        <p:nvSpPr>
          <p:cNvPr id="517" name="文本框 516" descr="{&quot;isTemplate&quot;:true,&quot;type&quot;:&quot;text&quot;}"/>
          <p:cNvSpPr txBox="1"/>
          <p:nvPr/>
        </p:nvSpPr>
        <p:spPr>
          <a:xfrm>
            <a:off x="7467600" y="3352800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P25-P28</a:t>
            </a:r>
            <a:endParaRPr/>
          </a:p>
        </p:txBody>
      </p:sp>
      <p:sp>
        <p:nvSpPr>
          <p:cNvPr id="518" name="文本框 517" descr="{&quot;isTemplate&quot;:true,&quot;type&quot;:&quot;text&quot;}"/>
          <p:cNvSpPr txBox="1"/>
          <p:nvPr/>
        </p:nvSpPr>
        <p:spPr>
          <a:xfrm>
            <a:off x="5676900" y="3609975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5Why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64748B"/>
                </a:solidFill>
                <a:latin typeface="Microsoft YaHei"/>
                <a:ea typeface="Microsoft YaHei"/>
              </a:rPr>
              <a:t>8D</a:t>
            </a: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and quality culture construction</a:t>
            </a:r>
            <a:endParaRPr/>
          </a:p>
        </p:txBody>
      </p:sp>
      <p:sp>
        <p:nvSpPr>
          <p:cNvPr id="519" name="文本框 518" descr="{&quot;isTemplate&quot;:true,&quot;type&quot;:&quot;text&quot;}"/>
          <p:cNvSpPr txBox="1"/>
          <p:nvPr/>
        </p:nvSpPr>
        <p:spPr>
          <a:xfrm>
            <a:off x="4914900" y="4076700"/>
            <a:ext cx="5715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EF4444"/>
                </a:solidFill>
                <a:latin typeface="Inter"/>
                <a:ea typeface="Inter"/>
              </a:rPr>
              <a:t>06</a:t>
            </a:r>
            <a:endParaRPr/>
          </a:p>
        </p:txBody>
      </p:sp>
      <p:sp>
        <p:nvSpPr>
          <p:cNvPr id="520" name="文本框 519" descr="{&quot;isTemplate&quot;:true,&quot;type&quot;:&quot;text&quot;}"/>
          <p:cNvSpPr txBox="1"/>
          <p:nvPr/>
        </p:nvSpPr>
        <p:spPr>
          <a:xfrm>
            <a:off x="5676900" y="4048125"/>
            <a:ext cx="9525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Summary and Action</a:t>
            </a:r>
            <a:endParaRPr/>
          </a:p>
        </p:txBody>
      </p:sp>
      <p:sp>
        <p:nvSpPr>
          <p:cNvPr id="521" name="文本框 520" descr="{&quot;isTemplate&quot;:true,&quot;type&quot;:&quot;text&quot;}"/>
          <p:cNvSpPr txBox="1"/>
          <p:nvPr/>
        </p:nvSpPr>
        <p:spPr>
          <a:xfrm>
            <a:off x="6705600" y="4048125"/>
            <a:ext cx="4476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P29-P30</a:t>
            </a:r>
            <a:endParaRPr/>
          </a:p>
        </p:txBody>
      </p:sp>
      <p:sp>
        <p:nvSpPr>
          <p:cNvPr id="522" name="文本框 521" descr="{&quot;isTemplate&quot;:true,&quot;type&quot;:&quot;text&quot;}"/>
          <p:cNvSpPr txBox="1"/>
          <p:nvPr/>
        </p:nvSpPr>
        <p:spPr>
          <a:xfrm>
            <a:off x="5676900" y="4305300"/>
            <a:ext cx="59436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Review of key points and action suggestions for the entire course</a:t>
            </a:r>
            <a:endParaRPr/>
          </a:p>
        </p:txBody>
      </p:sp>
      <p:sp>
        <p:nvSpPr>
          <p:cNvPr id="523" name="任意形状 522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24" name="文本框 523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525" name="文本框 524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02 / 30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1 · quality perception&#10;            &lt;/Text&gt;&#10;            &lt;Text style={{ fontSize: 34, color: '#0F172A', fontWeight: 'bold', marginTop: 8 }}&gt;&#10;                What is quality? —— Definition and multi-dimensional connotation&#10;            &lt;/Text&gt;&#10;        &lt;/Box&gt;&#10;&#10;        {/* B区内Allow - 左60% 右40% */}&#10;        {/* 左60%：定义and三个视角 */}&#10;        &lt;Box style={{&#10;            position: 'absolute',&#10;            top: 150, left: 60,&#10;            width: '55%',&#10;            flexDirection: 'column',&#10;            gap: 24,&#10;        }}&gt;&#10;            {/* 主定义卡片 */}&#10;            &lt;Box style={{&#10;                background: 'linear-gradient(135deg, rgba(37,99,235,0.06) 0%, rgba(14,165,233,0.06) 100%)',&#10;                borderLeft: '4px solid #2563EB',&#10;                padding: 24,&#10;                borderRadius: 8,&#10;            }}&gt;&#10;                &lt;Text style={{ fontSize: 16, color: '#0EA5E9', fontWeight: 600, marginBottom: 8 }}&gt;&#10;                    ISO 9001 Standard definition&#10;                &lt;/Text&gt;&#10;                &lt;Text style={{ fontSize: 22, color: '#0F172A', fontWeight: 'bold', lineHeight: 1.5 }}&gt;&#10;                    Quality is a set of&lt;span style={{ color: '#2563EB' }}&gt;inherent characteristics&lt;/span&gt;satisfy&lt;span style={{ color: '#2563EB' }}&gt;degree of requirement&lt;/span&gt;。&#10;                &lt;/Text&gt;&#10;            &lt;/Box&gt;&#10;&#10;            &lt;Text style={{ fontSize: 18, color: '#1E293B', lineHeight: 1.7, marginTop: 4 }}&gt;&#10;                quality is not&quot;good&quot;A vague feeling, but a measurable, comparable and improveable yardstick.&#10;                &lt;br /&gt;It runs through every aspect of products, processes, and services.&#10;            &lt;/Text&gt;&#10;&#10;            {/* 三个视角 */}&#10;            &lt;Text style={{ fontSize: 18, color: '#0F172A', fontWeight: 'bold', marginTop: 8 }}&gt;&#10;                Three core perspectives&#10;            &lt;/Text&gt;&#10;            &lt;Box style={{ flexDirection: 'column', gap: 12 }}&gt;&#10;                {[&#10;                    { icon: 'user', title: 'customer perspective', desc: 'Meet stated and implicit needs so customers are willing to pay', color: '#2563EB' },&#10;                    { icon: 'briefcase', title: 'organizational perspective', desc: 'Stable process, leading efficiency, and controllable risks', color: '#0EA5E9' },&#10;                    { icon: 'globe', title: 'social perspective', desc: 'Compliance, safety, sustainability, and responsibility to stakeholders', color: '#F59E0B' },&#10;                ].map((item, idx) =&gt; (&#10;                    &lt;Box key={idx} style={{&#10;                        flexDirection: 'row',&#10;                        alignItems: 'center',&#10;                        gap: 14,&#10;                        background: '#F8FAFC',&#10;                        padding: 12,&#10;                        borderRadius: 6,&#10;                    }}&gt;&#10;                        &lt;FAIcon name={item.icon} style={{ fill: item.color, width: 28, height: 28 }} /&gt;&#10;                        &lt;Box style={{ flexDirection: 'column' }}&gt;&#10;                            &lt;Text style={{ fontSize: 17, color: '#0F172A', fontWeight: 'bold' }}&gt;&#10;                                {item.title}&#10;                            &lt;/Text&gt;&#10;                            &lt;Text style={{ fontSize: 14, color: '#475569' }}&gt;&#10;                                {item.desc}&#10;                            &lt;/Text&gt;&#10;                        &lt;/Box&gt;&#10;                    &lt;/Box&gt;&#10;                ))}&#10;            &lt;/Box&gt;&#10;        &lt;/Box&gt;&#10;&#10;        {/* 右40%：SVG雷达图 */}&#10;        &lt;Box style={{&#10;            position: 'absolute',&#10;            top: 150, right: 60,&#10;            width: '35%',&#10;            flexDirection: 'column',&#10;            alignItems: 'center',&#10;        }}&gt;&#10;            &lt;Text style={{ fontSize: 18, color: '#0F172A', fontWeight: 'bold', marginBottom: 12 }}&gt;&#10;                The five-dimensional connotation of quality&#10;            &lt;/Text&gt;&#10;            &lt;svg width={360} height={360} viewBox='0 0 360 360'&gt;&#10;                {/* 背景同心五边形 */}&#10;                {[60, 120, 180].map((r, i) =&gt; {&#10;                    const points = [];&#10;                    for (let j = 0; j &lt; 5; j++) {&#10;                        const angle = -Math.PI / 2 + j * (2 * Math.PI / 5);&#10;                        points.push(`${180 + r * Math.cos(angle)},${180 + r * Math.sin(angle)}`);&#10;                    }&#10;                    return &lt;polygon key={i} points={points.join(' ')} fill='none' stroke='#E2E8F0' strokeWidth={1} /&gt;;&#10;                })}&#10;                {/* 五个轴线 */}&#10;                {[0, 1, 2, 3, 4].map((j) =&gt; {&#10;                    const angle = -Math.PI / 2 + j * (2 * Math.PI / 5);&#10;                    return &lt;line key={j} x1={180} y1={180} x2={180 + 180 * Math.cos(angle)} y2={180 + 180 * Math.sin(angle)} stroke='#E2E8F0' strokeWidth={1} /&gt;;&#10;                })}&#10;                {/* 数据五边形 */}&#10;                &lt;polygon&#10;                    points={(() =&gt; {&#10;                        const values = [0.85, 0.75, 0.90, 0.70, 0.80];&#10;                        return values.map((v, j) =&gt; {&#10;                            const angle = -Math.PI / 2 + j * (2 * Math.PI / 5);&#10;                            return `${180 + 180 * v * Math.cos(angle)},${180 + 180 * v * Math.sin(angle)}`;&#10;                        }).join(' ');&#10;                    })()}&#10;                    fill='rgba(37,99,235,0.20)'&#10;                    stroke='#2563EB'&#10;                    strokeWidth={2}&#10;                /&gt;&#10;                {/* 五个数据点 */}&#10;                {[0.85, 0.75, 0.90, 0.70, 0.80].map((v, j) =&gt; {&#10;                    const angle = -Math.PI / 2 + j * (2 * Math.PI / 5);&#10;                    return &lt;circle key={j} cx={180 + 180 * v * Math.cos(angle)} cy={180 + 180 * v * Math.sin(angle)} r={5} fill='#2563EB' /&gt;;&#10;                })}&#10;                {/* 五个Dimensions标签 */}&#10;                {['适use性', '可靠性', '安全性', '经济性', '时效性'].map((label, j) =&gt; {&#10;                    const angle = -Math.PI / 2 + j * (2 * Math.PI / 5);&#10;                    const x = 180 + 220 * Math.cos(angle);&#10;                    const y = 180 + 220 * Math.sin(angle);&#10;                    return &lt;text key={j} x={x} y={y} textAnchor='middle' dominantBaseline='middle' fontSize={16} fontWeight='bold' fill='#0F172A'&gt;{label}&lt;/text&gt;;&#10;                })}&#10;            &lt;/svg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3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" name="矩形 11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60" name="任意形状 115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61" name="文本框 1160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01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1162" name="文本框 1161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What is quality? ——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Definition and multi-dimensional connotation</a:t>
            </a:r>
            <a:endParaRPr/>
          </a:p>
        </p:txBody>
      </p:sp>
      <p:sp>
        <p:nvSpPr>
          <p:cNvPr id="1163" name="圆角矩形 1162"/>
          <p:cNvSpPr/>
          <p:nvPr/>
        </p:nvSpPr>
        <p:spPr>
          <a:xfrm>
            <a:off x="609600" y="1428750"/>
            <a:ext cx="6705600" cy="1104900"/>
          </a:xfrm>
          <a:prstGeom prst="roundRect">
            <a:avLst>
              <a:gd name="adj" fmla="val 6897"/>
            </a:avLst>
          </a:prstGeom>
          <a:gradFill>
            <a:gsLst>
              <a:gs pos="0">
                <a:srgbClr val="2563EB">
                  <a:alpha val="6000"/>
                </a:srgbClr>
              </a:gs>
              <a:gs pos="100000">
                <a:srgbClr val="0EA5E9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164" name="任意形状 1163"/>
          <p:cNvSpPr/>
          <p:nvPr/>
        </p:nvSpPr>
        <p:spPr>
          <a:xfrm>
            <a:off x="609600" y="1428750"/>
            <a:ext cx="6705600" cy="1104900"/>
          </a:xfrm>
          <a:custGeom>
            <a:avLst/>
            <a:gdLst/>
            <a:ahLst/>
            <a:cxnLst/>
            <a:rect l="0" t="0" r="0" b="0"/>
            <a:pathLst>
              <a:path w="704" h="116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12"/>
                </a:lnTo>
                <a:cubicBezTo>
                  <a:pt x="4" y="114"/>
                  <a:pt x="5" y="116"/>
                  <a:pt x="7" y="116"/>
                </a:cubicBezTo>
                <a:cubicBezTo>
                  <a:pt x="3" y="116"/>
                  <a:pt x="0" y="112"/>
                  <a:pt x="0" y="108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65" name="文本框 1164" descr="{&quot;isTemplate&quot;:true,&quot;type&quot;:&quot;text&quot;}"/>
          <p:cNvSpPr txBox="1"/>
          <p:nvPr/>
        </p:nvSpPr>
        <p:spPr>
          <a:xfrm>
            <a:off x="838200" y="1657350"/>
            <a:ext cx="6210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EA5E9"/>
                </a:solidFill>
                <a:latin typeface="Microsoft YaHei"/>
                <a:ea typeface="Microsoft YaHei"/>
              </a:rPr>
              <a:t>ISO 9001 </a:t>
            </a:r>
            <a:r>
              <a:rPr lang="zh-CN" sz="1200" b="1">
                <a:solidFill>
                  <a:srgbClr val="0EA5E9"/>
                </a:solidFill>
                <a:latin typeface="Microsoft YaHei"/>
                <a:ea typeface="Microsoft YaHei"/>
              </a:rPr>
              <a:t>Standard definition</a:t>
            </a:r>
            <a:endParaRPr/>
          </a:p>
        </p:txBody>
      </p:sp>
      <p:sp>
        <p:nvSpPr>
          <p:cNvPr id="1166" name="文本框 1165" descr="{&quot;isTemplate&quot;:true,&quot;type&quot;:&quot;text&quot;}"/>
          <p:cNvSpPr txBox="1"/>
          <p:nvPr/>
        </p:nvSpPr>
        <p:spPr>
          <a:xfrm>
            <a:off x="838200" y="1924050"/>
            <a:ext cx="6210300" cy="3810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650" b="1">
                <a:solidFill>
                  <a:srgbClr val="0F172A"/>
                </a:solidFill>
                <a:latin typeface="Microsoft YaHei"/>
                <a:ea typeface="Microsoft YaHei"/>
              </a:rPr>
              <a:t>Quality is a set of</a:t>
            </a:r>
            <a:r>
              <a:rPr lang="zh-CN" sz="1650" b="1">
                <a:solidFill>
                  <a:srgbClr val="2563EB"/>
                </a:solidFill>
                <a:latin typeface="Microsoft YaHei"/>
                <a:ea typeface="Microsoft YaHei"/>
              </a:rPr>
              <a:t>inherent characteristics</a:t>
            </a:r>
            <a:r>
              <a:rPr lang="zh-CN" sz="1650" b="1">
                <a:solidFill>
                  <a:srgbClr val="0F172A"/>
                </a:solidFill>
                <a:latin typeface="Microsoft YaHei"/>
                <a:ea typeface="Microsoft YaHei"/>
              </a:rPr>
              <a:t>satisfy</a:t>
            </a:r>
            <a:r>
              <a:rPr lang="zh-CN" sz="1650" b="1">
                <a:solidFill>
                  <a:srgbClr val="2563EB"/>
                </a:solidFill>
                <a:latin typeface="Microsoft YaHei"/>
                <a:ea typeface="Microsoft YaHei"/>
              </a:rPr>
              <a:t>degree of requirement</a:t>
            </a:r>
            <a:r>
              <a:rPr lang="zh-CN" sz="1650" b="1">
                <a:solidFill>
                  <a:srgbClr val="0F172A"/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1167" name="文本框 1166" descr="{&quot;isTemplate&quot;:true,&quot;type&quot;:&quot;text&quot;}"/>
          <p:cNvSpPr txBox="1"/>
          <p:nvPr/>
        </p:nvSpPr>
        <p:spPr>
          <a:xfrm>
            <a:off x="571500" y="2800350"/>
            <a:ext cx="6705600" cy="7048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70000"/>
              </a:lnSpc>
            </a:pPr>
            <a:r>
              <a:rPr lang="zh-CN" sz="1350">
                <a:solidFill>
                  <a:srgbClr val="1E293B"/>
                </a:solidFill>
                <a:latin typeface="Microsoft YaHei"/>
                <a:ea typeface="Microsoft YaHei"/>
              </a:rPr>
              <a:t>quality is not</a:t>
            </a:r>
            <a:r>
              <a:rPr lang="en-US" sz="1350">
                <a:solidFill>
                  <a:srgbClr val="1E293B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E293B"/>
                </a:solidFill>
                <a:latin typeface="Microsoft YaHei"/>
                <a:ea typeface="Microsoft YaHei"/>
              </a:rPr>
              <a:t>good</a:t>
            </a:r>
            <a:r>
              <a:rPr lang="en-US" sz="1350">
                <a:solidFill>
                  <a:srgbClr val="1E293B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1E293B"/>
                </a:solidFill>
                <a:latin typeface="Microsoft YaHei"/>
                <a:ea typeface="Microsoft YaHei"/>
              </a:rPr>
              <a:t>A vague feeling, but a measurable, comparable and improveable yardstick.</a:t>
            </a:r>
            <a:endParaRPr/>
          </a:p>
          <a:p>
            <a:pPr>
              <a:lnSpc>
                <a:spcPct val="170000"/>
              </a:lnSpc>
            </a:pPr>
            <a:r>
              <a:rPr lang="zh-CN" sz="1350">
                <a:solidFill>
                  <a:srgbClr val="1E293B"/>
                </a:solidFill>
                <a:latin typeface="Microsoft YaHei"/>
                <a:ea typeface="Microsoft YaHei"/>
              </a:rPr>
              <a:t>It runs through every aspect of products, processes, and services.</a:t>
            </a:r>
            <a:endParaRPr/>
          </a:p>
        </p:txBody>
      </p:sp>
      <p:sp>
        <p:nvSpPr>
          <p:cNvPr id="1168" name="文本框 1167" descr="{&quot;isTemplate&quot;:true,&quot;type&quot;:&quot;text&quot;}"/>
          <p:cNvSpPr txBox="1"/>
          <p:nvPr/>
        </p:nvSpPr>
        <p:spPr>
          <a:xfrm>
            <a:off x="571500" y="3810000"/>
            <a:ext cx="6705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Three core perspectives</a:t>
            </a:r>
            <a:endParaRPr/>
          </a:p>
        </p:txBody>
      </p:sp>
      <p:sp>
        <p:nvSpPr>
          <p:cNvPr id="1169" name="圆角矩形 1168"/>
          <p:cNvSpPr/>
          <p:nvPr/>
        </p:nvSpPr>
        <p:spPr>
          <a:xfrm>
            <a:off x="571500" y="4248150"/>
            <a:ext cx="6705600" cy="590550"/>
          </a:xfrm>
          <a:prstGeom prst="roundRect">
            <a:avLst>
              <a:gd name="adj" fmla="val 967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70" name="图形 116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5800" y="4410075"/>
            <a:ext cx="266700" cy="266700"/>
          </a:xfrm>
          <a:prstGeom prst="rect">
            <a:avLst/>
          </a:prstGeom>
          <a:ln/>
        </p:spPr>
      </p:pic>
      <p:sp>
        <p:nvSpPr>
          <p:cNvPr id="1171" name="文本框 1170" descr="{&quot;isTemplate&quot;:true,&quot;type&quot;:&quot;text&quot;}"/>
          <p:cNvSpPr txBox="1"/>
          <p:nvPr/>
        </p:nvSpPr>
        <p:spPr>
          <a:xfrm>
            <a:off x="1085850" y="4362450"/>
            <a:ext cx="2400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customer perspective</a:t>
            </a:r>
            <a:endParaRPr/>
          </a:p>
        </p:txBody>
      </p:sp>
      <p:sp>
        <p:nvSpPr>
          <p:cNvPr id="1172" name="文本框 1171" descr="{&quot;isTemplate&quot;:true,&quot;type&quot;:&quot;text&quot;}"/>
          <p:cNvSpPr txBox="1"/>
          <p:nvPr/>
        </p:nvSpPr>
        <p:spPr>
          <a:xfrm>
            <a:off x="1085850" y="4562475"/>
            <a:ext cx="2400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Meet stated and implicit needs so customers are willing to pay</a:t>
            </a:r>
            <a:endParaRPr/>
          </a:p>
        </p:txBody>
      </p:sp>
      <p:sp>
        <p:nvSpPr>
          <p:cNvPr id="1173" name="圆角矩形 1172"/>
          <p:cNvSpPr/>
          <p:nvPr/>
        </p:nvSpPr>
        <p:spPr>
          <a:xfrm>
            <a:off x="571500" y="4953000"/>
            <a:ext cx="6705600" cy="590550"/>
          </a:xfrm>
          <a:prstGeom prst="roundRect">
            <a:avLst>
              <a:gd name="adj" fmla="val 967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74" name="图形 117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5114925"/>
            <a:ext cx="266700" cy="266700"/>
          </a:xfrm>
          <a:prstGeom prst="rect">
            <a:avLst/>
          </a:prstGeom>
          <a:ln/>
        </p:spPr>
      </p:pic>
      <p:sp>
        <p:nvSpPr>
          <p:cNvPr id="1175" name="文本框 1174" descr="{&quot;isTemplate&quot;:true,&quot;type&quot;:&quot;text&quot;}"/>
          <p:cNvSpPr txBox="1"/>
          <p:nvPr/>
        </p:nvSpPr>
        <p:spPr>
          <a:xfrm>
            <a:off x="1085850" y="5067300"/>
            <a:ext cx="1866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organizational perspective</a:t>
            </a:r>
            <a:endParaRPr/>
          </a:p>
        </p:txBody>
      </p:sp>
      <p:sp>
        <p:nvSpPr>
          <p:cNvPr id="1176" name="文本框 1175" descr="{&quot;isTemplate&quot;:true,&quot;type&quot;:&quot;text&quot;}"/>
          <p:cNvSpPr txBox="1"/>
          <p:nvPr/>
        </p:nvSpPr>
        <p:spPr>
          <a:xfrm>
            <a:off x="1085850" y="5267325"/>
            <a:ext cx="1866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Stable process, leading efficiency, and controllable risks</a:t>
            </a:r>
            <a:endParaRPr/>
          </a:p>
        </p:txBody>
      </p:sp>
      <p:sp>
        <p:nvSpPr>
          <p:cNvPr id="1177" name="圆角矩形 1176"/>
          <p:cNvSpPr/>
          <p:nvPr/>
        </p:nvSpPr>
        <p:spPr>
          <a:xfrm>
            <a:off x="571500" y="5657850"/>
            <a:ext cx="6705600" cy="590550"/>
          </a:xfrm>
          <a:prstGeom prst="roundRect">
            <a:avLst>
              <a:gd name="adj" fmla="val 967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78" name="图形 117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85800" y="5819775"/>
            <a:ext cx="266700" cy="266700"/>
          </a:xfrm>
          <a:prstGeom prst="rect">
            <a:avLst/>
          </a:prstGeom>
          <a:ln/>
        </p:spPr>
      </p:pic>
      <p:sp>
        <p:nvSpPr>
          <p:cNvPr id="1179" name="文本框 1178" descr="{&quot;isTemplate&quot;:true,&quot;type&quot;:&quot;text&quot;}"/>
          <p:cNvSpPr txBox="1"/>
          <p:nvPr/>
        </p:nvSpPr>
        <p:spPr>
          <a:xfrm>
            <a:off x="1085850" y="5772150"/>
            <a:ext cx="2400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social perspective</a:t>
            </a:r>
            <a:endParaRPr/>
          </a:p>
        </p:txBody>
      </p:sp>
      <p:sp>
        <p:nvSpPr>
          <p:cNvPr id="1180" name="文本框 1179" descr="{&quot;isTemplate&quot;:true,&quot;type&quot;:&quot;text&quot;}"/>
          <p:cNvSpPr txBox="1"/>
          <p:nvPr/>
        </p:nvSpPr>
        <p:spPr>
          <a:xfrm>
            <a:off x="1085850" y="5972175"/>
            <a:ext cx="2400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Compliance, safety, sustainability, and responsibility to stakeholders</a:t>
            </a:r>
            <a:endParaRPr/>
          </a:p>
        </p:txBody>
      </p:sp>
      <p:sp>
        <p:nvSpPr>
          <p:cNvPr id="1181" name="文本框 1180" descr="{&quot;isTemplate&quot;:true,&quot;type&quot;:&quot;text&quot;}"/>
          <p:cNvSpPr txBox="1"/>
          <p:nvPr/>
        </p:nvSpPr>
        <p:spPr>
          <a:xfrm>
            <a:off x="8886825" y="1428750"/>
            <a:ext cx="12001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The five-dimensional connotation of quality</a:t>
            </a:r>
            <a:endParaRPr/>
          </a:p>
        </p:txBody>
      </p:sp>
      <p:pic>
        <p:nvPicPr>
          <p:cNvPr id="1182" name="图形 118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72400" y="1752600"/>
            <a:ext cx="3429000" cy="3429000"/>
          </a:xfrm>
          <a:prstGeom prst="rect">
            <a:avLst/>
          </a:prstGeom>
          <a:ln/>
        </p:spPr>
      </p:pic>
      <p:sp>
        <p:nvSpPr>
          <p:cNvPr id="1183" name="任意形状 1182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84" name="文本框 1183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185" name="文本框 1184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03 / 30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1 · quality perception&#10;            &lt;/Text&gt;&#10;            &lt;Text style={{ fontSize: 34, color: '#0F172A', fontWeight: 'bold', marginTop: 8 }}&gt;&#10;                A century of evolution of quality management&#10;            &lt;/Text&gt;&#10;        &lt;/Box&gt;&#10;&#10;        {/* B区上方 55%：SVG时间轴 */}&#10;        &lt;Box style={{&#10;            position: 'absolute',&#10;            top: 150, left: 60, right: 60,&#10;            height: 280,&#10;        }}&gt;&#10;            &lt;svg width={1160} height={280} viewBox='0 0 1160 280'&gt;&#10;                {/* 主轴线 */}&#10;                &lt;line x1={80} y1={140} x2={1080} y2={140} stroke='#E2E8F0' strokeWidth={3} /&gt;&#10;                {/* 已完成进度线 */}&#10;                &lt;line x1={80} y1={140} x2={1080} y2={140} stroke='url(#historyGrad)' strokeWidth={3} /&gt;&#10;                &lt;defs&gt;&#10;                    &lt;linearGradient id='historyGrad' x1='0%' y1='0%' x2='100%' y2='0%'&gt;&#10;                        &lt;stop offset='0%' stopColor='#2563EB' /&gt;&#10;                        &lt;stop offset='100%' stopColor='#F59E0B' /&gt;&#10;                    &lt;/linearGradient&gt;&#10;                &lt;/defs&gt;&#10;                {/* 4个节点 */}&#10;                {[&#10;                    { x: 180, color: '#94A3B8' },&#10;                    { x: 480, color: '#0EA5E9' },&#10;                    { x: 780, color: '#2563EB' },&#10;                    { x: 1080, color: '#F59E0B' },&#10;                ].map((node, idx) =&gt; (&#10;                    &lt;g key={idx}&gt;&#10;                        &lt;circle cx={node.x} cy={140} r={28} fill={node.color} /&gt;&#10;                        &lt;circle cx={node.x} cy={140} r={20} fill='#FFFFFF' /&gt;&#10;                        &lt;circle cx={node.x} cy={140} r={10} fill={node.color} /&gt;&#10;                    &lt;/g&gt;&#10;                ))}&#10;                {/* 4个节点的标签 - 上方 */}&#10;                {[&#10;                    { x: 180, era: '1900s-1920s', name: 'Quality inspection', color: '#475569' },&#10;                    { x: 480, era: '1920s-1950s', name: 'Statistical quality control', color: '#0EA5E9' },&#10;                    { x: 780, era: '1950s-1980s', name: 'total quality management', color: '#2563EB' },&#10;                    { x: 1080, era: '1987 至今', name: '现代Quality management system', color: '#F59E0B' },&#10;                ].map((label, idx) =&gt; (&#10;                    &lt;g key={idx}&gt;&#10;                        &lt;rect x={label.x - 110} y={20} width={220} height={64} rx={6} fill={label.color} /&gt;&#10;                        &lt;text x={label.x} y={48} textAnchor='middle' fontSize={16} fontWeight='bold' fill='#FFFFFF'&gt;&#10;                            {label.name}&#10;                        &lt;/text&gt;&#10;                        &lt;text x={label.x} y={72} textAnchor='middle' fontSize={13} fill='rgba(255,255,255,0.85)'&gt;&#10;                            {label.era}&#10;                        &lt;/text&gt;&#10;                        {/* 连接线 */}&#10;                        &lt;line x1={label.x} y1={88} x2={label.x} y2={112} stroke={label.color} strokeWidth={2} /&gt;&#10;                    &lt;/g&gt;&#10;                ))}&#10;            &lt;/svg&gt;&#10;        &lt;/Box&gt;&#10;&#10;        {/* B区下方 45%：4个阶段特征卡片 */}&#10;        &lt;Box style={{&#10;            position: 'absolute',&#10;            top: 450, left: 60, right: 60,&#10;            flexDirection: 'row',&#10;            gap: 16,&#10;        }}&gt;&#10;            {[&#10;                { era: '1.0', title: 'Quality inspection', feature: 'Check afterwards', desc: 'pass&quot;see, touch, measure&quot;The essence of identifying non-conforming products is&quot;pick out the bad&quot;', icon: 'eye', color: '#475569' },&#10;                { era: '2.0', title: 'Statistical quality control', feature: 'process prevention', desc: 'use SPC Control charts and error-proofing technology reduce defects from the source', icon: 'chart-line', color: '#0EA5E9' },&#10;                { era: '3.0', title: 'total quality management', feature: 'Everyone participates', desc: 'TQM Concept: Quality is designed, not inspected', icon: 'users', color: '#2563EB' },&#10;                { era: '4.0', title: 'Modern quality system', feature: 'System management', desc: 'ISO 9001 / IATF Waiting for system certification,PDCA + risk management', icon: 'shield-alt', color: '#F59E0B' },&#10;            ].map((item, idx) =&gt; (&#10;                &lt;Box key={idx} style={{&#10;                    flex: 1,&#10;                    flexDirection: 'column',&#10;                    background: '#F8FAFC',&#10;                    borderRadius: 8,&#10;                    padding: 16,&#10;                    borderTop: `3px solid ${item.color}`,&#10;                }}&gt;&#10;                    &lt;Box style={{&#10;                        flexDirection: 'row',&#10;                        alignItems: 'center',&#10;                        justifyContent: 'space-between',&#10;                        marginBottom: 8,&#10;                    }}&gt;&#10;                        &lt;Text style={{ fontSize: 22, color: item.color, fontWeight: 'bold', fontFamily: 'Inter' }}&gt;&#10;                            {item.era}&#10;                        &lt;/Text&gt;&#10;                        &lt;FAIcon name={item.icon} style={{ fill: item.color, width: 22, height: 22 }} /&gt;&#10;                    &lt;/Box&gt;&#10;                    &lt;Text style={{ fontSize: 17, color: '#0F172A', fontWeight: 'bold' }}&gt;&#10;                        {item.title}&#10;                    &lt;/Text&gt;&#10;                    &lt;Box style={{&#10;                        background: item.color,&#10;                        paddingLeft: 8, paddingRight: 8,&#10;                        paddingTop: 3, paddingBottom: 3,&#10;                        borderRadius: 4,&#10;                        alignSelf: 'flex-start',&#10;                        marginTop: 6,&#10;                    }}&gt;&#10;                        &lt;Text style={{ fontSize: 12, color: '#FFFFFF', fontWeight: 600 }}&gt;&#10;                            {item.feature}&#10;                        &lt;/Text&gt;&#10;                    &lt;/Box&gt;&#10;                    &lt;Text style={{ fontSize: 13, color: '#475569', marginTop: 8, lineHeight: 1.5 }}&gt;&#10;                        {item.desc}&#10;                    &lt;/Text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4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矩形 159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3" name="任意形状 1592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4" name="文本框 1593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01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1595" name="文本框 1594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A century of evolution of quality management</a:t>
            </a:r>
            <a:endParaRPr/>
          </a:p>
        </p:txBody>
      </p:sp>
      <p:pic>
        <p:nvPicPr>
          <p:cNvPr id="1596" name="图形 159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428750"/>
            <a:ext cx="11049000" cy="2667000"/>
          </a:xfrm>
          <a:prstGeom prst="rect">
            <a:avLst/>
          </a:prstGeom>
          <a:ln/>
        </p:spPr>
      </p:pic>
      <p:sp>
        <p:nvSpPr>
          <p:cNvPr id="1597" name="圆角矩形 1596"/>
          <p:cNvSpPr/>
          <p:nvPr/>
        </p:nvSpPr>
        <p:spPr>
          <a:xfrm>
            <a:off x="571500" y="4314825"/>
            <a:ext cx="2647950" cy="1647825"/>
          </a:xfrm>
          <a:prstGeom prst="roundRect">
            <a:avLst>
              <a:gd name="adj" fmla="val 462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8" name="任意形状 1597"/>
          <p:cNvSpPr/>
          <p:nvPr/>
        </p:nvSpPr>
        <p:spPr>
          <a:xfrm>
            <a:off x="571500" y="4314825"/>
            <a:ext cx="2647950" cy="1647825"/>
          </a:xfrm>
          <a:custGeom>
            <a:avLst/>
            <a:gdLst/>
            <a:ahLst/>
            <a:cxnLst/>
            <a:rect l="0" t="0" r="0" b="0"/>
            <a:pathLst>
              <a:path w="278" h="173">
                <a:moveTo>
                  <a:pt x="270" y="0"/>
                </a:moveTo>
                <a:cubicBezTo>
                  <a:pt x="274" y="0"/>
                  <a:pt x="277" y="3"/>
                  <a:pt x="278" y="7"/>
                </a:cubicBezTo>
                <a:cubicBezTo>
                  <a:pt x="277" y="4"/>
                  <a:pt x="275" y="3"/>
                  <a:pt x="273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0" y="0"/>
                </a:lnTo>
                <a:close/>
              </a:path>
            </a:pathLst>
          </a:custGeom>
          <a:solidFill>
            <a:srgbClr val="47556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9" name="文本框 1598" descr="{&quot;isTemplate&quot;:true,&quot;type&quot;:&quot;text&quot;}"/>
          <p:cNvSpPr txBox="1"/>
          <p:nvPr/>
        </p:nvSpPr>
        <p:spPr>
          <a:xfrm>
            <a:off x="723900" y="4467225"/>
            <a:ext cx="295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475569"/>
                </a:solidFill>
                <a:latin typeface="Inter"/>
                <a:ea typeface="Inter"/>
              </a:rPr>
              <a:t>1.0</a:t>
            </a:r>
            <a:endParaRPr/>
          </a:p>
        </p:txBody>
      </p:sp>
      <p:pic>
        <p:nvPicPr>
          <p:cNvPr id="1600" name="图形 159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57500" y="4495800"/>
            <a:ext cx="209550" cy="209550"/>
          </a:xfrm>
          <a:prstGeom prst="rect">
            <a:avLst/>
          </a:prstGeom>
          <a:ln/>
        </p:spPr>
      </p:pic>
      <p:sp>
        <p:nvSpPr>
          <p:cNvPr id="1601" name="文本框 1600" descr="{&quot;isTemplate&quot;:true,&quot;type&quot;:&quot;text&quot;}"/>
          <p:cNvSpPr txBox="1"/>
          <p:nvPr/>
        </p:nvSpPr>
        <p:spPr>
          <a:xfrm>
            <a:off x="723900" y="4800600"/>
            <a:ext cx="23431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Quality inspection</a:t>
            </a:r>
            <a:endParaRPr/>
          </a:p>
        </p:txBody>
      </p:sp>
      <p:sp>
        <p:nvSpPr>
          <p:cNvPr id="1602" name="圆角矩形 1601"/>
          <p:cNvSpPr/>
          <p:nvPr/>
        </p:nvSpPr>
        <p:spPr>
          <a:xfrm>
            <a:off x="723900" y="5057775"/>
            <a:ext cx="609600" cy="200025"/>
          </a:xfrm>
          <a:prstGeom prst="roundRect">
            <a:avLst>
              <a:gd name="adj" fmla="val 19048"/>
            </a:avLst>
          </a:prstGeom>
          <a:solidFill>
            <a:srgbClr val="47556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03" name="文本框 1602" descr="{&quot;isTemplate&quot;:true,&quot;type&quot;:&quot;text&quot;}"/>
          <p:cNvSpPr txBox="1"/>
          <p:nvPr/>
        </p:nvSpPr>
        <p:spPr>
          <a:xfrm>
            <a:off x="800100" y="50863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Microsoft YaHei"/>
                <a:ea typeface="Microsoft YaHei"/>
              </a:rPr>
              <a:t>Check afterwards</a:t>
            </a:r>
            <a:endParaRPr/>
          </a:p>
        </p:txBody>
      </p:sp>
      <p:sp>
        <p:nvSpPr>
          <p:cNvPr id="1604" name="文本框 1603" descr="{&quot;isTemplate&quot;:true,&quot;type&quot;:&quot;text&quot;}"/>
          <p:cNvSpPr txBox="1"/>
          <p:nvPr/>
        </p:nvSpPr>
        <p:spPr>
          <a:xfrm>
            <a:off x="723900" y="5334000"/>
            <a:ext cx="234315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pass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see, touch, measure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The essence of identifying non-conforming products is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pick out the bad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605" name="圆角矩形 1604"/>
          <p:cNvSpPr/>
          <p:nvPr/>
        </p:nvSpPr>
        <p:spPr>
          <a:xfrm>
            <a:off x="3371850" y="4314825"/>
            <a:ext cx="2647950" cy="1647825"/>
          </a:xfrm>
          <a:prstGeom prst="roundRect">
            <a:avLst>
              <a:gd name="adj" fmla="val 462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06" name="任意形状 1605"/>
          <p:cNvSpPr/>
          <p:nvPr/>
        </p:nvSpPr>
        <p:spPr>
          <a:xfrm>
            <a:off x="3371850" y="4314825"/>
            <a:ext cx="2647950" cy="1647825"/>
          </a:xfrm>
          <a:custGeom>
            <a:avLst/>
            <a:gdLst/>
            <a:ahLst/>
            <a:cxnLst/>
            <a:rect l="0" t="0" r="0" b="0"/>
            <a:pathLst>
              <a:path w="278" h="173">
                <a:moveTo>
                  <a:pt x="270" y="0"/>
                </a:moveTo>
                <a:cubicBezTo>
                  <a:pt x="274" y="0"/>
                  <a:pt x="277" y="3"/>
                  <a:pt x="278" y="7"/>
                </a:cubicBezTo>
                <a:cubicBezTo>
                  <a:pt x="277" y="4"/>
                  <a:pt x="275" y="3"/>
                  <a:pt x="273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0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07" name="文本框 1606" descr="{&quot;isTemplate&quot;:true,&quot;type&quot;:&quot;text&quot;}"/>
          <p:cNvSpPr txBox="1"/>
          <p:nvPr/>
        </p:nvSpPr>
        <p:spPr>
          <a:xfrm>
            <a:off x="3524250" y="4467225"/>
            <a:ext cx="295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A5E9"/>
                </a:solidFill>
                <a:latin typeface="Inter"/>
                <a:ea typeface="Inter"/>
              </a:rPr>
              <a:t>2.0</a:t>
            </a:r>
            <a:endParaRPr/>
          </a:p>
        </p:txBody>
      </p:sp>
      <p:pic>
        <p:nvPicPr>
          <p:cNvPr id="1608" name="图形 160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7850" y="4495800"/>
            <a:ext cx="209550" cy="209550"/>
          </a:xfrm>
          <a:prstGeom prst="rect">
            <a:avLst/>
          </a:prstGeom>
          <a:ln/>
        </p:spPr>
      </p:pic>
      <p:sp>
        <p:nvSpPr>
          <p:cNvPr id="1609" name="文本框 1608" descr="{&quot;isTemplate&quot;:true,&quot;type&quot;:&quot;text&quot;}"/>
          <p:cNvSpPr txBox="1"/>
          <p:nvPr/>
        </p:nvSpPr>
        <p:spPr>
          <a:xfrm>
            <a:off x="3524250" y="4800600"/>
            <a:ext cx="23431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Statistical quality control</a:t>
            </a:r>
            <a:endParaRPr/>
          </a:p>
        </p:txBody>
      </p:sp>
      <p:sp>
        <p:nvSpPr>
          <p:cNvPr id="1610" name="圆角矩形 1609"/>
          <p:cNvSpPr/>
          <p:nvPr/>
        </p:nvSpPr>
        <p:spPr>
          <a:xfrm>
            <a:off x="3524250" y="5057775"/>
            <a:ext cx="609600" cy="200025"/>
          </a:xfrm>
          <a:prstGeom prst="roundRect">
            <a:avLst>
              <a:gd name="adj" fmla="val 19048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1" name="文本框 1610" descr="{&quot;isTemplate&quot;:true,&quot;type&quot;:&quot;text&quot;}"/>
          <p:cNvSpPr txBox="1"/>
          <p:nvPr/>
        </p:nvSpPr>
        <p:spPr>
          <a:xfrm>
            <a:off x="3600450" y="50863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Microsoft YaHei"/>
                <a:ea typeface="Microsoft YaHei"/>
              </a:rPr>
              <a:t>process prevention</a:t>
            </a:r>
            <a:endParaRPr/>
          </a:p>
        </p:txBody>
      </p:sp>
      <p:sp>
        <p:nvSpPr>
          <p:cNvPr id="1612" name="文本框 1611" descr="{&quot;isTemplate&quot;:true,&quot;type&quot;:&quot;text&quot;}"/>
          <p:cNvSpPr txBox="1"/>
          <p:nvPr/>
        </p:nvSpPr>
        <p:spPr>
          <a:xfrm>
            <a:off x="3524250" y="5334000"/>
            <a:ext cx="234315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use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SPC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Control charts and error-proofing technology reduce defects from the source</a:t>
            </a:r>
            <a:endParaRPr/>
          </a:p>
        </p:txBody>
      </p:sp>
      <p:sp>
        <p:nvSpPr>
          <p:cNvPr id="1613" name="圆角矩形 1612"/>
          <p:cNvSpPr/>
          <p:nvPr/>
        </p:nvSpPr>
        <p:spPr>
          <a:xfrm>
            <a:off x="6172200" y="4314825"/>
            <a:ext cx="2647950" cy="1647825"/>
          </a:xfrm>
          <a:prstGeom prst="roundRect">
            <a:avLst>
              <a:gd name="adj" fmla="val 462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4" name="任意形状 1613"/>
          <p:cNvSpPr/>
          <p:nvPr/>
        </p:nvSpPr>
        <p:spPr>
          <a:xfrm>
            <a:off x="6172200" y="4314825"/>
            <a:ext cx="2647950" cy="1647825"/>
          </a:xfrm>
          <a:custGeom>
            <a:avLst/>
            <a:gdLst/>
            <a:ahLst/>
            <a:cxnLst/>
            <a:rect l="0" t="0" r="0" b="0"/>
            <a:pathLst>
              <a:path w="278" h="173">
                <a:moveTo>
                  <a:pt x="270" y="0"/>
                </a:moveTo>
                <a:cubicBezTo>
                  <a:pt x="274" y="0"/>
                  <a:pt x="277" y="3"/>
                  <a:pt x="278" y="7"/>
                </a:cubicBezTo>
                <a:cubicBezTo>
                  <a:pt x="277" y="4"/>
                  <a:pt x="275" y="3"/>
                  <a:pt x="273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0" y="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5" name="文本框 1614" descr="{&quot;isTemplate&quot;:true,&quot;type&quot;:&quot;text&quot;}"/>
          <p:cNvSpPr txBox="1"/>
          <p:nvPr/>
        </p:nvSpPr>
        <p:spPr>
          <a:xfrm>
            <a:off x="6324600" y="4467225"/>
            <a:ext cx="295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563EB"/>
                </a:solidFill>
                <a:latin typeface="Inter"/>
                <a:ea typeface="Inter"/>
              </a:rPr>
              <a:t>3.0</a:t>
            </a:r>
            <a:endParaRPr/>
          </a:p>
        </p:txBody>
      </p:sp>
      <p:pic>
        <p:nvPicPr>
          <p:cNvPr id="1616" name="图形 1615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58200" y="4495800"/>
            <a:ext cx="209550" cy="209550"/>
          </a:xfrm>
          <a:prstGeom prst="rect">
            <a:avLst/>
          </a:prstGeom>
          <a:ln/>
        </p:spPr>
      </p:pic>
      <p:sp>
        <p:nvSpPr>
          <p:cNvPr id="1617" name="文本框 1616" descr="{&quot;isTemplate&quot;:true,&quot;type&quot;:&quot;text&quot;}"/>
          <p:cNvSpPr txBox="1"/>
          <p:nvPr/>
        </p:nvSpPr>
        <p:spPr>
          <a:xfrm>
            <a:off x="6324600" y="4800600"/>
            <a:ext cx="23431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total quality management</a:t>
            </a:r>
            <a:endParaRPr/>
          </a:p>
        </p:txBody>
      </p:sp>
      <p:sp>
        <p:nvSpPr>
          <p:cNvPr id="1618" name="圆角矩形 1617"/>
          <p:cNvSpPr/>
          <p:nvPr/>
        </p:nvSpPr>
        <p:spPr>
          <a:xfrm>
            <a:off x="6324600" y="5057775"/>
            <a:ext cx="609600" cy="200025"/>
          </a:xfrm>
          <a:prstGeom prst="roundRect">
            <a:avLst>
              <a:gd name="adj" fmla="val 19048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19" name="文本框 1618" descr="{&quot;isTemplate&quot;:true,&quot;type&quot;:&quot;text&quot;}"/>
          <p:cNvSpPr txBox="1"/>
          <p:nvPr/>
        </p:nvSpPr>
        <p:spPr>
          <a:xfrm>
            <a:off x="6400800" y="50863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Microsoft YaHei"/>
                <a:ea typeface="Microsoft YaHei"/>
              </a:rPr>
              <a:t>Everyone participates</a:t>
            </a:r>
            <a:endParaRPr/>
          </a:p>
        </p:txBody>
      </p:sp>
      <p:sp>
        <p:nvSpPr>
          <p:cNvPr id="1620" name="文本框 1619" descr="{&quot;isTemplate&quot;:true,&quot;type&quot;:&quot;text&quot;}"/>
          <p:cNvSpPr txBox="1"/>
          <p:nvPr/>
        </p:nvSpPr>
        <p:spPr>
          <a:xfrm>
            <a:off x="6324600" y="5334000"/>
            <a:ext cx="234315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TQM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Concept: Quality is designed, not inspected</a:t>
            </a:r>
            <a:endParaRPr/>
          </a:p>
        </p:txBody>
      </p:sp>
      <p:sp>
        <p:nvSpPr>
          <p:cNvPr id="1621" name="圆角矩形 1620"/>
          <p:cNvSpPr/>
          <p:nvPr/>
        </p:nvSpPr>
        <p:spPr>
          <a:xfrm>
            <a:off x="8972550" y="4314825"/>
            <a:ext cx="2647950" cy="1647825"/>
          </a:xfrm>
          <a:prstGeom prst="roundRect">
            <a:avLst>
              <a:gd name="adj" fmla="val 4624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2" name="任意形状 1621"/>
          <p:cNvSpPr/>
          <p:nvPr/>
        </p:nvSpPr>
        <p:spPr>
          <a:xfrm>
            <a:off x="8972550" y="4314825"/>
            <a:ext cx="2647950" cy="1647825"/>
          </a:xfrm>
          <a:custGeom>
            <a:avLst/>
            <a:gdLst/>
            <a:ahLst/>
            <a:cxnLst/>
            <a:rect l="0" t="0" r="0" b="0"/>
            <a:pathLst>
              <a:path w="278" h="173">
                <a:moveTo>
                  <a:pt x="270" y="0"/>
                </a:moveTo>
                <a:cubicBezTo>
                  <a:pt x="274" y="0"/>
                  <a:pt x="277" y="3"/>
                  <a:pt x="278" y="7"/>
                </a:cubicBezTo>
                <a:cubicBezTo>
                  <a:pt x="277" y="4"/>
                  <a:pt x="275" y="3"/>
                  <a:pt x="273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0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3" name="文本框 1622" descr="{&quot;isTemplate&quot;:true,&quot;type&quot;:&quot;text&quot;}"/>
          <p:cNvSpPr txBox="1"/>
          <p:nvPr/>
        </p:nvSpPr>
        <p:spPr>
          <a:xfrm>
            <a:off x="9124950" y="4467225"/>
            <a:ext cx="2952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59E0B"/>
                </a:solidFill>
                <a:latin typeface="Inter"/>
                <a:ea typeface="Inter"/>
              </a:rPr>
              <a:t>4.0</a:t>
            </a:r>
            <a:endParaRPr/>
          </a:p>
        </p:txBody>
      </p:sp>
      <p:pic>
        <p:nvPicPr>
          <p:cNvPr id="1624" name="图形 1623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58550" y="4495800"/>
            <a:ext cx="209550" cy="209550"/>
          </a:xfrm>
          <a:prstGeom prst="rect">
            <a:avLst/>
          </a:prstGeom>
          <a:ln/>
        </p:spPr>
      </p:pic>
      <p:sp>
        <p:nvSpPr>
          <p:cNvPr id="1625" name="文本框 1624" descr="{&quot;isTemplate&quot;:true,&quot;type&quot;:&quot;text&quot;}"/>
          <p:cNvSpPr txBox="1"/>
          <p:nvPr/>
        </p:nvSpPr>
        <p:spPr>
          <a:xfrm>
            <a:off x="9124950" y="4800600"/>
            <a:ext cx="23431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Modern quality system</a:t>
            </a:r>
            <a:endParaRPr/>
          </a:p>
        </p:txBody>
      </p:sp>
      <p:sp>
        <p:nvSpPr>
          <p:cNvPr id="1626" name="圆角矩形 1625"/>
          <p:cNvSpPr/>
          <p:nvPr/>
        </p:nvSpPr>
        <p:spPr>
          <a:xfrm>
            <a:off x="9124950" y="5057775"/>
            <a:ext cx="609600" cy="200025"/>
          </a:xfrm>
          <a:prstGeom prst="roundRect">
            <a:avLst>
              <a:gd name="adj" fmla="val 19048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27" name="文本框 1626" descr="{&quot;isTemplate&quot;:true,&quot;type&quot;:&quot;text&quot;}"/>
          <p:cNvSpPr txBox="1"/>
          <p:nvPr/>
        </p:nvSpPr>
        <p:spPr>
          <a:xfrm>
            <a:off x="9201150" y="50863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FFFFF"/>
                </a:solidFill>
                <a:latin typeface="Microsoft YaHei"/>
                <a:ea typeface="Microsoft YaHei"/>
              </a:rPr>
              <a:t>System management</a:t>
            </a:r>
            <a:endParaRPr/>
          </a:p>
        </p:txBody>
      </p:sp>
      <p:sp>
        <p:nvSpPr>
          <p:cNvPr id="1628" name="文本框 1627" descr="{&quot;isTemplate&quot;:true,&quot;type&quot;:&quot;text&quot;}"/>
          <p:cNvSpPr txBox="1"/>
          <p:nvPr/>
        </p:nvSpPr>
        <p:spPr>
          <a:xfrm>
            <a:off x="9124950" y="5334000"/>
            <a:ext cx="234315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ISO 9001 / IATF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Waiting for system certification,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PDCA +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risk management</a:t>
            </a:r>
            <a:endParaRPr/>
          </a:p>
        </p:txBody>
      </p:sp>
      <p:sp>
        <p:nvSpPr>
          <p:cNvPr id="1629" name="任意形状 162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30" name="文本框 162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631" name="文本框 163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04 / 30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1 · quality perception&#10;            &lt;/Text&gt;&#10;            &lt;Text style={{ fontSize: 34, color: '#0F172A', fontWeight: 'bold', marginTop: 8 }}&gt;&#10;                product quality · process quality · System quality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THREE LAYERS&#10;                &lt;/Text&gt;&#10;                &lt;Text style={{ fontSize: 32, color: '#FFFFFF', fontWeight: 'bold', marginTop: 4 }}&gt;&#10;                    quality&lt;br /&gt;three levels&#10;                &lt;/Text&gt;&#10;                &lt;Box style={{ width: 40, height: 3, background: '#F59E0B', marginTop: 12 }} /&gt;&#10;                &lt;Text style={{ fontSize: 14, color: 'rgba(255,255,255,0.85)', marginTop: 16, lineHeight: 1.6 }}&gt;&#10;                    Quality is not just a concept, it runs through every dimension of products, processes and systems&#10;                &lt;/Text&gt;&#10;            &lt;/Box&gt;&#10;            &lt;Box style={{&#10;                background: '#F8FAFC',&#10;                borderLeft: '4px solid #F59E0B',&#10;                padding: 14,&#10;                marginTop: 20,&#10;                borderRadius: 4,&#10;            }}&gt;&#10;                &lt;Text style={{ fontSize: 13, color: '#475569', lineHeight: 1.6, fontStyle: 'italic' }}&gt;&#10;                    &quot;Product quality is the result, process quality is the means, and system quality is the guarantee.&quot;&#10;                &lt;/Text&gt;&#10;            &lt;/Box&gt;&#10;        &lt;/Box&gt;&#10;&#10;        {/* 右65%：三层quality卡片 */}&#10;        &lt;Box style={{&#10;            position: 'absolute',&#10;            top: 150, right: 60,&#10;            width: '58%',&#10;            flexDirection: 'column',&#10;            gap: 14,&#10;        }}&gt;&#10;            {[&#10;                {&#10;                    layer: '01',&#10;                    title: 'product quality',&#10;                    en: 'Product Quality',&#10;                    icon: 'box',&#10;                    color: '#2563EB',&#10;                    desc: 'The sum of the characteristics of the product itself that meet stated and implicit needs',&#10;                    points: ['Functional performance: Whether it meets the design specifications', 'Reliability: lifespan, failure rate, maintainability', 'Appearance experience: senses and user experience'],&#10;                },&#10;                {&#10;                    layer: '02',&#10;                    title: 'process quality',&#10;                    en: 'Process Quality',&#10;                    icon: 'cogs',&#10;                    color: '#0EA5E9',&#10;                    desc: 'The stability of the sequence of activities that convert inputs into outputs',&#10;                    points: ['Stability: Is the process controlled and consistent?', 'Ability index:Cp/Cpk Is it up to standard?', 'Efficiency: cycle time and resource utilization'],&#10;                },&#10;                {&#10;                    layer: '03',&#10;                    title: 'System quality',&#10;                    en: 'System Quality',&#10;                    icon: 'project-diagram',&#10;                    color: '#F59E0B',&#10;                    desc: 'Integrity and effectiveness of the organization’s quality management system',&#10;                    points: ['Process integrity: Are there rules to follow?', 'Sustained effectiveness: Is the system really running?', 'Continuous improvement: whether you have the ability to self-correct'],&#10;                },&#10;            ].map((item, idx) =&gt; (&#10;                &lt;Box key={idx} style={{&#10;                    flexDirection: 'row',&#10;                    alignItems: 'flex-start',&#10;                    gap: 14,&#10;                    background: '#F8FAFC',&#10;                    padding: 16,&#10;                    borderRadius: 8,&#10;                    borderLeft: `4px solid ${item.color}`,&#10;                }}&gt;&#10;                    &lt;Box style={{&#10;                        width: 48, height: 48,&#10;                        borderRadius: 8,&#10;                        background: `${item.color}1A`,&#10;                        justifyContent: 'center',&#10;                        alignItems: 'center',&#10;                    }}&gt;&#10;                        &lt;FAIcon name={item.icon} style={{ fill: item.color, width: 26, height: 26 }} /&gt;&#10;                    &lt;/Box&gt;&#10;                    &lt;Box style={{ flexDirection: 'column', flex: 1 }}&gt;&#10;                        &lt;Box style={{ flexDirection: 'row', alignItems: 'baseline', gap: 8 }}&gt;&#10;                            &lt;Text style={{ fontSize: 20, color: '#0F172A', fontWeight: 'bold' }}&gt;&#10;                                {item.title}&#10;                            &lt;/Text&gt;&#10;                            &lt;Text style={{ fontSize: 11, color: '#94A3B8', fontFamily: 'Inter', letterSpacing: 1 }}&gt;&#10;                                {item.en.toUpperCase()}&#10;                            &lt;/Text&gt;&#10;                        &lt;/Box&gt;&#10;                        &lt;Text style={{ fontSize: 13, color: '#64748B', marginTop: 4, lineHeight: 1.4 }}&gt;&#10;                            {item.desc}&#10;                        &lt;/Text&gt;&#10;                        &lt;Box style={{ flexDirection: 'row', gap: 16, marginTop: 8, flexWrap: 'wrap' }}&gt;&#10;                            {item.points.map((point, i) =&gt; (&#10;                                &lt;Box key={i} style={{ flexDirection: 'row', alignItems: 'center', gap: 4 }}&gt;&#10;                                    &lt;FAIcon name='check' style={{ fill: item.color, width: 12, height: 12 }} /&gt;&#10;                                    &lt;Text style={{ fontSize: 12, color: '#475569' }}&gt;&#10;                                        {point}&#10;                                    &lt;/Text&gt;&#10;                                &lt;/Box&gt;&#10;                            ))}&#10;                        &lt;/Box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5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矩形 16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96" name="任意形状 169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97" name="文本框 1696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01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1698" name="文本框 1697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product quality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process quality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System quality</a:t>
            </a:r>
            <a:endParaRPr/>
          </a:p>
        </p:txBody>
      </p:sp>
      <p:sp>
        <p:nvSpPr>
          <p:cNvPr id="1699" name="圆角矩形 1698"/>
          <p:cNvSpPr/>
          <p:nvPr/>
        </p:nvSpPr>
        <p:spPr>
          <a:xfrm>
            <a:off x="571500" y="1428750"/>
            <a:ext cx="3657600" cy="2228850"/>
          </a:xfrm>
          <a:prstGeom prst="roundRect">
            <a:avLst>
              <a:gd name="adj" fmla="val 3419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700" name="文本框 1699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THREE LAYERS</a:t>
            </a:r>
            <a:endParaRPr/>
          </a:p>
        </p:txBody>
      </p:sp>
      <p:sp>
        <p:nvSpPr>
          <p:cNvPr id="1701" name="文本框 1700" descr="{&quot;isTemplate&quot;:true,&quot;type&quot;:&quot;text&quot;}"/>
          <p:cNvSpPr txBox="1"/>
          <p:nvPr/>
        </p:nvSpPr>
        <p:spPr>
          <a:xfrm>
            <a:off x="800100" y="1885950"/>
            <a:ext cx="3200400" cy="7334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FFFFFF"/>
                </a:solidFill>
                <a:latin typeface="Microsoft YaHei"/>
                <a:ea typeface="Microsoft YaHei"/>
              </a:rPr>
              <a:t>quality</a:t>
            </a:r>
            <a:endParaRPr/>
          </a:p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FFFFFF"/>
                </a:solidFill>
                <a:latin typeface="Microsoft YaHei"/>
                <a:ea typeface="Microsoft YaHei"/>
              </a:rPr>
              <a:t>three levels</a:t>
            </a:r>
            <a:endParaRPr/>
          </a:p>
        </p:txBody>
      </p:sp>
      <p:sp>
        <p:nvSpPr>
          <p:cNvPr id="1702" name="矩形 1701"/>
          <p:cNvSpPr/>
          <p:nvPr/>
        </p:nvSpPr>
        <p:spPr>
          <a:xfrm>
            <a:off x="800100" y="2733675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3" name="文本框 1702" descr="{&quot;isTemplate&quot;:true,&quot;type&quot;:&quot;text&quot;}"/>
          <p:cNvSpPr txBox="1"/>
          <p:nvPr/>
        </p:nvSpPr>
        <p:spPr>
          <a:xfrm>
            <a:off x="800100" y="2914650"/>
            <a:ext cx="3200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Quality is not just a concept, it runs through every dimension of products, processes and systems</a:t>
            </a:r>
            <a:endParaRPr/>
          </a:p>
        </p:txBody>
      </p:sp>
      <p:sp>
        <p:nvSpPr>
          <p:cNvPr id="1704" name="圆角矩形 1703"/>
          <p:cNvSpPr/>
          <p:nvPr/>
        </p:nvSpPr>
        <p:spPr>
          <a:xfrm>
            <a:off x="609600" y="3848100"/>
            <a:ext cx="3657600" cy="504825"/>
          </a:xfrm>
          <a:prstGeom prst="roundRect">
            <a:avLst>
              <a:gd name="adj" fmla="val 754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5" name="任意形状 1704"/>
          <p:cNvSpPr/>
          <p:nvPr/>
        </p:nvSpPr>
        <p:spPr>
          <a:xfrm>
            <a:off x="609600" y="3848100"/>
            <a:ext cx="3657600" cy="504825"/>
          </a:xfrm>
          <a:custGeom>
            <a:avLst/>
            <a:gdLst/>
            <a:ahLst/>
            <a:cxnLst/>
            <a:rect l="0" t="0" r="0" b="0"/>
            <a:pathLst>
              <a:path w="384" h="53">
                <a:moveTo>
                  <a:pt x="4" y="53"/>
                </a:moveTo>
                <a:cubicBezTo>
                  <a:pt x="2" y="53"/>
                  <a:pt x="0" y="51"/>
                  <a:pt x="0" y="49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53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6" name="文本框 1705" descr="{&quot;isTemplate&quot;:true,&quot;type&quot;:&quot;text&quot;}"/>
          <p:cNvSpPr txBox="1"/>
          <p:nvPr/>
        </p:nvSpPr>
        <p:spPr>
          <a:xfrm>
            <a:off x="742950" y="3981450"/>
            <a:ext cx="33528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 i="1">
                <a:solidFill>
                  <a:srgbClr val="475569"/>
                </a:solidFill>
                <a:latin typeface="Microsoft YaHei"/>
                <a:ea typeface="Microsoft YaHei"/>
              </a:rPr>
              <a:t>Product quality is the result, process quality is the means, and system quality is the guarantee.</a:t>
            </a: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707" name="圆角矩形 1706"/>
          <p:cNvSpPr/>
          <p:nvPr/>
        </p:nvSpPr>
        <p:spPr>
          <a:xfrm>
            <a:off x="4591050" y="1428750"/>
            <a:ext cx="7067550" cy="1000125"/>
          </a:xfrm>
          <a:prstGeom prst="roundRect">
            <a:avLst>
              <a:gd name="adj" fmla="val 761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8" name="任意形状 1707"/>
          <p:cNvSpPr/>
          <p:nvPr/>
        </p:nvSpPr>
        <p:spPr>
          <a:xfrm>
            <a:off x="4591050" y="1428750"/>
            <a:ext cx="7067550" cy="1000125"/>
          </a:xfrm>
          <a:custGeom>
            <a:avLst/>
            <a:gdLst/>
            <a:ahLst/>
            <a:cxnLst/>
            <a:rect l="0" t="0" r="0" b="0"/>
            <a:pathLst>
              <a:path w="742" h="105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01"/>
                </a:lnTo>
                <a:cubicBezTo>
                  <a:pt x="4" y="103"/>
                  <a:pt x="5" y="105"/>
                  <a:pt x="7" y="105"/>
                </a:cubicBezTo>
                <a:cubicBezTo>
                  <a:pt x="3" y="105"/>
                  <a:pt x="0" y="101"/>
                  <a:pt x="0" y="97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09" name="圆角矩形 1708"/>
          <p:cNvSpPr/>
          <p:nvPr/>
        </p:nvSpPr>
        <p:spPr>
          <a:xfrm>
            <a:off x="4743450" y="158115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10" name="图形 170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8225" y="1685925"/>
            <a:ext cx="247650" cy="247650"/>
          </a:xfrm>
          <a:prstGeom prst="rect">
            <a:avLst/>
          </a:prstGeom>
          <a:ln/>
        </p:spPr>
      </p:pic>
      <p:sp>
        <p:nvSpPr>
          <p:cNvPr id="1711" name="文本框 1710" descr="{&quot;isTemplate&quot;:true,&quot;type&quot;:&quot;text&quot;}"/>
          <p:cNvSpPr txBox="1"/>
          <p:nvPr/>
        </p:nvSpPr>
        <p:spPr>
          <a:xfrm>
            <a:off x="5334000" y="1581150"/>
            <a:ext cx="762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product quality</a:t>
            </a:r>
            <a:endParaRPr/>
          </a:p>
        </p:txBody>
      </p:sp>
      <p:sp>
        <p:nvSpPr>
          <p:cNvPr id="1712" name="文本框 1711" descr="{&quot;isTemplate&quot;:true,&quot;type&quot;:&quot;text&quot;}"/>
          <p:cNvSpPr txBox="1"/>
          <p:nvPr/>
        </p:nvSpPr>
        <p:spPr>
          <a:xfrm>
            <a:off x="6172200" y="1581150"/>
            <a:ext cx="1143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PRODUCT QUALITY</a:t>
            </a:r>
            <a:endParaRPr/>
          </a:p>
        </p:txBody>
      </p:sp>
      <p:sp>
        <p:nvSpPr>
          <p:cNvPr id="1713" name="文本框 1712" descr="{&quot;isTemplate&quot;:true,&quot;type&quot;:&quot;text&quot;}"/>
          <p:cNvSpPr txBox="1"/>
          <p:nvPr/>
        </p:nvSpPr>
        <p:spPr>
          <a:xfrm>
            <a:off x="5334000" y="1847850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The sum of the characteristics of the product itself that meet stated and implicit needs</a:t>
            </a:r>
            <a:endParaRPr/>
          </a:p>
        </p:txBody>
      </p:sp>
      <p:pic>
        <p:nvPicPr>
          <p:cNvPr id="1714" name="图形 171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34000" y="2152650"/>
            <a:ext cx="114300" cy="114300"/>
          </a:xfrm>
          <a:prstGeom prst="rect">
            <a:avLst/>
          </a:prstGeom>
          <a:ln/>
        </p:spPr>
      </p:pic>
      <p:sp>
        <p:nvSpPr>
          <p:cNvPr id="1715" name="文本框 1714" descr="{&quot;isTemplate&quot;:true,&quot;type&quot;:&quot;text&quot;}"/>
          <p:cNvSpPr txBox="1"/>
          <p:nvPr/>
        </p:nvSpPr>
        <p:spPr>
          <a:xfrm>
            <a:off x="5486400" y="2133600"/>
            <a:ext cx="1485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Functional performance: Whether it meets the design specifications</a:t>
            </a:r>
            <a:endParaRPr/>
          </a:p>
        </p:txBody>
      </p:sp>
      <p:pic>
        <p:nvPicPr>
          <p:cNvPr id="1716" name="图形 1715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24700" y="2152650"/>
            <a:ext cx="114300" cy="114300"/>
          </a:xfrm>
          <a:prstGeom prst="rect">
            <a:avLst/>
          </a:prstGeom>
          <a:ln/>
        </p:spPr>
      </p:pic>
      <p:sp>
        <p:nvSpPr>
          <p:cNvPr id="1717" name="文本框 1716" descr="{&quot;isTemplate&quot;:true,&quot;type&quot;:&quot;text&quot;}"/>
          <p:cNvSpPr txBox="1"/>
          <p:nvPr/>
        </p:nvSpPr>
        <p:spPr>
          <a:xfrm>
            <a:off x="7277100" y="2133600"/>
            <a:ext cx="1600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Reliability: lifespan, failure rate, maintainability</a:t>
            </a:r>
            <a:endParaRPr/>
          </a:p>
        </p:txBody>
      </p:sp>
      <p:pic>
        <p:nvPicPr>
          <p:cNvPr id="1718" name="图形 171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29700" y="2152650"/>
            <a:ext cx="114300" cy="114300"/>
          </a:xfrm>
          <a:prstGeom prst="rect">
            <a:avLst/>
          </a:prstGeom>
          <a:ln/>
        </p:spPr>
      </p:pic>
      <p:sp>
        <p:nvSpPr>
          <p:cNvPr id="1719" name="文本框 1718" descr="{&quot;isTemplate&quot;:true,&quot;type&quot;:&quot;text&quot;}"/>
          <p:cNvSpPr txBox="1"/>
          <p:nvPr/>
        </p:nvSpPr>
        <p:spPr>
          <a:xfrm>
            <a:off x="9182100" y="2133600"/>
            <a:ext cx="1371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Appearance experience: senses and user experience</a:t>
            </a:r>
            <a:endParaRPr/>
          </a:p>
        </p:txBody>
      </p:sp>
      <p:sp>
        <p:nvSpPr>
          <p:cNvPr id="1720" name="圆角矩形 1719"/>
          <p:cNvSpPr/>
          <p:nvPr/>
        </p:nvSpPr>
        <p:spPr>
          <a:xfrm>
            <a:off x="4591050" y="2562225"/>
            <a:ext cx="7067550" cy="1000125"/>
          </a:xfrm>
          <a:prstGeom prst="roundRect">
            <a:avLst>
              <a:gd name="adj" fmla="val 761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21" name="任意形状 1720"/>
          <p:cNvSpPr/>
          <p:nvPr/>
        </p:nvSpPr>
        <p:spPr>
          <a:xfrm>
            <a:off x="4591050" y="2562225"/>
            <a:ext cx="7067550" cy="1000125"/>
          </a:xfrm>
          <a:custGeom>
            <a:avLst/>
            <a:gdLst/>
            <a:ahLst/>
            <a:cxnLst/>
            <a:rect l="0" t="0" r="0" b="0"/>
            <a:pathLst>
              <a:path w="742" h="105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01"/>
                </a:lnTo>
                <a:cubicBezTo>
                  <a:pt x="4" y="103"/>
                  <a:pt x="5" y="105"/>
                  <a:pt x="7" y="105"/>
                </a:cubicBezTo>
                <a:cubicBezTo>
                  <a:pt x="3" y="105"/>
                  <a:pt x="0" y="101"/>
                  <a:pt x="0" y="97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22" name="圆角矩形 1721"/>
          <p:cNvSpPr/>
          <p:nvPr/>
        </p:nvSpPr>
        <p:spPr>
          <a:xfrm>
            <a:off x="4743450" y="2714625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23" name="图形 172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48225" y="2819400"/>
            <a:ext cx="247650" cy="247650"/>
          </a:xfrm>
          <a:prstGeom prst="rect">
            <a:avLst/>
          </a:prstGeom>
          <a:ln/>
        </p:spPr>
      </p:pic>
      <p:sp>
        <p:nvSpPr>
          <p:cNvPr id="1724" name="文本框 1723" descr="{&quot;isTemplate&quot;:true,&quot;type&quot;:&quot;text&quot;}"/>
          <p:cNvSpPr txBox="1"/>
          <p:nvPr/>
        </p:nvSpPr>
        <p:spPr>
          <a:xfrm>
            <a:off x="5334000" y="2714625"/>
            <a:ext cx="762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process quality</a:t>
            </a:r>
            <a:endParaRPr/>
          </a:p>
        </p:txBody>
      </p:sp>
      <p:sp>
        <p:nvSpPr>
          <p:cNvPr id="1725" name="文本框 1724" descr="{&quot;isTemplate&quot;:true,&quot;type&quot;:&quot;text&quot;}"/>
          <p:cNvSpPr txBox="1"/>
          <p:nvPr/>
        </p:nvSpPr>
        <p:spPr>
          <a:xfrm>
            <a:off x="6172200" y="2714625"/>
            <a:ext cx="11334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PROCESS QUALITY</a:t>
            </a:r>
            <a:endParaRPr/>
          </a:p>
        </p:txBody>
      </p:sp>
      <p:sp>
        <p:nvSpPr>
          <p:cNvPr id="1726" name="文本框 1725" descr="{&quot;isTemplate&quot;:true,&quot;type&quot;:&quot;text&quot;}"/>
          <p:cNvSpPr txBox="1"/>
          <p:nvPr/>
        </p:nvSpPr>
        <p:spPr>
          <a:xfrm>
            <a:off x="5334000" y="2981325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The stability of the sequence of activities that convert inputs into outputs</a:t>
            </a:r>
            <a:endParaRPr/>
          </a:p>
        </p:txBody>
      </p:sp>
      <p:pic>
        <p:nvPicPr>
          <p:cNvPr id="1727" name="图形 1726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34000" y="3286125"/>
            <a:ext cx="114300" cy="114300"/>
          </a:xfrm>
          <a:prstGeom prst="rect">
            <a:avLst/>
          </a:prstGeom>
          <a:ln/>
        </p:spPr>
      </p:pic>
      <p:sp>
        <p:nvSpPr>
          <p:cNvPr id="1728" name="文本框 1727" descr="{&quot;isTemplate&quot;:true,&quot;type&quot;:&quot;text&quot;}"/>
          <p:cNvSpPr txBox="1"/>
          <p:nvPr/>
        </p:nvSpPr>
        <p:spPr>
          <a:xfrm>
            <a:off x="5486400" y="3267075"/>
            <a:ext cx="1485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Stability: Is the process controlled and consistent?</a:t>
            </a:r>
            <a:endParaRPr/>
          </a:p>
        </p:txBody>
      </p:sp>
      <p:pic>
        <p:nvPicPr>
          <p:cNvPr id="1729" name="图形 1728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124700" y="3286125"/>
            <a:ext cx="114300" cy="114300"/>
          </a:xfrm>
          <a:prstGeom prst="rect">
            <a:avLst/>
          </a:prstGeom>
          <a:ln/>
        </p:spPr>
      </p:pic>
      <p:sp>
        <p:nvSpPr>
          <p:cNvPr id="1730" name="文本框 1729" descr="{&quot;isTemplate&quot;:true,&quot;type&quot;:&quot;text&quot;}"/>
          <p:cNvSpPr txBox="1"/>
          <p:nvPr/>
        </p:nvSpPr>
        <p:spPr>
          <a:xfrm>
            <a:off x="7277100" y="3267075"/>
            <a:ext cx="14478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Ability index: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Cp/Cpk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Is it up to standard?</a:t>
            </a:r>
            <a:endParaRPr/>
          </a:p>
        </p:txBody>
      </p:sp>
      <p:pic>
        <p:nvPicPr>
          <p:cNvPr id="1731" name="图形 1730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77300" y="3286125"/>
            <a:ext cx="114300" cy="114300"/>
          </a:xfrm>
          <a:prstGeom prst="rect">
            <a:avLst/>
          </a:prstGeom>
          <a:ln/>
        </p:spPr>
      </p:pic>
      <p:sp>
        <p:nvSpPr>
          <p:cNvPr id="1732" name="文本框 1731" descr="{&quot;isTemplate&quot;:true,&quot;type&quot;:&quot;text&quot;}"/>
          <p:cNvSpPr txBox="1"/>
          <p:nvPr/>
        </p:nvSpPr>
        <p:spPr>
          <a:xfrm>
            <a:off x="9029700" y="3267075"/>
            <a:ext cx="1371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Efficiency: cycle time and resource utilization</a:t>
            </a:r>
            <a:endParaRPr/>
          </a:p>
        </p:txBody>
      </p:sp>
      <p:sp>
        <p:nvSpPr>
          <p:cNvPr id="1733" name="圆角矩形 1732"/>
          <p:cNvSpPr/>
          <p:nvPr/>
        </p:nvSpPr>
        <p:spPr>
          <a:xfrm>
            <a:off x="4591050" y="3695700"/>
            <a:ext cx="7067550" cy="1000125"/>
          </a:xfrm>
          <a:prstGeom prst="roundRect">
            <a:avLst>
              <a:gd name="adj" fmla="val 761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34" name="任意形状 1733"/>
          <p:cNvSpPr/>
          <p:nvPr/>
        </p:nvSpPr>
        <p:spPr>
          <a:xfrm>
            <a:off x="4591050" y="3695700"/>
            <a:ext cx="7067550" cy="1000125"/>
          </a:xfrm>
          <a:custGeom>
            <a:avLst/>
            <a:gdLst/>
            <a:ahLst/>
            <a:cxnLst/>
            <a:rect l="0" t="0" r="0" b="0"/>
            <a:pathLst>
              <a:path w="742" h="105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101"/>
                </a:lnTo>
                <a:cubicBezTo>
                  <a:pt x="4" y="103"/>
                  <a:pt x="5" y="105"/>
                  <a:pt x="7" y="105"/>
                </a:cubicBezTo>
                <a:cubicBezTo>
                  <a:pt x="3" y="105"/>
                  <a:pt x="0" y="101"/>
                  <a:pt x="0" y="97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35" name="圆角矩形 1734"/>
          <p:cNvSpPr/>
          <p:nvPr/>
        </p:nvSpPr>
        <p:spPr>
          <a:xfrm>
            <a:off x="4743450" y="38481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36" name="图形 173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48225" y="3952875"/>
            <a:ext cx="247650" cy="247650"/>
          </a:xfrm>
          <a:prstGeom prst="rect">
            <a:avLst/>
          </a:prstGeom>
          <a:ln/>
        </p:spPr>
      </p:pic>
      <p:sp>
        <p:nvSpPr>
          <p:cNvPr id="1737" name="文本框 1736" descr="{&quot;isTemplate&quot;:true,&quot;type&quot;:&quot;text&quot;}"/>
          <p:cNvSpPr txBox="1"/>
          <p:nvPr/>
        </p:nvSpPr>
        <p:spPr>
          <a:xfrm>
            <a:off x="5334000" y="3848100"/>
            <a:ext cx="762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System quality</a:t>
            </a:r>
            <a:endParaRPr/>
          </a:p>
        </p:txBody>
      </p:sp>
      <p:sp>
        <p:nvSpPr>
          <p:cNvPr id="1738" name="文本框 1737" descr="{&quot;isTemplate&quot;:true,&quot;type&quot;:&quot;text&quot;}"/>
          <p:cNvSpPr txBox="1"/>
          <p:nvPr/>
        </p:nvSpPr>
        <p:spPr>
          <a:xfrm>
            <a:off x="6172200" y="3848100"/>
            <a:ext cx="10477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SYSTEM QUALITY</a:t>
            </a:r>
            <a:endParaRPr/>
          </a:p>
        </p:txBody>
      </p:sp>
      <p:sp>
        <p:nvSpPr>
          <p:cNvPr id="1739" name="文本框 1738" descr="{&quot;isTemplate&quot;:true,&quot;type&quot;:&quot;text&quot;}"/>
          <p:cNvSpPr txBox="1"/>
          <p:nvPr/>
        </p:nvSpPr>
        <p:spPr>
          <a:xfrm>
            <a:off x="5334000" y="4114800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Integrity and effectiveness of the organization’s quality management system</a:t>
            </a:r>
            <a:endParaRPr/>
          </a:p>
        </p:txBody>
      </p:sp>
      <p:pic>
        <p:nvPicPr>
          <p:cNvPr id="1740" name="图形 1739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334000" y="4419600"/>
            <a:ext cx="114300" cy="114300"/>
          </a:xfrm>
          <a:prstGeom prst="rect">
            <a:avLst/>
          </a:prstGeom>
          <a:ln/>
        </p:spPr>
      </p:pic>
      <p:sp>
        <p:nvSpPr>
          <p:cNvPr id="1741" name="文本框 1740" descr="{&quot;isTemplate&quot;:true,&quot;type&quot;:&quot;text&quot;}"/>
          <p:cNvSpPr txBox="1"/>
          <p:nvPr/>
        </p:nvSpPr>
        <p:spPr>
          <a:xfrm>
            <a:off x="5486400" y="4400550"/>
            <a:ext cx="1371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Process integrity: Are there rules to follow?</a:t>
            </a:r>
            <a:endParaRPr/>
          </a:p>
        </p:txBody>
      </p:sp>
      <p:pic>
        <p:nvPicPr>
          <p:cNvPr id="1742" name="图形 1741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10400" y="4419600"/>
            <a:ext cx="114300" cy="114300"/>
          </a:xfrm>
          <a:prstGeom prst="rect">
            <a:avLst/>
          </a:prstGeom>
          <a:ln/>
        </p:spPr>
      </p:pic>
      <p:sp>
        <p:nvSpPr>
          <p:cNvPr id="1743" name="文本框 1742" descr="{&quot;isTemplate&quot;:true,&quot;type&quot;:&quot;text&quot;}"/>
          <p:cNvSpPr txBox="1"/>
          <p:nvPr/>
        </p:nvSpPr>
        <p:spPr>
          <a:xfrm>
            <a:off x="7162800" y="4400550"/>
            <a:ext cx="1485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Sustained effectiveness: Is the system really running?</a:t>
            </a:r>
            <a:endParaRPr/>
          </a:p>
        </p:txBody>
      </p:sp>
      <p:pic>
        <p:nvPicPr>
          <p:cNvPr id="1744" name="图形 1743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01100" y="4419600"/>
            <a:ext cx="114300" cy="114300"/>
          </a:xfrm>
          <a:prstGeom prst="rect">
            <a:avLst/>
          </a:prstGeom>
          <a:ln/>
        </p:spPr>
      </p:pic>
      <p:sp>
        <p:nvSpPr>
          <p:cNvPr id="1745" name="文本框 1744" descr="{&quot;isTemplate&quot;:true,&quot;type&quot;:&quot;text&quot;}"/>
          <p:cNvSpPr txBox="1"/>
          <p:nvPr/>
        </p:nvSpPr>
        <p:spPr>
          <a:xfrm>
            <a:off x="8953500" y="4400550"/>
            <a:ext cx="1600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Continuous improvement: whether you have the ability to self-correct</a:t>
            </a:r>
            <a:endParaRPr/>
          </a:p>
        </p:txBody>
      </p:sp>
      <p:sp>
        <p:nvSpPr>
          <p:cNvPr id="1746" name="任意形状 1745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7" name="文本框 1746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748" name="文本框 1747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05 / 30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1 · quality perception&#10;            &lt;/Text&gt;&#10;            &lt;Text style={{ fontSize: 34, color: '#0F172A', fontWeight: 'bold', marginTop: 8 }}&gt;&#10;                The iceberg of poor quality costs —— Invisible waste is more terrible&#10;            &lt;/Text&gt;&#10;        &lt;/Box&gt;&#10;&#10;        {/* 左55%：SVG冰山图 */}&#10;        &lt;Box style={{&#10;            position: 'absolute',&#10;            top: 150, left: 60,&#10;            width: '50%',&#10;            flexDirection: 'column',&#10;            alignItems: 'center',&#10;        }}&gt;&#10;            &lt;Text style={{ fontSize: 18, color: '#0F172A', fontWeight: 'bold', marginBottom: 8 }}&gt;&#10;                Quality cost iceberg model (PAF）&#10;            &lt;/Text&gt;&#10;            &lt;svg width={520} height={440} viewBox='0 0 520 440'&gt;&#10;                {/* 水面线 */}&#10;                &lt;line x1={20} y1={180} x2={500} y2={180} stroke='#0EA5E9' strokeWidth={2} strokeDasharray='6 4' /&gt;&#10;                &lt;text x={430} y={172} fontSize={13} fill='#0EA5E9' fontWeight='bold'&gt;水面线&lt;/text&gt;&#10;&#10;                {/* 冰山上部 - 水面以上 */}&#10;                &lt;path&#10;                    d='M 160 180 L 180 120 L 220 100 L 260 95 L 300 100 L 340 120 L 360 180 Z'&#10;                    fill='rgba(14,165,233,0.25)'&#10;                    stroke='#0EA5E9'&#10;                    strokeWidth={2}&#10;                /&gt;&#10;                &lt;text x={260} y={145} textAnchor='middle' fontSize={14} fontWeight='bold' fill='#0F172A'&gt;&#10;                    可见成本&#10;                &lt;/text&gt;&#10;                &lt;text x={260} y={165} textAnchor='middle' fontSize={12} fill='#475569'&gt;&#10;                    prevention + 鉴定（约30%）&#10;                &lt;/text&gt;&#10;&#10;                {/* 冰山下部 - 水面以下 */}&#10;                &lt;path&#10;                    d='M 160 180 L 120 240 L 100 320 L 120 400 L 200 425 L 320 425 L 400 400 L 420 320 L 400 240 L 360 180 Z'&#10;                    fill='rgba(37,99,235,0.15)'&#10;                    stroke='#2563EB'&#10;                    strokeWidth={2}&#10;                    strokeDasharray='4 3'&#10;                /&gt;&#10;                &lt;text x={260} y={280} textAnchor='middle' fontSize={16} fontWeight='bold' fill='#2563EB'&gt;&#10;                    隐藏成本&#10;                &lt;/text&gt;&#10;                &lt;text x={260} y={305} textAnchor='middle' fontSize={13} fill='#475569'&gt;&#10;                    Internal failure + external fault&#10;                &lt;/text&gt;&#10;                &lt;text x={260} y={330} textAnchor='middle' fontSize={20} fontWeight='bold' fill='#F59E0B' fontFamily='Inter'&gt;&#10;                    约 70%&#10;                &lt;/text&gt;&#10;                &lt;text x={260} y={360} textAnchor='middle' fontSize={11} fill='#94A3B8'&gt;&#10;                    返工 · 报废 · 客户流失 · 品牌损失&#10;                &lt;/text&gt;&#10;                &lt;text x={260} y={380} textAnchor='middle' fontSize={11} fill='#94A3B8'&gt;&#10;                    投诉deal with · 索赔 · 召回&#10;                &lt;/text&gt;&#10;            &lt;/svg&gt;&#10;        &lt;/Box&gt;&#10;&#10;        {/* 右45%：四类成本详解 */}&#10;        &lt;Box style={{&#10;            position: 'absolute',&#10;            top: 150, right: 60,&#10;            width: '40%',&#10;            flexDirection: 'column',&#10;            gap: 10,&#10;        }}&gt;&#10;            &lt;Text style={{ fontSize: 18, color: '#0F172A', fontWeight: 'bold', marginBottom: 4 }}&gt;&#10;                Four major categories of quality costs&#10;            &lt;/Text&gt;&#10;            {[&#10;                { name: 'prevention cost', en: 'Prevention', desc: 'Active investment in training, planning, auditing, etc.', color: '#10B981', icon: 'shield-alt', sign: '+' },&#10;                { name: 'appraisal cost', en: 'Appraisal', desc: 'Inspection, testing, measurement and other testing investment', color: '#0EA5E9', icon: 'search', sign: '+' },&#10;                { name: 'Internal failure', en: 'Internal Failure', desc: 'In-factory losses such as rework, scrapping, line shutdown, etc.', color: '#F59E0B', icon: 'tools', sign: '-' },&#10;                { name: 'external fault', en: 'External Failure', desc: 'Returns, claims, recalls and other post-factory losses', color: '#EF4444', icon: 'exclamation-triangle', sign: '-' },&#10;            ].map((item, idx) =&gt; (&#10;                &lt;Box key={idx} style={{&#10;                    flexDirection: 'row',&#10;                    alignItems: 'center',&#10;                    gap: 12,&#10;                    background: '#F8FAFC',&#10;                    padding: 12,&#10;                    borderRadius: 6,&#10;                    borderLeft: `4px solid ${item.color}`,&#10;                }}&gt;&#10;                    &lt;Box style={{&#10;                        width: 36, height: 36,&#10;                        borderRadius: 6,&#10;                        background: `${item.color}1A`,&#10;                        justifyContent: 'center',&#10;                        alignItems: 'center',&#10;                    }}&gt;&#10;                        &lt;FAIcon name={item.icon} style={{ fill: item.color, width: 20, height: 20 }} /&gt;&#10;                    &lt;/Box&gt;&#10;                    &lt;Box style={{ flexDirection: 'column', flex: 1 }}&gt;&#10;                        &lt;Box style={{ flexDirection: 'row', alignItems: 'baseline', gap: 6 }}&gt;&#10;                            &lt;Text style={{ fontSize: 16, color: '#0F172A', fontWeight: 'bold' }}&gt;&#10;                                {item.name}&#10;                            &lt;/Text&gt;&#10;                            &lt;Text style={{ fontSize: 10, color: '#94A3B8', fontFamily: 'Inter' }}&gt;&#10;                                {item.en}&#10;                            &lt;/Text&gt;&#10;                        &lt;/Box&gt;&#10;                        &lt;Text style={{ fontSize: 12, color: '#64748B', marginTop: 2 }}&gt;&#10;                            {item.desc}&#10;                        &lt;/Text&gt;&#10;                    &lt;/Box&gt;&#10;                    &lt;Text style={{ fontSize: 24, color: item.color, fontWeight: 'bold', fontFamily: 'Inter' }}&gt;&#10;                        {item.sign}&#10;                    &lt;/Text&gt;&#10;                &lt;/Box&gt;&#10;            ))}&#10;            &lt;Box style={{&#10;                background: 'rgba(245,158,11,0.10)',&#10;                padding: 12,&#10;                borderRadius: 6,&#10;                marginTop: 4,&#10;            }}&gt;&#10;                &lt;Text style={{ fontSize: 13, color: '#0F172A', fontWeight: 'bold' }}&gt;&#10;                    key insights&#10;                &lt;/Text&gt;&#10;                &lt;Text style={{ fontSize: 12, color: '#475569', marginTop: 4, lineHeight: 1.5 }}&gt;&#10;                    Increase 1 Yuan prevention cost can be reduced 10 Meta failure cost. Invest in prevention and get the biggest return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6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矩形 174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1" name="任意形状 1750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2" name="文本框 1751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01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1753" name="文本框 1752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The iceberg of poor quality costs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Invisible waste is more terrible</a:t>
            </a:r>
            <a:endParaRPr/>
          </a:p>
        </p:txBody>
      </p:sp>
      <p:sp>
        <p:nvSpPr>
          <p:cNvPr id="1754" name="文本框 1753" descr="{&quot;isTemplate&quot;:true,&quot;type&quot;:&quot;text&quot;}"/>
          <p:cNvSpPr txBox="1"/>
          <p:nvPr/>
        </p:nvSpPr>
        <p:spPr>
          <a:xfrm>
            <a:off x="2600325" y="1428750"/>
            <a:ext cx="20478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Quality cost iceberg model (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PAF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pic>
        <p:nvPicPr>
          <p:cNvPr id="1755" name="图形 175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0" y="1714500"/>
            <a:ext cx="4953000" cy="4191000"/>
          </a:xfrm>
          <a:prstGeom prst="rect">
            <a:avLst/>
          </a:prstGeom>
          <a:ln/>
        </p:spPr>
      </p:pic>
      <p:sp>
        <p:nvSpPr>
          <p:cNvPr id="1756" name="文本框 1755" descr="{&quot;isTemplate&quot;:true,&quot;type&quot;:&quot;text&quot;}"/>
          <p:cNvSpPr txBox="1"/>
          <p:nvPr/>
        </p:nvSpPr>
        <p:spPr>
          <a:xfrm>
            <a:off x="67437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Four major categories of quality costs</a:t>
            </a:r>
            <a:endParaRPr/>
          </a:p>
        </p:txBody>
      </p:sp>
      <p:sp>
        <p:nvSpPr>
          <p:cNvPr id="1757" name="圆角矩形 1756"/>
          <p:cNvSpPr/>
          <p:nvPr/>
        </p:nvSpPr>
        <p:spPr>
          <a:xfrm>
            <a:off x="6781800" y="1771650"/>
            <a:ext cx="48768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8" name="任意形状 1757"/>
          <p:cNvSpPr/>
          <p:nvPr/>
        </p:nvSpPr>
        <p:spPr>
          <a:xfrm>
            <a:off x="6781800" y="1771650"/>
            <a:ext cx="4876800" cy="581025"/>
          </a:xfrm>
          <a:custGeom>
            <a:avLst/>
            <a:gdLst/>
            <a:ahLst/>
            <a:cxnLst/>
            <a:rect l="0" t="0" r="0" b="0"/>
            <a:pathLst>
              <a:path w="512" h="61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59"/>
                </a:lnTo>
                <a:cubicBezTo>
                  <a:pt x="4" y="60"/>
                  <a:pt x="5" y="61"/>
                  <a:pt x="6" y="61"/>
                </a:cubicBezTo>
                <a:cubicBezTo>
                  <a:pt x="3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59" name="圆角矩形 1758"/>
          <p:cNvSpPr/>
          <p:nvPr/>
        </p:nvSpPr>
        <p:spPr>
          <a:xfrm>
            <a:off x="6896100" y="1895475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60" name="图形 175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72300" y="1971675"/>
            <a:ext cx="190500" cy="190500"/>
          </a:xfrm>
          <a:prstGeom prst="rect">
            <a:avLst/>
          </a:prstGeom>
          <a:ln/>
        </p:spPr>
      </p:pic>
      <p:sp>
        <p:nvSpPr>
          <p:cNvPr id="1761" name="文本框 1760" descr="{&quot;isTemplate&quot;:true,&quot;type&quot;:&quot;text&quot;}"/>
          <p:cNvSpPr txBox="1"/>
          <p:nvPr/>
        </p:nvSpPr>
        <p:spPr>
          <a:xfrm>
            <a:off x="7353300" y="1885950"/>
            <a:ext cx="609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prevention cost</a:t>
            </a:r>
            <a:endParaRPr/>
          </a:p>
        </p:txBody>
      </p:sp>
      <p:sp>
        <p:nvSpPr>
          <p:cNvPr id="1762" name="文本框 1761" descr="{&quot;isTemplate&quot;:true,&quot;type&quot;:&quot;text&quot;}"/>
          <p:cNvSpPr txBox="1"/>
          <p:nvPr/>
        </p:nvSpPr>
        <p:spPr>
          <a:xfrm>
            <a:off x="8020050" y="1885950"/>
            <a:ext cx="4572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94A3B8"/>
                </a:solidFill>
                <a:latin typeface="Inter"/>
                <a:ea typeface="Inter"/>
              </a:rPr>
              <a:t>Prevention</a:t>
            </a:r>
            <a:endParaRPr/>
          </a:p>
        </p:txBody>
      </p:sp>
      <p:sp>
        <p:nvSpPr>
          <p:cNvPr id="1763" name="文本框 1762" descr="{&quot;isTemplate&quot;:true,&quot;type&quot;:&quot;text&quot;}"/>
          <p:cNvSpPr txBox="1"/>
          <p:nvPr/>
        </p:nvSpPr>
        <p:spPr>
          <a:xfrm>
            <a:off x="7353300" y="2095500"/>
            <a:ext cx="38957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Active investment in training, planning, auditing, etc.</a:t>
            </a:r>
            <a:endParaRPr/>
          </a:p>
        </p:txBody>
      </p:sp>
      <p:sp>
        <p:nvSpPr>
          <p:cNvPr id="1764" name="文本框 1763" descr="{&quot;isTemplate&quot;:true,&quot;type&quot;:&quot;text&quot;}"/>
          <p:cNvSpPr txBox="1"/>
          <p:nvPr/>
        </p:nvSpPr>
        <p:spPr>
          <a:xfrm>
            <a:off x="11363325" y="1924050"/>
            <a:ext cx="14287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10B981"/>
                </a:solidFill>
                <a:latin typeface="Inter"/>
                <a:ea typeface="Inter"/>
              </a:rPr>
              <a:t>+</a:t>
            </a:r>
            <a:endParaRPr/>
          </a:p>
        </p:txBody>
      </p:sp>
      <p:sp>
        <p:nvSpPr>
          <p:cNvPr id="1765" name="圆角矩形 1764"/>
          <p:cNvSpPr/>
          <p:nvPr/>
        </p:nvSpPr>
        <p:spPr>
          <a:xfrm>
            <a:off x="6781800" y="2447925"/>
            <a:ext cx="48768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6" name="任意形状 1765"/>
          <p:cNvSpPr/>
          <p:nvPr/>
        </p:nvSpPr>
        <p:spPr>
          <a:xfrm>
            <a:off x="6781800" y="2447925"/>
            <a:ext cx="4876800" cy="581025"/>
          </a:xfrm>
          <a:custGeom>
            <a:avLst/>
            <a:gdLst/>
            <a:ahLst/>
            <a:cxnLst/>
            <a:rect l="0" t="0" r="0" b="0"/>
            <a:pathLst>
              <a:path w="512" h="61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59"/>
                </a:lnTo>
                <a:cubicBezTo>
                  <a:pt x="4" y="60"/>
                  <a:pt x="5" y="61"/>
                  <a:pt x="6" y="61"/>
                </a:cubicBezTo>
                <a:cubicBezTo>
                  <a:pt x="3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67" name="圆角矩形 1766"/>
          <p:cNvSpPr/>
          <p:nvPr/>
        </p:nvSpPr>
        <p:spPr>
          <a:xfrm>
            <a:off x="6896100" y="2571750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68" name="图形 176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72300" y="2647950"/>
            <a:ext cx="190500" cy="190500"/>
          </a:xfrm>
          <a:prstGeom prst="rect">
            <a:avLst/>
          </a:prstGeom>
          <a:ln/>
        </p:spPr>
      </p:pic>
      <p:sp>
        <p:nvSpPr>
          <p:cNvPr id="1769" name="文本框 1768" descr="{&quot;isTemplate&quot;:true,&quot;type&quot;:&quot;text&quot;}"/>
          <p:cNvSpPr txBox="1"/>
          <p:nvPr/>
        </p:nvSpPr>
        <p:spPr>
          <a:xfrm>
            <a:off x="7353300" y="2562225"/>
            <a:ext cx="609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appraisal cost</a:t>
            </a:r>
            <a:endParaRPr/>
          </a:p>
        </p:txBody>
      </p:sp>
      <p:sp>
        <p:nvSpPr>
          <p:cNvPr id="1770" name="文本框 1769" descr="{&quot;isTemplate&quot;:true,&quot;type&quot;:&quot;text&quot;}"/>
          <p:cNvSpPr txBox="1"/>
          <p:nvPr/>
        </p:nvSpPr>
        <p:spPr>
          <a:xfrm>
            <a:off x="8020050" y="2562225"/>
            <a:ext cx="4000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94A3B8"/>
                </a:solidFill>
                <a:latin typeface="Inter"/>
                <a:ea typeface="Inter"/>
              </a:rPr>
              <a:t>Appraisal</a:t>
            </a:r>
            <a:endParaRPr/>
          </a:p>
        </p:txBody>
      </p:sp>
      <p:sp>
        <p:nvSpPr>
          <p:cNvPr id="1771" name="文本框 1770" descr="{&quot;isTemplate&quot;:true,&quot;type&quot;:&quot;text&quot;}"/>
          <p:cNvSpPr txBox="1"/>
          <p:nvPr/>
        </p:nvSpPr>
        <p:spPr>
          <a:xfrm>
            <a:off x="7353300" y="2771775"/>
            <a:ext cx="38957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Inspection, testing, measurement and other testing investment</a:t>
            </a:r>
            <a:endParaRPr/>
          </a:p>
        </p:txBody>
      </p:sp>
      <p:sp>
        <p:nvSpPr>
          <p:cNvPr id="1772" name="文本框 1771" descr="{&quot;isTemplate&quot;:true,&quot;type&quot;:&quot;text&quot;}"/>
          <p:cNvSpPr txBox="1"/>
          <p:nvPr/>
        </p:nvSpPr>
        <p:spPr>
          <a:xfrm>
            <a:off x="11363325" y="2600325"/>
            <a:ext cx="142875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0EA5E9"/>
                </a:solidFill>
                <a:latin typeface="Inter"/>
                <a:ea typeface="Inter"/>
              </a:rPr>
              <a:t>+</a:t>
            </a:r>
            <a:endParaRPr/>
          </a:p>
        </p:txBody>
      </p:sp>
      <p:sp>
        <p:nvSpPr>
          <p:cNvPr id="1773" name="圆角矩形 1772"/>
          <p:cNvSpPr/>
          <p:nvPr/>
        </p:nvSpPr>
        <p:spPr>
          <a:xfrm>
            <a:off x="6781800" y="3124200"/>
            <a:ext cx="48768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4" name="任意形状 1773"/>
          <p:cNvSpPr/>
          <p:nvPr/>
        </p:nvSpPr>
        <p:spPr>
          <a:xfrm>
            <a:off x="6781800" y="3124200"/>
            <a:ext cx="4876800" cy="581025"/>
          </a:xfrm>
          <a:custGeom>
            <a:avLst/>
            <a:gdLst/>
            <a:ahLst/>
            <a:cxnLst/>
            <a:rect l="0" t="0" r="0" b="0"/>
            <a:pathLst>
              <a:path w="512" h="61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59"/>
                </a:lnTo>
                <a:cubicBezTo>
                  <a:pt x="4" y="60"/>
                  <a:pt x="5" y="61"/>
                  <a:pt x="6" y="61"/>
                </a:cubicBezTo>
                <a:cubicBezTo>
                  <a:pt x="3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5" name="圆角矩形 1774"/>
          <p:cNvSpPr/>
          <p:nvPr/>
        </p:nvSpPr>
        <p:spPr>
          <a:xfrm>
            <a:off x="6896100" y="3248025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76" name="图形 1775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2300" y="3324225"/>
            <a:ext cx="190500" cy="190500"/>
          </a:xfrm>
          <a:prstGeom prst="rect">
            <a:avLst/>
          </a:prstGeom>
          <a:ln/>
        </p:spPr>
      </p:pic>
      <p:sp>
        <p:nvSpPr>
          <p:cNvPr id="1777" name="文本框 1776" descr="{&quot;isTemplate&quot;:true,&quot;type&quot;:&quot;text&quot;}"/>
          <p:cNvSpPr txBox="1"/>
          <p:nvPr/>
        </p:nvSpPr>
        <p:spPr>
          <a:xfrm>
            <a:off x="7353300" y="3238500"/>
            <a:ext cx="609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Internal failure</a:t>
            </a:r>
            <a:endParaRPr/>
          </a:p>
        </p:txBody>
      </p:sp>
      <p:sp>
        <p:nvSpPr>
          <p:cNvPr id="1778" name="文本框 1777" descr="{&quot;isTemplate&quot;:true,&quot;type&quot;:&quot;text&quot;}"/>
          <p:cNvSpPr txBox="1"/>
          <p:nvPr/>
        </p:nvSpPr>
        <p:spPr>
          <a:xfrm>
            <a:off x="8020050" y="3238500"/>
            <a:ext cx="6381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94A3B8"/>
                </a:solidFill>
                <a:latin typeface="Inter"/>
                <a:ea typeface="Inter"/>
              </a:rPr>
              <a:t>Internal Failure</a:t>
            </a:r>
            <a:endParaRPr/>
          </a:p>
        </p:txBody>
      </p:sp>
      <p:sp>
        <p:nvSpPr>
          <p:cNvPr id="1779" name="文本框 1778" descr="{&quot;isTemplate&quot;:true,&quot;type&quot;:&quot;text&quot;}"/>
          <p:cNvSpPr txBox="1"/>
          <p:nvPr/>
        </p:nvSpPr>
        <p:spPr>
          <a:xfrm>
            <a:off x="7353300" y="3448050"/>
            <a:ext cx="396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In-factory losses such as rework, scrapping, line shutdown, etc.</a:t>
            </a:r>
            <a:endParaRPr/>
          </a:p>
        </p:txBody>
      </p:sp>
      <p:sp>
        <p:nvSpPr>
          <p:cNvPr id="1780" name="文本框 1779" descr="{&quot;isTemplate&quot;:true,&quot;type&quot;:&quot;text&quot;}"/>
          <p:cNvSpPr txBox="1"/>
          <p:nvPr/>
        </p:nvSpPr>
        <p:spPr>
          <a:xfrm>
            <a:off x="11430000" y="3276600"/>
            <a:ext cx="762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F59E0B"/>
                </a:solidFill>
                <a:latin typeface="Inter"/>
                <a:ea typeface="Inter"/>
              </a:rPr>
              <a:t>-</a:t>
            </a:r>
            <a:endParaRPr/>
          </a:p>
        </p:txBody>
      </p:sp>
      <p:sp>
        <p:nvSpPr>
          <p:cNvPr id="1781" name="圆角矩形 1780"/>
          <p:cNvSpPr/>
          <p:nvPr/>
        </p:nvSpPr>
        <p:spPr>
          <a:xfrm>
            <a:off x="6781800" y="3800475"/>
            <a:ext cx="48768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82" name="任意形状 1781"/>
          <p:cNvSpPr/>
          <p:nvPr/>
        </p:nvSpPr>
        <p:spPr>
          <a:xfrm>
            <a:off x="6781800" y="3800475"/>
            <a:ext cx="4876800" cy="581025"/>
          </a:xfrm>
          <a:custGeom>
            <a:avLst/>
            <a:gdLst/>
            <a:ahLst/>
            <a:cxnLst/>
            <a:rect l="0" t="0" r="0" b="0"/>
            <a:pathLst>
              <a:path w="512" h="61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59"/>
                </a:lnTo>
                <a:cubicBezTo>
                  <a:pt x="4" y="60"/>
                  <a:pt x="5" y="61"/>
                  <a:pt x="6" y="61"/>
                </a:cubicBezTo>
                <a:cubicBezTo>
                  <a:pt x="3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83" name="圆角矩形 1782"/>
          <p:cNvSpPr/>
          <p:nvPr/>
        </p:nvSpPr>
        <p:spPr>
          <a:xfrm>
            <a:off x="6896100" y="3924300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EF4444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84" name="图形 1783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972300" y="4000500"/>
            <a:ext cx="190500" cy="190500"/>
          </a:xfrm>
          <a:prstGeom prst="rect">
            <a:avLst/>
          </a:prstGeom>
          <a:ln/>
        </p:spPr>
      </p:pic>
      <p:sp>
        <p:nvSpPr>
          <p:cNvPr id="1785" name="文本框 1784" descr="{&quot;isTemplate&quot;:true,&quot;type&quot;:&quot;text&quot;}"/>
          <p:cNvSpPr txBox="1"/>
          <p:nvPr/>
        </p:nvSpPr>
        <p:spPr>
          <a:xfrm>
            <a:off x="7353300" y="3914775"/>
            <a:ext cx="609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external fault</a:t>
            </a:r>
            <a:endParaRPr/>
          </a:p>
        </p:txBody>
      </p:sp>
      <p:sp>
        <p:nvSpPr>
          <p:cNvPr id="1786" name="文本框 1785" descr="{&quot;isTemplate&quot;:true,&quot;type&quot;:&quot;text&quot;}"/>
          <p:cNvSpPr txBox="1"/>
          <p:nvPr/>
        </p:nvSpPr>
        <p:spPr>
          <a:xfrm>
            <a:off x="8020050" y="3914775"/>
            <a:ext cx="6762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>
                <a:solidFill>
                  <a:srgbClr val="94A3B8"/>
                </a:solidFill>
                <a:latin typeface="Inter"/>
                <a:ea typeface="Inter"/>
              </a:rPr>
              <a:t>External Failure</a:t>
            </a:r>
            <a:endParaRPr/>
          </a:p>
        </p:txBody>
      </p:sp>
      <p:sp>
        <p:nvSpPr>
          <p:cNvPr id="1787" name="文本框 1786" descr="{&quot;isTemplate&quot;:true,&quot;type&quot;:&quot;text&quot;}"/>
          <p:cNvSpPr txBox="1"/>
          <p:nvPr/>
        </p:nvSpPr>
        <p:spPr>
          <a:xfrm>
            <a:off x="7353300" y="4124325"/>
            <a:ext cx="396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Returns, claims, recalls and other post-factory losses</a:t>
            </a:r>
            <a:endParaRPr/>
          </a:p>
        </p:txBody>
      </p:sp>
      <p:sp>
        <p:nvSpPr>
          <p:cNvPr id="1788" name="文本框 1787" descr="{&quot;isTemplate&quot;:true,&quot;type&quot;:&quot;text&quot;}"/>
          <p:cNvSpPr txBox="1"/>
          <p:nvPr/>
        </p:nvSpPr>
        <p:spPr>
          <a:xfrm>
            <a:off x="11430000" y="3952875"/>
            <a:ext cx="76200" cy="2762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800" b="1">
                <a:solidFill>
                  <a:srgbClr val="EF4444"/>
                </a:solidFill>
                <a:latin typeface="Inter"/>
                <a:ea typeface="Inter"/>
              </a:rPr>
              <a:t>-</a:t>
            </a:r>
            <a:endParaRPr/>
          </a:p>
        </p:txBody>
      </p:sp>
      <p:sp>
        <p:nvSpPr>
          <p:cNvPr id="1789" name="圆角矩形 1788"/>
          <p:cNvSpPr/>
          <p:nvPr/>
        </p:nvSpPr>
        <p:spPr>
          <a:xfrm>
            <a:off x="6743700" y="4514850"/>
            <a:ext cx="4876800" cy="628650"/>
          </a:xfrm>
          <a:prstGeom prst="roundRect">
            <a:avLst>
              <a:gd name="adj" fmla="val 9091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0" name="文本框 1789" descr="{&quot;isTemplate&quot;:true,&quot;type&quot;:&quot;text&quot;}"/>
          <p:cNvSpPr txBox="1"/>
          <p:nvPr/>
        </p:nvSpPr>
        <p:spPr>
          <a:xfrm>
            <a:off x="6858000" y="4629150"/>
            <a:ext cx="4648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key insights</a:t>
            </a:r>
            <a:endParaRPr/>
          </a:p>
        </p:txBody>
      </p:sp>
      <p:sp>
        <p:nvSpPr>
          <p:cNvPr id="1791" name="文本框 1790" descr="{&quot;isTemplate&quot;:true,&quot;type&quot;:&quot;text&quot;}"/>
          <p:cNvSpPr txBox="1"/>
          <p:nvPr/>
        </p:nvSpPr>
        <p:spPr>
          <a:xfrm>
            <a:off x="6858000" y="4819650"/>
            <a:ext cx="46482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Increase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1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Yuan prevention cost can be reduced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10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Meta failure cost. Invest in prevention and get the biggest return.</a:t>
            </a:r>
            <a:endParaRPr/>
          </a:p>
        </p:txBody>
      </p:sp>
      <p:sp>
        <p:nvSpPr>
          <p:cNvPr id="1792" name="任意形状 1791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3" name="文本框 1792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794" name="文本框 1793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06 / 30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1 · quality perception&#10;            &lt;/Text&gt;&#10;            &lt;Text style={{ fontSize: 34, color: '#0F172A', fontWeight: 'bold', marginTop: 8 }}&gt;&#10;                Quality and efficiency —— Not opposition, but unity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DIRFT&#10;                &lt;/Text&gt;&#10;                &lt;Text style={{ fontSize: 30, color: '#FFFFFF', fontWeight: 'bold', marginTop: 4 }}&gt;&#10;                    Get it right the first time&#10;                &lt;/Text&gt;&#10;                &lt;Box style={{ width: 40, height: 3, background: '#F59E0B', marginTop: 12 }} /&gt;&#10;                &lt;Text style={{ fontSize: 13, color: 'rgba(255,255,255,0.85)', marginTop: 14, lineHeight: 1.6 }}&gt;&#10;                    Do It Right The First Time&#10;                &lt;/Text&gt;&#10;                &lt;Text style={{ fontSize: 13, color: 'rgba(255,255,255,0.75)', marginTop: 8, lineHeight: 1.5 }}&gt;&#10;                    Doing things right the first time is the most efficient way to work&#10;                &lt;/Text&gt;&#10;            &lt;/Box&gt;&#10;            &lt;Box style={{&#10;                background: '#FEF2F2',&#10;                borderLeft: '4px solid #EF4444',&#10;                padding: 14,&#10;                marginTop: 20,&#10;                borderRadius: 4,&#10;            }}&gt;&#10;                &lt;Text style={{ fontSize: 13, color: '#7F1D1D', fontWeight: 'bold' }}&gt;&#10;                    Common misunderstandings&#10;                &lt;/Text&gt;&#10;                &lt;Text style={{ fontSize: 12, color: '#991B1B', marginTop: 4, lineHeight: 1.5 }}&gt;&#10;                    &quot;If you rush to schedule, you can't guarantee quality.&quot; —— This is the thinking that regards quality as an additional burden&#10;                &lt;/Text&gt;&#10;            &lt;/Box&gt;&#10;        &lt;/Box&gt;&#10;&#10;        {/* 右65%：quality效率统一模型 */}&#10;        &lt;Box style={{&#10;            position: 'absolute',&#10;            top: 150, right: 60,&#10;            width: '58%',&#10;            flexDirection: 'column',&#10;            gap: 14,&#10;        }}&gt;&#10;            {/* 对比卡片 */}&#10;            &lt;Box style={{&#10;                flexDirection: 'row',&#10;                gap: 14,&#10;            }}&gt;&#10;                {/* 错误模式 */}&#10;                &lt;Box style={{&#10;                    flex: 1,&#10;                    background: '#FEF2F2',&#10;                    borderRadius: 8,&#10;                    padding: 16,&#10;                    borderTop: '3px solid #EF4444',&#10;                }}&gt;&#10;                    &lt;Text style={{ fontSize: 16, color: '#7F1D1D', fontWeight: 'bold', marginBottom: 8 }}&gt;&#10;                        vicious circle&#10;                    &lt;/Text&gt;&#10;                    {['ignore quality → Increased rework', 'Increased rework → schedule delays', 'schedule delays → Working overtime to catch up on work', 'Working overtime to catch up on work → Worse quality'].map((step, i) =&gt; (&#10;                        &lt;Box key={i} style={{ flexDirection: 'row', alignItems: 'center', gap: 6, marginTop: 6 }}&gt;&#10;                            &lt;Text style={{ fontSize: 12, color: '#DC2626', fontWeight: 'bold', fontFamily: 'Inter' }}&gt;{i + 1}.&lt;/Text&gt;&#10;                            &lt;Text style={{ fontSize: 12, color: '#991B1B' }}&gt;{step}&lt;/Text&gt;&#10;                        &lt;/Box&gt;&#10;                    ))}&#10;                &lt;/Box&gt;&#10;                {/* 正确模式 */}&#10;                &lt;Box style={{&#10;                    flex: 1,&#10;                    background: '#F0FDF4',&#10;                    borderRadius: 8,&#10;                    padding: 16,&#10;                    borderTop: '3px solid #10B981',&#10;                }}&gt;&#10;                    &lt;Text style={{ fontSize: 16, color: '#065F46', fontWeight: 'bold', marginBottom: 8 }}&gt;&#10;                        virtuous circle&#10;                    &lt;/Text&gt;&#10;                    {['Get it right the first time → Zero rework', 'Zero rework → save time', 'save time → Delivered calmly', 'Delivered calmly → Better quality'].map((step, i) =&gt; (&#10;                        &lt;Box key={i} style={{ flexDirection: 'row', alignItems: 'center', gap: 6, marginTop: 6 }}&gt;&#10;                            &lt;Text style={{ fontSize: 12, color: '#10B981', fontWeight: 'bold', fontFamily: 'Inter' }}&gt;{i + 1}.&lt;/Text&gt;&#10;                            &lt;Text style={{ fontSize: 12, color: '#065F46' }}&gt;{step}&lt;/Text&gt;&#10;                        &lt;/Box&gt;&#10;                    ))}&#10;                &lt;/Box&gt;&#10;            &lt;/Box&gt;&#10;&#10;            {/* 核心数据 */}&#10;            &lt;Box style={{&#10;                background: 'linear-gradient(135deg, rgba(37,99,235,0.06) 0%, rgba(245,158,11,0.06) 100%)',&#10;                borderRadius: 8,&#10;                padding: 16,&#10;            }}&gt;&#10;                &lt;Text style={{ fontSize: 16, color: '#0F172A', fontWeight: 'bold', marginBottom: 10 }}&gt;&#10;                    Data speaks&#10;                &lt;/Text&gt;&#10;                &lt;Box style={{ flexDirection: 'row', gap: 20 }}&gt;&#10;                    {[&#10;                        { num: '1:10', label: 'prevention vs 故障\n成本比', color: '#2563EB' },&#10;                        { num: '40%', label: '返工时间\n占总工时', color: '#F59E0B' },&#10;                        { num: '3x', label: '不良品成本\n是良品3times', color: '#EF4444' },&#10;                    ].map((item, idx) =&gt; (&#10;                        &lt;Box key={idx} style={{ flex: 1, alignItems: 'center' }}&gt;&#10;                            &lt;Text style={{ fontSize: 32, color: item.color, fontWeight: 'bold', fontFamily: 'Inter' }}&gt;&#10;                                {item.num}&#10;                            &lt;/Text&gt;&#10;                            &lt;Text style={{ fontSize: 12, color: '#475569', textAlign: 'center', marginTop: 4, lineHeight: 1.4 }}&gt;&#10;                                {item.label}&#10;                            &lt;/Text&gt;&#10;                        &lt;/Box&gt;&#10;                    ))}&#10;                &lt;/Box&gt;&#10;            &lt;/Box&gt;&#10;&#10;            {/* 结论 */}&#10;            &lt;Box style={{&#10;                flexDirection: 'row',&#10;                alignItems: 'center',&#10;                gap: 10,&#10;                background: '#2563EB',&#10;                padding: 14,&#10;                borderRadius: 8,&#10;            }}&gt;&#10;                &lt;FAIcon name='lightbulb' style={{ fill: '#F59E0B', width: 22, height: 22 }} /&gt;&#10;                &lt;Text style={{ fontSize: 15, color: '#FFFFFF', fontWeight: 'bold' }}&gt;&#10;                    Quality is the best efficiency accelerator —— The more we pursue quality, the more efficient we become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7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6" name="矩形 179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7" name="任意形状 1796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98" name="文本框 1797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01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perception</a:t>
            </a:r>
            <a:endParaRPr/>
          </a:p>
        </p:txBody>
      </p:sp>
      <p:sp>
        <p:nvSpPr>
          <p:cNvPr id="1799" name="文本框 1798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Quality and efficiency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Not opposition, but unity</a:t>
            </a:r>
            <a:endParaRPr/>
          </a:p>
        </p:txBody>
      </p:sp>
      <p:sp>
        <p:nvSpPr>
          <p:cNvPr id="1800" name="圆角矩形 1799"/>
          <p:cNvSpPr/>
          <p:nvPr/>
        </p:nvSpPr>
        <p:spPr>
          <a:xfrm>
            <a:off x="571500" y="1428750"/>
            <a:ext cx="3657600" cy="1847850"/>
          </a:xfrm>
          <a:prstGeom prst="roundRect">
            <a:avLst>
              <a:gd name="adj" fmla="val 4124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801" name="文本框 1800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DIRFT</a:t>
            </a:r>
            <a:endParaRPr/>
          </a:p>
        </p:txBody>
      </p:sp>
      <p:sp>
        <p:nvSpPr>
          <p:cNvPr id="1802" name="文本框 1801" descr="{&quot;isTemplate&quot;:true,&quot;type&quot;:&quot;text&quot;}"/>
          <p:cNvSpPr txBox="1"/>
          <p:nvPr/>
        </p:nvSpPr>
        <p:spPr>
          <a:xfrm>
            <a:off x="800100" y="1885950"/>
            <a:ext cx="32004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Get it right the first time</a:t>
            </a:r>
            <a:endParaRPr/>
          </a:p>
        </p:txBody>
      </p:sp>
      <p:sp>
        <p:nvSpPr>
          <p:cNvPr id="1803" name="矩形 1802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4" name="文本框 1803" descr="{&quot;isTemplate&quot;:true,&quot;type&quot;:&quot;text&quot;}"/>
          <p:cNvSpPr txBox="1"/>
          <p:nvPr/>
        </p:nvSpPr>
        <p:spPr>
          <a:xfrm>
            <a:off x="800100" y="2505075"/>
            <a:ext cx="32004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Do It Right The First Time</a:t>
            </a:r>
            <a:endParaRPr/>
          </a:p>
        </p:txBody>
      </p:sp>
      <p:sp>
        <p:nvSpPr>
          <p:cNvPr id="1805" name="文本框 1804" descr="{&quot;isTemplate&quot;:true,&quot;type&quot;:&quot;text&quot;}"/>
          <p:cNvSpPr txBox="1"/>
          <p:nvPr/>
        </p:nvSpPr>
        <p:spPr>
          <a:xfrm>
            <a:off x="800100" y="2819400"/>
            <a:ext cx="32004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FFFFFF">
                    <a:alpha val="75000"/>
                  </a:srgbClr>
                </a:solidFill>
                <a:latin typeface="Microsoft YaHei"/>
                <a:ea typeface="Microsoft YaHei"/>
              </a:rPr>
              <a:t>Doing things right the first time is the most efficient way to work</a:t>
            </a:r>
            <a:endParaRPr/>
          </a:p>
        </p:txBody>
      </p:sp>
      <p:sp>
        <p:nvSpPr>
          <p:cNvPr id="1806" name="圆角矩形 1805"/>
          <p:cNvSpPr/>
          <p:nvPr/>
        </p:nvSpPr>
        <p:spPr>
          <a:xfrm>
            <a:off x="609600" y="3467100"/>
            <a:ext cx="3657600" cy="666750"/>
          </a:xfrm>
          <a:prstGeom prst="roundRect">
            <a:avLst>
              <a:gd name="adj" fmla="val 5714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7" name="任意形状 1806"/>
          <p:cNvSpPr/>
          <p:nvPr/>
        </p:nvSpPr>
        <p:spPr>
          <a:xfrm>
            <a:off x="609600" y="3467100"/>
            <a:ext cx="3657600" cy="666750"/>
          </a:xfrm>
          <a:custGeom>
            <a:avLst/>
            <a:gdLst/>
            <a:ahLst/>
            <a:cxnLst/>
            <a:rect l="0" t="0" r="0" b="0"/>
            <a:pathLst>
              <a:path w="384" h="70">
                <a:moveTo>
                  <a:pt x="4" y="70"/>
                </a:moveTo>
                <a:cubicBezTo>
                  <a:pt x="2" y="70"/>
                  <a:pt x="0" y="68"/>
                  <a:pt x="0" y="66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70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8" name="文本框 1807" descr="{&quot;isTemplate&quot;:true,&quot;type&quot;:&quot;text&quot;}"/>
          <p:cNvSpPr txBox="1"/>
          <p:nvPr/>
        </p:nvSpPr>
        <p:spPr>
          <a:xfrm>
            <a:off x="742950" y="3600450"/>
            <a:ext cx="33528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7F1D1D"/>
                </a:solidFill>
                <a:latin typeface="Microsoft YaHei"/>
                <a:ea typeface="Microsoft YaHei"/>
              </a:rPr>
              <a:t>Common misunderstandings</a:t>
            </a:r>
            <a:endParaRPr/>
          </a:p>
        </p:txBody>
      </p:sp>
      <p:sp>
        <p:nvSpPr>
          <p:cNvPr id="1809" name="文本框 1808" descr="{&quot;isTemplate&quot;:true,&quot;type&quot;:&quot;text&quot;}"/>
          <p:cNvSpPr txBox="1"/>
          <p:nvPr/>
        </p:nvSpPr>
        <p:spPr>
          <a:xfrm>
            <a:off x="742950" y="3790950"/>
            <a:ext cx="3352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If you rush to schedule, you can't guarantee quality.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 ——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This is the thinking that regards quality as an additional burden</a:t>
            </a:r>
            <a:endParaRPr/>
          </a:p>
        </p:txBody>
      </p:sp>
      <p:sp>
        <p:nvSpPr>
          <p:cNvPr id="1810" name="圆角矩形 1809"/>
          <p:cNvSpPr/>
          <p:nvPr/>
        </p:nvSpPr>
        <p:spPr>
          <a:xfrm>
            <a:off x="4552950" y="1457325"/>
            <a:ext cx="3467100" cy="1400175"/>
          </a:xfrm>
          <a:prstGeom prst="roundRect">
            <a:avLst>
              <a:gd name="adj" fmla="val 5442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1" name="任意形状 1810"/>
          <p:cNvSpPr/>
          <p:nvPr/>
        </p:nvSpPr>
        <p:spPr>
          <a:xfrm>
            <a:off x="4552950" y="1457325"/>
            <a:ext cx="3467100" cy="1400175"/>
          </a:xfrm>
          <a:custGeom>
            <a:avLst/>
            <a:gdLst/>
            <a:ahLst/>
            <a:cxnLst/>
            <a:rect l="0" t="0" r="0" b="0"/>
            <a:pathLst>
              <a:path w="364" h="147">
                <a:moveTo>
                  <a:pt x="356" y="0"/>
                </a:moveTo>
                <a:cubicBezTo>
                  <a:pt x="360" y="0"/>
                  <a:pt x="363" y="3"/>
                  <a:pt x="364" y="7"/>
                </a:cubicBezTo>
                <a:cubicBezTo>
                  <a:pt x="363" y="4"/>
                  <a:pt x="361" y="3"/>
                  <a:pt x="359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356" y="0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12" name="文本框 1811" descr="{&quot;isTemplate&quot;:true,&quot;type&quot;:&quot;text&quot;}"/>
          <p:cNvSpPr txBox="1"/>
          <p:nvPr/>
        </p:nvSpPr>
        <p:spPr>
          <a:xfrm>
            <a:off x="4705350" y="1609725"/>
            <a:ext cx="3162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vicious circle</a:t>
            </a:r>
            <a:endParaRPr/>
          </a:p>
        </p:txBody>
      </p:sp>
      <p:sp>
        <p:nvSpPr>
          <p:cNvPr id="1813" name="文本框 1812" descr="{&quot;isTemplate&quot;:true,&quot;type&quot;:&quot;text&quot;}"/>
          <p:cNvSpPr txBox="1"/>
          <p:nvPr/>
        </p:nvSpPr>
        <p:spPr>
          <a:xfrm>
            <a:off x="4705350" y="1933575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Inter"/>
                <a:ea typeface="Inter"/>
              </a:rPr>
              <a:t>1.</a:t>
            </a:r>
            <a:endParaRPr/>
          </a:p>
        </p:txBody>
      </p:sp>
      <p:sp>
        <p:nvSpPr>
          <p:cNvPr id="1814" name="文本框 1813" descr="{&quot;isTemplate&quot;:true,&quot;type&quot;:&quot;text&quot;}"/>
          <p:cNvSpPr txBox="1"/>
          <p:nvPr/>
        </p:nvSpPr>
        <p:spPr>
          <a:xfrm>
            <a:off x="4867275" y="1933575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ignore quality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Increased rework</a:t>
            </a:r>
            <a:endParaRPr/>
          </a:p>
        </p:txBody>
      </p:sp>
      <p:sp>
        <p:nvSpPr>
          <p:cNvPr id="1815" name="文本框 1814" descr="{&quot;isTemplate&quot;:true,&quot;type&quot;:&quot;text&quot;}"/>
          <p:cNvSpPr txBox="1"/>
          <p:nvPr/>
        </p:nvSpPr>
        <p:spPr>
          <a:xfrm>
            <a:off x="4705350" y="2133600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Inter"/>
                <a:ea typeface="Inter"/>
              </a:rPr>
              <a:t>2.</a:t>
            </a:r>
            <a:endParaRPr/>
          </a:p>
        </p:txBody>
      </p:sp>
      <p:sp>
        <p:nvSpPr>
          <p:cNvPr id="1816" name="文本框 1815" descr="{&quot;isTemplate&quot;:true,&quot;type&quot;:&quot;text&quot;}"/>
          <p:cNvSpPr txBox="1"/>
          <p:nvPr/>
        </p:nvSpPr>
        <p:spPr>
          <a:xfrm>
            <a:off x="4867275" y="2133600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Increased rework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schedule delays</a:t>
            </a:r>
            <a:endParaRPr/>
          </a:p>
        </p:txBody>
      </p:sp>
      <p:sp>
        <p:nvSpPr>
          <p:cNvPr id="1817" name="文本框 1816" descr="{&quot;isTemplate&quot;:true,&quot;type&quot;:&quot;text&quot;}"/>
          <p:cNvSpPr txBox="1"/>
          <p:nvPr/>
        </p:nvSpPr>
        <p:spPr>
          <a:xfrm>
            <a:off x="4705350" y="2333625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Inter"/>
                <a:ea typeface="Inter"/>
              </a:rPr>
              <a:t>3.</a:t>
            </a:r>
            <a:endParaRPr/>
          </a:p>
        </p:txBody>
      </p:sp>
      <p:sp>
        <p:nvSpPr>
          <p:cNvPr id="1818" name="文本框 1817" descr="{&quot;isTemplate&quot;:true,&quot;type&quot;:&quot;text&quot;}"/>
          <p:cNvSpPr txBox="1"/>
          <p:nvPr/>
        </p:nvSpPr>
        <p:spPr>
          <a:xfrm>
            <a:off x="4867275" y="2333625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schedule delays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Working overtime to catch up on work</a:t>
            </a:r>
            <a:endParaRPr/>
          </a:p>
        </p:txBody>
      </p:sp>
      <p:sp>
        <p:nvSpPr>
          <p:cNvPr id="1819" name="文本框 1818" descr="{&quot;isTemplate&quot;:true,&quot;type&quot;:&quot;text&quot;}"/>
          <p:cNvSpPr txBox="1"/>
          <p:nvPr/>
        </p:nvSpPr>
        <p:spPr>
          <a:xfrm>
            <a:off x="4705350" y="2533650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DC2626"/>
                </a:solidFill>
                <a:latin typeface="Inter"/>
                <a:ea typeface="Inter"/>
              </a:rPr>
              <a:t>4.</a:t>
            </a:r>
            <a:endParaRPr/>
          </a:p>
        </p:txBody>
      </p:sp>
      <p:sp>
        <p:nvSpPr>
          <p:cNvPr id="1820" name="文本框 1819" descr="{&quot;isTemplate&quot;:true,&quot;type&quot;:&quot;text&quot;}"/>
          <p:cNvSpPr txBox="1"/>
          <p:nvPr/>
        </p:nvSpPr>
        <p:spPr>
          <a:xfrm>
            <a:off x="4867275" y="2533650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Working overtime to catch up on work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Worse quality</a:t>
            </a:r>
            <a:endParaRPr/>
          </a:p>
        </p:txBody>
      </p:sp>
      <p:sp>
        <p:nvSpPr>
          <p:cNvPr id="1821" name="圆角矩形 1820"/>
          <p:cNvSpPr/>
          <p:nvPr/>
        </p:nvSpPr>
        <p:spPr>
          <a:xfrm>
            <a:off x="8153400" y="1457325"/>
            <a:ext cx="3467100" cy="1400175"/>
          </a:xfrm>
          <a:prstGeom prst="roundRect">
            <a:avLst>
              <a:gd name="adj" fmla="val 5442"/>
            </a:avLst>
          </a:prstGeom>
          <a:solidFill>
            <a:srgbClr val="F0FDF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2" name="任意形状 1821"/>
          <p:cNvSpPr/>
          <p:nvPr/>
        </p:nvSpPr>
        <p:spPr>
          <a:xfrm>
            <a:off x="8153400" y="1457325"/>
            <a:ext cx="3467100" cy="1400175"/>
          </a:xfrm>
          <a:custGeom>
            <a:avLst/>
            <a:gdLst/>
            <a:ahLst/>
            <a:cxnLst/>
            <a:rect l="0" t="0" r="0" b="0"/>
            <a:pathLst>
              <a:path w="364" h="147">
                <a:moveTo>
                  <a:pt x="356" y="0"/>
                </a:moveTo>
                <a:cubicBezTo>
                  <a:pt x="360" y="0"/>
                  <a:pt x="363" y="3"/>
                  <a:pt x="364" y="7"/>
                </a:cubicBezTo>
                <a:cubicBezTo>
                  <a:pt x="363" y="4"/>
                  <a:pt x="361" y="3"/>
                  <a:pt x="359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356" y="0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23" name="文本框 1822" descr="{&quot;isTemplate&quot;:true,&quot;type&quot;:&quot;text&quot;}"/>
          <p:cNvSpPr txBox="1"/>
          <p:nvPr/>
        </p:nvSpPr>
        <p:spPr>
          <a:xfrm>
            <a:off x="8305800" y="1609725"/>
            <a:ext cx="31623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65F46"/>
                </a:solidFill>
                <a:latin typeface="Microsoft YaHei"/>
                <a:ea typeface="Microsoft YaHei"/>
              </a:rPr>
              <a:t>virtuous circle</a:t>
            </a:r>
            <a:endParaRPr/>
          </a:p>
        </p:txBody>
      </p:sp>
      <p:sp>
        <p:nvSpPr>
          <p:cNvPr id="1824" name="文本框 1823" descr="{&quot;isTemplate&quot;:true,&quot;type&quot;:&quot;text&quot;}"/>
          <p:cNvSpPr txBox="1"/>
          <p:nvPr/>
        </p:nvSpPr>
        <p:spPr>
          <a:xfrm>
            <a:off x="8305800" y="1933575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Inter"/>
                <a:ea typeface="Inter"/>
              </a:rPr>
              <a:t>1.</a:t>
            </a:r>
            <a:endParaRPr/>
          </a:p>
        </p:txBody>
      </p:sp>
      <p:sp>
        <p:nvSpPr>
          <p:cNvPr id="1825" name="文本框 1824" descr="{&quot;isTemplate&quot;:true,&quot;type&quot;:&quot;text&quot;}"/>
          <p:cNvSpPr txBox="1"/>
          <p:nvPr/>
        </p:nvSpPr>
        <p:spPr>
          <a:xfrm>
            <a:off x="8467725" y="1933575"/>
            <a:ext cx="981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Get it right the first time</a:t>
            </a:r>
            <a:r>
              <a:rPr lang="en-US" sz="900">
                <a:solidFill>
                  <a:srgbClr val="065F46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Zero rework</a:t>
            </a:r>
            <a:endParaRPr/>
          </a:p>
        </p:txBody>
      </p:sp>
      <p:sp>
        <p:nvSpPr>
          <p:cNvPr id="1826" name="文本框 1825" descr="{&quot;isTemplate&quot;:true,&quot;type&quot;:&quot;text&quot;}"/>
          <p:cNvSpPr txBox="1"/>
          <p:nvPr/>
        </p:nvSpPr>
        <p:spPr>
          <a:xfrm>
            <a:off x="8305800" y="2133600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Inter"/>
                <a:ea typeface="Inter"/>
              </a:rPr>
              <a:t>2.</a:t>
            </a:r>
            <a:endParaRPr/>
          </a:p>
        </p:txBody>
      </p:sp>
      <p:sp>
        <p:nvSpPr>
          <p:cNvPr id="1827" name="文本框 1826" descr="{&quot;isTemplate&quot;:true,&quot;type&quot;:&quot;text&quot;}"/>
          <p:cNvSpPr txBox="1"/>
          <p:nvPr/>
        </p:nvSpPr>
        <p:spPr>
          <a:xfrm>
            <a:off x="8467725" y="2133600"/>
            <a:ext cx="9810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Zero rework</a:t>
            </a:r>
            <a:r>
              <a:rPr lang="en-US" sz="900">
                <a:solidFill>
                  <a:srgbClr val="065F46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save time</a:t>
            </a:r>
            <a:endParaRPr/>
          </a:p>
        </p:txBody>
      </p:sp>
      <p:sp>
        <p:nvSpPr>
          <p:cNvPr id="1828" name="文本框 1827" descr="{&quot;isTemplate&quot;:true,&quot;type&quot;:&quot;text&quot;}"/>
          <p:cNvSpPr txBox="1"/>
          <p:nvPr/>
        </p:nvSpPr>
        <p:spPr>
          <a:xfrm>
            <a:off x="8305800" y="2333625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Inter"/>
                <a:ea typeface="Inter"/>
              </a:rPr>
              <a:t>3.</a:t>
            </a:r>
            <a:endParaRPr/>
          </a:p>
        </p:txBody>
      </p:sp>
      <p:sp>
        <p:nvSpPr>
          <p:cNvPr id="1829" name="文本框 1828" descr="{&quot;isTemplate&quot;:true,&quot;type&quot;:&quot;text&quot;}"/>
          <p:cNvSpPr txBox="1"/>
          <p:nvPr/>
        </p:nvSpPr>
        <p:spPr>
          <a:xfrm>
            <a:off x="8467725" y="2333625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save time</a:t>
            </a:r>
            <a:r>
              <a:rPr lang="en-US" sz="900">
                <a:solidFill>
                  <a:srgbClr val="065F46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Delivered calmly</a:t>
            </a:r>
            <a:endParaRPr/>
          </a:p>
        </p:txBody>
      </p:sp>
      <p:sp>
        <p:nvSpPr>
          <p:cNvPr id="1830" name="文本框 1829" descr="{&quot;isTemplate&quot;:true,&quot;type&quot;:&quot;text&quot;}"/>
          <p:cNvSpPr txBox="1"/>
          <p:nvPr/>
        </p:nvSpPr>
        <p:spPr>
          <a:xfrm>
            <a:off x="8305800" y="2533650"/>
            <a:ext cx="1047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Inter"/>
                <a:ea typeface="Inter"/>
              </a:rPr>
              <a:t>4.</a:t>
            </a:r>
            <a:endParaRPr/>
          </a:p>
        </p:txBody>
      </p:sp>
      <p:sp>
        <p:nvSpPr>
          <p:cNvPr id="1831" name="文本框 1830" descr="{&quot;isTemplate&quot;:true,&quot;type&quot;:&quot;text&quot;}"/>
          <p:cNvSpPr txBox="1"/>
          <p:nvPr/>
        </p:nvSpPr>
        <p:spPr>
          <a:xfrm>
            <a:off x="8467725" y="2533650"/>
            <a:ext cx="10953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Delivered calmly</a:t>
            </a:r>
            <a:r>
              <a:rPr lang="en-US" sz="900">
                <a:solidFill>
                  <a:srgbClr val="065F46"/>
                </a:solidFill>
                <a:latin typeface="Microsoft YaHei"/>
                <a:ea typeface="Microsoft YaHei"/>
              </a:rPr>
              <a:t> → </a:t>
            </a:r>
            <a:r>
              <a:rPr lang="zh-CN" sz="900">
                <a:solidFill>
                  <a:srgbClr val="065F46"/>
                </a:solidFill>
                <a:latin typeface="Microsoft YaHei"/>
                <a:ea typeface="Microsoft YaHei"/>
              </a:rPr>
              <a:t>Better quality</a:t>
            </a:r>
            <a:endParaRPr/>
          </a:p>
        </p:txBody>
      </p:sp>
      <p:sp>
        <p:nvSpPr>
          <p:cNvPr id="1832" name="圆角矩形 1831"/>
          <p:cNvSpPr/>
          <p:nvPr/>
        </p:nvSpPr>
        <p:spPr>
          <a:xfrm>
            <a:off x="4552950" y="2962275"/>
            <a:ext cx="7067550" cy="1390650"/>
          </a:xfrm>
          <a:prstGeom prst="roundRect">
            <a:avLst>
              <a:gd name="adj" fmla="val 5479"/>
            </a:avLst>
          </a:prstGeom>
          <a:gradFill>
            <a:gsLst>
              <a:gs pos="0">
                <a:srgbClr val="2563EB">
                  <a:alpha val="6000"/>
                </a:srgbClr>
              </a:gs>
              <a:gs pos="100000">
                <a:srgbClr val="F59E0B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833" name="文本框 1832" descr="{&quot;isTemplate&quot;:true,&quot;type&quot;:&quot;text&quot;}"/>
          <p:cNvSpPr txBox="1"/>
          <p:nvPr/>
        </p:nvSpPr>
        <p:spPr>
          <a:xfrm>
            <a:off x="4705350" y="3114675"/>
            <a:ext cx="67627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Data speaks</a:t>
            </a:r>
            <a:endParaRPr/>
          </a:p>
        </p:txBody>
      </p:sp>
      <p:sp>
        <p:nvSpPr>
          <p:cNvPr id="1834" name="文本框 1833" descr="{&quot;isTemplate&quot;:true,&quot;type&quot;:&quot;text&quot;}"/>
          <p:cNvSpPr txBox="1"/>
          <p:nvPr/>
        </p:nvSpPr>
        <p:spPr>
          <a:xfrm>
            <a:off x="5457825" y="3400425"/>
            <a:ext cx="6191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2563EB"/>
                </a:solidFill>
                <a:latin typeface="Inter"/>
                <a:ea typeface="Inter"/>
              </a:rPr>
              <a:t>1:10</a:t>
            </a:r>
            <a:endParaRPr/>
          </a:p>
        </p:txBody>
      </p:sp>
      <p:sp>
        <p:nvSpPr>
          <p:cNvPr id="1835" name="文本框 1834" descr="{&quot;isTemplate&quot;:true,&quot;type&quot;:&quot;text&quot;}"/>
          <p:cNvSpPr txBox="1"/>
          <p:nvPr/>
        </p:nvSpPr>
        <p:spPr>
          <a:xfrm>
            <a:off x="5448300" y="3810000"/>
            <a:ext cx="638175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prevention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vs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Failure
cost ratio</a:t>
            </a:r>
            <a:endParaRPr/>
          </a:p>
        </p:txBody>
      </p:sp>
      <p:sp>
        <p:nvSpPr>
          <p:cNvPr id="1836" name="文本框 1835" descr="{&quot;isTemplate&quot;:true,&quot;type&quot;:&quot;text&quot;}"/>
          <p:cNvSpPr txBox="1"/>
          <p:nvPr/>
        </p:nvSpPr>
        <p:spPr>
          <a:xfrm>
            <a:off x="7781925" y="3400425"/>
            <a:ext cx="619125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F59E0B"/>
                </a:solidFill>
                <a:latin typeface="Inter"/>
                <a:ea typeface="Inter"/>
              </a:rPr>
              <a:t>40%</a:t>
            </a:r>
            <a:endParaRPr/>
          </a:p>
        </p:txBody>
      </p:sp>
      <p:sp>
        <p:nvSpPr>
          <p:cNvPr id="1837" name="文本框 1836" descr="{&quot;isTemplate&quot;:true,&quot;type&quot;:&quot;text&quot;}"/>
          <p:cNvSpPr txBox="1"/>
          <p:nvPr/>
        </p:nvSpPr>
        <p:spPr>
          <a:xfrm>
            <a:off x="7858125" y="3810000"/>
            <a:ext cx="4572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rework time
Total working hours</a:t>
            </a:r>
            <a:endParaRPr/>
          </a:p>
        </p:txBody>
      </p:sp>
      <p:sp>
        <p:nvSpPr>
          <p:cNvPr id="1838" name="文本框 1837" descr="{&quot;isTemplate&quot;:true,&quot;type&quot;:&quot;text&quot;}"/>
          <p:cNvSpPr txBox="1"/>
          <p:nvPr/>
        </p:nvSpPr>
        <p:spPr>
          <a:xfrm>
            <a:off x="10239375" y="3400425"/>
            <a:ext cx="342900" cy="3714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400" b="1">
                <a:solidFill>
                  <a:srgbClr val="EF4444"/>
                </a:solidFill>
                <a:latin typeface="Inter"/>
                <a:ea typeface="Inter"/>
              </a:rPr>
              <a:t>3x</a:t>
            </a:r>
            <a:endParaRPr/>
          </a:p>
        </p:txBody>
      </p:sp>
      <p:sp>
        <p:nvSpPr>
          <p:cNvPr id="1839" name="文本框 1838" descr="{&quot;isTemplate&quot;:true,&quot;type&quot;:&quot;text&quot;}"/>
          <p:cNvSpPr txBox="1"/>
          <p:nvPr/>
        </p:nvSpPr>
        <p:spPr>
          <a:xfrm>
            <a:off x="10125075" y="3810000"/>
            <a:ext cx="5715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Cost of defective products
It's a good product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3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times</a:t>
            </a:r>
            <a:endParaRPr/>
          </a:p>
        </p:txBody>
      </p:sp>
      <p:sp>
        <p:nvSpPr>
          <p:cNvPr id="1840" name="圆角矩形 1839"/>
          <p:cNvSpPr/>
          <p:nvPr/>
        </p:nvSpPr>
        <p:spPr>
          <a:xfrm>
            <a:off x="4552950" y="4486275"/>
            <a:ext cx="7067550" cy="476250"/>
          </a:xfrm>
          <a:prstGeom prst="roundRect">
            <a:avLst>
              <a:gd name="adj" fmla="val 16000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41" name="图形 184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6300" y="4619625"/>
            <a:ext cx="209550" cy="209550"/>
          </a:xfrm>
          <a:prstGeom prst="rect">
            <a:avLst/>
          </a:prstGeom>
          <a:ln/>
        </p:spPr>
      </p:pic>
      <p:sp>
        <p:nvSpPr>
          <p:cNvPr id="1842" name="文本框 1841" descr="{&quot;isTemplate&quot;:true,&quot;type&quot;:&quot;text&quot;}"/>
          <p:cNvSpPr txBox="1"/>
          <p:nvPr/>
        </p:nvSpPr>
        <p:spPr>
          <a:xfrm>
            <a:off x="4991100" y="4638675"/>
            <a:ext cx="32289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Quality is the best efficiency accelerator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 ——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The more we pursue quality, the more efficient we become</a:t>
            </a:r>
            <a:endParaRPr/>
          </a:p>
        </p:txBody>
      </p:sp>
      <p:sp>
        <p:nvSpPr>
          <p:cNvPr id="1843" name="任意形状 1842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4" name="文本框 1843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845" name="文本框 1844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07 / 30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ISO 9001 —— global quality management&quot;common language&quot;&#10;            &lt;/Text&gt;&#10;        &lt;/Box&gt;&#10;&#10;        {/* 左45%：ISO 9001发展历程 */}&#10;        &lt;Box style={{&#10;            position: 'absolute',&#10;            top: 150, left: 60,&#10;            width: '40%',&#10;            flexDirection: 'column',&#10;        }}&gt;&#10;            &lt;Text style={{ fontSize: 18, color: '#0F172A', fontWeight: 'bold', marginBottom: 12 }}&gt;&#10;                Standard evolution process&#10;            &lt;/Text&gt;&#10;            &lt;svg width={440} height={360} viewBox='0 0 440 360'&gt;&#10;                {/* 主轴线 */}&#10;                &lt;line x1={30} y1={180} x2={410} y2={180} stroke='#E2E8F0' strokeWidth={3} /&gt;&#10;                &lt;line x1={30} y1={180} x2={410} y2={180} stroke='url(#isoGrad)' strokeWidth={3} /&gt;&#10;                &lt;defs&gt;&#10;                    &lt;linearGradient id='isoGrad' x1='0%' y1='0%' x2='100%' y2='0%'&gt;&#10;                        &lt;stop offset='0%' stopColor='#94A3B8' /&gt;&#10;                        &lt;stop offset='100%' stopColor='#2563EB' /&gt;&#10;                    &lt;/linearGradient&gt;&#10;                &lt;/defs&gt;&#10;                {/* 节点 */}&#10;                {[&#10;                    { x: 60, year: '1987', note: '首版发布', color: '#94A3B8' },&#10;                    { x: 160, year: '1994', note: '小幅修订', color: '#0EA5E9' },&#10;                    { x: 260, year: '2000', note: 'process approach', color: '#2563EB' },&#10;                    { x: 360, year: '2015', note: 'risk thinking', color: '#F59E0B' },&#10;                ].map((node, idx) =&gt; (&#10;                    &lt;g key={idx}&gt;&#10;                        &lt;circle cx={node.x} cy={180} r={16} fill={node.color} /&gt;&#10;                        &lt;circle cx={node.x} cy={180} r={8} fill='#FFFFFF' /&gt;&#10;                        &lt;text x={node.x} y={150} textAnchor='middle' fontSize={16} fontWeight='bold' fill={node.color} fontFamily='Inter'&gt;{node.year}&lt;/text&gt;&#10;                        &lt;text x={node.x} y={215} textAnchor='middle' fontSize={12} fill='#475569'&gt;{node.note}&lt;/text&gt;&#10;                    &lt;/g&gt;&#10;                ))}&#10;                {/* 2015 高亮 */}&#10;                &lt;rect x={320} y={240} width={100} height={70} rx={6} fill='rgba(245,158,11,0.10)' stroke='#F59E0B' strokeWidth={1} strokeDasharray='3 2' /&gt;&#10;                &lt;text x={370} y={265} textAnchor='middle' fontSize={12} fontWeight='bold' fill='#F59E0B'&gt;现行版本&lt;/text&gt;&#10;                &lt;text x={370} y={285} textAnchor='middle' fontSize={11} fill='#475569'&gt;ISO 9001:2015&lt;/text&gt;&#10;                &lt;text x={370} y={300} textAnchor='middle' fontSize={10} fill='#94A3B8'&gt;下次转版预计&lt;/text&gt;&#10;            &lt;/svg&gt;&#10;            &lt;Box style={{&#10;                background: '#F8FAFC',&#10;                borderLeft: '4px solid #2563EB',&#10;                padding: 12,&#10;                borderRadius: 4,&#10;                marginTop: 8,&#10;            }}&gt;&#10;                &lt;Text style={{ fontSize: 13, color: '#475569', lineHeight: 1.6 }}&gt;&#10;                    ISO 9001 is the International Organization for Standardization (ISO) has released quality management system standards around the world. &lt;span style={{ color: '#2563EB', fontWeight: 'bold' }}&gt;100Ten thousand+&lt;/span&gt; organizations are certified, covering 180+ country.&#10;                &lt;/Text&gt;&#10;            &lt;/Box&gt;&#10;        &lt;/Box&gt;&#10;&#10;        {/* 右55%：标准框架十大Terms */}&#10;        &lt;Box style={{&#10;            position: 'absolute',&#10;            top: 150, right: 60,&#10;            width: '52%',&#10;            flexDirection: 'column',&#10;        }}&gt;&#10;            &lt;Text style={{ fontSize: 18, color: '#0F172A', fontWeight: 'bold', marginBottom: 12 }}&gt;&#10;                ISO 9001:2015 Standard framework (ten-chapter structure)&#10;            &lt;/Text&gt;&#10;            &lt;Box style={{ flexDirection: 'row', flexWrap: 'wrap', gap: 8 }}&gt;&#10;                {[&#10;                    { num: '1', name: 'scope', color: '#94A3B8' },&#10;                    { num: '2', name: 'Normative reference documents', color: '#94A3B8' },&#10;                    { num: '3', name: 'Terms and definitions', color: '#94A3B8' },&#10;                    { num: '4', name: 'organizational environment', color: '#2563EB' },&#10;                    { num: '5', name: 'leadership role', color: '#2563EB' },&#10;                    { num: '6', name: 'plan', color: '#2563EB' },&#10;                    { num: '7', name: 'support', color: '#0EA5E9' },&#10;                    { num: '8', name: 'run', color: '#0EA5E9' },&#10;                    { num: '9', name: 'performance evaluation', color: '#F59E0B' },&#10;                    { num: '10', name: 'improve', color: '#F59E0B' },&#10;                ].map((clause, idx) =&gt; (&#10;                    &lt;Box key={idx} style={{&#10;                        flexDirection: 'row',&#10;                        alignItems: 'center',&#10;                        gap: 8,&#10;                        background: '#F8FAFC',&#10;                        paddingLeft: 10, paddingRight: 12,&#10;                        paddingTop: 8, paddingBottom: 8,&#10;                        borderRadius: 6,&#10;                        border: '1px solid #E2E8F0',&#10;                        minWidth: 140,&#10;                    }}&gt;&#10;                        &lt;Box style={{&#10;                            width: 24, height: 24,&#10;                            borderRadius: 4,&#10;                            background: clause.color,&#10;                            justifyContent: 'center',&#10;                            alignItems: 'center',&#10;                        }}&gt;&#10;                            &lt;Text style={{ fontSize: 12, color: '#FFFFFF', fontWeight: 'bold', fontFamily: 'Inter' }}&gt;&#10;                                {clause.num}&#10;                            &lt;/Text&gt;&#10;                        &lt;/Box&gt;&#10;                        &lt;Text style={{ fontSize: 13, color: '#0F172A', fontWeight: 600 }}&gt;&#10;                            {clause.name}&#10;                        &lt;/Text&gt;&#10;                    &lt;/Box&gt;&#10;                ))}&#10;            &lt;/Box&gt;&#10;            &lt;Box style={{&#10;                flexDirection: 'row',&#10;                gap: 16,&#10;                marginTop: 14,&#10;            }}&gt;&#10;                {[&#10;                    { label: 'core chapters', range: '4-6', desc: 'planning level', color: '#2563EB' },&#10;                    { label: 'Run Chapter', range: '7-8', desc: 'execution level', color: '#0EA5E9' },&#10;                    { label: 'Check for improvements', range: '9-10', desc: 'level of improvement', color: '#F59E0B' },&#10;                ].map((group, idx) =&gt; (&#10;                    &lt;Box key={idx} style={{&#10;                        flex: 1,&#10;                        background: `${group.color}0D`,&#10;                        padding: 10,&#10;                        borderRadius: 6,&#10;                        borderLeft: `3px solid ${group.color}`,&#10;                    }}&gt;&#10;                        &lt;Text style={{ fontSize: 13, color: group.color, fontWeight: 'bold' }}&gt;&#10;                            Terms{group.range} · {group.label}&#10;                        &lt;/Text&gt;&#10;                        &lt;Text style={{ fontSize: 11, color: '#64748B', marginTop: 2 }}&gt;&#10;                            {group.desc}&#10;                        &lt;/Text&gt;&#10;                    &lt;/Box&gt;&#10;                ))}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8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7" name="矩形 184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8" name="任意形状 184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49" name="文本框 1848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1850" name="文本框 1849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ISO 9001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global quality management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common language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851" name="文本框 1850" descr="{&quot;isTemplate&quot;:true,&quot;type&quot;:&quot;text&quot;}"/>
          <p:cNvSpPr txBox="1"/>
          <p:nvPr/>
        </p:nvSpPr>
        <p:spPr>
          <a:xfrm>
            <a:off x="5715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Standard evolution process</a:t>
            </a:r>
            <a:endParaRPr/>
          </a:p>
        </p:txBody>
      </p:sp>
      <p:pic>
        <p:nvPicPr>
          <p:cNvPr id="1852" name="图形 185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752600"/>
            <a:ext cx="4191000" cy="3429000"/>
          </a:xfrm>
          <a:prstGeom prst="rect">
            <a:avLst/>
          </a:prstGeom>
          <a:ln/>
        </p:spPr>
      </p:pic>
      <p:sp>
        <p:nvSpPr>
          <p:cNvPr id="1853" name="圆角矩形 1852"/>
          <p:cNvSpPr/>
          <p:nvPr/>
        </p:nvSpPr>
        <p:spPr>
          <a:xfrm>
            <a:off x="609600" y="5257800"/>
            <a:ext cx="4876800" cy="704850"/>
          </a:xfrm>
          <a:prstGeom prst="roundRect">
            <a:avLst>
              <a:gd name="adj" fmla="val 540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4" name="任意形状 1853"/>
          <p:cNvSpPr/>
          <p:nvPr/>
        </p:nvSpPr>
        <p:spPr>
          <a:xfrm>
            <a:off x="609600" y="5257800"/>
            <a:ext cx="4876800" cy="704850"/>
          </a:xfrm>
          <a:custGeom>
            <a:avLst/>
            <a:gdLst/>
            <a:ahLst/>
            <a:cxnLst/>
            <a:rect l="0" t="0" r="0" b="0"/>
            <a:pathLst>
              <a:path w="512" h="74">
                <a:moveTo>
                  <a:pt x="4" y="74"/>
                </a:moveTo>
                <a:cubicBezTo>
                  <a:pt x="2" y="74"/>
                  <a:pt x="0" y="72"/>
                  <a:pt x="0" y="70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74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5" name="文本框 1854" descr="{&quot;isTemplate&quot;:true,&quot;type&quot;:&quot;text&quot;}"/>
          <p:cNvSpPr txBox="1"/>
          <p:nvPr/>
        </p:nvSpPr>
        <p:spPr>
          <a:xfrm>
            <a:off x="723900" y="5372100"/>
            <a:ext cx="461010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ISO 9001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is the International Organization for Standardization (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ISO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) has released quality management system standards around the world.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en-US" sz="975" b="1">
                <a:solidFill>
                  <a:srgbClr val="2563EB"/>
                </a:solidFill>
                <a:latin typeface="Microsoft YaHei"/>
                <a:ea typeface="Microsoft YaHei"/>
              </a:rPr>
              <a:t>100</a:t>
            </a: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Ten thousand</a:t>
            </a:r>
            <a:r>
              <a:rPr lang="en-US" sz="975" b="1">
                <a:solidFill>
                  <a:srgbClr val="2563EB"/>
                </a:solidFill>
                <a:latin typeface="Microsoft YaHei"/>
                <a:ea typeface="Microsoft YaHei"/>
              </a:rPr>
              <a:t>+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organizations are certified, covering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180+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country.</a:t>
            </a:r>
            <a:endParaRPr/>
          </a:p>
        </p:txBody>
      </p:sp>
      <p:sp>
        <p:nvSpPr>
          <p:cNvPr id="1856" name="文本框 1855" descr="{&quot;isTemplate&quot;:true,&quot;type&quot;:&quot;text&quot;}"/>
          <p:cNvSpPr txBox="1"/>
          <p:nvPr/>
        </p:nvSpPr>
        <p:spPr>
          <a:xfrm>
            <a:off x="5276850" y="1428750"/>
            <a:ext cx="63436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ISO 9001:2015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Standard framework (ten-chapter structure)</a:t>
            </a:r>
            <a:endParaRPr/>
          </a:p>
        </p:txBody>
      </p:sp>
      <p:sp>
        <p:nvSpPr>
          <p:cNvPr id="1857" name="圆角矩形 1856"/>
          <p:cNvSpPr/>
          <p:nvPr/>
        </p:nvSpPr>
        <p:spPr>
          <a:xfrm>
            <a:off x="5276850" y="17526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58" name="圆角矩形 1857"/>
          <p:cNvSpPr/>
          <p:nvPr/>
        </p:nvSpPr>
        <p:spPr>
          <a:xfrm>
            <a:off x="5372100" y="18288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59" name="文本框 1858" descr="{&quot;isTemplate&quot;:true,&quot;type&quot;:&quot;text&quot;}"/>
          <p:cNvSpPr txBox="1"/>
          <p:nvPr/>
        </p:nvSpPr>
        <p:spPr>
          <a:xfrm>
            <a:off x="5457825" y="18764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1</a:t>
            </a:r>
            <a:endParaRPr/>
          </a:p>
        </p:txBody>
      </p:sp>
      <p:sp>
        <p:nvSpPr>
          <p:cNvPr id="1860" name="文本框 1859" descr="{&quot;isTemplate&quot;:true,&quot;type&quot;:&quot;text&quot;}"/>
          <p:cNvSpPr txBox="1"/>
          <p:nvPr/>
        </p:nvSpPr>
        <p:spPr>
          <a:xfrm>
            <a:off x="5676900" y="1866900"/>
            <a:ext cx="247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scope</a:t>
            </a:r>
            <a:endParaRPr/>
          </a:p>
        </p:txBody>
      </p:sp>
      <p:sp>
        <p:nvSpPr>
          <p:cNvPr id="1861" name="圆角矩形 1860"/>
          <p:cNvSpPr/>
          <p:nvPr/>
        </p:nvSpPr>
        <p:spPr>
          <a:xfrm>
            <a:off x="6686550" y="1752600"/>
            <a:ext cx="1381125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62" name="圆角矩形 1861"/>
          <p:cNvSpPr/>
          <p:nvPr/>
        </p:nvSpPr>
        <p:spPr>
          <a:xfrm>
            <a:off x="6781800" y="18288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3" name="文本框 1862" descr="{&quot;isTemplate&quot;:true,&quot;type&quot;:&quot;text&quot;}"/>
          <p:cNvSpPr txBox="1"/>
          <p:nvPr/>
        </p:nvSpPr>
        <p:spPr>
          <a:xfrm>
            <a:off x="6867525" y="18764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2</a:t>
            </a:r>
            <a:endParaRPr/>
          </a:p>
        </p:txBody>
      </p:sp>
      <p:sp>
        <p:nvSpPr>
          <p:cNvPr id="1864" name="文本框 1863" descr="{&quot;isTemplate&quot;:true,&quot;type&quot;:&quot;text&quot;}"/>
          <p:cNvSpPr txBox="1"/>
          <p:nvPr/>
        </p:nvSpPr>
        <p:spPr>
          <a:xfrm>
            <a:off x="7086600" y="1866900"/>
            <a:ext cx="8667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Normative reference documents</a:t>
            </a:r>
            <a:endParaRPr/>
          </a:p>
        </p:txBody>
      </p:sp>
      <p:sp>
        <p:nvSpPr>
          <p:cNvPr id="1865" name="圆角矩形 1864"/>
          <p:cNvSpPr/>
          <p:nvPr/>
        </p:nvSpPr>
        <p:spPr>
          <a:xfrm>
            <a:off x="8143875" y="17526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66" name="圆角矩形 1865"/>
          <p:cNvSpPr/>
          <p:nvPr/>
        </p:nvSpPr>
        <p:spPr>
          <a:xfrm>
            <a:off x="8239125" y="18288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94A3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7" name="文本框 1866" descr="{&quot;isTemplate&quot;:true,&quot;type&quot;:&quot;text&quot;}"/>
          <p:cNvSpPr txBox="1"/>
          <p:nvPr/>
        </p:nvSpPr>
        <p:spPr>
          <a:xfrm>
            <a:off x="8324850" y="18764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3</a:t>
            </a:r>
            <a:endParaRPr/>
          </a:p>
        </p:txBody>
      </p:sp>
      <p:sp>
        <p:nvSpPr>
          <p:cNvPr id="1868" name="文本框 1867" descr="{&quot;isTemplate&quot;:true,&quot;type&quot;:&quot;text&quot;}"/>
          <p:cNvSpPr txBox="1"/>
          <p:nvPr/>
        </p:nvSpPr>
        <p:spPr>
          <a:xfrm>
            <a:off x="8543925" y="1866900"/>
            <a:ext cx="6191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Terms and definitions</a:t>
            </a:r>
            <a:endParaRPr/>
          </a:p>
        </p:txBody>
      </p:sp>
      <p:sp>
        <p:nvSpPr>
          <p:cNvPr id="1869" name="圆角矩形 1868"/>
          <p:cNvSpPr/>
          <p:nvPr/>
        </p:nvSpPr>
        <p:spPr>
          <a:xfrm>
            <a:off x="9553575" y="17526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70" name="圆角矩形 1869"/>
          <p:cNvSpPr/>
          <p:nvPr/>
        </p:nvSpPr>
        <p:spPr>
          <a:xfrm>
            <a:off x="9648825" y="18288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1" name="文本框 1870" descr="{&quot;isTemplate&quot;:true,&quot;type&quot;:&quot;text&quot;}"/>
          <p:cNvSpPr txBox="1"/>
          <p:nvPr/>
        </p:nvSpPr>
        <p:spPr>
          <a:xfrm>
            <a:off x="9734550" y="18764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4</a:t>
            </a:r>
            <a:endParaRPr/>
          </a:p>
        </p:txBody>
      </p:sp>
      <p:sp>
        <p:nvSpPr>
          <p:cNvPr id="1872" name="文本框 1871" descr="{&quot;isTemplate&quot;:true,&quot;type&quot;:&quot;text&quot;}"/>
          <p:cNvSpPr txBox="1"/>
          <p:nvPr/>
        </p:nvSpPr>
        <p:spPr>
          <a:xfrm>
            <a:off x="9953625" y="18669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organizational environment</a:t>
            </a:r>
            <a:endParaRPr/>
          </a:p>
        </p:txBody>
      </p:sp>
      <p:sp>
        <p:nvSpPr>
          <p:cNvPr id="1873" name="圆角矩形 1872"/>
          <p:cNvSpPr/>
          <p:nvPr/>
        </p:nvSpPr>
        <p:spPr>
          <a:xfrm>
            <a:off x="5276850" y="22098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74" name="圆角矩形 1873"/>
          <p:cNvSpPr/>
          <p:nvPr/>
        </p:nvSpPr>
        <p:spPr>
          <a:xfrm>
            <a:off x="5372100" y="22860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5" name="文本框 1874" descr="{&quot;isTemplate&quot;:true,&quot;type&quot;:&quot;text&quot;}"/>
          <p:cNvSpPr txBox="1"/>
          <p:nvPr/>
        </p:nvSpPr>
        <p:spPr>
          <a:xfrm>
            <a:off x="5457825" y="23336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5</a:t>
            </a:r>
            <a:endParaRPr/>
          </a:p>
        </p:txBody>
      </p:sp>
      <p:sp>
        <p:nvSpPr>
          <p:cNvPr id="1876" name="文本框 1875" descr="{&quot;isTemplate&quot;:true,&quot;type&quot;:&quot;text&quot;}"/>
          <p:cNvSpPr txBox="1"/>
          <p:nvPr/>
        </p:nvSpPr>
        <p:spPr>
          <a:xfrm>
            <a:off x="5676900" y="23241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leadership role</a:t>
            </a:r>
            <a:endParaRPr/>
          </a:p>
        </p:txBody>
      </p:sp>
      <p:sp>
        <p:nvSpPr>
          <p:cNvPr id="1877" name="圆角矩形 1876"/>
          <p:cNvSpPr/>
          <p:nvPr/>
        </p:nvSpPr>
        <p:spPr>
          <a:xfrm>
            <a:off x="6686550" y="22098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78" name="圆角矩形 1877"/>
          <p:cNvSpPr/>
          <p:nvPr/>
        </p:nvSpPr>
        <p:spPr>
          <a:xfrm>
            <a:off x="6781800" y="22860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79" name="文本框 1878" descr="{&quot;isTemplate&quot;:true,&quot;type&quot;:&quot;text&quot;}"/>
          <p:cNvSpPr txBox="1"/>
          <p:nvPr/>
        </p:nvSpPr>
        <p:spPr>
          <a:xfrm>
            <a:off x="6867525" y="23336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6</a:t>
            </a:r>
            <a:endParaRPr/>
          </a:p>
        </p:txBody>
      </p:sp>
      <p:sp>
        <p:nvSpPr>
          <p:cNvPr id="1880" name="文本框 1879" descr="{&quot;isTemplate&quot;:true,&quot;type&quot;:&quot;text&quot;}"/>
          <p:cNvSpPr txBox="1"/>
          <p:nvPr/>
        </p:nvSpPr>
        <p:spPr>
          <a:xfrm>
            <a:off x="7086600" y="2324100"/>
            <a:ext cx="247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plan</a:t>
            </a:r>
            <a:endParaRPr/>
          </a:p>
        </p:txBody>
      </p:sp>
      <p:sp>
        <p:nvSpPr>
          <p:cNvPr id="1881" name="圆角矩形 1880"/>
          <p:cNvSpPr/>
          <p:nvPr/>
        </p:nvSpPr>
        <p:spPr>
          <a:xfrm>
            <a:off x="8096250" y="22098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82" name="圆角矩形 1881"/>
          <p:cNvSpPr/>
          <p:nvPr/>
        </p:nvSpPr>
        <p:spPr>
          <a:xfrm>
            <a:off x="8191500" y="22860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83" name="文本框 1882" descr="{&quot;isTemplate&quot;:true,&quot;type&quot;:&quot;text&quot;}"/>
          <p:cNvSpPr txBox="1"/>
          <p:nvPr/>
        </p:nvSpPr>
        <p:spPr>
          <a:xfrm>
            <a:off x="8277225" y="23336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7</a:t>
            </a:r>
            <a:endParaRPr/>
          </a:p>
        </p:txBody>
      </p:sp>
      <p:sp>
        <p:nvSpPr>
          <p:cNvPr id="1884" name="文本框 1883" descr="{&quot;isTemplate&quot;:true,&quot;type&quot;:&quot;text&quot;}"/>
          <p:cNvSpPr txBox="1"/>
          <p:nvPr/>
        </p:nvSpPr>
        <p:spPr>
          <a:xfrm>
            <a:off x="8496300" y="2324100"/>
            <a:ext cx="247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support</a:t>
            </a:r>
            <a:endParaRPr/>
          </a:p>
        </p:txBody>
      </p:sp>
      <p:sp>
        <p:nvSpPr>
          <p:cNvPr id="1885" name="圆角矩形 1884"/>
          <p:cNvSpPr/>
          <p:nvPr/>
        </p:nvSpPr>
        <p:spPr>
          <a:xfrm>
            <a:off x="9505950" y="22098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86" name="圆角矩形 1885"/>
          <p:cNvSpPr/>
          <p:nvPr/>
        </p:nvSpPr>
        <p:spPr>
          <a:xfrm>
            <a:off x="9601200" y="22860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87" name="文本框 1886" descr="{&quot;isTemplate&quot;:true,&quot;type&quot;:&quot;text&quot;}"/>
          <p:cNvSpPr txBox="1"/>
          <p:nvPr/>
        </p:nvSpPr>
        <p:spPr>
          <a:xfrm>
            <a:off x="9686925" y="23336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8</a:t>
            </a:r>
            <a:endParaRPr/>
          </a:p>
        </p:txBody>
      </p:sp>
      <p:sp>
        <p:nvSpPr>
          <p:cNvPr id="1888" name="文本框 1887" descr="{&quot;isTemplate&quot;:true,&quot;type&quot;:&quot;text&quot;}"/>
          <p:cNvSpPr txBox="1"/>
          <p:nvPr/>
        </p:nvSpPr>
        <p:spPr>
          <a:xfrm>
            <a:off x="9906000" y="2324100"/>
            <a:ext cx="247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run</a:t>
            </a:r>
            <a:endParaRPr/>
          </a:p>
        </p:txBody>
      </p:sp>
      <p:sp>
        <p:nvSpPr>
          <p:cNvPr id="1889" name="圆角矩形 1888"/>
          <p:cNvSpPr/>
          <p:nvPr/>
        </p:nvSpPr>
        <p:spPr>
          <a:xfrm>
            <a:off x="5276850" y="26670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90" name="圆角矩形 1889"/>
          <p:cNvSpPr/>
          <p:nvPr/>
        </p:nvSpPr>
        <p:spPr>
          <a:xfrm>
            <a:off x="5372100" y="27432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1" name="文本框 1890" descr="{&quot;isTemplate&quot;:true,&quot;type&quot;:&quot;text&quot;}"/>
          <p:cNvSpPr txBox="1"/>
          <p:nvPr/>
        </p:nvSpPr>
        <p:spPr>
          <a:xfrm>
            <a:off x="5457825" y="2790825"/>
            <a:ext cx="6667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9</a:t>
            </a:r>
            <a:endParaRPr/>
          </a:p>
        </p:txBody>
      </p:sp>
      <p:sp>
        <p:nvSpPr>
          <p:cNvPr id="1892" name="文本框 1891" descr="{&quot;isTemplate&quot;:true,&quot;type&quot;:&quot;text&quot;}"/>
          <p:cNvSpPr txBox="1"/>
          <p:nvPr/>
        </p:nvSpPr>
        <p:spPr>
          <a:xfrm>
            <a:off x="5676900" y="27813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performance evaluation</a:t>
            </a:r>
            <a:endParaRPr/>
          </a:p>
        </p:txBody>
      </p:sp>
      <p:sp>
        <p:nvSpPr>
          <p:cNvPr id="1893" name="圆角矩形 1892"/>
          <p:cNvSpPr/>
          <p:nvPr/>
        </p:nvSpPr>
        <p:spPr>
          <a:xfrm>
            <a:off x="6686550" y="2667000"/>
            <a:ext cx="1333500" cy="381000"/>
          </a:xfrm>
          <a:prstGeom prst="roundRect">
            <a:avLst>
              <a:gd name="adj" fmla="val 15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94" name="圆角矩形 1893"/>
          <p:cNvSpPr/>
          <p:nvPr/>
        </p:nvSpPr>
        <p:spPr>
          <a:xfrm>
            <a:off x="6781800" y="27432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5" name="文本框 1894" descr="{&quot;isTemplate&quot;:true,&quot;type&quot;:&quot;text&quot;}"/>
          <p:cNvSpPr txBox="1"/>
          <p:nvPr/>
        </p:nvSpPr>
        <p:spPr>
          <a:xfrm>
            <a:off x="6829425" y="27908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10</a:t>
            </a:r>
            <a:endParaRPr/>
          </a:p>
        </p:txBody>
      </p:sp>
      <p:sp>
        <p:nvSpPr>
          <p:cNvPr id="1896" name="文本框 1895" descr="{&quot;isTemplate&quot;:true,&quot;type&quot;:&quot;text&quot;}"/>
          <p:cNvSpPr txBox="1"/>
          <p:nvPr/>
        </p:nvSpPr>
        <p:spPr>
          <a:xfrm>
            <a:off x="7086600" y="2781300"/>
            <a:ext cx="2476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improve</a:t>
            </a:r>
            <a:endParaRPr/>
          </a:p>
        </p:txBody>
      </p:sp>
      <p:sp>
        <p:nvSpPr>
          <p:cNvPr id="1897" name="圆角矩形 1896"/>
          <p:cNvSpPr/>
          <p:nvPr/>
        </p:nvSpPr>
        <p:spPr>
          <a:xfrm>
            <a:off x="5305425" y="3181350"/>
            <a:ext cx="2009775" cy="495300"/>
          </a:xfrm>
          <a:prstGeom prst="roundRect">
            <a:avLst>
              <a:gd name="adj" fmla="val 11538"/>
            </a:avLst>
          </a:prstGeom>
          <a:solidFill>
            <a:srgbClr val="2563EB">
              <a:alpha val="5098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8" name="任意形状 1897"/>
          <p:cNvSpPr/>
          <p:nvPr/>
        </p:nvSpPr>
        <p:spPr>
          <a:xfrm>
            <a:off x="5305425" y="3181350"/>
            <a:ext cx="2009775" cy="495300"/>
          </a:xfrm>
          <a:custGeom>
            <a:avLst/>
            <a:gdLst/>
            <a:ahLst/>
            <a:cxnLst/>
            <a:rect l="0" t="0" r="0" b="0"/>
            <a:pathLst>
              <a:path w="211" h="52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9"/>
                </a:lnTo>
                <a:cubicBezTo>
                  <a:pt x="3" y="50"/>
                  <a:pt x="4" y="52"/>
                  <a:pt x="5" y="52"/>
                </a:cubicBezTo>
                <a:cubicBezTo>
                  <a:pt x="2" y="52"/>
                  <a:pt x="0" y="49"/>
                  <a:pt x="0" y="4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9" name="文本框 1898" descr="{&quot;isTemplate&quot;:true,&quot;type&quot;:&quot;text&quot;}"/>
          <p:cNvSpPr txBox="1"/>
          <p:nvPr/>
        </p:nvSpPr>
        <p:spPr>
          <a:xfrm>
            <a:off x="5400675" y="3276600"/>
            <a:ext cx="17907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Terms</a:t>
            </a:r>
            <a:r>
              <a:rPr lang="en-US" sz="975" b="1">
                <a:solidFill>
                  <a:srgbClr val="2563EB"/>
                </a:solidFill>
                <a:latin typeface="Microsoft YaHei"/>
                <a:ea typeface="Microsoft YaHei"/>
              </a:rPr>
              <a:t>4-6 · </a:t>
            </a: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core chapters</a:t>
            </a:r>
            <a:endParaRPr/>
          </a:p>
        </p:txBody>
      </p:sp>
      <p:sp>
        <p:nvSpPr>
          <p:cNvPr id="1900" name="文本框 1899" descr="{&quot;isTemplate&quot;:true,&quot;type&quot;:&quot;text&quot;}"/>
          <p:cNvSpPr txBox="1"/>
          <p:nvPr/>
        </p:nvSpPr>
        <p:spPr>
          <a:xfrm>
            <a:off x="5400675" y="3448050"/>
            <a:ext cx="179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planning level</a:t>
            </a:r>
            <a:endParaRPr/>
          </a:p>
        </p:txBody>
      </p:sp>
      <p:sp>
        <p:nvSpPr>
          <p:cNvPr id="1901" name="圆角矩形 1900"/>
          <p:cNvSpPr/>
          <p:nvPr/>
        </p:nvSpPr>
        <p:spPr>
          <a:xfrm>
            <a:off x="7467600" y="3181350"/>
            <a:ext cx="2019300" cy="495300"/>
          </a:xfrm>
          <a:prstGeom prst="roundRect">
            <a:avLst>
              <a:gd name="adj" fmla="val 11538"/>
            </a:avLst>
          </a:prstGeom>
          <a:solidFill>
            <a:srgbClr val="0EA5E9">
              <a:alpha val="5098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2" name="任意形状 1901"/>
          <p:cNvSpPr/>
          <p:nvPr/>
        </p:nvSpPr>
        <p:spPr>
          <a:xfrm>
            <a:off x="7467600" y="3181350"/>
            <a:ext cx="2019300" cy="495300"/>
          </a:xfrm>
          <a:custGeom>
            <a:avLst/>
            <a:gdLst/>
            <a:ahLst/>
            <a:cxnLst/>
            <a:rect l="0" t="0" r="0" b="0"/>
            <a:pathLst>
              <a:path w="212" h="52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9"/>
                </a:lnTo>
                <a:cubicBezTo>
                  <a:pt x="3" y="50"/>
                  <a:pt x="4" y="52"/>
                  <a:pt x="5" y="52"/>
                </a:cubicBezTo>
                <a:cubicBezTo>
                  <a:pt x="2" y="52"/>
                  <a:pt x="0" y="49"/>
                  <a:pt x="0" y="4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3" name="文本框 1902" descr="{&quot;isTemplate&quot;:true,&quot;type&quot;:&quot;text&quot;}"/>
          <p:cNvSpPr txBox="1"/>
          <p:nvPr/>
        </p:nvSpPr>
        <p:spPr>
          <a:xfrm>
            <a:off x="7562850" y="3276600"/>
            <a:ext cx="18002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EA5E9"/>
                </a:solidFill>
                <a:latin typeface="Microsoft YaHei"/>
                <a:ea typeface="Microsoft YaHei"/>
              </a:rPr>
              <a:t>Terms</a:t>
            </a:r>
            <a:r>
              <a:rPr lang="en-US" sz="975" b="1">
                <a:solidFill>
                  <a:srgbClr val="0EA5E9"/>
                </a:solidFill>
                <a:latin typeface="Microsoft YaHei"/>
                <a:ea typeface="Microsoft YaHei"/>
              </a:rPr>
              <a:t>7-8 · </a:t>
            </a:r>
            <a:r>
              <a:rPr lang="zh-CN" sz="975" b="1">
                <a:solidFill>
                  <a:srgbClr val="0EA5E9"/>
                </a:solidFill>
                <a:latin typeface="Microsoft YaHei"/>
                <a:ea typeface="Microsoft YaHei"/>
              </a:rPr>
              <a:t>Run Chapter</a:t>
            </a:r>
            <a:endParaRPr/>
          </a:p>
        </p:txBody>
      </p:sp>
      <p:sp>
        <p:nvSpPr>
          <p:cNvPr id="1904" name="文本框 1903" descr="{&quot;isTemplate&quot;:true,&quot;type&quot;:&quot;text&quot;}"/>
          <p:cNvSpPr txBox="1"/>
          <p:nvPr/>
        </p:nvSpPr>
        <p:spPr>
          <a:xfrm>
            <a:off x="7562850" y="3448050"/>
            <a:ext cx="18002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execution level</a:t>
            </a:r>
            <a:endParaRPr/>
          </a:p>
        </p:txBody>
      </p:sp>
      <p:sp>
        <p:nvSpPr>
          <p:cNvPr id="1905" name="圆角矩形 1904"/>
          <p:cNvSpPr/>
          <p:nvPr/>
        </p:nvSpPr>
        <p:spPr>
          <a:xfrm>
            <a:off x="9639300" y="3181350"/>
            <a:ext cx="2009775" cy="495300"/>
          </a:xfrm>
          <a:prstGeom prst="roundRect">
            <a:avLst>
              <a:gd name="adj" fmla="val 11538"/>
            </a:avLst>
          </a:prstGeom>
          <a:solidFill>
            <a:srgbClr val="F59E0B">
              <a:alpha val="5098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6" name="任意形状 1905"/>
          <p:cNvSpPr/>
          <p:nvPr/>
        </p:nvSpPr>
        <p:spPr>
          <a:xfrm>
            <a:off x="9639300" y="3181350"/>
            <a:ext cx="2009775" cy="495300"/>
          </a:xfrm>
          <a:custGeom>
            <a:avLst/>
            <a:gdLst/>
            <a:ahLst/>
            <a:cxnLst/>
            <a:rect l="0" t="0" r="0" b="0"/>
            <a:pathLst>
              <a:path w="211" h="52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9"/>
                </a:lnTo>
                <a:cubicBezTo>
                  <a:pt x="3" y="50"/>
                  <a:pt x="4" y="52"/>
                  <a:pt x="5" y="52"/>
                </a:cubicBezTo>
                <a:cubicBezTo>
                  <a:pt x="2" y="52"/>
                  <a:pt x="0" y="49"/>
                  <a:pt x="0" y="46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07" name="文本框 1906" descr="{&quot;isTemplate&quot;:true,&quot;type&quot;:&quot;text&quot;}"/>
          <p:cNvSpPr txBox="1"/>
          <p:nvPr/>
        </p:nvSpPr>
        <p:spPr>
          <a:xfrm>
            <a:off x="9734550" y="3276600"/>
            <a:ext cx="17907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F59E0B"/>
                </a:solidFill>
                <a:latin typeface="Microsoft YaHei"/>
                <a:ea typeface="Microsoft YaHei"/>
              </a:rPr>
              <a:t>Terms</a:t>
            </a:r>
            <a:r>
              <a:rPr lang="en-US" sz="975" b="1">
                <a:solidFill>
                  <a:srgbClr val="F59E0B"/>
                </a:solidFill>
                <a:latin typeface="Microsoft YaHei"/>
                <a:ea typeface="Microsoft YaHei"/>
              </a:rPr>
              <a:t>9-10 · </a:t>
            </a:r>
            <a:r>
              <a:rPr lang="zh-CN" sz="975" b="1">
                <a:solidFill>
                  <a:srgbClr val="F59E0B"/>
                </a:solidFill>
                <a:latin typeface="Microsoft YaHei"/>
                <a:ea typeface="Microsoft YaHei"/>
              </a:rPr>
              <a:t>Check for improvements</a:t>
            </a:r>
            <a:endParaRPr/>
          </a:p>
        </p:txBody>
      </p:sp>
      <p:sp>
        <p:nvSpPr>
          <p:cNvPr id="1908" name="文本框 1907" descr="{&quot;isTemplate&quot;:true,&quot;type&quot;:&quot;text&quot;}"/>
          <p:cNvSpPr txBox="1"/>
          <p:nvPr/>
        </p:nvSpPr>
        <p:spPr>
          <a:xfrm>
            <a:off x="9734550" y="3448050"/>
            <a:ext cx="17907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level of improvement</a:t>
            </a:r>
            <a:endParaRPr/>
          </a:p>
        </p:txBody>
      </p:sp>
      <p:sp>
        <p:nvSpPr>
          <p:cNvPr id="1909" name="任意形状 190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0" name="文本框 190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911" name="文本框 191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08 / 30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ISO 9001 Seven principles of quality management&#10;            &lt;/Text&gt;&#10;        &lt;/Box&gt;&#10;&#10;        {/* 左35%：标题色块 + 一句话引导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8, color: 'rgba(255,255,255,0.85)', letterSpacing: 2 }}&gt;&#10;                    ISO 9001:2015&#10;                &lt;/Text&gt;&#10;                &lt;Text style={{ fontSize: 36, color: '#FFFFFF', fontWeight: 'bold', marginTop: 4 }}&gt;&#10;                    seven principles&#10;                &lt;/Text&gt;&#10;                &lt;Box style={{ width: 40, height: 3, background: '#F59E0B', marginTop: 12 }} /&gt;&#10;                &lt;Text style={{ fontSize: 14, color: 'rgba(255,255,255,0.85)', marginTop: 16, lineHeight: 1.6 }}&gt;&#10;                    Globally recognized quality management&quot;Basic Law&quot;&#10;                &lt;/Text&gt;&#10;            &lt;/Box&gt;&#10;&#10;            &lt;Box style={{&#10;                background: '#F8FAFC',&#10;                borderLeft: '4px solid #F59E0B',&#10;                padding: 16,&#10;                marginTop: 24,&#10;                borderRadius: 4,&#10;            }}&gt;&#10;                &lt;Text style={{ fontSize: 14, color: '#475569', lineHeight: 1.6, fontStyle: 'italic' }}&gt;&#10;                    &quot;The seven principles are not isolated items, but programmatic thinking that guides organizations to establish, operate, and improve quality management systems.&quot;&#10;                &lt;/Text&gt;&#10;            &lt;/Box&gt;&#10;        &lt;/Box&gt;&#10;&#10;        {/* 右65%：7条原则列表 */}&#10;        &lt;Box style={{&#10;            position: 'absolute',&#10;            top: 150, right: 60,&#10;            width: '58%',&#10;            flexDirection: 'column',&#10;            gap: 12,&#10;        }}&gt;&#10;            {[&#10;                { num: '01', name: 'Focus on customers', desc: 'Understand customers' current and future needs, meet and strive to exceed expectations', icon: 'user-check', color: '#2563EB' },&#10;                { num: '02', name: 'leadership role', desc: 'Leaders set direction and create an environment where everyone is involved in achieving goals', icon: 'compass', color: '#0EA5E9' },&#10;                { num: '03', name: 'Everyone participates', desc: 'Only when everyone has quality capabilities can quality have its source.', icon: 'users', color: '#10B981' },&#10;                { num: '04', name: 'process approach', desc: 'Systematic management of activities as interrelated processes', icon: 'cogs', color: '#8B5CF6' },&#10;                { num: '05', name: 'improve', desc: 'Continuous improvement is the eternal goal and constant theme of the organization', icon: 'arrow-up', color: '#F59E0B' },&#10;                { num: '06', name: 'evidence-based decision-making', desc: 'Analysis based on data and information is more reliable than intuition', icon: 'chart-bar', color: '#EF4444' },&#10;                { num: '07', name: 'relationship management', desc: 'Manage relationships with interested parties (suppliers, etc.) for continued success', icon: 'handshake', color: '#475569' },&#10;            ].map((item, idx) =&gt; (&#10;                &lt;Box key={idx} style={{&#10;                    flexDirection: 'row',&#10;                    alignItems: 'center',&#10;                    gap: 14,&#10;                    paddingTop: 6, paddingBottom: 6,&#10;                    paddingLeft: 12, paddingRight: 12,&#10;                    background: idx % 2 === 0 ? '#F8FAFC' : '#FFFFFF',&#10;                    borderRadius: 6,&#10;                    borderLeft: `3px solid ${item.color}`,&#10;                }}&gt;&#10;                    &lt;Text style={{&#10;                        fontSize: 22,&#10;                        color: item.color,&#10;                        fontWeight: 'bold',&#10;                        fontFamily: 'Inter',&#10;                        width: 38,&#10;                    }}&gt;&#10;                        {item.num}&#10;                    &lt;/Text&gt;&#10;                    &lt;FAIcon name={item.icon} style={{ fill: item.color, width: 22, height: 22 }} /&gt;&#10;                    &lt;Box style={{ flexDirection: 'column', flex: 1 }}&gt;&#10;                        &lt;Text style={{ fontSize: 17, color: '#0F172A', fontWeight: 'bold' }}&gt;&#10;                            {item.name}&#10;                        &lt;/Text&gt;&#10;                        &lt;Text style={{ fontSize: 13, color: '#64748B', lineHeight: 1.4 }}&gt;&#10;                            {item.desc}&#10;                        &lt;/Text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09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矩形 19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4" name="任意形状 191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5" name="文本框 191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1916" name="文本框 191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ISO 9001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Seven principles of quality management</a:t>
            </a:r>
            <a:endParaRPr/>
          </a:p>
        </p:txBody>
      </p:sp>
      <p:sp>
        <p:nvSpPr>
          <p:cNvPr id="1917" name="圆角矩形 1916"/>
          <p:cNvSpPr/>
          <p:nvPr/>
        </p:nvSpPr>
        <p:spPr>
          <a:xfrm>
            <a:off x="571500" y="1428750"/>
            <a:ext cx="3657600" cy="1676400"/>
          </a:xfrm>
          <a:prstGeom prst="roundRect">
            <a:avLst>
              <a:gd name="adj" fmla="val 4545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918" name="文本框 1917" descr="{&quot;isTemplate&quot;:true,&quot;type&quot;:&quot;text&quot;}"/>
          <p:cNvSpPr txBox="1"/>
          <p:nvPr/>
        </p:nvSpPr>
        <p:spPr>
          <a:xfrm>
            <a:off x="800100" y="1657350"/>
            <a:ext cx="32004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ISO 9001:2015</a:t>
            </a:r>
            <a:endParaRPr/>
          </a:p>
        </p:txBody>
      </p:sp>
      <p:sp>
        <p:nvSpPr>
          <p:cNvPr id="1919" name="文本框 1918" descr="{&quot;isTemplate&quot;:true,&quot;type&quot;:&quot;text&quot;}"/>
          <p:cNvSpPr txBox="1"/>
          <p:nvPr/>
        </p:nvSpPr>
        <p:spPr>
          <a:xfrm>
            <a:off x="800100" y="1905000"/>
            <a:ext cx="32004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700" b="1">
                <a:solidFill>
                  <a:srgbClr val="FFFFFF"/>
                </a:solidFill>
                <a:latin typeface="Microsoft YaHei"/>
                <a:ea typeface="Microsoft YaHei"/>
              </a:rPr>
              <a:t>seven principles</a:t>
            </a:r>
            <a:endParaRPr/>
          </a:p>
        </p:txBody>
      </p:sp>
      <p:sp>
        <p:nvSpPr>
          <p:cNvPr id="1920" name="矩形 1919"/>
          <p:cNvSpPr/>
          <p:nvPr/>
        </p:nvSpPr>
        <p:spPr>
          <a:xfrm>
            <a:off x="800100" y="243840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21" name="文本框 1920" descr="{&quot;isTemplate&quot;:true,&quot;type&quot;:&quot;text&quot;}"/>
          <p:cNvSpPr txBox="1"/>
          <p:nvPr/>
        </p:nvSpPr>
        <p:spPr>
          <a:xfrm>
            <a:off x="800100" y="2619375"/>
            <a:ext cx="3200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Globally recognized quality management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Basic Law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922" name="圆角矩形 1921"/>
          <p:cNvSpPr/>
          <p:nvPr/>
        </p:nvSpPr>
        <p:spPr>
          <a:xfrm>
            <a:off x="609600" y="3333750"/>
            <a:ext cx="3657600" cy="819150"/>
          </a:xfrm>
          <a:prstGeom prst="roundRect">
            <a:avLst>
              <a:gd name="adj" fmla="val 465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23" name="任意形状 1922"/>
          <p:cNvSpPr/>
          <p:nvPr/>
        </p:nvSpPr>
        <p:spPr>
          <a:xfrm>
            <a:off x="609600" y="3333750"/>
            <a:ext cx="3657600" cy="819150"/>
          </a:xfrm>
          <a:custGeom>
            <a:avLst/>
            <a:gdLst/>
            <a:ahLst/>
            <a:cxnLst/>
            <a:rect l="0" t="0" r="0" b="0"/>
            <a:pathLst>
              <a:path w="384" h="86">
                <a:moveTo>
                  <a:pt x="4" y="86"/>
                </a:moveTo>
                <a:cubicBezTo>
                  <a:pt x="2" y="86"/>
                  <a:pt x="0" y="84"/>
                  <a:pt x="0" y="82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86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24" name="文本框 1923" descr="{&quot;isTemplate&quot;:true,&quot;type&quot;:&quot;text&quot;}"/>
          <p:cNvSpPr txBox="1"/>
          <p:nvPr/>
        </p:nvSpPr>
        <p:spPr>
          <a:xfrm>
            <a:off x="762000" y="3486150"/>
            <a:ext cx="33147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1050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050" i="1">
                <a:solidFill>
                  <a:srgbClr val="475569"/>
                </a:solidFill>
                <a:latin typeface="Microsoft YaHei"/>
                <a:ea typeface="Microsoft YaHei"/>
              </a:rPr>
              <a:t>The seven principles are not isolated items, but programmatic thinking that guides organizations to establish, operate, and improve quality management systems.</a:t>
            </a:r>
            <a:r>
              <a:rPr lang="en-US" sz="1050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925" name="圆角矩形 1924"/>
          <p:cNvSpPr/>
          <p:nvPr/>
        </p:nvSpPr>
        <p:spPr>
          <a:xfrm>
            <a:off x="4581525" y="1428750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26" name="任意形状 1925"/>
          <p:cNvSpPr/>
          <p:nvPr/>
        </p:nvSpPr>
        <p:spPr>
          <a:xfrm>
            <a:off x="4581525" y="1428750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27" name="文本框 1926" descr="{&quot;isTemplate&quot;:true,&quot;type&quot;:&quot;text&quot;}"/>
          <p:cNvSpPr txBox="1"/>
          <p:nvPr/>
        </p:nvSpPr>
        <p:spPr>
          <a:xfrm>
            <a:off x="4695825" y="156210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pic>
        <p:nvPicPr>
          <p:cNvPr id="1928" name="图形 192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125" y="1590675"/>
            <a:ext cx="209550" cy="209550"/>
          </a:xfrm>
          <a:prstGeom prst="rect">
            <a:avLst/>
          </a:prstGeom>
          <a:ln/>
        </p:spPr>
      </p:pic>
      <p:sp>
        <p:nvSpPr>
          <p:cNvPr id="1929" name="文本框 1928" descr="{&quot;isTemplate&quot;:true,&quot;type&quot;:&quot;text&quot;}"/>
          <p:cNvSpPr txBox="1"/>
          <p:nvPr/>
        </p:nvSpPr>
        <p:spPr>
          <a:xfrm>
            <a:off x="5534025" y="1485900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Focus on customers</a:t>
            </a:r>
            <a:endParaRPr/>
          </a:p>
        </p:txBody>
      </p:sp>
      <p:sp>
        <p:nvSpPr>
          <p:cNvPr id="1930" name="文本框 1929" descr="{&quot;isTemplate&quot;:true,&quot;type&quot;:&quot;text&quot;}"/>
          <p:cNvSpPr txBox="1"/>
          <p:nvPr/>
        </p:nvSpPr>
        <p:spPr>
          <a:xfrm>
            <a:off x="5534025" y="1685925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Understand customers' current and future needs, meet and strive to exceed expectations</a:t>
            </a:r>
            <a:endParaRPr/>
          </a:p>
        </p:txBody>
      </p:sp>
      <p:sp>
        <p:nvSpPr>
          <p:cNvPr id="1931" name="圆角矩形 1930"/>
          <p:cNvSpPr/>
          <p:nvPr/>
        </p:nvSpPr>
        <p:spPr>
          <a:xfrm>
            <a:off x="4581525" y="2066925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32" name="任意形状 1931"/>
          <p:cNvSpPr/>
          <p:nvPr/>
        </p:nvSpPr>
        <p:spPr>
          <a:xfrm>
            <a:off x="4581525" y="2066925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33" name="文本框 1932" descr="{&quot;isTemplate&quot;:true,&quot;type&quot;:&quot;text&quot;}"/>
          <p:cNvSpPr txBox="1"/>
          <p:nvPr/>
        </p:nvSpPr>
        <p:spPr>
          <a:xfrm>
            <a:off x="4695825" y="2200275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A5E9"/>
                </a:solidFill>
                <a:latin typeface="Inter"/>
                <a:ea typeface="Inter"/>
              </a:rPr>
              <a:t>02</a:t>
            </a:r>
            <a:endParaRPr/>
          </a:p>
        </p:txBody>
      </p:sp>
      <p:pic>
        <p:nvPicPr>
          <p:cNvPr id="1934" name="图形 193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91125" y="2228850"/>
            <a:ext cx="209550" cy="209550"/>
          </a:xfrm>
          <a:prstGeom prst="rect">
            <a:avLst/>
          </a:prstGeom>
          <a:ln/>
        </p:spPr>
      </p:pic>
      <p:sp>
        <p:nvSpPr>
          <p:cNvPr id="1935" name="文本框 1934" descr="{&quot;isTemplate&quot;:true,&quot;type&quot;:&quot;text&quot;}"/>
          <p:cNvSpPr txBox="1"/>
          <p:nvPr/>
        </p:nvSpPr>
        <p:spPr>
          <a:xfrm>
            <a:off x="5534025" y="2124075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leadership role</a:t>
            </a:r>
            <a:endParaRPr/>
          </a:p>
        </p:txBody>
      </p:sp>
      <p:sp>
        <p:nvSpPr>
          <p:cNvPr id="1936" name="文本框 1935" descr="{&quot;isTemplate&quot;:true,&quot;type&quot;:&quot;text&quot;}"/>
          <p:cNvSpPr txBox="1"/>
          <p:nvPr/>
        </p:nvSpPr>
        <p:spPr>
          <a:xfrm>
            <a:off x="5534025" y="2324100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Leaders set direction and create an environment where everyone is involved in achieving goals</a:t>
            </a:r>
            <a:endParaRPr/>
          </a:p>
        </p:txBody>
      </p:sp>
      <p:sp>
        <p:nvSpPr>
          <p:cNvPr id="1937" name="圆角矩形 1936"/>
          <p:cNvSpPr/>
          <p:nvPr/>
        </p:nvSpPr>
        <p:spPr>
          <a:xfrm>
            <a:off x="4581525" y="2705100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38" name="任意形状 1937"/>
          <p:cNvSpPr/>
          <p:nvPr/>
        </p:nvSpPr>
        <p:spPr>
          <a:xfrm>
            <a:off x="4581525" y="2705100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39" name="文本框 1938" descr="{&quot;isTemplate&quot;:true,&quot;type&quot;:&quot;text&quot;}"/>
          <p:cNvSpPr txBox="1"/>
          <p:nvPr/>
        </p:nvSpPr>
        <p:spPr>
          <a:xfrm>
            <a:off x="4695825" y="283845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0B981"/>
                </a:solidFill>
                <a:latin typeface="Inter"/>
                <a:ea typeface="Inter"/>
              </a:rPr>
              <a:t>03</a:t>
            </a:r>
            <a:endParaRPr/>
          </a:p>
        </p:txBody>
      </p:sp>
      <p:pic>
        <p:nvPicPr>
          <p:cNvPr id="1940" name="图形 1939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1125" y="2867025"/>
            <a:ext cx="209550" cy="209550"/>
          </a:xfrm>
          <a:prstGeom prst="rect">
            <a:avLst/>
          </a:prstGeom>
          <a:ln/>
        </p:spPr>
      </p:pic>
      <p:sp>
        <p:nvSpPr>
          <p:cNvPr id="1941" name="文本框 1940" descr="{&quot;isTemplate&quot;:true,&quot;type&quot;:&quot;text&quot;}"/>
          <p:cNvSpPr txBox="1"/>
          <p:nvPr/>
        </p:nvSpPr>
        <p:spPr>
          <a:xfrm>
            <a:off x="5534025" y="2762250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Everyone participates</a:t>
            </a:r>
            <a:endParaRPr/>
          </a:p>
        </p:txBody>
      </p:sp>
      <p:sp>
        <p:nvSpPr>
          <p:cNvPr id="1942" name="文本框 1941" descr="{&quot;isTemplate&quot;:true,&quot;type&quot;:&quot;text&quot;}"/>
          <p:cNvSpPr txBox="1"/>
          <p:nvPr/>
        </p:nvSpPr>
        <p:spPr>
          <a:xfrm>
            <a:off x="5534025" y="2962275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Only when everyone has quality capabilities can quality have its source.</a:t>
            </a:r>
            <a:endParaRPr/>
          </a:p>
        </p:txBody>
      </p:sp>
      <p:sp>
        <p:nvSpPr>
          <p:cNvPr id="1943" name="圆角矩形 1942"/>
          <p:cNvSpPr/>
          <p:nvPr/>
        </p:nvSpPr>
        <p:spPr>
          <a:xfrm>
            <a:off x="4581525" y="3343275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44" name="任意形状 1943"/>
          <p:cNvSpPr/>
          <p:nvPr/>
        </p:nvSpPr>
        <p:spPr>
          <a:xfrm>
            <a:off x="4581525" y="3343275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45" name="文本框 1944" descr="{&quot;isTemplate&quot;:true,&quot;type&quot;:&quot;text&quot;}"/>
          <p:cNvSpPr txBox="1"/>
          <p:nvPr/>
        </p:nvSpPr>
        <p:spPr>
          <a:xfrm>
            <a:off x="4695825" y="3476625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8B5CF6"/>
                </a:solidFill>
                <a:latin typeface="Inter"/>
                <a:ea typeface="Inter"/>
              </a:rPr>
              <a:t>04</a:t>
            </a:r>
            <a:endParaRPr/>
          </a:p>
        </p:txBody>
      </p:sp>
      <p:pic>
        <p:nvPicPr>
          <p:cNvPr id="1946" name="图形 1945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1125" y="3505200"/>
            <a:ext cx="209550" cy="209550"/>
          </a:xfrm>
          <a:prstGeom prst="rect">
            <a:avLst/>
          </a:prstGeom>
          <a:ln/>
        </p:spPr>
      </p:pic>
      <p:sp>
        <p:nvSpPr>
          <p:cNvPr id="1947" name="文本框 1946" descr="{&quot;isTemplate&quot;:true,&quot;type&quot;:&quot;text&quot;}"/>
          <p:cNvSpPr txBox="1"/>
          <p:nvPr/>
        </p:nvSpPr>
        <p:spPr>
          <a:xfrm>
            <a:off x="5534025" y="3400425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process approach</a:t>
            </a:r>
            <a:endParaRPr/>
          </a:p>
        </p:txBody>
      </p:sp>
      <p:sp>
        <p:nvSpPr>
          <p:cNvPr id="1948" name="文本框 1947" descr="{&quot;isTemplate&quot;:true,&quot;type&quot;:&quot;text&quot;}"/>
          <p:cNvSpPr txBox="1"/>
          <p:nvPr/>
        </p:nvSpPr>
        <p:spPr>
          <a:xfrm>
            <a:off x="5534025" y="3600450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Systematic management of activities as interrelated processes</a:t>
            </a:r>
            <a:endParaRPr/>
          </a:p>
        </p:txBody>
      </p:sp>
      <p:sp>
        <p:nvSpPr>
          <p:cNvPr id="1949" name="圆角矩形 1948"/>
          <p:cNvSpPr/>
          <p:nvPr/>
        </p:nvSpPr>
        <p:spPr>
          <a:xfrm>
            <a:off x="4581525" y="3981450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0" name="任意形状 1949"/>
          <p:cNvSpPr/>
          <p:nvPr/>
        </p:nvSpPr>
        <p:spPr>
          <a:xfrm>
            <a:off x="4581525" y="3981450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1" name="文本框 1950" descr="{&quot;isTemplate&quot;:true,&quot;type&quot;:&quot;text&quot;}"/>
          <p:cNvSpPr txBox="1"/>
          <p:nvPr/>
        </p:nvSpPr>
        <p:spPr>
          <a:xfrm>
            <a:off x="4695825" y="411480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59E0B"/>
                </a:solidFill>
                <a:latin typeface="Inter"/>
                <a:ea typeface="Inter"/>
              </a:rPr>
              <a:t>05</a:t>
            </a:r>
            <a:endParaRPr/>
          </a:p>
        </p:txBody>
      </p:sp>
      <p:pic>
        <p:nvPicPr>
          <p:cNvPr id="1952" name="图形 1951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91125" y="4143375"/>
            <a:ext cx="209550" cy="209550"/>
          </a:xfrm>
          <a:prstGeom prst="rect">
            <a:avLst/>
          </a:prstGeom>
          <a:ln/>
        </p:spPr>
      </p:pic>
      <p:sp>
        <p:nvSpPr>
          <p:cNvPr id="1953" name="文本框 1952" descr="{&quot;isTemplate&quot;:true,&quot;type&quot;:&quot;text&quot;}"/>
          <p:cNvSpPr txBox="1"/>
          <p:nvPr/>
        </p:nvSpPr>
        <p:spPr>
          <a:xfrm>
            <a:off x="5534025" y="4038600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improve</a:t>
            </a:r>
            <a:endParaRPr/>
          </a:p>
        </p:txBody>
      </p:sp>
      <p:sp>
        <p:nvSpPr>
          <p:cNvPr id="1954" name="文本框 1953" descr="{&quot;isTemplate&quot;:true,&quot;type&quot;:&quot;text&quot;}"/>
          <p:cNvSpPr txBox="1"/>
          <p:nvPr/>
        </p:nvSpPr>
        <p:spPr>
          <a:xfrm>
            <a:off x="5534025" y="4238625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Continuous improvement is the eternal goal and constant theme of the organization</a:t>
            </a:r>
            <a:endParaRPr/>
          </a:p>
        </p:txBody>
      </p:sp>
      <p:sp>
        <p:nvSpPr>
          <p:cNvPr id="1955" name="圆角矩形 1954"/>
          <p:cNvSpPr/>
          <p:nvPr/>
        </p:nvSpPr>
        <p:spPr>
          <a:xfrm>
            <a:off x="4581525" y="4619625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6" name="任意形状 1955"/>
          <p:cNvSpPr/>
          <p:nvPr/>
        </p:nvSpPr>
        <p:spPr>
          <a:xfrm>
            <a:off x="4581525" y="4619625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7" name="文本框 1956" descr="{&quot;isTemplate&quot;:true,&quot;type&quot;:&quot;text&quot;}"/>
          <p:cNvSpPr txBox="1"/>
          <p:nvPr/>
        </p:nvSpPr>
        <p:spPr>
          <a:xfrm>
            <a:off x="4695825" y="4752975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EF4444"/>
                </a:solidFill>
                <a:latin typeface="Inter"/>
                <a:ea typeface="Inter"/>
              </a:rPr>
              <a:t>06</a:t>
            </a:r>
            <a:endParaRPr/>
          </a:p>
        </p:txBody>
      </p:sp>
      <p:pic>
        <p:nvPicPr>
          <p:cNvPr id="1958" name="图形 1957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191125" y="4781550"/>
            <a:ext cx="209550" cy="209550"/>
          </a:xfrm>
          <a:prstGeom prst="rect">
            <a:avLst/>
          </a:prstGeom>
          <a:ln/>
        </p:spPr>
      </p:pic>
      <p:sp>
        <p:nvSpPr>
          <p:cNvPr id="1959" name="文本框 1958" descr="{&quot;isTemplate&quot;:true,&quot;type&quot;:&quot;text&quot;}"/>
          <p:cNvSpPr txBox="1"/>
          <p:nvPr/>
        </p:nvSpPr>
        <p:spPr>
          <a:xfrm>
            <a:off x="5534025" y="4676775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evidence-based decision-making</a:t>
            </a:r>
            <a:endParaRPr/>
          </a:p>
        </p:txBody>
      </p:sp>
      <p:sp>
        <p:nvSpPr>
          <p:cNvPr id="1960" name="文本框 1959" descr="{&quot;isTemplate&quot;:true,&quot;type&quot;:&quot;text&quot;}"/>
          <p:cNvSpPr txBox="1"/>
          <p:nvPr/>
        </p:nvSpPr>
        <p:spPr>
          <a:xfrm>
            <a:off x="5534025" y="4876800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Analysis based on data and information is more reliable than intuition</a:t>
            </a:r>
            <a:endParaRPr/>
          </a:p>
        </p:txBody>
      </p:sp>
      <p:sp>
        <p:nvSpPr>
          <p:cNvPr id="1961" name="圆角矩形 1960"/>
          <p:cNvSpPr/>
          <p:nvPr/>
        </p:nvSpPr>
        <p:spPr>
          <a:xfrm>
            <a:off x="4581525" y="5257800"/>
            <a:ext cx="7067550" cy="523875"/>
          </a:xfrm>
          <a:prstGeom prst="roundRect">
            <a:avLst>
              <a:gd name="adj" fmla="val 1090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62" name="任意形状 1961"/>
          <p:cNvSpPr/>
          <p:nvPr/>
        </p:nvSpPr>
        <p:spPr>
          <a:xfrm>
            <a:off x="4581525" y="5257800"/>
            <a:ext cx="7067550" cy="523875"/>
          </a:xfrm>
          <a:custGeom>
            <a:avLst/>
            <a:gdLst/>
            <a:ahLst/>
            <a:cxnLst/>
            <a:rect l="0" t="0" r="0" b="0"/>
            <a:pathLst>
              <a:path w="742" h="5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2"/>
                </a:lnTo>
                <a:cubicBezTo>
                  <a:pt x="3" y="53"/>
                  <a:pt x="4" y="55"/>
                  <a:pt x="5" y="55"/>
                </a:cubicBezTo>
                <a:cubicBezTo>
                  <a:pt x="2" y="55"/>
                  <a:pt x="0" y="52"/>
                  <a:pt x="0" y="4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47556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63" name="文本框 1962" descr="{&quot;isTemplate&quot;:true,&quot;type&quot;:&quot;text&quot;}"/>
          <p:cNvSpPr txBox="1"/>
          <p:nvPr/>
        </p:nvSpPr>
        <p:spPr>
          <a:xfrm>
            <a:off x="4695825" y="539115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475569"/>
                </a:solidFill>
                <a:latin typeface="Inter"/>
                <a:ea typeface="Inter"/>
              </a:rPr>
              <a:t>07</a:t>
            </a:r>
            <a:endParaRPr/>
          </a:p>
        </p:txBody>
      </p:sp>
      <p:pic>
        <p:nvPicPr>
          <p:cNvPr id="1964" name="图形 1963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191125" y="5419725"/>
            <a:ext cx="209550" cy="209550"/>
          </a:xfrm>
          <a:prstGeom prst="rect">
            <a:avLst/>
          </a:prstGeom>
          <a:ln/>
        </p:spPr>
      </p:pic>
      <p:sp>
        <p:nvSpPr>
          <p:cNvPr id="1965" name="文本框 1964" descr="{&quot;isTemplate&quot;:true,&quot;type&quot;:&quot;text&quot;}"/>
          <p:cNvSpPr txBox="1"/>
          <p:nvPr/>
        </p:nvSpPr>
        <p:spPr>
          <a:xfrm>
            <a:off x="5534025" y="5314950"/>
            <a:ext cx="59721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relationship management</a:t>
            </a:r>
            <a:endParaRPr/>
          </a:p>
        </p:txBody>
      </p:sp>
      <p:sp>
        <p:nvSpPr>
          <p:cNvPr id="1966" name="文本框 1965" descr="{&quot;isTemplate&quot;:true,&quot;type&quot;:&quot;text&quot;}"/>
          <p:cNvSpPr txBox="1"/>
          <p:nvPr/>
        </p:nvSpPr>
        <p:spPr>
          <a:xfrm>
            <a:off x="5534025" y="5514975"/>
            <a:ext cx="59721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Manage relationships with interested parties (suppliers, etc.) for continued success</a:t>
            </a:r>
            <a:endParaRPr/>
          </a:p>
        </p:txBody>
      </p:sp>
      <p:sp>
        <p:nvSpPr>
          <p:cNvPr id="1967" name="任意形状 1966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68" name="文本框 1967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969" name="文本框 1968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09 / 30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Process Method and Turtle Diagram —— understand&quot;how to do&quot;&#10;            &lt;/Text&gt;&#10;        &lt;/Box&gt;&#10;&#10;        {/* 左45%：process approach概念 */}&#10;        &lt;Box style={{&#10;            position: 'absolute',&#10;            top: 150, left: 60,&#10;            width: '40%',&#10;            flexDirection: 'column',&#10;        }}&gt;&#10;            &lt;Text style={{ fontSize: 18, color: '#0F172A', fontWeight: 'bold', marginBottom: 12 }}&gt;&#10;                process approach core model&#10;            &lt;/Text&gt;&#10;            {/* SVG enter-output模型 */}&#10;            &lt;svg width={440} height={140} viewBox='0 0 440 140'&gt;&#10;                {/* enter框 */}&#10;                &lt;rect x={10} y={40} width={90} height={60} rx={6} fill='rgba(14,165,233,0.15)' stroke='#0EA5E9' strokeWidth={2} /&gt;&#10;                &lt;text x={55} y={68} textAnchor='middle' fontSize={13} fontWeight='bold' fill='#0EA5E9'&gt;enter&lt;/text&gt;&#10;                &lt;text x={55} y={86} textAnchor='middle' fontSize={10} fill='#64748B'&gt;资源/要求&lt;/text&gt;&#10;                {/* 箭头 */}&#10;                &lt;path d='M 105 70 L 135 70' stroke='#94A3B8' strokeWidth={2} markerEnd='url(#arr1)' /&gt;&#10;                {/* process框 */}&#10;                &lt;rect x={140} y={30} width={160} height={80} rx={6} fill='rgba(37,99,235,0.10)' stroke='#2563EB' strokeWidth={2} /&gt;&#10;                &lt;text x={220} y={62} textAnchor='middle' fontSize={14} fontWeight='bold' fill='#2563EB'&gt;活动&lt;/text&gt;&#10;                &lt;text x={220} y={82} textAnchor='middle' fontSize={11} fill='#475569'&gt;转化 / 增值&lt;/text&gt;&#10;                &lt;text x={220} y={98} textAnchor='middle' fontSize={10} fill='#94A3B8'&gt;PDCA&lt;/text&gt;&#10;                {/* 箭头 */}&#10;                &lt;path d='M 305 70 L 335 70' stroke='#94A3B8' strokeWidth={2} markerEnd='url(#arr1)' /&gt;&#10;                {/* output框 */}&#10;                &lt;rect x={340} y={40} width={90} height={60} rx={6} fill='rgba(245,158,11,0.15)' stroke='#F59E0B' strokeWidth={2} /&gt;&#10;                &lt;text x={385} y={68} textAnchor='middle' fontSize={13} fontWeight='bold' fill='#F59E0B'&gt;output&lt;/text&gt;&#10;                &lt;text x={385} y={86} textAnchor='middle' fontSize={10} fill='#64748B'&gt;产品/结果&lt;/text&gt;&#10;                &lt;defs&gt;&#10;                    &lt;marker id='arr1' markerWidth='8' markerHeight='8' refX='6' refY='3' orient='auto'&gt;&#10;                        &lt;path d='M0,0 L0,6 L7,3 z' fill='#94A3B8' /&gt;&#10;                    &lt;/marker&gt;&#10;                &lt;/defs&gt;&#10;                {/* monitor反馈箭头 */}&#10;                &lt;path d='M 385 100 Q 385 130 220 130 Q 55 130 55 100' fill='none' stroke='#10B981' strokeWidth={1.5} strokeDasharray='4 3' markerEnd='url(#arr2)' /&gt;&#10;                &lt;defs&gt;&#10;                    &lt;marker id='arr2' markerWidth='8' markerHeight='8' refX='6' refY='3' orient='auto'&gt;&#10;                        &lt;path d='M0,0 L0,6 L7,3 z' fill='#10B981' /&gt;&#10;                    &lt;/marker&gt;&#10;                &lt;/defs&gt;&#10;                &lt;text x={220} y={125} textAnchor='middle' fontSize={10} fill='#10B981' fontWeight='600'&gt;Measurementandimprove&lt;/text&gt;&#10;            &lt;/svg&gt;&#10;&#10;            &lt;Box style={{&#10;                background: '#F8FAFC',&#10;                borderLeft: '4px solid #2563EB',&#10;                padding: 14,&#10;                borderRadius: 4,&#10;                marginTop: 12,&#10;            }}&gt;&#10;                &lt;Text style={{ fontSize: 14, color: '#0F172A', fontWeight: 'bold', marginBottom: 6 }}&gt;&#10;                    The nature of the process approach&#10;                &lt;/Text&gt;&#10;                &lt;Text style={{ fontSize: 13, color: '#475569', lineHeight: 1.6 }}&gt;&#10;                    Treat each job as a&quot;process&quot;: There are inputs, activities, outputs, and monitoring.&#10;                    By managing every process well, product quality is naturally guaranteed.&#10;                &lt;/Text&gt;&#10;            &lt;/Box&gt;&#10;            &lt;Box style={{&#10;                flexDirection: 'row',&#10;                gap: 8,&#10;                marginTop: 12,&#10;            }}&gt;&#10;                {['identification process', 'Clear up the interface', 'Determining method', 'Monitor performance', 'Continuous improvement'].map((step, i) =&gt; (&#10;                    &lt;Box key={i} style={{&#10;                        background: '#2563EB',&#10;                        paddingLeft: 10, paddingRight: 10,&#10;                        paddingTop: 6, paddingBottom: 6,&#10;                        borderRadius: 12,&#10;                    }}&gt;&#10;                        &lt;Text style={{ fontSize: 11, color: '#FFFFFF', fontWeight: 600 }}&gt;&#10;                            {i + 1}. {step}&#10;                        &lt;/Text&gt;&#10;                    &lt;/Box&gt;&#10;                ))}&#10;            &lt;/Box&gt;&#10;        &lt;/Box&gt;&#10;&#10;        {/* 右55%：turtle diagram */}&#10;        &lt;Box style={{&#10;            position: 'absolute',&#10;            top: 150, right: 60,&#10;            width: '52%',&#10;            flexDirection: 'column',&#10;            alignItems: 'center',&#10;        }}&gt;&#10;            &lt;Text style={{ fontSize: 18, color: '#0F172A', fontWeight: 'bold', marginBottom: 8 }}&gt;&#10;                turtle diagram —— process analysis tools&#10;            &lt;/Text&gt;&#10;            &lt;svg width={560} height={440} viewBox='0 0 560 440'&gt;&#10;                {/* 中心process框 - 乌龟身体 */}&#10;                &lt;rect x={190} y={170} width={180} height={100} rx={10} fill='rgba(37,99,235,0.10)' stroke='#2563EB' strokeWidth={2.5} /&gt;&#10;                &lt;text x={280} y={210} textAnchor='middle' fontSize={16} fontWeight='bold' fill='#2563EB'&gt;process&lt;/text&gt;&#10;                &lt;text x={280} y={232} textAnchor='middle' fontSize={12} fill='#475569'&gt;做什么？&lt;/text&gt;&#10;                &lt;text x={280} y={250} textAnchor='middle' fontSize={11} fill='#94A3B8'&gt;(What)&lt;/text&gt;&#10;&#10;                {/* 上方 - enter */}&#10;                &lt;rect x={210} y={40} width={140} height={70} rx={8} fill='rgba(14,165,233,0.12)' stroke='#0EA5E9' strokeWidth={2} /&gt;&#10;                &lt;text x={280} y={68} textAnchor='middle' fontSize={13} fontWeight='bold' fill='#0EA5E9'&gt;enter&lt;/text&gt;&#10;                &lt;text x={280} y={88} textAnchor='middle' fontSize={11} fill='#475569'&gt;Material/信息/要求&lt;/text&gt;&#10;                &lt;line x1={280} y1={110} x2={280} y2={170} stroke='#0EA5E9' strokeWidth={2} strokeDasharray='4 3' /&gt;&#10;&#10;                {/* 下方 - output */}&#10;                &lt;rect x={210} y={330} width={140} height={70} rx={8} fill='rgba(245,158,11,0.12)' stroke='#F59E0B' strokeWidth={2} /&gt;&#10;                &lt;text x={280} y={358} textAnchor='middle' fontSize={13} fontWeight='bold' fill='#F59E0B'&gt;output&lt;/text&gt;&#10;                &lt;text x={280} y={378} textAnchor='middle' fontSize={11} fill='#475569'&gt;产品/结果&lt;/text&gt;&#10;                &lt;line x1={280} y1={270} x2={280} y2={330} stroke='#F59E0B' strokeWidth={2} strokeDasharray='4 3' /&gt;&#10;&#10;                {/* 左侧 - 谁来做 */}&#10;                &lt;rect x={20} y={180} width={140} height={80} rx={8} fill='rgba(16,185,129,0.12)' stroke='#10B981' strokeWidth={2} /&gt;&#10;                &lt;text x={90} y={210} textAnchor='middle' fontSize={13} fontWeight='bold' fill='#10B981'&gt;谁来做&lt;/text&gt;&#10;                &lt;text x={90} y={230} textAnchor='middle' fontSize={11} fill='#475569'&gt;personnel/职责&lt;/text&gt;&#10;                &lt;text x={90} y={248} textAnchor='middle' fontSize={11} fill='#94A3B8'&gt;(Who)&lt;/text&gt;&#10;                &lt;line x1={160} y1={220} x2={190} y2={220} stroke='#10B981' strokeWidth={2} strokeDasharray='4 3' /&gt;&#10;&#10;                {/* 右侧 - use什么 */}&#10;                &lt;rect x={400} y={180} width={140} height={80} rx={8} fill='rgba(139,92,246,0.12)' stroke='#8B5CF6' strokeWidth={2} /&gt;&#10;                &lt;text x={470} y={210} textAnchor='middle' fontSize={13} fontWeight='bold' fill='#8B5CF6'&gt;use什么&lt;/text&gt;&#10;                &lt;text x={470} y={230} textAnchor='middle' fontSize={11} fill='#475569'&gt;equipment/工具&lt;/text&gt;&#10;                &lt;text x={470} y={248} textAnchor='middle' fontSize={11} fill='#94A3B8'&gt;(With what)&lt;/text&gt;&#10;                &lt;line x1={370} y1={220} x2={400} y2={220} stroke='#8B5CF6' strokeWidth={2} strokeDasharray='4 3' /&gt;&#10;&#10;                {/* 左下 - how to do */}&#10;                &lt;rect x={60} y={340} width={120} height={60} rx={8} fill='rgba(239,68,68,0.10)' stroke='#EF4444' strokeWidth={2} /&gt;&#10;                &lt;text x={120} y={365} textAnchor='middle' fontSize={12} fontWeight='bold' fill='#EF4444'&gt;how to do&lt;/text&gt;&#10;                &lt;text x={120} y={383} textAnchor='middle' fontSize={10} fill='#475569'&gt;method/SOP&lt;/text&gt;&#10;&#10;                {/* 右下 - 如何测 */}&#10;                &lt;rect x={380} y={340} width={120} height={60} rx={8} fill='rgba(148,163,184,0.15)' stroke='#475569' strokeWidth={2} /&gt;&#10;                &lt;text x={440} y={365} textAnchor='middle' fontSize={12} fontWeight='bold' fill='#475569'&gt;如何测&lt;/text&gt;&#10;                &lt;text x={440} y={383} textAnchor='middle' fontSize={10} fill='#475569'&gt;指标/KPI&lt;/text&gt;&#10;            &lt;/svg&gt;&#10;            &lt;Text style={{ fontSize: 12, color: '#64748B', fontStyle: 'italic', marginTop: 4 }}&gt;&#10;                Six elements analysis:What · Who · With what · How · Input · Output · KPI&#10;            &lt;/Text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0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任意形状 14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文本框 15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17" name="文本框 16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Process Method and Turtle Diagram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understand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how to do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8" name="文本框 17" descr="{&quot;isTemplate&quot;:true,&quot;type&quot;:&quot;text&quot;}"/>
          <p:cNvSpPr txBox="1"/>
          <p:nvPr/>
        </p:nvSpPr>
        <p:spPr>
          <a:xfrm>
            <a:off x="5715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process approach core model</a:t>
            </a:r>
            <a:endParaRPr/>
          </a:p>
        </p:txBody>
      </p:sp>
      <p:pic>
        <p:nvPicPr>
          <p:cNvPr id="19" name="图形 1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752600"/>
            <a:ext cx="4191000" cy="1333500"/>
          </a:xfrm>
          <a:prstGeom prst="rect">
            <a:avLst/>
          </a:prstGeom>
          <a:ln/>
        </p:spPr>
      </p:pic>
      <p:sp>
        <p:nvSpPr>
          <p:cNvPr id="20" name="圆角矩形 19"/>
          <p:cNvSpPr/>
          <p:nvPr/>
        </p:nvSpPr>
        <p:spPr>
          <a:xfrm>
            <a:off x="609600" y="3200400"/>
            <a:ext cx="4876800" cy="962025"/>
          </a:xfrm>
          <a:prstGeom prst="roundRect">
            <a:avLst>
              <a:gd name="adj" fmla="val 3960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任意形状 20"/>
          <p:cNvSpPr/>
          <p:nvPr/>
        </p:nvSpPr>
        <p:spPr>
          <a:xfrm>
            <a:off x="609600" y="3200400"/>
            <a:ext cx="4876800" cy="962025"/>
          </a:xfrm>
          <a:custGeom>
            <a:avLst/>
            <a:gdLst/>
            <a:ahLst/>
            <a:cxnLst/>
            <a:rect l="0" t="0" r="0" b="0"/>
            <a:pathLst>
              <a:path w="512" h="101">
                <a:moveTo>
                  <a:pt x="4" y="101"/>
                </a:moveTo>
                <a:cubicBezTo>
                  <a:pt x="2" y="101"/>
                  <a:pt x="0" y="99"/>
                  <a:pt x="0" y="97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101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文本框 21" descr="{&quot;isTemplate&quot;:true,&quot;type&quot;:&quot;text&quot;}"/>
          <p:cNvSpPr txBox="1"/>
          <p:nvPr/>
        </p:nvSpPr>
        <p:spPr>
          <a:xfrm>
            <a:off x="742950" y="3333750"/>
            <a:ext cx="4572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The nature of the process approach</a:t>
            </a:r>
            <a:endParaRPr/>
          </a:p>
        </p:txBody>
      </p:sp>
      <p:sp>
        <p:nvSpPr>
          <p:cNvPr id="23" name="文本框 22" descr="{&quot;isTemplate&quot;:true,&quot;type&quot;:&quot;text&quot;}"/>
          <p:cNvSpPr txBox="1"/>
          <p:nvPr/>
        </p:nvSpPr>
        <p:spPr>
          <a:xfrm>
            <a:off x="742950" y="3552825"/>
            <a:ext cx="457200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Treat each job as a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process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: There are inputs, activities, outputs, and monitoring.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By managing every process well, product quality is naturally guaranteed.</a:t>
            </a:r>
            <a:endParaRPr/>
          </a:p>
        </p:txBody>
      </p:sp>
      <p:sp>
        <p:nvSpPr>
          <p:cNvPr id="24" name="圆角矩形 23"/>
          <p:cNvSpPr/>
          <p:nvPr/>
        </p:nvSpPr>
        <p:spPr>
          <a:xfrm>
            <a:off x="571500" y="4276725"/>
            <a:ext cx="733425" cy="247650"/>
          </a:xfrm>
          <a:prstGeom prst="roundRect">
            <a:avLst>
              <a:gd name="adj" fmla="val 46154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文本框 24" descr="{&quot;isTemplate&quot;:true,&quot;type&quot;:&quot;text&quot;}"/>
          <p:cNvSpPr txBox="1"/>
          <p:nvPr/>
        </p:nvSpPr>
        <p:spPr>
          <a:xfrm>
            <a:off x="666750" y="4333875"/>
            <a:ext cx="542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1.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identification process</a:t>
            </a:r>
            <a:endParaRPr/>
          </a:p>
        </p:txBody>
      </p:sp>
      <p:sp>
        <p:nvSpPr>
          <p:cNvPr id="26" name="圆角矩形 25"/>
          <p:cNvSpPr/>
          <p:nvPr/>
        </p:nvSpPr>
        <p:spPr>
          <a:xfrm>
            <a:off x="1381125" y="4276725"/>
            <a:ext cx="733425" cy="247650"/>
          </a:xfrm>
          <a:prstGeom prst="roundRect">
            <a:avLst>
              <a:gd name="adj" fmla="val 46154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" name="文本框 26" descr="{&quot;isTemplate&quot;:true,&quot;type&quot;:&quot;text&quot;}"/>
          <p:cNvSpPr txBox="1"/>
          <p:nvPr/>
        </p:nvSpPr>
        <p:spPr>
          <a:xfrm>
            <a:off x="1476375" y="4333875"/>
            <a:ext cx="542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2.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Clear up the interface</a:t>
            </a:r>
            <a:endParaRPr/>
          </a:p>
        </p:txBody>
      </p:sp>
      <p:sp>
        <p:nvSpPr>
          <p:cNvPr id="28" name="圆角矩形 27"/>
          <p:cNvSpPr/>
          <p:nvPr/>
        </p:nvSpPr>
        <p:spPr>
          <a:xfrm>
            <a:off x="2190750" y="4276725"/>
            <a:ext cx="733425" cy="247650"/>
          </a:xfrm>
          <a:prstGeom prst="roundRect">
            <a:avLst>
              <a:gd name="adj" fmla="val 46154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文本框 28" descr="{&quot;isTemplate&quot;:true,&quot;type&quot;:&quot;text&quot;}"/>
          <p:cNvSpPr txBox="1"/>
          <p:nvPr/>
        </p:nvSpPr>
        <p:spPr>
          <a:xfrm>
            <a:off x="2286000" y="4333875"/>
            <a:ext cx="542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3.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Determining method</a:t>
            </a:r>
            <a:endParaRPr/>
          </a:p>
        </p:txBody>
      </p:sp>
      <p:sp>
        <p:nvSpPr>
          <p:cNvPr id="30" name="圆角矩形 29"/>
          <p:cNvSpPr/>
          <p:nvPr/>
        </p:nvSpPr>
        <p:spPr>
          <a:xfrm>
            <a:off x="3000375" y="4276725"/>
            <a:ext cx="733425" cy="247650"/>
          </a:xfrm>
          <a:prstGeom prst="roundRect">
            <a:avLst>
              <a:gd name="adj" fmla="val 46154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" name="文本框 30" descr="{&quot;isTemplate&quot;:true,&quot;type&quot;:&quot;text&quot;}"/>
          <p:cNvSpPr txBox="1"/>
          <p:nvPr/>
        </p:nvSpPr>
        <p:spPr>
          <a:xfrm>
            <a:off x="3095625" y="4333875"/>
            <a:ext cx="542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4.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Monitor performance</a:t>
            </a:r>
            <a:endParaRPr/>
          </a:p>
        </p:txBody>
      </p:sp>
      <p:sp>
        <p:nvSpPr>
          <p:cNvPr id="32" name="圆角矩形 31"/>
          <p:cNvSpPr/>
          <p:nvPr/>
        </p:nvSpPr>
        <p:spPr>
          <a:xfrm>
            <a:off x="3810000" y="4276725"/>
            <a:ext cx="733425" cy="247650"/>
          </a:xfrm>
          <a:prstGeom prst="roundRect">
            <a:avLst>
              <a:gd name="adj" fmla="val 46154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" name="文本框 32" descr="{&quot;isTemplate&quot;:true,&quot;type&quot;:&quot;text&quot;}"/>
          <p:cNvSpPr txBox="1"/>
          <p:nvPr/>
        </p:nvSpPr>
        <p:spPr>
          <a:xfrm>
            <a:off x="3905250" y="4333875"/>
            <a:ext cx="542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FFFFF"/>
                </a:solidFill>
                <a:latin typeface="Microsoft YaHei"/>
                <a:ea typeface="Microsoft YaHei"/>
              </a:rPr>
              <a:t>5. </a:t>
            </a: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Continuous improvement</a:t>
            </a:r>
            <a:endParaRPr/>
          </a:p>
        </p:txBody>
      </p:sp>
      <p:sp>
        <p:nvSpPr>
          <p:cNvPr id="34" name="文本框 33" descr="{&quot;isTemplate&quot;:true,&quot;type&quot;:&quot;text&quot;}"/>
          <p:cNvSpPr txBox="1"/>
          <p:nvPr/>
        </p:nvSpPr>
        <p:spPr>
          <a:xfrm>
            <a:off x="7458075" y="1428750"/>
            <a:ext cx="19907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turtle diagram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process analysis tools</a:t>
            </a:r>
            <a:endParaRPr/>
          </a:p>
        </p:txBody>
      </p:sp>
      <p:pic>
        <p:nvPicPr>
          <p:cNvPr id="35" name="图形 3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81675" y="1714500"/>
            <a:ext cx="5334000" cy="4191000"/>
          </a:xfrm>
          <a:prstGeom prst="rect">
            <a:avLst/>
          </a:prstGeom>
          <a:ln/>
        </p:spPr>
      </p:pic>
      <p:sp>
        <p:nvSpPr>
          <p:cNvPr id="36" name="文本框 35" descr="{&quot;isTemplate&quot;:true,&quot;type&quot;:&quot;text&quot;}"/>
          <p:cNvSpPr txBox="1"/>
          <p:nvPr/>
        </p:nvSpPr>
        <p:spPr>
          <a:xfrm>
            <a:off x="6791325" y="5943600"/>
            <a:ext cx="33147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i="1">
                <a:solidFill>
                  <a:srgbClr val="64748B"/>
                </a:solidFill>
                <a:latin typeface="Microsoft YaHei"/>
                <a:ea typeface="Microsoft YaHei"/>
              </a:rPr>
              <a:t>Six elements analysis:</a:t>
            </a:r>
            <a:r>
              <a:rPr lang="en-US" sz="900" i="1">
                <a:solidFill>
                  <a:srgbClr val="64748B"/>
                </a:solidFill>
                <a:latin typeface="Microsoft YaHei"/>
                <a:ea typeface="Microsoft YaHei"/>
              </a:rPr>
              <a:t>What · Who · With what · How · Input · Output · KPI</a:t>
            </a:r>
            <a:endParaRPr/>
          </a:p>
        </p:txBody>
      </p:sp>
      <p:sp>
        <p:nvSpPr>
          <p:cNvPr id="37" name="任意形状 36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" name="文本框 37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39" name="文本框 38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10 / 30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risk-based thinking —— Prevention is better than correction&#10;            &lt;/Text&gt;&#10;        &lt;/Box&gt;&#10;&#10;        {/* 左55%：风险矩阵 */}&#10;        &lt;Box style={{&#10;            position: 'absolute',&#10;            top: 150, left: 60,&#10;            width: '50%',&#10;            flexDirection: 'column',&#10;            alignItems: 'center',&#10;        }}&gt;&#10;            &lt;Text style={{ fontSize: 18, color: '#0F172A', fontWeight: 'bold', marginBottom: 12 }}&gt;&#10;                Risk assessment matrix (probability × Influence)&#10;            &lt;/Text&gt;&#10;            &lt;svg width={500} height={380} viewBox='0 0 500 380'&gt;&#10;                {/* Y轴标签 */}&#10;                &lt;text x={20} y={180} textAnchor='middle' fontSize={13} fontWeight='bold' fill='#475569' transform='rotate(-90 20 180)'&gt;发生概率&lt;/text&gt;&#10;                {/* X轴标签 */}&#10;                &lt;text x={250} y={370} textAnchor='middle' fontSize={13} fontWeight='bold' fill='#475569'&gt;影响程度&lt;/text&gt;&#10;&#10;                {/* 矩阵格子 4x4 */}&#10;                {/* Row 1 (极高概率) */}&#10;                &lt;rect x={80} y={50} width={80} height={60} fill='#FEF2F2' stroke='#E2E8F0' /&gt;&#10;                &lt;rect x={160} y={50} width={80} height={60} fill='#FED7AA' stroke='#E2E8F0' /&gt;&#10;                &lt;rect x={240} y={50} width={80} height={60} fill='#FCA5A5' stroke='#E2E8F0' /&gt;&#10;                &lt;rect x={320} y={50} width={80} height={60} fill='#DC2626' stroke='#E2E8F0' /&gt;&#10;                {/* Row 2 (较高) */}&#10;                &lt;rect x={80} y={110} width={80} height={60} fill='#FEF3C7' stroke='#E2E8F0' /&gt;&#10;                &lt;rect x={160} y={110} width={80} height={60} fill='#FED7AA' stroke='#E2E8F0' /&gt;&#10;                &lt;rect x={240} y={110} width={80} height={60} fill='#FCA5A5' stroke='#E2E8F0' /&gt;&#10;                &lt;rect x={320} y={110} width={80} height={60} fill='#F87171' stroke='#E2E8F0' /&gt;&#10;                {/* Row 3 (中等) */}&#10;                &lt;rect x={80} y={170} width={80} height={60} fill='#D1FAE5' stroke='#E2E8F0' /&gt;&#10;                &lt;rect x={160} y={170} width={80} height={60} fill='#FEF3C7' stroke='#E2E8F0' /&gt;&#10;                &lt;rect x={240} y={170} width={80} height={60} fill='#FED7AA' stroke='#E2E8F0' /&gt;&#10;                &lt;rect x={320} y={170} width={80} height={60} fill='#FCA5A5' stroke='#E2E8F0' /&gt;&#10;                {/* Row 4 (较低) */}&#10;                &lt;rect x={80} y={230} width={80} height={60} fill='#D1FAE5' stroke='#E2E8F0' /&gt;&#10;                &lt;rect x={160} y={230} width={80} height={60} fill='#D1FAE5' stroke='#E2E8F0' /&gt;&#10;                &lt;rect x={240} y={230} width={80} height={60} fill='#FEF3C7' stroke='#E2E8F0' /&gt;&#10;                &lt;rect x={320} y={230} width={80} height={60} fill='#FED7AA' stroke='#E2E8F0' /&gt;&#10;&#10;                {/* Y轴刻度 */}&#10;                {['极高', '较高', '中等', '较低'].map((label, i) =&gt; (&#10;                    &lt;text key={i} x={70} y={85 + i * 60} textAnchor='end' fontSize={11} fill='#475569' fontWeight='600'&gt;{label}&lt;/text&gt;&#10;                ))}&#10;                {/* X轴刻度 */}&#10;                {['微小', '一般', '严重', '灾难'].map((label, i) =&gt; (&#10;                    &lt;text key={i} x={120 + i * 80} y={310} textAnchor='middle' fontSize={11} fill='#475569' fontWeight='600'&gt;{label}&lt;/text&gt;&#10;                ))}&#10;&#10;                {/* 风险等级标注 */}&#10;                &lt;text x={360} y={85} textAnchor='middle' fontSize={11} fontWeight='bold' fill='#FFFFFF'&gt;不可接受&lt;/text&gt;&#10;                &lt;text x={200} y={145} textAnchor='middle' fontSize={11} fontWeight='bold' fill='#92400E'&gt;需控制&lt;/text&gt;&#10;                &lt;text x={120} y={265} textAnchor='middle' fontSize={11} fontWeight='bold' fill='#065F46'&gt;可接受&lt;/text&gt;&#10;            &lt;/svg&gt;&#10;        &lt;/Box&gt;&#10;&#10;        {/* 右45%：风险评估流程 + FMEA */}&#10;        &lt;Box style={{&#10;            position: 'absolute',&#10;            top: 150, right: 60,&#10;            width: '40%',&#10;            flexDirection: 'column',&#10;            gap: 12,&#10;        }}&gt;&#10;            &lt;Text style={{ fontSize: 18, color: '#0F172A', fontWeight: 'bold', marginBottom: 4 }}&gt;&#10;                Four-step approach to risk assessment&#10;            &lt;/Text&gt;&#10;            {[&#10;                { step: '01', title: 'Identify risks', desc: 'What could go wrong? Comprehensive investigation from people, machines, materials, methods, environment and measurement', color: '#2563EB', icon: 'search' },&#10;                { step: '02', title: 'Analysis and evaluation', desc: 'What is the probability? How serious is the impact? Quantify risk levels using a matrix', color: '#0EA5E9', icon: 'chart-bar' },&#10;                { step: '03', title: 'Develop measures', desc: 'Avoid, reduce, transfer, accept - choose the optimal strategy', color: '#F59E0B', icon: 'shield-alt' },&#10;                { step: '04', title: 'Monitoring review', desc: 'Are the measures effective? Regularly review and dynamically update the risk list', color: '#10B981', icon: 'sync-alt' },&#10;            ].map((item, idx) =&gt; (&#10;                &lt;Box key={idx} style={{&#10;                    flexDirection: 'row',&#10;                    alignItems: 'flex-start',&#10;                    gap: 12,&#10;                    background: '#F8FAFC',&#10;                    padding: 12,&#10;                    borderRadius: 6,&#10;                    borderLeft: `3px solid ${item.color}`,&#10;                }}&gt;&#10;                    &lt;Text style={{ fontSize: 20, color: item.color, fontWeight: 'bold', fontFamily: 'Inter', width: 32 }}&gt;&#10;                        {item.step}&#10;                    &lt;/Text&gt;&#10;                    &lt;FAIcon name={item.icon} style={{ fill: item.color, width: 18, height: 18, marginTop: 4 }} /&gt;&#10;                    &lt;Box style={{ flexDirection: 'column', flex: 1 }}&gt;&#10;                        &lt;Text style={{ fontSize: 15, color: '#0F172A', fontWeight: 'bold' }}&gt;&#10;                            {item.title}&#10;                        &lt;/Text&gt;&#10;                        &lt;Text style={{ fontSize: 12, color: '#64748B', marginTop: 2, lineHeight: 1.4 }}&gt;&#10;                            {item.desc}&#10;                        &lt;/Text&gt;&#10;                    &lt;/Box&gt;&#10;                &lt;/Box&gt;&#10;            ))}&#10;            &lt;Box style={{&#10;                background: 'rgba(245,158,11,0.10)',&#10;                padding: 12,&#10;                borderRadius: 6,&#10;                marginTop: 4,&#10;            }}&gt;&#10;                &lt;Text style={{ fontSize: 13, color: '#0F172A', fontWeight: 'bold' }}&gt;&#10;                    FMEA Introduction&#10;                &lt;/Text&gt;&#10;                &lt;Text style={{ fontSize: 12, color: '#475569', marginTop: 4, lineHeight: 1.5 }}&gt;&#10;                    Failure Mode and Effects Analysis (FMEA）：&#10;                    RPN = Severity(S) × Occurrence(O) × Detection(D)&#10;                    RPN The higher it is, the more priority it needs to be processed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1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" name="任意形状 41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" name="文本框 42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44" name="文本框 43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risk-based thinking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Prevention is better than correction</a:t>
            </a:r>
            <a:endParaRPr/>
          </a:p>
        </p:txBody>
      </p:sp>
      <p:sp>
        <p:nvSpPr>
          <p:cNvPr id="45" name="文本框 44" descr="{&quot;isTemplate&quot;:true,&quot;type&quot;:&quot;text&quot;}"/>
          <p:cNvSpPr txBox="1"/>
          <p:nvPr/>
        </p:nvSpPr>
        <p:spPr>
          <a:xfrm>
            <a:off x="2495550" y="1428750"/>
            <a:ext cx="22574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Risk assessment matrix (probability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×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Influence)</a:t>
            </a:r>
            <a:endParaRPr/>
          </a:p>
        </p:txBody>
      </p:sp>
      <p:pic>
        <p:nvPicPr>
          <p:cNvPr id="46" name="图形 4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8250" y="1752600"/>
            <a:ext cx="4762500" cy="3619500"/>
          </a:xfrm>
          <a:prstGeom prst="rect">
            <a:avLst/>
          </a:prstGeom>
          <a:ln/>
        </p:spPr>
      </p:pic>
      <p:sp>
        <p:nvSpPr>
          <p:cNvPr id="47" name="文本框 46" descr="{&quot;isTemplate&quot;:true,&quot;type&quot;:&quot;text&quot;}"/>
          <p:cNvSpPr txBox="1"/>
          <p:nvPr/>
        </p:nvSpPr>
        <p:spPr>
          <a:xfrm>
            <a:off x="67437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Four-step approach to risk assessment</a:t>
            </a:r>
            <a:endParaRPr/>
          </a:p>
        </p:txBody>
      </p:sp>
      <p:sp>
        <p:nvSpPr>
          <p:cNvPr id="48" name="圆角矩形 47"/>
          <p:cNvSpPr/>
          <p:nvPr/>
        </p:nvSpPr>
        <p:spPr>
          <a:xfrm>
            <a:off x="6772275" y="1790700"/>
            <a:ext cx="4876800" cy="619125"/>
          </a:xfrm>
          <a:prstGeom prst="roundRect">
            <a:avLst>
              <a:gd name="adj" fmla="val 923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9" name="任意形状 48"/>
          <p:cNvSpPr/>
          <p:nvPr/>
        </p:nvSpPr>
        <p:spPr>
          <a:xfrm>
            <a:off x="6772275" y="1790700"/>
            <a:ext cx="4876800" cy="619125"/>
          </a:xfrm>
          <a:custGeom>
            <a:avLst/>
            <a:gdLst/>
            <a:ahLst/>
            <a:cxnLst/>
            <a:rect l="0" t="0" r="0" b="0"/>
            <a:pathLst>
              <a:path w="512" h="6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62"/>
                </a:lnTo>
                <a:cubicBezTo>
                  <a:pt x="3" y="63"/>
                  <a:pt x="4" y="65"/>
                  <a:pt x="5" y="65"/>
                </a:cubicBezTo>
                <a:cubicBezTo>
                  <a:pt x="2" y="65"/>
                  <a:pt x="0" y="62"/>
                  <a:pt x="0" y="5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0" name="文本框 49" descr="{&quot;isTemplate&quot;:true,&quot;type&quot;:&quot;text&quot;}"/>
          <p:cNvSpPr txBox="1"/>
          <p:nvPr/>
        </p:nvSpPr>
        <p:spPr>
          <a:xfrm>
            <a:off x="6886575" y="1905000"/>
            <a:ext cx="3048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pic>
        <p:nvPicPr>
          <p:cNvPr id="51" name="图形 5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05675" y="1943100"/>
            <a:ext cx="171450" cy="171450"/>
          </a:xfrm>
          <a:prstGeom prst="rect">
            <a:avLst/>
          </a:prstGeom>
          <a:ln/>
        </p:spPr>
      </p:pic>
      <p:sp>
        <p:nvSpPr>
          <p:cNvPr id="52" name="文本框 51" descr="{&quot;isTemplate&quot;:true,&quot;type&quot;:&quot;text&quot;}"/>
          <p:cNvSpPr txBox="1"/>
          <p:nvPr/>
        </p:nvSpPr>
        <p:spPr>
          <a:xfrm>
            <a:off x="7591425" y="1905000"/>
            <a:ext cx="3914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F172A"/>
                </a:solidFill>
                <a:latin typeface="Microsoft YaHei"/>
                <a:ea typeface="Microsoft YaHei"/>
              </a:rPr>
              <a:t>Identify risks</a:t>
            </a:r>
            <a:endParaRPr/>
          </a:p>
        </p:txBody>
      </p:sp>
      <p:sp>
        <p:nvSpPr>
          <p:cNvPr id="53" name="文本框 52" descr="{&quot;isTemplate&quot;:true,&quot;type&quot;:&quot;text&quot;}"/>
          <p:cNvSpPr txBox="1"/>
          <p:nvPr/>
        </p:nvSpPr>
        <p:spPr>
          <a:xfrm>
            <a:off x="7591425" y="2095500"/>
            <a:ext cx="391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What could go wrong? Comprehensive investigation from people, machines, materials, methods, environment and measurement</a:t>
            </a:r>
            <a:endParaRPr/>
          </a:p>
        </p:txBody>
      </p:sp>
      <p:sp>
        <p:nvSpPr>
          <p:cNvPr id="54" name="圆角矩形 53"/>
          <p:cNvSpPr/>
          <p:nvPr/>
        </p:nvSpPr>
        <p:spPr>
          <a:xfrm>
            <a:off x="6772275" y="2524125"/>
            <a:ext cx="4876800" cy="619125"/>
          </a:xfrm>
          <a:prstGeom prst="roundRect">
            <a:avLst>
              <a:gd name="adj" fmla="val 923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5" name="任意形状 54"/>
          <p:cNvSpPr/>
          <p:nvPr/>
        </p:nvSpPr>
        <p:spPr>
          <a:xfrm>
            <a:off x="6772275" y="2524125"/>
            <a:ext cx="4876800" cy="619125"/>
          </a:xfrm>
          <a:custGeom>
            <a:avLst/>
            <a:gdLst/>
            <a:ahLst/>
            <a:cxnLst/>
            <a:rect l="0" t="0" r="0" b="0"/>
            <a:pathLst>
              <a:path w="512" h="6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62"/>
                </a:lnTo>
                <a:cubicBezTo>
                  <a:pt x="3" y="63"/>
                  <a:pt x="4" y="65"/>
                  <a:pt x="5" y="65"/>
                </a:cubicBezTo>
                <a:cubicBezTo>
                  <a:pt x="2" y="65"/>
                  <a:pt x="0" y="62"/>
                  <a:pt x="0" y="5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6" name="文本框 55" descr="{&quot;isTemplate&quot;:true,&quot;type&quot;:&quot;text&quot;}"/>
          <p:cNvSpPr txBox="1"/>
          <p:nvPr/>
        </p:nvSpPr>
        <p:spPr>
          <a:xfrm>
            <a:off x="6886575" y="2638425"/>
            <a:ext cx="3048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0EA5E9"/>
                </a:solidFill>
                <a:latin typeface="Inter"/>
                <a:ea typeface="Inter"/>
              </a:rPr>
              <a:t>02</a:t>
            </a:r>
            <a:endParaRPr/>
          </a:p>
        </p:txBody>
      </p:sp>
      <p:pic>
        <p:nvPicPr>
          <p:cNvPr id="57" name="图形 5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305675" y="2676525"/>
            <a:ext cx="171450" cy="171450"/>
          </a:xfrm>
          <a:prstGeom prst="rect">
            <a:avLst/>
          </a:prstGeom>
          <a:ln/>
        </p:spPr>
      </p:pic>
      <p:sp>
        <p:nvSpPr>
          <p:cNvPr id="58" name="文本框 57" descr="{&quot;isTemplate&quot;:true,&quot;type&quot;:&quot;text&quot;}"/>
          <p:cNvSpPr txBox="1"/>
          <p:nvPr/>
        </p:nvSpPr>
        <p:spPr>
          <a:xfrm>
            <a:off x="7591425" y="2638425"/>
            <a:ext cx="3914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F172A"/>
                </a:solidFill>
                <a:latin typeface="Microsoft YaHei"/>
                <a:ea typeface="Microsoft YaHei"/>
              </a:rPr>
              <a:t>Analysis and evaluation</a:t>
            </a:r>
            <a:endParaRPr/>
          </a:p>
        </p:txBody>
      </p:sp>
      <p:sp>
        <p:nvSpPr>
          <p:cNvPr id="59" name="文本框 58" descr="{&quot;isTemplate&quot;:true,&quot;type&quot;:&quot;text&quot;}"/>
          <p:cNvSpPr txBox="1"/>
          <p:nvPr/>
        </p:nvSpPr>
        <p:spPr>
          <a:xfrm>
            <a:off x="7591425" y="2828925"/>
            <a:ext cx="391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What is the probability? How serious is the impact? Quantify risk levels using a matrix</a:t>
            </a:r>
            <a:endParaRPr/>
          </a:p>
        </p:txBody>
      </p:sp>
      <p:sp>
        <p:nvSpPr>
          <p:cNvPr id="60" name="圆角矩形 59"/>
          <p:cNvSpPr/>
          <p:nvPr/>
        </p:nvSpPr>
        <p:spPr>
          <a:xfrm>
            <a:off x="6772275" y="3257550"/>
            <a:ext cx="4876800" cy="619125"/>
          </a:xfrm>
          <a:prstGeom prst="roundRect">
            <a:avLst>
              <a:gd name="adj" fmla="val 923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" name="任意形状 60"/>
          <p:cNvSpPr/>
          <p:nvPr/>
        </p:nvSpPr>
        <p:spPr>
          <a:xfrm>
            <a:off x="6772275" y="3257550"/>
            <a:ext cx="4876800" cy="619125"/>
          </a:xfrm>
          <a:custGeom>
            <a:avLst/>
            <a:gdLst/>
            <a:ahLst/>
            <a:cxnLst/>
            <a:rect l="0" t="0" r="0" b="0"/>
            <a:pathLst>
              <a:path w="512" h="6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62"/>
                </a:lnTo>
                <a:cubicBezTo>
                  <a:pt x="3" y="63"/>
                  <a:pt x="4" y="65"/>
                  <a:pt x="5" y="65"/>
                </a:cubicBezTo>
                <a:cubicBezTo>
                  <a:pt x="2" y="65"/>
                  <a:pt x="0" y="62"/>
                  <a:pt x="0" y="5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2" name="文本框 61" descr="{&quot;isTemplate&quot;:true,&quot;type&quot;:&quot;text&quot;}"/>
          <p:cNvSpPr txBox="1"/>
          <p:nvPr/>
        </p:nvSpPr>
        <p:spPr>
          <a:xfrm>
            <a:off x="6886575" y="3371850"/>
            <a:ext cx="3048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59E0B"/>
                </a:solidFill>
                <a:latin typeface="Inter"/>
                <a:ea typeface="Inter"/>
              </a:rPr>
              <a:t>03</a:t>
            </a:r>
            <a:endParaRPr/>
          </a:p>
        </p:txBody>
      </p:sp>
      <p:pic>
        <p:nvPicPr>
          <p:cNvPr id="63" name="图形 62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05675" y="3409950"/>
            <a:ext cx="171450" cy="171450"/>
          </a:xfrm>
          <a:prstGeom prst="rect">
            <a:avLst/>
          </a:prstGeom>
          <a:ln/>
        </p:spPr>
      </p:pic>
      <p:sp>
        <p:nvSpPr>
          <p:cNvPr id="64" name="文本框 63" descr="{&quot;isTemplate&quot;:true,&quot;type&quot;:&quot;text&quot;}"/>
          <p:cNvSpPr txBox="1"/>
          <p:nvPr/>
        </p:nvSpPr>
        <p:spPr>
          <a:xfrm>
            <a:off x="7591425" y="3371850"/>
            <a:ext cx="3914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F172A"/>
                </a:solidFill>
                <a:latin typeface="Microsoft YaHei"/>
                <a:ea typeface="Microsoft YaHei"/>
              </a:rPr>
              <a:t>Develop measures</a:t>
            </a:r>
            <a:endParaRPr/>
          </a:p>
        </p:txBody>
      </p:sp>
      <p:sp>
        <p:nvSpPr>
          <p:cNvPr id="65" name="文本框 64" descr="{&quot;isTemplate&quot;:true,&quot;type&quot;:&quot;text&quot;}"/>
          <p:cNvSpPr txBox="1"/>
          <p:nvPr/>
        </p:nvSpPr>
        <p:spPr>
          <a:xfrm>
            <a:off x="7591425" y="3562350"/>
            <a:ext cx="391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Avoid, reduce, transfer, accept - choose the optimal strategy</a:t>
            </a:r>
            <a:endParaRPr/>
          </a:p>
        </p:txBody>
      </p:sp>
      <p:sp>
        <p:nvSpPr>
          <p:cNvPr id="66" name="圆角矩形 65"/>
          <p:cNvSpPr/>
          <p:nvPr/>
        </p:nvSpPr>
        <p:spPr>
          <a:xfrm>
            <a:off x="6772275" y="3990975"/>
            <a:ext cx="4876800" cy="619125"/>
          </a:xfrm>
          <a:prstGeom prst="roundRect">
            <a:avLst>
              <a:gd name="adj" fmla="val 923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7" name="任意形状 66"/>
          <p:cNvSpPr/>
          <p:nvPr/>
        </p:nvSpPr>
        <p:spPr>
          <a:xfrm>
            <a:off x="6772275" y="3990975"/>
            <a:ext cx="4876800" cy="619125"/>
          </a:xfrm>
          <a:custGeom>
            <a:avLst/>
            <a:gdLst/>
            <a:ahLst/>
            <a:cxnLst/>
            <a:rect l="0" t="0" r="0" b="0"/>
            <a:pathLst>
              <a:path w="512" h="65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62"/>
                </a:lnTo>
                <a:cubicBezTo>
                  <a:pt x="3" y="63"/>
                  <a:pt x="4" y="65"/>
                  <a:pt x="5" y="65"/>
                </a:cubicBezTo>
                <a:cubicBezTo>
                  <a:pt x="2" y="65"/>
                  <a:pt x="0" y="62"/>
                  <a:pt x="0" y="59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" name="文本框 67" descr="{&quot;isTemplate&quot;:true,&quot;type&quot;:&quot;text&quot;}"/>
          <p:cNvSpPr txBox="1"/>
          <p:nvPr/>
        </p:nvSpPr>
        <p:spPr>
          <a:xfrm>
            <a:off x="6886575" y="4105275"/>
            <a:ext cx="3048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10B981"/>
                </a:solidFill>
                <a:latin typeface="Inter"/>
                <a:ea typeface="Inter"/>
              </a:rPr>
              <a:t>04</a:t>
            </a:r>
            <a:endParaRPr/>
          </a:p>
        </p:txBody>
      </p:sp>
      <p:pic>
        <p:nvPicPr>
          <p:cNvPr id="69" name="图形 68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05675" y="4143375"/>
            <a:ext cx="171450" cy="171450"/>
          </a:xfrm>
          <a:prstGeom prst="rect">
            <a:avLst/>
          </a:prstGeom>
          <a:ln/>
        </p:spPr>
      </p:pic>
      <p:sp>
        <p:nvSpPr>
          <p:cNvPr id="70" name="文本框 69" descr="{&quot;isTemplate&quot;:true,&quot;type&quot;:&quot;text&quot;}"/>
          <p:cNvSpPr txBox="1"/>
          <p:nvPr/>
        </p:nvSpPr>
        <p:spPr>
          <a:xfrm>
            <a:off x="7591425" y="4105275"/>
            <a:ext cx="391477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F172A"/>
                </a:solidFill>
                <a:latin typeface="Microsoft YaHei"/>
                <a:ea typeface="Microsoft YaHei"/>
              </a:rPr>
              <a:t>Monitoring review</a:t>
            </a:r>
            <a:endParaRPr/>
          </a:p>
        </p:txBody>
      </p:sp>
      <p:sp>
        <p:nvSpPr>
          <p:cNvPr id="71" name="文本框 70" descr="{&quot;isTemplate&quot;:true,&quot;type&quot;:&quot;text&quot;}"/>
          <p:cNvSpPr txBox="1"/>
          <p:nvPr/>
        </p:nvSpPr>
        <p:spPr>
          <a:xfrm>
            <a:off x="7591425" y="4295775"/>
            <a:ext cx="3914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Are the measures effective? Regularly review and dynamically update the risk list</a:t>
            </a:r>
            <a:endParaRPr/>
          </a:p>
        </p:txBody>
      </p:sp>
      <p:sp>
        <p:nvSpPr>
          <p:cNvPr id="72" name="圆角矩形 71"/>
          <p:cNvSpPr/>
          <p:nvPr/>
        </p:nvSpPr>
        <p:spPr>
          <a:xfrm>
            <a:off x="6743700" y="4762500"/>
            <a:ext cx="4876800" cy="838200"/>
          </a:xfrm>
          <a:prstGeom prst="roundRect">
            <a:avLst>
              <a:gd name="adj" fmla="val 6818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" name="文本框 72" descr="{&quot;isTemplate&quot;:true,&quot;type&quot;:&quot;text&quot;}"/>
          <p:cNvSpPr txBox="1"/>
          <p:nvPr/>
        </p:nvSpPr>
        <p:spPr>
          <a:xfrm>
            <a:off x="6858000" y="4876800"/>
            <a:ext cx="46482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 b="1">
                <a:solidFill>
                  <a:srgbClr val="0F172A"/>
                </a:solidFill>
                <a:latin typeface="Microsoft YaHei"/>
                <a:ea typeface="Microsoft YaHei"/>
              </a:rPr>
              <a:t>FMEA </a:t>
            </a: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Introduction</a:t>
            </a:r>
            <a:endParaRPr/>
          </a:p>
        </p:txBody>
      </p:sp>
      <p:sp>
        <p:nvSpPr>
          <p:cNvPr id="74" name="文本框 73" descr="{&quot;isTemplate&quot;:true,&quot;type&quot;:&quot;text&quot;}"/>
          <p:cNvSpPr txBox="1"/>
          <p:nvPr/>
        </p:nvSpPr>
        <p:spPr>
          <a:xfrm>
            <a:off x="6858000" y="5067300"/>
            <a:ext cx="4648200" cy="41910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5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Failure Mode and Effects Analysis (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FMEA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）：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RPN =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Severity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(S) ×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Occurrence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(O) ×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Detection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(D) RPN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The higher it is, the more priority it needs to be processed.</a:t>
            </a:r>
            <a:endParaRPr/>
          </a:p>
        </p:txBody>
      </p:sp>
      <p:sp>
        <p:nvSpPr>
          <p:cNvPr id="75" name="任意形状 74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" name="文本框 7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77" name="文本框 76" descr="{&quot;isTemplate&quot;:true,&quot;type&quot;:&quot;text&quot;}"/>
          <p:cNvSpPr txBox="1"/>
          <p:nvPr/>
        </p:nvSpPr>
        <p:spPr>
          <a:xfrm>
            <a:off x="11220450" y="6496050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11 / 30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PDCA cycle —— quality improvement engine&#10;            &lt;/Text&gt;&#10;        &lt;/Box&gt;&#10;&#10;        {/* 左55%：SVG PDCAcycle图 */}&#10;        &lt;Box style={{&#10;            position: 'absolute',&#10;            top: 150, left: 60,&#10;            width: '50%',&#10;            flexDirection: 'column',&#10;            alignItems: 'center',&#10;        }}&gt;&#10;            &lt;Text style={{ fontSize: 16, color: '#475569', marginBottom: 12 }}&gt;&#10;                Deming cycle · Deming ring&#10;            &lt;/Text&gt;&#10;            &lt;svg width={480} height={480} viewBox='0 0 480 480'&gt;&#10;                {/* 外圈 */}&#10;                &lt;circle cx={240} cy={240} r={210} fill='none' stroke='#E2E8F0' strokeWidth={1} /&gt;&#10;                {/* 中心白圆 */}&#10;                &lt;circle cx={240} cy={240} r={70} fill='#FFFFFF' stroke='#2563EB' strokeWidth={3} /&gt;&#10;                &lt;text x={240} y={232} textAnchor='middle' fontSize={20} fontWeight='bold' fill='#0F172A'&gt;&#10;                    PDCA&#10;                &lt;/text&gt;&#10;                &lt;text x={240} y={258} textAnchor='middle' fontSize={13} fill='#64748B'&gt;&#10;                    Continuous improvement&#10;                &lt;/text&gt;&#10;&#10;                {/* 四个弧形扇区 - 顺时针 P→D→C→A */}&#10;                {/* P - 蓝色 (顶部) */}&#10;                &lt;path&#10;                    d='M 240 30 A 210 210 0 0 1 450 240 L 240 240 Z'&#10;                    fill='#2563EB'&#10;                /&gt;&#10;                &lt;text x={345} y={140} textAnchor='middle' fontSize={42} fontWeight='bold' fill='#FFFFFF'&gt;&#10;                    P&#10;                &lt;/text&gt;&#10;                &lt;text x={345} y={170} textAnchor='middle' fontSize={14} fill='rgba(255,255,255,0.95)'&gt;&#10;                    Plan plan&#10;                &lt;/text&gt;&#10;&#10;                {/* D - 绿色 (右侧) */}&#10;                &lt;path&#10;                    d='M 450 240 A 210 210 0 0 1 240 450 L 240 240 Z'&#10;                    fill='#10B981'&#10;                /&gt;&#10;                &lt;text x={345} y={340} textAnchor='middle' fontSize={42} fontWeight='bold' fill='#FFFFFF'&gt;&#10;                    D&#10;                &lt;/text&gt;&#10;                &lt;text x={345} y={370} textAnchor='middle' fontSize={14} fill='rgba(255,255,255,0.95)'&gt;&#10;                    Do implement&#10;                &lt;/text&gt;&#10;&#10;                {/* C - 橙色 (底部) */}&#10;                &lt;path&#10;                    d='M 240 450 A 210 210 0 0 1 30 240 L 240 240 Z'&#10;                    fill='#F59E0B'&#10;                /&gt;&#10;                &lt;text x={135} y={340} textAnchor='middle' fontSize={42} fontWeight='bold' fill='#FFFFFF'&gt;&#10;                    C&#10;                &lt;/text&gt;&#10;                &lt;text x={135} y={370} textAnchor='middle' fontSize={14} fill='rgba(255,255,255,0.95)'&gt;&#10;                    Check examine&#10;                &lt;/text&gt;&#10;&#10;                {/* A - 红色 (左侧) */}&#10;                &lt;path&#10;                    d='M 30 240 A 210 210 0 0 1 240 30 L 240 240 Z'&#10;                    fill='#EF4444'&#10;                /&gt;&#10;                &lt;text x={135} y={140} textAnchor='middle' fontSize={42} fontWeight='bold' fill='#FFFFFF'&gt;&#10;                    A&#10;                &lt;/text&gt;&#10;                &lt;text x={135} y={170} textAnchor='middle' fontSize={14} fill='rgba(255,255,255,0.95)'&gt;&#10;                    Act deal with&#10;                &lt;/text&gt;&#10;&#10;                {/* 顺时针箭头 - 在外围 */}&#10;                &lt;path&#10;                    d='M 240 8 A 232 232 0 0 1 472 240'&#10;                    fill='none' stroke='#94A3B8' strokeWidth={2}&#10;                    markerEnd='url(#arrow)'&#10;                /&gt;&#10;                &lt;path&#10;                    d='M 472 240 A 232 232 0 0 1 240 472'&#10;                    fill='none' stroke='#94A3B8' strokeWidth={2}&#10;                    markerEnd='url(#arrow)'&#10;                /&gt;&#10;                &lt;path&#10;                    d='M 240 472 A 232 232 0 0 1 8 240'&#10;                    fill='none' stroke='#94A3B8' strokeWidth={2}&#10;                    markerEnd='url(#arrow)'&#10;                /&gt;&#10;                &lt;path&#10;                    d='M 8 240 A 232 232 0 0 1 240 8'&#10;                    fill='none' stroke='#94A3B8' strokeWidth={2}&#10;                    markerEnd='url(#arrow)'&#10;                /&gt;&#10;                &lt;defs&gt;&#10;                    &lt;marker id='arrow' markerWidth='10' markerHeight='10' refX='8' refY='3' orient='auto'&gt;&#10;                        &lt;path d='M0,0 L0,6 L9,3 z' fill='#94A3B8' /&gt;&#10;                    &lt;/marker&gt;&#10;                &lt;/defs&gt;&#10;            &lt;/svg&gt;&#10;        &lt;/Box&gt;&#10;&#10;        {/* 右45%：Detailed explanation in four steps */}&#10;        &lt;Box style={{&#10;            position: 'absolute',&#10;            top: 150, right: 60,&#10;            width: '40%',&#10;            flexDirection: 'column',&#10;            gap: 14,&#10;        }}&gt;&#10;            &lt;Text style={{ fontSize: 18, color: '#0F172A', fontWeight: 'bold', marginBottom: 4 }}&gt;&#10;                Detailed explanation in four steps&#10;            &lt;/Text&gt;&#10;            {[&#10;                { letter: 'P', color: '#2563EB', name: 'Plan plan', action: 'Identify problems, analyze causes, and formulate plans', output: 'Output: Improvement Plan' },&#10;                { letter: 'D', color: '#10B981', name: 'Do implement', action: 'Implement measures as planned and collect process data', output: 'Output: execution record' },&#10;                { letter: 'C', color: '#F59E0B', name: 'Check examine', action: 'Evaluate effectiveness against goals and identify gaps', output: 'Output: analysis report' },&#10;                { letter: 'A', color: '#EF4444', name: 'Act deal with', action: 'Consolidate effective experience and move to the next cycle if unresolved', output: 'Output: normalized / new question' },&#10;            ].map((item, idx) =&gt; (&#10;                &lt;Box key={idx} style={{&#10;                    flexDirection: 'row',&#10;                    alignItems: 'flex-start',&#10;                    gap: 14,&#10;                    background: '#F8FAFC',&#10;                    padding: 14,&#10;                    borderRadius: 8,&#10;                    borderLeft: `4px solid ${item.color}`,&#10;                }}&gt;&#10;                    &lt;Box style={{&#10;                        width: 44, height: 44,&#10;                        borderRadius: 8,&#10;                        background: item.color,&#10;                        justifyContent: 'center',&#10;                        alignItems: 'center',&#10;                    }}&gt;&#10;                        &lt;Text style={{ fontSize: 22, color: '#FFFFFF', fontWeight: 'bold', fontFamily: 'Inter' }}&gt;&#10;                            {item.letter}&#10;                        &lt;/Text&gt;&#10;                    &lt;/Box&gt;&#10;                    &lt;Box style={{ flexDirection: 'column', flex: 1 }}&gt;&#10;                        &lt;Text style={{ fontSize: 17, color: '#0F172A', fontWeight: 'bold' }}&gt;&#10;                            {item.name}&#10;                        &lt;/Text&gt;&#10;                        &lt;Text style={{ fontSize: 14, color: '#1E293B', marginTop: 4, lineHeight: 1.5 }}&gt;&#10;                            {item.action}&#10;                        &lt;/Text&gt;&#10;                        &lt;Text style={{ fontSize: 12, color: item.color, marginTop: 4, fontWeight: 600 }}&gt;&#10;                            {item.output}&#10;                        &lt;/Text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2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矩形 7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0" name="任意形状 7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" name="文本框 80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82" name="文本框 81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PDCA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cycle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quality improvement engine</a:t>
            </a:r>
            <a:endParaRPr/>
          </a:p>
        </p:txBody>
      </p:sp>
      <p:sp>
        <p:nvSpPr>
          <p:cNvPr id="83" name="文本框 82" descr="{&quot;isTemplate&quot;:true,&quot;type&quot;:&quot;text&quot;}"/>
          <p:cNvSpPr txBox="1"/>
          <p:nvPr/>
        </p:nvSpPr>
        <p:spPr>
          <a:xfrm>
            <a:off x="2886075" y="1428750"/>
            <a:ext cx="14668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475569"/>
                </a:solidFill>
                <a:latin typeface="Microsoft YaHei"/>
                <a:ea typeface="Microsoft YaHei"/>
              </a:rPr>
              <a:t>Deming </a:t>
            </a:r>
            <a:r>
              <a:rPr lang="zh-CN" sz="1200">
                <a:solidFill>
                  <a:srgbClr val="475569"/>
                </a:solidFill>
                <a:latin typeface="Microsoft YaHei"/>
                <a:ea typeface="Microsoft YaHei"/>
              </a:rPr>
              <a:t>cycle</a:t>
            </a:r>
            <a:r>
              <a:rPr lang="en-US" sz="1200">
                <a:solidFill>
                  <a:srgbClr val="475569"/>
                </a:solidFill>
                <a:latin typeface="Microsoft YaHei"/>
                <a:ea typeface="Microsoft YaHei"/>
              </a:rPr>
              <a:t> · </a:t>
            </a:r>
            <a:r>
              <a:rPr lang="zh-CN" sz="1200">
                <a:solidFill>
                  <a:srgbClr val="475569"/>
                </a:solidFill>
                <a:latin typeface="Microsoft YaHei"/>
                <a:ea typeface="Microsoft YaHei"/>
              </a:rPr>
              <a:t>Deming ring</a:t>
            </a:r>
            <a:endParaRPr/>
          </a:p>
        </p:txBody>
      </p:sp>
      <p:pic>
        <p:nvPicPr>
          <p:cNvPr id="84" name="图形 8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3500" y="1733550"/>
            <a:ext cx="4572000" cy="4572000"/>
          </a:xfrm>
          <a:prstGeom prst="rect">
            <a:avLst/>
          </a:prstGeom>
          <a:ln/>
        </p:spPr>
      </p:pic>
      <p:sp>
        <p:nvSpPr>
          <p:cNvPr id="85" name="文本框 84" descr="{&quot;isTemplate&quot;:true,&quot;type&quot;:&quot;text&quot;}"/>
          <p:cNvSpPr txBox="1"/>
          <p:nvPr/>
        </p:nvSpPr>
        <p:spPr>
          <a:xfrm>
            <a:off x="67437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Detailed explanation in four steps</a:t>
            </a:r>
            <a:endParaRPr/>
          </a:p>
        </p:txBody>
      </p:sp>
      <p:sp>
        <p:nvSpPr>
          <p:cNvPr id="86" name="圆角矩形 85"/>
          <p:cNvSpPr/>
          <p:nvPr/>
        </p:nvSpPr>
        <p:spPr>
          <a:xfrm>
            <a:off x="6781800" y="1809750"/>
            <a:ext cx="4876800" cy="933450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7" name="任意形状 86"/>
          <p:cNvSpPr/>
          <p:nvPr/>
        </p:nvSpPr>
        <p:spPr>
          <a:xfrm>
            <a:off x="6781800" y="1809750"/>
            <a:ext cx="4876800" cy="933450"/>
          </a:xfrm>
          <a:custGeom>
            <a:avLst/>
            <a:gdLst/>
            <a:ahLst/>
            <a:cxnLst/>
            <a:rect l="0" t="0" r="0" b="0"/>
            <a:pathLst>
              <a:path w="512" h="9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4"/>
                </a:lnTo>
                <a:cubicBezTo>
                  <a:pt x="4" y="96"/>
                  <a:pt x="5" y="98"/>
                  <a:pt x="7" y="98"/>
                </a:cubicBezTo>
                <a:cubicBezTo>
                  <a:pt x="3" y="98"/>
                  <a:pt x="0" y="94"/>
                  <a:pt x="0" y="9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8" name="圆角矩形 87"/>
          <p:cNvSpPr/>
          <p:nvPr/>
        </p:nvSpPr>
        <p:spPr>
          <a:xfrm>
            <a:off x="6915150" y="19431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" name="文本框 88" descr="{&quot;isTemplate&quot;:true,&quot;type&quot;:&quot;text&quot;}"/>
          <p:cNvSpPr txBox="1"/>
          <p:nvPr/>
        </p:nvSpPr>
        <p:spPr>
          <a:xfrm>
            <a:off x="7058025" y="2028825"/>
            <a:ext cx="14287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"/>
                <a:ea typeface="Inter"/>
              </a:rPr>
              <a:t>P</a:t>
            </a:r>
            <a:endParaRPr/>
          </a:p>
        </p:txBody>
      </p:sp>
      <p:sp>
        <p:nvSpPr>
          <p:cNvPr id="90" name="文本框 89" descr="{&quot;isTemplate&quot;:true,&quot;type&quot;:&quot;text&quot;}"/>
          <p:cNvSpPr txBox="1"/>
          <p:nvPr/>
        </p:nvSpPr>
        <p:spPr>
          <a:xfrm>
            <a:off x="7467600" y="1943100"/>
            <a:ext cx="4019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172A"/>
                </a:solidFill>
                <a:latin typeface="Microsoft YaHei"/>
                <a:ea typeface="Microsoft YaHei"/>
              </a:rPr>
              <a:t>Plan </a:t>
            </a: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plan</a:t>
            </a:r>
            <a:endParaRPr/>
          </a:p>
        </p:txBody>
      </p:sp>
      <p:sp>
        <p:nvSpPr>
          <p:cNvPr id="91" name="文本框 90" descr="{&quot;isTemplate&quot;:true,&quot;type&quot;:&quot;text&quot;}"/>
          <p:cNvSpPr txBox="1"/>
          <p:nvPr/>
        </p:nvSpPr>
        <p:spPr>
          <a:xfrm>
            <a:off x="7467600" y="2181225"/>
            <a:ext cx="4019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1E293B"/>
                </a:solidFill>
                <a:latin typeface="Microsoft YaHei"/>
                <a:ea typeface="Microsoft YaHei"/>
              </a:rPr>
              <a:t>Identify problems, analyze causes, and formulate plans</a:t>
            </a:r>
            <a:endParaRPr/>
          </a:p>
        </p:txBody>
      </p:sp>
      <p:sp>
        <p:nvSpPr>
          <p:cNvPr id="92" name="文本框 91" descr="{&quot;isTemplate&quot;:true,&quot;type&quot;:&quot;text&quot;}"/>
          <p:cNvSpPr txBox="1"/>
          <p:nvPr/>
        </p:nvSpPr>
        <p:spPr>
          <a:xfrm>
            <a:off x="7467600" y="2466975"/>
            <a:ext cx="40195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Output: Improvement Plan</a:t>
            </a:r>
            <a:endParaRPr/>
          </a:p>
        </p:txBody>
      </p:sp>
      <p:sp>
        <p:nvSpPr>
          <p:cNvPr id="93" name="圆角矩形 92"/>
          <p:cNvSpPr/>
          <p:nvPr/>
        </p:nvSpPr>
        <p:spPr>
          <a:xfrm>
            <a:off x="6781800" y="2876550"/>
            <a:ext cx="4876800" cy="933450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" name="任意形状 93"/>
          <p:cNvSpPr/>
          <p:nvPr/>
        </p:nvSpPr>
        <p:spPr>
          <a:xfrm>
            <a:off x="6781800" y="2876550"/>
            <a:ext cx="4876800" cy="933450"/>
          </a:xfrm>
          <a:custGeom>
            <a:avLst/>
            <a:gdLst/>
            <a:ahLst/>
            <a:cxnLst/>
            <a:rect l="0" t="0" r="0" b="0"/>
            <a:pathLst>
              <a:path w="512" h="9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4"/>
                </a:lnTo>
                <a:cubicBezTo>
                  <a:pt x="4" y="96"/>
                  <a:pt x="5" y="98"/>
                  <a:pt x="7" y="98"/>
                </a:cubicBezTo>
                <a:cubicBezTo>
                  <a:pt x="3" y="98"/>
                  <a:pt x="0" y="94"/>
                  <a:pt x="0" y="9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5" name="圆角矩形 94"/>
          <p:cNvSpPr/>
          <p:nvPr/>
        </p:nvSpPr>
        <p:spPr>
          <a:xfrm>
            <a:off x="6915150" y="30099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" name="文本框 95" descr="{&quot;isTemplate&quot;:true,&quot;type&quot;:&quot;text&quot;}"/>
          <p:cNvSpPr txBox="1"/>
          <p:nvPr/>
        </p:nvSpPr>
        <p:spPr>
          <a:xfrm>
            <a:off x="7048500" y="3095625"/>
            <a:ext cx="152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"/>
                <a:ea typeface="Inter"/>
              </a:rPr>
              <a:t>D</a:t>
            </a:r>
            <a:endParaRPr/>
          </a:p>
        </p:txBody>
      </p:sp>
      <p:sp>
        <p:nvSpPr>
          <p:cNvPr id="97" name="文本框 96" descr="{&quot;isTemplate&quot;:true,&quot;type&quot;:&quot;text&quot;}"/>
          <p:cNvSpPr txBox="1"/>
          <p:nvPr/>
        </p:nvSpPr>
        <p:spPr>
          <a:xfrm>
            <a:off x="7467600" y="3009900"/>
            <a:ext cx="4019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172A"/>
                </a:solidFill>
                <a:latin typeface="Microsoft YaHei"/>
                <a:ea typeface="Microsoft YaHei"/>
              </a:rPr>
              <a:t>Do </a:t>
            </a: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implement</a:t>
            </a:r>
            <a:endParaRPr/>
          </a:p>
        </p:txBody>
      </p:sp>
      <p:sp>
        <p:nvSpPr>
          <p:cNvPr id="98" name="文本框 97" descr="{&quot;isTemplate&quot;:true,&quot;type&quot;:&quot;text&quot;}"/>
          <p:cNvSpPr txBox="1"/>
          <p:nvPr/>
        </p:nvSpPr>
        <p:spPr>
          <a:xfrm>
            <a:off x="7467600" y="3248025"/>
            <a:ext cx="4019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1E293B"/>
                </a:solidFill>
                <a:latin typeface="Microsoft YaHei"/>
                <a:ea typeface="Microsoft YaHei"/>
              </a:rPr>
              <a:t>Implement measures as planned and collect process data</a:t>
            </a:r>
            <a:endParaRPr/>
          </a:p>
        </p:txBody>
      </p:sp>
      <p:sp>
        <p:nvSpPr>
          <p:cNvPr id="99" name="文本框 98" descr="{&quot;isTemplate&quot;:true,&quot;type&quot;:&quot;text&quot;}"/>
          <p:cNvSpPr txBox="1"/>
          <p:nvPr/>
        </p:nvSpPr>
        <p:spPr>
          <a:xfrm>
            <a:off x="7467600" y="3533775"/>
            <a:ext cx="40195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10B981"/>
                </a:solidFill>
                <a:latin typeface="Microsoft YaHei"/>
                <a:ea typeface="Microsoft YaHei"/>
              </a:rPr>
              <a:t>Output: execution record</a:t>
            </a:r>
            <a:endParaRPr/>
          </a:p>
        </p:txBody>
      </p:sp>
      <p:sp>
        <p:nvSpPr>
          <p:cNvPr id="100" name="圆角矩形 99"/>
          <p:cNvSpPr/>
          <p:nvPr/>
        </p:nvSpPr>
        <p:spPr>
          <a:xfrm>
            <a:off x="6781800" y="3943350"/>
            <a:ext cx="4876800" cy="933450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" name="任意形状 100"/>
          <p:cNvSpPr/>
          <p:nvPr/>
        </p:nvSpPr>
        <p:spPr>
          <a:xfrm>
            <a:off x="6781800" y="3943350"/>
            <a:ext cx="4876800" cy="933450"/>
          </a:xfrm>
          <a:custGeom>
            <a:avLst/>
            <a:gdLst/>
            <a:ahLst/>
            <a:cxnLst/>
            <a:rect l="0" t="0" r="0" b="0"/>
            <a:pathLst>
              <a:path w="512" h="9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4"/>
                </a:lnTo>
                <a:cubicBezTo>
                  <a:pt x="4" y="96"/>
                  <a:pt x="5" y="98"/>
                  <a:pt x="7" y="98"/>
                </a:cubicBezTo>
                <a:cubicBezTo>
                  <a:pt x="3" y="98"/>
                  <a:pt x="0" y="94"/>
                  <a:pt x="0" y="9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" name="圆角矩形 101"/>
          <p:cNvSpPr/>
          <p:nvPr/>
        </p:nvSpPr>
        <p:spPr>
          <a:xfrm>
            <a:off x="6915150" y="40767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" name="文本框 102" descr="{&quot;isTemplate&quot;:true,&quot;type&quot;:&quot;text&quot;}"/>
          <p:cNvSpPr txBox="1"/>
          <p:nvPr/>
        </p:nvSpPr>
        <p:spPr>
          <a:xfrm>
            <a:off x="7048500" y="4162425"/>
            <a:ext cx="152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"/>
                <a:ea typeface="Inter"/>
              </a:rPr>
              <a:t>C</a:t>
            </a:r>
            <a:endParaRPr/>
          </a:p>
        </p:txBody>
      </p:sp>
      <p:sp>
        <p:nvSpPr>
          <p:cNvPr id="104" name="文本框 103" descr="{&quot;isTemplate&quot;:true,&quot;type&quot;:&quot;text&quot;}"/>
          <p:cNvSpPr txBox="1"/>
          <p:nvPr/>
        </p:nvSpPr>
        <p:spPr>
          <a:xfrm>
            <a:off x="7467600" y="4076700"/>
            <a:ext cx="4019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172A"/>
                </a:solidFill>
                <a:latin typeface="Microsoft YaHei"/>
                <a:ea typeface="Microsoft YaHei"/>
              </a:rPr>
              <a:t>Check </a:t>
            </a: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examine</a:t>
            </a:r>
            <a:endParaRPr/>
          </a:p>
        </p:txBody>
      </p:sp>
      <p:sp>
        <p:nvSpPr>
          <p:cNvPr id="105" name="文本框 104" descr="{&quot;isTemplate&quot;:true,&quot;type&quot;:&quot;text&quot;}"/>
          <p:cNvSpPr txBox="1"/>
          <p:nvPr/>
        </p:nvSpPr>
        <p:spPr>
          <a:xfrm>
            <a:off x="7467600" y="4314825"/>
            <a:ext cx="4019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1E293B"/>
                </a:solidFill>
                <a:latin typeface="Microsoft YaHei"/>
                <a:ea typeface="Microsoft YaHei"/>
              </a:rPr>
              <a:t>Evaluate effectiveness against goals and identify gaps</a:t>
            </a:r>
            <a:endParaRPr/>
          </a:p>
        </p:txBody>
      </p:sp>
      <p:sp>
        <p:nvSpPr>
          <p:cNvPr id="106" name="文本框 105" descr="{&quot;isTemplate&quot;:true,&quot;type&quot;:&quot;text&quot;}"/>
          <p:cNvSpPr txBox="1"/>
          <p:nvPr/>
        </p:nvSpPr>
        <p:spPr>
          <a:xfrm>
            <a:off x="7467600" y="4600575"/>
            <a:ext cx="40195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59E0B"/>
                </a:solidFill>
                <a:latin typeface="Microsoft YaHei"/>
                <a:ea typeface="Microsoft YaHei"/>
              </a:rPr>
              <a:t>Output: analysis report</a:t>
            </a:r>
            <a:endParaRPr/>
          </a:p>
        </p:txBody>
      </p:sp>
      <p:sp>
        <p:nvSpPr>
          <p:cNvPr id="107" name="圆角矩形 106"/>
          <p:cNvSpPr/>
          <p:nvPr/>
        </p:nvSpPr>
        <p:spPr>
          <a:xfrm>
            <a:off x="6781800" y="5010150"/>
            <a:ext cx="4876800" cy="933450"/>
          </a:xfrm>
          <a:prstGeom prst="roundRect">
            <a:avLst>
              <a:gd name="adj" fmla="val 816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8" name="任意形状 107"/>
          <p:cNvSpPr/>
          <p:nvPr/>
        </p:nvSpPr>
        <p:spPr>
          <a:xfrm>
            <a:off x="6781800" y="5010150"/>
            <a:ext cx="4876800" cy="933450"/>
          </a:xfrm>
          <a:custGeom>
            <a:avLst/>
            <a:gdLst/>
            <a:ahLst/>
            <a:cxnLst/>
            <a:rect l="0" t="0" r="0" b="0"/>
            <a:pathLst>
              <a:path w="512" h="98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4"/>
                </a:lnTo>
                <a:cubicBezTo>
                  <a:pt x="4" y="96"/>
                  <a:pt x="5" y="98"/>
                  <a:pt x="7" y="98"/>
                </a:cubicBezTo>
                <a:cubicBezTo>
                  <a:pt x="3" y="98"/>
                  <a:pt x="0" y="94"/>
                  <a:pt x="0" y="9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9" name="圆角矩形 108"/>
          <p:cNvSpPr/>
          <p:nvPr/>
        </p:nvSpPr>
        <p:spPr>
          <a:xfrm>
            <a:off x="6915150" y="5143500"/>
            <a:ext cx="419100" cy="419100"/>
          </a:xfrm>
          <a:prstGeom prst="roundRect">
            <a:avLst>
              <a:gd name="adj" fmla="val 18182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" name="文本框 109" descr="{&quot;isTemplate&quot;:true,&quot;type&quot;:&quot;text&quot;}"/>
          <p:cNvSpPr txBox="1"/>
          <p:nvPr/>
        </p:nvSpPr>
        <p:spPr>
          <a:xfrm>
            <a:off x="7048500" y="5229225"/>
            <a:ext cx="152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FFFFF"/>
                </a:solidFill>
                <a:latin typeface="Inter"/>
                <a:ea typeface="Inter"/>
              </a:rPr>
              <a:t>A</a:t>
            </a:r>
            <a:endParaRPr/>
          </a:p>
        </p:txBody>
      </p:sp>
      <p:sp>
        <p:nvSpPr>
          <p:cNvPr id="111" name="文本框 110" descr="{&quot;isTemplate&quot;:true,&quot;type&quot;:&quot;text&quot;}"/>
          <p:cNvSpPr txBox="1"/>
          <p:nvPr/>
        </p:nvSpPr>
        <p:spPr>
          <a:xfrm>
            <a:off x="7467600" y="5143500"/>
            <a:ext cx="401955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75" b="1">
                <a:solidFill>
                  <a:srgbClr val="0F172A"/>
                </a:solidFill>
                <a:latin typeface="Microsoft YaHei"/>
                <a:ea typeface="Microsoft YaHei"/>
              </a:rPr>
              <a:t>Act </a:t>
            </a: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deal with</a:t>
            </a:r>
            <a:endParaRPr/>
          </a:p>
        </p:txBody>
      </p:sp>
      <p:sp>
        <p:nvSpPr>
          <p:cNvPr id="112" name="文本框 111" descr="{&quot;isTemplate&quot;:true,&quot;type&quot;:&quot;text&quot;}"/>
          <p:cNvSpPr txBox="1"/>
          <p:nvPr/>
        </p:nvSpPr>
        <p:spPr>
          <a:xfrm>
            <a:off x="7467600" y="5381625"/>
            <a:ext cx="401955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1E293B"/>
                </a:solidFill>
                <a:latin typeface="Microsoft YaHei"/>
                <a:ea typeface="Microsoft YaHei"/>
              </a:rPr>
              <a:t>Consolidate effective experience and move to the next cycle if unresolved</a:t>
            </a:r>
            <a:endParaRPr/>
          </a:p>
        </p:txBody>
      </p:sp>
      <p:sp>
        <p:nvSpPr>
          <p:cNvPr id="113" name="文本框 112" descr="{&quot;isTemplate&quot;:true,&quot;type&quot;:&quot;text&quot;}"/>
          <p:cNvSpPr txBox="1"/>
          <p:nvPr/>
        </p:nvSpPr>
        <p:spPr>
          <a:xfrm>
            <a:off x="7467600" y="5667375"/>
            <a:ext cx="40195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EF4444"/>
                </a:solidFill>
                <a:latin typeface="Microsoft YaHei"/>
                <a:ea typeface="Microsoft YaHei"/>
              </a:rPr>
              <a:t>Output: normalized</a:t>
            </a:r>
            <a:r>
              <a:rPr lang="en-US" sz="900" b="1">
                <a:solidFill>
                  <a:srgbClr val="EF4444"/>
                </a:solidFill>
                <a:latin typeface="Microsoft YaHei"/>
                <a:ea typeface="Microsoft YaHei"/>
              </a:rPr>
              <a:t> / </a:t>
            </a:r>
            <a:r>
              <a:rPr lang="zh-CN" sz="900" b="1">
                <a:solidFill>
                  <a:srgbClr val="EF4444"/>
                </a:solidFill>
                <a:latin typeface="Microsoft YaHei"/>
                <a:ea typeface="Microsoft YaHei"/>
              </a:rPr>
              <a:t>new question</a:t>
            </a:r>
            <a:endParaRPr/>
          </a:p>
        </p:txBody>
      </p:sp>
      <p:sp>
        <p:nvSpPr>
          <p:cNvPr id="114" name="任意形状 113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" name="文本框 114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16" name="文本框 115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12 / 30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Internal audit and management review —— systematic&quot;Physical examination&quot;mechanism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HEALTH CHECK&#10;                &lt;/Text&gt;&#10;                &lt;Text style={{ fontSize: 30, color: '#FFFFFF', fontWeight: 'bold', marginTop: 4 }}&gt;&#10;                    System physical examination&#10;                &lt;/Text&gt;&#10;                &lt;Box style={{ width: 40, height: 3, background: '#F59E0B', marginTop: 12 }} /&gt;&#10;                &lt;Text style={{ fontSize: 14, color: 'rgba(255,255,255,0.85)', marginTop: 14, lineHeight: 1.6 }}&gt;&#10;                    Once the system is established, everything will be fine.&quot;Physical examination&quot;To maintain healthy operation&#10;                &lt;/Text&gt;&#10;            &lt;/Box&gt;&#10;            &lt;Box style={{&#10;                background: '#F8FAFC',&#10;                borderLeft: '4px solid #F59E0B',&#10;                padding: 14,&#10;                marginTop: 20,&#10;                borderRadius: 4,&#10;            }}&gt;&#10;                &lt;Text style={{ fontSize: 13, color: '#475569', lineHeight: 1.6, fontStyle: 'italic' }}&gt;&#10;                    &quot;Internal audit is a self-inspection, and management review is a general inspection. Both are indispensable.&quot;&#10;                &lt;/Text&gt;&#10;            &lt;/Box&gt;&#10;        &lt;/Box&gt;&#10;&#10;        {/* 右65%：内审vsmanagement review对比表 */}&#10;        &lt;Box style={{&#10;            position: 'absolute',&#10;            top: 150, right: 60,&#10;            width: '58%',&#10;            flexDirection: 'column',&#10;            gap: 12,&#10;        }}&gt;&#10;            {/* 对比表 */}&#10;            &lt;Box style={{&#10;                flexDirection: 'row',&#10;                background: '#F8FAFC',&#10;                borderRadius: 8,&#10;                overflow: 'hidden',&#10;                border: '1px solid #E2E8F0',&#10;            }}&gt;&#10;                {/* 表头 */}&#10;                &lt;Box style={{ width: '20%', background: '#0F172A', padding: 10 }}&gt;&#10;                    &lt;Text style={{ fontSize: 14, color: '#FFFFFF', fontWeight: 'bold' }}&gt;Dimensions&lt;/Text&gt;&#10;                &lt;/Box&gt;&#10;                &lt;Box style={{ flex: 1, background: '#2563EB', padding: 10 }}&gt;&#10;                    &lt;Text style={{ fontSize: 15, color: '#FFFFFF', fontWeight: 'bold' }}&gt;internal audit&lt;/Text&gt;&#10;                &lt;/Box&gt;&#10;                &lt;Box style={{ flex: 1, background: '#F59E0B', padding: 10 }}&gt;&#10;                    &lt;Text style={{ fontSize: 15, color: '#FFFFFF', fontWeight: 'bold' }}&gt;management review&lt;/Text&gt;&#10;                &lt;/Box&gt;&#10;            &lt;/Box&gt;&#10;&#10;            {[&#10;                { dim: 'Purpose', audit: 'Check whether the system complies with standards and documents', review: 'The suitability, adequacy and effectiveness of the evaluation system' },&#10;                { dim: 'executor', audit: 'Internal auditor (authorized by training)', review: 'Hosted by top management' },&#10;                { dim: 'Frequency', audit: 'at least every year1times, fully covered as planned', review: 'at least every year1times, increase if necessary' },&#10;                { dim: 'enter', audit: 'Procedural documents, records, on-site observations', review: 'Internal audit reports, customer feedback, data analysis' },&#10;                { dim: 'output', audit: 'nonconformity report + corrective measures', review: 'Improve decisions + Resource requirements + policy adjustment' },&#10;                { dim: 'focus', audit: 'Does it comply? Execute?', review: 'Is it valid? Does it need to be adjusted?' },&#10;            ].map((row, idx) =&gt; (&#10;                &lt;Box key={idx} style={{&#10;                    flexDirection: 'row',&#10;                    background: idx % 2 === 0 ? '#F8FAFC' : '#FFFFFF',&#10;                    borderRadius: 4,&#10;                    border: '1px solid #E2E8F0',&#10;                }}&gt;&#10;                    &lt;Box style={{ width: '20%', padding: 10, borderRight: '1px solid #E2E8F0' }}&gt;&#10;                        &lt;Text style={{ fontSize: 13, color: '#0F172A', fontWeight: 'bold' }}&gt;{row.dim}&lt;/Text&gt;&#10;                    &lt;/Box&gt;&#10;                    &lt;Box style={{ flex: 1, padding: 10, borderRight: '1px solid #E2E8F0' }}&gt;&#10;                        &lt;Text style={{ fontSize: 12, color: '#475569', lineHeight: 1.4 }}&gt;{row.audit}&lt;/Text&gt;&#10;                    &lt;/Box&gt;&#10;                    &lt;Box style={{ flex: 1, padding: 10 }}&gt;&#10;                        &lt;Text style={{ fontSize: 12, color: '#475569', lineHeight: 1.4 }}&gt;{row.review}&lt;/Text&gt;&#10;                    &lt;/Box&gt;&#10;                &lt;/Box&gt;&#10;            ))}&#10;&#10;            {/* 底部流程 */}&#10;            &lt;Box style={{&#10;                flexDirection: 'row',&#10;                alignItems: 'center',&#10;                gap: 8,&#10;                marginTop: 4,&#10;            }}&gt;&#10;                {['internal audit plan', 'Perform review', 'nonconformity', 'corrective measures', 'management review', 'Improve decision-making'].map((step, i) =&gt; (&#10;                    &lt;Box key={i} style={{ flexDirection: 'row', alignItems: 'center', gap: 4 }}&gt;&#10;                        &lt;Box style={{&#10;                            background: i &lt; 4 ? '#2563EB' : '#F59E0B',&#10;                            paddingLeft: 8, paddingRight: 8,&#10;                            paddingTop: 5, paddingBottom: 5,&#10;                            borderRadius: 4,&#10;                        }}&gt;&#10;                            &lt;Text style={{ fontSize: 11, color: '#FFFFFF', fontWeight: 600 }}&gt;&#10;                                {step}&#10;                            &lt;/Text&gt;&#10;                        &lt;/Box&gt;&#10;                        {i &lt; 5 &amp;&amp; &lt;Text style={{ fontSize: 12, color: '#94A3B8' }}&gt;→&lt;/Text&gt;}&#10;                    &lt;/Box&gt;&#10;                ))}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3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矩形 1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9" name="任意形状 118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0" name="文本框 119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121" name="文本框 120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Internal audit and management review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systematic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Physical examination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mechanism</a:t>
            </a:r>
            <a:endParaRPr/>
          </a:p>
        </p:txBody>
      </p:sp>
      <p:sp>
        <p:nvSpPr>
          <p:cNvPr id="122" name="圆角矩形 121"/>
          <p:cNvSpPr/>
          <p:nvPr/>
        </p:nvSpPr>
        <p:spPr>
          <a:xfrm>
            <a:off x="571500" y="1428750"/>
            <a:ext cx="3657600" cy="1819275"/>
          </a:xfrm>
          <a:prstGeom prst="roundRect">
            <a:avLst>
              <a:gd name="adj" fmla="val 4188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23" name="文本框 122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HEALTH CHECK</a:t>
            </a:r>
            <a:endParaRPr/>
          </a:p>
        </p:txBody>
      </p:sp>
      <p:sp>
        <p:nvSpPr>
          <p:cNvPr id="124" name="文本框 123" descr="{&quot;isTemplate&quot;:true,&quot;type&quot;:&quot;text&quot;}"/>
          <p:cNvSpPr txBox="1"/>
          <p:nvPr/>
        </p:nvSpPr>
        <p:spPr>
          <a:xfrm>
            <a:off x="800100" y="1885950"/>
            <a:ext cx="32004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System physical examination</a:t>
            </a:r>
            <a:endParaRPr/>
          </a:p>
        </p:txBody>
      </p:sp>
      <p:sp>
        <p:nvSpPr>
          <p:cNvPr id="125" name="矩形 124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6" name="文本框 125" descr="{&quot;isTemplate&quot;:true,&quot;type&quot;:&quot;text&quot;}"/>
          <p:cNvSpPr txBox="1"/>
          <p:nvPr/>
        </p:nvSpPr>
        <p:spPr>
          <a:xfrm>
            <a:off x="800100" y="2505075"/>
            <a:ext cx="3200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Once the system is established, everything will be fine.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Physical examination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To maintain healthy operation</a:t>
            </a:r>
            <a:endParaRPr/>
          </a:p>
        </p:txBody>
      </p:sp>
      <p:sp>
        <p:nvSpPr>
          <p:cNvPr id="127" name="圆角矩形 126"/>
          <p:cNvSpPr/>
          <p:nvPr/>
        </p:nvSpPr>
        <p:spPr>
          <a:xfrm>
            <a:off x="609600" y="3438525"/>
            <a:ext cx="3657600" cy="504825"/>
          </a:xfrm>
          <a:prstGeom prst="roundRect">
            <a:avLst>
              <a:gd name="adj" fmla="val 754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8" name="任意形状 127"/>
          <p:cNvSpPr/>
          <p:nvPr/>
        </p:nvSpPr>
        <p:spPr>
          <a:xfrm>
            <a:off x="609600" y="3438525"/>
            <a:ext cx="3657600" cy="504825"/>
          </a:xfrm>
          <a:custGeom>
            <a:avLst/>
            <a:gdLst/>
            <a:ahLst/>
            <a:cxnLst/>
            <a:rect l="0" t="0" r="0" b="0"/>
            <a:pathLst>
              <a:path w="384" h="53">
                <a:moveTo>
                  <a:pt x="4" y="53"/>
                </a:moveTo>
                <a:cubicBezTo>
                  <a:pt x="2" y="53"/>
                  <a:pt x="0" y="51"/>
                  <a:pt x="0" y="49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53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9" name="文本框 128" descr="{&quot;isTemplate&quot;:true,&quot;type&quot;:&quot;text&quot;}"/>
          <p:cNvSpPr txBox="1"/>
          <p:nvPr/>
        </p:nvSpPr>
        <p:spPr>
          <a:xfrm>
            <a:off x="742950" y="3571875"/>
            <a:ext cx="3352800" cy="2381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975" i="1">
                <a:solidFill>
                  <a:srgbClr val="475569"/>
                </a:solidFill>
                <a:latin typeface="Microsoft YaHei"/>
                <a:ea typeface="Microsoft YaHei"/>
              </a:rPr>
              <a:t>Internal audit is a self-inspection, and management review is a general inspection. Both are indispensable.</a:t>
            </a: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30" name="圆角矩形 129"/>
          <p:cNvSpPr/>
          <p:nvPr/>
        </p:nvSpPr>
        <p:spPr>
          <a:xfrm>
            <a:off x="4552950" y="1428750"/>
            <a:ext cx="7067550" cy="361950"/>
          </a:xfrm>
          <a:prstGeom prst="roundRect">
            <a:avLst>
              <a:gd name="adj" fmla="val 21053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1" name="任意形状 130"/>
          <p:cNvSpPr/>
          <p:nvPr/>
        </p:nvSpPr>
        <p:spPr>
          <a:xfrm>
            <a:off x="4552950" y="1428750"/>
            <a:ext cx="1409700" cy="361950"/>
          </a:xfrm>
          <a:custGeom>
            <a:avLst/>
            <a:gdLst/>
            <a:ahLst/>
            <a:cxnLst/>
            <a:rect l="0" t="0" r="0" b="0"/>
            <a:pathLst>
              <a:path w="148" h="38">
                <a:moveTo>
                  <a:pt x="148" y="38"/>
                </a:moveTo>
                <a:lnTo>
                  <a:pt x="8" y="38"/>
                </a:lnTo>
                <a:cubicBezTo>
                  <a:pt x="4" y="38"/>
                  <a:pt x="0" y="34"/>
                  <a:pt x="0" y="30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lnTo>
                  <a:pt x="148" y="0"/>
                </a:lnTo>
                <a:close/>
              </a:path>
            </a:pathLst>
          </a:custGeom>
          <a:solidFill>
            <a:srgbClr val="0F172A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2" name="文本框 131" descr="{&quot;isTemplate&quot;:true,&quot;type&quot;:&quot;text&quot;}"/>
          <p:cNvSpPr txBox="1"/>
          <p:nvPr/>
        </p:nvSpPr>
        <p:spPr>
          <a:xfrm>
            <a:off x="4648200" y="1524000"/>
            <a:ext cx="1219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Dimensions</a:t>
            </a:r>
            <a:endParaRPr/>
          </a:p>
        </p:txBody>
      </p:sp>
      <p:sp>
        <p:nvSpPr>
          <p:cNvPr id="133" name="矩形 132"/>
          <p:cNvSpPr/>
          <p:nvPr/>
        </p:nvSpPr>
        <p:spPr>
          <a:xfrm>
            <a:off x="5962650" y="1428750"/>
            <a:ext cx="2828925" cy="361950"/>
          </a:xfrm>
          <a:prstGeom prst="rect">
            <a:avLst/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4" name="文本框 133" descr="{&quot;isTemplate&quot;:true,&quot;type&quot;:&quot;text&quot;}"/>
          <p:cNvSpPr txBox="1"/>
          <p:nvPr/>
        </p:nvSpPr>
        <p:spPr>
          <a:xfrm>
            <a:off x="6057900" y="1524000"/>
            <a:ext cx="26384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internal audit</a:t>
            </a:r>
            <a:endParaRPr/>
          </a:p>
        </p:txBody>
      </p:sp>
      <p:sp>
        <p:nvSpPr>
          <p:cNvPr id="135" name="任意形状 134"/>
          <p:cNvSpPr/>
          <p:nvPr/>
        </p:nvSpPr>
        <p:spPr>
          <a:xfrm>
            <a:off x="8791575" y="1428750"/>
            <a:ext cx="2828925" cy="361950"/>
          </a:xfrm>
          <a:custGeom>
            <a:avLst/>
            <a:gdLst/>
            <a:ahLst/>
            <a:cxnLst/>
            <a:rect l="0" t="0" r="0" b="0"/>
            <a:pathLst>
              <a:path w="297" h="38">
                <a:moveTo>
                  <a:pt x="289" y="0"/>
                </a:moveTo>
                <a:cubicBezTo>
                  <a:pt x="294" y="0"/>
                  <a:pt x="297" y="4"/>
                  <a:pt x="297" y="8"/>
                </a:cubicBezTo>
                <a:lnTo>
                  <a:pt x="297" y="30"/>
                </a:lnTo>
                <a:cubicBezTo>
                  <a:pt x="297" y="34"/>
                  <a:pt x="293" y="38"/>
                  <a:pt x="289" y="38"/>
                </a:cubicBezTo>
                <a:lnTo>
                  <a:pt x="0" y="38"/>
                </a:lnTo>
                <a:lnTo>
                  <a:pt x="0" y="0"/>
                </a:lnTo>
                <a:lnTo>
                  <a:pt x="289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6" name="文本框 135" descr="{&quot;isTemplate&quot;:true,&quot;type&quot;:&quot;text&quot;}"/>
          <p:cNvSpPr txBox="1"/>
          <p:nvPr/>
        </p:nvSpPr>
        <p:spPr>
          <a:xfrm>
            <a:off x="8886825" y="1524000"/>
            <a:ext cx="2638425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management review</a:t>
            </a:r>
            <a:endParaRPr/>
          </a:p>
        </p:txBody>
      </p:sp>
      <p:sp>
        <p:nvSpPr>
          <p:cNvPr id="137" name="圆角矩形 136"/>
          <p:cNvSpPr/>
          <p:nvPr/>
        </p:nvSpPr>
        <p:spPr>
          <a:xfrm>
            <a:off x="4552950" y="1905000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8" name="任意形状 137"/>
          <p:cNvSpPr/>
          <p:nvPr/>
        </p:nvSpPr>
        <p:spPr>
          <a:xfrm>
            <a:off x="4552950" y="1905000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9" name="文本框 138" descr="{&quot;isTemplate&quot;:true,&quot;type&quot;:&quot;text&quot;}"/>
          <p:cNvSpPr txBox="1"/>
          <p:nvPr/>
        </p:nvSpPr>
        <p:spPr>
          <a:xfrm>
            <a:off x="4648200" y="2000250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Purpose</a:t>
            </a:r>
            <a:endParaRPr/>
          </a:p>
        </p:txBody>
      </p:sp>
      <p:sp>
        <p:nvSpPr>
          <p:cNvPr id="140" name="任意形状 139"/>
          <p:cNvSpPr/>
          <p:nvPr/>
        </p:nvSpPr>
        <p:spPr>
          <a:xfrm>
            <a:off x="5962650" y="1905000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1" name="文本框 140" descr="{&quot;isTemplate&quot;:true,&quot;type&quot;:&quot;text&quot;}"/>
          <p:cNvSpPr txBox="1"/>
          <p:nvPr/>
        </p:nvSpPr>
        <p:spPr>
          <a:xfrm>
            <a:off x="6057900" y="200025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Check whether the system complies with standards and documents</a:t>
            </a:r>
            <a:endParaRPr/>
          </a:p>
        </p:txBody>
      </p:sp>
      <p:sp>
        <p:nvSpPr>
          <p:cNvPr id="142" name="文本框 141" descr="{&quot;isTemplate&quot;:true,&quot;type&quot;:&quot;text&quot;}"/>
          <p:cNvSpPr txBox="1"/>
          <p:nvPr/>
        </p:nvSpPr>
        <p:spPr>
          <a:xfrm>
            <a:off x="8886825" y="2000250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The suitability, adequacy and effectiveness of the evaluation system</a:t>
            </a:r>
            <a:endParaRPr/>
          </a:p>
        </p:txBody>
      </p:sp>
      <p:sp>
        <p:nvSpPr>
          <p:cNvPr id="143" name="圆角矩形 142"/>
          <p:cNvSpPr/>
          <p:nvPr/>
        </p:nvSpPr>
        <p:spPr>
          <a:xfrm>
            <a:off x="4552950" y="2409825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4" name="任意形状 143"/>
          <p:cNvSpPr/>
          <p:nvPr/>
        </p:nvSpPr>
        <p:spPr>
          <a:xfrm>
            <a:off x="4552950" y="2409825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5" name="文本框 144" descr="{&quot;isTemplate&quot;:true,&quot;type&quot;:&quot;text&quot;}"/>
          <p:cNvSpPr txBox="1"/>
          <p:nvPr/>
        </p:nvSpPr>
        <p:spPr>
          <a:xfrm>
            <a:off x="4648200" y="2505075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executor</a:t>
            </a:r>
            <a:endParaRPr/>
          </a:p>
        </p:txBody>
      </p:sp>
      <p:sp>
        <p:nvSpPr>
          <p:cNvPr id="146" name="任意形状 145"/>
          <p:cNvSpPr/>
          <p:nvPr/>
        </p:nvSpPr>
        <p:spPr>
          <a:xfrm>
            <a:off x="5962650" y="2409825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7" name="文本框 146" descr="{&quot;isTemplate&quot;:true,&quot;type&quot;:&quot;text&quot;}"/>
          <p:cNvSpPr txBox="1"/>
          <p:nvPr/>
        </p:nvSpPr>
        <p:spPr>
          <a:xfrm>
            <a:off x="6057900" y="2505075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Internal auditor (authorized by training)</a:t>
            </a:r>
            <a:endParaRPr/>
          </a:p>
        </p:txBody>
      </p:sp>
      <p:sp>
        <p:nvSpPr>
          <p:cNvPr id="148" name="文本框 147" descr="{&quot;isTemplate&quot;:true,&quot;type&quot;:&quot;text&quot;}"/>
          <p:cNvSpPr txBox="1"/>
          <p:nvPr/>
        </p:nvSpPr>
        <p:spPr>
          <a:xfrm>
            <a:off x="8886825" y="2505075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Hosted by top management</a:t>
            </a:r>
            <a:endParaRPr/>
          </a:p>
        </p:txBody>
      </p:sp>
      <p:sp>
        <p:nvSpPr>
          <p:cNvPr id="149" name="圆角矩形 148"/>
          <p:cNvSpPr/>
          <p:nvPr/>
        </p:nvSpPr>
        <p:spPr>
          <a:xfrm>
            <a:off x="4552950" y="2914650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0" name="任意形状 149"/>
          <p:cNvSpPr/>
          <p:nvPr/>
        </p:nvSpPr>
        <p:spPr>
          <a:xfrm>
            <a:off x="4552950" y="2914650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1" name="文本框 150" descr="{&quot;isTemplate&quot;:true,&quot;type&quot;:&quot;text&quot;}"/>
          <p:cNvSpPr txBox="1"/>
          <p:nvPr/>
        </p:nvSpPr>
        <p:spPr>
          <a:xfrm>
            <a:off x="4648200" y="3009900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Frequency</a:t>
            </a:r>
            <a:endParaRPr/>
          </a:p>
        </p:txBody>
      </p:sp>
      <p:sp>
        <p:nvSpPr>
          <p:cNvPr id="152" name="任意形状 151"/>
          <p:cNvSpPr/>
          <p:nvPr/>
        </p:nvSpPr>
        <p:spPr>
          <a:xfrm>
            <a:off x="5962650" y="2914650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3" name="文本框 152" descr="{&quot;isTemplate&quot;:true,&quot;type&quot;:&quot;text&quot;}"/>
          <p:cNvSpPr txBox="1"/>
          <p:nvPr/>
        </p:nvSpPr>
        <p:spPr>
          <a:xfrm>
            <a:off x="6057900" y="300990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at least every year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1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times, fully covered as planned</a:t>
            </a:r>
            <a:endParaRPr/>
          </a:p>
        </p:txBody>
      </p:sp>
      <p:sp>
        <p:nvSpPr>
          <p:cNvPr id="154" name="文本框 153" descr="{&quot;isTemplate&quot;:true,&quot;type&quot;:&quot;text&quot;}"/>
          <p:cNvSpPr txBox="1"/>
          <p:nvPr/>
        </p:nvSpPr>
        <p:spPr>
          <a:xfrm>
            <a:off x="8886825" y="3009900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at least every year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1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times, increase if necessary</a:t>
            </a:r>
            <a:endParaRPr/>
          </a:p>
        </p:txBody>
      </p:sp>
      <p:sp>
        <p:nvSpPr>
          <p:cNvPr id="155" name="圆角矩形 154"/>
          <p:cNvSpPr/>
          <p:nvPr/>
        </p:nvSpPr>
        <p:spPr>
          <a:xfrm>
            <a:off x="4552950" y="3419475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6" name="任意形状 155"/>
          <p:cNvSpPr/>
          <p:nvPr/>
        </p:nvSpPr>
        <p:spPr>
          <a:xfrm>
            <a:off x="4552950" y="3419475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7" name="文本框 156" descr="{&quot;isTemplate&quot;:true,&quot;type&quot;:&quot;text&quot;}"/>
          <p:cNvSpPr txBox="1"/>
          <p:nvPr/>
        </p:nvSpPr>
        <p:spPr>
          <a:xfrm>
            <a:off x="4648200" y="3514725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enter</a:t>
            </a:r>
            <a:endParaRPr/>
          </a:p>
        </p:txBody>
      </p:sp>
      <p:sp>
        <p:nvSpPr>
          <p:cNvPr id="158" name="任意形状 157"/>
          <p:cNvSpPr/>
          <p:nvPr/>
        </p:nvSpPr>
        <p:spPr>
          <a:xfrm>
            <a:off x="5962650" y="3419475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9" name="文本框 158" descr="{&quot;isTemplate&quot;:true,&quot;type&quot;:&quot;text&quot;}"/>
          <p:cNvSpPr txBox="1"/>
          <p:nvPr/>
        </p:nvSpPr>
        <p:spPr>
          <a:xfrm>
            <a:off x="6057900" y="3514725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Procedural documents, records, on-site observations</a:t>
            </a:r>
            <a:endParaRPr/>
          </a:p>
        </p:txBody>
      </p:sp>
      <p:sp>
        <p:nvSpPr>
          <p:cNvPr id="160" name="文本框 159" descr="{&quot;isTemplate&quot;:true,&quot;type&quot;:&quot;text&quot;}"/>
          <p:cNvSpPr txBox="1"/>
          <p:nvPr/>
        </p:nvSpPr>
        <p:spPr>
          <a:xfrm>
            <a:off x="8886825" y="3514725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Internal audit reports, customer feedback, data analysis</a:t>
            </a:r>
            <a:endParaRPr/>
          </a:p>
        </p:txBody>
      </p:sp>
      <p:sp>
        <p:nvSpPr>
          <p:cNvPr id="161" name="圆角矩形 160"/>
          <p:cNvSpPr/>
          <p:nvPr/>
        </p:nvSpPr>
        <p:spPr>
          <a:xfrm>
            <a:off x="4552950" y="3924300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2" name="任意形状 161"/>
          <p:cNvSpPr/>
          <p:nvPr/>
        </p:nvSpPr>
        <p:spPr>
          <a:xfrm>
            <a:off x="4552950" y="3924300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3" name="文本框 162" descr="{&quot;isTemplate&quot;:true,&quot;type&quot;:&quot;text&quot;}"/>
          <p:cNvSpPr txBox="1"/>
          <p:nvPr/>
        </p:nvSpPr>
        <p:spPr>
          <a:xfrm>
            <a:off x="4648200" y="4019550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output</a:t>
            </a:r>
            <a:endParaRPr/>
          </a:p>
        </p:txBody>
      </p:sp>
      <p:sp>
        <p:nvSpPr>
          <p:cNvPr id="164" name="任意形状 163"/>
          <p:cNvSpPr/>
          <p:nvPr/>
        </p:nvSpPr>
        <p:spPr>
          <a:xfrm>
            <a:off x="5962650" y="3924300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5" name="文本框 164" descr="{&quot;isTemplate&quot;:true,&quot;type&quot;:&quot;text&quot;}"/>
          <p:cNvSpPr txBox="1"/>
          <p:nvPr/>
        </p:nvSpPr>
        <p:spPr>
          <a:xfrm>
            <a:off x="6057900" y="4019550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nonconformity report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corrective measures</a:t>
            </a:r>
            <a:endParaRPr/>
          </a:p>
        </p:txBody>
      </p:sp>
      <p:sp>
        <p:nvSpPr>
          <p:cNvPr id="166" name="文本框 165" descr="{&quot;isTemplate&quot;:true,&quot;type&quot;:&quot;text&quot;}"/>
          <p:cNvSpPr txBox="1"/>
          <p:nvPr/>
        </p:nvSpPr>
        <p:spPr>
          <a:xfrm>
            <a:off x="8886825" y="4019550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Improve decisions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Resource requirements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 + 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policy adjustment</a:t>
            </a:r>
            <a:endParaRPr/>
          </a:p>
        </p:txBody>
      </p:sp>
      <p:sp>
        <p:nvSpPr>
          <p:cNvPr id="167" name="圆角矩形 166"/>
          <p:cNvSpPr/>
          <p:nvPr/>
        </p:nvSpPr>
        <p:spPr>
          <a:xfrm>
            <a:off x="4552950" y="4429125"/>
            <a:ext cx="7067550" cy="39052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8" name="任意形状 167"/>
          <p:cNvSpPr/>
          <p:nvPr/>
        </p:nvSpPr>
        <p:spPr>
          <a:xfrm>
            <a:off x="4552950" y="4429125"/>
            <a:ext cx="1419225" cy="390525"/>
          </a:xfrm>
          <a:custGeom>
            <a:avLst/>
            <a:gdLst/>
            <a:ahLst/>
            <a:cxnLst/>
            <a:rect l="0" t="0" r="0" b="0"/>
            <a:pathLst>
              <a:path w="149" h="41">
                <a:moveTo>
                  <a:pt x="148" y="0"/>
                </a:moveTo>
                <a:lnTo>
                  <a:pt x="149" y="0"/>
                </a:lnTo>
                <a:lnTo>
                  <a:pt x="149" y="41"/>
                </a:lnTo>
                <a:lnTo>
                  <a:pt x="148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9" name="文本框 168" descr="{&quot;isTemplate&quot;:true,&quot;type&quot;:&quot;text&quot;}"/>
          <p:cNvSpPr txBox="1"/>
          <p:nvPr/>
        </p:nvSpPr>
        <p:spPr>
          <a:xfrm>
            <a:off x="4648200" y="4524375"/>
            <a:ext cx="120967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focus</a:t>
            </a:r>
            <a:endParaRPr/>
          </a:p>
        </p:txBody>
      </p:sp>
      <p:sp>
        <p:nvSpPr>
          <p:cNvPr id="170" name="任意形状 169"/>
          <p:cNvSpPr/>
          <p:nvPr/>
        </p:nvSpPr>
        <p:spPr>
          <a:xfrm>
            <a:off x="5962650" y="4429125"/>
            <a:ext cx="2838450" cy="390525"/>
          </a:xfrm>
          <a:custGeom>
            <a:avLst/>
            <a:gdLst/>
            <a:ahLst/>
            <a:cxnLst/>
            <a:rect l="0" t="0" r="0" b="0"/>
            <a:pathLst>
              <a:path w="298" h="41">
                <a:moveTo>
                  <a:pt x="297" y="0"/>
                </a:moveTo>
                <a:lnTo>
                  <a:pt x="298" y="0"/>
                </a:lnTo>
                <a:lnTo>
                  <a:pt x="298" y="41"/>
                </a:lnTo>
                <a:lnTo>
                  <a:pt x="297" y="4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1" name="文本框 170" descr="{&quot;isTemplate&quot;:true,&quot;type&quot;:&quot;text&quot;}"/>
          <p:cNvSpPr txBox="1"/>
          <p:nvPr/>
        </p:nvSpPr>
        <p:spPr>
          <a:xfrm>
            <a:off x="6057900" y="4524375"/>
            <a:ext cx="26289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Does it comply? Execute?</a:t>
            </a:r>
            <a:endParaRPr/>
          </a:p>
        </p:txBody>
      </p:sp>
      <p:sp>
        <p:nvSpPr>
          <p:cNvPr id="172" name="文本框 171" descr="{&quot;isTemplate&quot;:true,&quot;type&quot;:&quot;text&quot;}"/>
          <p:cNvSpPr txBox="1"/>
          <p:nvPr/>
        </p:nvSpPr>
        <p:spPr>
          <a:xfrm>
            <a:off x="8886825" y="4524375"/>
            <a:ext cx="2638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Is it valid? Does it need to be adjusted?</a:t>
            </a:r>
            <a:endParaRPr/>
          </a:p>
        </p:txBody>
      </p:sp>
      <p:sp>
        <p:nvSpPr>
          <p:cNvPr id="173" name="圆角矩形 172"/>
          <p:cNvSpPr/>
          <p:nvPr/>
        </p:nvSpPr>
        <p:spPr>
          <a:xfrm>
            <a:off x="45529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4" name="文本框 173" descr="{&quot;isTemplate&quot;:true,&quot;type&quot;:&quot;text&quot;}"/>
          <p:cNvSpPr txBox="1"/>
          <p:nvPr/>
        </p:nvSpPr>
        <p:spPr>
          <a:xfrm>
            <a:off x="46291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internal audit plan</a:t>
            </a:r>
            <a:endParaRPr/>
          </a:p>
        </p:txBody>
      </p:sp>
      <p:sp>
        <p:nvSpPr>
          <p:cNvPr id="175" name="文本框 174" descr="{&quot;isTemplate&quot;:true,&quot;type&quot;:&quot;text&quot;}"/>
          <p:cNvSpPr txBox="1"/>
          <p:nvPr/>
        </p:nvSpPr>
        <p:spPr>
          <a:xfrm>
            <a:off x="5162550" y="5019675"/>
            <a:ext cx="114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76" name="圆角矩形 175"/>
          <p:cNvSpPr/>
          <p:nvPr/>
        </p:nvSpPr>
        <p:spPr>
          <a:xfrm>
            <a:off x="53530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7" name="文本框 176" descr="{&quot;isTemplate&quot;:true,&quot;type&quot;:&quot;text&quot;}"/>
          <p:cNvSpPr txBox="1"/>
          <p:nvPr/>
        </p:nvSpPr>
        <p:spPr>
          <a:xfrm>
            <a:off x="54292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Perform review</a:t>
            </a:r>
            <a:endParaRPr/>
          </a:p>
        </p:txBody>
      </p:sp>
      <p:sp>
        <p:nvSpPr>
          <p:cNvPr id="178" name="文本框 177" descr="{&quot;isTemplate&quot;:true,&quot;type&quot;:&quot;text&quot;}"/>
          <p:cNvSpPr txBox="1"/>
          <p:nvPr/>
        </p:nvSpPr>
        <p:spPr>
          <a:xfrm>
            <a:off x="5962650" y="5019675"/>
            <a:ext cx="114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79" name="圆角矩形 178"/>
          <p:cNvSpPr/>
          <p:nvPr/>
        </p:nvSpPr>
        <p:spPr>
          <a:xfrm>
            <a:off x="61531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0" name="文本框 179" descr="{&quot;isTemplate&quot;:true,&quot;type&quot;:&quot;text&quot;}"/>
          <p:cNvSpPr txBox="1"/>
          <p:nvPr/>
        </p:nvSpPr>
        <p:spPr>
          <a:xfrm>
            <a:off x="62293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nonconformity</a:t>
            </a:r>
            <a:endParaRPr/>
          </a:p>
        </p:txBody>
      </p:sp>
      <p:sp>
        <p:nvSpPr>
          <p:cNvPr id="181" name="文本框 180" descr="{&quot;isTemplate&quot;:true,&quot;type&quot;:&quot;text&quot;}"/>
          <p:cNvSpPr txBox="1"/>
          <p:nvPr/>
        </p:nvSpPr>
        <p:spPr>
          <a:xfrm>
            <a:off x="6762750" y="5019675"/>
            <a:ext cx="114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82" name="圆角矩形 181"/>
          <p:cNvSpPr/>
          <p:nvPr/>
        </p:nvSpPr>
        <p:spPr>
          <a:xfrm>
            <a:off x="69532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3" name="文本框 182" descr="{&quot;isTemplate&quot;:true,&quot;type&quot;:&quot;text&quot;}"/>
          <p:cNvSpPr txBox="1"/>
          <p:nvPr/>
        </p:nvSpPr>
        <p:spPr>
          <a:xfrm>
            <a:off x="70294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corrective measures</a:t>
            </a:r>
            <a:endParaRPr/>
          </a:p>
        </p:txBody>
      </p:sp>
      <p:sp>
        <p:nvSpPr>
          <p:cNvPr id="184" name="文本框 183" descr="{&quot;isTemplate&quot;:true,&quot;type&quot;:&quot;text&quot;}"/>
          <p:cNvSpPr txBox="1"/>
          <p:nvPr/>
        </p:nvSpPr>
        <p:spPr>
          <a:xfrm>
            <a:off x="7562850" y="5019675"/>
            <a:ext cx="114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85" name="圆角矩形 184"/>
          <p:cNvSpPr/>
          <p:nvPr/>
        </p:nvSpPr>
        <p:spPr>
          <a:xfrm>
            <a:off x="77533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6" name="文本框 185" descr="{&quot;isTemplate&quot;:true,&quot;type&quot;:&quot;text&quot;}"/>
          <p:cNvSpPr txBox="1"/>
          <p:nvPr/>
        </p:nvSpPr>
        <p:spPr>
          <a:xfrm>
            <a:off x="78295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management review</a:t>
            </a:r>
            <a:endParaRPr/>
          </a:p>
        </p:txBody>
      </p:sp>
      <p:sp>
        <p:nvSpPr>
          <p:cNvPr id="187" name="文本框 186" descr="{&quot;isTemplate&quot;:true,&quot;type&quot;:&quot;text&quot;}"/>
          <p:cNvSpPr txBox="1"/>
          <p:nvPr/>
        </p:nvSpPr>
        <p:spPr>
          <a:xfrm>
            <a:off x="8362950" y="5019675"/>
            <a:ext cx="114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188" name="圆角矩形 187"/>
          <p:cNvSpPr/>
          <p:nvPr/>
        </p:nvSpPr>
        <p:spPr>
          <a:xfrm>
            <a:off x="8553450" y="4972050"/>
            <a:ext cx="571500" cy="228600"/>
          </a:xfrm>
          <a:prstGeom prst="roundRect">
            <a:avLst>
              <a:gd name="adj" fmla="val 16667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9" name="文本框 188" descr="{&quot;isTemplate&quot;:true,&quot;type&quot;:&quot;text&quot;}"/>
          <p:cNvSpPr txBox="1"/>
          <p:nvPr/>
        </p:nvSpPr>
        <p:spPr>
          <a:xfrm>
            <a:off x="8629650" y="501967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Improve decision-making</a:t>
            </a:r>
            <a:endParaRPr/>
          </a:p>
        </p:txBody>
      </p:sp>
      <p:sp>
        <p:nvSpPr>
          <p:cNvPr id="190" name="任意形状 189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1" name="文本框 190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92" name="文本框 191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13 / 30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2 · Quality management system&#10;            &lt;/Text&gt;&#10;            &lt;Text style={{ fontSize: 34, color: '#0F172A', fontWeight: 'bold', marginTop: 8 }}&gt;&#10;                Certification is not the end, but the starting point&#10;            &lt;/Text&gt;&#10;        &lt;/Box&gt;&#10;&#10;        {/* 左60%：Certification价值五大卡片 */}&#10;        &lt;Box style={{&#10;            position: 'absolute',&#10;            top: 150, left: 60,&#10;            width: '55%',&#10;            flexDirection: 'column',&#10;            gap: 12,&#10;        }}&gt;&#10;            &lt;Text style={{ fontSize: 18, color: '#0F172A', fontWeight: 'bold', marginBottom: 4 }}&gt;&#10;                Five major values ​​brought by quality certification&#10;            &lt;/Text&gt;&#10;            {[&#10;                { num: '01', title: 'market access', desc: 'Many bidding projects and major customer cooperation willISO 9001Certification as a prerequisite', icon: 'door-open', color: '#2563EB' },&#10;                { num: '02', title: 'Customer trust', desc: 'Third-party endorsement enhances customer confidence and reduces communication and verification costs', icon: 'handshake', color: '#0EA5E9' },&#10;                { num: '03', title: 'Management improvement', desc: 'Establish a systematic and standardized management process to reduce arbitrariness', icon: 'arrow-up', color: '#F59E0B' },&#10;                { num: '04', title: 'Risk reduction', desc: 'Systematically identify and manage quality risks through system operation', icon: 'shield-alt', color: '#10B981' },&#10;                { num: '05', title: 'Continuous improvement', desc: 'PDCAEmbedded mechanisms promote organizational self-improvement and evolution', icon: 'sync-alt', color: '#8B5CF6' },&#10;            ].map((item, idx) =&gt; (&#10;                &lt;Box key={idx} style={{&#10;                    flexDirection: 'row',&#10;                    alignItems: 'center',&#10;                    gap: 14,&#10;                    background: '#F8FAFC',&#10;                    padding: 12,&#10;                    borderRadius: 6,&#10;                    borderLeft: `3px solid ${item.color}`,&#10;                }}&gt;&#10;                    &lt;Text style={{ fontSize: 22, color: item.color, fontWeight: 'bold', fontFamily: 'Inter', width: 36 }}&gt;&#10;                        {item.num}&#10;                    &lt;/Text&gt;&#10;                    &lt;Box style={{&#10;                        width: 36, height: 36,&#10;                        borderRadius: 6,&#10;                        background: `${item.color}1A`,&#10;                        justifyContent: 'center',&#10;                        alignItems: 'center',&#10;                    }}&gt;&#10;                        &lt;FAIcon name={item.icon} style={{ fill: item.color, width: 20, height: 20 }} /&gt;&#10;                    &lt;/Box&gt;&#10;                    &lt;Box style={{ flexDirection: 'column', flex: 1 }}&gt;&#10;                        &lt;Text style={{ fontSize: 16, color: '#0F172A', fontWeight: 'bold' }}&gt;&#10;                            {item.title}&#10;                        &lt;/Text&gt;&#10;                        &lt;Text style={{ fontSize: 12, color: '#64748B', marginTop: 2 }}&gt;&#10;                            {item.desc}&#10;                        &lt;/Text&gt;&#10;                    &lt;/Box&gt;&#10;                &lt;/Box&gt;&#10;            ))}&#10;        &lt;/Box&gt;&#10;&#10;        {/* 右40%：CertificationvsApproval + warning */}&#10;        &lt;Box style={{&#10;            position: 'absolute',&#10;            top: 150, right: 60,&#10;            width: '35%',&#10;            flexDirection: 'column',&#10;        }}&gt;&#10;            {/* CertificationvsApproval */}&#10;            &lt;Box style={{&#10;                background: 'linear-gradient(135deg, rgba(37,99,235,0.06) 0%, rgba(14,165,233,0.06) 100%)',&#10;                borderRadius: 8,&#10;                padding: 16,&#10;            }}&gt;&#10;                &lt;Text style={{ fontSize: 16, color: '#0F172A', fontWeight: 'bold', marginBottom: 10 }}&gt;&#10;                    Certification ≠ Approval&#10;                &lt;/Text&gt;&#10;                &lt;Box style={{ flexDirection: 'column', gap: 8 }}&gt;&#10;                    &lt;Box style={{&#10;                        background: '#FFFFFF',&#10;                        padding: 10,&#10;                        borderRadius: 6,&#10;                        borderLeft: '3px solid #2563EB',&#10;                    }}&gt;&#10;                        &lt;Text style={{ fontSize: 14, color: '#2563EB', fontWeight: 'bold' }}&gt;&#10;                            Certification Certification&#10;                        &lt;/Text&gt;&#10;                        &lt;Text style={{ fontSize: 12, color: '#475569', marginTop: 2 }}&gt;&#10;                            A third-party organization certifies that the organization meets standard requirements&#10;                        &lt;/Text&gt;&#10;                    &lt;/Box&gt;&#10;                    &lt;Box style={{&#10;                        background: '#FFFFFF',&#10;                        padding: 10,&#10;                        borderRadius: 6,&#10;                        borderLeft: '3px solid #0EA5E9',&#10;                    }}&gt;&#10;                        &lt;Text style={{ fontSize: 14, color: '#0EA5E9', fontWeight: 'bold' }}&gt;&#10;                            Approval Accreditation&#10;                        &lt;/Text&gt;&#10;                        &lt;Text style={{ fontSize: 12, color: '#475569', marginTop: 2 }}&gt;&#10;                            The authority certifies that the certification body is qualified to carry out certification&#10;                        &lt;/Text&gt;&#10;                    &lt;/Box&gt;&#10;                &lt;/Box&gt;&#10;            &lt;/Box&gt;&#10;&#10;            {/* warning框 */}&#10;            &lt;Box style={{&#10;                background: '#FEF2F2',&#10;                border: '1px solid #FCA5A5',&#10;                padding: 14,&#10;                borderRadius: 8,&#10;                marginTop: 16,&#10;            }}&gt;&#10;                &lt;Box style={{ flexDirection: 'row', alignItems: 'center', gap: 8 }}&gt;&#10;                    &lt;FAIcon name='exclamation-triangle' style={{ fill: '#DC2626', width: 20, height: 20 }} /&gt;&#10;                    &lt;Text style={{ fontSize: 15, color: '#7F1D1D', fontWeight: 'bold' }}&gt;&#10;                        Three misunderstandings after certification&#10;                    &lt;/Text&gt;&#10;                &lt;/Box&gt;&#10;                &lt;Box style={{ flexDirection: 'column', gap: 6, marginTop: 10 }}&gt;&#10;                    {[&#10;                        'Get the certificate=Is everything going well? The system needs to continue to operate',&#10;                        'Certificate=Good quality? Certification is the bottom line, not the ceiling',&#10;                        'review=Going through the motions? Every audit should identify areas for improvement',&#10;                    ].map((item, i) =&gt; (&#10;                        &lt;Box key={i} style={{ flexDirection: 'row', gap: 6 }}&gt;&#10;                            &lt;Text style={{ fontSize: 12, color: '#DC2626', fontWeight: 'bold' }}&gt;✗&lt;/Text&gt;&#10;                            &lt;Text style={{ fontSize: 12, color: '#991B1B', lineHeight: 1.4 }}&gt;{item}&lt;/Text&gt;&#10;                        &lt;/Box&gt;&#10;                    ))}&#10;                &lt;/Box&gt;&#10;            &lt;/Box&gt;&#10;&#10;            {/* 金句 */}&#10;            &lt;Box style={{&#10;                background: '#2563EB',&#10;                padding: 14,&#10;                borderRadius: 8,&#10;                marginTop: 16,&#10;            }}&gt;&#10;                &lt;Text style={{ fontSize: 14, color: '#FFFFFF', fontWeight: 'bold', textAlign: 'center', lineHeight: 1.5 }}&gt;&#10;                    Certification is systematic&quot;birth certificate&quot;&lt;br /&gt;Continuous improvement is&quot;health certificate&quot;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4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矩形 19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5" name="任意形状 194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6" name="文本框 195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02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management system</a:t>
            </a:r>
            <a:endParaRPr/>
          </a:p>
        </p:txBody>
      </p:sp>
      <p:sp>
        <p:nvSpPr>
          <p:cNvPr id="197" name="文本框 196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Certification is not the end, but the starting point</a:t>
            </a:r>
            <a:endParaRPr/>
          </a:p>
        </p:txBody>
      </p:sp>
      <p:sp>
        <p:nvSpPr>
          <p:cNvPr id="198" name="文本框 197" descr="{&quot;isTemplate&quot;:true,&quot;type&quot;:&quot;text&quot;}"/>
          <p:cNvSpPr txBox="1"/>
          <p:nvPr/>
        </p:nvSpPr>
        <p:spPr>
          <a:xfrm>
            <a:off x="571500" y="1428750"/>
            <a:ext cx="6705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Five major values ​​brought by quality certification</a:t>
            </a:r>
            <a:endParaRPr/>
          </a:p>
        </p:txBody>
      </p:sp>
      <p:sp>
        <p:nvSpPr>
          <p:cNvPr id="199" name="圆角矩形 198"/>
          <p:cNvSpPr/>
          <p:nvPr/>
        </p:nvSpPr>
        <p:spPr>
          <a:xfrm>
            <a:off x="600075" y="1790700"/>
            <a:ext cx="67056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0" name="任意形状 199"/>
          <p:cNvSpPr/>
          <p:nvPr/>
        </p:nvSpPr>
        <p:spPr>
          <a:xfrm>
            <a:off x="600075" y="1790700"/>
            <a:ext cx="6705600" cy="581025"/>
          </a:xfrm>
          <a:custGeom>
            <a:avLst/>
            <a:gdLst/>
            <a:ahLst/>
            <a:cxnLst/>
            <a:rect l="0" t="0" r="0" b="0"/>
            <a:pathLst>
              <a:path w="704" h="61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8"/>
                </a:lnTo>
                <a:cubicBezTo>
                  <a:pt x="3" y="59"/>
                  <a:pt x="4" y="61"/>
                  <a:pt x="5" y="61"/>
                </a:cubicBezTo>
                <a:cubicBezTo>
                  <a:pt x="2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1" name="文本框 200" descr="{&quot;isTemplate&quot;:true,&quot;type&quot;:&quot;text&quot;}"/>
          <p:cNvSpPr txBox="1"/>
          <p:nvPr/>
        </p:nvSpPr>
        <p:spPr>
          <a:xfrm>
            <a:off x="714375" y="1952625"/>
            <a:ext cx="342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sp>
        <p:nvSpPr>
          <p:cNvPr id="202" name="圆角矩形 201"/>
          <p:cNvSpPr/>
          <p:nvPr/>
        </p:nvSpPr>
        <p:spPr>
          <a:xfrm>
            <a:off x="1190625" y="1914525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3" name="图形 20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6825" y="1990725"/>
            <a:ext cx="190500" cy="190500"/>
          </a:xfrm>
          <a:prstGeom prst="rect">
            <a:avLst/>
          </a:prstGeom>
          <a:ln/>
        </p:spPr>
      </p:pic>
      <p:sp>
        <p:nvSpPr>
          <p:cNvPr id="204" name="文本框 203" descr="{&quot;isTemplate&quot;:true,&quot;type&quot;:&quot;text&quot;}"/>
          <p:cNvSpPr txBox="1"/>
          <p:nvPr/>
        </p:nvSpPr>
        <p:spPr>
          <a:xfrm>
            <a:off x="1666875" y="1905000"/>
            <a:ext cx="54959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market access</a:t>
            </a:r>
            <a:endParaRPr/>
          </a:p>
        </p:txBody>
      </p:sp>
      <p:sp>
        <p:nvSpPr>
          <p:cNvPr id="205" name="文本框 204" descr="{&quot;isTemplate&quot;:true,&quot;type&quot;:&quot;text&quot;}"/>
          <p:cNvSpPr txBox="1"/>
          <p:nvPr/>
        </p:nvSpPr>
        <p:spPr>
          <a:xfrm>
            <a:off x="1666875" y="2114550"/>
            <a:ext cx="54959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Many bidding projects and major customer cooperation will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ISO 9001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Certification as a prerequisite</a:t>
            </a:r>
            <a:endParaRPr/>
          </a:p>
        </p:txBody>
      </p:sp>
      <p:sp>
        <p:nvSpPr>
          <p:cNvPr id="206" name="圆角矩形 205"/>
          <p:cNvSpPr/>
          <p:nvPr/>
        </p:nvSpPr>
        <p:spPr>
          <a:xfrm>
            <a:off x="600075" y="2486025"/>
            <a:ext cx="67056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7" name="任意形状 206"/>
          <p:cNvSpPr/>
          <p:nvPr/>
        </p:nvSpPr>
        <p:spPr>
          <a:xfrm>
            <a:off x="600075" y="2486025"/>
            <a:ext cx="6705600" cy="581025"/>
          </a:xfrm>
          <a:custGeom>
            <a:avLst/>
            <a:gdLst/>
            <a:ahLst/>
            <a:cxnLst/>
            <a:rect l="0" t="0" r="0" b="0"/>
            <a:pathLst>
              <a:path w="704" h="61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8"/>
                </a:lnTo>
                <a:cubicBezTo>
                  <a:pt x="3" y="59"/>
                  <a:pt x="4" y="61"/>
                  <a:pt x="5" y="61"/>
                </a:cubicBezTo>
                <a:cubicBezTo>
                  <a:pt x="2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8" name="文本框 207" descr="{&quot;isTemplate&quot;:true,&quot;type&quot;:&quot;text&quot;}"/>
          <p:cNvSpPr txBox="1"/>
          <p:nvPr/>
        </p:nvSpPr>
        <p:spPr>
          <a:xfrm>
            <a:off x="714375" y="2647950"/>
            <a:ext cx="342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0EA5E9"/>
                </a:solidFill>
                <a:latin typeface="Inter"/>
                <a:ea typeface="Inter"/>
              </a:rPr>
              <a:t>02</a:t>
            </a:r>
            <a:endParaRPr/>
          </a:p>
        </p:txBody>
      </p:sp>
      <p:sp>
        <p:nvSpPr>
          <p:cNvPr id="209" name="圆角矩形 208"/>
          <p:cNvSpPr/>
          <p:nvPr/>
        </p:nvSpPr>
        <p:spPr>
          <a:xfrm>
            <a:off x="1190625" y="2609850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0" name="图形 20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66825" y="2686050"/>
            <a:ext cx="190500" cy="190500"/>
          </a:xfrm>
          <a:prstGeom prst="rect">
            <a:avLst/>
          </a:prstGeom>
          <a:ln/>
        </p:spPr>
      </p:pic>
      <p:sp>
        <p:nvSpPr>
          <p:cNvPr id="211" name="文本框 210" descr="{&quot;isTemplate&quot;:true,&quot;type&quot;:&quot;text&quot;}"/>
          <p:cNvSpPr txBox="1"/>
          <p:nvPr/>
        </p:nvSpPr>
        <p:spPr>
          <a:xfrm>
            <a:off x="1666875" y="2600325"/>
            <a:ext cx="54959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Customer trust</a:t>
            </a:r>
            <a:endParaRPr/>
          </a:p>
        </p:txBody>
      </p:sp>
      <p:sp>
        <p:nvSpPr>
          <p:cNvPr id="212" name="文本框 211" descr="{&quot;isTemplate&quot;:true,&quot;type&quot;:&quot;text&quot;}"/>
          <p:cNvSpPr txBox="1"/>
          <p:nvPr/>
        </p:nvSpPr>
        <p:spPr>
          <a:xfrm>
            <a:off x="1666875" y="2809875"/>
            <a:ext cx="54959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Third-party endorsement enhances customer confidence and reduces communication and verification costs</a:t>
            </a:r>
            <a:endParaRPr/>
          </a:p>
        </p:txBody>
      </p:sp>
      <p:sp>
        <p:nvSpPr>
          <p:cNvPr id="213" name="圆角矩形 212"/>
          <p:cNvSpPr/>
          <p:nvPr/>
        </p:nvSpPr>
        <p:spPr>
          <a:xfrm>
            <a:off x="600075" y="3181350"/>
            <a:ext cx="67056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4" name="任意形状 213"/>
          <p:cNvSpPr/>
          <p:nvPr/>
        </p:nvSpPr>
        <p:spPr>
          <a:xfrm>
            <a:off x="600075" y="3181350"/>
            <a:ext cx="6705600" cy="581025"/>
          </a:xfrm>
          <a:custGeom>
            <a:avLst/>
            <a:gdLst/>
            <a:ahLst/>
            <a:cxnLst/>
            <a:rect l="0" t="0" r="0" b="0"/>
            <a:pathLst>
              <a:path w="704" h="61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8"/>
                </a:lnTo>
                <a:cubicBezTo>
                  <a:pt x="3" y="59"/>
                  <a:pt x="4" y="61"/>
                  <a:pt x="5" y="61"/>
                </a:cubicBezTo>
                <a:cubicBezTo>
                  <a:pt x="2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5" name="文本框 214" descr="{&quot;isTemplate&quot;:true,&quot;type&quot;:&quot;text&quot;}"/>
          <p:cNvSpPr txBox="1"/>
          <p:nvPr/>
        </p:nvSpPr>
        <p:spPr>
          <a:xfrm>
            <a:off x="714375" y="3343275"/>
            <a:ext cx="342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F59E0B"/>
                </a:solidFill>
                <a:latin typeface="Inter"/>
                <a:ea typeface="Inter"/>
              </a:rPr>
              <a:t>03</a:t>
            </a:r>
            <a:endParaRPr/>
          </a:p>
        </p:txBody>
      </p:sp>
      <p:sp>
        <p:nvSpPr>
          <p:cNvPr id="216" name="圆角矩形 215"/>
          <p:cNvSpPr/>
          <p:nvPr/>
        </p:nvSpPr>
        <p:spPr>
          <a:xfrm>
            <a:off x="1190625" y="3305175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7" name="图形 21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6825" y="3381375"/>
            <a:ext cx="190500" cy="190500"/>
          </a:xfrm>
          <a:prstGeom prst="rect">
            <a:avLst/>
          </a:prstGeom>
          <a:ln/>
        </p:spPr>
      </p:pic>
      <p:sp>
        <p:nvSpPr>
          <p:cNvPr id="218" name="文本框 217" descr="{&quot;isTemplate&quot;:true,&quot;type&quot;:&quot;text&quot;}"/>
          <p:cNvSpPr txBox="1"/>
          <p:nvPr/>
        </p:nvSpPr>
        <p:spPr>
          <a:xfrm>
            <a:off x="1666875" y="3295650"/>
            <a:ext cx="54959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Management improvement</a:t>
            </a:r>
            <a:endParaRPr/>
          </a:p>
        </p:txBody>
      </p:sp>
      <p:sp>
        <p:nvSpPr>
          <p:cNvPr id="219" name="文本框 218" descr="{&quot;isTemplate&quot;:true,&quot;type&quot;:&quot;text&quot;}"/>
          <p:cNvSpPr txBox="1"/>
          <p:nvPr/>
        </p:nvSpPr>
        <p:spPr>
          <a:xfrm>
            <a:off x="1666875" y="3505200"/>
            <a:ext cx="54959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Establish a systematic and standardized management process to reduce arbitrariness</a:t>
            </a:r>
            <a:endParaRPr/>
          </a:p>
        </p:txBody>
      </p:sp>
      <p:sp>
        <p:nvSpPr>
          <p:cNvPr id="220" name="圆角矩形 219"/>
          <p:cNvSpPr/>
          <p:nvPr/>
        </p:nvSpPr>
        <p:spPr>
          <a:xfrm>
            <a:off x="600075" y="3876675"/>
            <a:ext cx="67056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1" name="任意形状 220"/>
          <p:cNvSpPr/>
          <p:nvPr/>
        </p:nvSpPr>
        <p:spPr>
          <a:xfrm>
            <a:off x="600075" y="3876675"/>
            <a:ext cx="6705600" cy="581025"/>
          </a:xfrm>
          <a:custGeom>
            <a:avLst/>
            <a:gdLst/>
            <a:ahLst/>
            <a:cxnLst/>
            <a:rect l="0" t="0" r="0" b="0"/>
            <a:pathLst>
              <a:path w="704" h="61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8"/>
                </a:lnTo>
                <a:cubicBezTo>
                  <a:pt x="3" y="59"/>
                  <a:pt x="4" y="61"/>
                  <a:pt x="5" y="61"/>
                </a:cubicBezTo>
                <a:cubicBezTo>
                  <a:pt x="2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2" name="文本框 221" descr="{&quot;isTemplate&quot;:true,&quot;type&quot;:&quot;text&quot;}"/>
          <p:cNvSpPr txBox="1"/>
          <p:nvPr/>
        </p:nvSpPr>
        <p:spPr>
          <a:xfrm>
            <a:off x="714375" y="4038600"/>
            <a:ext cx="342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0B981"/>
                </a:solidFill>
                <a:latin typeface="Inter"/>
                <a:ea typeface="Inter"/>
              </a:rPr>
              <a:t>04</a:t>
            </a:r>
            <a:endParaRPr/>
          </a:p>
        </p:txBody>
      </p:sp>
      <p:sp>
        <p:nvSpPr>
          <p:cNvPr id="223" name="圆角矩形 222"/>
          <p:cNvSpPr/>
          <p:nvPr/>
        </p:nvSpPr>
        <p:spPr>
          <a:xfrm>
            <a:off x="1190625" y="4000500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4" name="图形 223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66825" y="4076700"/>
            <a:ext cx="190500" cy="190500"/>
          </a:xfrm>
          <a:prstGeom prst="rect">
            <a:avLst/>
          </a:prstGeom>
          <a:ln/>
        </p:spPr>
      </p:pic>
      <p:sp>
        <p:nvSpPr>
          <p:cNvPr id="225" name="文本框 224" descr="{&quot;isTemplate&quot;:true,&quot;type&quot;:&quot;text&quot;}"/>
          <p:cNvSpPr txBox="1"/>
          <p:nvPr/>
        </p:nvSpPr>
        <p:spPr>
          <a:xfrm>
            <a:off x="1666875" y="3990975"/>
            <a:ext cx="54959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Risk reduction</a:t>
            </a:r>
            <a:endParaRPr/>
          </a:p>
        </p:txBody>
      </p:sp>
      <p:sp>
        <p:nvSpPr>
          <p:cNvPr id="226" name="文本框 225" descr="{&quot;isTemplate&quot;:true,&quot;type&quot;:&quot;text&quot;}"/>
          <p:cNvSpPr txBox="1"/>
          <p:nvPr/>
        </p:nvSpPr>
        <p:spPr>
          <a:xfrm>
            <a:off x="1666875" y="4200525"/>
            <a:ext cx="54959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Systematically identify and manage quality risks through system operation</a:t>
            </a:r>
            <a:endParaRPr/>
          </a:p>
        </p:txBody>
      </p:sp>
      <p:sp>
        <p:nvSpPr>
          <p:cNvPr id="227" name="圆角矩形 226"/>
          <p:cNvSpPr/>
          <p:nvPr/>
        </p:nvSpPr>
        <p:spPr>
          <a:xfrm>
            <a:off x="600075" y="4572000"/>
            <a:ext cx="6705600" cy="581025"/>
          </a:xfrm>
          <a:prstGeom prst="roundRect">
            <a:avLst>
              <a:gd name="adj" fmla="val 983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8" name="任意形状 227"/>
          <p:cNvSpPr/>
          <p:nvPr/>
        </p:nvSpPr>
        <p:spPr>
          <a:xfrm>
            <a:off x="600075" y="4572000"/>
            <a:ext cx="6705600" cy="581025"/>
          </a:xfrm>
          <a:custGeom>
            <a:avLst/>
            <a:gdLst/>
            <a:ahLst/>
            <a:cxnLst/>
            <a:rect l="0" t="0" r="0" b="0"/>
            <a:pathLst>
              <a:path w="704" h="61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8"/>
                </a:lnTo>
                <a:cubicBezTo>
                  <a:pt x="3" y="59"/>
                  <a:pt x="4" y="61"/>
                  <a:pt x="5" y="61"/>
                </a:cubicBezTo>
                <a:cubicBezTo>
                  <a:pt x="2" y="61"/>
                  <a:pt x="0" y="58"/>
                  <a:pt x="0" y="55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9" name="文本框 228" descr="{&quot;isTemplate&quot;:true,&quot;type&quot;:&quot;text&quot;}"/>
          <p:cNvSpPr txBox="1"/>
          <p:nvPr/>
        </p:nvSpPr>
        <p:spPr>
          <a:xfrm>
            <a:off x="714375" y="4733925"/>
            <a:ext cx="3429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8B5CF6"/>
                </a:solidFill>
                <a:latin typeface="Inter"/>
                <a:ea typeface="Inter"/>
              </a:rPr>
              <a:t>05</a:t>
            </a:r>
            <a:endParaRPr/>
          </a:p>
        </p:txBody>
      </p:sp>
      <p:sp>
        <p:nvSpPr>
          <p:cNvPr id="230" name="圆角矩形 229"/>
          <p:cNvSpPr/>
          <p:nvPr/>
        </p:nvSpPr>
        <p:spPr>
          <a:xfrm>
            <a:off x="1190625" y="4695825"/>
            <a:ext cx="342900" cy="342900"/>
          </a:xfrm>
          <a:prstGeom prst="roundRect">
            <a:avLst>
              <a:gd name="adj" fmla="val 16667"/>
            </a:avLst>
          </a:prstGeom>
          <a:solidFill>
            <a:srgbClr val="8B5CF6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31" name="图形 230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266825" y="4772025"/>
            <a:ext cx="190500" cy="190500"/>
          </a:xfrm>
          <a:prstGeom prst="rect">
            <a:avLst/>
          </a:prstGeom>
          <a:ln/>
        </p:spPr>
      </p:pic>
      <p:sp>
        <p:nvSpPr>
          <p:cNvPr id="232" name="文本框 231" descr="{&quot;isTemplate&quot;:true,&quot;type&quot;:&quot;text&quot;}"/>
          <p:cNvSpPr txBox="1"/>
          <p:nvPr/>
        </p:nvSpPr>
        <p:spPr>
          <a:xfrm>
            <a:off x="1666875" y="4686300"/>
            <a:ext cx="54959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Continuous improvement</a:t>
            </a:r>
            <a:endParaRPr/>
          </a:p>
        </p:txBody>
      </p:sp>
      <p:sp>
        <p:nvSpPr>
          <p:cNvPr id="233" name="文本框 232" descr="{&quot;isTemplate&quot;:true,&quot;type&quot;:&quot;text&quot;}"/>
          <p:cNvSpPr txBox="1"/>
          <p:nvPr/>
        </p:nvSpPr>
        <p:spPr>
          <a:xfrm>
            <a:off x="1666875" y="4895850"/>
            <a:ext cx="54959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PDCA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Embedded mechanisms promote organizational self-improvement and evolution</a:t>
            </a:r>
            <a:endParaRPr/>
          </a:p>
        </p:txBody>
      </p:sp>
      <p:sp>
        <p:nvSpPr>
          <p:cNvPr id="234" name="圆角矩形 233"/>
          <p:cNvSpPr/>
          <p:nvPr/>
        </p:nvSpPr>
        <p:spPr>
          <a:xfrm>
            <a:off x="7353300" y="1428750"/>
            <a:ext cx="4267200" cy="1695450"/>
          </a:xfrm>
          <a:prstGeom prst="roundRect">
            <a:avLst>
              <a:gd name="adj" fmla="val 4494"/>
            </a:avLst>
          </a:prstGeom>
          <a:gradFill>
            <a:gsLst>
              <a:gs pos="0">
                <a:srgbClr val="2563EB">
                  <a:alpha val="6000"/>
                </a:srgbClr>
              </a:gs>
              <a:gs pos="100000">
                <a:srgbClr val="0EA5E9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235" name="文本框 234" descr="{&quot;isTemplate&quot;:true,&quot;type&quot;:&quot;text&quot;}"/>
          <p:cNvSpPr txBox="1"/>
          <p:nvPr/>
        </p:nvSpPr>
        <p:spPr>
          <a:xfrm>
            <a:off x="7505700" y="1581150"/>
            <a:ext cx="3962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Certification</a:t>
            </a:r>
            <a:r>
              <a:rPr lang="en-US" sz="1200" b="1">
                <a:solidFill>
                  <a:srgbClr val="0F172A"/>
                </a:solidFill>
                <a:latin typeface="Microsoft YaHei"/>
                <a:ea typeface="Microsoft YaHei"/>
              </a:rPr>
              <a:t> ≠ </a:t>
            </a: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Approval</a:t>
            </a:r>
            <a:endParaRPr/>
          </a:p>
        </p:txBody>
      </p:sp>
      <p:sp>
        <p:nvSpPr>
          <p:cNvPr id="236" name="圆角矩形 235"/>
          <p:cNvSpPr/>
          <p:nvPr/>
        </p:nvSpPr>
        <p:spPr>
          <a:xfrm>
            <a:off x="7534275" y="1866900"/>
            <a:ext cx="3962400" cy="51435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7" name="任意形状 236"/>
          <p:cNvSpPr/>
          <p:nvPr/>
        </p:nvSpPr>
        <p:spPr>
          <a:xfrm>
            <a:off x="7534275" y="1866900"/>
            <a:ext cx="3962400" cy="514350"/>
          </a:xfrm>
          <a:custGeom>
            <a:avLst/>
            <a:gdLst/>
            <a:ahLst/>
            <a:cxnLst/>
            <a:rect l="0" t="0" r="0" b="0"/>
            <a:pathLst>
              <a:path w="416" h="54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1"/>
                </a:lnTo>
                <a:cubicBezTo>
                  <a:pt x="3" y="52"/>
                  <a:pt x="4" y="54"/>
                  <a:pt x="5" y="54"/>
                </a:cubicBezTo>
                <a:cubicBezTo>
                  <a:pt x="2" y="54"/>
                  <a:pt x="0" y="51"/>
                  <a:pt x="0" y="48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8" name="文本框 237" descr="{&quot;isTemplate&quot;:true,&quot;type&quot;:&quot;text&quot;}"/>
          <p:cNvSpPr txBox="1"/>
          <p:nvPr/>
        </p:nvSpPr>
        <p:spPr>
          <a:xfrm>
            <a:off x="7629525" y="1962150"/>
            <a:ext cx="37433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2563EB"/>
                </a:solidFill>
                <a:latin typeface="Microsoft YaHei"/>
                <a:ea typeface="Microsoft YaHei"/>
              </a:rPr>
              <a:t>Certification</a:t>
            </a:r>
            <a:r>
              <a:rPr lang="en-US" sz="1050" b="1">
                <a:solidFill>
                  <a:srgbClr val="2563EB"/>
                </a:solidFill>
                <a:latin typeface="Microsoft YaHei"/>
                <a:ea typeface="Microsoft YaHei"/>
              </a:rPr>
              <a:t> Certification</a:t>
            </a:r>
            <a:endParaRPr/>
          </a:p>
        </p:txBody>
      </p:sp>
      <p:sp>
        <p:nvSpPr>
          <p:cNvPr id="239" name="文本框 238" descr="{&quot;isTemplate&quot;:true,&quot;type&quot;:&quot;text&quot;}"/>
          <p:cNvSpPr txBox="1"/>
          <p:nvPr/>
        </p:nvSpPr>
        <p:spPr>
          <a:xfrm>
            <a:off x="7629525" y="2143125"/>
            <a:ext cx="37433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 third-party organization certifies that the organization meets standard requirements</a:t>
            </a:r>
            <a:endParaRPr/>
          </a:p>
        </p:txBody>
      </p:sp>
      <p:sp>
        <p:nvSpPr>
          <p:cNvPr id="240" name="圆角矩形 239"/>
          <p:cNvSpPr/>
          <p:nvPr/>
        </p:nvSpPr>
        <p:spPr>
          <a:xfrm>
            <a:off x="7534275" y="2457450"/>
            <a:ext cx="3962400" cy="51435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1" name="任意形状 240"/>
          <p:cNvSpPr/>
          <p:nvPr/>
        </p:nvSpPr>
        <p:spPr>
          <a:xfrm>
            <a:off x="7534275" y="2457450"/>
            <a:ext cx="3962400" cy="514350"/>
          </a:xfrm>
          <a:custGeom>
            <a:avLst/>
            <a:gdLst/>
            <a:ahLst/>
            <a:cxnLst/>
            <a:rect l="0" t="0" r="0" b="0"/>
            <a:pathLst>
              <a:path w="416" h="54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1"/>
                </a:lnTo>
                <a:cubicBezTo>
                  <a:pt x="3" y="52"/>
                  <a:pt x="4" y="54"/>
                  <a:pt x="5" y="54"/>
                </a:cubicBezTo>
                <a:cubicBezTo>
                  <a:pt x="2" y="54"/>
                  <a:pt x="0" y="51"/>
                  <a:pt x="0" y="48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2" name="文本框 241" descr="{&quot;isTemplate&quot;:true,&quot;type&quot;:&quot;text&quot;}"/>
          <p:cNvSpPr txBox="1"/>
          <p:nvPr/>
        </p:nvSpPr>
        <p:spPr>
          <a:xfrm>
            <a:off x="7629525" y="2552700"/>
            <a:ext cx="37433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EA5E9"/>
                </a:solidFill>
                <a:latin typeface="Microsoft YaHei"/>
                <a:ea typeface="Microsoft YaHei"/>
              </a:rPr>
              <a:t>Approval</a:t>
            </a:r>
            <a:r>
              <a:rPr lang="en-US" sz="1050" b="1">
                <a:solidFill>
                  <a:srgbClr val="0EA5E9"/>
                </a:solidFill>
                <a:latin typeface="Microsoft YaHei"/>
                <a:ea typeface="Microsoft YaHei"/>
              </a:rPr>
              <a:t> Accreditation</a:t>
            </a:r>
            <a:endParaRPr/>
          </a:p>
        </p:txBody>
      </p:sp>
      <p:sp>
        <p:nvSpPr>
          <p:cNvPr id="243" name="文本框 242" descr="{&quot;isTemplate&quot;:true,&quot;type&quot;:&quot;text&quot;}"/>
          <p:cNvSpPr txBox="1"/>
          <p:nvPr/>
        </p:nvSpPr>
        <p:spPr>
          <a:xfrm>
            <a:off x="7629525" y="2733675"/>
            <a:ext cx="37433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The authority certifies that the certification body is qualified to carry out certification</a:t>
            </a:r>
            <a:endParaRPr/>
          </a:p>
        </p:txBody>
      </p:sp>
      <p:sp>
        <p:nvSpPr>
          <p:cNvPr id="244" name="圆角矩形 243"/>
          <p:cNvSpPr/>
          <p:nvPr/>
        </p:nvSpPr>
        <p:spPr>
          <a:xfrm>
            <a:off x="7353300" y="3276600"/>
            <a:ext cx="4267200" cy="1266825"/>
          </a:xfrm>
          <a:prstGeom prst="roundRect">
            <a:avLst>
              <a:gd name="adj" fmla="val 6015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5" name="图形 244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86650" y="3409950"/>
            <a:ext cx="190500" cy="190500"/>
          </a:xfrm>
          <a:prstGeom prst="rect">
            <a:avLst/>
          </a:prstGeom>
          <a:ln/>
        </p:spPr>
      </p:pic>
      <p:sp>
        <p:nvSpPr>
          <p:cNvPr id="246" name="文本框 245" descr="{&quot;isTemplate&quot;:true,&quot;type&quot;:&quot;text&quot;}"/>
          <p:cNvSpPr txBox="1"/>
          <p:nvPr/>
        </p:nvSpPr>
        <p:spPr>
          <a:xfrm>
            <a:off x="7753350" y="3419475"/>
            <a:ext cx="1143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7F1D1D"/>
                </a:solidFill>
                <a:latin typeface="Microsoft YaHei"/>
                <a:ea typeface="Microsoft YaHei"/>
              </a:rPr>
              <a:t>Three misunderstandings after certification</a:t>
            </a:r>
            <a:endParaRPr/>
          </a:p>
        </p:txBody>
      </p:sp>
      <p:sp>
        <p:nvSpPr>
          <p:cNvPr id="247" name="文本框 246" descr="{&quot;isTemplate&quot;:true,&quot;type&quot;:&quot;text&quot;}"/>
          <p:cNvSpPr txBox="1"/>
          <p:nvPr/>
        </p:nvSpPr>
        <p:spPr>
          <a:xfrm>
            <a:off x="7486650" y="3695700"/>
            <a:ext cx="762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DC2626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248" name="文本框 247" descr="{&quot;isTemplate&quot;:true,&quot;type&quot;:&quot;text&quot;}"/>
          <p:cNvSpPr txBox="1"/>
          <p:nvPr/>
        </p:nvSpPr>
        <p:spPr>
          <a:xfrm>
            <a:off x="7620000" y="3695700"/>
            <a:ext cx="16764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Get the certificate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=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Is everything going well? The system needs to continue to operate</a:t>
            </a:r>
            <a:endParaRPr/>
          </a:p>
        </p:txBody>
      </p:sp>
      <p:sp>
        <p:nvSpPr>
          <p:cNvPr id="249" name="文本框 248" descr="{&quot;isTemplate&quot;:true,&quot;type&quot;:&quot;text&quot;}"/>
          <p:cNvSpPr txBox="1"/>
          <p:nvPr/>
        </p:nvSpPr>
        <p:spPr>
          <a:xfrm>
            <a:off x="7486650" y="3952875"/>
            <a:ext cx="762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DC2626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250" name="文本框 249" descr="{&quot;isTemplate&quot;:true,&quot;type&quot;:&quot;text&quot;}"/>
          <p:cNvSpPr txBox="1"/>
          <p:nvPr/>
        </p:nvSpPr>
        <p:spPr>
          <a:xfrm>
            <a:off x="7620000" y="3952875"/>
            <a:ext cx="1905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Certificate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=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Good quality? Certification is the bottom line, not the ceiling</a:t>
            </a:r>
            <a:endParaRPr/>
          </a:p>
        </p:txBody>
      </p:sp>
      <p:sp>
        <p:nvSpPr>
          <p:cNvPr id="251" name="文本框 250" descr="{&quot;isTemplate&quot;:true,&quot;type&quot;:&quot;text&quot;}"/>
          <p:cNvSpPr txBox="1"/>
          <p:nvPr/>
        </p:nvSpPr>
        <p:spPr>
          <a:xfrm>
            <a:off x="7486650" y="4210050"/>
            <a:ext cx="762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DC2626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252" name="文本框 251" descr="{&quot;isTemplate&quot;:true,&quot;type&quot;:&quot;text&quot;}"/>
          <p:cNvSpPr txBox="1"/>
          <p:nvPr/>
        </p:nvSpPr>
        <p:spPr>
          <a:xfrm>
            <a:off x="7620000" y="4210050"/>
            <a:ext cx="2019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review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=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Going through the motions? Every audit should identify areas for improvement</a:t>
            </a:r>
            <a:endParaRPr/>
          </a:p>
        </p:txBody>
      </p:sp>
      <p:sp>
        <p:nvSpPr>
          <p:cNvPr id="253" name="圆角矩形 252"/>
          <p:cNvSpPr/>
          <p:nvPr/>
        </p:nvSpPr>
        <p:spPr>
          <a:xfrm>
            <a:off x="7353300" y="4695825"/>
            <a:ext cx="4267200" cy="752475"/>
          </a:xfrm>
          <a:prstGeom prst="roundRect">
            <a:avLst>
              <a:gd name="adj" fmla="val 10127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4" name="文本框 253" descr="{&quot;isTemplate&quot;:true,&quot;type&quot;:&quot;text&quot;}"/>
          <p:cNvSpPr txBox="1"/>
          <p:nvPr/>
        </p:nvSpPr>
        <p:spPr>
          <a:xfrm>
            <a:off x="7486650" y="4829175"/>
            <a:ext cx="4000500" cy="48577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5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Certification is systematic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birth certificate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endParaRPr/>
          </a:p>
          <a:p>
            <a:pPr algn="ctr">
              <a:lnSpc>
                <a:spcPct val="15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Continuous improvement is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health certificate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255" name="任意形状 254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6" name="文本框 25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257" name="文本框 256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14 / 30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3 · Quality Tools and Methods&#10;            &lt;/Text&gt;&#10;            &lt;Text style={{ fontSize: 34, color: '#0F172A', fontWeight: 'bold', marginTop: 8 }}&gt;&#10;                Seven tools of quality management —— From data to decisions&#10;            &lt;/Text&gt;&#10;        &lt;/Box&gt;&#10;&#10;        {/* 引导句 */}&#10;        &lt;Text style={{&#10;            position: 'absolute',&#10;            top: 140, left: 60,&#10;            fontSize: 16, color: '#475569',&#10;            fontStyle: 'italic',&#10;        }}&gt;&#10;            QC Seven Tools · Let data speak for itself and make improvements evidence-based&#10;        &lt;/Text&gt;&#10;&#10;        {/* 右上角小SVG示意 */}&#10;        &lt;Box style={{&#10;            position: 'absolute',&#10;            top: 140, right: 60,&#10;            flexDirection: 'row',&#10;            alignItems: 'center',&#10;            gap: 8,&#10;        }}&gt;&#10;            &lt;svg width={120} height={40} viewBox='0 0 120 40'&gt;&#10;                &lt;rect x={2} y={10} width={20} height={28} fill='#2563EB' /&gt;&#10;                &lt;rect x={28} y={18} width={20} height={20} fill='#0EA5E9' /&gt;&#10;                &lt;rect x={54} y={6} width={20} height={32} fill='#F59E0B' /&gt;&#10;                &lt;rect x={80} y={14} width={20} height={24} fill='#10B981' /&gt;&#10;                &lt;rect x={106} y={22} width={12} height={16} fill='#EF4444' /&gt;&#10;            &lt;/svg&gt;&#10;            &lt;Text style={{ fontSize: 13, color: '#64748B' }}&gt;&#10;                Use data visualization to drive improvements&#10;            &lt;/Text&gt;&#10;        &lt;/Box&gt;&#10;&#10;        {/* 工具矩阵 - 第一行3个 */}&#10;        &lt;Box style={{&#10;            position: 'absolute',&#10;            top: 200, left: 60, right: 60,&#10;            flexDirection: 'row',&#10;            gap: 16,&#10;        }}&gt;&#10;            {[&#10;                { name: 'Checklist', en: 'Check Sheet', desc: 'Record data in a structured way and let the facts speak for themselves', icon: 'clipboard-list', color: '#2563EB' },&#10;                { name: 'layered approach', en: 'Stratification', desc: 'Split data by categories and identify sources of differences', icon: 'layer-group', color: '#0EA5E9' },&#10;                { name: 'plato', en: 'Pareto Chart', desc: '80/20 Rule: Focus on the critical few', icon: 'chart-bar', color: '#10B981' },&#10;            ].map((tool, idx) =&gt; (&#10;                &lt;Box key={idx} style={{&#10;                    flex: 1,&#10;                    background: '#F8FAFC',&#10;                    borderRadius: 8,&#10;                    padding: 16,&#10;                    borderTop: `3px solid ${tool.color}`,&#10;                    flexDirection: 'column',&#10;                }}&gt;&#10;                    &lt;Box style={{&#10;                        flexDirection: 'row',&#10;                        alignItems: 'center',&#10;                        justifyContent: 'space-between',&#10;                        marginBottom: 8,&#10;                    }}&gt;&#10;                        &lt;FAIcon name={tool.icon} style={{ fill: tool.color, width: 36, height: 36 }} /&gt;&#10;                        &lt;Text style={{ fontSize: 11, color: '#94A3B8', fontFamily: 'Inter', letterSpacing: 1 }}&gt;&#10;                            {tool.en.toUpperCase()}&#10;                        &lt;/Text&gt;&#10;                    &lt;/Box&gt;&#10;                    &lt;Text style={{ fontSize: 20, color: '#0F172A', fontWeight: 'bold' }}&gt;&#10;                        {tool.name}&#10;                    &lt;/Text&gt;&#10;                    &lt;Text style={{ fontSize: 13, color: '#475569', marginTop: 6, lineHeight: 1.5 }}&gt;&#10;                        {tool.desc}&#10;                    &lt;/Text&gt;&#10;                &lt;/Box&gt;&#10;            ))}&#10;        &lt;/Box&gt;&#10;&#10;        {/* 工具矩阵 - 第二行4个 */}&#10;        &lt;Box style={{&#10;            position: 'absolute',&#10;            top: 410, left: 60, right: 60,&#10;            flexDirection: 'row',&#10;            gap: 14,&#10;        }}&gt;&#10;            {[&#10;                { name: 'cause and effect diagram', en: 'Fishbone', desc: 'Systematically sort out root causes of problems', icon: 'project-diagram', color: '#8B5CF6' },&#10;                { name: 'Scatter plot', en: 'Scatter', desc: 'Reveal the correlation between two variables', icon: 'chart-line', color: '#F59E0B' },&#10;                { name: 'Histogram', en: 'Histogram', desc: 'Show data distribution shape', icon: 'chart-area', color: '#EF4444' },&#10;                { name: 'control chart', en: 'Control', desc: 'Is the monitoring process stable?', icon: 'wave-square', color: '#475569' },&#10;            ].map((tool, idx) =&gt; (&#10;                &lt;Box key={idx} style={{&#10;                    flex: 1,&#10;                    background: '#F8FAFC',&#10;                    borderRadius: 8,&#10;                    padding: 14,&#10;                    borderTop: `3px solid ${tool.color}`,&#10;                    flexDirection: 'column',&#10;                }}&gt;&#10;                    &lt;Box style={{&#10;                        flexDirection: 'row',&#10;                        alignItems: 'center',&#10;                        justifyContent: 'space-between',&#10;                        marginBottom: 6,&#10;                    }}&gt;&#10;                        &lt;FAIcon name={tool.icon} style={{ fill: tool.color, width: 32, height: 32 }} /&gt;&#10;                        &lt;Text style={{ fontSize: 10, color: '#94A3B8', fontFamily: 'Inter', letterSpacing: 1 }}&gt;&#10;                            {tool.en.toUpperCase()}&#10;                        &lt;/Text&gt;&#10;                    &lt;/Box&gt;&#10;                    &lt;Text style={{ fontSize: 18, color: '#0F172A', fontWeight: 'bold' }}&gt;&#10;                        {tool.name}&#10;                    &lt;/Text&gt;&#10;                    &lt;Text style={{ fontSize: 12, color: '#475569', marginTop: 4, lineHeight: 1.4 }}&gt;&#10;                        {tool.desc}&#10;                    &lt;/Text&gt;&#10;                &lt;/Box&gt;&#10;            ))}&#10;        &lt;/Box&gt;&#10;&#10;        {/* 底部tip */}&#10;        &lt;Box style={{&#10;            position: 'absolute',&#10;            top: 640, left: 60,&#10;            flexDirection: 'row',&#10;            alignItems: 'center',&#10;            gap: 8,&#10;        }}&gt;&#10;            &lt;FAIcon name='lightbulb' style={{ fill: '#F59E0B', width: 16, height: 16 }} /&gt;&#10;            &lt;Text style={{ fontSize: 13, color: '#64748B', fontStyle: 'italic' }}&gt;&#10;                The seven tools cooperate with each other to form a complete closed loop of problem analysis and improvement.&#10;            &lt;/Text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5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矩形 25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0" name="任意形状 25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1" name="文本框 260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03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262" name="文本框 261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Seven tools of quality management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From data to decisions</a:t>
            </a:r>
            <a:endParaRPr/>
          </a:p>
        </p:txBody>
      </p:sp>
      <p:sp>
        <p:nvSpPr>
          <p:cNvPr id="263" name="文本框 262" descr="{&quot;isTemplate&quot;:true,&quot;type&quot;:&quot;text&quot;}"/>
          <p:cNvSpPr txBox="1"/>
          <p:nvPr/>
        </p:nvSpPr>
        <p:spPr>
          <a:xfrm>
            <a:off x="571500" y="1333500"/>
            <a:ext cx="32289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i="1">
                <a:solidFill>
                  <a:srgbClr val="475569"/>
                </a:solidFill>
                <a:latin typeface="Microsoft YaHei"/>
                <a:ea typeface="Microsoft YaHei"/>
              </a:rPr>
              <a:t>QC Seven Tools · </a:t>
            </a:r>
            <a:r>
              <a:rPr lang="zh-CN" sz="1200" i="1">
                <a:solidFill>
                  <a:srgbClr val="475569"/>
                </a:solidFill>
                <a:latin typeface="Microsoft YaHei"/>
                <a:ea typeface="Microsoft YaHei"/>
              </a:rPr>
              <a:t>Let data speak for itself and make improvements evidence-based</a:t>
            </a:r>
            <a:endParaRPr/>
          </a:p>
        </p:txBody>
      </p:sp>
      <p:pic>
        <p:nvPicPr>
          <p:cNvPr id="264" name="图形 26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63050" y="1333500"/>
            <a:ext cx="1143000" cy="381000"/>
          </a:xfrm>
          <a:prstGeom prst="rect">
            <a:avLst/>
          </a:prstGeom>
          <a:ln/>
        </p:spPr>
      </p:pic>
      <p:sp>
        <p:nvSpPr>
          <p:cNvPr id="265" name="文本框 264" descr="{&quot;isTemplate&quot;:true,&quot;type&quot;:&quot;text&quot;}"/>
          <p:cNvSpPr txBox="1"/>
          <p:nvPr/>
        </p:nvSpPr>
        <p:spPr>
          <a:xfrm>
            <a:off x="10382250" y="1447800"/>
            <a:ext cx="12382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Use data visualization to drive improvements</a:t>
            </a:r>
            <a:endParaRPr/>
          </a:p>
        </p:txBody>
      </p:sp>
      <p:sp>
        <p:nvSpPr>
          <p:cNvPr id="266" name="圆角矩形 265"/>
          <p:cNvSpPr/>
          <p:nvPr/>
        </p:nvSpPr>
        <p:spPr>
          <a:xfrm>
            <a:off x="571500" y="1933575"/>
            <a:ext cx="3581400" cy="1266825"/>
          </a:xfrm>
          <a:prstGeom prst="roundRect">
            <a:avLst>
              <a:gd name="adj" fmla="val 60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67" name="任意形状 266"/>
          <p:cNvSpPr/>
          <p:nvPr/>
        </p:nvSpPr>
        <p:spPr>
          <a:xfrm>
            <a:off x="571500" y="1933575"/>
            <a:ext cx="3581400" cy="1266825"/>
          </a:xfrm>
          <a:custGeom>
            <a:avLst/>
            <a:gdLst/>
            <a:ahLst/>
            <a:cxnLst/>
            <a:rect l="0" t="0" r="0" b="0"/>
            <a:pathLst>
              <a:path w="376" h="133">
                <a:moveTo>
                  <a:pt x="368" y="0"/>
                </a:moveTo>
                <a:cubicBezTo>
                  <a:pt x="372" y="0"/>
                  <a:pt x="375" y="3"/>
                  <a:pt x="376" y="7"/>
                </a:cubicBezTo>
                <a:cubicBezTo>
                  <a:pt x="375" y="4"/>
                  <a:pt x="373" y="3"/>
                  <a:pt x="371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368" y="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8" name="图形 26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3900" y="2085975"/>
            <a:ext cx="342900" cy="342900"/>
          </a:xfrm>
          <a:prstGeom prst="rect">
            <a:avLst/>
          </a:prstGeom>
          <a:ln/>
        </p:spPr>
      </p:pic>
      <p:sp>
        <p:nvSpPr>
          <p:cNvPr id="269" name="文本框 268" descr="{&quot;isTemplate&quot;:true,&quot;type&quot;:&quot;text&quot;}"/>
          <p:cNvSpPr txBox="1"/>
          <p:nvPr/>
        </p:nvSpPr>
        <p:spPr>
          <a:xfrm>
            <a:off x="3143250" y="2190750"/>
            <a:ext cx="8572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CHECK SHEET</a:t>
            </a:r>
            <a:endParaRPr/>
          </a:p>
        </p:txBody>
      </p:sp>
      <p:sp>
        <p:nvSpPr>
          <p:cNvPr id="270" name="文本框 269" descr="{&quot;isTemplate&quot;:true,&quot;type&quot;:&quot;text&quot;}"/>
          <p:cNvSpPr txBox="1"/>
          <p:nvPr/>
        </p:nvSpPr>
        <p:spPr>
          <a:xfrm>
            <a:off x="723900" y="250507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Checklist</a:t>
            </a:r>
            <a:endParaRPr/>
          </a:p>
        </p:txBody>
      </p:sp>
      <p:sp>
        <p:nvSpPr>
          <p:cNvPr id="271" name="文本框 270" descr="{&quot;isTemplate&quot;:true,&quot;type&quot;:&quot;text&quot;}"/>
          <p:cNvSpPr txBox="1"/>
          <p:nvPr/>
        </p:nvSpPr>
        <p:spPr>
          <a:xfrm>
            <a:off x="723900" y="279082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Record data in a structured way and let the facts speak for themselves</a:t>
            </a:r>
            <a:endParaRPr/>
          </a:p>
        </p:txBody>
      </p:sp>
      <p:sp>
        <p:nvSpPr>
          <p:cNvPr id="272" name="圆角矩形 271"/>
          <p:cNvSpPr/>
          <p:nvPr/>
        </p:nvSpPr>
        <p:spPr>
          <a:xfrm>
            <a:off x="4305300" y="1933575"/>
            <a:ext cx="3581400" cy="1266825"/>
          </a:xfrm>
          <a:prstGeom prst="roundRect">
            <a:avLst>
              <a:gd name="adj" fmla="val 60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3" name="任意形状 272"/>
          <p:cNvSpPr/>
          <p:nvPr/>
        </p:nvSpPr>
        <p:spPr>
          <a:xfrm>
            <a:off x="4305300" y="1933575"/>
            <a:ext cx="3581400" cy="1266825"/>
          </a:xfrm>
          <a:custGeom>
            <a:avLst/>
            <a:gdLst/>
            <a:ahLst/>
            <a:cxnLst/>
            <a:rect l="0" t="0" r="0" b="0"/>
            <a:pathLst>
              <a:path w="376" h="133">
                <a:moveTo>
                  <a:pt x="368" y="0"/>
                </a:moveTo>
                <a:cubicBezTo>
                  <a:pt x="372" y="0"/>
                  <a:pt x="375" y="3"/>
                  <a:pt x="376" y="7"/>
                </a:cubicBezTo>
                <a:cubicBezTo>
                  <a:pt x="375" y="4"/>
                  <a:pt x="373" y="3"/>
                  <a:pt x="371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368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4" name="图形 273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57700" y="2085975"/>
            <a:ext cx="342900" cy="342900"/>
          </a:xfrm>
          <a:prstGeom prst="rect">
            <a:avLst/>
          </a:prstGeom>
          <a:ln/>
        </p:spPr>
      </p:pic>
      <p:sp>
        <p:nvSpPr>
          <p:cNvPr id="275" name="文本框 274" descr="{&quot;isTemplate&quot;:true,&quot;type&quot;:&quot;text&quot;}"/>
          <p:cNvSpPr txBox="1"/>
          <p:nvPr/>
        </p:nvSpPr>
        <p:spPr>
          <a:xfrm>
            <a:off x="6734175" y="2190750"/>
            <a:ext cx="10001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STRATIFICATION</a:t>
            </a:r>
            <a:endParaRPr/>
          </a:p>
        </p:txBody>
      </p:sp>
      <p:sp>
        <p:nvSpPr>
          <p:cNvPr id="276" name="文本框 275" descr="{&quot;isTemplate&quot;:true,&quot;type&quot;:&quot;text&quot;}"/>
          <p:cNvSpPr txBox="1"/>
          <p:nvPr/>
        </p:nvSpPr>
        <p:spPr>
          <a:xfrm>
            <a:off x="4457700" y="250507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layered approach</a:t>
            </a:r>
            <a:endParaRPr/>
          </a:p>
        </p:txBody>
      </p:sp>
      <p:sp>
        <p:nvSpPr>
          <p:cNvPr id="277" name="文本框 276" descr="{&quot;isTemplate&quot;:true,&quot;type&quot;:&quot;text&quot;}"/>
          <p:cNvSpPr txBox="1"/>
          <p:nvPr/>
        </p:nvSpPr>
        <p:spPr>
          <a:xfrm>
            <a:off x="4457700" y="279082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Split data by categories and identify sources of differences</a:t>
            </a:r>
            <a:endParaRPr/>
          </a:p>
        </p:txBody>
      </p:sp>
      <p:sp>
        <p:nvSpPr>
          <p:cNvPr id="278" name="圆角矩形 277"/>
          <p:cNvSpPr/>
          <p:nvPr/>
        </p:nvSpPr>
        <p:spPr>
          <a:xfrm>
            <a:off x="8039100" y="1933575"/>
            <a:ext cx="3581400" cy="1266825"/>
          </a:xfrm>
          <a:prstGeom prst="roundRect">
            <a:avLst>
              <a:gd name="adj" fmla="val 601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79" name="任意形状 278"/>
          <p:cNvSpPr/>
          <p:nvPr/>
        </p:nvSpPr>
        <p:spPr>
          <a:xfrm>
            <a:off x="8039100" y="1933575"/>
            <a:ext cx="3581400" cy="1266825"/>
          </a:xfrm>
          <a:custGeom>
            <a:avLst/>
            <a:gdLst/>
            <a:ahLst/>
            <a:cxnLst/>
            <a:rect l="0" t="0" r="0" b="0"/>
            <a:pathLst>
              <a:path w="376" h="133">
                <a:moveTo>
                  <a:pt x="368" y="0"/>
                </a:moveTo>
                <a:cubicBezTo>
                  <a:pt x="372" y="0"/>
                  <a:pt x="375" y="3"/>
                  <a:pt x="376" y="7"/>
                </a:cubicBezTo>
                <a:cubicBezTo>
                  <a:pt x="375" y="4"/>
                  <a:pt x="373" y="3"/>
                  <a:pt x="371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368" y="0"/>
                </a:ln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0" name="图形 279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191500" y="2085975"/>
            <a:ext cx="342900" cy="342900"/>
          </a:xfrm>
          <a:prstGeom prst="rect">
            <a:avLst/>
          </a:prstGeom>
          <a:ln/>
        </p:spPr>
      </p:pic>
      <p:sp>
        <p:nvSpPr>
          <p:cNvPr id="281" name="文本框 280" descr="{&quot;isTemplate&quot;:true,&quot;type&quot;:&quot;text&quot;}"/>
          <p:cNvSpPr txBox="1"/>
          <p:nvPr/>
        </p:nvSpPr>
        <p:spPr>
          <a:xfrm>
            <a:off x="10525125" y="2190750"/>
            <a:ext cx="942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spc="75">
                <a:solidFill>
                  <a:srgbClr val="94A3B8"/>
                </a:solidFill>
                <a:latin typeface="Inter"/>
                <a:ea typeface="Inter"/>
              </a:rPr>
              <a:t>PARETO CHART</a:t>
            </a:r>
            <a:endParaRPr/>
          </a:p>
        </p:txBody>
      </p:sp>
      <p:sp>
        <p:nvSpPr>
          <p:cNvPr id="282" name="文本框 281" descr="{&quot;isTemplate&quot;:true,&quot;type&quot;:&quot;text&quot;}"/>
          <p:cNvSpPr txBox="1"/>
          <p:nvPr/>
        </p:nvSpPr>
        <p:spPr>
          <a:xfrm>
            <a:off x="8191500" y="250507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plato</a:t>
            </a:r>
            <a:endParaRPr/>
          </a:p>
        </p:txBody>
      </p:sp>
      <p:sp>
        <p:nvSpPr>
          <p:cNvPr id="283" name="文本框 282" descr="{&quot;isTemplate&quot;:true,&quot;type&quot;:&quot;text&quot;}"/>
          <p:cNvSpPr txBox="1"/>
          <p:nvPr/>
        </p:nvSpPr>
        <p:spPr>
          <a:xfrm>
            <a:off x="8191500" y="2790825"/>
            <a:ext cx="32766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80/20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Rule: Focus on the critical few</a:t>
            </a:r>
            <a:endParaRPr/>
          </a:p>
        </p:txBody>
      </p:sp>
      <p:sp>
        <p:nvSpPr>
          <p:cNvPr id="284" name="圆角矩形 283"/>
          <p:cNvSpPr/>
          <p:nvPr/>
        </p:nvSpPr>
        <p:spPr>
          <a:xfrm>
            <a:off x="571500" y="3933825"/>
            <a:ext cx="2667000" cy="1104900"/>
          </a:xfrm>
          <a:prstGeom prst="roundRect">
            <a:avLst>
              <a:gd name="adj" fmla="val 689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5" name="任意形状 284"/>
          <p:cNvSpPr/>
          <p:nvPr/>
        </p:nvSpPr>
        <p:spPr>
          <a:xfrm>
            <a:off x="571500" y="3933825"/>
            <a:ext cx="2667000" cy="1104900"/>
          </a:xfrm>
          <a:custGeom>
            <a:avLst/>
            <a:gdLst/>
            <a:ahLst/>
            <a:cxnLst/>
            <a:rect l="0" t="0" r="0" b="0"/>
            <a:pathLst>
              <a:path w="280" h="116">
                <a:moveTo>
                  <a:pt x="272" y="0"/>
                </a:moveTo>
                <a:cubicBezTo>
                  <a:pt x="276" y="0"/>
                  <a:pt x="279" y="3"/>
                  <a:pt x="280" y="7"/>
                </a:cubicBezTo>
                <a:cubicBezTo>
                  <a:pt x="279" y="4"/>
                  <a:pt x="277" y="3"/>
                  <a:pt x="275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2" y="0"/>
                </a:ln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6" name="图形 28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04850" y="4067175"/>
            <a:ext cx="304800" cy="304800"/>
          </a:xfrm>
          <a:prstGeom prst="rect">
            <a:avLst/>
          </a:prstGeom>
          <a:ln/>
        </p:spPr>
      </p:pic>
      <p:sp>
        <p:nvSpPr>
          <p:cNvPr id="287" name="文本框 286" descr="{&quot;isTemplate&quot;:true,&quot;type&quot;:&quot;text&quot;}"/>
          <p:cNvSpPr txBox="1"/>
          <p:nvPr/>
        </p:nvSpPr>
        <p:spPr>
          <a:xfrm>
            <a:off x="2533650" y="4162425"/>
            <a:ext cx="5715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75">
                <a:solidFill>
                  <a:srgbClr val="94A3B8"/>
                </a:solidFill>
                <a:latin typeface="Inter"/>
                <a:ea typeface="Inter"/>
              </a:rPr>
              <a:t>FISHBONE</a:t>
            </a:r>
            <a:endParaRPr/>
          </a:p>
        </p:txBody>
      </p:sp>
      <p:sp>
        <p:nvSpPr>
          <p:cNvPr id="288" name="文本框 287" descr="{&quot;isTemplate&quot;:true,&quot;type&quot;:&quot;text&quot;}"/>
          <p:cNvSpPr txBox="1"/>
          <p:nvPr/>
        </p:nvSpPr>
        <p:spPr>
          <a:xfrm>
            <a:off x="704850" y="4429125"/>
            <a:ext cx="24003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cause and effect diagram</a:t>
            </a:r>
            <a:endParaRPr/>
          </a:p>
        </p:txBody>
      </p:sp>
      <p:sp>
        <p:nvSpPr>
          <p:cNvPr id="289" name="文本框 288" descr="{&quot;isTemplate&quot;:true,&quot;type&quot;:&quot;text&quot;}"/>
          <p:cNvSpPr txBox="1"/>
          <p:nvPr/>
        </p:nvSpPr>
        <p:spPr>
          <a:xfrm>
            <a:off x="704850" y="4676775"/>
            <a:ext cx="2400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Systematically sort out root causes of problems</a:t>
            </a:r>
            <a:endParaRPr/>
          </a:p>
        </p:txBody>
      </p:sp>
      <p:sp>
        <p:nvSpPr>
          <p:cNvPr id="290" name="圆角矩形 289"/>
          <p:cNvSpPr/>
          <p:nvPr/>
        </p:nvSpPr>
        <p:spPr>
          <a:xfrm>
            <a:off x="3371850" y="3933825"/>
            <a:ext cx="2657475" cy="1104900"/>
          </a:xfrm>
          <a:prstGeom prst="roundRect">
            <a:avLst>
              <a:gd name="adj" fmla="val 689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1" name="任意形状 290"/>
          <p:cNvSpPr/>
          <p:nvPr/>
        </p:nvSpPr>
        <p:spPr>
          <a:xfrm>
            <a:off x="3371850" y="3933825"/>
            <a:ext cx="2657475" cy="1104900"/>
          </a:xfrm>
          <a:custGeom>
            <a:avLst/>
            <a:gdLst/>
            <a:ahLst/>
            <a:cxnLst/>
            <a:rect l="0" t="0" r="0" b="0"/>
            <a:pathLst>
              <a:path w="279" h="116">
                <a:moveTo>
                  <a:pt x="271" y="0"/>
                </a:moveTo>
                <a:cubicBezTo>
                  <a:pt x="275" y="0"/>
                  <a:pt x="278" y="3"/>
                  <a:pt x="279" y="7"/>
                </a:cubicBezTo>
                <a:cubicBezTo>
                  <a:pt x="278" y="4"/>
                  <a:pt x="276" y="3"/>
                  <a:pt x="274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1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2" name="图形 291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505200" y="4067175"/>
            <a:ext cx="304800" cy="304800"/>
          </a:xfrm>
          <a:prstGeom prst="rect">
            <a:avLst/>
          </a:prstGeom>
          <a:ln/>
        </p:spPr>
      </p:pic>
      <p:sp>
        <p:nvSpPr>
          <p:cNvPr id="293" name="文本框 292" descr="{&quot;isTemplate&quot;:true,&quot;type&quot;:&quot;text&quot;}"/>
          <p:cNvSpPr txBox="1"/>
          <p:nvPr/>
        </p:nvSpPr>
        <p:spPr>
          <a:xfrm>
            <a:off x="5381625" y="4162425"/>
            <a:ext cx="5143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75">
                <a:solidFill>
                  <a:srgbClr val="94A3B8"/>
                </a:solidFill>
                <a:latin typeface="Inter"/>
                <a:ea typeface="Inter"/>
              </a:rPr>
              <a:t>SCATTER</a:t>
            </a:r>
            <a:endParaRPr/>
          </a:p>
        </p:txBody>
      </p:sp>
      <p:sp>
        <p:nvSpPr>
          <p:cNvPr id="294" name="文本框 293" descr="{&quot;isTemplate&quot;:true,&quot;type&quot;:&quot;text&quot;}"/>
          <p:cNvSpPr txBox="1"/>
          <p:nvPr/>
        </p:nvSpPr>
        <p:spPr>
          <a:xfrm>
            <a:off x="3505200" y="4429125"/>
            <a:ext cx="23907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Scatter plot</a:t>
            </a:r>
            <a:endParaRPr/>
          </a:p>
        </p:txBody>
      </p:sp>
      <p:sp>
        <p:nvSpPr>
          <p:cNvPr id="295" name="文本框 294" descr="{&quot;isTemplate&quot;:true,&quot;type&quot;:&quot;text&quot;}"/>
          <p:cNvSpPr txBox="1"/>
          <p:nvPr/>
        </p:nvSpPr>
        <p:spPr>
          <a:xfrm>
            <a:off x="3505200" y="4676775"/>
            <a:ext cx="2390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Reveal the correlation between two variables</a:t>
            </a:r>
            <a:endParaRPr/>
          </a:p>
        </p:txBody>
      </p:sp>
      <p:sp>
        <p:nvSpPr>
          <p:cNvPr id="296" name="圆角矩形 295"/>
          <p:cNvSpPr/>
          <p:nvPr/>
        </p:nvSpPr>
        <p:spPr>
          <a:xfrm>
            <a:off x="6162675" y="3933825"/>
            <a:ext cx="2667000" cy="1104900"/>
          </a:xfrm>
          <a:prstGeom prst="roundRect">
            <a:avLst>
              <a:gd name="adj" fmla="val 689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7" name="任意形状 296"/>
          <p:cNvSpPr/>
          <p:nvPr/>
        </p:nvSpPr>
        <p:spPr>
          <a:xfrm>
            <a:off x="6162675" y="3933825"/>
            <a:ext cx="2667000" cy="1104900"/>
          </a:xfrm>
          <a:custGeom>
            <a:avLst/>
            <a:gdLst/>
            <a:ahLst/>
            <a:cxnLst/>
            <a:rect l="0" t="0" r="0" b="0"/>
            <a:pathLst>
              <a:path w="280" h="116">
                <a:moveTo>
                  <a:pt x="272" y="0"/>
                </a:moveTo>
                <a:cubicBezTo>
                  <a:pt x="276" y="0"/>
                  <a:pt x="279" y="3"/>
                  <a:pt x="280" y="7"/>
                </a:cubicBezTo>
                <a:cubicBezTo>
                  <a:pt x="279" y="4"/>
                  <a:pt x="277" y="3"/>
                  <a:pt x="275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2" y="0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8" name="图形 297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96025" y="4067175"/>
            <a:ext cx="304800" cy="304800"/>
          </a:xfrm>
          <a:prstGeom prst="rect">
            <a:avLst/>
          </a:prstGeom>
          <a:ln/>
        </p:spPr>
      </p:pic>
      <p:sp>
        <p:nvSpPr>
          <p:cNvPr id="299" name="文本框 298" descr="{&quot;isTemplate&quot;:true,&quot;type&quot;:&quot;text&quot;}"/>
          <p:cNvSpPr txBox="1"/>
          <p:nvPr/>
        </p:nvSpPr>
        <p:spPr>
          <a:xfrm>
            <a:off x="8029575" y="4162425"/>
            <a:ext cx="6667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75">
                <a:solidFill>
                  <a:srgbClr val="94A3B8"/>
                </a:solidFill>
                <a:latin typeface="Inter"/>
                <a:ea typeface="Inter"/>
              </a:rPr>
              <a:t>HISTOGRAM</a:t>
            </a:r>
            <a:endParaRPr/>
          </a:p>
        </p:txBody>
      </p:sp>
      <p:sp>
        <p:nvSpPr>
          <p:cNvPr id="300" name="文本框 299" descr="{&quot;isTemplate&quot;:true,&quot;type&quot;:&quot;text&quot;}"/>
          <p:cNvSpPr txBox="1"/>
          <p:nvPr/>
        </p:nvSpPr>
        <p:spPr>
          <a:xfrm>
            <a:off x="6296025" y="4429125"/>
            <a:ext cx="24003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Histogram</a:t>
            </a:r>
            <a:endParaRPr/>
          </a:p>
        </p:txBody>
      </p:sp>
      <p:sp>
        <p:nvSpPr>
          <p:cNvPr id="301" name="文本框 300" descr="{&quot;isTemplate&quot;:true,&quot;type&quot;:&quot;text&quot;}"/>
          <p:cNvSpPr txBox="1"/>
          <p:nvPr/>
        </p:nvSpPr>
        <p:spPr>
          <a:xfrm>
            <a:off x="6296025" y="4676775"/>
            <a:ext cx="24003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Show data distribution shape</a:t>
            </a:r>
            <a:endParaRPr/>
          </a:p>
        </p:txBody>
      </p:sp>
      <p:sp>
        <p:nvSpPr>
          <p:cNvPr id="302" name="圆角矩形 301"/>
          <p:cNvSpPr/>
          <p:nvPr/>
        </p:nvSpPr>
        <p:spPr>
          <a:xfrm>
            <a:off x="8963025" y="3933825"/>
            <a:ext cx="2657475" cy="1104900"/>
          </a:xfrm>
          <a:prstGeom prst="roundRect">
            <a:avLst>
              <a:gd name="adj" fmla="val 6897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03" name="任意形状 302"/>
          <p:cNvSpPr/>
          <p:nvPr/>
        </p:nvSpPr>
        <p:spPr>
          <a:xfrm>
            <a:off x="8963025" y="3933825"/>
            <a:ext cx="2657475" cy="1104900"/>
          </a:xfrm>
          <a:custGeom>
            <a:avLst/>
            <a:gdLst/>
            <a:ahLst/>
            <a:cxnLst/>
            <a:rect l="0" t="0" r="0" b="0"/>
            <a:pathLst>
              <a:path w="279" h="116">
                <a:moveTo>
                  <a:pt x="271" y="0"/>
                </a:moveTo>
                <a:cubicBezTo>
                  <a:pt x="275" y="0"/>
                  <a:pt x="278" y="3"/>
                  <a:pt x="279" y="7"/>
                </a:cubicBezTo>
                <a:cubicBezTo>
                  <a:pt x="278" y="4"/>
                  <a:pt x="276" y="3"/>
                  <a:pt x="274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271" y="0"/>
                </a:lnTo>
                <a:close/>
              </a:path>
            </a:pathLst>
          </a:custGeom>
          <a:solidFill>
            <a:srgbClr val="475569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4" name="图形 303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096375" y="4067175"/>
            <a:ext cx="304800" cy="304800"/>
          </a:xfrm>
          <a:prstGeom prst="rect">
            <a:avLst/>
          </a:prstGeom>
          <a:ln/>
        </p:spPr>
      </p:pic>
      <p:sp>
        <p:nvSpPr>
          <p:cNvPr id="305" name="文本框 304" descr="{&quot;isTemplate&quot;:true,&quot;type&quot;:&quot;text&quot;}"/>
          <p:cNvSpPr txBox="1"/>
          <p:nvPr/>
        </p:nvSpPr>
        <p:spPr>
          <a:xfrm>
            <a:off x="10953750" y="4162425"/>
            <a:ext cx="5334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750" spc="75">
                <a:solidFill>
                  <a:srgbClr val="94A3B8"/>
                </a:solidFill>
                <a:latin typeface="Inter"/>
                <a:ea typeface="Inter"/>
              </a:rPr>
              <a:t>CONTROL</a:t>
            </a:r>
            <a:endParaRPr/>
          </a:p>
        </p:txBody>
      </p:sp>
      <p:sp>
        <p:nvSpPr>
          <p:cNvPr id="306" name="文本框 305" descr="{&quot;isTemplate&quot;:true,&quot;type&quot;:&quot;text&quot;}"/>
          <p:cNvSpPr txBox="1"/>
          <p:nvPr/>
        </p:nvSpPr>
        <p:spPr>
          <a:xfrm>
            <a:off x="9096375" y="4429125"/>
            <a:ext cx="23907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control chart</a:t>
            </a:r>
            <a:endParaRPr/>
          </a:p>
        </p:txBody>
      </p:sp>
      <p:sp>
        <p:nvSpPr>
          <p:cNvPr id="307" name="文本框 306" descr="{&quot;isTemplate&quot;:true,&quot;type&quot;:&quot;text&quot;}"/>
          <p:cNvSpPr txBox="1"/>
          <p:nvPr/>
        </p:nvSpPr>
        <p:spPr>
          <a:xfrm>
            <a:off x="9096375" y="4676775"/>
            <a:ext cx="239077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Is the monitoring process stable?</a:t>
            </a:r>
            <a:endParaRPr/>
          </a:p>
        </p:txBody>
      </p:sp>
      <p:pic>
        <p:nvPicPr>
          <p:cNvPr id="308" name="图形 307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571500" y="6096000"/>
            <a:ext cx="152400" cy="152400"/>
          </a:xfrm>
          <a:prstGeom prst="rect">
            <a:avLst/>
          </a:prstGeom>
          <a:ln/>
        </p:spPr>
      </p:pic>
      <p:sp>
        <p:nvSpPr>
          <p:cNvPr id="309" name="文本框 308" descr="{&quot;isTemplate&quot;:true,&quot;type&quot;:&quot;text&quot;}"/>
          <p:cNvSpPr txBox="1"/>
          <p:nvPr/>
        </p:nvSpPr>
        <p:spPr>
          <a:xfrm>
            <a:off x="800100" y="6096000"/>
            <a:ext cx="27241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i="1">
                <a:solidFill>
                  <a:srgbClr val="64748B"/>
                </a:solidFill>
                <a:latin typeface="Microsoft YaHei"/>
                <a:ea typeface="Microsoft YaHei"/>
              </a:rPr>
              <a:t>The seven tools cooperate with each other to form a complete closed loop of problem analysis and improvement.</a:t>
            </a:r>
            <a:endParaRPr/>
          </a:p>
        </p:txBody>
      </p:sp>
      <p:sp>
        <p:nvSpPr>
          <p:cNvPr id="310" name="任意形状 309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1" name="文本框 310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312" name="文本框 311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15 / 30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3 · Quality Tools and Methods&#10;            &lt;/Text&gt;&#10;            &lt;Text style={{ fontSize: 34, color: '#0F172A', fontWeight: 'bold', marginTop: 8 }}&gt;&#10;                Checklists and Stratification —— The cornerstone of data collection&#10;            &lt;/Text&gt;&#10;        &lt;/Box&gt;&#10;&#10;        {/* 左50%：Checklist */}&#10;        &lt;Box style={{&#10;            position: 'absolute',&#10;            top: 150, left: 60,&#10;            width: '45%',&#10;            flexDirection: 'column',&#10;        }}&gt;&#10;            &lt;Box style={{ flexDirection: 'row', alignItems: 'center', gap: 10, marginBottom: 12 }}&gt;&#10;                &lt;Box style={{ width: 40, height: 40, borderRadius: 8, background: '#2563EB1A', justifyContent: 'center', alignItems: 'center' }}&gt;&#10;                    &lt;FAIcon name='clipboard-list' style={{ fill: '#2563EB', width: 24, height: 24 }} /&gt;&#10;                &lt;/Box&gt;&#10;                &lt;Text style={{ fontSize: 20, color: '#0F172A', fontWeight: 'bold' }}&gt;&#10;                    Checklist Check Sheet&#10;                &lt;/Text&gt;&#10;            &lt;/Box&gt;&#10;&#10;            &lt;Text style={{ fontSize: 14, color: '#475569', lineHeight: 1.6, marginBottom: 10 }}&gt;&#10;                Record data in a structured way and let the facts speak for themselves. It is the starting point for all quality analysis.&#10;            &lt;/Text&gt;&#10;&#10;            {/* SVG Checklist示例 */}&#10;            &lt;svg width={460} height={200} viewBox='0 0 460 200'&gt;&#10;                {/* 表格外框 */}&#10;                &lt;rect x={10} y={10} width={440} height={180} fill='#FFFFFF' stroke='#2563EB' strokeWidth={1.5} rx={4} /&gt;&#10;                {/* 标题行 */}&#10;                &lt;rect x={10} y={10} width={440} height={30} fill='#2563EB' rx={4} /&gt;&#10;                &lt;rect x={10} y={25} width={440} height={15} fill='#2563EB' /&gt;&#10;                &lt;text x={230} y={30} textAnchor='middle' fontSize={14} fontWeight='bold' fill='#FFFFFF'&gt;缺陷类型Checklist&lt;/text&gt;&#10;                {/* 表头 */}&#10;                &lt;rect x={10} y={40} width={440} height={24} fill='#F1F5F9' /&gt;&#10;                &lt;text x={80} y={56} textAnchor='middle' fontSize={11} fontWeight='bold' fill='#475569'&gt;缺陷类型&lt;/text&gt;&#10;                &lt;text x={200} y={56} textAnchor='middle' fontSize={11} fontWeight='bold' fill='#475569'&gt;Frequency记录&lt;/text&gt;&#10;                &lt;text x={360} y={56} textAnchor='middle' fontSize={11} fontWeight='bold' fill='#475569'&gt;合计&lt;/text&gt;&#10;                &lt;line x1={140} y1={40} x2={140} y2={190} stroke='#E2E8F0' /&gt;&#10;                &lt;line x1={300} y1={40} x2={300} y2={190} stroke='#E2E8F0' /&gt;&#10;                {/* 数据行 */}&#10;                {[&#10;                    { type: 'scratches', marks: '正正正正丅', count: 22 },&#10;                    { type: '变形', marks: '正正', count: 9 },&#10;                    { type: 'Color difference', marks: '正正正一', count: 16 },&#10;                    { type: '尺寸超差', marks: '正丅', count: 7 },&#10;                ].map((row, i) =&gt; (&#10;                    &lt;g key={i}&gt;&#10;                        &lt;rect x={10} y={64 + i * 28} width={440} height={28} fill={i % 2 === 0 ? '#F8FAFC' : '#FFFFFF'} /&gt;&#10;                        &lt;text x={80} y={82 + i * 28} textAnchor='middle' fontSize={11} fill='#0F172A'&gt;{row.type}&lt;/text&gt;&#10;                        &lt;text x={200} y={82 + i * 28} textAnchor='middle' fontSize={12} fill='#475569'&gt;{row.marks}&lt;/text&gt;&#10;                        &lt;text x={360} y={82 + i * 28} textAnchor='middle' fontSize={12} fontWeight='bold' fill='#2563EB' fontFamily='Inter'&gt;{row.count}&lt;/text&gt;&#10;                    &lt;/g&gt;&#10;                ))}&#10;                &lt;line x1={10} y1={64} x2={450} y2={64} stroke='#E2E8F0' /&gt;&#10;                {Array.from({ length: 5 }).map((_, i) =&gt; (&#10;                    &lt;line key={i} x1={10} y1={92 + i * 28} x2={450} y2={92 + i * 28} stroke='#E2E8F0' /&gt;&#10;                ))}&#10;            &lt;/svg&gt;&#10;&#10;            &lt;Box style={{ flexDirection: 'column', gap: 6, marginTop: 10 }}&gt;&#10;                {[&#10;                    'Design points: clearly record items, recording methods, and recorders',&#10;                    'Clear classification: defect type, frequency, and time period are clear at a glance',&#10;                    'Wide range of uses: can be used for defect recording, spot inspection, and process monitoring',&#10;                ].map((point, i) =&gt; (&#10;                    &lt;Box key={i} style={{ flexDirection: 'row', gap: 6 }}&gt;&#10;                        &lt;FAIcon name='check' style={{ fill: '#2563EB', width: 12, height: 12, marginTop: 4 }} /&gt;&#10;                        &lt;Text style={{ fontSize: 12, color: '#475569' }}&gt;{point}&lt;/Text&gt;&#10;                    &lt;/Box&gt;&#10;                ))}&#10;            &lt;/Box&gt;&#10;        &lt;/Box&gt;&#10;&#10;        {/* 右50%：layered approach */}&#10;        &lt;Box style={{&#10;            position: 'absolute',&#10;            top: 150, right: 60,&#10;            width: '45%',&#10;            flexDirection: 'column',&#10;        }}&gt;&#10;            &lt;Box style={{ flexDirection: 'row', alignItems: 'center', gap: 10, marginBottom: 12 }}&gt;&#10;                &lt;Box style={{ width: 40, height: 40, borderRadius: 8, background: '#0EA5E91A', justifyContent: 'center', alignItems: 'center' }}&gt;&#10;                    &lt;FAIcon name='layer-group' style={{ fill: '#0EA5E9', width: 24, height: 24 }} /&gt;&#10;                &lt;/Box&gt;&#10;                &lt;Text style={{ fontSize: 20, color: '#0F172A', fontWeight: 'bold' }}&gt;&#10;                    layered approach Stratification&#10;                &lt;/Text&gt;&#10;            &lt;/Box&gt;&#10;&#10;            &lt;Text style={{ fontSize: 14, color: '#475569', lineHeight: 1.6, marginBottom: 10 }}&gt;&#10;                Group data by different dimensions to identify sources of variation and find real areas for improvement.&#10;            &lt;/Text&gt;&#10;&#10;            {/* 分层Dimensions卡片 */}&#10;            &lt;Box style={{ flexDirection: 'row', flexWrap: 'wrap', gap: 8 }}&gt;&#10;                {[&#10;                    { dim: 'personnel', desc: 'team/Skill/experience', color: '#2563EB' },&#10;                    { dim: 'equipment', desc: 'model/work clothes/state', color: '#0EA5E9' },&#10;                    { dim: 'Material', desc: 'batch/supplier', color: '#F59E0B' },&#10;                    { dim: 'method', desc: 'Craftsmanship/parameter/SOP', color: '#10B981' },&#10;                    { dim: 'environment', desc: 'temperature/humidity/time period', color: '#8B5CF6' },&#10;                    { dim: 'Measurement', desc: 'Measuring tools/method/personnel', color: '#EF4444' },&#10;                ].map((item, idx) =&gt; (&#10;                    &lt;Box key={idx} style={{&#10;                        background: '#F8FAFC',&#10;                        paddingLeft: 12, paddingRight: 12,&#10;                        paddingTop: 8, paddingBottom: 8,&#10;                        borderRadius: 6,&#10;                        borderLeft: `3px solid ${item.color}`,&#10;                        minWidth: 120,&#10;                    }}&gt;&#10;                        &lt;Text style={{ fontSize: 14, color: '#0F172A', fontWeight: 'bold' }}&gt;&#10;                            {item.dim}&#10;                        &lt;/Text&gt;&#10;                        &lt;Text style={{ fontSize: 11, color: '#64748B' }}&gt;&#10;                            {item.desc}&#10;                        &lt;/Text&gt;&#10;                    &lt;/Box&gt;&#10;                ))}&#10;            &lt;/Box&gt;&#10;&#10;            {/* SVG 分层对比示例 */}&#10;            &lt;svg width={460} height={160} viewBox='0 0 460 160' style={{ marginTop: 12 }}&gt;&#10;                &lt;text x={230} y={16} textAnchor='middle' fontSize={12} fontWeight='bold' fill='#0F172A'&gt;according toteam分层的不qualified率对比&lt;/text&gt;&#10;                {/* 柱状图 */}&#10;                {[&#10;                    { name: 'Aclass', rate: 2.1, color: '#2563EB' },&#10;                    { name: 'Bclass', rate: 4.8, color: '#0EA5E9' },&#10;                    { name: 'Cclass', rate: 1.5, color: '#10B981' },&#10;                    { name: 'Dclass', rate: 3.9, color: '#F59E0B' },&#10;                ].map((bar, i) =&gt; (&#10;                    &lt;g key={i}&gt;&#10;                        &lt;rect x={60 + i * 100} y={140 - bar.rate * 22} width={60} height={bar.rate * 22} fill={bar.color} rx={2} /&gt;&#10;                        &lt;text x={90 + i * 100} y={135 - bar.rate * 22} textAnchor='middle' fontSize={11} fontWeight='bold' fill={bar.color} fontFamily='Inter'&gt;{bar.rate}%&lt;/text&gt;&#10;                        &lt;text x={90 + i * 100} y={155} textAnchor='middle' fontSize={11} fill='#475569'&gt;{bar.name}&lt;/text&gt;&#10;                    &lt;/g&gt;&#10;                ))}&#10;                &lt;line x1={40} y1={140} x2={440} y2={140} stroke='#94A3B8' strokeWidth={1} /&gt;&#10;            &lt;/svg&gt;&#10;&#10;            &lt;Box style={{&#10;                background: 'rgba(245,158,11,0.10)',&#10;                padding: 10,&#10;                borderRadius: 6,&#10;                marginTop: 8,&#10;            }}&gt;&#10;                &lt;Text style={{ fontSize: 12, color: '#0F172A', fontWeight: 'bold' }}&gt;&#10;                    Application scenarios&#10;                &lt;/Text&gt;&#10;                &lt;Text style={{ fontSize: 11, color: '#475569', marginTop: 4, lineHeight: 1.5 }}&gt;&#10;                    Overall pass rate95%, found after layeringBClass failure rate4.8%much higher thanCclass1.5%——focusBJust improve the class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6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矩形 3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5" name="任意形状 314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6" name="文本框 315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03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317" name="文本框 316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Checklists and Stratification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The cornerstone of data collection</a:t>
            </a:r>
            <a:endParaRPr/>
          </a:p>
        </p:txBody>
      </p:sp>
      <p:sp>
        <p:nvSpPr>
          <p:cNvPr id="318" name="圆角矩形 317"/>
          <p:cNvSpPr/>
          <p:nvPr/>
        </p:nvSpPr>
        <p:spPr>
          <a:xfrm>
            <a:off x="571500" y="14287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9" name="图形 31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700" y="1504950"/>
            <a:ext cx="228600" cy="228600"/>
          </a:xfrm>
          <a:prstGeom prst="rect">
            <a:avLst/>
          </a:prstGeom>
          <a:ln/>
        </p:spPr>
      </p:pic>
      <p:sp>
        <p:nvSpPr>
          <p:cNvPr id="320" name="文本框 319" descr="{&quot;isTemplate&quot;:true,&quot;type&quot;:&quot;text&quot;}"/>
          <p:cNvSpPr txBox="1"/>
          <p:nvPr/>
        </p:nvSpPr>
        <p:spPr>
          <a:xfrm>
            <a:off x="1047750" y="1504950"/>
            <a:ext cx="17716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Checklist</a:t>
            </a:r>
            <a:r>
              <a:rPr lang="en-US" sz="1500" b="1">
                <a:solidFill>
                  <a:srgbClr val="0F172A"/>
                </a:solidFill>
                <a:latin typeface="Microsoft YaHei"/>
                <a:ea typeface="Microsoft YaHei"/>
              </a:rPr>
              <a:t> Check Sheet</a:t>
            </a:r>
            <a:endParaRPr/>
          </a:p>
        </p:txBody>
      </p:sp>
      <p:sp>
        <p:nvSpPr>
          <p:cNvPr id="321" name="文本框 320" descr="{&quot;isTemplate&quot;:true,&quot;type&quot;:&quot;text&quot;}"/>
          <p:cNvSpPr txBox="1"/>
          <p:nvPr/>
        </p:nvSpPr>
        <p:spPr>
          <a:xfrm>
            <a:off x="571500" y="1924050"/>
            <a:ext cx="5486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Record data in a structured way and let the facts speak for themselves. It is the starting point for all quality analysis.</a:t>
            </a:r>
            <a:endParaRPr/>
          </a:p>
        </p:txBody>
      </p:sp>
      <p:pic>
        <p:nvPicPr>
          <p:cNvPr id="322" name="图形 32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2276475"/>
            <a:ext cx="4381500" cy="1905000"/>
          </a:xfrm>
          <a:prstGeom prst="rect">
            <a:avLst/>
          </a:prstGeom>
          <a:ln/>
        </p:spPr>
      </p:pic>
      <p:pic>
        <p:nvPicPr>
          <p:cNvPr id="323" name="图形 32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500" y="4314825"/>
            <a:ext cx="114300" cy="114300"/>
          </a:xfrm>
          <a:prstGeom prst="rect">
            <a:avLst/>
          </a:prstGeom>
          <a:ln/>
        </p:spPr>
      </p:pic>
      <p:sp>
        <p:nvSpPr>
          <p:cNvPr id="324" name="文本框 323" descr="{&quot;isTemplate&quot;:true,&quot;type&quot;:&quot;text&quot;}"/>
          <p:cNvSpPr txBox="1"/>
          <p:nvPr/>
        </p:nvSpPr>
        <p:spPr>
          <a:xfrm>
            <a:off x="742950" y="4276725"/>
            <a:ext cx="22860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Design points: clearly record items, recording methods, and recorders</a:t>
            </a:r>
            <a:endParaRPr/>
          </a:p>
        </p:txBody>
      </p:sp>
      <p:pic>
        <p:nvPicPr>
          <p:cNvPr id="325" name="图形 32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500" y="4524375"/>
            <a:ext cx="114300" cy="114300"/>
          </a:xfrm>
          <a:prstGeom prst="rect">
            <a:avLst/>
          </a:prstGeom>
          <a:ln/>
        </p:spPr>
      </p:pic>
      <p:sp>
        <p:nvSpPr>
          <p:cNvPr id="326" name="文本框 325" descr="{&quot;isTemplate&quot;:true,&quot;type&quot;:&quot;text&quot;}"/>
          <p:cNvSpPr txBox="1"/>
          <p:nvPr/>
        </p:nvSpPr>
        <p:spPr>
          <a:xfrm>
            <a:off x="742950" y="4486275"/>
            <a:ext cx="22860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Clear classification: defect type, frequency, and time period are clear at a glance</a:t>
            </a:r>
            <a:endParaRPr/>
          </a:p>
        </p:txBody>
      </p:sp>
      <p:pic>
        <p:nvPicPr>
          <p:cNvPr id="327" name="图形 32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1500" y="4733925"/>
            <a:ext cx="114300" cy="114300"/>
          </a:xfrm>
          <a:prstGeom prst="rect">
            <a:avLst/>
          </a:prstGeom>
          <a:ln/>
        </p:spPr>
      </p:pic>
      <p:sp>
        <p:nvSpPr>
          <p:cNvPr id="328" name="文本框 327" descr="{&quot;isTemplate&quot;:true,&quot;type&quot;:&quot;text&quot;}"/>
          <p:cNvSpPr txBox="1"/>
          <p:nvPr/>
        </p:nvSpPr>
        <p:spPr>
          <a:xfrm>
            <a:off x="742950" y="4695825"/>
            <a:ext cx="22860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Wide range of uses: can be used for defect recording, spot inspection, and process monitoring</a:t>
            </a:r>
            <a:endParaRPr/>
          </a:p>
        </p:txBody>
      </p:sp>
      <p:sp>
        <p:nvSpPr>
          <p:cNvPr id="329" name="圆角矩形 328"/>
          <p:cNvSpPr/>
          <p:nvPr/>
        </p:nvSpPr>
        <p:spPr>
          <a:xfrm>
            <a:off x="6134100" y="142875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0" name="图形 329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0300" y="1504950"/>
            <a:ext cx="228600" cy="228600"/>
          </a:xfrm>
          <a:prstGeom prst="rect">
            <a:avLst/>
          </a:prstGeom>
          <a:ln/>
        </p:spPr>
      </p:pic>
      <p:sp>
        <p:nvSpPr>
          <p:cNvPr id="331" name="文本框 330" descr="{&quot;isTemplate&quot;:true,&quot;type&quot;:&quot;text&quot;}"/>
          <p:cNvSpPr txBox="1"/>
          <p:nvPr/>
        </p:nvSpPr>
        <p:spPr>
          <a:xfrm>
            <a:off x="6610350" y="1504950"/>
            <a:ext cx="17907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layered approach</a:t>
            </a:r>
            <a:r>
              <a:rPr lang="en-US" sz="1500" b="1">
                <a:solidFill>
                  <a:srgbClr val="0F172A"/>
                </a:solidFill>
                <a:latin typeface="Microsoft YaHei"/>
                <a:ea typeface="Microsoft YaHei"/>
              </a:rPr>
              <a:t> Stratification</a:t>
            </a:r>
            <a:endParaRPr/>
          </a:p>
        </p:txBody>
      </p:sp>
      <p:sp>
        <p:nvSpPr>
          <p:cNvPr id="332" name="文本框 331" descr="{&quot;isTemplate&quot;:true,&quot;type&quot;:&quot;text&quot;}"/>
          <p:cNvSpPr txBox="1"/>
          <p:nvPr/>
        </p:nvSpPr>
        <p:spPr>
          <a:xfrm>
            <a:off x="6134100" y="1924050"/>
            <a:ext cx="5486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Group data by different dimensions to identify sources of variation and find real areas for improvement.</a:t>
            </a:r>
            <a:endParaRPr/>
          </a:p>
        </p:txBody>
      </p:sp>
      <p:sp>
        <p:nvSpPr>
          <p:cNvPr id="333" name="圆角矩形 332"/>
          <p:cNvSpPr/>
          <p:nvPr/>
        </p:nvSpPr>
        <p:spPr>
          <a:xfrm>
            <a:off x="6162675" y="2276475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4" name="任意形状 333"/>
          <p:cNvSpPr/>
          <p:nvPr/>
        </p:nvSpPr>
        <p:spPr>
          <a:xfrm>
            <a:off x="6162675" y="2276475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5" name="文本框 334" descr="{&quot;isTemplate&quot;:true,&quot;type&quot;:&quot;text&quot;}"/>
          <p:cNvSpPr txBox="1"/>
          <p:nvPr/>
        </p:nvSpPr>
        <p:spPr>
          <a:xfrm>
            <a:off x="6276975" y="2352675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personnel</a:t>
            </a:r>
            <a:endParaRPr/>
          </a:p>
        </p:txBody>
      </p:sp>
      <p:sp>
        <p:nvSpPr>
          <p:cNvPr id="336" name="文本框 335" descr="{&quot;isTemplate&quot;:true,&quot;type&quot;:&quot;text&quot;}"/>
          <p:cNvSpPr txBox="1"/>
          <p:nvPr/>
        </p:nvSpPr>
        <p:spPr>
          <a:xfrm>
            <a:off x="6276975" y="2514600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team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Skill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experience</a:t>
            </a:r>
            <a:endParaRPr/>
          </a:p>
        </p:txBody>
      </p:sp>
      <p:sp>
        <p:nvSpPr>
          <p:cNvPr id="337" name="圆角矩形 336"/>
          <p:cNvSpPr/>
          <p:nvPr/>
        </p:nvSpPr>
        <p:spPr>
          <a:xfrm>
            <a:off x="7381875" y="2276475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8" name="任意形状 337"/>
          <p:cNvSpPr/>
          <p:nvPr/>
        </p:nvSpPr>
        <p:spPr>
          <a:xfrm>
            <a:off x="7381875" y="2276475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39" name="文本框 338" descr="{&quot;isTemplate&quot;:true,&quot;type&quot;:&quot;text&quot;}"/>
          <p:cNvSpPr txBox="1"/>
          <p:nvPr/>
        </p:nvSpPr>
        <p:spPr>
          <a:xfrm>
            <a:off x="7496175" y="2352675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equipment</a:t>
            </a:r>
            <a:endParaRPr/>
          </a:p>
        </p:txBody>
      </p:sp>
      <p:sp>
        <p:nvSpPr>
          <p:cNvPr id="340" name="文本框 339" descr="{&quot;isTemplate&quot;:true,&quot;type&quot;:&quot;text&quot;}"/>
          <p:cNvSpPr txBox="1"/>
          <p:nvPr/>
        </p:nvSpPr>
        <p:spPr>
          <a:xfrm>
            <a:off x="7496175" y="2514600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model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work clothes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state</a:t>
            </a:r>
            <a:endParaRPr/>
          </a:p>
        </p:txBody>
      </p:sp>
      <p:sp>
        <p:nvSpPr>
          <p:cNvPr id="341" name="圆角矩形 340"/>
          <p:cNvSpPr/>
          <p:nvPr/>
        </p:nvSpPr>
        <p:spPr>
          <a:xfrm>
            <a:off x="8601075" y="2276475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2" name="任意形状 341"/>
          <p:cNvSpPr/>
          <p:nvPr/>
        </p:nvSpPr>
        <p:spPr>
          <a:xfrm>
            <a:off x="8601075" y="2276475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3" name="文本框 342" descr="{&quot;isTemplate&quot;:true,&quot;type&quot;:&quot;text&quot;}"/>
          <p:cNvSpPr txBox="1"/>
          <p:nvPr/>
        </p:nvSpPr>
        <p:spPr>
          <a:xfrm>
            <a:off x="8715375" y="2352675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Material</a:t>
            </a:r>
            <a:endParaRPr/>
          </a:p>
        </p:txBody>
      </p:sp>
      <p:sp>
        <p:nvSpPr>
          <p:cNvPr id="344" name="文本框 343" descr="{&quot;isTemplate&quot;:true,&quot;type&quot;:&quot;text&quot;}"/>
          <p:cNvSpPr txBox="1"/>
          <p:nvPr/>
        </p:nvSpPr>
        <p:spPr>
          <a:xfrm>
            <a:off x="8715375" y="2514600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batch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supplier</a:t>
            </a:r>
            <a:endParaRPr/>
          </a:p>
        </p:txBody>
      </p:sp>
      <p:sp>
        <p:nvSpPr>
          <p:cNvPr id="345" name="圆角矩形 344"/>
          <p:cNvSpPr/>
          <p:nvPr/>
        </p:nvSpPr>
        <p:spPr>
          <a:xfrm>
            <a:off x="9820275" y="2276475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6" name="任意形状 345"/>
          <p:cNvSpPr/>
          <p:nvPr/>
        </p:nvSpPr>
        <p:spPr>
          <a:xfrm>
            <a:off x="9820275" y="2276475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47" name="文本框 346" descr="{&quot;isTemplate&quot;:true,&quot;type&quot;:&quot;text&quot;}"/>
          <p:cNvSpPr txBox="1"/>
          <p:nvPr/>
        </p:nvSpPr>
        <p:spPr>
          <a:xfrm>
            <a:off x="9934575" y="2352675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method</a:t>
            </a:r>
            <a:endParaRPr/>
          </a:p>
        </p:txBody>
      </p:sp>
      <p:sp>
        <p:nvSpPr>
          <p:cNvPr id="348" name="文本框 347" descr="{&quot;isTemplate&quot;:true,&quot;type&quot;:&quot;text&quot;}"/>
          <p:cNvSpPr txBox="1"/>
          <p:nvPr/>
        </p:nvSpPr>
        <p:spPr>
          <a:xfrm>
            <a:off x="9934575" y="2514600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Craftsmanship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parameter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/SOP</a:t>
            </a:r>
            <a:endParaRPr/>
          </a:p>
        </p:txBody>
      </p:sp>
      <p:sp>
        <p:nvSpPr>
          <p:cNvPr id="349" name="圆角矩形 348"/>
          <p:cNvSpPr/>
          <p:nvPr/>
        </p:nvSpPr>
        <p:spPr>
          <a:xfrm>
            <a:off x="6162675" y="2800350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0" name="任意形状 349"/>
          <p:cNvSpPr/>
          <p:nvPr/>
        </p:nvSpPr>
        <p:spPr>
          <a:xfrm>
            <a:off x="6162675" y="2800350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1" name="文本框 350" descr="{&quot;isTemplate&quot;:true,&quot;type&quot;:&quot;text&quot;}"/>
          <p:cNvSpPr txBox="1"/>
          <p:nvPr/>
        </p:nvSpPr>
        <p:spPr>
          <a:xfrm>
            <a:off x="6276975" y="2876550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environment</a:t>
            </a:r>
            <a:endParaRPr/>
          </a:p>
        </p:txBody>
      </p:sp>
      <p:sp>
        <p:nvSpPr>
          <p:cNvPr id="352" name="文本框 351" descr="{&quot;isTemplate&quot;:true,&quot;type&quot;:&quot;text&quot;}"/>
          <p:cNvSpPr txBox="1"/>
          <p:nvPr/>
        </p:nvSpPr>
        <p:spPr>
          <a:xfrm>
            <a:off x="6276975" y="3038475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temperature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humidity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time period</a:t>
            </a:r>
            <a:endParaRPr/>
          </a:p>
        </p:txBody>
      </p:sp>
      <p:sp>
        <p:nvSpPr>
          <p:cNvPr id="353" name="圆角矩形 352"/>
          <p:cNvSpPr/>
          <p:nvPr/>
        </p:nvSpPr>
        <p:spPr>
          <a:xfrm>
            <a:off x="7381875" y="2800350"/>
            <a:ext cx="1143000" cy="447675"/>
          </a:xfrm>
          <a:prstGeom prst="roundRect">
            <a:avLst>
              <a:gd name="adj" fmla="val 12766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4" name="任意形状 353"/>
          <p:cNvSpPr/>
          <p:nvPr/>
        </p:nvSpPr>
        <p:spPr>
          <a:xfrm>
            <a:off x="7381875" y="2800350"/>
            <a:ext cx="1143000" cy="447675"/>
          </a:xfrm>
          <a:custGeom>
            <a:avLst/>
            <a:gdLst/>
            <a:ahLst/>
            <a:cxnLst/>
            <a:rect l="0" t="0" r="0" b="0"/>
            <a:pathLst>
              <a:path w="120" h="47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44"/>
                </a:lnTo>
                <a:cubicBezTo>
                  <a:pt x="3" y="45"/>
                  <a:pt x="4" y="47"/>
                  <a:pt x="5" y="47"/>
                </a:cubicBezTo>
                <a:cubicBezTo>
                  <a:pt x="2" y="47"/>
                  <a:pt x="0" y="44"/>
                  <a:pt x="0" y="4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5" name="文本框 354" descr="{&quot;isTemplate&quot;:true,&quot;type&quot;:&quot;text&quot;}"/>
          <p:cNvSpPr txBox="1"/>
          <p:nvPr/>
        </p:nvSpPr>
        <p:spPr>
          <a:xfrm>
            <a:off x="7496175" y="2876550"/>
            <a:ext cx="8858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Measurement</a:t>
            </a:r>
            <a:endParaRPr/>
          </a:p>
        </p:txBody>
      </p:sp>
      <p:sp>
        <p:nvSpPr>
          <p:cNvPr id="356" name="文本框 355" descr="{&quot;isTemplate&quot;:true,&quot;type&quot;:&quot;text&quot;}"/>
          <p:cNvSpPr txBox="1"/>
          <p:nvPr/>
        </p:nvSpPr>
        <p:spPr>
          <a:xfrm>
            <a:off x="7496175" y="3038475"/>
            <a:ext cx="885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Measuring tools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method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personnel</a:t>
            </a:r>
            <a:endParaRPr/>
          </a:p>
        </p:txBody>
      </p:sp>
      <p:pic>
        <p:nvPicPr>
          <p:cNvPr id="357" name="图形 356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34100" y="3362325"/>
            <a:ext cx="4381500" cy="1524000"/>
          </a:xfrm>
          <a:prstGeom prst="rect">
            <a:avLst/>
          </a:prstGeom>
          <a:ln/>
        </p:spPr>
      </p:pic>
      <p:sp>
        <p:nvSpPr>
          <p:cNvPr id="358" name="圆角矩形 357"/>
          <p:cNvSpPr/>
          <p:nvPr/>
        </p:nvSpPr>
        <p:spPr>
          <a:xfrm>
            <a:off x="6134100" y="4962525"/>
            <a:ext cx="5486400" cy="561975"/>
          </a:xfrm>
          <a:prstGeom prst="roundRect">
            <a:avLst>
              <a:gd name="adj" fmla="val 10169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59" name="文本框 358" descr="{&quot;isTemplate&quot;:true,&quot;type&quot;:&quot;text&quot;}"/>
          <p:cNvSpPr txBox="1"/>
          <p:nvPr/>
        </p:nvSpPr>
        <p:spPr>
          <a:xfrm>
            <a:off x="6229350" y="5057775"/>
            <a:ext cx="5295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Application scenarios</a:t>
            </a:r>
            <a:endParaRPr/>
          </a:p>
        </p:txBody>
      </p:sp>
      <p:sp>
        <p:nvSpPr>
          <p:cNvPr id="360" name="文本框 359" descr="{&quot;isTemplate&quot;:true,&quot;type&quot;:&quot;text&quot;}"/>
          <p:cNvSpPr txBox="1"/>
          <p:nvPr/>
        </p:nvSpPr>
        <p:spPr>
          <a:xfrm>
            <a:off x="6229350" y="5238750"/>
            <a:ext cx="52959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Overall pass rate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95%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, found after layering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B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Class failure rate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4.8%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much higher than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C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class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1.5%——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focus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B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Just improve the class.</a:t>
            </a:r>
            <a:endParaRPr/>
          </a:p>
        </p:txBody>
      </p:sp>
      <p:sp>
        <p:nvSpPr>
          <p:cNvPr id="361" name="任意形状 360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2" name="文本框 361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363" name="文本框 362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16 / 30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3 · Quality Tools and Methods&#10;            &lt;/Text&gt;&#10;            &lt;Text style={{ fontSize: 34, color: '#0F172A', fontWeight: 'bold', marginTop: 8 }}&gt;&#10;                Cause and Effect Diagrams and Plato —— Find the root cause and grasp the key&#10;            &lt;/Text&gt;&#10;        &lt;/Box&gt;&#10;&#10;        {/* 左55%：cause and effect diagram（fishbone diagram） */}&#10;        &lt;Box style={{&#10;            position: 'absolute',&#10;            top: 150, left: 60,&#10;            width: '50%',&#10;            flexDirection: 'column',&#10;            alignItems: 'center',&#10;        }}&gt;&#10;            &lt;Box style={{ flexDirection: 'row', alignItems: 'center', gap: 10, marginBottom: 8 }}&gt;&#10;                &lt;FAIcon name='project-diagram' style={{ fill: '#2563EB', width: 22, height: 22 }} /&gt;&#10;                &lt;Text style={{ fontSize: 18, color: '#0F172A', fontWeight: 'bold' }}&gt;&#10;                    Cause and Effect Diagram (Fishbone Diagram) · 6Manalyze&#10;                &lt;/Text&gt;&#10;            &lt;/Box&gt;&#10;            &lt;svg width={540} height={420} viewBox='0 0 540 420'&gt;&#10;                {/* 主骨 - 鱼脊线 */}&#10;                &lt;line x1={40} y1={210} x2={420} y2={210} stroke='#0F172A' strokeWidth={3} /&gt;&#10;                {/* 鱼头 */}&#10;                &lt;rect x={420} y={185} width={100} height={50} rx={6} fill='#DC2626' /&gt;&#10;                &lt;text x={470} y={215} textAnchor='middle' fontSize={13} fontWeight='bold' fill='#FFFFFF'&gt;quality问题&lt;/text&gt;&#10;&#10;                {/* 上方三骨 */}&#10;                {/* people */}&#10;                &lt;line x1={120} y1={210} x2={80} y2={80} stroke='#2563EB' strokeWidth={2} /&gt;&#10;                &lt;rect x={50} y={55} width={60} height={30} rx={4} fill='#2563EB' /&gt;&#10;                &lt;text x={80} y={75} textAnchor='middle' fontSize={13} fontWeight='bold' fill='#FFFFFF'&gt;people Man&lt;/text&gt;&#10;                &lt;text x={140} y={120} fontSize={10} fill='#475569'&gt;· Skill不足&lt;/text&gt;&#10;                &lt;text x={140} y={135} fontSize={10} fill='#475569'&gt;· 疲劳操作&lt;/text&gt;&#10;                &lt;text x={140} y={150} fontSize={10} fill='#475569'&gt;· 意识薄弱&lt;/text&gt;&#10;&#10;                {/* 机 */}&#10;                &lt;line x1={240} y1={210} x2={200} y2={80} stroke='#0EA5E9' strokeWidth={2} /&gt;&#10;                &lt;rect x={170} y={55} width={60} height={30} rx={4} fill='#0EA5E9' /&gt;&#10;                &lt;text x={200} y={75} textAnchor='middle' fontSize={13} fontWeight='bold' fill='#FFFFFF'&gt;机 Machine&lt;/text&gt;&#10;                &lt;text x={260} y={120} fontSize={10} fill='#475569'&gt;· 精度下降&lt;/text&gt;&#10;                &lt;text x={260} y={135} fontSize={10} fill='#475569'&gt;· 维护不足&lt;/text&gt;&#10;                &lt;text x={260} y={150} fontSize={10} fill='#475569'&gt;· work clothes磨损&lt;/text&gt;&#10;&#10;                {/* 料 */}&#10;                &lt;line x1={360} y1={210} x2={320} y2={80} stroke='#F59E0B' strokeWidth={2} /&gt;&#10;                &lt;rect x={290} y={55} width={60} height={30} rx={4} fill='#F59E0B' /&gt;&#10;                &lt;text x={320} y={75} textAnchor='middle' fontSize={13} fontWeight='bold' fill='#FFFFFF'&gt;料 Material&lt;/text&gt;&#10;                &lt;text x={380} y={120} fontSize={10} fill='#475569'&gt;· Incoming materials波动&lt;/text&gt;&#10;                &lt;text x={380} y={135} fontSize={10} fill='#475569'&gt;· batch差异&lt;/text&gt;&#10;                &lt;text x={380} y={150} fontSize={10} fill='#475569'&gt;· 储存不当&lt;/text&gt;&#10;&#10;                {/* 下方三骨 */}&#10;                {/* 法 */}&#10;                &lt;line x1={120} y1={210} x2={80} y2={340} stroke='#10B981' strokeWidth={2} /&gt;&#10;                &lt;rect x={50} y={340} width={60} height={30} rx={4} fill='#10B981' /&gt;&#10;                &lt;text x={80} y={360} textAnchor='middle' fontSize={13} fontWeight='bold' fill='#FFFFFF'&gt;法 Method&lt;/text&gt;&#10;                &lt;text x={140} y={275} fontSize={10} fill='#475569'&gt;· SOP不完善&lt;/text&gt;&#10;                &lt;text x={140} y={290} fontSize={10} fill='#475569'&gt;· parameter不合理&lt;/text&gt;&#10;                &lt;text x={140} y={305} fontSize={10} fill='#475569'&gt;· 流程缺失&lt;/text&gt;&#10;&#10;                {/* 环 */}&#10;                &lt;line x1={240} y1={210} x2={200} y2={340} stroke='#8B5CF6' strokeWidth={2} /&gt;&#10;                &lt;rect x={170} y={340} width={60} height={30} rx={4} fill='#8B5CF6' /&gt;&#10;                &lt;text x={200} y={360} textAnchor='middle' fontSize={13} fontWeight='bold' fill='#FFFFFF'&gt;环 Env&lt;/text&gt;&#10;                &lt;text x={260} y={275} fontSize={10} fill='#475569'&gt;· 温humidity异常&lt;/text&gt;&#10;                &lt;text x={260} y={290} fontSize={10} fill='#475569'&gt;· 粉尘/静电&lt;/text&gt;&#10;                &lt;text x={260} y={305} fontSize={10} fill='#475569'&gt;· 照明不足&lt;/text&gt;&#10;&#10;                {/* 测 */}&#10;                &lt;line x1={360} y1={210} x2={320} y2={340} stroke='#EF4444' strokeWidth={2} /&gt;&#10;                &lt;rect x={290} y={340} width={60} height={30} rx={4} fill='#EF4444' /&gt;&#10;                &lt;text x={320} y={360} textAnchor='middle' fontSize={13} fontWeight='bold' fill='#FFFFFF'&gt;测 Measure&lt;/text&gt;&#10;                &lt;text x={380} y={275} fontSize={10} fill='#475569'&gt;· Measuring tools失准&lt;/text&gt;&#10;                &lt;text x={380} y={290} fontSize={10} fill='#475569'&gt;· method不当&lt;/text&gt;&#10;                &lt;text x={380} y={305} fontSize={10} fill='#475569'&gt;· 抽样偏差&lt;/text&gt;&#10;            &lt;/svg&gt;&#10;        &lt;/Box&gt;&#10;&#10;        {/* 右45%：plato */}&#10;        &lt;Box style={{&#10;            position: 'absolute',&#10;            top: 150, right: 60,&#10;            width: '42%',&#10;            flexDirection: 'column',&#10;        }}&gt;&#10;            &lt;Box style={{ flexDirection: 'row', alignItems: 'center', gap: 10, marginBottom: 8 }}&gt;&#10;                &lt;FAIcon name='chart-bar' style={{ fill: '#F59E0B', width: 22, height: 22 }} /&gt;&#10;                &lt;Text style={{ fontSize: 18, color: '#0F172A', fontWeight: 'bold' }}&gt;&#10;                    plato · 80/20law&#10;                &lt;/Text&gt;&#10;            &lt;/Box&gt;&#10;            &lt;Text style={{ fontSize: 13, color: '#475569', lineHeight: 1.5, marginBottom: 8 }}&gt;&#10;                80%The question is caused by20%Caused by - focus on the key few&#10;            &lt;/Text&gt;&#10;            {/* SVG plato */}&#10;            &lt;svg width={440} height={300} viewBox='0 0 440 300'&gt;&#10;                {/* 柱状图 */}&#10;                {[&#10;                    { name: 'scratches', count: 22, cumul: 39.3 },&#10;                    { name: 'Color difference', count: 16, cumul: 67.9 },&#10;                    { name: '变形', count: 9, cumul: 83.9 },&#10;                    { name: '尺寸', count: 7, cumul: 96.4 },&#10;                    { name: '其他', count: 2, cumul: 100 },&#10;                ].map((bar, i) =&gt; (&#10;                    &lt;g key={i}&gt;&#10;                        &lt;rect x={30 + i * 78} y={230 - bar.count * 8} width={56} height={bar.count * 8} fill={i &lt; 2 ? '#F59E0B' : '#94A3B8'} rx={2} /&gt;&#10;                        &lt;text x={58 + i * 78} y={225 - bar.count * 8} textAnchor='middle' fontSize={11} fontWeight='bold' fill={i &lt; 2 ? '#F59E0B' : '#94A3B8'} fontFamily='Inter'&gt;{bar.count}&lt;/text&gt;&#10;                        &lt;text x={58 + i * 78} y={250} textAnchor='middle' fontSize={10} fill='#475569'&gt;{bar.name}&lt;/text&gt;&#10;                    &lt;/g&gt;&#10;                ))}&#10;                {/* 累计折线 */}&#10;                &lt;polyline&#10;                    points={Array.from({ length: 5 }).map((_, i) =&gt; {&#10;                        const cumul = [39.3, 67.9, 83.9, 96.4, 100][i];&#10;                        return `${58 + i * 78},${230 - cumul * 1.8}`;&#10;                    }).join(' ')}&#10;                    fill='none' stroke='#2563EB' strokeWidth={2}&#10;                /&gt;&#10;                {[&#10;                    { name: 'scratches', count: 22, cumul: 39.3 },&#10;                    { name: 'Color difference', count: 16, cumul: 67.9 },&#10;                    { name: '变形', count: 9, cumul: 83.9 },&#10;                    { name: '尺寸', count: 7, cumul: 96.4 },&#10;                    { name: '其他', count: 2, cumul: 100 },&#10;                ].map((bar, i) =&gt; (&#10;                    &lt;circle key={i} cx={58 + i * 78} cy={230 - bar.cumul * 1.8} r={4} fill='#2563EB' /&gt;&#10;                ))}&#10;                {/* 80%线 */}&#10;                &lt;line x1={20} y1={86} x2={420} y2={86} stroke='#DC2626' strokeWidth={1} strokeDasharray='4 3' /&gt;&#10;                &lt;text x={415} y={82} textAnchor='end' fontSize={10} fill='#DC2626' fontWeight='bold'&gt;80%线&lt;/text&gt;&#10;                {/* 坐标轴 */}&#10;                &lt;line x1={20} y1={230} x2={420} y2={230} stroke='#94A3B8' strokeWidth={1} /&gt;&#10;                &lt;line x1={20} y1={30} x2={20} y2={230} stroke='#94A3B8' strokeWidth={1} /&gt;&#10;            &lt;/svg&gt;&#10;            &lt;Box style={{&#10;                background: 'rgba(245,158,11,0.10)',&#10;                padding: 10,&#10;                borderRadius: 6,&#10;                marginTop: 4,&#10;            }}&gt;&#10;                &lt;Text style={{ fontSize: 12, color: '#0F172A', fontWeight: 'bold' }}&gt;&#10;                    Interpretation&#10;                &lt;/Text&gt;&#10;                &lt;Text style={{ fontSize: 11, color: '#475569', marginTop: 4, lineHeight: 1.5 }}&gt;&#10;                    scratches(22pieces) + Color difference(16pieces) = Total defects68%. Solve these two problems and you can eliminate most of the defects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7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矩形 3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6" name="任意形状 36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7" name="文本框 366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03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368" name="文本框 367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Cause and Effect Diagrams and Plato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Find the root cause and grasp the key</a:t>
            </a:r>
            <a:endParaRPr/>
          </a:p>
        </p:txBody>
      </p:sp>
      <p:pic>
        <p:nvPicPr>
          <p:cNvPr id="369" name="图形 368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38400" y="1428750"/>
            <a:ext cx="209550" cy="209550"/>
          </a:xfrm>
          <a:prstGeom prst="rect">
            <a:avLst/>
          </a:prstGeom>
          <a:ln/>
        </p:spPr>
      </p:pic>
      <p:sp>
        <p:nvSpPr>
          <p:cNvPr id="370" name="文本框 369" descr="{&quot;isTemplate&quot;:true,&quot;type&quot;:&quot;text&quot;}"/>
          <p:cNvSpPr txBox="1"/>
          <p:nvPr/>
        </p:nvSpPr>
        <p:spPr>
          <a:xfrm>
            <a:off x="2743200" y="1428750"/>
            <a:ext cx="20574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Cause and Effect Diagram (Fishbone Diagram) ·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6M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analyze</a:t>
            </a:r>
            <a:endParaRPr/>
          </a:p>
        </p:txBody>
      </p:sp>
      <p:pic>
        <p:nvPicPr>
          <p:cNvPr id="371" name="图形 37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7750" y="1714500"/>
            <a:ext cx="5143500" cy="4000500"/>
          </a:xfrm>
          <a:prstGeom prst="rect">
            <a:avLst/>
          </a:prstGeom>
          <a:ln/>
        </p:spPr>
      </p:pic>
      <p:pic>
        <p:nvPicPr>
          <p:cNvPr id="372" name="图形 371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96050" y="1428750"/>
            <a:ext cx="209550" cy="209550"/>
          </a:xfrm>
          <a:prstGeom prst="rect">
            <a:avLst/>
          </a:prstGeom>
          <a:ln/>
        </p:spPr>
      </p:pic>
      <p:sp>
        <p:nvSpPr>
          <p:cNvPr id="373" name="文本框 372" descr="{&quot;isTemplate&quot;:true,&quot;type&quot;:&quot;text&quot;}"/>
          <p:cNvSpPr txBox="1"/>
          <p:nvPr/>
        </p:nvSpPr>
        <p:spPr>
          <a:xfrm>
            <a:off x="6800850" y="1428750"/>
            <a:ext cx="1447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plato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· 80/20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law</a:t>
            </a:r>
            <a:endParaRPr/>
          </a:p>
        </p:txBody>
      </p:sp>
      <p:sp>
        <p:nvSpPr>
          <p:cNvPr id="374" name="文本框 373" descr="{&quot;isTemplate&quot;:true,&quot;type&quot;:&quot;text&quot;}"/>
          <p:cNvSpPr txBox="1"/>
          <p:nvPr/>
        </p:nvSpPr>
        <p:spPr>
          <a:xfrm>
            <a:off x="6496050" y="1714500"/>
            <a:ext cx="51244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80%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The question is caused by</a:t>
            </a: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20%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Caused by - focus on the key few</a:t>
            </a:r>
            <a:endParaRPr/>
          </a:p>
        </p:txBody>
      </p:sp>
      <p:pic>
        <p:nvPicPr>
          <p:cNvPr id="375" name="图形 374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96050" y="2019300"/>
            <a:ext cx="4191000" cy="2857500"/>
          </a:xfrm>
          <a:prstGeom prst="rect">
            <a:avLst/>
          </a:prstGeom>
          <a:ln/>
        </p:spPr>
      </p:pic>
      <p:sp>
        <p:nvSpPr>
          <p:cNvPr id="376" name="圆角矩形 375"/>
          <p:cNvSpPr/>
          <p:nvPr/>
        </p:nvSpPr>
        <p:spPr>
          <a:xfrm>
            <a:off x="6496050" y="4914900"/>
            <a:ext cx="5124450" cy="561975"/>
          </a:xfrm>
          <a:prstGeom prst="roundRect">
            <a:avLst>
              <a:gd name="adj" fmla="val 10169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377" name="文本框 376" descr="{&quot;isTemplate&quot;:true,&quot;type&quot;:&quot;text&quot;}"/>
          <p:cNvSpPr txBox="1"/>
          <p:nvPr/>
        </p:nvSpPr>
        <p:spPr>
          <a:xfrm>
            <a:off x="6591300" y="5010150"/>
            <a:ext cx="4933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Interpretation</a:t>
            </a:r>
            <a:endParaRPr/>
          </a:p>
        </p:txBody>
      </p:sp>
      <p:sp>
        <p:nvSpPr>
          <p:cNvPr id="378" name="文本框 377" descr="{&quot;isTemplate&quot;:true,&quot;type&quot;:&quot;text&quot;}"/>
          <p:cNvSpPr txBox="1"/>
          <p:nvPr/>
        </p:nvSpPr>
        <p:spPr>
          <a:xfrm>
            <a:off x="6591300" y="5191125"/>
            <a:ext cx="49339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scratches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(22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pieces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) + 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Color difference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(16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pieces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) = 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Total defects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68%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. Solve these two problems and you can eliminate most of the defects.</a:t>
            </a:r>
            <a:endParaRPr/>
          </a:p>
        </p:txBody>
      </p:sp>
      <p:sp>
        <p:nvSpPr>
          <p:cNvPr id="379" name="任意形状 37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0" name="文本框 37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381" name="文本框 38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17 / 30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3 · Quality Tools and Methods&#10;            &lt;/Text&gt;&#10;            &lt;Text style={{ fontSize: 34, color: '#0F172A', fontWeight: 'bold', marginTop: 8 }}&gt;&#10;                Histograms and Control Charts —— Look at the distribution and control the process&#10;            &lt;/Text&gt;&#10;        &lt;/Box&gt;&#10;&#10;        {/* 左50%：Histogram */}&#10;        &lt;Box style={{&#10;            position: 'absolute',&#10;            top: 150, left: 60,&#10;            width: '45%',&#10;            flexDirection: 'column',&#10;        }}&gt;&#10;            &lt;Box style={{ flexDirection: 'row', alignItems: 'center', gap: 10, marginBottom: 8 }}&gt;&#10;                &lt;FAIcon name='chart-area' style={{ fill: '#8B5CF6', width: 22, height: 22 }} /&gt;&#10;                &lt;Text style={{ fontSize: 18, color: '#0F172A', fontWeight: 'bold' }}&gt;&#10;                    Histogram Histogram&#10;                &lt;/Text&gt;&#10;            &lt;/Box&gt;&#10;            &lt;Text style={{ fontSize: 13, color: '#475569', lineHeight: 1.5, marginBottom: 8 }}&gt;&#10;                Display the data distribution shape and determine whether the process is normal&#10;            &lt;/Text&gt;&#10;&#10;            {/* SVG Histogram */}&#10;            &lt;svg width={460} height={240} viewBox='0 0 460 240'&gt;&#10;                {/* 正态分布曲线 */}&#10;                &lt;path&#10;                    d='M 40 200 Q 120 200 160 120 Q 200 40 240 40 Q 280 40 320 120 Q 360 200 440 200'&#10;                    fill='none' stroke='#2563EB' strokeWidth={2} strokeDasharray='4 3'&#10;                /&gt;&#10;                {/* 柱状图 */}&#10;                {[&#10;                    { x: 60, h: 20 }, { x: 90, h: 45 }, { x: 120, h: 80 },&#10;                    { x: 150, h: 120 }, { x: 180, h: 155 }, { x: 210, h: 160 },&#10;                    { x: 240, h: 140 }, { x: 270, h: 100 }, { x: 300, h: 65 },&#10;                    { x: 330, h: 35 }, { x: 360, h: 18 },&#10;                ].map((bar, i) =&gt; (&#10;                    &lt;rect key={i} x={bar.x} y={200 - bar.h} width={24} height={bar.h} fill={i &gt;= 3 &amp;&amp; i &lt;= 7 ? '#8B5CF6' : '#C4B5FD'} rx={1} /&gt;&#10;                ))}&#10;                {/* 规格限 */}&#10;                &lt;line x1={100} y1={20} x2={100} y2={210} stroke='#EF4444' strokeWidth={1.5} strokeDasharray='3 3' /&gt;&#10;                &lt;text x={100} y={16} textAnchor='middle' fontSize={10} fill='#EF4444' fontWeight='bold'&gt;LSL&lt;/text&gt;&#10;                &lt;line x1={380} y1={20} x2={380} y2={210} stroke='#EF4444' strokeWidth={1.5} strokeDasharray='3 3' /&gt;&#10;                &lt;text x={380} y={16} textAnchor='middle' fontSize={10} fill='#EF4444' fontWeight='bold'&gt;USL&lt;/text&gt;&#10;                {/* 坐标轴 */}&#10;                &lt;line x1={40} y1={210} x2={440} y2={210} stroke='#94A3B8' strokeWidth={1} /&gt;&#10;                &lt;text x={240} y={230} textAnchor='middle' fontSize={11} fill='#475569'&gt;Measurement值&lt;/text&gt;&#10;            &lt;/svg&gt;&#10;&#10;            {/* 常见异常形态 */}&#10;            &lt;Box style={{ flexDirection: 'row', gap: 8, marginTop: 8 }}&gt;&#10;                {[&#10;                    { name: 'Skewed type', desc: 'center offset', color: '#F59E0B' },&#10;                    { name: 'bimodal', desc: 'two sources', color: '#EF4444' },&#10;                    { name: 'Flat top type', desc: 'slow decay', color: '#8B5CF6' },&#10;                    { name: 'Island type', desc: 'Exceptions mixed in', color: '#0EA5E9' },&#10;                ].map((item, idx) =&gt; (&#10;                    &lt;Box key={idx} style={{&#10;                        flex: 1,&#10;                        background: '#F8FAFC',&#10;                        padding: 8,&#10;                        borderRadius: 4,&#10;                        borderTop: `2px solid ${item.color}`,&#10;                    }}&gt;&#10;                        &lt;Text style={{ fontSize: 12, color: '#0F172A', fontWeight: 'bold' }}&gt;&#10;                            {item.name}&#10;                        &lt;/Text&gt;&#10;                        &lt;Text style={{ fontSize: 10, color: '#64748B' }}&gt;&#10;                            {item.desc}&#10;                        &lt;/Text&gt;&#10;                    &lt;/Box&gt;&#10;                ))}&#10;            &lt;/Box&gt;&#10;        &lt;/Box&gt;&#10;&#10;        {/* 右50%：control chart */}&#10;        &lt;Box style={{&#10;            position: 'absolute',&#10;            top: 150, right: 60,&#10;            width: '45%',&#10;            flexDirection: 'column',&#10;        }}&gt;&#10;            &lt;Box style={{ flexDirection: 'row', alignItems: 'center', gap: 10, marginBottom: 8 }}&gt;&#10;                &lt;FAIcon name='wave-square' style={{ fill: '#475569', width: 22, height: 22 }} /&gt;&#10;                &lt;Text style={{ fontSize: 18, color: '#0F172A', fontWeight: 'bold' }}&gt;&#10;                    control chart Control Chart&#10;                &lt;/Text&gt;&#10;            &lt;/Box&gt;&#10;            &lt;Text style={{ fontSize: 13, color: '#475569', lineHeight: 1.5, marginBottom: 8 }}&gt;&#10;                Monitor whether the process is under control and detect abnormal fluctuations in a timely manner&#10;            &lt;/Text&gt;&#10;&#10;            {/* SVG control chart */}&#10;            &lt;svg width={460} height={240} viewBox='0 0 460 240'&gt;&#10;                {/* 控制限 */}&#10;                &lt;line x1={30} y1={30} x2={440} y2={30} stroke='#EF4444' strokeWidth={1.5} strokeDasharray='5 3' /&gt;&#10;                &lt;text x={435} y={25} textAnchor='end' fontSize={10} fill='#EF4444' fontWeight='bold'&gt;UCL&lt;/text&gt;&#10;                &lt;line x1={30} y1={120} x2={440} y2={120} stroke='#2563EB' strokeWidth={1.5} strokeDasharray='5 3' /&gt;&#10;                &lt;text x={435} y={115} textAnchor='end' fontSize={10} fill='#2563EB' fontWeight='bold'&gt;CL (中心线)&lt;/text&gt;&#10;                &lt;line x1={30} y1={210} x2={440} y2={210} stroke='#EF4444' strokeWidth={1.5} strokeDasharray='5 3' /&gt;&#10;                &lt;text x={435} y={225} textAnchor='end' fontSize={10} fill='#EF4444' fontWeight='bold'&gt;LCL&lt;/text&gt;&#10;&#10;                {/* 数据点折线 */}&#10;                &lt;polyline&#10;                    points='40,130 75,115 110,125 145,110 180,135 215,118 250,128 285,105 320,90 355,65 390,80 425,100'&#10;                    fill='none' stroke='#2563EB' strokeWidth={2}&#10;                /&gt;&#10;                {/* 数据点 */}&#10;                {[&#10;                    { x: 40, y: 130 }, { x: 75, y: 115 }, { x: 110, y: 125 }, { x: 145, y: 110 },&#10;                    { x: 180, y: 135 }, { x: 215, y: 118 }, { x: 250, y: 128 }, { x: 285, y: 105 },&#10;                    { x: 320, y: 90 }, { x: 355, y: 65 }, { x: 390, y: 80 }, { x: 425, y: 100 },&#10;                ].map((pt, i) =&gt; (&#10;                    &lt;circle key={i} cx={pt.x} cy={pt.y} r={4} fill={pt.y &lt; 35 ? '#DC2626' : '#2563EB'} /&gt;&#10;                ))}&#10;                {/* 异常区域标注 */}&#10;                &lt;circle cx={355} cy={65} r={10} fill='none' stroke='#DC2626' strokeWidth={2} /&gt;&#10;                &lt;text x={355} y={50} textAnchor='middle' fontSize={10} fill='#DC2626' fontWeight='bold'&gt;异常!&lt;/text&gt;&#10;&#10;                {/* 坐标轴 */}&#10;                &lt;line x1={30} y1={210} x2={440} y2={210} stroke='#94A3B8' strokeWidth={1} /&gt;&#10;                &lt;text x={235} y={237} textAnchor='middle' fontSize={11} fill='#475569'&gt;样本序号（时间）&lt;/text&gt;&#10;            &lt;/svg&gt;&#10;&#10;            {/* 八种异常判据 */}&#10;            &lt;Box style={{&#10;                flexDirection: 'row',&#10;                gap: 6,&#10;                marginTop: 8,&#10;            }}&gt;&#10;                &lt;Text style={{ fontSize: 12, color: '#0F172A', fontWeight: 'bold' }}&gt;Discrepancy rules:&lt;/Text&gt;&#10;                {['Over limit', 'continuous rise', 'alternating fluctuations', 'Close to limit'].map((rule, i) =&gt; (&#10;                    &lt;Box key={i} style={{&#10;                        background: '#FEF2F2',&#10;                        paddingLeft: 8, paddingRight: 8,&#10;                        paddingTop: 3, paddingBottom: 3,&#10;                        borderRadius: 10,&#10;                        border: '1px solid #FCA5A5',&#10;                    }}&gt;&#10;                        &lt;Text style={{ fontSize: 10, color: '#DC2626', fontWeight: 600 }}&gt;&#10;                            {rule}&#10;                        &lt;/Text&gt;&#10;                    &lt;/Box&gt;&#10;                ))}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8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矩形 38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4" name="任意形状 38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85" name="文本框 38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03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386" name="文本框 38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Histograms and Control Charts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Look at the distribution and control the process</a:t>
            </a:r>
            <a:endParaRPr/>
          </a:p>
        </p:txBody>
      </p:sp>
      <p:pic>
        <p:nvPicPr>
          <p:cNvPr id="387" name="图形 38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428750"/>
            <a:ext cx="209550" cy="209550"/>
          </a:xfrm>
          <a:prstGeom prst="rect">
            <a:avLst/>
          </a:prstGeom>
          <a:ln/>
        </p:spPr>
      </p:pic>
      <p:sp>
        <p:nvSpPr>
          <p:cNvPr id="388" name="文本框 387" descr="{&quot;isTemplate&quot;:true,&quot;type&quot;:&quot;text&quot;}"/>
          <p:cNvSpPr txBox="1"/>
          <p:nvPr/>
        </p:nvSpPr>
        <p:spPr>
          <a:xfrm>
            <a:off x="876300" y="1428750"/>
            <a:ext cx="141922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Histogram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Histogram</a:t>
            </a:r>
            <a:endParaRPr/>
          </a:p>
        </p:txBody>
      </p:sp>
      <p:sp>
        <p:nvSpPr>
          <p:cNvPr id="389" name="文本框 388" descr="{&quot;isTemplate&quot;:true,&quot;type&quot;:&quot;text&quot;}"/>
          <p:cNvSpPr txBox="1"/>
          <p:nvPr/>
        </p:nvSpPr>
        <p:spPr>
          <a:xfrm>
            <a:off x="571500" y="1714500"/>
            <a:ext cx="54864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Display the data distribution shape and determine whether the process is normal</a:t>
            </a:r>
            <a:endParaRPr/>
          </a:p>
        </p:txBody>
      </p:sp>
      <p:pic>
        <p:nvPicPr>
          <p:cNvPr id="390" name="图形 38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1500" y="2019300"/>
            <a:ext cx="4381500" cy="2286000"/>
          </a:xfrm>
          <a:prstGeom prst="rect">
            <a:avLst/>
          </a:prstGeom>
          <a:ln/>
        </p:spPr>
      </p:pic>
      <p:sp>
        <p:nvSpPr>
          <p:cNvPr id="391" name="圆角矩形 390"/>
          <p:cNvSpPr/>
          <p:nvPr/>
        </p:nvSpPr>
        <p:spPr>
          <a:xfrm>
            <a:off x="571500" y="4400550"/>
            <a:ext cx="1314450" cy="428625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2" name="任意形状 391"/>
          <p:cNvSpPr/>
          <p:nvPr/>
        </p:nvSpPr>
        <p:spPr>
          <a:xfrm>
            <a:off x="571500" y="4400550"/>
            <a:ext cx="1314450" cy="428625"/>
          </a:xfrm>
          <a:custGeom>
            <a:avLst/>
            <a:gdLst/>
            <a:ahLst/>
            <a:cxnLst/>
            <a:rect l="0" t="0" r="0" b="0"/>
            <a:pathLst>
              <a:path w="138" h="45">
                <a:moveTo>
                  <a:pt x="134" y="0"/>
                </a:moveTo>
                <a:cubicBezTo>
                  <a:pt x="136" y="0"/>
                  <a:pt x="138" y="2"/>
                  <a:pt x="138" y="3"/>
                </a:cubicBezTo>
                <a:cubicBezTo>
                  <a:pt x="138" y="3"/>
                  <a:pt x="137" y="2"/>
                  <a:pt x="136" y="2"/>
                </a:cubicBezTo>
                <a:lnTo>
                  <a:pt x="2" y="2"/>
                </a:lnTo>
                <a:cubicBezTo>
                  <a:pt x="1" y="2"/>
                  <a:pt x="0" y="3"/>
                  <a:pt x="0" y="4"/>
                </a:cubicBezTo>
                <a:cubicBezTo>
                  <a:pt x="0" y="2"/>
                  <a:pt x="2" y="0"/>
                  <a:pt x="4" y="0"/>
                </a:cubicBezTo>
                <a:lnTo>
                  <a:pt x="134" y="0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3" name="文本框 392" descr="{&quot;isTemplate&quot;:true,&quot;type&quot;:&quot;text&quot;}"/>
          <p:cNvSpPr txBox="1"/>
          <p:nvPr/>
        </p:nvSpPr>
        <p:spPr>
          <a:xfrm>
            <a:off x="647700" y="4476750"/>
            <a:ext cx="1162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Skewed type</a:t>
            </a:r>
            <a:endParaRPr/>
          </a:p>
        </p:txBody>
      </p:sp>
      <p:sp>
        <p:nvSpPr>
          <p:cNvPr id="394" name="文本框 393" descr="{&quot;isTemplate&quot;:true,&quot;type&quot;:&quot;text&quot;}"/>
          <p:cNvSpPr txBox="1"/>
          <p:nvPr/>
        </p:nvSpPr>
        <p:spPr>
          <a:xfrm>
            <a:off x="647700" y="4619625"/>
            <a:ext cx="11620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>
                <a:solidFill>
                  <a:srgbClr val="64748B"/>
                </a:solidFill>
                <a:latin typeface="Microsoft YaHei"/>
                <a:ea typeface="Microsoft YaHei"/>
              </a:rPr>
              <a:t>center offset</a:t>
            </a:r>
            <a:endParaRPr/>
          </a:p>
        </p:txBody>
      </p:sp>
      <p:sp>
        <p:nvSpPr>
          <p:cNvPr id="395" name="圆角矩形 394"/>
          <p:cNvSpPr/>
          <p:nvPr/>
        </p:nvSpPr>
        <p:spPr>
          <a:xfrm>
            <a:off x="1962150" y="4400550"/>
            <a:ext cx="1314450" cy="428625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6" name="任意形状 395"/>
          <p:cNvSpPr/>
          <p:nvPr/>
        </p:nvSpPr>
        <p:spPr>
          <a:xfrm>
            <a:off x="1962150" y="4400550"/>
            <a:ext cx="1314450" cy="428625"/>
          </a:xfrm>
          <a:custGeom>
            <a:avLst/>
            <a:gdLst/>
            <a:ahLst/>
            <a:cxnLst/>
            <a:rect l="0" t="0" r="0" b="0"/>
            <a:pathLst>
              <a:path w="138" h="45">
                <a:moveTo>
                  <a:pt x="134" y="0"/>
                </a:moveTo>
                <a:cubicBezTo>
                  <a:pt x="136" y="0"/>
                  <a:pt x="138" y="2"/>
                  <a:pt x="138" y="3"/>
                </a:cubicBezTo>
                <a:cubicBezTo>
                  <a:pt x="138" y="3"/>
                  <a:pt x="137" y="2"/>
                  <a:pt x="136" y="2"/>
                </a:cubicBezTo>
                <a:lnTo>
                  <a:pt x="2" y="2"/>
                </a:lnTo>
                <a:cubicBezTo>
                  <a:pt x="1" y="2"/>
                  <a:pt x="0" y="3"/>
                  <a:pt x="0" y="4"/>
                </a:cubicBezTo>
                <a:cubicBezTo>
                  <a:pt x="0" y="2"/>
                  <a:pt x="2" y="0"/>
                  <a:pt x="4" y="0"/>
                </a:cubicBezTo>
                <a:lnTo>
                  <a:pt x="134" y="0"/>
                </a:ln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97" name="文本框 396" descr="{&quot;isTemplate&quot;:true,&quot;type&quot;:&quot;text&quot;}"/>
          <p:cNvSpPr txBox="1"/>
          <p:nvPr/>
        </p:nvSpPr>
        <p:spPr>
          <a:xfrm>
            <a:off x="2038350" y="4476750"/>
            <a:ext cx="1162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bimodal</a:t>
            </a:r>
            <a:endParaRPr/>
          </a:p>
        </p:txBody>
      </p:sp>
      <p:sp>
        <p:nvSpPr>
          <p:cNvPr id="398" name="文本框 397" descr="{&quot;isTemplate&quot;:true,&quot;type&quot;:&quot;text&quot;}"/>
          <p:cNvSpPr txBox="1"/>
          <p:nvPr/>
        </p:nvSpPr>
        <p:spPr>
          <a:xfrm>
            <a:off x="2038350" y="4619625"/>
            <a:ext cx="11620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>
                <a:solidFill>
                  <a:srgbClr val="64748B"/>
                </a:solidFill>
                <a:latin typeface="Microsoft YaHei"/>
                <a:ea typeface="Microsoft YaHei"/>
              </a:rPr>
              <a:t>two sources</a:t>
            </a:r>
            <a:endParaRPr/>
          </a:p>
        </p:txBody>
      </p:sp>
      <p:sp>
        <p:nvSpPr>
          <p:cNvPr id="399" name="圆角矩形 398"/>
          <p:cNvSpPr/>
          <p:nvPr/>
        </p:nvSpPr>
        <p:spPr>
          <a:xfrm>
            <a:off x="3352800" y="4400550"/>
            <a:ext cx="1314450" cy="428625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0" name="任意形状 399"/>
          <p:cNvSpPr/>
          <p:nvPr/>
        </p:nvSpPr>
        <p:spPr>
          <a:xfrm>
            <a:off x="3352800" y="4400550"/>
            <a:ext cx="1314450" cy="428625"/>
          </a:xfrm>
          <a:custGeom>
            <a:avLst/>
            <a:gdLst/>
            <a:ahLst/>
            <a:cxnLst/>
            <a:rect l="0" t="0" r="0" b="0"/>
            <a:pathLst>
              <a:path w="138" h="45">
                <a:moveTo>
                  <a:pt x="134" y="0"/>
                </a:moveTo>
                <a:cubicBezTo>
                  <a:pt x="136" y="0"/>
                  <a:pt x="138" y="2"/>
                  <a:pt x="138" y="3"/>
                </a:cubicBezTo>
                <a:cubicBezTo>
                  <a:pt x="138" y="3"/>
                  <a:pt x="137" y="2"/>
                  <a:pt x="136" y="2"/>
                </a:cubicBezTo>
                <a:lnTo>
                  <a:pt x="2" y="2"/>
                </a:lnTo>
                <a:cubicBezTo>
                  <a:pt x="1" y="2"/>
                  <a:pt x="0" y="3"/>
                  <a:pt x="0" y="4"/>
                </a:cubicBezTo>
                <a:cubicBezTo>
                  <a:pt x="0" y="2"/>
                  <a:pt x="2" y="0"/>
                  <a:pt x="4" y="0"/>
                </a:cubicBezTo>
                <a:lnTo>
                  <a:pt x="134" y="0"/>
                </a:ln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1" name="文本框 400" descr="{&quot;isTemplate&quot;:true,&quot;type&quot;:&quot;text&quot;}"/>
          <p:cNvSpPr txBox="1"/>
          <p:nvPr/>
        </p:nvSpPr>
        <p:spPr>
          <a:xfrm>
            <a:off x="3429000" y="4476750"/>
            <a:ext cx="1162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Flat top type</a:t>
            </a:r>
            <a:endParaRPr/>
          </a:p>
        </p:txBody>
      </p:sp>
      <p:sp>
        <p:nvSpPr>
          <p:cNvPr id="402" name="文本框 401" descr="{&quot;isTemplate&quot;:true,&quot;type&quot;:&quot;text&quot;}"/>
          <p:cNvSpPr txBox="1"/>
          <p:nvPr/>
        </p:nvSpPr>
        <p:spPr>
          <a:xfrm>
            <a:off x="3429000" y="4619625"/>
            <a:ext cx="11620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>
                <a:solidFill>
                  <a:srgbClr val="64748B"/>
                </a:solidFill>
                <a:latin typeface="Microsoft YaHei"/>
                <a:ea typeface="Microsoft YaHei"/>
              </a:rPr>
              <a:t>slow decay</a:t>
            </a:r>
            <a:endParaRPr/>
          </a:p>
        </p:txBody>
      </p:sp>
      <p:sp>
        <p:nvSpPr>
          <p:cNvPr id="403" name="圆角矩形 402"/>
          <p:cNvSpPr/>
          <p:nvPr/>
        </p:nvSpPr>
        <p:spPr>
          <a:xfrm>
            <a:off x="4743450" y="4400550"/>
            <a:ext cx="1314450" cy="428625"/>
          </a:xfrm>
          <a:prstGeom prst="roundRect">
            <a:avLst>
              <a:gd name="adj" fmla="val 88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4" name="任意形状 403"/>
          <p:cNvSpPr/>
          <p:nvPr/>
        </p:nvSpPr>
        <p:spPr>
          <a:xfrm>
            <a:off x="4743450" y="4400550"/>
            <a:ext cx="1314450" cy="428625"/>
          </a:xfrm>
          <a:custGeom>
            <a:avLst/>
            <a:gdLst/>
            <a:ahLst/>
            <a:cxnLst/>
            <a:rect l="0" t="0" r="0" b="0"/>
            <a:pathLst>
              <a:path w="138" h="45">
                <a:moveTo>
                  <a:pt x="134" y="0"/>
                </a:moveTo>
                <a:cubicBezTo>
                  <a:pt x="136" y="0"/>
                  <a:pt x="138" y="2"/>
                  <a:pt x="138" y="3"/>
                </a:cubicBezTo>
                <a:cubicBezTo>
                  <a:pt x="138" y="3"/>
                  <a:pt x="137" y="2"/>
                  <a:pt x="136" y="2"/>
                </a:cubicBezTo>
                <a:lnTo>
                  <a:pt x="2" y="2"/>
                </a:lnTo>
                <a:cubicBezTo>
                  <a:pt x="1" y="2"/>
                  <a:pt x="0" y="3"/>
                  <a:pt x="0" y="4"/>
                </a:cubicBezTo>
                <a:cubicBezTo>
                  <a:pt x="0" y="2"/>
                  <a:pt x="2" y="0"/>
                  <a:pt x="4" y="0"/>
                </a:cubicBezTo>
                <a:lnTo>
                  <a:pt x="134" y="0"/>
                </a:ln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05" name="文本框 404" descr="{&quot;isTemplate&quot;:true,&quot;type&quot;:&quot;text&quot;}"/>
          <p:cNvSpPr txBox="1"/>
          <p:nvPr/>
        </p:nvSpPr>
        <p:spPr>
          <a:xfrm>
            <a:off x="4819650" y="4476750"/>
            <a:ext cx="1162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Island type</a:t>
            </a:r>
            <a:endParaRPr/>
          </a:p>
        </p:txBody>
      </p:sp>
      <p:sp>
        <p:nvSpPr>
          <p:cNvPr id="406" name="文本框 405" descr="{&quot;isTemplate&quot;:true,&quot;type&quot;:&quot;text&quot;}"/>
          <p:cNvSpPr txBox="1"/>
          <p:nvPr/>
        </p:nvSpPr>
        <p:spPr>
          <a:xfrm>
            <a:off x="4819650" y="4619625"/>
            <a:ext cx="11620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>
                <a:solidFill>
                  <a:srgbClr val="64748B"/>
                </a:solidFill>
                <a:latin typeface="Microsoft YaHei"/>
                <a:ea typeface="Microsoft YaHei"/>
              </a:rPr>
              <a:t>Exceptions mixed in</a:t>
            </a:r>
            <a:endParaRPr/>
          </a:p>
        </p:txBody>
      </p:sp>
      <p:pic>
        <p:nvPicPr>
          <p:cNvPr id="407" name="图形 406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34100" y="1428750"/>
            <a:ext cx="209550" cy="209550"/>
          </a:xfrm>
          <a:prstGeom prst="rect">
            <a:avLst/>
          </a:prstGeom>
          <a:ln/>
        </p:spPr>
      </p:pic>
      <p:sp>
        <p:nvSpPr>
          <p:cNvPr id="408" name="文本框 407" descr="{&quot;isTemplate&quot;:true,&quot;type&quot;:&quot;text&quot;}"/>
          <p:cNvSpPr txBox="1"/>
          <p:nvPr/>
        </p:nvSpPr>
        <p:spPr>
          <a:xfrm>
            <a:off x="6438900" y="1428750"/>
            <a:ext cx="1666875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control chart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Control Chart</a:t>
            </a:r>
            <a:endParaRPr/>
          </a:p>
        </p:txBody>
      </p:sp>
      <p:sp>
        <p:nvSpPr>
          <p:cNvPr id="409" name="文本框 408" descr="{&quot;isTemplate&quot;:true,&quot;type&quot;:&quot;text&quot;}"/>
          <p:cNvSpPr txBox="1"/>
          <p:nvPr/>
        </p:nvSpPr>
        <p:spPr>
          <a:xfrm>
            <a:off x="6134100" y="1714500"/>
            <a:ext cx="54864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Monitor whether the process is under control and detect abnormal fluctuations in a timely manner</a:t>
            </a:r>
            <a:endParaRPr/>
          </a:p>
        </p:txBody>
      </p:sp>
      <p:pic>
        <p:nvPicPr>
          <p:cNvPr id="410" name="图形 409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34100" y="2019300"/>
            <a:ext cx="4381500" cy="2286000"/>
          </a:xfrm>
          <a:prstGeom prst="rect">
            <a:avLst/>
          </a:prstGeom>
          <a:ln/>
        </p:spPr>
      </p:pic>
      <p:sp>
        <p:nvSpPr>
          <p:cNvPr id="411" name="文本框 410" descr="{&quot;isTemplate&quot;:true,&quot;type&quot;:&quot;text&quot;}"/>
          <p:cNvSpPr txBox="1"/>
          <p:nvPr/>
        </p:nvSpPr>
        <p:spPr>
          <a:xfrm>
            <a:off x="6134100" y="4381500"/>
            <a:ext cx="5715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Discrepancy rules:</a:t>
            </a:r>
            <a:endParaRPr/>
          </a:p>
        </p:txBody>
      </p:sp>
      <p:sp>
        <p:nvSpPr>
          <p:cNvPr id="412" name="圆角矩形 411"/>
          <p:cNvSpPr/>
          <p:nvPr/>
        </p:nvSpPr>
        <p:spPr>
          <a:xfrm>
            <a:off x="6762750" y="4381500"/>
            <a:ext cx="342900" cy="171450"/>
          </a:xfrm>
          <a:prstGeom prst="roundRect">
            <a:avLst>
              <a:gd name="adj" fmla="val 55556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3" name="文本框 412" descr="{&quot;isTemplate&quot;:true,&quot;type&quot;:&quot;text&quot;}"/>
          <p:cNvSpPr txBox="1"/>
          <p:nvPr/>
        </p:nvSpPr>
        <p:spPr>
          <a:xfrm>
            <a:off x="6838950" y="4410075"/>
            <a:ext cx="1905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DC2626"/>
                </a:solidFill>
                <a:latin typeface="Microsoft YaHei"/>
                <a:ea typeface="Microsoft YaHei"/>
              </a:rPr>
              <a:t>Over limit</a:t>
            </a:r>
            <a:endParaRPr/>
          </a:p>
        </p:txBody>
      </p:sp>
      <p:sp>
        <p:nvSpPr>
          <p:cNvPr id="414" name="圆角矩形 413"/>
          <p:cNvSpPr/>
          <p:nvPr/>
        </p:nvSpPr>
        <p:spPr>
          <a:xfrm>
            <a:off x="7162800" y="4381500"/>
            <a:ext cx="533400" cy="171450"/>
          </a:xfrm>
          <a:prstGeom prst="roundRect">
            <a:avLst>
              <a:gd name="adj" fmla="val 55556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5" name="文本框 414" descr="{&quot;isTemplate&quot;:true,&quot;type&quot;:&quot;text&quot;}"/>
          <p:cNvSpPr txBox="1"/>
          <p:nvPr/>
        </p:nvSpPr>
        <p:spPr>
          <a:xfrm>
            <a:off x="7239000" y="4410075"/>
            <a:ext cx="3810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DC2626"/>
                </a:solidFill>
                <a:latin typeface="Microsoft YaHei"/>
                <a:ea typeface="Microsoft YaHei"/>
              </a:rPr>
              <a:t>continuous rise</a:t>
            </a:r>
            <a:endParaRPr/>
          </a:p>
        </p:txBody>
      </p:sp>
      <p:sp>
        <p:nvSpPr>
          <p:cNvPr id="416" name="圆角矩形 415"/>
          <p:cNvSpPr/>
          <p:nvPr/>
        </p:nvSpPr>
        <p:spPr>
          <a:xfrm>
            <a:off x="7753350" y="4381500"/>
            <a:ext cx="533400" cy="171450"/>
          </a:xfrm>
          <a:prstGeom prst="roundRect">
            <a:avLst>
              <a:gd name="adj" fmla="val 55556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7" name="文本框 416" descr="{&quot;isTemplate&quot;:true,&quot;type&quot;:&quot;text&quot;}"/>
          <p:cNvSpPr txBox="1"/>
          <p:nvPr/>
        </p:nvSpPr>
        <p:spPr>
          <a:xfrm>
            <a:off x="7829550" y="4410075"/>
            <a:ext cx="38100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DC2626"/>
                </a:solidFill>
                <a:latin typeface="Microsoft YaHei"/>
                <a:ea typeface="Microsoft YaHei"/>
              </a:rPr>
              <a:t>alternating fluctuations</a:t>
            </a:r>
            <a:endParaRPr/>
          </a:p>
        </p:txBody>
      </p:sp>
      <p:sp>
        <p:nvSpPr>
          <p:cNvPr id="418" name="圆角矩形 417"/>
          <p:cNvSpPr/>
          <p:nvPr/>
        </p:nvSpPr>
        <p:spPr>
          <a:xfrm>
            <a:off x="8343900" y="4381500"/>
            <a:ext cx="438150" cy="171450"/>
          </a:xfrm>
          <a:prstGeom prst="roundRect">
            <a:avLst>
              <a:gd name="adj" fmla="val 55556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9" name="文本框 418" descr="{&quot;isTemplate&quot;:true,&quot;type&quot;:&quot;text&quot;}"/>
          <p:cNvSpPr txBox="1"/>
          <p:nvPr/>
        </p:nvSpPr>
        <p:spPr>
          <a:xfrm>
            <a:off x="8420100" y="4410075"/>
            <a:ext cx="285750" cy="1143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750" b="1">
                <a:solidFill>
                  <a:srgbClr val="DC2626"/>
                </a:solidFill>
                <a:latin typeface="Microsoft YaHei"/>
                <a:ea typeface="Microsoft YaHei"/>
              </a:rPr>
              <a:t>Close to limit</a:t>
            </a:r>
            <a:endParaRPr/>
          </a:p>
        </p:txBody>
      </p:sp>
      <p:sp>
        <p:nvSpPr>
          <p:cNvPr id="420" name="任意形状 419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1" name="文本框 420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422" name="文本框 421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18 / 30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3 · Quality Tools and Methods&#10;            &lt;/Text&gt;&#10;            &lt;Text style={{ fontSize: 34, color: '#0F172A', fontWeight: 'bold', marginTop: 8 }}&gt;&#10;                5SManagement and visualization —— quality foundation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5S METHODOLOGY&#10;                &lt;/Text&gt;&#10;                &lt;Text style={{ fontSize: 30, color: '#FFFFFF', fontWeight: 'bold', marginTop: 4 }}&gt;&#10;                    5S manage&#10;                &lt;/Text&gt;&#10;                &lt;Box style={{ width: 40, height: 3, background: '#F59E0B', marginTop: 12 }} /&gt;&#10;                &lt;Text style={{ fontSize: 14, color: 'rgba(255,255,255,0.85)', marginTop: 14, lineHeight: 1.6 }}&gt;&#10;                    From organization to quality, create an orderly, efficient and safe working environment&#10;                &lt;/Text&gt;&#10;            &lt;/Box&gt;&#10;            &lt;Box style={{&#10;                background: '#F8FAFC',&#10;                borderLeft: '4px solid #F59E0B',&#10;                padding: 14,&#10;                marginTop: 20,&#10;                borderRadius: 4,&#10;            }}&gt;&#10;                &lt;Text style={{ fontSize: 13, color: '#475569', lineHeight: 1.6, fontStyle: 'italic' }}&gt;&#10;                    &quot;5SIt’s not about spring cleaning, it’s about making problems visible, making standards visible, and making improvements visible.&quot;&#10;                &lt;/Text&gt;&#10;            &lt;/Box&gt;&#10;            &lt;Box style={{&#10;                background: 'rgba(245,158,11,0.10)',&#10;                padding: 14,&#10;                marginTop: 16,&#10;                borderRadius: 6,&#10;            }}&gt;&#10;                &lt;Text style={{ fontSize: 13, color: '#0F172A', fontWeight: 'bold' }}&gt;&#10;                    Three principles of visual management&#10;                &lt;/Text&gt;&#10;                &lt;Box style={{ flexDirection: 'column', gap: 6, marginTop: 8 }}&gt;&#10;                    {['make normal/The exception is clear at a glance', 'Make standards within reach', 'Let the problem have nowhere to hide'].map((point, i) =&gt; (&#10;                        &lt;Box key={i} style={{ flexDirection: 'row', gap: 6 }}&gt;&#10;                            &lt;Text style={{ fontSize: 14, color: '#F59E0B', fontWeight: 'bold' }}&gt;{i + 1}.&lt;/Text&gt;&#10;                            &lt;Text style={{ fontSize: 12, color: '#475569' }}&gt;{point}&lt;/Text&gt;&#10;                        &lt;/Box&gt;&#10;                    ))}&#10;                &lt;/Box&gt;&#10;            &lt;/Box&gt;&#10;        &lt;/Box&gt;&#10;&#10;        {/* 右65%：5S五要素 */}&#10;        &lt;Box style={{&#10;            position: 'absolute',&#10;            top: 150, right: 60,&#10;            width: '58%',&#10;            flexDirection: 'column',&#10;            gap: 10,&#10;        }}&gt;&#10;            {[&#10;                {&#10;                    jp: 'tidy', en: 'Seiri', num: '1S',&#10;                    desc: 'Differentiate between necessary and unnecessary items and eliminate unnecessary items',&#10;                    action: 'Only keep the necessary ones and clean up the rest.',&#10;                    icon: 'trash-alt', color: '#2563EB',&#10;                },&#10;                {&#10;                    jp: 'Rectify', en: 'Seiton', num: '2S',&#10;                    desc: 'Positioning, quantification, and volume placement of necessary items',&#10;                    action: 'Positioning and volume, easy to pick up and place',&#10;                    icon: 'sort', color: '#0EA5E9',&#10;                },&#10;                {&#10;                    jp: 'clean', en: 'Seiso', num: '3S',&#10;                    desc: 'Clean the environment and equipment to find and eliminate sources of pollution',&#10;                    action: 'Clean and inspect, if any abnormalities are found',&#10;                    icon: 'broom', color: '#10B981',&#10;                },&#10;                {&#10;                    jp: 'clean', en: 'Seiketsu', num: '4S',&#10;                    desc: 'Before3SStandardization, institutionalization, and continuous maintenance',&#10;                    action: 'Standardization, institutionalization, normalization',&#10;                    icon: 'clipboard-check', color: '#F59E0B',&#10;                },&#10;                {&#10;                    jp: 'Literacy', en: 'Shitsuke', num: '5S',&#10;                    desc: 'Develop the habit of obeying rules and improve team quality',&#10;                    action: 'Self-discipline and self-improvement, develop habits',&#10;                    icon: 'user-graduate', color: '#8B5CF6',&#10;                },&#10;            ].map((item, idx) =&gt; (&#10;                &lt;Box key={idx} style={{&#10;                    flexDirection: 'row',&#10;                    alignItems: 'center',&#10;                    gap: 14,&#10;                    background: '#F8FAFC',&#10;                    padding: 12,&#10;                    borderRadius: 8,&#10;                    borderLeft: `4px solid ${item.color}`,&#10;                }}&gt;&#10;                    &lt;Box style={{&#10;                        width: 56, height: 56,&#10;                        borderRadius: 8,&#10;                        background: `${item.color}1A`,&#10;                        justifyContent: 'center',&#10;                        alignItems: 'center',&#10;                        flexDirection: 'column',&#10;                    }}&gt;&#10;                        &lt;FAIcon name={item.icon} style={{ fill: item.color, width: 24, height: 24 }} /&gt;&#10;                    &lt;/Box&gt;&#10;                    &lt;Box style={{ flexDirection: 'column', flex: 1 }}&gt;&#10;                        &lt;Box style={{ flexDirection: 'row', alignItems: 'baseline', gap: 8 }}&gt;&#10;                            &lt;Text style={{ fontSize: 20, color: '#0F172A', fontWeight: 'bold' }}&gt;&#10;                                {item.jp}&#10;                            &lt;/Text&gt;&#10;                            &lt;Text style={{ fontSize: 12, color: '#94A3B8', fontFamily: 'Inter' }}&gt;&#10;                                {item.en} · {item.num}&#10;                            &lt;/Text&gt;&#10;                        &lt;/Box&gt;&#10;                        &lt;Text style={{ fontSize: 13, color: '#64748B', marginTop: 2, lineHeight: 1.4 }}&gt;&#10;                            {item.desc}&#10;                        &lt;/Text&gt;&#10;                        &lt;Text style={{ fontSize: 12, color: item.color, fontWeight: 600, marginTop: 2 }}&gt;&#10;                            {item.action}&#10;                        &lt;/Text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19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矩形 4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5" name="任意形状 424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26" name="文本框 425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03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Tools and Methods</a:t>
            </a:r>
            <a:endParaRPr/>
          </a:p>
        </p:txBody>
      </p:sp>
      <p:sp>
        <p:nvSpPr>
          <p:cNvPr id="427" name="文本框 426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5S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Management and visualization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quality foundation</a:t>
            </a:r>
            <a:endParaRPr/>
          </a:p>
        </p:txBody>
      </p:sp>
      <p:sp>
        <p:nvSpPr>
          <p:cNvPr id="428" name="圆角矩形 427"/>
          <p:cNvSpPr/>
          <p:nvPr/>
        </p:nvSpPr>
        <p:spPr>
          <a:xfrm>
            <a:off x="571500" y="1428750"/>
            <a:ext cx="3657600" cy="1562100"/>
          </a:xfrm>
          <a:prstGeom prst="roundRect">
            <a:avLst>
              <a:gd name="adj" fmla="val 4878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429" name="文本框 428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5S METHODOLOGY</a:t>
            </a:r>
            <a:endParaRPr/>
          </a:p>
        </p:txBody>
      </p:sp>
      <p:sp>
        <p:nvSpPr>
          <p:cNvPr id="430" name="文本框 429" descr="{&quot;isTemplate&quot;:true,&quot;type&quot;:&quot;text&quot;}"/>
          <p:cNvSpPr txBox="1"/>
          <p:nvPr/>
        </p:nvSpPr>
        <p:spPr>
          <a:xfrm>
            <a:off x="800100" y="1885950"/>
            <a:ext cx="32004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FFFFFF"/>
                </a:solidFill>
                <a:latin typeface="Microsoft YaHei"/>
                <a:ea typeface="Microsoft YaHei"/>
              </a:rPr>
              <a:t>5S </a:t>
            </a: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manage</a:t>
            </a:r>
            <a:endParaRPr/>
          </a:p>
        </p:txBody>
      </p:sp>
      <p:sp>
        <p:nvSpPr>
          <p:cNvPr id="431" name="矩形 430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2" name="文本框 431" descr="{&quot;isTemplate&quot;:true,&quot;type&quot;:&quot;text&quot;}"/>
          <p:cNvSpPr txBox="1"/>
          <p:nvPr/>
        </p:nvSpPr>
        <p:spPr>
          <a:xfrm>
            <a:off x="800100" y="2505075"/>
            <a:ext cx="32004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From organization to quality, create an orderly, efficient and safe working environment</a:t>
            </a:r>
            <a:endParaRPr/>
          </a:p>
        </p:txBody>
      </p:sp>
      <p:sp>
        <p:nvSpPr>
          <p:cNvPr id="433" name="圆角矩形 432"/>
          <p:cNvSpPr/>
          <p:nvPr/>
        </p:nvSpPr>
        <p:spPr>
          <a:xfrm>
            <a:off x="609600" y="3181350"/>
            <a:ext cx="3657600" cy="742950"/>
          </a:xfrm>
          <a:prstGeom prst="roundRect">
            <a:avLst>
              <a:gd name="adj" fmla="val 512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4" name="任意形状 433"/>
          <p:cNvSpPr/>
          <p:nvPr/>
        </p:nvSpPr>
        <p:spPr>
          <a:xfrm>
            <a:off x="609600" y="3181350"/>
            <a:ext cx="3657600" cy="742950"/>
          </a:xfrm>
          <a:custGeom>
            <a:avLst/>
            <a:gdLst/>
            <a:ahLst/>
            <a:cxnLst/>
            <a:rect l="0" t="0" r="0" b="0"/>
            <a:pathLst>
              <a:path w="384" h="78">
                <a:moveTo>
                  <a:pt x="4" y="78"/>
                </a:moveTo>
                <a:cubicBezTo>
                  <a:pt x="2" y="78"/>
                  <a:pt x="0" y="76"/>
                  <a:pt x="0" y="7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78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5" name="文本框 434" descr="{&quot;isTemplate&quot;:true,&quot;type&quot;:&quot;text&quot;}"/>
          <p:cNvSpPr txBox="1"/>
          <p:nvPr/>
        </p:nvSpPr>
        <p:spPr>
          <a:xfrm>
            <a:off x="742950" y="3314700"/>
            <a:ext cx="3352800" cy="4762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"5S</a:t>
            </a:r>
            <a:r>
              <a:rPr lang="zh-CN" sz="975" i="1">
                <a:solidFill>
                  <a:srgbClr val="475569"/>
                </a:solidFill>
                <a:latin typeface="Microsoft YaHei"/>
                <a:ea typeface="Microsoft YaHei"/>
              </a:rPr>
              <a:t>It’s not about spring cleaning, it’s about making problems visible, making standards visible, and making improvements visible.</a:t>
            </a:r>
            <a:r>
              <a:rPr lang="en-US" sz="975" i="1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36" name="圆角矩形 435"/>
          <p:cNvSpPr/>
          <p:nvPr/>
        </p:nvSpPr>
        <p:spPr>
          <a:xfrm>
            <a:off x="571500" y="4076700"/>
            <a:ext cx="3657600" cy="1095375"/>
          </a:xfrm>
          <a:prstGeom prst="roundRect">
            <a:avLst>
              <a:gd name="adj" fmla="val 5217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437" name="文本框 436" descr="{&quot;isTemplate&quot;:true,&quot;type&quot;:&quot;text&quot;}"/>
          <p:cNvSpPr txBox="1"/>
          <p:nvPr/>
        </p:nvSpPr>
        <p:spPr>
          <a:xfrm>
            <a:off x="704850" y="4210050"/>
            <a:ext cx="3390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Three principles of visual management</a:t>
            </a:r>
            <a:endParaRPr/>
          </a:p>
        </p:txBody>
      </p:sp>
      <p:sp>
        <p:nvSpPr>
          <p:cNvPr id="438" name="文本框 437" descr="{&quot;isTemplate&quot;:true,&quot;type&quot;:&quot;text&quot;}"/>
          <p:cNvSpPr txBox="1"/>
          <p:nvPr/>
        </p:nvSpPr>
        <p:spPr>
          <a:xfrm>
            <a:off x="704850" y="4438650"/>
            <a:ext cx="114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59E0B"/>
                </a:solidFill>
                <a:latin typeface="Microsoft YaHei"/>
                <a:ea typeface="Microsoft YaHei"/>
              </a:rPr>
              <a:t>1.</a:t>
            </a:r>
            <a:endParaRPr/>
          </a:p>
        </p:txBody>
      </p:sp>
      <p:sp>
        <p:nvSpPr>
          <p:cNvPr id="439" name="文本框 438" descr="{&quot;isTemplate&quot;:true,&quot;type&quot;:&quot;text&quot;}"/>
          <p:cNvSpPr txBox="1"/>
          <p:nvPr/>
        </p:nvSpPr>
        <p:spPr>
          <a:xfrm>
            <a:off x="876300" y="44386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make normal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/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The exception is clear at a glance</a:t>
            </a:r>
            <a:endParaRPr/>
          </a:p>
        </p:txBody>
      </p:sp>
      <p:sp>
        <p:nvSpPr>
          <p:cNvPr id="440" name="文本框 439" descr="{&quot;isTemplate&quot;:true,&quot;type&quot;:&quot;text&quot;}"/>
          <p:cNvSpPr txBox="1"/>
          <p:nvPr/>
        </p:nvSpPr>
        <p:spPr>
          <a:xfrm>
            <a:off x="704850" y="4657725"/>
            <a:ext cx="114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59E0B"/>
                </a:solidFill>
                <a:latin typeface="Microsoft YaHei"/>
                <a:ea typeface="Microsoft YaHei"/>
              </a:rPr>
              <a:t>2.</a:t>
            </a:r>
            <a:endParaRPr/>
          </a:p>
        </p:txBody>
      </p:sp>
      <p:sp>
        <p:nvSpPr>
          <p:cNvPr id="441" name="文本框 440" descr="{&quot;isTemplate&quot;:true,&quot;type&quot;:&quot;text&quot;}"/>
          <p:cNvSpPr txBox="1"/>
          <p:nvPr/>
        </p:nvSpPr>
        <p:spPr>
          <a:xfrm>
            <a:off x="876300" y="4657725"/>
            <a:ext cx="8001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Make standards within reach</a:t>
            </a:r>
            <a:endParaRPr/>
          </a:p>
        </p:txBody>
      </p:sp>
      <p:sp>
        <p:nvSpPr>
          <p:cNvPr id="442" name="文本框 441" descr="{&quot;isTemplate&quot;:true,&quot;type&quot;:&quot;text&quot;}"/>
          <p:cNvSpPr txBox="1"/>
          <p:nvPr/>
        </p:nvSpPr>
        <p:spPr>
          <a:xfrm>
            <a:off x="704850" y="4876800"/>
            <a:ext cx="114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59E0B"/>
                </a:solidFill>
                <a:latin typeface="Microsoft YaHei"/>
                <a:ea typeface="Microsoft YaHei"/>
              </a:rPr>
              <a:t>3.</a:t>
            </a:r>
            <a:endParaRPr/>
          </a:p>
        </p:txBody>
      </p:sp>
      <p:sp>
        <p:nvSpPr>
          <p:cNvPr id="443" name="文本框 442" descr="{&quot;isTemplate&quot;:true,&quot;type&quot;:&quot;text&quot;}"/>
          <p:cNvSpPr txBox="1"/>
          <p:nvPr/>
        </p:nvSpPr>
        <p:spPr>
          <a:xfrm>
            <a:off x="876300" y="4876800"/>
            <a:ext cx="8001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Let the problem have nowhere to hide</a:t>
            </a:r>
            <a:endParaRPr/>
          </a:p>
        </p:txBody>
      </p:sp>
      <p:sp>
        <p:nvSpPr>
          <p:cNvPr id="444" name="圆角矩形 443"/>
          <p:cNvSpPr/>
          <p:nvPr/>
        </p:nvSpPr>
        <p:spPr>
          <a:xfrm>
            <a:off x="4591050" y="1428750"/>
            <a:ext cx="7067550" cy="847725"/>
          </a:xfrm>
          <a:prstGeom prst="roundRect">
            <a:avLst>
              <a:gd name="adj" fmla="val 89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5" name="任意形状 444"/>
          <p:cNvSpPr/>
          <p:nvPr/>
        </p:nvSpPr>
        <p:spPr>
          <a:xfrm>
            <a:off x="4591050" y="1428750"/>
            <a:ext cx="7067550" cy="847725"/>
          </a:xfrm>
          <a:custGeom>
            <a:avLst/>
            <a:gdLst/>
            <a:ahLst/>
            <a:cxnLst/>
            <a:rect l="0" t="0" r="0" b="0"/>
            <a:pathLst>
              <a:path w="742" h="89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5"/>
                </a:lnTo>
                <a:cubicBezTo>
                  <a:pt x="4" y="87"/>
                  <a:pt x="5" y="89"/>
                  <a:pt x="7" y="89"/>
                </a:cubicBezTo>
                <a:cubicBezTo>
                  <a:pt x="3" y="89"/>
                  <a:pt x="0" y="85"/>
                  <a:pt x="0" y="8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6" name="圆角矩形 445"/>
          <p:cNvSpPr/>
          <p:nvPr/>
        </p:nvSpPr>
        <p:spPr>
          <a:xfrm>
            <a:off x="4705350" y="159067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47" name="图形 446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57750" y="1743075"/>
            <a:ext cx="228600" cy="228600"/>
          </a:xfrm>
          <a:prstGeom prst="rect">
            <a:avLst/>
          </a:prstGeom>
          <a:ln/>
        </p:spPr>
      </p:pic>
      <p:sp>
        <p:nvSpPr>
          <p:cNvPr id="448" name="文本框 447" descr="{&quot;isTemplate&quot;:true,&quot;type&quot;:&quot;text&quot;}"/>
          <p:cNvSpPr txBox="1"/>
          <p:nvPr/>
        </p:nvSpPr>
        <p:spPr>
          <a:xfrm>
            <a:off x="5372100" y="1543050"/>
            <a:ext cx="38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tidy</a:t>
            </a:r>
            <a:endParaRPr/>
          </a:p>
        </p:txBody>
      </p:sp>
      <p:sp>
        <p:nvSpPr>
          <p:cNvPr id="449" name="文本框 448" descr="{&quot;isTemplate&quot;:true,&quot;type&quot;:&quot;text&quot;}"/>
          <p:cNvSpPr txBox="1"/>
          <p:nvPr/>
        </p:nvSpPr>
        <p:spPr>
          <a:xfrm>
            <a:off x="5829300" y="1543050"/>
            <a:ext cx="46672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Seiri · 1S</a:t>
            </a:r>
            <a:endParaRPr/>
          </a:p>
        </p:txBody>
      </p:sp>
      <p:sp>
        <p:nvSpPr>
          <p:cNvPr id="450" name="文本框 449" descr="{&quot;isTemplate&quot;:true,&quot;type&quot;:&quot;text&quot;}"/>
          <p:cNvSpPr txBox="1"/>
          <p:nvPr/>
        </p:nvSpPr>
        <p:spPr>
          <a:xfrm>
            <a:off x="5372100" y="1790700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Differentiate between necessary and unnecessary items and eliminate unnecessary items</a:t>
            </a:r>
            <a:endParaRPr/>
          </a:p>
        </p:txBody>
      </p:sp>
      <p:sp>
        <p:nvSpPr>
          <p:cNvPr id="451" name="文本框 450" descr="{&quot;isTemplate&quot;:true,&quot;type&quot;:&quot;text&quot;}"/>
          <p:cNvSpPr txBox="1"/>
          <p:nvPr/>
        </p:nvSpPr>
        <p:spPr>
          <a:xfrm>
            <a:off x="5372100" y="2019300"/>
            <a:ext cx="6134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Only keep the necessary ones and clean up the rest.</a:t>
            </a:r>
            <a:endParaRPr/>
          </a:p>
        </p:txBody>
      </p:sp>
      <p:sp>
        <p:nvSpPr>
          <p:cNvPr id="452" name="圆角矩形 451"/>
          <p:cNvSpPr/>
          <p:nvPr/>
        </p:nvSpPr>
        <p:spPr>
          <a:xfrm>
            <a:off x="4591050" y="2371725"/>
            <a:ext cx="7067550" cy="847725"/>
          </a:xfrm>
          <a:prstGeom prst="roundRect">
            <a:avLst>
              <a:gd name="adj" fmla="val 89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53" name="任意形状 452"/>
          <p:cNvSpPr/>
          <p:nvPr/>
        </p:nvSpPr>
        <p:spPr>
          <a:xfrm>
            <a:off x="4591050" y="2371725"/>
            <a:ext cx="7067550" cy="847725"/>
          </a:xfrm>
          <a:custGeom>
            <a:avLst/>
            <a:gdLst/>
            <a:ahLst/>
            <a:cxnLst/>
            <a:rect l="0" t="0" r="0" b="0"/>
            <a:pathLst>
              <a:path w="742" h="89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5"/>
                </a:lnTo>
                <a:cubicBezTo>
                  <a:pt x="4" y="87"/>
                  <a:pt x="5" y="89"/>
                  <a:pt x="7" y="89"/>
                </a:cubicBezTo>
                <a:cubicBezTo>
                  <a:pt x="3" y="89"/>
                  <a:pt x="0" y="85"/>
                  <a:pt x="0" y="8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54" name="圆角矩形 453"/>
          <p:cNvSpPr/>
          <p:nvPr/>
        </p:nvSpPr>
        <p:spPr>
          <a:xfrm>
            <a:off x="4705350" y="2533650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55" name="图形 454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57750" y="2686050"/>
            <a:ext cx="228600" cy="228600"/>
          </a:xfrm>
          <a:prstGeom prst="rect">
            <a:avLst/>
          </a:prstGeom>
          <a:ln/>
        </p:spPr>
      </p:pic>
      <p:sp>
        <p:nvSpPr>
          <p:cNvPr id="456" name="文本框 455" descr="{&quot;isTemplate&quot;:true,&quot;type&quot;:&quot;text&quot;}"/>
          <p:cNvSpPr txBox="1"/>
          <p:nvPr/>
        </p:nvSpPr>
        <p:spPr>
          <a:xfrm>
            <a:off x="5372100" y="2486025"/>
            <a:ext cx="38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Rectify</a:t>
            </a:r>
            <a:endParaRPr/>
          </a:p>
        </p:txBody>
      </p:sp>
      <p:sp>
        <p:nvSpPr>
          <p:cNvPr id="457" name="文本框 456" descr="{&quot;isTemplate&quot;:true,&quot;type&quot;:&quot;text&quot;}"/>
          <p:cNvSpPr txBox="1"/>
          <p:nvPr/>
        </p:nvSpPr>
        <p:spPr>
          <a:xfrm>
            <a:off x="5829300" y="2486025"/>
            <a:ext cx="5619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Seiton · 2S</a:t>
            </a:r>
            <a:endParaRPr/>
          </a:p>
        </p:txBody>
      </p:sp>
      <p:sp>
        <p:nvSpPr>
          <p:cNvPr id="458" name="文本框 457" descr="{&quot;isTemplate&quot;:true,&quot;type&quot;:&quot;text&quot;}"/>
          <p:cNvSpPr txBox="1"/>
          <p:nvPr/>
        </p:nvSpPr>
        <p:spPr>
          <a:xfrm>
            <a:off x="5372100" y="2733675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Positioning, quantification, and volume placement of necessary items</a:t>
            </a:r>
            <a:endParaRPr/>
          </a:p>
        </p:txBody>
      </p:sp>
      <p:sp>
        <p:nvSpPr>
          <p:cNvPr id="459" name="文本框 458" descr="{&quot;isTemplate&quot;:true,&quot;type&quot;:&quot;text&quot;}"/>
          <p:cNvSpPr txBox="1"/>
          <p:nvPr/>
        </p:nvSpPr>
        <p:spPr>
          <a:xfrm>
            <a:off x="5372100" y="2962275"/>
            <a:ext cx="6134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EA5E9"/>
                </a:solidFill>
                <a:latin typeface="Microsoft YaHei"/>
                <a:ea typeface="Microsoft YaHei"/>
              </a:rPr>
              <a:t>Positioning and volume, easy to pick up and place</a:t>
            </a:r>
            <a:endParaRPr/>
          </a:p>
        </p:txBody>
      </p:sp>
      <p:sp>
        <p:nvSpPr>
          <p:cNvPr id="460" name="圆角矩形 459"/>
          <p:cNvSpPr/>
          <p:nvPr/>
        </p:nvSpPr>
        <p:spPr>
          <a:xfrm>
            <a:off x="4591050" y="3314700"/>
            <a:ext cx="7067550" cy="847725"/>
          </a:xfrm>
          <a:prstGeom prst="roundRect">
            <a:avLst>
              <a:gd name="adj" fmla="val 89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1" name="任意形状 460"/>
          <p:cNvSpPr/>
          <p:nvPr/>
        </p:nvSpPr>
        <p:spPr>
          <a:xfrm>
            <a:off x="4591050" y="3314700"/>
            <a:ext cx="7067550" cy="847725"/>
          </a:xfrm>
          <a:custGeom>
            <a:avLst/>
            <a:gdLst/>
            <a:ahLst/>
            <a:cxnLst/>
            <a:rect l="0" t="0" r="0" b="0"/>
            <a:pathLst>
              <a:path w="742" h="89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5"/>
                </a:lnTo>
                <a:cubicBezTo>
                  <a:pt x="4" y="87"/>
                  <a:pt x="5" y="89"/>
                  <a:pt x="7" y="89"/>
                </a:cubicBezTo>
                <a:cubicBezTo>
                  <a:pt x="3" y="89"/>
                  <a:pt x="0" y="85"/>
                  <a:pt x="0" y="8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2" name="圆角矩形 461"/>
          <p:cNvSpPr/>
          <p:nvPr/>
        </p:nvSpPr>
        <p:spPr>
          <a:xfrm>
            <a:off x="4705350" y="347662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10B981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63" name="图形 46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57750" y="3629025"/>
            <a:ext cx="228600" cy="228600"/>
          </a:xfrm>
          <a:prstGeom prst="rect">
            <a:avLst/>
          </a:prstGeom>
          <a:ln/>
        </p:spPr>
      </p:pic>
      <p:sp>
        <p:nvSpPr>
          <p:cNvPr id="464" name="文本框 463" descr="{&quot;isTemplate&quot;:true,&quot;type&quot;:&quot;text&quot;}"/>
          <p:cNvSpPr txBox="1"/>
          <p:nvPr/>
        </p:nvSpPr>
        <p:spPr>
          <a:xfrm>
            <a:off x="5372100" y="3429000"/>
            <a:ext cx="38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clean</a:t>
            </a:r>
            <a:endParaRPr/>
          </a:p>
        </p:txBody>
      </p:sp>
      <p:sp>
        <p:nvSpPr>
          <p:cNvPr id="465" name="文本框 464" descr="{&quot;isTemplate&quot;:true,&quot;type&quot;:&quot;text&quot;}"/>
          <p:cNvSpPr txBox="1"/>
          <p:nvPr/>
        </p:nvSpPr>
        <p:spPr>
          <a:xfrm>
            <a:off x="5829300" y="3429000"/>
            <a:ext cx="5238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Seiso · 3S</a:t>
            </a:r>
            <a:endParaRPr/>
          </a:p>
        </p:txBody>
      </p:sp>
      <p:sp>
        <p:nvSpPr>
          <p:cNvPr id="466" name="文本框 465" descr="{&quot;isTemplate&quot;:true,&quot;type&quot;:&quot;text&quot;}"/>
          <p:cNvSpPr txBox="1"/>
          <p:nvPr/>
        </p:nvSpPr>
        <p:spPr>
          <a:xfrm>
            <a:off x="5372100" y="3676650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Clean the environment and equipment to find and eliminate sources of pollution</a:t>
            </a:r>
            <a:endParaRPr/>
          </a:p>
        </p:txBody>
      </p:sp>
      <p:sp>
        <p:nvSpPr>
          <p:cNvPr id="467" name="文本框 466" descr="{&quot;isTemplate&quot;:true,&quot;type&quot;:&quot;text&quot;}"/>
          <p:cNvSpPr txBox="1"/>
          <p:nvPr/>
        </p:nvSpPr>
        <p:spPr>
          <a:xfrm>
            <a:off x="5372100" y="3905250"/>
            <a:ext cx="6134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10B981"/>
                </a:solidFill>
                <a:latin typeface="Microsoft YaHei"/>
                <a:ea typeface="Microsoft YaHei"/>
              </a:rPr>
              <a:t>Clean and inspect, if any abnormalities are found</a:t>
            </a:r>
            <a:endParaRPr/>
          </a:p>
        </p:txBody>
      </p:sp>
      <p:sp>
        <p:nvSpPr>
          <p:cNvPr id="468" name="圆角矩形 467"/>
          <p:cNvSpPr/>
          <p:nvPr/>
        </p:nvSpPr>
        <p:spPr>
          <a:xfrm>
            <a:off x="4591050" y="4257675"/>
            <a:ext cx="7067550" cy="847725"/>
          </a:xfrm>
          <a:prstGeom prst="roundRect">
            <a:avLst>
              <a:gd name="adj" fmla="val 89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69" name="任意形状 468"/>
          <p:cNvSpPr/>
          <p:nvPr/>
        </p:nvSpPr>
        <p:spPr>
          <a:xfrm>
            <a:off x="4591050" y="4257675"/>
            <a:ext cx="7067550" cy="847725"/>
          </a:xfrm>
          <a:custGeom>
            <a:avLst/>
            <a:gdLst/>
            <a:ahLst/>
            <a:cxnLst/>
            <a:rect l="0" t="0" r="0" b="0"/>
            <a:pathLst>
              <a:path w="742" h="89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5"/>
                </a:lnTo>
                <a:cubicBezTo>
                  <a:pt x="4" y="87"/>
                  <a:pt x="5" y="89"/>
                  <a:pt x="7" y="89"/>
                </a:cubicBezTo>
                <a:cubicBezTo>
                  <a:pt x="3" y="89"/>
                  <a:pt x="0" y="85"/>
                  <a:pt x="0" y="8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0" name="圆角矩形 469"/>
          <p:cNvSpPr/>
          <p:nvPr/>
        </p:nvSpPr>
        <p:spPr>
          <a:xfrm>
            <a:off x="4705350" y="4419600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71" name="图形 470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57750" y="4572000"/>
            <a:ext cx="228600" cy="228600"/>
          </a:xfrm>
          <a:prstGeom prst="rect">
            <a:avLst/>
          </a:prstGeom>
          <a:ln/>
        </p:spPr>
      </p:pic>
      <p:sp>
        <p:nvSpPr>
          <p:cNvPr id="472" name="文本框 471" descr="{&quot;isTemplate&quot;:true,&quot;type&quot;:&quot;text&quot;}"/>
          <p:cNvSpPr txBox="1"/>
          <p:nvPr/>
        </p:nvSpPr>
        <p:spPr>
          <a:xfrm>
            <a:off x="5372100" y="4371975"/>
            <a:ext cx="38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clean</a:t>
            </a:r>
            <a:endParaRPr/>
          </a:p>
        </p:txBody>
      </p:sp>
      <p:sp>
        <p:nvSpPr>
          <p:cNvPr id="473" name="文本框 472" descr="{&quot;isTemplate&quot;:true,&quot;type&quot;:&quot;text&quot;}"/>
          <p:cNvSpPr txBox="1"/>
          <p:nvPr/>
        </p:nvSpPr>
        <p:spPr>
          <a:xfrm>
            <a:off x="5829300" y="4371975"/>
            <a:ext cx="6762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Seiketsu · 4S</a:t>
            </a:r>
            <a:endParaRPr/>
          </a:p>
        </p:txBody>
      </p:sp>
      <p:sp>
        <p:nvSpPr>
          <p:cNvPr id="474" name="文本框 473" descr="{&quot;isTemplate&quot;:true,&quot;type&quot;:&quot;text&quot;}"/>
          <p:cNvSpPr txBox="1"/>
          <p:nvPr/>
        </p:nvSpPr>
        <p:spPr>
          <a:xfrm>
            <a:off x="5372100" y="4619625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Before</a:t>
            </a:r>
            <a:r>
              <a:rPr lang="en-US" sz="975">
                <a:solidFill>
                  <a:srgbClr val="64748B"/>
                </a:solidFill>
                <a:latin typeface="Microsoft YaHei"/>
                <a:ea typeface="Microsoft YaHei"/>
              </a:rPr>
              <a:t>3S</a:t>
            </a: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Standardization, institutionalization, and continuous maintenance</a:t>
            </a:r>
            <a:endParaRPr/>
          </a:p>
        </p:txBody>
      </p:sp>
      <p:sp>
        <p:nvSpPr>
          <p:cNvPr id="475" name="文本框 474" descr="{&quot;isTemplate&quot;:true,&quot;type&quot;:&quot;text&quot;}"/>
          <p:cNvSpPr txBox="1"/>
          <p:nvPr/>
        </p:nvSpPr>
        <p:spPr>
          <a:xfrm>
            <a:off x="5372100" y="4848225"/>
            <a:ext cx="6134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F59E0B"/>
                </a:solidFill>
                <a:latin typeface="Microsoft YaHei"/>
                <a:ea typeface="Microsoft YaHei"/>
              </a:rPr>
              <a:t>Standardization, institutionalization, normalization</a:t>
            </a:r>
            <a:endParaRPr/>
          </a:p>
        </p:txBody>
      </p:sp>
      <p:sp>
        <p:nvSpPr>
          <p:cNvPr id="476" name="圆角矩形 475"/>
          <p:cNvSpPr/>
          <p:nvPr/>
        </p:nvSpPr>
        <p:spPr>
          <a:xfrm>
            <a:off x="4591050" y="5200650"/>
            <a:ext cx="7067550" cy="847725"/>
          </a:xfrm>
          <a:prstGeom prst="roundRect">
            <a:avLst>
              <a:gd name="adj" fmla="val 898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7" name="任意形状 476"/>
          <p:cNvSpPr/>
          <p:nvPr/>
        </p:nvSpPr>
        <p:spPr>
          <a:xfrm>
            <a:off x="4591050" y="5200650"/>
            <a:ext cx="7067550" cy="847725"/>
          </a:xfrm>
          <a:custGeom>
            <a:avLst/>
            <a:gdLst/>
            <a:ahLst/>
            <a:cxnLst/>
            <a:rect l="0" t="0" r="0" b="0"/>
            <a:pathLst>
              <a:path w="742" h="89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5"/>
                </a:lnTo>
                <a:cubicBezTo>
                  <a:pt x="4" y="87"/>
                  <a:pt x="5" y="89"/>
                  <a:pt x="7" y="89"/>
                </a:cubicBezTo>
                <a:cubicBezTo>
                  <a:pt x="3" y="89"/>
                  <a:pt x="0" y="85"/>
                  <a:pt x="0" y="8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78" name="圆角矩形 477"/>
          <p:cNvSpPr/>
          <p:nvPr/>
        </p:nvSpPr>
        <p:spPr>
          <a:xfrm>
            <a:off x="4705350" y="5362575"/>
            <a:ext cx="533400" cy="533400"/>
          </a:xfrm>
          <a:prstGeom prst="roundRect">
            <a:avLst>
              <a:gd name="adj" fmla="val 14286"/>
            </a:avLst>
          </a:prstGeom>
          <a:solidFill>
            <a:srgbClr val="8B5CF6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79" name="图形 478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57750" y="5514975"/>
            <a:ext cx="228600" cy="228600"/>
          </a:xfrm>
          <a:prstGeom prst="rect">
            <a:avLst/>
          </a:prstGeom>
          <a:ln/>
        </p:spPr>
      </p:pic>
      <p:sp>
        <p:nvSpPr>
          <p:cNvPr id="480" name="文本框 479" descr="{&quot;isTemplate&quot;:true,&quot;type&quot;:&quot;text&quot;}"/>
          <p:cNvSpPr txBox="1"/>
          <p:nvPr/>
        </p:nvSpPr>
        <p:spPr>
          <a:xfrm>
            <a:off x="5372100" y="5314950"/>
            <a:ext cx="3810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172A"/>
                </a:solidFill>
                <a:latin typeface="Microsoft YaHei"/>
                <a:ea typeface="Microsoft YaHei"/>
              </a:rPr>
              <a:t>Literacy</a:t>
            </a:r>
            <a:endParaRPr/>
          </a:p>
        </p:txBody>
      </p:sp>
      <p:sp>
        <p:nvSpPr>
          <p:cNvPr id="481" name="文本框 480" descr="{&quot;isTemplate&quot;:true,&quot;type&quot;:&quot;text&quot;}"/>
          <p:cNvSpPr txBox="1"/>
          <p:nvPr/>
        </p:nvSpPr>
        <p:spPr>
          <a:xfrm>
            <a:off x="5829300" y="5314950"/>
            <a:ext cx="676275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>
                <a:solidFill>
                  <a:srgbClr val="94A3B8"/>
                </a:solidFill>
                <a:latin typeface="Inter"/>
                <a:ea typeface="Inter"/>
              </a:rPr>
              <a:t>Shitsuke · 5S</a:t>
            </a:r>
            <a:endParaRPr/>
          </a:p>
        </p:txBody>
      </p:sp>
      <p:sp>
        <p:nvSpPr>
          <p:cNvPr id="482" name="文本框 481" descr="{&quot;isTemplate&quot;:true,&quot;type&quot;:&quot;text&quot;}"/>
          <p:cNvSpPr txBox="1"/>
          <p:nvPr/>
        </p:nvSpPr>
        <p:spPr>
          <a:xfrm>
            <a:off x="5372100" y="5562600"/>
            <a:ext cx="61341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75">
                <a:solidFill>
                  <a:srgbClr val="64748B"/>
                </a:solidFill>
                <a:latin typeface="Microsoft YaHei"/>
                <a:ea typeface="Microsoft YaHei"/>
              </a:rPr>
              <a:t>Develop the habit of obeying rules and improve team quality</a:t>
            </a:r>
            <a:endParaRPr/>
          </a:p>
        </p:txBody>
      </p:sp>
      <p:sp>
        <p:nvSpPr>
          <p:cNvPr id="483" name="文本框 482" descr="{&quot;isTemplate&quot;:true,&quot;type&quot;:&quot;text&quot;}"/>
          <p:cNvSpPr txBox="1"/>
          <p:nvPr/>
        </p:nvSpPr>
        <p:spPr>
          <a:xfrm>
            <a:off x="5372100" y="5791200"/>
            <a:ext cx="61341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8B5CF6"/>
                </a:solidFill>
                <a:latin typeface="Microsoft YaHei"/>
                <a:ea typeface="Microsoft YaHei"/>
              </a:rPr>
              <a:t>Self-discipline and self-improvement, develop habits</a:t>
            </a:r>
            <a:endParaRPr/>
          </a:p>
        </p:txBody>
      </p:sp>
      <p:sp>
        <p:nvSpPr>
          <p:cNvPr id="484" name="任意形状 483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85" name="文本框 484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486" name="文本框 485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19 / 30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 standalone="yes"?>
<p:sld xmlns:a="http://schemas.openxmlformats.org/drawingml/2006/main" xmlns:r="http://schemas.openxmlformats.org/officeDocument/2006/relationships" xmlns:p="http://schemas.openxmlformats.org/presentationml/2006/main"><p:cSld><p:spTree><p:nvGrpSpPr><p:cNvPr id="1" name="" descr="&lt;Slide>&#xA;    &lt;Box style={{&#xA;        position: 'relative',&#xA;        width: '100%',&#xA;        height: '100%',&#xA;        background: '#FFFFFF',&#xA;    }}>&#xA;        {/* A区标题块 */}&#xA;        &lt;Box style={{&#xA;            position: 'absolute',&#xA;            top: 0, left: 0, right: 0,&#xA;            height: 120,&#xA;            paddingLeft: 60, paddingRight: 60,&#xA;            paddingTop: 20,&#xA;            flexDirection: 'column',&#xA;            justifyContent: 'center',&#xA;            borderBottom: '2px solid #2563EB',&#xA;        }}>&#xA;            &lt;Text style={{ fontSize: 14, color: '#F59E0B', letterSpacing: 4, fontWeight: 600 }}>&#xA;                CHAPTER 04 · Quality responsibility of all employees&#xA;            &lt;/Text>&#xA;            &lt;Text style={{ fontSize: 34, color: '#0F172A', fontWeight: 'bold', marginTop: 8 }}>&#xA;                Quality role for all employees —— Everyone is a quality gatekeeper&#xA;            &lt;/Text>&#xA;        &lt;/Box>&#xA;&#xA;        {/* 左35%：标题色块 + 引导句 */}&#xA;        &lt;Box style={{&#xA;            position: 'absolute',&#xA;            top: 150, left: 60,&#xA;            width: '30%',&#xA;            flexDirection: 'column',&#xA;        }}>&#xA;            &lt;Box style={{&#xA;                background: 'linear-gradient(135deg, #F59E0B 0%, #EF4444 100%)',&#xA;                padding: 24,&#xA;                borderRadius: 8,&#xA;            }}>&#xA;                &lt;Text style={{ fontSize: 18, color: 'rgba(255,255,255,0.85)', letterSpacing: 2 }}>&#xA;                    EVERYONE&#xA;                &lt;/Text>&#xA;                &lt;Text style={{ fontSize: 36, color: '#FFFFFF', fontWeight: 'bold', marginTop: 4 }}>&#xA;                    Everyone is responsible&#xA;                &lt;/Text>&#xA;                &lt;Box style={{ width: 40, height: 3, background: '#FFFFFF', marginTop: 12 }} />&#xA;                &lt;Text style={{ fontSize: 14, color: 'rgba(255,255,255,0.9)', marginTop: 16, lineHeight: 1.6 }}>&#xA;                    Quality is not exclusive to a certain department, but the basic responsibility of everyone&#xA;                &lt;/Text>&#xA;            &lt;/Box>&#xA;&#xA;            &lt;Box style={{&#xA;                background: '#F8FAFC',&#xA;                borderLeft: '4px solid #F59E0B',&#xA;                padding: 16,&#xA;                marginTop: 24,&#xA;                borderRadius: 4,&#xA;            }}>&#xA;                &lt;Text style={{ fontSize: 14, color: '#475569', lineHeight: 1.6, fontStyle: 'italic' }}>&#xA;                    &quot;Quality is designed, not inspected;&#xA;                    &lt;br />Quality is everyone's business, not just QA thing.&quot;&#xA;                &lt;/Text>&#xA;            &lt;/Box>&#xA;        &lt;/Box>&#xA;&#xA;        {/* 右65%：5个角色卡片纵向排列 */}&#xA;        &lt;Box style={{&#xA;            position: 'absolute',&#xA;            top: 150, right: 60,&#xA;            width: '58%',&#xA;            flexDirection: 'column',&#xA;            gap: 10,&#xA;        }}>&#xA;            {[&#xA;                {&#xA;                    role: 'Management',&#xA;                    en: 'Leadership',&#xA;                    icon: 'user-tie',&#xA;                    color: '#2563EB',&#xA;                    duties: ['Establish quality policy and goals', 'Allocate resources and create a quality culture', 'Participate in management reviews and assume final responsibility'],&#xA;                },&#xA;                {&#xA;                    role: 'R&D design',&#xA;                    en: 'R&amp;D / Design',&#xA;                    icon: 'drafting-compass',&#xA;                    color: '#0EA5E9',&#xA;                    duties: ['Source control:DFMEA / FTA analyze', 'Design standardization, design for manufacturability (DFM)', 'Verification and confirmation, closed-loop problem management'],&#xA;                },&#xA;                {&#xA;                    role: 'Manufacturing',&#xA;                    en: 'Production',&#xA;                    icon: 'cogs',&#xA;                    color: '#10B981',&#xA;                    duties: ['according to SOP Operation, first article inspection', 'Process monitoring and exception reporting', 'Equipment inspection and maintenance of working environment'],&#xA;                },&#xA;                {&#xA;                    role: 'Quality inspection',&#xA;                    en: 'Quality',&#xA;                    icon: 'search',&#xA;                    color: '#F59E0B',&#xA;                    duties: ['Incoming materials / process / Factory inspection', 'monitor SPC Data and Quality Trends', 'promote 8D / PDCA Improve implementation'],&#xA;                },&#xA;                {&#xA;                    role: 'functional support',&#xA;                    en: 'Support',&#xA;                    icon: 'hands-helping',&#xA;                    color: '#8B5CF6',&#xA;                    duties: ['Manpower: Ability training and assessment', 'Procurement: Supplier Management and Evaluation', 'Administration: Service Standards and Continuous Improvement'],&#xA;                },&#xA;            ].map((item, idx) => (&#xA;                &lt;Box key={idx} style={{&#xA;                    flexDirection: 'row',&#xA;                    alignItems: 'flex-start',&#xA;                    gap: 14,&#xA;                    background: '#FFFFFF',&#xA;                    paddingTop: 12, paddingBottom: 12,&#xA;                    paddingLeft: 14, paddingRight: 14,&#xA;                    borderRadius: 8,&#xA;                    border: '1px solid #E2E8F0',&#xA;                    borderLeft: `4px solid ${item.color}`,&#xA;                }}>&#xA;                    &lt;Box style={{&#xA;                        width: 48, height: 48,&#xA;                        borderRadius: 8,&#xA;                        background: `${item.color}1A`,&#xA;                        justifyContent: 'center',&#xA;                        alignItems: 'center',&#xA;                    }}>&#xA;                        &lt;FAIcon name={item.icon} style={{ fill: item.color, width: 24, height: 24 }} />&#xA;                    &lt;/Box>&#xA;                    &lt;Box style={{ flexDirection: 'column', flex: 1 }}>&#xA;                        &lt;Box style={{ flexDirection: 'row', alignItems: 'baseline', gap: 8 }}>&#xA;                            &lt;Text style={{ fontSize: 18, color: '#0F172A', fontWeight: 'bold' }}>&#xA;                                {item.role}&#xA;                            &lt;/Text>&#xA;                            &lt;Text style={{ fontSize: 11, color: '#94A3B8', fontFamily: 'Inter', letterSpacing: 1 }}>&#xA;                                {item.en.toUpperCase()}&#xA;                            &lt;/Text>&#xA;                        &lt;/Box>&#xA;                        &lt;Box style={{ flexDirection: 'row', gap: 14, marginTop: 6, flexWrap: 'wrap' }}>&#xA;                            {item.duties.map((duty, i) => (&#xA;                                &lt;Box key={i} style={{ flexDirection: 'row', alignItems: 'center', gap: 4 }}>&#xA;                                    &lt;FAIcon name='check' style={{ fill: item.color, width: 12, height: 12 }} />&#xA;                                    &lt;Text style={{ fontSize: 13, color: '#475569' }}>&#xA;                                        {duty}&#xA;                                    &lt;/Text>&#xA;                                &lt;/Box>&#xA;                            ))}&#xA;                        &lt;/Box>&#xA;                    &lt;/Box>&#xA;                &lt;/Box>&#xA;            ))}&#xA;        &lt;/Box>&#xA;&#xA;        {/* C区页脚条 */}&#xA;        &lt;Box style={{&#xA;            position: 'absolute',&#xA;            bottom: 0, left: 0, right: 0,&#xA;            height: 60,&#xA;            flexDirection: 'row',&#xA;            justifyContent: 'space-between',&#xA;            alignItems: 'center',&#xA;            paddingLeft: 60, paddingRight: 60,&#xA;            borderTop: '1px solid #E2E8F0',&#xA;        }}>&#xA;            &lt;Text style={{ fontSize: 14, color: '#94A3B8' }}>&#xA;                Quality management general training&#xA;            &lt;/Text>&#xA;            &lt;Text style={{ fontSize: 14, color: '#94A3B8' }}>&#xA;                20 / 30&#xA;            &lt;/Text>&#xA;        &lt;/Box>&#xA;    &lt;/Box>&#xA;&lt;/Slide>"/><p:cNvGrpSpPr/><p:nvPr/></p:nvGrpSpPr><p:grpSpPr><a:xfrm><a:off x="0" y="0"/><a:ext cx="0" cy="0"/><a:chOff x="0" y="0"/><a:chExt cx="0" cy="0"/></a:xfrm></p:grpSpPr><p:sp><p:nvSpPr><p:cNvPr id="527" name="矩形 526"/><p:cNvSpPr/><p:nvPr/></p:nvSpPr><p:spPr><a:xfrm><a:off x="0" y="0"/><a:ext cx="12192000" cy="6858000"/></a:xfrm><a:prstGeom prst="rect"><a:avLst/></a:prstGeom><a:solidFill><a:srgbClr val="FFFFFF"/></a:solidFill><a:ln/></p:spPr><p:txBody><a:bodyPr/><a:lstStyle/><a:p><a:endParaRPr/></a:p></p:txBody></p:sp><p:sp><p:nvSpPr><p:cNvPr id="528" name="任意形状 527"/><p:cNvSpPr/><p:nvPr/></p:nvSpPr><p:spPr><a:xfrm><a:off x="0" y="0"/><a:ext cx="12192000" cy="1143000"/></a:xfrm><a:custGeom><a:avLst/><a:gdLst/><a:ahLst/><a:cxnLst/><a:rect l="0" t="0" r="0" b="0"/><a:pathLst><a:path w="1280" h="120"><a:moveTo><a:pt x="0" y="118"/></a:moveTo><a:lnTo><a:pt x="1280" y="118"/></a:lnTo><a:lnTo><a:pt x="1280" y="120"/></a:lnTo><a:lnTo><a:pt x="0" y="120"/></a:lnTo><a:close/></a:path></a:pathLst></a:custGeom><a:solidFill><a:srgbClr val="2563EB"/></a:solidFill><a:ln/></p:spPr><p:txBody><a:bodyPr/><a:lstStyle/><a:p><a:endParaRPr/></a:p></p:txBody></p:sp><p:sp><p:nvSpPr><p:cNvPr id="529" name="文本框 528" descr="{&quot;isTemplate&quot;:true,&quot;type&quot;:&quot;text&quot;}"/><p:cNvSpPr txBox="1"/><p:nvPr/></p:nvSpPr><p:spPr><a:xfrm><a:off x="571500" y="342900"/><a:ext cx="11049000" cy="161925"/></a:xfrm><a:prstGeom prst="rect"><a:avLst/></a:prstGeom></p:spPr><p:txBody><a:bodyPr wrap="none" lIns="0" tIns="0" rIns="0" bIns="0"/><a:lstStyle/><a:p><a:pPr><a:lnSpc><a:spcPct val="100000"/></a:lnSpc></a:pPr><a:r><a:rPr lang="en-US" sz="1050" b="1" spc="300"><a:solidFill><a:srgbClr val="F59E0B"/></a:solidFill><a:latin typeface="Microsoft YaHei"/><a:ea typeface="Microsoft YaHei"/></a:rPr><a:t>CHAPTER 04 · </a:t></a:r><a:r><a:rPr lang="zh-CN" sz="1050" b="1" spc="300"><a:solidFill><a:srgbClr val="F59E0B"/></a:solidFill><a:latin typeface="Microsoft YaHei"/><a:ea typeface="Microsoft YaHei"/></a:rPr><a:t>Quality responsibility of all employees</a:t></a:r><a:endParaRPr/></a:p></p:txBody></p:sp><p:sp><p:nvSpPr><p:cNvPr id="530" name="文本框 529" descr="{&quot;isTemplate&quot;:true,&quot;type&quot;:&quot;text&quot;}"/><p:cNvSpPr txBox="1"/><p:nvPr/></p:nvSpPr><p:spPr><a:xfrm><a:off x="571500" y="581025"/><a:ext cx="11049000" cy="390525"/></a:xfrm><a:prstGeom prst="rect"><a:avLst/></a:prstGeom></p:spPr><p:txBody><a:bodyPr wrap="none" lIns="0" tIns="0" rIns="0" bIns="0"/><a:lstStyle/><a:p><a:pPr><a:lnSpc><a:spcPct val="100000"/></a:lnSpc></a:pPr><a:r><a:rPr lang="zh-CN" sz="2550" b="1"><a:solidFill><a:srgbClr val="0F172A"/></a:solidFill><a:latin typeface="Microsoft YaHei"/><a:ea typeface="Microsoft YaHei"/></a:rPr><a:t>Quality role for all employees</a:t></a:r><a:r><a:rPr lang="en-US" sz="2550" b="1"><a:solidFill><a:srgbClr val="0F172A"/></a:solidFill><a:latin typeface="Microsoft YaHei"/><a:ea typeface="Microsoft YaHei"/></a:rPr><a:t> —— </a:t></a:r><a:r><a:rPr lang="zh-CN" sz="2550" b="1"><a:solidFill><a:srgbClr val="0F172A"/></a:solidFill><a:latin typeface="Microsoft YaHei"/><a:ea typeface="Microsoft YaHei"/></a:rPr><a:t>Everyone is a quality gatekeeper</a:t></a:r><a:endParaRPr/></a:p></p:txBody></p:sp><p:sp><p:nvSpPr><p:cNvPr id="531" name="圆角矩形 530"/><p:cNvSpPr/><p:nvPr/></p:nvSpPr><p:spPr><a:xfrm><a:off x="571500" y="1428750"/><a:ext cx="3657600" cy="1676400"/></a:xfrm><a:prstGeom prst="roundRect"><a:avLst><a:gd name="adj" fmla="val 4545"/></a:avLst></a:prstGeom><a:gradFill><a:gsLst><a:gs pos="0"><a:srgbClr val="F59E0B"/></a:gs><a:gs pos="100000"><a:srgbClr val="EF4444"/></a:gs></a:gsLst><a:lin ang="2700000" scaled="1"/></a:gradFill><a:ln/></p:spPr><p:txBody><a:bodyPr/><a:lstStyle/><a:p><a:endParaRPr/></a:p></p:txBody></p:sp><p:sp><p:nvSpPr><p:cNvPr id="532" name="文本框 531" descr="{&quot;isTemplate&quot;:true,&quot;type&quot;:&quot;text&quot;}"/><p:cNvSpPr txBox="1"/><p:nvPr/></p:nvSpPr><p:spPr><a:xfrm><a:off x="800100" y="1657350"/><a:ext cx="3200400" cy="209550"/></a:xfrm><a:prstGeom prst="rect"><a:avLst/></a:prstGeom></p:spPr><p:txBody><a:bodyPr wrap="none" lIns="0" tIns="0" rIns="0" bIns="0"/><a:lstStyle/><a:p><a:pPr><a:lnSpc><a:spcPct val="100000"/></a:lnSpc></a:pPr><a:r><a:rPr lang="en-US" sz="1350" spc="150"><a:solidFill><a:srgbClr val="FFFFFF"><a:alpha val="85000"/></a:srgbClr></a:solidFill><a:latin typeface="Microsoft YaHei"/><a:ea typeface="Microsoft YaHei"/></a:rPr><a:t>EVERYONE</a:t></a:r><a:endParaRPr/></a:p></p:txBody></p:sp><p:sp><p:nvSpPr><p:cNvPr id="533" name="文本框 532" descr="{&quot;isTemplate&quot;:true,&quot;type&quot;:&quot;text&quot;}"/><p:cNvSpPr txBox="1"/><p:nvPr/></p:nvSpPr><p:spPr><a:xfrm><a:off x="800100" y="1905000"/><a:ext cx="3200400" cy="419100"/></a:xfrm><a:prstGeom prst="rect"><a:avLst/></a:prstGeom></p:spPr><p:txBody><a:bodyPr wrap="none" lIns="0" tIns="0" rIns="0" bIns="0"/><a:lstStyle/><a:p><a:pPr><a:lnSpc><a:spcPct val="100000"/></a:lnSpc></a:pPr><a:r><a:rPr lang="zh-CN" sz="2700" b="1"><a:solidFill><a:srgbClr val="FFFFFF"/></a:solidFill><a:latin typeface="Microsoft YaHei"/><a:ea typeface="Microsoft YaHei"/></a:rPr><a:t>Everyone is responsible</a:t></a:r><a:endParaRPr/></a:p></p:txBody></p:sp><p:sp><p:nvSpPr><p:cNvPr id="534" name="矩形 533"/><p:cNvSpPr/><p:nvPr/></p:nvSpPr><p:spPr><a:xfrm><a:off x="800100" y="2438400"/><a:ext cx="381000" cy="28575"/></a:xfrm><a:prstGeom prst="rect"><a:avLst/></a:prstGeom><a:solidFill><a:srgbClr val="FFFFFF"/></a:solidFill><a:ln/></p:spPr><p:txBody><a:bodyPr/><a:lstStyle/><a:p><a:endParaRPr/></a:p></p:txBody></p:sp><p:sp><p:nvSpPr><p:cNvPr id="535" name="文本框 534" descr="{&quot;isTemplate&quot;:true,&quot;type&quot;:&quot;text&quot;}"/><p:cNvSpPr txBox="1"/><p:nvPr/></p:nvSpPr><p:spPr><a:xfrm><a:off x="800100" y="2619375"/><a:ext cx="3200400" cy="257175"/></a:xfrm><a:prstGeom prst="rect"><a:avLst/></a:prstGeom></p:spPr><p:txBody><a:bodyPr wrap="none" lIns="0" tIns="0" rIns="0" bIns="0"/><a:lstStyle/><a:p><a:pPr><a:lnSpc><a:spcPct val="160000"/></a:lnSpc></a:pPr><a:r><a:rPr lang="zh-CN" sz="1050"><a:solidFill><a:srgbClr val="FFFFFF"><a:alpha val="90000"/></a:srgbClr></a:solidFill><a:latin typeface="Microsoft YaHei"/><a:ea typeface="Microsoft YaHei"/></a:rPr><a:t>Quality is not exclusive to a certain department, but the basic responsibility of everyone</a:t></a:r><a:endParaRPr/></a:p></p:txBody></p:sp><p:sp><p:nvSpPr><p:cNvPr id="536" name="圆角矩形 535"/><p:cNvSpPr/><p:nvPr/></p:nvSpPr><p:spPr><a:xfrm><a:off x="609600" y="3333750"/><a:ext cx="3657600" cy="819150"/></a:xfrm><a:prstGeom prst="roundRect"><a:avLst><a:gd name="adj" fmla="val 4651"/></a:avLst></a:prstGeom><a:solidFill><a:srgbClr val="F8FAFC"/></a:solidFill><a:ln/></p:spPr><p:txBody><a:bodyPr/><a:lstStyle/><a:p><a:endParaRPr/></a:p></p:txBody></p:sp><p:sp><p:nvSpPr><p:cNvPr id="537" name="任意形状 536"/><p:cNvSpPr/><p:nvPr/></p:nvSpPr><p:spPr><a:xfrm><a:off x="609600" y="3333750"/><a:ext cx="3657600" cy="819150"/></a:xfrm><a:custGeom><a:avLst/><a:gdLst/><a:ahLst/><a:cxnLst/><a:rect l="0" t="0" r="0" b="0"/><a:pathLst><a:path w="384" h="86"><a:moveTo><a:pt x="4" y="86"/></a:moveTo><a:cubicBezTo><a:pt x="2" y="86"/><a:pt x="0" y="84"/><a:pt x="0" y="82"/></a:cubicBezTo><a:lnTo><a:pt x="0" y="4"/></a:lnTo><a:cubicBezTo><a:pt x="0" y="2"/><a:pt x="2" y="0"/><a:pt x="4" y="0"/></a:cubicBezTo><a:lnTo><a:pt x="4" y="86"/></a:lnTo><a:close/></a:path></a:pathLst></a:custGeom><a:solidFill><a:srgbClr val="F59E0B"/></a:solidFill><a:ln/></p:spPr><p:txBody><a:bodyPr/><a:lstStyle/><a:p><a:endParaRPr/></a:p></p:txBody></p:sp><p:sp><p:nvSpPr><p:cNvPr id="538" name="文本框 537" descr="{&quot;isTemplate&quot;:true,&quot;type&quot;:&quot;text&quot;}"/><p:cNvSpPr txBox="1"/><p:nvPr/></p:nvSpPr><p:spPr><a:xfrm><a:off x="762000" y="3486150"/><a:ext cx="3314700" cy="514350"/></a:xfrm><a:prstGeom prst="rect"><a:avLst/></a:prstGeom></p:spPr><p:txBody><a:bodyPr wrap="none" lIns="0" tIns="0" rIns="0" bIns="0"/><a:lstStyle/><a:p><a:pPr><a:lnSpc><a:spcPct val="160000"/></a:lnSpc></a:pPr><a:r><a:rPr lang="en-US" sz="1050" i="1"><a:solidFill><a:srgbClr val="475569"/></a:solidFill><a:latin typeface="Microsoft YaHei"/><a:ea typeface="Microsoft YaHei"/></a:rPr><a:t>"</a:t></a:r><a:r><a:rPr lang="zh-CN" sz="1050" i="1"><a:solidFill><a:srgbClr val="475569"/></a:solidFill><a:latin typeface="Microsoft YaHei"/><a:ea typeface="Microsoft YaHei"/></a:rPr><a:t>Quality is designed, not inspected;</a:t></a:r><a:endParaRPr/></a:p><a:p><a:pPr><a:lnSpc><a:spcPct val="160000"/></a:lnSpc></a:pPr><a:r><a:rPr lang="zh-CN" sz="1050" i="1"><a:solidFill><a:srgbClr val="475569"/></a:solidFill><a:latin typeface="Microsoft YaHei"/><a:ea typeface="Microsoft YaHei"/></a:rPr><a:t>Quality is everyone's business, not just</a:t></a:r><a:r><a:rPr lang="en-US" sz="1050" i="1"><a:solidFill><a:srgbClr val="475569"/></a:solidFill><a:latin typeface="Microsoft YaHei"/><a:ea typeface="Microsoft YaHei"/></a:rPr><a:t> QA </a:t></a:r><a:r><a:rPr lang="zh-CN" sz="1050" i="1"><a:solidFill><a:srgbClr val="475569"/></a:solidFill><a:latin typeface="Microsoft YaHei"/><a:ea typeface="Microsoft YaHei"/></a:rPr><a:t>thing.</a:t></a:r><a:r><a:rPr lang="en-US" sz="1050" i="1"><a:solidFill><a:srgbClr val="475569"/></a:solidFill><a:latin typeface="Microsoft YaHei"/><a:ea typeface="Microsoft YaHei"/></a:rPr><a:t>"</a:t></a:r><a:endParaRPr/></a:p></p:txBody></p:sp><p:sp><p:nvSpPr><p:cNvPr id="539" name="圆角矩形 538"/><p:cNvSpPr/><p:nvPr/></p:nvSpPr><p:spPr><a:xfrm><a:off x="4591050" y="1428750"/><a:ext cx="7067550" cy="685800"/></a:xfrm><a:prstGeom prst="roundRect"><a:avLst><a:gd name="adj" fmla="val 11111"/></a:avLst></a:prstGeom><a:solidFill><a:srgbClr val="FFFFFF"/></a:solidFill><a:ln/></p:spPr><p:txBody><a:bodyPr/><a:lstStyle/><a:p><a:endParaRPr/></a:p></p:txBody></p:sp><p:sp><p:nvSpPr><p:cNvPr id="540" name="任意形状 539"/><p:cNvSpPr/><p:nvPr/></p:nvSpPr><p:spPr><a:xfrm><a:off x="4591050" y="1428750"/><a:ext cx="7067550" cy="685800"/></a:xfrm><a:custGeom><a:avLst/><a:gdLst/><a:ahLst/><a:cxnLst/><a:rect l="0" t="0" r="0" b="0"/><a:pathLst><a:path w="742" h="72"><a:moveTo><a:pt x="8" y="0"/></a:moveTo><a:cubicBezTo><a:pt x="6" y="0"/><a:pt x="4" y="2"/><a:pt x="4" y="4"/></a:cubicBezTo><a:lnTo><a:pt x="4" y="68"/></a:lnTo><a:cubicBezTo><a:pt x="4" y="70"/><a:pt x="5" y="72"/><a:pt x="7" y="72"/></a:cubicBezTo><a:cubicBezTo><a:pt x="3" y="72"/><a:pt x="0" y="68"/><a:pt x="0" y="64"/></a:cubicBezTo><a:lnTo><a:pt x="0" y="8"/></a:lnTo><a:cubicBezTo><a:pt x="0" y="4"/><a:pt x="3" y="0"/><a:pt x="8" y="0"/></a:cubicBezTo><a:close/></a:path></a:pathLst></a:custGeom><a:solidFill><a:srgbClr val="2563EB"/></a:solidFill><a:ln/></p:spPr><p:txBody><a:bodyPr/><a:lstStyle/><a:p><a:endParaRPr/></a:p></p:txBody></p:sp><p:sp><p:nvSpPr><p:cNvPr id="541" name="圆角矩形 540"/><p:cNvSpPr/><p:nvPr/></p:nvSpPr><p:spPr><a:xfrm><a:off x="4724400" y="1543050"/><a:ext cx="457200" cy="457200"/></a:xfrm><a:prstGeom prst="roundRect"><a:avLst><a:gd name="adj" fmla="val 16667"/></a:avLst></a:prstGeom><a:solidFill><a:srgbClr val="2563EB"><a:alpha val="10196"/></a:srgbClr></a:solidFill><a:ln/></p:spPr><p:txBody><a:bodyPr/><a:lstStyle/><a:p><a:endParaRPr/></a:p></p:txBody></p:sp><p:pic><p:nvPicPr><p:cNvPr id="542" name="图形 541"/><p:cNvPicPr><a:picLocks noChangeAspect="1"/></p:cNvPicPr><p:nvPr/></p:nvPicPr><p:blipFill><a:blip r:embed="rId2"><a:extLst><a:ext uri="{96DAC541-7B7A-43D3-8B79-37D633B846F1}"><asvg:svgBlip xmlns:asvg="http://schemas.microsoft.com/office/drawing/2016/SVG/main" r:embed="rId3"/></a:ext></a:extLst></a:blip><a:stretch><a:fillRect/></a:stretch></p:blipFill><p:spPr><a:xfrm><a:off x="4838700" y="1657350"/><a:ext cx="228600" cy="228600"/></a:xfrm><a:prstGeom prst="rect"><a:avLst/></a:prstGeom><a:ln/></p:spPr></p:pic><p:sp><p:nvSpPr><p:cNvPr id="543" name="文本框 542" descr="{&quot;isTemplate&quot;:true,&quot;type&quot;:&quot;text&quot;}"/><p:cNvSpPr txBox="1"/><p:nvPr/></p:nvSpPr><p:spPr><a:xfrm><a:off x="5314950" y="1543050"/><a:ext cx="514350" cy="209550"/></a:xfrm><a:prstGeom prst="rect"><a:avLst/></a:prstGeom></p:spPr><p:txBody><a:bodyPr wrap="none" lIns="0" tIns="0" rIns="0" bIns="0"/><a:lstStyle/><a:p><a:pPr><a:lnSpc><a:spcPct val="100000"/></a:lnSpc></a:pPr><a:r><a:rPr lang="zh-CN" sz="1350" b="1"><a:solidFill><a:srgbClr val="0F172A"/></a:solidFill><a:latin typeface="Microsoft YaHei"/><a:ea typeface="Microsoft YaHei"/></a:rPr><a:t>Management</a:t></a:r><a:endParaRPr/></a:p></p:txBody></p:sp><p:sp><p:nvSpPr><p:cNvPr id="544" name="文本框 543" descr="{&quot;isTemplate&quot;:true,&quot;type&quot;:&quot;text&quot;}"/><p:cNvSpPr txBox="1"/><p:nvPr/></p:nvSpPr><p:spPr><a:xfrm><a:off x="5905500" y="1543050"/><a:ext cx="762000" cy="209550"/></a:xfrm><a:prstGeom prst="rect"><a:avLst/></a:prstGeom></p:spPr><p:txBody><a:bodyPr wrap="none" lIns="0" tIns="0" rIns="0" bIns="0"/><a:lstStyle/><a:p><a:pPr><a:lnSpc><a:spcPct val="100000"/></a:lnSpc></a:pPr><a:r><a:rPr lang="en-US" sz="825" spc="75"><a:solidFill><a:srgbClr val="94A3B8"/></a:solidFill><a:latin typeface="Inter"/><a:ea typeface="Inter"/></a:rPr><a:t>LEADERSHIP</a:t></a:r><a:endParaRPr/></a:p></p:txBody></p:sp><p:pic><p:nvPicPr><p:cNvPr id="545" name="图形 544"/><p:cNvPicPr><a:picLocks noChangeAspect="1"/></p:cNvPicPr><p:nvPr/></p:nvPicPr><p:blipFill><a:blip r:embed="rId4"><a:extLst><a:ext uri="{96DAC541-7B7A-43D3-8B79-37D633B846F1}"><asvg:svgBlip xmlns:asvg="http://schemas.microsoft.com/office/drawing/2016/SVG/main" r:embed="rId5"/></a:ext></a:extLst></a:blip><a:stretch><a:fillRect/></a:stretch></p:blipFill><p:spPr><a:xfrm><a:off x="5314950" y="1828800"/><a:ext cx="114300" cy="114300"/></a:xfrm><a:prstGeom prst="rect"><a:avLst/></a:prstGeom><a:ln/></p:spPr></p:pic><p:sp><p:nvSpPr><p:cNvPr id="546" name="文本框 545" descr="{&quot;isTemplate&quot;:true,&quot;type&quot;:&quot;text&quot;}"/><p:cNvSpPr txBox="1"/><p:nvPr/></p:nvSpPr><p:spPr><a:xfrm><a:off x="5467350" y="1809750"/><a:ext cx="111442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Establish quality policy and goals</a:t></a:r><a:endParaRPr/></a:p></p:txBody></p:sp><p:pic><p:nvPicPr><p:cNvPr id="547" name="图形 546"/><p:cNvPicPr><a:picLocks noChangeAspect="1"/></p:cNvPicPr><p:nvPr/></p:nvPicPr><p:blipFill><a:blip r:embed="rId4"><a:extLst><a:ext uri="{96DAC541-7B7A-43D3-8B79-37D633B846F1}"><asvg:svgBlip xmlns:asvg="http://schemas.microsoft.com/office/drawing/2016/SVG/main" r:embed="rId5"/></a:ext></a:extLst></a:blip><a:stretch><a:fillRect/></a:stretch></p:blipFill><p:spPr><a:xfrm><a:off x="6715125" y="1828800"/><a:ext cx="114300" cy="114300"/></a:xfrm><a:prstGeom prst="rect"><a:avLst/></a:prstGeom><a:ln/></p:spPr></p:pic><p:sp><p:nvSpPr><p:cNvPr id="548" name="文本框 547" descr="{&quot;isTemplate&quot;:true,&quot;type&quot;:&quot;text&quot;}"/><p:cNvSpPr txBox="1"/><p:nvPr/></p:nvSpPr><p:spPr><a:xfrm><a:off x="6867525" y="1809750"/><a:ext cx="13620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Allocate resources and create a quality culture</a:t></a:r><a:endParaRPr/></a:p></p:txBody></p:sp><p:pic><p:nvPicPr><p:cNvPr id="549" name="图形 548"/><p:cNvPicPr><a:picLocks noChangeAspect="1"/></p:cNvPicPr><p:nvPr/></p:nvPicPr><p:blipFill><a:blip r:embed="rId4"><a:extLst><a:ext uri="{96DAC541-7B7A-43D3-8B79-37D633B846F1}"><asvg:svgBlip xmlns:asvg="http://schemas.microsoft.com/office/drawing/2016/SVG/main" r:embed="rId5"/></a:ext></a:extLst></a:blip><a:stretch><a:fillRect/></a:stretch></p:blipFill><p:spPr><a:xfrm><a:off x="8362950" y="1828800"/><a:ext cx="114300" cy="114300"/></a:xfrm><a:prstGeom prst="rect"><a:avLst/></a:prstGeom><a:ln/></p:spPr></p:pic><p:sp><p:nvSpPr><p:cNvPr id="550" name="文本框 549" descr="{&quot;isTemplate&quot;:true,&quot;type&quot;:&quot;text&quot;}"/><p:cNvSpPr txBox="1"/><p:nvPr/></p:nvSpPr><p:spPr><a:xfrm><a:off x="8515350" y="1809750"/><a:ext cx="160972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Participate in management reviews and assume final responsibility</a:t></a:r><a:endParaRPr/></a:p></p:txBody></p:sp><p:sp><p:nvSpPr><p:cNvPr id="551" name="圆角矩形 550"/><p:cNvSpPr/><p:nvPr/></p:nvSpPr><p:spPr><a:xfrm><a:off x="4591050" y="2209800"/><a:ext cx="7067550" cy="685800"/></a:xfrm><a:prstGeom prst="roundRect"><a:avLst><a:gd name="adj" fmla="val 11111"/></a:avLst></a:prstGeom><a:solidFill><a:srgbClr val="FFFFFF"/></a:solidFill><a:ln/></p:spPr><p:txBody><a:bodyPr/><a:lstStyle/><a:p><a:endParaRPr/></a:p></p:txBody></p:sp><p:sp><p:nvSpPr><p:cNvPr id="552" name="任意形状 551"/><p:cNvSpPr/><p:nvPr/></p:nvSpPr><p:spPr><a:xfrm><a:off x="4591050" y="2209800"/><a:ext cx="7067550" cy="685800"/></a:xfrm><a:custGeom><a:avLst/><a:gdLst/><a:ahLst/><a:cxnLst/><a:rect l="0" t="0" r="0" b="0"/><a:pathLst><a:path w="742" h="72"><a:moveTo><a:pt x="8" y="0"/></a:moveTo><a:cubicBezTo><a:pt x="6" y="0"/><a:pt x="4" y="2"/><a:pt x="4" y="4"/></a:cubicBezTo><a:lnTo><a:pt x="4" y="68"/></a:lnTo><a:cubicBezTo><a:pt x="4" y="70"/><a:pt x="5" y="72"/><a:pt x="7" y="72"/></a:cubicBezTo><a:cubicBezTo><a:pt x="3" y="72"/><a:pt x="0" y="68"/><a:pt x="0" y="64"/></a:cubicBezTo><a:lnTo><a:pt x="0" y="8"/></a:lnTo><a:cubicBezTo><a:pt x="0" y="4"/><a:pt x="3" y="0"/><a:pt x="8" y="0"/></a:cubicBezTo><a:close/></a:path></a:pathLst></a:custGeom><a:solidFill><a:srgbClr val="0EA5E9"/></a:solidFill><a:ln/></p:spPr><p:txBody><a:bodyPr/><a:lstStyle/><a:p><a:endParaRPr/></a:p></p:txBody></p:sp><p:sp><p:nvSpPr><p:cNvPr id="553" name="圆角矩形 552"/><p:cNvSpPr/><p:nvPr/></p:nvSpPr><p:spPr><a:xfrm><a:off x="4724400" y="2324100"/><a:ext cx="457200" cy="457200"/></a:xfrm><a:prstGeom prst="roundRect"><a:avLst><a:gd name="adj" fmla="val 16667"/></a:avLst></a:prstGeom><a:solidFill><a:srgbClr val="0EA5E9"><a:alpha val="10196"/></a:srgbClr></a:solidFill><a:ln/></p:spPr><p:txBody><a:bodyPr/><a:lstStyle/><a:p><a:endParaRPr/></a:p></p:txBody></p:sp><p:pic><p:nvPicPr><p:cNvPr id="554" name="图形 553"/><p:cNvPicPr><a:picLocks noChangeAspect="1"/></p:cNvPicPr><p:nvPr/></p:nvPicPr><p:blipFill><a:blip r:embed="rId6"><a:extLst><a:ext uri="{96DAC541-7B7A-43D3-8B79-37D633B846F1}"><asvg:svgBlip xmlns:asvg="http://schemas.microsoft.com/office/drawing/2016/SVG/main" r:embed="rId7"/></a:ext></a:extLst></a:blip><a:stretch><a:fillRect/></a:stretch></p:blipFill><p:spPr><a:xfrm><a:off x="4838700" y="2438400"/><a:ext cx="228600" cy="228600"/></a:xfrm><a:prstGeom prst="rect"><a:avLst/></a:prstGeom><a:ln/></p:spPr></p:pic><p:sp><p:nvSpPr><p:cNvPr id="555" name="文本框 554" descr="{&quot;isTemplate&quot;:true,&quot;type&quot;:&quot;text&quot;}"/><p:cNvSpPr txBox="1"/><p:nvPr/></p:nvSpPr><p:spPr><a:xfrm><a:off x="5314950" y="2324100"/><a:ext cx="685800" cy="209550"/></a:xfrm><a:prstGeom prst="rect"><a:avLst/></a:prstGeom></p:spPr><p:txBody><a:bodyPr wrap="none" lIns="0" tIns="0" rIns="0" bIns="0"/><a:lstStyle/><a:p><a:pPr><a:lnSpc><a:spcPct val="100000"/></a:lnSpc></a:pPr><a:r><a:rPr lang="zh-CN" sz="1350" b="1"><a:solidFill><a:srgbClr val="0F172A"/></a:solidFill><a:latin typeface="Microsoft YaHei"/><a:ea typeface="Microsoft YaHei"/></a:rPr><a:t>R&D design</a:t></a:r><a:endParaRPr/></a:p></p:txBody></p:sp><p:sp><p:nvSpPr><p:cNvPr id="556" name="文本框 555" descr="{&quot;isTemplate&quot;:true,&quot;type&quot;:&quot;text&quot;}"/><p:cNvSpPr txBox="1"/><p:nvPr/></p:nvSpPr><p:spPr><a:xfrm><a:off x="6076950" y="2324100"/><a:ext cx="828675" cy="209550"/></a:xfrm><a:prstGeom prst="rect"><a:avLst/></a:prstGeom></p:spPr><p:txBody><a:bodyPr wrap="none" lIns="0" tIns="0" rIns="0" bIns="0"/><a:lstStyle/><a:p><a:pPr><a:lnSpc><a:spcPct val="100000"/></a:lnSpc></a:pPr><a:r><a:rPr lang="en-US" sz="825" spc="75"><a:solidFill><a:srgbClr val="94A3B8"/></a:solidFill><a:latin typeface="Inter"/><a:ea typeface="Inter"/></a:rPr><a:t>R&amp;D / DESIGN</a:t></a:r><a:endParaRPr/></a:p></p:txBody></p:sp><p:pic><p:nvPicPr><p:cNvPr id="557" name="图形 556"/><p:cNvPicPr><a:picLocks noChangeAspect="1"/></p:cNvPicPr><p:nvPr/></p:nvPicPr><p:blipFill><a:blip r:embed="rId8"><a:extLst><a:ext uri="{96DAC541-7B7A-43D3-8B79-37D633B846F1}"><asvg:svgBlip xmlns:asvg="http://schemas.microsoft.com/office/drawing/2016/SVG/main" r:embed="rId9"/></a:ext></a:extLst></a:blip><a:stretch><a:fillRect/></a:stretch></p:blipFill><p:spPr><a:xfrm><a:off x="5314950" y="2609850"/><a:ext cx="114300" cy="114300"/></a:xfrm><a:prstGeom prst="rect"><a:avLst/></a:prstGeom><a:ln/></p:spPr></p:pic><p:sp><p:nvSpPr><p:cNvPr id="558" name="文本框 557" descr="{&quot;isTemplate&quot;:true,&quot;type&quot;:&quot;text&quot;}"/><p:cNvSpPr txBox="1"/><p:nvPr/></p:nvSpPr><p:spPr><a:xfrm><a:off x="5467350" y="2590800"/><a:ext cx="16668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Source control:</a:t></a:r><a:r><a:rPr lang="en-US" sz="975"><a:solidFill><a:srgbClr val="475569"/></a:solidFill><a:latin typeface="Microsoft YaHei"/><a:ea typeface="Microsoft YaHei"/></a:rPr><a:t>DFMEA / FTA </a:t></a:r><a:r><a:rPr lang="zh-CN" sz="975"><a:solidFill><a:srgbClr val="475569"/></a:solidFill><a:latin typeface="Microsoft YaHei"/><a:ea typeface="Microsoft YaHei"/></a:rPr><a:t>analyze</a:t></a:r><a:endParaRPr/></a:p></p:txBody></p:sp><p:pic><p:nvPicPr><p:cNvPr id="559" name="图形 558"/><p:cNvPicPr><a:picLocks noChangeAspect="1"/></p:cNvPicPr><p:nvPr/></p:nvPicPr><p:blipFill><a:blip r:embed="rId8"><a:extLst><a:ext uri="{96DAC541-7B7A-43D3-8B79-37D633B846F1}"><asvg:svgBlip xmlns:asvg="http://schemas.microsoft.com/office/drawing/2016/SVG/main" r:embed="rId9"/></a:ext></a:extLst></a:blip><a:stretch><a:fillRect/></a:stretch></p:blipFill><p:spPr><a:xfrm><a:off x="7267575" y="2609850"/><a:ext cx="114300" cy="114300"/></a:xfrm><a:prstGeom prst="rect"><a:avLst/></a:prstGeom><a:ln/></p:spPr></p:pic><p:sp><p:nvSpPr><p:cNvPr id="560" name="文本框 559" descr="{&quot;isTemplate&quot;:true,&quot;type&quot;:&quot;text&quot;}"/><p:cNvSpPr txBox="1"/><p:nvPr/></p:nvSpPr><p:spPr><a:xfrm><a:off x="7419975" y="2590800"/><a:ext cx="187642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Design standardization, design for manufacturability</a:t></a:r><a:r><a:rPr lang="en-US" sz="975"><a:solidFill><a:srgbClr val="475569"/></a:solidFill><a:latin typeface="Microsoft YaHei"/><a:ea typeface="Microsoft YaHei"/></a:rPr><a:t> (DFM)</a:t></a:r><a:endParaRPr/></a:p></p:txBody></p:sp><p:pic><p:nvPicPr><p:cNvPr id="561" name="图形 560"/><p:cNvPicPr><a:picLocks noChangeAspect="1"/></p:cNvPicPr><p:nvPr/></p:nvPicPr><p:blipFill><a:blip r:embed="rId8"><a:extLst><a:ext uri="{96DAC541-7B7A-43D3-8B79-37D633B846F1}"><asvg:svgBlip xmlns:asvg="http://schemas.microsoft.com/office/drawing/2016/SVG/main" r:embed="rId9"/></a:ext></a:extLst></a:blip><a:stretch><a:fillRect/></a:stretch></p:blipFill><p:spPr><a:xfrm><a:off x="9429750" y="2609850"/><a:ext cx="114300" cy="114300"/></a:xfrm><a:prstGeom prst="rect"><a:avLst/></a:prstGeom><a:ln/></p:spPr></p:pic><p:sp><p:nvSpPr><p:cNvPr id="562" name="文本框 561" descr="{&quot;isTemplate&quot;:true,&quot;type&quot;:&quot;text&quot;}"/><p:cNvSpPr txBox="1"/><p:nvPr/></p:nvSpPr><p:spPr><a:xfrm><a:off x="9582150" y="2590800"/><a:ext cx="13620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Verification and confirmation, closed-loop problem management</a:t></a:r><a:endParaRPr/></a:p></p:txBody></p:sp><p:sp><p:nvSpPr><p:cNvPr id="563" name="圆角矩形 562"/><p:cNvSpPr/><p:nvPr/></p:nvSpPr><p:spPr><a:xfrm><a:off x="4591050" y="2990850"/><a:ext cx="7067550" cy="685800"/></a:xfrm><a:prstGeom prst="roundRect"><a:avLst><a:gd name="adj" fmla="val 11111"/></a:avLst></a:prstGeom><a:solidFill><a:srgbClr val="FFFFFF"/></a:solidFill><a:ln/></p:spPr><p:txBody><a:bodyPr/><a:lstStyle/><a:p><a:endParaRPr/></a:p></p:txBody></p:sp><p:sp><p:nvSpPr><p:cNvPr id="564" name="任意形状 563"/><p:cNvSpPr/><p:nvPr/></p:nvSpPr><p:spPr><a:xfrm><a:off x="4591050" y="2990850"/><a:ext cx="7067550" cy="685800"/></a:xfrm><a:custGeom><a:avLst/><a:gdLst/><a:ahLst/><a:cxnLst/><a:rect l="0" t="0" r="0" b="0"/><a:pathLst><a:path w="742" h="72"><a:moveTo><a:pt x="8" y="0"/></a:moveTo><a:cubicBezTo><a:pt x="6" y="0"/><a:pt x="4" y="2"/><a:pt x="4" y="4"/></a:cubicBezTo><a:lnTo><a:pt x="4" y="68"/></a:lnTo><a:cubicBezTo><a:pt x="4" y="70"/><a:pt x="5" y="72"/><a:pt x="7" y="72"/></a:cubicBezTo><a:cubicBezTo><a:pt x="3" y="72"/><a:pt x="0" y="68"/><a:pt x="0" y="64"/></a:cubicBezTo><a:lnTo><a:pt x="0" y="8"/></a:lnTo><a:cubicBezTo><a:pt x="0" y="4"/><a:pt x="3" y="0"/><a:pt x="8" y="0"/></a:cubicBezTo><a:close/></a:path></a:pathLst></a:custGeom><a:solidFill><a:srgbClr val="10B981"/></a:solidFill><a:ln/></p:spPr><p:txBody><a:bodyPr/><a:lstStyle/><a:p><a:endParaRPr/></a:p></p:txBody></p:sp><p:sp><p:nvSpPr><p:cNvPr id="565" name="圆角矩形 564"/><p:cNvSpPr/><p:nvPr/></p:nvSpPr><p:spPr><a:xfrm><a:off x="4724400" y="3105150"/><a:ext cx="457200" cy="457200"/></a:xfrm><a:prstGeom prst="roundRect"><a:avLst><a:gd name="adj" fmla="val 16667"/></a:avLst></a:prstGeom><a:solidFill><a:srgbClr val="10B981"><a:alpha val="10196"/></a:srgbClr></a:solidFill><a:ln/></p:spPr><p:txBody><a:bodyPr/><a:lstStyle/><a:p><a:endParaRPr/></a:p></p:txBody></p:sp><p:pic><p:nvPicPr><p:cNvPr id="566" name="图形 565"/><p:cNvPicPr><a:picLocks noChangeAspect="1"/></p:cNvPicPr><p:nvPr/></p:nvPicPr><p:blipFill><a:blip r:embed="rId10"><a:extLst><a:ext uri="{96DAC541-7B7A-43D3-8B79-37D633B846F1}"><asvg:svgBlip xmlns:asvg="http://schemas.microsoft.com/office/drawing/2016/SVG/main" r:embed="rId11"/></a:ext></a:extLst></a:blip><a:stretch><a:fillRect/></a:stretch></p:blipFill><p:spPr><a:xfrm><a:off x="4838700" y="3219450"/><a:ext cx="228600" cy="228600"/></a:xfrm><a:prstGeom prst="rect"><a:avLst/></a:prstGeom><a:ln/></p:spPr></p:pic><p:sp><p:nvSpPr><p:cNvPr id="567" name="文本框 566" descr="{&quot;isTemplate&quot;:true,&quot;type&quot;:&quot;text&quot;}"/><p:cNvSpPr txBox="1"/><p:nvPr/></p:nvSpPr><p:spPr><a:xfrm><a:off x="5314950" y="3105150"/><a:ext cx="685800" cy="209550"/></a:xfrm><a:prstGeom prst="rect"><a:avLst/></a:prstGeom></p:spPr><p:txBody><a:bodyPr wrap="none" lIns="0" tIns="0" rIns="0" bIns="0"/><a:lstStyle/><a:p><a:pPr><a:lnSpc><a:spcPct val="100000"/></a:lnSpc></a:pPr><a:r><a:rPr lang="zh-CN" sz="1350" b="1"><a:solidFill><a:srgbClr val="0F172A"/></a:solidFill><a:latin typeface="Microsoft YaHei"/><a:ea typeface="Microsoft YaHei"/></a:rPr><a:t>Manufacturing</a:t></a:r><a:endParaRPr/></a:p></p:txBody></p:sp><p:sp><p:nvSpPr><p:cNvPr id="568" name="文本框 567" descr="{&quot;isTemplate&quot;:true,&quot;type&quot;:&quot;text&quot;}"/><p:cNvSpPr txBox="1"/><p:nvPr/></p:nvSpPr><p:spPr><a:xfrm><a:off x="6076950" y="3105150"/><a:ext cx="800100" cy="209550"/></a:xfrm><a:prstGeom prst="rect"><a:avLst/></a:prstGeom></p:spPr><p:txBody><a:bodyPr wrap="none" lIns="0" tIns="0" rIns="0" bIns="0"/><a:lstStyle/><a:p><a:pPr><a:lnSpc><a:spcPct val="100000"/></a:lnSpc></a:pPr><a:r><a:rPr lang="en-US" sz="825" spc="75"><a:solidFill><a:srgbClr val="94A3B8"/></a:solidFill><a:latin typeface="Inter"/><a:ea typeface="Inter"/></a:rPr><a:t>PRODUCTION</a:t></a:r><a:endParaRPr/></a:p></p:txBody></p:sp><p:pic><p:nvPicPr><p:cNvPr id="569" name="图形 568"/><p:cNvPicPr><a:picLocks noChangeAspect="1"/></p:cNvPicPr><p:nvPr/></p:nvPicPr><p:blipFill><a:blip r:embed="rId12"><a:extLst><a:ext uri="{96DAC541-7B7A-43D3-8B79-37D633B846F1}"><asvg:svgBlip xmlns:asvg="http://schemas.microsoft.com/office/drawing/2016/SVG/main" r:embed="rId13"/></a:ext></a:extLst></a:blip><a:stretch><a:fillRect/></a:stretch></p:blipFill><p:spPr><a:xfrm><a:off x="5314950" y="3390900"/><a:ext cx="114300" cy="114300"/></a:xfrm><a:prstGeom prst="rect"><a:avLst/></a:prstGeom><a:ln/></p:spPr></p:pic><p:sp><p:nvSpPr><p:cNvPr id="570" name="文本框 569" descr="{&quot;isTemplate&quot;:true,&quot;type&quot;:&quot;text&quot;}"/><p:cNvSpPr txBox="1"/><p:nvPr/></p:nvSpPr><p:spPr><a:xfrm><a:off x="5467350" y="3371850"/><a:ext cx="13239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according to</a:t></a:r><a:r><a:rPr lang="en-US" sz="975"><a:solidFill><a:srgbClr val="475569"/></a:solidFill><a:latin typeface="Microsoft YaHei"/><a:ea typeface="Microsoft YaHei"/></a:rPr><a:t> SOP </a:t></a:r><a:r><a:rPr lang="zh-CN" sz="975"><a:solidFill><a:srgbClr val="475569"/></a:solidFill><a:latin typeface="Microsoft YaHei"/><a:ea typeface="Microsoft YaHei"/></a:rPr><a:t>Operation, first article inspection</a:t></a:r><a:endParaRPr/></a:p></p:txBody></p:sp><p:pic><p:nvPicPr><p:cNvPr id="571" name="图形 570"/><p:cNvPicPr><a:picLocks noChangeAspect="1"/></p:cNvPicPr><p:nvPr/></p:nvPicPr><p:blipFill><a:blip r:embed="rId12"><a:extLst><a:ext uri="{96DAC541-7B7A-43D3-8B79-37D633B846F1}"><asvg:svgBlip xmlns:asvg="http://schemas.microsoft.com/office/drawing/2016/SVG/main" r:embed="rId13"/></a:ext></a:extLst></a:blip><a:stretch><a:fillRect/></a:stretch></p:blipFill><p:spPr><a:xfrm><a:off x="6924675" y="3390900"/><a:ext cx="114300" cy="114300"/></a:xfrm><a:prstGeom prst="rect"><a:avLst/></a:prstGeom><a:ln/></p:spPr></p:pic><p:sp><p:nvSpPr><p:cNvPr id="572" name="文本框 571" descr="{&quot;isTemplate&quot;:true,&quot;type&quot;:&quot;text&quot;}"/><p:cNvSpPr txBox="1"/><p:nvPr/></p:nvSpPr><p:spPr><a:xfrm><a:off x="7077075" y="3371850"/><a:ext cx="111442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Process monitoring and exception reporting</a:t></a:r><a:endParaRPr/></a:p></p:txBody></p:sp><p:pic><p:nvPicPr><p:cNvPr id="573" name="图形 572"/><p:cNvPicPr><a:picLocks noChangeAspect="1"/></p:cNvPicPr><p:nvPr/></p:nvPicPr><p:blipFill><a:blip r:embed="rId12"><a:extLst><a:ext uri="{96DAC541-7B7A-43D3-8B79-37D633B846F1}"><asvg:svgBlip xmlns:asvg="http://schemas.microsoft.com/office/drawing/2016/SVG/main" r:embed="rId13"/></a:ext></a:extLst></a:blip><a:stretch><a:fillRect/></a:stretch></p:blipFill><p:spPr><a:xfrm><a:off x="8324850" y="3390900"/><a:ext cx="114300" cy="114300"/></a:xfrm><a:prstGeom prst="rect"><a:avLst/></a:prstGeom><a:ln/></p:spPr></p:pic><p:sp><p:nvSpPr><p:cNvPr id="574" name="文本框 573" descr="{&quot;isTemplate&quot;:true,&quot;type&quot;:&quot;text&quot;}"/><p:cNvSpPr txBox="1"/><p:nvPr/></p:nvSpPr><p:spPr><a:xfrm><a:off x="8477250" y="3371850"/><a:ext cx="13620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Equipment inspection and maintenance of working environment</a:t></a:r><a:endParaRPr/></a:p></p:txBody></p:sp><p:sp><p:nvSpPr><p:cNvPr id="575" name="圆角矩形 574"/><p:cNvSpPr/><p:nvPr/></p:nvSpPr><p:spPr><a:xfrm><a:off x="4591050" y="3771900"/><a:ext cx="7067550" cy="685800"/></a:xfrm><a:prstGeom prst="roundRect"><a:avLst><a:gd name="adj" fmla="val 11111"/></a:avLst></a:prstGeom><a:solidFill><a:srgbClr val="FFFFFF"/></a:solidFill><a:ln/></p:spPr><p:txBody><a:bodyPr/><a:lstStyle/><a:p><a:endParaRPr/></a:p></p:txBody></p:sp><p:sp><p:nvSpPr><p:cNvPr id="576" name="任意形状 575"/><p:cNvSpPr/><p:nvPr/></p:nvSpPr><p:spPr><a:xfrm><a:off x="4591050" y="3771900"/><a:ext cx="7067550" cy="685800"/></a:xfrm><a:custGeom><a:avLst/><a:gdLst/><a:ahLst/><a:cxnLst/><a:rect l="0" t="0" r="0" b="0"/><a:pathLst><a:path w="742" h="72"><a:moveTo><a:pt x="8" y="0"/></a:moveTo><a:cubicBezTo><a:pt x="6" y="0"/><a:pt x="4" y="2"/><a:pt x="4" y="4"/></a:cubicBezTo><a:lnTo><a:pt x="4" y="68"/></a:lnTo><a:cubicBezTo><a:pt x="4" y="70"/><a:pt x="5" y="72"/><a:pt x="7" y="72"/></a:cubicBezTo><a:cubicBezTo><a:pt x="3" y="72"/><a:pt x="0" y="68"/><a:pt x="0" y="64"/></a:cubicBezTo><a:lnTo><a:pt x="0" y="8"/></a:lnTo><a:cubicBezTo><a:pt x="0" y="4"/><a:pt x="3" y="0"/><a:pt x="8" y="0"/></a:cubicBezTo><a:close/></a:path></a:pathLst></a:custGeom><a:solidFill><a:srgbClr val="F59E0B"/></a:solidFill><a:ln/></p:spPr><p:txBody><a:bodyPr/><a:lstStyle/><a:p><a:endParaRPr/></a:p></p:txBody></p:sp><p:sp><p:nvSpPr><p:cNvPr id="577" name="圆角矩形 576"/><p:cNvSpPr/><p:nvPr/></p:nvSpPr><p:spPr><a:xfrm><a:off x="4724400" y="3886200"/><a:ext cx="457200" cy="457200"/></a:xfrm><a:prstGeom prst="roundRect"><a:avLst><a:gd name="adj" fmla="val 16667"/></a:avLst></a:prstGeom><a:solidFill><a:srgbClr val="F59E0B"><a:alpha val="10196"/></a:srgbClr></a:solidFill><a:ln/></p:spPr><p:txBody><a:bodyPr/><a:lstStyle/><a:p><a:endParaRPr/></a:p></p:txBody></p:sp><p:pic><p:nvPicPr><p:cNvPr id="578" name="图形 577"/><p:cNvPicPr><a:picLocks noChangeAspect="1"/></p:cNvPicPr><p:nvPr/></p:nvPicPr><p:blipFill><a:blip r:embed="rId14"><a:extLst><a:ext uri="{96DAC541-7B7A-43D3-8B79-37D633B846F1}"><asvg:svgBlip xmlns:asvg="http://schemas.microsoft.com/office/drawing/2016/SVG/main" r:embed="rId15"/></a:ext></a:extLst></a:blip><a:stretch><a:fillRect/></a:stretch></p:blipFill><p:spPr><a:xfrm><a:off x="4838700" y="4000500"/><a:ext cx="228600" cy="228600"/></a:xfrm><a:prstGeom prst="rect"><a:avLst/></a:prstGeom><a:ln/></p:spPr></p:pic><p:sp><p:nvSpPr><p:cNvPr id="579" name="文本框 578" descr="{&quot;isTemplate&quot;:true,&quot;type&quot;:&quot;text&quot;}"/><p:cNvSpPr txBox="1"/><p:nvPr/></p:nvSpPr><p:spPr><a:xfrm><a:off x="5314950" y="3886200"/><a:ext cx="685800" cy="209550"/></a:xfrm><a:prstGeom prst="rect"><a:avLst/></a:prstGeom></p:spPr><p:txBody><a:bodyPr wrap="none" lIns="0" tIns="0" rIns="0" bIns="0"/><a:lstStyle/><a:p><a:pPr><a:lnSpc><a:spcPct val="100000"/></a:lnSpc></a:pPr><a:r><a:rPr lang="zh-CN" sz="1350" b="1"><a:solidFill><a:srgbClr val="0F172A"/></a:solidFill><a:latin typeface="Microsoft YaHei"/><a:ea typeface="Microsoft YaHei"/></a:rPr><a:t>Quality inspection</a:t></a:r><a:endParaRPr/></a:p></p:txBody></p:sp><p:sp><p:nvSpPr><p:cNvPr id="580" name="文本框 579" descr="{&quot;isTemplate&quot;:true,&quot;type&quot;:&quot;text&quot;}"/><p:cNvSpPr txBox="1"/><p:nvPr/></p:nvSpPr><p:spPr><a:xfrm><a:off x="6076950" y="3886200"/><a:ext cx="523875" cy="209550"/></a:xfrm><a:prstGeom prst="rect"><a:avLst/></a:prstGeom></p:spPr><p:txBody><a:bodyPr wrap="none" lIns="0" tIns="0" rIns="0" bIns="0"/><a:lstStyle/><a:p><a:pPr><a:lnSpc><a:spcPct val="100000"/></a:lnSpc></a:pPr><a:r><a:rPr lang="en-US" sz="825" spc="75"><a:solidFill><a:srgbClr val="94A3B8"/></a:solidFill><a:latin typeface="Inter"/><a:ea typeface="Inter"/></a:rPr><a:t>QUALITY</a:t></a:r><a:endParaRPr/></a:p></p:txBody></p:sp><p:pic><p:nvPicPr><p:cNvPr id="581" name="图形 580"/><p:cNvPicPr><a:picLocks noChangeAspect="1"/></p:cNvPicPr><p:nvPr/></p:nvPicPr><p:blipFill><a:blip r:embed="rId16"><a:extLst><a:ext uri="{96DAC541-7B7A-43D3-8B79-37D633B846F1}"><asvg:svgBlip xmlns:asvg="http://schemas.microsoft.com/office/drawing/2016/SVG/main" r:embed="rId17"/></a:ext></a:extLst></a:blip><a:stretch><a:fillRect/></a:stretch></p:blipFill><p:spPr><a:xfrm><a:off x="5314950" y="4171950"/><a:ext cx="114300" cy="114300"/></a:xfrm><a:prstGeom prst="rect"><a:avLst/></a:prstGeom><a:ln/></p:spPr></p:pic><p:sp><p:nvSpPr><p:cNvPr id="582" name="文本框 581" descr="{&quot;isTemplate&quot;:true,&quot;type&quot;:&quot;text&quot;}"/><p:cNvSpPr txBox="1"/><p:nvPr/></p:nvSpPr><p:spPr><a:xfrm><a:off x="5467350" y="4152900"/><a:ext cx="1200150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Incoming materials</a:t></a:r><a:r><a:rPr lang="en-US" sz="975"><a:solidFill><a:srgbClr val="475569"/></a:solidFill><a:latin typeface="Microsoft YaHei"/><a:ea typeface="Microsoft YaHei"/></a:rPr><a:t> / </a:t></a:r><a:r><a:rPr lang="zh-CN" sz="975"><a:solidFill><a:srgbClr val="475569"/></a:solidFill><a:latin typeface="Microsoft YaHei"/><a:ea typeface="Microsoft YaHei"/></a:rPr><a:t>process</a:t></a:r><a:r><a:rPr lang="en-US" sz="975"><a:solidFill><a:srgbClr val="475569"/></a:solidFill><a:latin typeface="Microsoft YaHei"/><a:ea typeface="Microsoft YaHei"/></a:rPr><a:t> / </a:t></a:r><a:r><a:rPr lang="zh-CN" sz="975"><a:solidFill><a:srgbClr val="475569"/></a:solidFill><a:latin typeface="Microsoft YaHei"/><a:ea typeface="Microsoft YaHei"/></a:rPr><a:t>Factory inspection</a:t></a:r><a:endParaRPr/></a:p></p:txBody></p:sp><p:pic><p:nvPicPr><p:cNvPr id="583" name="图形 582"/><p:cNvPicPr><a:picLocks noChangeAspect="1"/></p:cNvPicPr><p:nvPr/></p:nvPicPr><p:blipFill><a:blip r:embed="rId16"><a:extLst><a:ext uri="{96DAC541-7B7A-43D3-8B79-37D633B846F1}"><asvg:svgBlip xmlns:asvg="http://schemas.microsoft.com/office/drawing/2016/SVG/main" r:embed="rId17"/></a:ext></a:extLst></a:blip><a:stretch><a:fillRect/></a:stretch></p:blipFill><p:spPr><a:xfrm><a:off x="6800850" y="4171950"/><a:ext cx="114300" cy="114300"/></a:xfrm><a:prstGeom prst="rect"><a:avLst/></a:prstGeom><a:ln/></p:spPr></p:pic><p:sp><p:nvSpPr><p:cNvPr id="584" name="文本框 583" descr="{&quot;isTemplate&quot;:true,&quot;type&quot;:&quot;text&quot;}"/><p:cNvSpPr txBox="1"/><p:nvPr/></p:nvSpPr><p:spPr><a:xfrm><a:off x="6953250" y="4152900"/><a:ext cx="14382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monitor</a:t></a:r><a:r><a:rPr lang="en-US" sz="975"><a:solidFill><a:srgbClr val="475569"/></a:solidFill><a:latin typeface="Microsoft YaHei"/><a:ea typeface="Microsoft YaHei"/></a:rPr><a:t> SPC </a:t></a:r><a:r><a:rPr lang="zh-CN" sz="975"><a:solidFill><a:srgbClr val="475569"/></a:solidFill><a:latin typeface="Microsoft YaHei"/><a:ea typeface="Microsoft YaHei"/></a:rPr><a:t>Data and Quality Trends</a:t></a:r><a:endParaRPr/></a:p></p:txBody></p:sp><p:pic><p:nvPicPr><p:cNvPr id="585" name="图形 584"/><p:cNvPicPr><a:picLocks noChangeAspect="1"/></p:cNvPicPr><p:nvPr/></p:nvPicPr><p:blipFill><a:blip r:embed="rId16"><a:extLst><a:ext uri="{96DAC541-7B7A-43D3-8B79-37D633B846F1}"><asvg:svgBlip xmlns:asvg="http://schemas.microsoft.com/office/drawing/2016/SVG/main" r:embed="rId17"/></a:ext></a:extLst></a:blip><a:stretch><a:fillRect/></a:stretch></p:blipFill><p:spPr><a:xfrm><a:off x="8524875" y="4171950"/><a:ext cx="114300" cy="114300"/></a:xfrm><a:prstGeom prst="rect"><a:avLst/></a:prstGeom><a:ln/></p:spPr></p:pic><p:sp><p:nvSpPr><p:cNvPr id="586" name="文本框 585" descr="{&quot;isTemplate&quot;:true,&quot;type&quot;:&quot;text&quot;}"/><p:cNvSpPr txBox="1"/><p:nvPr/></p:nvSpPr><p:spPr><a:xfrm><a:off x="8677275" y="4152900"/><a:ext cx="141922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promote</a:t></a:r><a:r><a:rPr lang="en-US" sz="975"><a:solidFill><a:srgbClr val="475569"/></a:solidFill><a:latin typeface="Microsoft YaHei"/><a:ea typeface="Microsoft YaHei"/></a:rPr><a:t> 8D / PDCA </a:t></a:r><a:r><a:rPr lang="zh-CN" sz="975"><a:solidFill><a:srgbClr val="475569"/></a:solidFill><a:latin typeface="Microsoft YaHei"/><a:ea typeface="Microsoft YaHei"/></a:rPr><a:t>Improve implementation</a:t></a:r><a:endParaRPr/></a:p></p:txBody></p:sp><p:sp><p:nvSpPr><p:cNvPr id="587" name="圆角矩形 586"/><p:cNvSpPr/><p:nvPr/></p:nvSpPr><p:spPr><a:xfrm><a:off x="4591050" y="4552950"/><a:ext cx="7067550" cy="685800"/></a:xfrm><a:prstGeom prst="roundRect"><a:avLst><a:gd name="adj" fmla="val 11111"/></a:avLst></a:prstGeom><a:solidFill><a:srgbClr val="FFFFFF"/></a:solidFill><a:ln/></p:spPr><p:txBody><a:bodyPr/><a:lstStyle/><a:p><a:endParaRPr/></a:p></p:txBody></p:sp><p:sp><p:nvSpPr><p:cNvPr id="588" name="任意形状 587"/><p:cNvSpPr/><p:nvPr/></p:nvSpPr><p:spPr><a:xfrm><a:off x="4591050" y="4552950"/><a:ext cx="7067550" cy="685800"/></a:xfrm><a:custGeom><a:avLst/><a:gdLst/><a:ahLst/><a:cxnLst/><a:rect l="0" t="0" r="0" b="0"/><a:pathLst><a:path w="742" h="72"><a:moveTo><a:pt x="8" y="0"/></a:moveTo><a:cubicBezTo><a:pt x="6" y="0"/><a:pt x="4" y="2"/><a:pt x="4" y="4"/></a:cubicBezTo><a:lnTo><a:pt x="4" y="68"/></a:lnTo><a:cubicBezTo><a:pt x="4" y="70"/><a:pt x="5" y="72"/><a:pt x="7" y="72"/></a:cubicBezTo><a:cubicBezTo><a:pt x="3" y="72"/><a:pt x="0" y="68"/><a:pt x="0" y="64"/></a:cubicBezTo><a:lnTo><a:pt x="0" y="8"/></a:lnTo><a:cubicBezTo><a:pt x="0" y="4"/><a:pt x="3" y="0"/><a:pt x="8" y="0"/></a:cubicBezTo><a:close/></a:path></a:pathLst></a:custGeom><a:solidFill><a:srgbClr val="8B5CF6"/></a:solidFill><a:ln/></p:spPr><p:txBody><a:bodyPr/><a:lstStyle/><a:p><a:endParaRPr/></a:p></p:txBody></p:sp><p:sp><p:nvSpPr><p:cNvPr id="589" name="圆角矩形 588"/><p:cNvSpPr/><p:nvPr/></p:nvSpPr><p:spPr><a:xfrm><a:off x="4724400" y="4667250"/><a:ext cx="457200" cy="457200"/></a:xfrm><a:prstGeom prst="roundRect"><a:avLst><a:gd name="adj" fmla="val 16667"/></a:avLst></a:prstGeom><a:solidFill><a:srgbClr val="8B5CF6"><a:alpha val="10196"/></a:srgbClr></a:solidFill><a:ln/></p:spPr><p:txBody><a:bodyPr/><a:lstStyle/><a:p><a:endParaRPr/></a:p></p:txBody></p:sp><p:pic><p:nvPicPr><p:cNvPr id="590" name="图形 589"/><p:cNvPicPr><a:picLocks noChangeAspect="1"/></p:cNvPicPr><p:nvPr/></p:nvPicPr><p:blipFill><a:blip r:embed="rId18"><a:extLst><a:ext uri="{96DAC541-7B7A-43D3-8B79-37D633B846F1}"><asvg:svgBlip xmlns:asvg="http://schemas.microsoft.com/office/drawing/2016/SVG/main" r:embed="rId19"/></a:ext></a:extLst></a:blip><a:stretch><a:fillRect/></a:stretch></p:blipFill><p:spPr><a:xfrm><a:off x="4838700" y="4781550"/><a:ext cx="228600" cy="228600"/></a:xfrm><a:prstGeom prst="rect"><a:avLst/></a:prstGeom><a:ln/></p:spPr></p:pic><p:sp><p:nvSpPr><p:cNvPr id="591" name="文本框 590" descr="{&quot;isTemplate&quot;:true,&quot;type&quot;:&quot;text&quot;}"/><p:cNvSpPr txBox="1"/><p:nvPr/></p:nvSpPr><p:spPr><a:xfrm><a:off x="5314950" y="4667250"/><a:ext cx="685800" cy="209550"/></a:xfrm><a:prstGeom prst="rect"><a:avLst/></a:prstGeom></p:spPr><p:txBody><a:bodyPr wrap="none" lIns="0" tIns="0" rIns="0" bIns="0"/><a:lstStyle/><a:p><a:pPr><a:lnSpc><a:spcPct val="100000"/></a:lnSpc></a:pPr><a:r><a:rPr lang="zh-CN" sz="1350" b="1"><a:solidFill><a:srgbClr val="0F172A"/></a:solidFill><a:latin typeface="Microsoft YaHei"/><a:ea typeface="Microsoft YaHei"/></a:rPr><a:t>functional support</a:t></a:r><a:endParaRPr/></a:p></p:txBody></p:sp><p:sp><p:nvSpPr><p:cNvPr id="592" name="文本框 591" descr="{&quot;isTemplate&quot;:true,&quot;type&quot;:&quot;text&quot;}"/><p:cNvSpPr txBox="1"/><p:nvPr/></p:nvSpPr><p:spPr><a:xfrm><a:off x="6076950" y="4667250"/><a:ext cx="581025" cy="209550"/></a:xfrm><a:prstGeom prst="rect"><a:avLst/></a:prstGeom></p:spPr><p:txBody><a:bodyPr wrap="none" lIns="0" tIns="0" rIns="0" bIns="0"/><a:lstStyle/><a:p><a:pPr><a:lnSpc><a:spcPct val="100000"/></a:lnSpc></a:pPr><a:r><a:rPr lang="en-US" sz="825" spc="75"><a:solidFill><a:srgbClr val="94A3B8"/></a:solidFill><a:latin typeface="Inter"/><a:ea typeface="Inter"/></a:rPr><a:t>SUPPORT</a:t></a:r><a:endParaRPr/></a:p></p:txBody></p:sp><p:pic><p:nvPicPr><p:cNvPr id="593" name="图形 592"/><p:cNvPicPr><a:picLocks noChangeAspect="1"/></p:cNvPicPr><p:nvPr/></p:nvPicPr><p:blipFill><a:blip r:embed="rId20"><a:extLst><a:ext uri="{96DAC541-7B7A-43D3-8B79-37D633B846F1}"><asvg:svgBlip xmlns:asvg="http://schemas.microsoft.com/office/drawing/2016/SVG/main" r:embed="rId21"/></a:ext></a:extLst></a:blip><a:stretch><a:fillRect/></a:stretch></p:blipFill><p:spPr><a:xfrm><a:off x="5314950" y="4953000"/><a:ext cx="114300" cy="114300"/></a:xfrm><a:prstGeom prst="rect"><a:avLst/></a:prstGeom><a:ln/></p:spPr></p:pic><p:sp><p:nvSpPr><p:cNvPr id="594" name="文本框 593" descr="{&quot;isTemplate&quot;:true,&quot;type&quot;:&quot;text&quot;}"/><p:cNvSpPr txBox="1"/><p:nvPr/></p:nvSpPr><p:spPr><a:xfrm><a:off x="5467350" y="4933950"/><a:ext cx="1238250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Manpower: Ability training and assessment</a:t></a:r><a:endParaRPr/></a:p></p:txBody></p:sp><p:pic><p:nvPicPr><p:cNvPr id="595" name="图形 594"/><p:cNvPicPr><a:picLocks noChangeAspect="1"/></p:cNvPicPr><p:nvPr/></p:nvPicPr><p:blipFill><a:blip r:embed="rId20"><a:extLst><a:ext uri="{96DAC541-7B7A-43D3-8B79-37D633B846F1}"><asvg:svgBlip xmlns:asvg="http://schemas.microsoft.com/office/drawing/2016/SVG/main" r:embed="rId21"/></a:ext></a:extLst></a:blip><a:stretch><a:fillRect/></a:stretch></p:blipFill><p:spPr><a:xfrm><a:off x="6838950" y="4953000"/><a:ext cx="114300" cy="114300"/></a:xfrm><a:prstGeom prst="rect"><a:avLst/></a:prstGeom><a:ln/></p:spPr></p:pic><p:sp><p:nvSpPr><p:cNvPr id="596" name="文本框 595" descr="{&quot;isTemplate&quot;:true,&quot;type&quot;:&quot;text&quot;}"/><p:cNvSpPr txBox="1"/><p:nvPr/></p:nvSpPr><p:spPr><a:xfrm><a:off x="6991350" y="4933950"/><a:ext cx="1362075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Procurement: Supplier Management and Evaluation</a:t></a:r><a:endParaRPr/></a:p></p:txBody></p:sp><p:pic><p:nvPicPr><p:cNvPr id="597" name="图形 596"/><p:cNvPicPr><a:picLocks noChangeAspect="1"/></p:cNvPicPr><p:nvPr/></p:nvPicPr><p:blipFill><a:blip r:embed="rId20"><a:extLst><a:ext uri="{96DAC541-7B7A-43D3-8B79-37D633B846F1}"><asvg:svgBlip xmlns:asvg="http://schemas.microsoft.com/office/drawing/2016/SVG/main" r:embed="rId21"/></a:ext></a:extLst></a:blip><a:stretch><a:fillRect/></a:stretch></p:blipFill><p:spPr><a:xfrm><a:off x="8486775" y="4953000"/><a:ext cx="114300" cy="114300"/></a:xfrm><a:prstGeom prst="rect"><a:avLst/></a:prstGeom><a:ln/></p:spPr></p:pic><p:sp><p:nvSpPr><p:cNvPr id="598" name="文本框 597" descr="{&quot;isTemplate&quot;:true,&quot;type&quot;:&quot;text&quot;}"/><p:cNvSpPr txBox="1"/><p:nvPr/></p:nvSpPr><p:spPr><a:xfrm><a:off x="8639175" y="4933950"/><a:ext cx="1485900" cy="152400"/></a:xfrm><a:prstGeom prst="rect"><a:avLst/></a:prstGeom></p:spPr><p:txBody><a:bodyPr wrap="none" lIns="0" tIns="0" rIns="0" bIns="0"/><a:lstStyle/><a:p><a:pPr><a:lnSpc><a:spcPct val="100000"/></a:lnSpc></a:pPr><a:r><a:rPr lang="zh-CN" sz="975"><a:solidFill><a:srgbClr val="475569"/></a:solidFill><a:latin typeface="Microsoft YaHei"/><a:ea typeface="Microsoft YaHei"/></a:rPr><a:t>Administration: Service Standards and Continuous Improvement</a:t></a:r><a:endParaRPr/></a:p></p:txBody></p:sp><p:sp><p:nvSpPr><p:cNvPr id="599" name="任意形状 598"/><p:cNvSpPr/><p:nvPr/></p:nvSpPr><p:spPr><a:xfrm><a:off x="0" y="6286500"/><a:ext cx="12192000" cy="571500"/></a:xfrm><a:custGeom><a:avLst/><a:gdLst/><a:ahLst/><a:cxnLst/><a:rect l="0" t="0" r="0" b="0"/><a:pathLst><a:path w="1280" h="60"><a:moveTo><a:pt x="0" y="0"/></a:moveTo><a:lnTo><a:pt x="1280" y="0"/></a:lnTo><a:lnTo><a:pt x="1280" y="1"/></a:lnTo><a:lnTo><a:pt x="0" y="1"/></a:lnTo><a:close/></a:path></a:pathLst></a:custGeom><a:solidFill><a:srgbClr val="E2E8F0"/></a:solidFill><a:ln/></p:spPr><p:txBody><a:bodyPr/><a:lstStyle/><a:p><a:endParaRPr/></a:p></p:txBody></p:sp><p:sp><p:nvSpPr><p:cNvPr id="600" name="文本框 599" descr="{&quot;isTemplate&quot;:true,&quot;type&quot;:&quot;text&quot;}"/><p:cNvSpPr txBox="1"/><p:nvPr/></p:nvSpPr><p:spPr><a:xfrm><a:off x="571500" y="6496050"/><a:ext cx="1066800" cy="161925"/></a:xfrm><a:prstGeom prst="rect"><a:avLst/></a:prstGeom></p:spPr><p:txBody><a:bodyPr wrap="none" lIns="0" tIns="0" rIns="0" bIns="0"/><a:lstStyle/><a:p><a:pPr><a:lnSpc><a:spcPct val="100000"/></a:lnSpc></a:pPr><a:r><a:rPr lang="zh-CN" sz="1050"><a:solidFill><a:srgbClr val="94A3B8"/></a:solidFill><a:latin typeface="Microsoft YaHei"/><a:ea typeface="Microsoft YaHei"/></a:rPr><a:t>Quality management general training</a:t></a:r><a:endParaRPr/></a:p></p:txBody></p:sp><p:sp><p:nvSpPr><p:cNvPr id="601" name="文本框 600" descr="{&quot;isTemplate&quot;:true,&quot;type&quot;:&quot;text&quot;}"/><p:cNvSpPr txBox="1"/><p:nvPr/></p:nvSpPr><p:spPr><a:xfrm><a:off x="11210925" y="6496050"/><a:ext cx="409575" cy="161925"/></a:xfrm><a:prstGeom prst="rect"><a:avLst/></a:prstGeom></p:spPr><p:txBody><a:bodyPr wrap="none" lIns="0" tIns="0" rIns="0" bIns="0"/><a:lstStyle/><a:p><a:pPr><a:lnSpc><a:spcPct val="100000"/></a:lnSpc></a:pPr><a:r><a:rPr lang="en-US" sz="1050"><a:solidFill><a:srgbClr val="94A3B8"/></a:solidFill><a:latin typeface="Microsoft YaHei"/><a:ea typeface="Microsoft YaHei"/></a:rPr><a:t>20 / 30</a:t></a:r><a:endParaRPr/></a:p></p:txBody></p:sp></p:spTree></p:cSld><p:clrMapOvr><a:masterClrMapping/></p:clrMapOvr>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4 · Quality responsibility of all employees&#10;            &lt;/Text&gt;&#10;            &lt;Text style={{ fontSize: 34, color: '#0F172A', fontWeight: 'bold', marginTop: 8 }}&gt;&#10;                Quality Awareness Self-Check Checklist —— How many have you done?&#10;            &lt;/Text&gt;&#10;        &lt;/Box&gt;&#10;&#10;        {/* 左40%：引导 */}&#10;        &lt;Box style={{&#10;            position: 'absolute',&#10;            top: 150, left: 60,&#10;            width: '35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SELF CHECK&#10;                &lt;/Text&gt;&#10;                &lt;Text style={{ fontSize: 30, color: '#FFFFFF', fontWeight: 'bold', marginTop: 4 }}&gt;&#10;                    Quality self-inspection&#10;                &lt;/Text&gt;&#10;                &lt;Box style={{ width: 40, height: 3, background: '#F59E0B', marginTop: 12 }} /&gt;&#10;                &lt;Text style={{ fontSize: 14, color: 'rgba(255,255,255,0.85)', marginTop: 14, lineHeight: 1.6 }}&gt;&#10;                    Please check the following10Make a list and do an honest self-examination. Do it every time ✓, failed to hit ✗。&#10;                &lt;/Text&gt;&#10;            &lt;/Box&gt;&#10;            &lt;Box style={{&#10;                background: '#F8FAFC',&#10;                borderLeft: '4px solid #F59E0B',&#10;                padding: 14,&#10;                marginTop: 20,&#10;                borderRadius: 4,&#10;            }}&gt;&#10;                &lt;Text style={{ fontSize: 14, color: '#0F172A', fontWeight: 'bold', marginBottom: 8 }}&gt;&#10;                    quality habits keywords&#10;                &lt;/Text&gt;&#10;                &lt;Box style={{ flexDirection: 'row', gap: 8, flexWrap: 'wrap' }}&gt;&#10;                    {['Get it right the first time', 'Report proactively', 'Trace back to the source', 'Data speaks', 'Standard work'].map((kw, i) =&gt; (&#10;                        &lt;Box key={i} style={{&#10;                            background: '#FFFFFF',&#10;                            paddingLeft: 10, paddingRight: 10,&#10;                            paddingTop: 5, paddingBottom: 5,&#10;                            borderRadius: 12,&#10;                            border: '1px solid #2563EB',&#10;                        }}&gt;&#10;                            &lt;Text style={{ fontSize: 12, color: '#2563EB', fontWeight: 600 }}&gt;&#10;                                {kw}&#10;                            &lt;/Text&gt;&#10;                        &lt;/Box&gt;&#10;                    ))}&#10;                &lt;/Box&gt;&#10;            &lt;/Box&gt;&#10;            &lt;Box style={{&#10;                background: 'rgba(245,158,11,0.10)',&#10;                padding: 14,&#10;                marginTop: 16,&#10;                borderRadius: 6,&#10;            }}&gt;&#10;                &lt;Text style={{ fontSize: 13, color: '#0F172A', fontWeight: 'bold' }}&gt;&#10;                    Scoring criteria&#10;                &lt;/Text&gt;&#10;                &lt;Box style={{ flexDirection: 'column', gap: 4, marginTop: 6 }}&gt;&#10;                    {[&#10;                        { range: '8-10条', level: 'excellent', color: '#10B981' },&#10;                        { range: '5-7条', level: 'qualified', color: '#F59E0B' },&#10;                        { range: '0-4条', level: 'Need to improve', color: '#EF4444' },&#10;                    ].map((item, i) =&gt; (&#10;                        &lt;Box key={i} style={{ flexDirection: 'row', gap: 8 }}&gt;&#10;                            &lt;Text style={{ fontSize: 12, color: item.color, fontWeight: 'bold' }}&gt;{item.range}：&lt;/Text&gt;&#10;                            &lt;Text style={{ fontSize: 12, color: '#475569' }}&gt;{item.level}&lt;/Text&gt;&#10;                        &lt;/Box&gt;&#10;                    ))}&#10;                &lt;/Box&gt;&#10;            &lt;/Box&gt;&#10;        &lt;/Box&gt;&#10;&#10;        {/* 右60%：10条自检清单 */}&#10;        &lt;Box style={{&#10;            position: 'absolute',&#10;            top: 150, right: 60,&#10;            width: '58%',&#10;            flexDirection: 'column',&#10;            gap: 6,&#10;        }}&gt;&#10;            &lt;Text style={{ fontSize: 16, color: '#0F172A', fontWeight: 'bold', marginBottom: 6 }}&gt;&#10;                10 Quality Behavior Self-Check Checklist&#10;            &lt;/Text&gt;&#10;            {[&#10;                'I know the quality responsibilities and output standards of my position',&#10;                'I pressSOP/Follow the operation instructions and do not change methods at will',&#10;                'If I find an abnormality, I will report it immediately. No&quot;wait and see&quot;',&#10;                'I won't let the data&quot;nice&quot;And modify the record',&#10;                'I will inspect the first piece and confirm it is qualified before mass production.',&#10;                'I understand the input requirements of the previous process and also know my own output standards.',&#10;                'I take the initiative to learn quality tools (such as checklists,5Why）',&#10;                'I pay attention to customer feedback and understand customer expectations for quality',&#10;                'I have made suggestions for quality improvements, even small improvements',&#10;                'i believe&quot;Get it right the first time&quot;It is the most time-saving and labor-saving way',&#10;            ].map((item, idx) =&gt; (&#10;                &lt;Box key={idx} style={{&#10;                    flexDirection: 'row',&#10;                    alignItems: 'center',&#10;                    gap: 10,&#10;                    background: idx % 2 === 0 ? '#F8FAFC' : '#FFFFFF',&#10;                    padding: 8,&#10;                    paddingLeft: 12,&#10;                    borderRadius: 4,&#10;                    border: '1px solid #E2E8F0',&#10;                }}&gt;&#10;                    &lt;Box style={{&#10;                        width: 24, height: 24,&#10;                        borderRadius: 4,&#10;                        background: '#F1F5F9',&#10;                        justifyContent: 'center',&#10;                        alignItems: 'center',&#10;                    }}&gt;&#10;                        &lt;Text style={{ fontSize: 12, color: '#2563EB', fontWeight: 'bold', fontFamily: 'Inter' }}&gt;&#10;                            {String(idx + 1).padStart(2, '0')}&#10;                        &lt;/Text&gt;&#10;                    &lt;/Box&gt;&#10;                    &lt;Text style={{ fontSize: 13, color: '#0F172A', flex: 1 }}&gt;&#10;                        {item}&#10;                    &lt;/Text&gt;&#10;                    &lt;Box style={{ flexDirection: 'row', gap: 6 }}&gt;&#10;                        &lt;Box style={{ width: 24, height: 24, borderRadius: 4, border: '1.5px solid #10B981', justifyContent: 'center', alignItems: 'center' }}&gt;&#10;                            &lt;Text style={{ fontSize: 14, color: '#10B981', fontWeight: 'bold' }}&gt;✓&lt;/Text&gt;&#10;                        &lt;/Box&gt;&#10;                        &lt;Box style={{ width: 24, height: 24, borderRadius: 4, border: '1.5px solid #EF4444', justifyContent: 'center', alignItems: 'center' }}&gt;&#10;                            &lt;Text style={{ fontSize: 14, color: '#EF4444', fontWeight: 'bold' }}&gt;✗&lt;/Text&gt;&#10;                        &lt;/Box&gt;&#10;                    &lt;/Box&gt;&#10;                &lt;/Box&gt;&#10;            ))}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1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矩形 60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04" name="任意形状 60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05" name="文本框 60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04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responsibility of all employees</a:t>
            </a:r>
            <a:endParaRPr/>
          </a:p>
        </p:txBody>
      </p:sp>
      <p:sp>
        <p:nvSpPr>
          <p:cNvPr id="606" name="文本框 60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Quality Awareness Self-Check Checklist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How many have you done?</a:t>
            </a:r>
            <a:endParaRPr/>
          </a:p>
        </p:txBody>
      </p:sp>
      <p:sp>
        <p:nvSpPr>
          <p:cNvPr id="607" name="圆角矩形 606"/>
          <p:cNvSpPr/>
          <p:nvPr/>
        </p:nvSpPr>
        <p:spPr>
          <a:xfrm>
            <a:off x="571500" y="1428750"/>
            <a:ext cx="4267200" cy="1562100"/>
          </a:xfrm>
          <a:prstGeom prst="roundRect">
            <a:avLst>
              <a:gd name="adj" fmla="val 4878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608" name="文本框 607" descr="{&quot;isTemplate&quot;:true,&quot;type&quot;:&quot;text&quot;}"/>
          <p:cNvSpPr txBox="1"/>
          <p:nvPr/>
        </p:nvSpPr>
        <p:spPr>
          <a:xfrm>
            <a:off x="800100" y="1657350"/>
            <a:ext cx="3810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SELF CHECK</a:t>
            </a:r>
            <a:endParaRPr/>
          </a:p>
        </p:txBody>
      </p:sp>
      <p:sp>
        <p:nvSpPr>
          <p:cNvPr id="609" name="文本框 608" descr="{&quot;isTemplate&quot;:true,&quot;type&quot;:&quot;text&quot;}"/>
          <p:cNvSpPr txBox="1"/>
          <p:nvPr/>
        </p:nvSpPr>
        <p:spPr>
          <a:xfrm>
            <a:off x="800100" y="1885950"/>
            <a:ext cx="38100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Quality self-inspection</a:t>
            </a:r>
            <a:endParaRPr/>
          </a:p>
        </p:txBody>
      </p:sp>
      <p:sp>
        <p:nvSpPr>
          <p:cNvPr id="610" name="矩形 609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1" name="文本框 610" descr="{&quot;isTemplate&quot;:true,&quot;type&quot;:&quot;text&quot;}"/>
          <p:cNvSpPr txBox="1"/>
          <p:nvPr/>
        </p:nvSpPr>
        <p:spPr>
          <a:xfrm>
            <a:off x="800100" y="2505075"/>
            <a:ext cx="381000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Please check the following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10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Make a list and do an honest self-examination. Do it every time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 ✓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, failed to hit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 ✗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。</a:t>
            </a:r>
            <a:endParaRPr/>
          </a:p>
        </p:txBody>
      </p:sp>
      <p:sp>
        <p:nvSpPr>
          <p:cNvPr id="612" name="圆角矩形 611"/>
          <p:cNvSpPr/>
          <p:nvPr/>
        </p:nvSpPr>
        <p:spPr>
          <a:xfrm>
            <a:off x="609600" y="3181350"/>
            <a:ext cx="4267200" cy="742950"/>
          </a:xfrm>
          <a:prstGeom prst="roundRect">
            <a:avLst>
              <a:gd name="adj" fmla="val 512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3" name="任意形状 612"/>
          <p:cNvSpPr/>
          <p:nvPr/>
        </p:nvSpPr>
        <p:spPr>
          <a:xfrm>
            <a:off x="609600" y="3181350"/>
            <a:ext cx="4267200" cy="742950"/>
          </a:xfrm>
          <a:custGeom>
            <a:avLst/>
            <a:gdLst/>
            <a:ahLst/>
            <a:cxnLst/>
            <a:rect l="0" t="0" r="0" b="0"/>
            <a:pathLst>
              <a:path w="448" h="78">
                <a:moveTo>
                  <a:pt x="4" y="78"/>
                </a:moveTo>
                <a:cubicBezTo>
                  <a:pt x="2" y="78"/>
                  <a:pt x="0" y="76"/>
                  <a:pt x="0" y="7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78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14" name="文本框 613" descr="{&quot;isTemplate&quot;:true,&quot;type&quot;:&quot;text&quot;}"/>
          <p:cNvSpPr txBox="1"/>
          <p:nvPr/>
        </p:nvSpPr>
        <p:spPr>
          <a:xfrm>
            <a:off x="742950" y="3314700"/>
            <a:ext cx="3962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quality habits keywords</a:t>
            </a:r>
            <a:endParaRPr/>
          </a:p>
        </p:txBody>
      </p:sp>
      <p:sp>
        <p:nvSpPr>
          <p:cNvPr id="615" name="圆角矩形 614"/>
          <p:cNvSpPr/>
          <p:nvPr/>
        </p:nvSpPr>
        <p:spPr>
          <a:xfrm>
            <a:off x="742950" y="3552825"/>
            <a:ext cx="647700" cy="238125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6" name="文本框 615" descr="{&quot;isTemplate&quot;:true,&quot;type&quot;:&quot;text&quot;}"/>
          <p:cNvSpPr txBox="1"/>
          <p:nvPr/>
        </p:nvSpPr>
        <p:spPr>
          <a:xfrm>
            <a:off x="838200" y="36004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Get it right the first time</a:t>
            </a:r>
            <a:endParaRPr/>
          </a:p>
        </p:txBody>
      </p:sp>
      <p:sp>
        <p:nvSpPr>
          <p:cNvPr id="617" name="圆角矩形 616"/>
          <p:cNvSpPr/>
          <p:nvPr/>
        </p:nvSpPr>
        <p:spPr>
          <a:xfrm>
            <a:off x="1466850" y="3552825"/>
            <a:ext cx="647700" cy="238125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18" name="文本框 617" descr="{&quot;isTemplate&quot;:true,&quot;type&quot;:&quot;text&quot;}"/>
          <p:cNvSpPr txBox="1"/>
          <p:nvPr/>
        </p:nvSpPr>
        <p:spPr>
          <a:xfrm>
            <a:off x="1562100" y="36004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Report proactively</a:t>
            </a:r>
            <a:endParaRPr/>
          </a:p>
        </p:txBody>
      </p:sp>
      <p:sp>
        <p:nvSpPr>
          <p:cNvPr id="619" name="圆角矩形 618"/>
          <p:cNvSpPr/>
          <p:nvPr/>
        </p:nvSpPr>
        <p:spPr>
          <a:xfrm>
            <a:off x="2190750" y="3552825"/>
            <a:ext cx="647700" cy="238125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0" name="文本框 619" descr="{&quot;isTemplate&quot;:true,&quot;type&quot;:&quot;text&quot;}"/>
          <p:cNvSpPr txBox="1"/>
          <p:nvPr/>
        </p:nvSpPr>
        <p:spPr>
          <a:xfrm>
            <a:off x="2286000" y="36004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Trace back to the source</a:t>
            </a:r>
            <a:endParaRPr/>
          </a:p>
        </p:txBody>
      </p:sp>
      <p:sp>
        <p:nvSpPr>
          <p:cNvPr id="621" name="圆角矩形 620"/>
          <p:cNvSpPr/>
          <p:nvPr/>
        </p:nvSpPr>
        <p:spPr>
          <a:xfrm>
            <a:off x="2914650" y="3552825"/>
            <a:ext cx="647700" cy="238125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2" name="文本框 621" descr="{&quot;isTemplate&quot;:true,&quot;type&quot;:&quot;text&quot;}"/>
          <p:cNvSpPr txBox="1"/>
          <p:nvPr/>
        </p:nvSpPr>
        <p:spPr>
          <a:xfrm>
            <a:off x="3009900" y="36004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Data speaks</a:t>
            </a:r>
            <a:endParaRPr/>
          </a:p>
        </p:txBody>
      </p:sp>
      <p:sp>
        <p:nvSpPr>
          <p:cNvPr id="623" name="圆角矩形 622"/>
          <p:cNvSpPr/>
          <p:nvPr/>
        </p:nvSpPr>
        <p:spPr>
          <a:xfrm>
            <a:off x="3638550" y="3552825"/>
            <a:ext cx="647700" cy="238125"/>
          </a:xfrm>
          <a:prstGeom prst="roundRect">
            <a:avLst>
              <a:gd name="adj" fmla="val 48000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4" name="文本框 623" descr="{&quot;isTemplate&quot;:true,&quot;type&quot;:&quot;text&quot;}"/>
          <p:cNvSpPr txBox="1"/>
          <p:nvPr/>
        </p:nvSpPr>
        <p:spPr>
          <a:xfrm>
            <a:off x="3733800" y="3600450"/>
            <a:ext cx="4572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2563EB"/>
                </a:solidFill>
                <a:latin typeface="Microsoft YaHei"/>
                <a:ea typeface="Microsoft YaHei"/>
              </a:rPr>
              <a:t>Standard work</a:t>
            </a:r>
            <a:endParaRPr/>
          </a:p>
        </p:txBody>
      </p:sp>
      <p:sp>
        <p:nvSpPr>
          <p:cNvPr id="625" name="圆角矩形 624"/>
          <p:cNvSpPr/>
          <p:nvPr/>
        </p:nvSpPr>
        <p:spPr>
          <a:xfrm>
            <a:off x="571500" y="4076700"/>
            <a:ext cx="4267200" cy="981075"/>
          </a:xfrm>
          <a:prstGeom prst="roundRect">
            <a:avLst>
              <a:gd name="adj" fmla="val 5825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626" name="文本框 625" descr="{&quot;isTemplate&quot;:true,&quot;type&quot;:&quot;text&quot;}"/>
          <p:cNvSpPr txBox="1"/>
          <p:nvPr/>
        </p:nvSpPr>
        <p:spPr>
          <a:xfrm>
            <a:off x="704850" y="4210050"/>
            <a:ext cx="40005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Scoring criteria</a:t>
            </a:r>
            <a:endParaRPr/>
          </a:p>
        </p:txBody>
      </p:sp>
      <p:sp>
        <p:nvSpPr>
          <p:cNvPr id="627" name="文本框 626" descr="{&quot;isTemplate&quot;:true,&quot;type&quot;:&quot;text&quot;}"/>
          <p:cNvSpPr txBox="1"/>
          <p:nvPr/>
        </p:nvSpPr>
        <p:spPr>
          <a:xfrm>
            <a:off x="704850" y="4419600"/>
            <a:ext cx="4667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10B981"/>
                </a:solidFill>
                <a:latin typeface="Microsoft YaHei"/>
                <a:ea typeface="Microsoft YaHei"/>
              </a:rPr>
              <a:t>8-10</a:t>
            </a:r>
            <a:r>
              <a:rPr lang="zh-CN" sz="900" b="1">
                <a:solidFill>
                  <a:srgbClr val="10B981"/>
                </a:solidFill>
                <a:latin typeface="Microsoft YaHei"/>
                <a:ea typeface="Microsoft YaHei"/>
              </a:rPr>
              <a:t>strip:</a:t>
            </a:r>
            <a:endParaRPr/>
          </a:p>
        </p:txBody>
      </p:sp>
      <p:sp>
        <p:nvSpPr>
          <p:cNvPr id="628" name="文本框 627" descr="{&quot;isTemplate&quot;:true,&quot;type&quot;:&quot;text&quot;}"/>
          <p:cNvSpPr txBox="1"/>
          <p:nvPr/>
        </p:nvSpPr>
        <p:spPr>
          <a:xfrm>
            <a:off x="1247775" y="4419600"/>
            <a:ext cx="228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excellent</a:t>
            </a:r>
            <a:endParaRPr/>
          </a:p>
        </p:txBody>
      </p:sp>
      <p:sp>
        <p:nvSpPr>
          <p:cNvPr id="629" name="文本框 628" descr="{&quot;isTemplate&quot;:true,&quot;type&quot;:&quot;text&quot;}"/>
          <p:cNvSpPr txBox="1"/>
          <p:nvPr/>
        </p:nvSpPr>
        <p:spPr>
          <a:xfrm>
            <a:off x="704850" y="4600575"/>
            <a:ext cx="400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59E0B"/>
                </a:solidFill>
                <a:latin typeface="Microsoft YaHei"/>
                <a:ea typeface="Microsoft YaHei"/>
              </a:rPr>
              <a:t>5-7</a:t>
            </a:r>
            <a:r>
              <a:rPr lang="zh-CN" sz="900" b="1">
                <a:solidFill>
                  <a:srgbClr val="F59E0B"/>
                </a:solidFill>
                <a:latin typeface="Microsoft YaHei"/>
                <a:ea typeface="Microsoft YaHei"/>
              </a:rPr>
              <a:t>strip:</a:t>
            </a:r>
            <a:endParaRPr/>
          </a:p>
        </p:txBody>
      </p:sp>
      <p:sp>
        <p:nvSpPr>
          <p:cNvPr id="630" name="文本框 629" descr="{&quot;isTemplate&quot;:true,&quot;type&quot;:&quot;text&quot;}"/>
          <p:cNvSpPr txBox="1"/>
          <p:nvPr/>
        </p:nvSpPr>
        <p:spPr>
          <a:xfrm>
            <a:off x="1181100" y="4600575"/>
            <a:ext cx="2286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qualified</a:t>
            </a:r>
            <a:endParaRPr/>
          </a:p>
        </p:txBody>
      </p:sp>
      <p:sp>
        <p:nvSpPr>
          <p:cNvPr id="631" name="文本框 630" descr="{&quot;isTemplate&quot;:true,&quot;type&quot;:&quot;text&quot;}"/>
          <p:cNvSpPr txBox="1"/>
          <p:nvPr/>
        </p:nvSpPr>
        <p:spPr>
          <a:xfrm>
            <a:off x="704850" y="4781550"/>
            <a:ext cx="4000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EF4444"/>
                </a:solidFill>
                <a:latin typeface="Microsoft YaHei"/>
                <a:ea typeface="Microsoft YaHei"/>
              </a:rPr>
              <a:t>0-4</a:t>
            </a:r>
            <a:r>
              <a:rPr lang="zh-CN" sz="900" b="1">
                <a:solidFill>
                  <a:srgbClr val="EF4444"/>
                </a:solidFill>
                <a:latin typeface="Microsoft YaHei"/>
                <a:ea typeface="Microsoft YaHei"/>
              </a:rPr>
              <a:t>strip:</a:t>
            </a:r>
            <a:endParaRPr/>
          </a:p>
        </p:txBody>
      </p:sp>
      <p:sp>
        <p:nvSpPr>
          <p:cNvPr id="632" name="文本框 631" descr="{&quot;isTemplate&quot;:true,&quot;type&quot;:&quot;text&quot;}"/>
          <p:cNvSpPr txBox="1"/>
          <p:nvPr/>
        </p:nvSpPr>
        <p:spPr>
          <a:xfrm>
            <a:off x="1181100" y="4781550"/>
            <a:ext cx="3429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Need to improve</a:t>
            </a:r>
            <a:endParaRPr/>
          </a:p>
        </p:txBody>
      </p:sp>
      <p:sp>
        <p:nvSpPr>
          <p:cNvPr id="633" name="文本框 632" descr="{&quot;isTemplate&quot;:true,&quot;type&quot;:&quot;text&quot;}"/>
          <p:cNvSpPr txBox="1"/>
          <p:nvPr/>
        </p:nvSpPr>
        <p:spPr>
          <a:xfrm>
            <a:off x="4552950" y="1428750"/>
            <a:ext cx="70675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0F172A"/>
                </a:solidFill>
                <a:latin typeface="Microsoft YaHei"/>
                <a:ea typeface="Microsoft YaHei"/>
              </a:rPr>
              <a:t>10 </a:t>
            </a:r>
            <a:r>
              <a:rPr lang="zh-CN" sz="1200" b="1">
                <a:solidFill>
                  <a:srgbClr val="0F172A"/>
                </a:solidFill>
                <a:latin typeface="Microsoft YaHei"/>
                <a:ea typeface="Microsoft YaHei"/>
              </a:rPr>
              <a:t>Quality Behavior Self-Check Checklist</a:t>
            </a:r>
            <a:endParaRPr/>
          </a:p>
        </p:txBody>
      </p:sp>
      <p:sp>
        <p:nvSpPr>
          <p:cNvPr id="634" name="圆角矩形 633"/>
          <p:cNvSpPr/>
          <p:nvPr/>
        </p:nvSpPr>
        <p:spPr>
          <a:xfrm>
            <a:off x="4552950" y="173355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5" name="圆角矩形 634"/>
          <p:cNvSpPr/>
          <p:nvPr/>
        </p:nvSpPr>
        <p:spPr>
          <a:xfrm>
            <a:off x="4667250" y="180975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36" name="文本框 635" descr="{&quot;isTemplate&quot;:true,&quot;type&quot;:&quot;text&quot;}"/>
          <p:cNvSpPr txBox="1"/>
          <p:nvPr/>
        </p:nvSpPr>
        <p:spPr>
          <a:xfrm>
            <a:off x="4714875" y="185737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sp>
        <p:nvSpPr>
          <p:cNvPr id="637" name="文本框 636" descr="{&quot;isTemplate&quot;:true,&quot;type&quot;:&quot;text&quot;}"/>
          <p:cNvSpPr txBox="1"/>
          <p:nvPr/>
        </p:nvSpPr>
        <p:spPr>
          <a:xfrm>
            <a:off x="4991100" y="184785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know the quality responsibilities and output standards of my position</a:t>
            </a:r>
            <a:endParaRPr/>
          </a:p>
        </p:txBody>
      </p:sp>
      <p:sp>
        <p:nvSpPr>
          <p:cNvPr id="638" name="圆角矩形 637"/>
          <p:cNvSpPr/>
          <p:nvPr/>
        </p:nvSpPr>
        <p:spPr>
          <a:xfrm>
            <a:off x="11029950" y="18097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39" name="文本框 638" descr="{&quot;isTemplate&quot;:true,&quot;type&quot;:&quot;text&quot;}"/>
          <p:cNvSpPr txBox="1"/>
          <p:nvPr/>
        </p:nvSpPr>
        <p:spPr>
          <a:xfrm>
            <a:off x="11096625" y="184785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40" name="圆角矩形 639"/>
          <p:cNvSpPr/>
          <p:nvPr/>
        </p:nvSpPr>
        <p:spPr>
          <a:xfrm>
            <a:off x="11315700" y="18097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1" name="文本框 640" descr="{&quot;isTemplate&quot;:true,&quot;type&quot;:&quot;text&quot;}"/>
          <p:cNvSpPr txBox="1"/>
          <p:nvPr/>
        </p:nvSpPr>
        <p:spPr>
          <a:xfrm>
            <a:off x="11391900" y="18478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42" name="圆角矩形 641"/>
          <p:cNvSpPr/>
          <p:nvPr/>
        </p:nvSpPr>
        <p:spPr>
          <a:xfrm>
            <a:off x="4552950" y="217170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3" name="圆角矩形 642"/>
          <p:cNvSpPr/>
          <p:nvPr/>
        </p:nvSpPr>
        <p:spPr>
          <a:xfrm>
            <a:off x="4667250" y="22479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44" name="文本框 643" descr="{&quot;isTemplate&quot;:true,&quot;type&quot;:&quot;text&quot;}"/>
          <p:cNvSpPr txBox="1"/>
          <p:nvPr/>
        </p:nvSpPr>
        <p:spPr>
          <a:xfrm>
            <a:off x="4714875" y="22955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02</a:t>
            </a:r>
            <a:endParaRPr/>
          </a:p>
        </p:txBody>
      </p:sp>
      <p:sp>
        <p:nvSpPr>
          <p:cNvPr id="645" name="文本框 644" descr="{&quot;isTemplate&quot;:true,&quot;type&quot;:&quot;text&quot;}"/>
          <p:cNvSpPr txBox="1"/>
          <p:nvPr/>
        </p:nvSpPr>
        <p:spPr>
          <a:xfrm>
            <a:off x="4991100" y="228600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press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SOP/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Follow the operation instructions and do not change methods at will</a:t>
            </a:r>
            <a:endParaRPr/>
          </a:p>
        </p:txBody>
      </p:sp>
      <p:sp>
        <p:nvSpPr>
          <p:cNvPr id="646" name="圆角矩形 645"/>
          <p:cNvSpPr/>
          <p:nvPr/>
        </p:nvSpPr>
        <p:spPr>
          <a:xfrm>
            <a:off x="11029950" y="22479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7" name="文本框 646" descr="{&quot;isTemplate&quot;:true,&quot;type&quot;:&quot;text&quot;}"/>
          <p:cNvSpPr txBox="1"/>
          <p:nvPr/>
        </p:nvSpPr>
        <p:spPr>
          <a:xfrm>
            <a:off x="11096625" y="228600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48" name="圆角矩形 647"/>
          <p:cNvSpPr/>
          <p:nvPr/>
        </p:nvSpPr>
        <p:spPr>
          <a:xfrm>
            <a:off x="11315700" y="22479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9" name="文本框 648" descr="{&quot;isTemplate&quot;:true,&quot;type&quot;:&quot;text&quot;}"/>
          <p:cNvSpPr txBox="1"/>
          <p:nvPr/>
        </p:nvSpPr>
        <p:spPr>
          <a:xfrm>
            <a:off x="11391900" y="22860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50" name="圆角矩形 649"/>
          <p:cNvSpPr/>
          <p:nvPr/>
        </p:nvSpPr>
        <p:spPr>
          <a:xfrm>
            <a:off x="4552950" y="260985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1" name="圆角矩形 650"/>
          <p:cNvSpPr/>
          <p:nvPr/>
        </p:nvSpPr>
        <p:spPr>
          <a:xfrm>
            <a:off x="4667250" y="268605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52" name="文本框 651" descr="{&quot;isTemplate&quot;:true,&quot;type&quot;:&quot;text&quot;}"/>
          <p:cNvSpPr txBox="1"/>
          <p:nvPr/>
        </p:nvSpPr>
        <p:spPr>
          <a:xfrm>
            <a:off x="4714875" y="273367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03</a:t>
            </a:r>
            <a:endParaRPr/>
          </a:p>
        </p:txBody>
      </p:sp>
      <p:sp>
        <p:nvSpPr>
          <p:cNvPr id="653" name="文本框 652" descr="{&quot;isTemplate&quot;:true,&quot;type&quot;:&quot;text&quot;}"/>
          <p:cNvSpPr txBox="1"/>
          <p:nvPr/>
        </p:nvSpPr>
        <p:spPr>
          <a:xfrm>
            <a:off x="4991100" y="272415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If I find an abnormality, I will report it immediately. No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wait and see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654" name="圆角矩形 653"/>
          <p:cNvSpPr/>
          <p:nvPr/>
        </p:nvSpPr>
        <p:spPr>
          <a:xfrm>
            <a:off x="11029950" y="26860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5" name="文本框 654" descr="{&quot;isTemplate&quot;:true,&quot;type&quot;:&quot;text&quot;}"/>
          <p:cNvSpPr txBox="1"/>
          <p:nvPr/>
        </p:nvSpPr>
        <p:spPr>
          <a:xfrm>
            <a:off x="11096625" y="272415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56" name="圆角矩形 655"/>
          <p:cNvSpPr/>
          <p:nvPr/>
        </p:nvSpPr>
        <p:spPr>
          <a:xfrm>
            <a:off x="11315700" y="26860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7" name="文本框 656" descr="{&quot;isTemplate&quot;:true,&quot;type&quot;:&quot;text&quot;}"/>
          <p:cNvSpPr txBox="1"/>
          <p:nvPr/>
        </p:nvSpPr>
        <p:spPr>
          <a:xfrm>
            <a:off x="11391900" y="27241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58" name="圆角矩形 657"/>
          <p:cNvSpPr/>
          <p:nvPr/>
        </p:nvSpPr>
        <p:spPr>
          <a:xfrm>
            <a:off x="4552950" y="304800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9" name="圆角矩形 658"/>
          <p:cNvSpPr/>
          <p:nvPr/>
        </p:nvSpPr>
        <p:spPr>
          <a:xfrm>
            <a:off x="4667250" y="31242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0" name="文本框 659" descr="{&quot;isTemplate&quot;:true,&quot;type&quot;:&quot;text&quot;}"/>
          <p:cNvSpPr txBox="1"/>
          <p:nvPr/>
        </p:nvSpPr>
        <p:spPr>
          <a:xfrm>
            <a:off x="4714875" y="31718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04</a:t>
            </a:r>
            <a:endParaRPr/>
          </a:p>
        </p:txBody>
      </p:sp>
      <p:sp>
        <p:nvSpPr>
          <p:cNvPr id="661" name="文本框 660" descr="{&quot;isTemplate&quot;:true,&quot;type&quot;:&quot;text&quot;}"/>
          <p:cNvSpPr txBox="1"/>
          <p:nvPr/>
        </p:nvSpPr>
        <p:spPr>
          <a:xfrm>
            <a:off x="4991100" y="316230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won't let the data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nice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And modify the record</a:t>
            </a:r>
            <a:endParaRPr/>
          </a:p>
        </p:txBody>
      </p:sp>
      <p:sp>
        <p:nvSpPr>
          <p:cNvPr id="662" name="圆角矩形 661"/>
          <p:cNvSpPr/>
          <p:nvPr/>
        </p:nvSpPr>
        <p:spPr>
          <a:xfrm>
            <a:off x="11029950" y="31242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3" name="文本框 662" descr="{&quot;isTemplate&quot;:true,&quot;type&quot;:&quot;text&quot;}"/>
          <p:cNvSpPr txBox="1"/>
          <p:nvPr/>
        </p:nvSpPr>
        <p:spPr>
          <a:xfrm>
            <a:off x="11096625" y="316230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64" name="圆角矩形 663"/>
          <p:cNvSpPr/>
          <p:nvPr/>
        </p:nvSpPr>
        <p:spPr>
          <a:xfrm>
            <a:off x="11315700" y="31242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5" name="文本框 664" descr="{&quot;isTemplate&quot;:true,&quot;type&quot;:&quot;text&quot;}"/>
          <p:cNvSpPr txBox="1"/>
          <p:nvPr/>
        </p:nvSpPr>
        <p:spPr>
          <a:xfrm>
            <a:off x="11391900" y="31623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66" name="圆角矩形 665"/>
          <p:cNvSpPr/>
          <p:nvPr/>
        </p:nvSpPr>
        <p:spPr>
          <a:xfrm>
            <a:off x="4552950" y="348615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67" name="圆角矩形 666"/>
          <p:cNvSpPr/>
          <p:nvPr/>
        </p:nvSpPr>
        <p:spPr>
          <a:xfrm>
            <a:off x="4667250" y="356235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68" name="文本框 667" descr="{&quot;isTemplate&quot;:true,&quot;type&quot;:&quot;text&quot;}"/>
          <p:cNvSpPr txBox="1"/>
          <p:nvPr/>
        </p:nvSpPr>
        <p:spPr>
          <a:xfrm>
            <a:off x="4714875" y="360997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05</a:t>
            </a:r>
            <a:endParaRPr/>
          </a:p>
        </p:txBody>
      </p:sp>
      <p:sp>
        <p:nvSpPr>
          <p:cNvPr id="669" name="文本框 668" descr="{&quot;isTemplate&quot;:true,&quot;type&quot;:&quot;text&quot;}"/>
          <p:cNvSpPr txBox="1"/>
          <p:nvPr/>
        </p:nvSpPr>
        <p:spPr>
          <a:xfrm>
            <a:off x="4991100" y="360045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will inspect the first piece and confirm it is qualified before mass production.</a:t>
            </a:r>
            <a:endParaRPr/>
          </a:p>
        </p:txBody>
      </p:sp>
      <p:sp>
        <p:nvSpPr>
          <p:cNvPr id="670" name="圆角矩形 669"/>
          <p:cNvSpPr/>
          <p:nvPr/>
        </p:nvSpPr>
        <p:spPr>
          <a:xfrm>
            <a:off x="11029950" y="35623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1" name="文本框 670" descr="{&quot;isTemplate&quot;:true,&quot;type&quot;:&quot;text&quot;}"/>
          <p:cNvSpPr txBox="1"/>
          <p:nvPr/>
        </p:nvSpPr>
        <p:spPr>
          <a:xfrm>
            <a:off x="11096625" y="360045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72" name="圆角矩形 671"/>
          <p:cNvSpPr/>
          <p:nvPr/>
        </p:nvSpPr>
        <p:spPr>
          <a:xfrm>
            <a:off x="11315700" y="35623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3" name="文本框 672" descr="{&quot;isTemplate&quot;:true,&quot;type&quot;:&quot;text&quot;}"/>
          <p:cNvSpPr txBox="1"/>
          <p:nvPr/>
        </p:nvSpPr>
        <p:spPr>
          <a:xfrm>
            <a:off x="11391900" y="36004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74" name="圆角矩形 673"/>
          <p:cNvSpPr/>
          <p:nvPr/>
        </p:nvSpPr>
        <p:spPr>
          <a:xfrm>
            <a:off x="4552950" y="392430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5" name="圆角矩形 674"/>
          <p:cNvSpPr/>
          <p:nvPr/>
        </p:nvSpPr>
        <p:spPr>
          <a:xfrm>
            <a:off x="4667250" y="40005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76" name="文本框 675" descr="{&quot;isTemplate&quot;:true,&quot;type&quot;:&quot;text&quot;}"/>
          <p:cNvSpPr txBox="1"/>
          <p:nvPr/>
        </p:nvSpPr>
        <p:spPr>
          <a:xfrm>
            <a:off x="4714875" y="40481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06</a:t>
            </a:r>
            <a:endParaRPr/>
          </a:p>
        </p:txBody>
      </p:sp>
      <p:sp>
        <p:nvSpPr>
          <p:cNvPr id="677" name="文本框 676" descr="{&quot;isTemplate&quot;:true,&quot;type&quot;:&quot;text&quot;}"/>
          <p:cNvSpPr txBox="1"/>
          <p:nvPr/>
        </p:nvSpPr>
        <p:spPr>
          <a:xfrm>
            <a:off x="4991100" y="403860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understand the input requirements of the previous process and also know my own output standards.</a:t>
            </a:r>
            <a:endParaRPr/>
          </a:p>
        </p:txBody>
      </p:sp>
      <p:sp>
        <p:nvSpPr>
          <p:cNvPr id="678" name="圆角矩形 677"/>
          <p:cNvSpPr/>
          <p:nvPr/>
        </p:nvSpPr>
        <p:spPr>
          <a:xfrm>
            <a:off x="11029950" y="40005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79" name="文本框 678" descr="{&quot;isTemplate&quot;:true,&quot;type&quot;:&quot;text&quot;}"/>
          <p:cNvSpPr txBox="1"/>
          <p:nvPr/>
        </p:nvSpPr>
        <p:spPr>
          <a:xfrm>
            <a:off x="11096625" y="403860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80" name="圆角矩形 679"/>
          <p:cNvSpPr/>
          <p:nvPr/>
        </p:nvSpPr>
        <p:spPr>
          <a:xfrm>
            <a:off x="11315700" y="40005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1" name="文本框 680" descr="{&quot;isTemplate&quot;:true,&quot;type&quot;:&quot;text&quot;}"/>
          <p:cNvSpPr txBox="1"/>
          <p:nvPr/>
        </p:nvSpPr>
        <p:spPr>
          <a:xfrm>
            <a:off x="11391900" y="40386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82" name="圆角矩形 681"/>
          <p:cNvSpPr/>
          <p:nvPr/>
        </p:nvSpPr>
        <p:spPr>
          <a:xfrm>
            <a:off x="4552950" y="436245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3" name="圆角矩形 682"/>
          <p:cNvSpPr/>
          <p:nvPr/>
        </p:nvSpPr>
        <p:spPr>
          <a:xfrm>
            <a:off x="4667250" y="443865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84" name="文本框 683" descr="{&quot;isTemplate&quot;:true,&quot;type&quot;:&quot;text&quot;}"/>
          <p:cNvSpPr txBox="1"/>
          <p:nvPr/>
        </p:nvSpPr>
        <p:spPr>
          <a:xfrm>
            <a:off x="4714875" y="448627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07</a:t>
            </a:r>
            <a:endParaRPr/>
          </a:p>
        </p:txBody>
      </p:sp>
      <p:sp>
        <p:nvSpPr>
          <p:cNvPr id="685" name="文本框 684" descr="{&quot;isTemplate&quot;:true,&quot;type&quot;:&quot;text&quot;}"/>
          <p:cNvSpPr txBox="1"/>
          <p:nvPr/>
        </p:nvSpPr>
        <p:spPr>
          <a:xfrm>
            <a:off x="4991100" y="447675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take the initiative to learn quality tools (such as checklists,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5Why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）</a:t>
            </a:r>
            <a:endParaRPr/>
          </a:p>
        </p:txBody>
      </p:sp>
      <p:sp>
        <p:nvSpPr>
          <p:cNvPr id="686" name="圆角矩形 685"/>
          <p:cNvSpPr/>
          <p:nvPr/>
        </p:nvSpPr>
        <p:spPr>
          <a:xfrm>
            <a:off x="11029950" y="44386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7" name="文本框 686" descr="{&quot;isTemplate&quot;:true,&quot;type&quot;:&quot;text&quot;}"/>
          <p:cNvSpPr txBox="1"/>
          <p:nvPr/>
        </p:nvSpPr>
        <p:spPr>
          <a:xfrm>
            <a:off x="11096625" y="447675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88" name="圆角矩形 687"/>
          <p:cNvSpPr/>
          <p:nvPr/>
        </p:nvSpPr>
        <p:spPr>
          <a:xfrm>
            <a:off x="11315700" y="44386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89" name="文本框 688" descr="{&quot;isTemplate&quot;:true,&quot;type&quot;:&quot;text&quot;}"/>
          <p:cNvSpPr txBox="1"/>
          <p:nvPr/>
        </p:nvSpPr>
        <p:spPr>
          <a:xfrm>
            <a:off x="11391900" y="44767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90" name="圆角矩形 689"/>
          <p:cNvSpPr/>
          <p:nvPr/>
        </p:nvSpPr>
        <p:spPr>
          <a:xfrm>
            <a:off x="4552950" y="480060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1" name="圆角矩形 690"/>
          <p:cNvSpPr/>
          <p:nvPr/>
        </p:nvSpPr>
        <p:spPr>
          <a:xfrm>
            <a:off x="4667250" y="48768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692" name="文本框 691" descr="{&quot;isTemplate&quot;:true,&quot;type&quot;:&quot;text&quot;}"/>
          <p:cNvSpPr txBox="1"/>
          <p:nvPr/>
        </p:nvSpPr>
        <p:spPr>
          <a:xfrm>
            <a:off x="4714875" y="49244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08</a:t>
            </a:r>
            <a:endParaRPr/>
          </a:p>
        </p:txBody>
      </p:sp>
      <p:sp>
        <p:nvSpPr>
          <p:cNvPr id="693" name="文本框 692" descr="{&quot;isTemplate&quot;:true,&quot;type&quot;:&quot;text&quot;}"/>
          <p:cNvSpPr txBox="1"/>
          <p:nvPr/>
        </p:nvSpPr>
        <p:spPr>
          <a:xfrm>
            <a:off x="4991100" y="491490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pay attention to customer feedback and understand customer expectations for quality</a:t>
            </a:r>
            <a:endParaRPr/>
          </a:p>
        </p:txBody>
      </p:sp>
      <p:sp>
        <p:nvSpPr>
          <p:cNvPr id="694" name="圆角矩形 693"/>
          <p:cNvSpPr/>
          <p:nvPr/>
        </p:nvSpPr>
        <p:spPr>
          <a:xfrm>
            <a:off x="11029950" y="48768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5" name="文本框 694" descr="{&quot;isTemplate&quot;:true,&quot;type&quot;:&quot;text&quot;}"/>
          <p:cNvSpPr txBox="1"/>
          <p:nvPr/>
        </p:nvSpPr>
        <p:spPr>
          <a:xfrm>
            <a:off x="11096625" y="491490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696" name="圆角矩形 695"/>
          <p:cNvSpPr/>
          <p:nvPr/>
        </p:nvSpPr>
        <p:spPr>
          <a:xfrm>
            <a:off x="11315700" y="48768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7" name="文本框 696" descr="{&quot;isTemplate&quot;:true,&quot;type&quot;:&quot;text&quot;}"/>
          <p:cNvSpPr txBox="1"/>
          <p:nvPr/>
        </p:nvSpPr>
        <p:spPr>
          <a:xfrm>
            <a:off x="11391900" y="49149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698" name="圆角矩形 697"/>
          <p:cNvSpPr/>
          <p:nvPr/>
        </p:nvSpPr>
        <p:spPr>
          <a:xfrm>
            <a:off x="4552950" y="523875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8FAFC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99" name="圆角矩形 698"/>
          <p:cNvSpPr/>
          <p:nvPr/>
        </p:nvSpPr>
        <p:spPr>
          <a:xfrm>
            <a:off x="4667250" y="531495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00" name="文本框 699" descr="{&quot;isTemplate&quot;:true,&quot;type&quot;:&quot;text&quot;}"/>
          <p:cNvSpPr txBox="1"/>
          <p:nvPr/>
        </p:nvSpPr>
        <p:spPr>
          <a:xfrm>
            <a:off x="4714875" y="536257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09</a:t>
            </a:r>
            <a:endParaRPr/>
          </a:p>
        </p:txBody>
      </p:sp>
      <p:sp>
        <p:nvSpPr>
          <p:cNvPr id="701" name="文本框 700" descr="{&quot;isTemplate&quot;:true,&quot;type&quot;:&quot;text&quot;}"/>
          <p:cNvSpPr txBox="1"/>
          <p:nvPr/>
        </p:nvSpPr>
        <p:spPr>
          <a:xfrm>
            <a:off x="4991100" y="535305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have made suggestions for quality improvements, even small improvements</a:t>
            </a:r>
            <a:endParaRPr/>
          </a:p>
        </p:txBody>
      </p:sp>
      <p:sp>
        <p:nvSpPr>
          <p:cNvPr id="702" name="圆角矩形 701"/>
          <p:cNvSpPr/>
          <p:nvPr/>
        </p:nvSpPr>
        <p:spPr>
          <a:xfrm>
            <a:off x="11029950" y="53149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3" name="文本框 702" descr="{&quot;isTemplate&quot;:true,&quot;type&quot;:&quot;text&quot;}"/>
          <p:cNvSpPr txBox="1"/>
          <p:nvPr/>
        </p:nvSpPr>
        <p:spPr>
          <a:xfrm>
            <a:off x="11096625" y="535305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704" name="圆角矩形 703"/>
          <p:cNvSpPr/>
          <p:nvPr/>
        </p:nvSpPr>
        <p:spPr>
          <a:xfrm>
            <a:off x="11315700" y="531495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5" name="文本框 704" descr="{&quot;isTemplate&quot;:true,&quot;type&quot;:&quot;text&quot;}"/>
          <p:cNvSpPr txBox="1"/>
          <p:nvPr/>
        </p:nvSpPr>
        <p:spPr>
          <a:xfrm>
            <a:off x="11391900" y="535305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706" name="圆角矩形 705"/>
          <p:cNvSpPr/>
          <p:nvPr/>
        </p:nvSpPr>
        <p:spPr>
          <a:xfrm>
            <a:off x="4552950" y="5676900"/>
            <a:ext cx="7067550" cy="3810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07" name="圆角矩形 706"/>
          <p:cNvSpPr/>
          <p:nvPr/>
        </p:nvSpPr>
        <p:spPr>
          <a:xfrm>
            <a:off x="4667250" y="5753100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1F5F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08" name="文本框 707" descr="{&quot;isTemplate&quot;:true,&quot;type&quot;:&quot;text&quot;}"/>
          <p:cNvSpPr txBox="1"/>
          <p:nvPr/>
        </p:nvSpPr>
        <p:spPr>
          <a:xfrm>
            <a:off x="4714875" y="5800725"/>
            <a:ext cx="1333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2563EB"/>
                </a:solidFill>
                <a:latin typeface="Inter"/>
                <a:ea typeface="Inter"/>
              </a:rPr>
              <a:t>10</a:t>
            </a:r>
            <a:endParaRPr/>
          </a:p>
        </p:txBody>
      </p:sp>
      <p:sp>
        <p:nvSpPr>
          <p:cNvPr id="709" name="文本框 708" descr="{&quot;isTemplate&quot;:true,&quot;type&quot;:&quot;text&quot;}"/>
          <p:cNvSpPr txBox="1"/>
          <p:nvPr/>
        </p:nvSpPr>
        <p:spPr>
          <a:xfrm>
            <a:off x="4991100" y="5791200"/>
            <a:ext cx="59436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 believe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Get it right the first time</a:t>
            </a:r>
            <a:r>
              <a:rPr lang="en-US" sz="975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0F172A"/>
                </a:solidFill>
                <a:latin typeface="Microsoft YaHei"/>
                <a:ea typeface="Microsoft YaHei"/>
              </a:rPr>
              <a:t>It is the most time-saving and labor-saving way</a:t>
            </a:r>
            <a:endParaRPr/>
          </a:p>
        </p:txBody>
      </p:sp>
      <p:sp>
        <p:nvSpPr>
          <p:cNvPr id="710" name="圆角矩形 709"/>
          <p:cNvSpPr/>
          <p:nvPr/>
        </p:nvSpPr>
        <p:spPr>
          <a:xfrm>
            <a:off x="11029950" y="57531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1" name="文本框 710" descr="{&quot;isTemplate&quot;:true,&quot;type&quot;:&quot;text&quot;}"/>
          <p:cNvSpPr txBox="1"/>
          <p:nvPr/>
        </p:nvSpPr>
        <p:spPr>
          <a:xfrm>
            <a:off x="11096625" y="5791200"/>
            <a:ext cx="1047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10B981"/>
                </a:solidFill>
                <a:latin typeface="Microsoft YaHei"/>
                <a:ea typeface="Microsoft YaHei"/>
              </a:rPr>
              <a:t>✓</a:t>
            </a:r>
            <a:endParaRPr/>
          </a:p>
        </p:txBody>
      </p:sp>
      <p:sp>
        <p:nvSpPr>
          <p:cNvPr id="712" name="圆角矩形 711"/>
          <p:cNvSpPr/>
          <p:nvPr/>
        </p:nvSpPr>
        <p:spPr>
          <a:xfrm>
            <a:off x="11315700" y="5753100"/>
            <a:ext cx="228600" cy="228600"/>
          </a:xfrm>
          <a:prstGeom prst="roundRect">
            <a:avLst>
              <a:gd name="adj" fmla="val 16667"/>
            </a:avLst>
          </a:prstGeom>
          <a:ln w="19050">
            <a:solidFill>
              <a:srgbClr val="EF444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13" name="文本框 712" descr="{&quot;isTemplate&quot;:true,&quot;type&quot;:&quot;text&quot;}"/>
          <p:cNvSpPr txBox="1"/>
          <p:nvPr/>
        </p:nvSpPr>
        <p:spPr>
          <a:xfrm>
            <a:off x="11391900" y="5791200"/>
            <a:ext cx="85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EF4444"/>
                </a:solidFill>
                <a:latin typeface="Microsoft YaHei"/>
                <a:ea typeface="Microsoft YaHei"/>
              </a:rPr>
              <a:t>✗</a:t>
            </a:r>
            <a:endParaRPr/>
          </a:p>
        </p:txBody>
      </p:sp>
      <p:sp>
        <p:nvSpPr>
          <p:cNvPr id="714" name="任意形状 713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15" name="文本框 714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716" name="文本框 715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21 / 30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DC2626',&#10;        }}&gt;&#10;            &lt;Text style={{ fontSize: 14, color: '#DC2626', letterSpacing: 4, fontWeight: 600 }}&gt;&#10;                CHAPTER 04 · Quality responsibility of all employees&#10;            &lt;/Text&gt;&#10;            &lt;Text style={{ fontSize: 34, color: '#0F172A', fontWeight: 'bold', marginTop: 8 }}&gt;&#10;                quality red line · insurmountable&#10;            &lt;/Text&gt;&#10;        &lt;/Box&gt;&#10;&#10;        {/* 视觉中心：巨型数字&quot;0&quot; + 红线圈 */}&#10;        &lt;Box style={{&#10;            position: 'absolute',&#10;            top: 180, left: 0,&#10;            width: '40%',&#10;            flexDirection: 'column',&#10;            alignItems: 'center',&#10;        }}&gt;&#10;            &lt;Box style={{&#10;                position: 'relative',&#10;                width: 280, height: 280,&#10;                justifyContent: 'center',&#10;                alignItems: 'center',&#10;            }}&gt;&#10;                {/* 外圈红色虚线 */}&#10;                &lt;svg width={280} height={280} viewBox='0 0 280 280' style={{ position: 'absolute', top: 0, left: 0 }}&gt;&#10;                    &lt;circle cx={140} cy={140} r={130} fill='none' stroke='#DC2626' strokeWidth={3} strokeDasharray='6 6' /&gt;&#10;                    &lt;circle cx={140} cy={140} r={110} fill='none' stroke='#FCA5A5' strokeWidth={1} strokeDasharray='3 3' /&gt;&#10;                &lt;/svg&gt;&#10;                &lt;Text style={{&#10;                    fontSize: 180,&#10;                    color: '#DC2626',&#10;                    fontWeight: 'bold',&#10;                    fontFamily: 'Inter',&#10;                    lineHeight: 1,&#10;                    textShadow: '0 6px 24px rgba(220,38,38,0.25)',&#10;                }}&gt;&#10;                    0&#10;                &lt;/Text&gt;&#10;            &lt;/Box&gt;&#10;            &lt;Text style={{&#10;                fontSize: 22,&#10;                color: '#DC2626',&#10;                fontWeight: 'bold',&#10;                letterSpacing: 6,&#10;                marginTop: -16,&#10;            }}&gt;&#10;                zero Allow Tolerate&#10;            &lt;/Text&gt;&#10;            &lt;Text style={{&#10;                fontSize: 14,&#10;                color: '#64748B',&#10;                marginTop: 8,&#10;            }}&gt;&#10;                Never compromise on quality violations&#10;            &lt;/Text&gt;&#10;        &lt;/Box&gt;&#10;&#10;        {/* 右60%：5条红线 */}&#10;        &lt;Box style={{&#10;            position: 'absolute',&#10;            top: 160, right: 60,&#10;            width: '50%',&#10;            flexDirection: 'column',&#10;            gap: 14,&#10;        }}&gt;&#10;            &lt;Text style={{ fontSize: 18, color: '#0F172A', fontWeight: 'bold', marginBottom: 8 }}&gt;&#10;                &lt;FAIcon name='exclamation-triangle' style={{ fill: '#DC2626', width: 18, height: 18 }} /&gt;&#10;                &lt;span&gt;  &lt;/span&gt;&#10;                &lt;span&gt;Touch the red line = in trouble with the law / Touch the bottom line of career&lt;/span&gt;&#10;            &lt;/Text&gt;&#10;&#10;            {[&#10;                { num: '01', title: 'Avoid hiding defects', desc: 'Any discovered problems must be reported truthfully and must not be covered up or&quot;Private&quot;', icon: 'eye-slash' },&#10;                { num: '02', title: 'Put an end to illegal releases', desc: 'Failure to pass required inspection / Approved products may not leave the factory or be delivered to customers', icon: 'ban' },&#10;                { num: '03', title: 'Avoid falsified data', desc: 'Inspection records and process data must be authentic and traceable, and must not be fabricated or selectively recorded', icon: 'file-excel' },&#10;                { num: '04', title: 'Avoid skipping inspections', desc: 'Any skipped inspection, missed inspection, or inspection on behalf of others is the greatest harm to customers and the company.', icon: 'cut' },&#10;                { num: '05', title: 'Eliminate blame-shifting', desc: 'When quality problems arise, solve them as soon as possible instead of pursuing blame first.', icon: 'user-slash' },&#10;            ].map((item, idx) =&gt; (&#10;                &lt;Box key={idx} style={{&#10;                    flexDirection: 'row',&#10;                    alignItems: 'center',&#10;                    gap: 14,&#10;                    background: '#FEF2F2',&#10;                    padding: 12,&#10;                    paddingLeft: 16,&#10;                    borderRadius: 6,&#10;                    borderLeft: '4px solid #DC2626',&#10;                }}&gt;&#10;                    &lt;Text style={{&#10;                        fontSize: 22,&#10;                        color: '#DC2626',&#10;                        fontWeight: 'bold',&#10;                        fontFamily: 'Inter',&#10;                        width: 38,&#10;                    }}&gt;&#10;                        {item.num}&#10;                    &lt;/Text&gt;&#10;                    &lt;FAIcon name={item.icon} style={{ fill: '#DC2626', width: 22, height: 22 }} /&gt;&#10;                    &lt;Box style={{ flexDirection: 'column', flex: 1 }}&gt;&#10;                        &lt;Text style={{ fontSize: 16, color: '#7F1D1D', fontWeight: 'bold' }}&gt;&#10;                            {item.title}&#10;                        &lt;/Text&gt;&#10;                        &lt;Text style={{ fontSize: 12, color: '#991B1B', lineHeight: 1.4, marginTop: 2 }}&gt;&#10;                            {item.desc}&#10;                        &lt;/Text&gt;&#10;                    &lt;/Box&gt;&#10;                &lt;/Box&gt;&#10;            ))}&#10;        &lt;/Box&gt;&#10;&#10;        {/* 底部呼吁 */}&#10;        &lt;Box style={{&#10;            position: 'absolute',&#10;            top: 620, left: 0, right: 0,&#10;            flexDirection: 'row',&#10;            justifyContent: 'center',&#10;            alignItems: 'center',&#10;            gap: 8,&#10;        }}&gt;&#10;            &lt;FAIcon name='shield-alt' style={{ fill: '#DC2626', width: 18, height: 18 }} /&gt;&#10;            &lt;Text style={{ fontSize: 16, color: '#7F1D1D', fontWeight: 'bold', letterSpacing: 1 }}&gt;&#10;                Keep the bottom line · It is to protect the lifeline of the enterprise&#10;            &lt;/Text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2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矩形 7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19" name="任意形状 718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20" name="文本框 719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DC2626"/>
                </a:solidFill>
                <a:latin typeface="Microsoft YaHei"/>
                <a:ea typeface="Microsoft YaHei"/>
              </a:rPr>
              <a:t>CHAPTER 04 · </a:t>
            </a:r>
            <a:r>
              <a:rPr lang="zh-CN" sz="1050" b="1" spc="300">
                <a:solidFill>
                  <a:srgbClr val="DC2626"/>
                </a:solidFill>
                <a:latin typeface="Microsoft YaHei"/>
                <a:ea typeface="Microsoft YaHei"/>
              </a:rPr>
              <a:t>Quality responsibility of all employees</a:t>
            </a:r>
            <a:endParaRPr/>
          </a:p>
        </p:txBody>
      </p:sp>
      <p:sp>
        <p:nvSpPr>
          <p:cNvPr id="721" name="文本框 720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quality red line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insurmountable</a:t>
            </a:r>
            <a:endParaRPr/>
          </a:p>
        </p:txBody>
      </p:sp>
      <p:sp>
        <p:nvSpPr>
          <p:cNvPr id="722" name="文本框 721" descr="{&quot;isTemplate&quot;:true,&quot;type&quot;:&quot;text&quot;}"/>
          <p:cNvSpPr txBox="1"/>
          <p:nvPr/>
        </p:nvSpPr>
        <p:spPr>
          <a:xfrm>
            <a:off x="1924050" y="4229100"/>
            <a:ext cx="1038225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650" b="1" spc="450">
                <a:solidFill>
                  <a:srgbClr val="DC2626"/>
                </a:solidFill>
                <a:latin typeface="Microsoft YaHei"/>
                <a:ea typeface="Microsoft YaHei"/>
              </a:rPr>
              <a:t>zero</a:t>
            </a:r>
            <a:r>
              <a:rPr lang="en-US" sz="1650" b="1" spc="45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1650" b="1" spc="450">
                <a:solidFill>
                  <a:srgbClr val="DC2626"/>
                </a:solidFill>
                <a:latin typeface="Microsoft YaHei"/>
                <a:ea typeface="Microsoft YaHei"/>
              </a:rPr>
              <a:t>Allow</a:t>
            </a:r>
            <a:r>
              <a:rPr lang="en-US" sz="1650" b="1" spc="450">
                <a:solidFill>
                  <a:srgbClr val="DC2626"/>
                </a:solidFill>
                <a:latin typeface="Microsoft YaHei"/>
                <a:ea typeface="Microsoft YaHei"/>
              </a:rPr>
              <a:t> </a:t>
            </a:r>
            <a:r>
              <a:rPr lang="zh-CN" sz="1650" b="1" spc="450">
                <a:solidFill>
                  <a:srgbClr val="DC2626"/>
                </a:solidFill>
                <a:latin typeface="Microsoft YaHei"/>
                <a:ea typeface="Microsoft YaHei"/>
              </a:rPr>
              <a:t>Tolerate</a:t>
            </a:r>
            <a:endParaRPr/>
          </a:p>
        </p:txBody>
      </p:sp>
      <p:sp>
        <p:nvSpPr>
          <p:cNvPr id="723" name="文本框 722" descr="{&quot;isTemplate&quot;:true,&quot;type&quot;:&quot;text&quot;}"/>
          <p:cNvSpPr txBox="1"/>
          <p:nvPr/>
        </p:nvSpPr>
        <p:spPr>
          <a:xfrm>
            <a:off x="1638300" y="4562475"/>
            <a:ext cx="1600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64748B"/>
                </a:solidFill>
                <a:latin typeface="Microsoft YaHei"/>
                <a:ea typeface="Microsoft YaHei"/>
              </a:rPr>
              <a:t>Never compromise on quality violations</a:t>
            </a:r>
            <a:endParaRPr/>
          </a:p>
        </p:txBody>
      </p:sp>
      <p:sp>
        <p:nvSpPr>
          <p:cNvPr id="724" name="文本框 723" descr="{&quot;isTemplate&quot;:true,&quot;type&quot;:&quot;text&quot;}"/>
          <p:cNvSpPr txBox="1"/>
          <p:nvPr/>
        </p:nvSpPr>
        <p:spPr>
          <a:xfrm>
            <a:off x="1962150" y="2019300"/>
            <a:ext cx="962025" cy="2057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0" b="1">
                <a:solidFill>
                  <a:srgbClr val="DC2626"/>
                </a:solidFill>
                <a:effectLst>
                  <a:outerShdw blurRad="228600" dist="57150" dir="5400000">
                    <a:srgbClr val="DC2626">
                      <a:alpha val="25000"/>
                    </a:srgbClr>
                  </a:outerShdw>
                </a:effectLst>
                <a:latin typeface="Inter"/>
                <a:ea typeface="Inter"/>
              </a:rPr>
              <a:t>0</a:t>
            </a:r>
            <a:endParaRPr/>
          </a:p>
        </p:txBody>
      </p:sp>
      <p:pic>
        <p:nvPicPr>
          <p:cNvPr id="725" name="图形 724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4900" y="1714500"/>
            <a:ext cx="2667000" cy="2667000"/>
          </a:xfrm>
          <a:prstGeom prst="rect">
            <a:avLst/>
          </a:prstGeom>
          <a:ln/>
        </p:spPr>
      </p:pic>
      <p:sp>
        <p:nvSpPr>
          <p:cNvPr id="726" name="文本框 725" descr="{&quot;isTemplate&quot;:true,&quot;type&quot;:&quot;text&quot;}"/>
          <p:cNvSpPr txBox="1"/>
          <p:nvPr/>
        </p:nvSpPr>
        <p:spPr>
          <a:xfrm>
            <a:off x="5524500" y="1524000"/>
            <a:ext cx="6096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Touch the red line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=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in trouble with the law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/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Touch the bottom line of career</a:t>
            </a:r>
            <a:endParaRPr/>
          </a:p>
        </p:txBody>
      </p:sp>
      <p:sp>
        <p:nvSpPr>
          <p:cNvPr id="727" name="圆角矩形 726"/>
          <p:cNvSpPr/>
          <p:nvPr/>
        </p:nvSpPr>
        <p:spPr>
          <a:xfrm>
            <a:off x="5562600" y="1943100"/>
            <a:ext cx="6096000" cy="638175"/>
          </a:xfrm>
          <a:prstGeom prst="roundRect">
            <a:avLst>
              <a:gd name="adj" fmla="val 8955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28" name="任意形状 727"/>
          <p:cNvSpPr/>
          <p:nvPr/>
        </p:nvSpPr>
        <p:spPr>
          <a:xfrm>
            <a:off x="5562600" y="1943100"/>
            <a:ext cx="6096000" cy="638175"/>
          </a:xfrm>
          <a:custGeom>
            <a:avLst/>
            <a:gdLst/>
            <a:ahLst/>
            <a:cxnLst/>
            <a:rect l="0" t="0" r="0" b="0"/>
            <a:pathLst>
              <a:path w="640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29" name="文本框 728" descr="{&quot;isTemplate&quot;:true,&quot;type&quot;:&quot;text&quot;}"/>
          <p:cNvSpPr txBox="1"/>
          <p:nvPr/>
        </p:nvSpPr>
        <p:spPr>
          <a:xfrm>
            <a:off x="5715000" y="213360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C2626"/>
                </a:solidFill>
                <a:latin typeface="Inter"/>
                <a:ea typeface="Inter"/>
              </a:rPr>
              <a:t>01</a:t>
            </a:r>
            <a:endParaRPr/>
          </a:p>
        </p:txBody>
      </p:sp>
      <p:pic>
        <p:nvPicPr>
          <p:cNvPr id="730" name="图形 729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10300" y="2162175"/>
            <a:ext cx="209550" cy="209550"/>
          </a:xfrm>
          <a:prstGeom prst="rect">
            <a:avLst/>
          </a:prstGeom>
          <a:ln/>
        </p:spPr>
      </p:pic>
      <p:sp>
        <p:nvSpPr>
          <p:cNvPr id="731" name="文本框 730" descr="{&quot;isTemplate&quot;:true,&quot;type&quot;:&quot;text&quot;}"/>
          <p:cNvSpPr txBox="1"/>
          <p:nvPr/>
        </p:nvSpPr>
        <p:spPr>
          <a:xfrm>
            <a:off x="6553200" y="2057400"/>
            <a:ext cx="4953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Avoid hiding defects</a:t>
            </a:r>
            <a:endParaRPr/>
          </a:p>
        </p:txBody>
      </p:sp>
      <p:sp>
        <p:nvSpPr>
          <p:cNvPr id="732" name="文本框 731" descr="{&quot;isTemplate&quot;:true,&quot;type&quot;:&quot;text&quot;}"/>
          <p:cNvSpPr txBox="1"/>
          <p:nvPr/>
        </p:nvSpPr>
        <p:spPr>
          <a:xfrm>
            <a:off x="6553200" y="2266950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Any discovered problems must be reported truthfully and must not be covered up or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Private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733" name="圆角矩形 732"/>
          <p:cNvSpPr/>
          <p:nvPr/>
        </p:nvSpPr>
        <p:spPr>
          <a:xfrm>
            <a:off x="5562600" y="2714625"/>
            <a:ext cx="6096000" cy="638175"/>
          </a:xfrm>
          <a:prstGeom prst="roundRect">
            <a:avLst>
              <a:gd name="adj" fmla="val 8955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4" name="任意形状 733"/>
          <p:cNvSpPr/>
          <p:nvPr/>
        </p:nvSpPr>
        <p:spPr>
          <a:xfrm>
            <a:off x="5562600" y="2714625"/>
            <a:ext cx="6096000" cy="638175"/>
          </a:xfrm>
          <a:custGeom>
            <a:avLst/>
            <a:gdLst/>
            <a:ahLst/>
            <a:cxnLst/>
            <a:rect l="0" t="0" r="0" b="0"/>
            <a:pathLst>
              <a:path w="640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35" name="文本框 734" descr="{&quot;isTemplate&quot;:true,&quot;type&quot;:&quot;text&quot;}"/>
          <p:cNvSpPr txBox="1"/>
          <p:nvPr/>
        </p:nvSpPr>
        <p:spPr>
          <a:xfrm>
            <a:off x="5715000" y="2905125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C2626"/>
                </a:solidFill>
                <a:latin typeface="Inter"/>
                <a:ea typeface="Inter"/>
              </a:rPr>
              <a:t>02</a:t>
            </a:r>
            <a:endParaRPr/>
          </a:p>
        </p:txBody>
      </p:sp>
      <p:pic>
        <p:nvPicPr>
          <p:cNvPr id="736" name="图形 73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10300" y="2933700"/>
            <a:ext cx="209550" cy="209550"/>
          </a:xfrm>
          <a:prstGeom prst="rect">
            <a:avLst/>
          </a:prstGeom>
          <a:ln/>
        </p:spPr>
      </p:pic>
      <p:sp>
        <p:nvSpPr>
          <p:cNvPr id="737" name="文本框 736" descr="{&quot;isTemplate&quot;:true,&quot;type&quot;:&quot;text&quot;}"/>
          <p:cNvSpPr txBox="1"/>
          <p:nvPr/>
        </p:nvSpPr>
        <p:spPr>
          <a:xfrm>
            <a:off x="6553200" y="2828925"/>
            <a:ext cx="4953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Put an end to illegal releases</a:t>
            </a:r>
            <a:endParaRPr/>
          </a:p>
        </p:txBody>
      </p:sp>
      <p:sp>
        <p:nvSpPr>
          <p:cNvPr id="738" name="文本框 737" descr="{&quot;isTemplate&quot;:true,&quot;type&quot;:&quot;text&quot;}"/>
          <p:cNvSpPr txBox="1"/>
          <p:nvPr/>
        </p:nvSpPr>
        <p:spPr>
          <a:xfrm>
            <a:off x="6553200" y="3038475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Failure to pass required inspection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 / 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Approved products may not leave the factory or be delivered to customers</a:t>
            </a:r>
            <a:endParaRPr/>
          </a:p>
        </p:txBody>
      </p:sp>
      <p:sp>
        <p:nvSpPr>
          <p:cNvPr id="739" name="圆角矩形 738"/>
          <p:cNvSpPr/>
          <p:nvPr/>
        </p:nvSpPr>
        <p:spPr>
          <a:xfrm>
            <a:off x="5562600" y="3486150"/>
            <a:ext cx="6096000" cy="638175"/>
          </a:xfrm>
          <a:prstGeom prst="roundRect">
            <a:avLst>
              <a:gd name="adj" fmla="val 8955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0" name="任意形状 739"/>
          <p:cNvSpPr/>
          <p:nvPr/>
        </p:nvSpPr>
        <p:spPr>
          <a:xfrm>
            <a:off x="5562600" y="3486150"/>
            <a:ext cx="6096000" cy="638175"/>
          </a:xfrm>
          <a:custGeom>
            <a:avLst/>
            <a:gdLst/>
            <a:ahLst/>
            <a:cxnLst/>
            <a:rect l="0" t="0" r="0" b="0"/>
            <a:pathLst>
              <a:path w="640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1" name="文本框 740" descr="{&quot;isTemplate&quot;:true,&quot;type&quot;:&quot;text&quot;}"/>
          <p:cNvSpPr txBox="1"/>
          <p:nvPr/>
        </p:nvSpPr>
        <p:spPr>
          <a:xfrm>
            <a:off x="5715000" y="367665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C2626"/>
                </a:solidFill>
                <a:latin typeface="Inter"/>
                <a:ea typeface="Inter"/>
              </a:rPr>
              <a:t>03</a:t>
            </a:r>
            <a:endParaRPr/>
          </a:p>
        </p:txBody>
      </p:sp>
      <p:pic>
        <p:nvPicPr>
          <p:cNvPr id="742" name="图形 74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210300" y="3705225"/>
            <a:ext cx="209550" cy="209550"/>
          </a:xfrm>
          <a:prstGeom prst="rect">
            <a:avLst/>
          </a:prstGeom>
          <a:ln/>
        </p:spPr>
      </p:pic>
      <p:sp>
        <p:nvSpPr>
          <p:cNvPr id="743" name="文本框 742" descr="{&quot;isTemplate&quot;:true,&quot;type&quot;:&quot;text&quot;}"/>
          <p:cNvSpPr txBox="1"/>
          <p:nvPr/>
        </p:nvSpPr>
        <p:spPr>
          <a:xfrm>
            <a:off x="6553200" y="3600450"/>
            <a:ext cx="4953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Avoid falsified data</a:t>
            </a:r>
            <a:endParaRPr/>
          </a:p>
        </p:txBody>
      </p:sp>
      <p:sp>
        <p:nvSpPr>
          <p:cNvPr id="744" name="文本框 743" descr="{&quot;isTemplate&quot;:true,&quot;type&quot;:&quot;text&quot;}"/>
          <p:cNvSpPr txBox="1"/>
          <p:nvPr/>
        </p:nvSpPr>
        <p:spPr>
          <a:xfrm>
            <a:off x="6553200" y="3810000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Inspection records and process data must be authentic and traceable, and must not be fabricated or selectively recorded</a:t>
            </a:r>
            <a:endParaRPr/>
          </a:p>
        </p:txBody>
      </p:sp>
      <p:sp>
        <p:nvSpPr>
          <p:cNvPr id="745" name="圆角矩形 744"/>
          <p:cNvSpPr/>
          <p:nvPr/>
        </p:nvSpPr>
        <p:spPr>
          <a:xfrm>
            <a:off x="5562600" y="4257675"/>
            <a:ext cx="6096000" cy="638175"/>
          </a:xfrm>
          <a:prstGeom prst="roundRect">
            <a:avLst>
              <a:gd name="adj" fmla="val 8955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6" name="任意形状 745"/>
          <p:cNvSpPr/>
          <p:nvPr/>
        </p:nvSpPr>
        <p:spPr>
          <a:xfrm>
            <a:off x="5562600" y="4257675"/>
            <a:ext cx="6096000" cy="638175"/>
          </a:xfrm>
          <a:custGeom>
            <a:avLst/>
            <a:gdLst/>
            <a:ahLst/>
            <a:cxnLst/>
            <a:rect l="0" t="0" r="0" b="0"/>
            <a:pathLst>
              <a:path w="640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47" name="文本框 746" descr="{&quot;isTemplate&quot;:true,&quot;type&quot;:&quot;text&quot;}"/>
          <p:cNvSpPr txBox="1"/>
          <p:nvPr/>
        </p:nvSpPr>
        <p:spPr>
          <a:xfrm>
            <a:off x="5715000" y="4448175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C2626"/>
                </a:solidFill>
                <a:latin typeface="Inter"/>
                <a:ea typeface="Inter"/>
              </a:rPr>
              <a:t>04</a:t>
            </a:r>
            <a:endParaRPr/>
          </a:p>
        </p:txBody>
      </p:sp>
      <p:pic>
        <p:nvPicPr>
          <p:cNvPr id="748" name="图形 747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210300" y="4476750"/>
            <a:ext cx="209550" cy="209550"/>
          </a:xfrm>
          <a:prstGeom prst="rect">
            <a:avLst/>
          </a:prstGeom>
          <a:ln/>
        </p:spPr>
      </p:pic>
      <p:sp>
        <p:nvSpPr>
          <p:cNvPr id="749" name="文本框 748" descr="{&quot;isTemplate&quot;:true,&quot;type&quot;:&quot;text&quot;}"/>
          <p:cNvSpPr txBox="1"/>
          <p:nvPr/>
        </p:nvSpPr>
        <p:spPr>
          <a:xfrm>
            <a:off x="6553200" y="4371975"/>
            <a:ext cx="4953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Avoid skipping inspections</a:t>
            </a:r>
            <a:endParaRPr/>
          </a:p>
        </p:txBody>
      </p:sp>
      <p:sp>
        <p:nvSpPr>
          <p:cNvPr id="750" name="文本框 749" descr="{&quot;isTemplate&quot;:true,&quot;type&quot;:&quot;text&quot;}"/>
          <p:cNvSpPr txBox="1"/>
          <p:nvPr/>
        </p:nvSpPr>
        <p:spPr>
          <a:xfrm>
            <a:off x="6553200" y="4581525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Any skipped inspection, missed inspection, or inspection on behalf of others is the greatest harm to customers and the company.</a:t>
            </a:r>
            <a:endParaRPr/>
          </a:p>
        </p:txBody>
      </p:sp>
      <p:sp>
        <p:nvSpPr>
          <p:cNvPr id="751" name="圆角矩形 750"/>
          <p:cNvSpPr/>
          <p:nvPr/>
        </p:nvSpPr>
        <p:spPr>
          <a:xfrm>
            <a:off x="5562600" y="5029200"/>
            <a:ext cx="6096000" cy="638175"/>
          </a:xfrm>
          <a:prstGeom prst="roundRect">
            <a:avLst>
              <a:gd name="adj" fmla="val 8955"/>
            </a:avLst>
          </a:prstGeom>
          <a:solidFill>
            <a:srgbClr val="FEF2F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52" name="任意形状 751"/>
          <p:cNvSpPr/>
          <p:nvPr/>
        </p:nvSpPr>
        <p:spPr>
          <a:xfrm>
            <a:off x="5562600" y="5029200"/>
            <a:ext cx="6096000" cy="638175"/>
          </a:xfrm>
          <a:custGeom>
            <a:avLst/>
            <a:gdLst/>
            <a:ahLst/>
            <a:cxnLst/>
            <a:rect l="0" t="0" r="0" b="0"/>
            <a:pathLst>
              <a:path w="640" h="67">
                <a:moveTo>
                  <a:pt x="6" y="0"/>
                </a:moveTo>
                <a:cubicBezTo>
                  <a:pt x="5" y="0"/>
                  <a:pt x="4" y="1"/>
                  <a:pt x="4" y="2"/>
                </a:cubicBezTo>
                <a:lnTo>
                  <a:pt x="4" y="65"/>
                </a:lnTo>
                <a:cubicBezTo>
                  <a:pt x="4" y="66"/>
                  <a:pt x="5" y="67"/>
                  <a:pt x="6" y="67"/>
                </a:cubicBezTo>
                <a:cubicBezTo>
                  <a:pt x="3" y="67"/>
                  <a:pt x="0" y="64"/>
                  <a:pt x="0" y="61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53" name="文本框 752" descr="{&quot;isTemplate&quot;:true,&quot;type&quot;:&quot;text&quot;}"/>
          <p:cNvSpPr txBox="1"/>
          <p:nvPr/>
        </p:nvSpPr>
        <p:spPr>
          <a:xfrm>
            <a:off x="5715000" y="5219700"/>
            <a:ext cx="361950" cy="2571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DC2626"/>
                </a:solidFill>
                <a:latin typeface="Inter"/>
                <a:ea typeface="Inter"/>
              </a:rPr>
              <a:t>05</a:t>
            </a:r>
            <a:endParaRPr/>
          </a:p>
        </p:txBody>
      </p:sp>
      <p:pic>
        <p:nvPicPr>
          <p:cNvPr id="754" name="图形 753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10300" y="5248275"/>
            <a:ext cx="209550" cy="209550"/>
          </a:xfrm>
          <a:prstGeom prst="rect">
            <a:avLst/>
          </a:prstGeom>
          <a:ln/>
        </p:spPr>
      </p:pic>
      <p:sp>
        <p:nvSpPr>
          <p:cNvPr id="755" name="文本框 754" descr="{&quot;isTemplate&quot;:true,&quot;type&quot;:&quot;text&quot;}"/>
          <p:cNvSpPr txBox="1"/>
          <p:nvPr/>
        </p:nvSpPr>
        <p:spPr>
          <a:xfrm>
            <a:off x="6553200" y="5143500"/>
            <a:ext cx="49530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7F1D1D"/>
                </a:solidFill>
                <a:latin typeface="Microsoft YaHei"/>
                <a:ea typeface="Microsoft YaHei"/>
              </a:rPr>
              <a:t>Eliminate blame-shifting</a:t>
            </a:r>
            <a:endParaRPr/>
          </a:p>
        </p:txBody>
      </p:sp>
      <p:sp>
        <p:nvSpPr>
          <p:cNvPr id="756" name="文本框 755" descr="{&quot;isTemplate&quot;:true,&quot;type&quot;:&quot;text&quot;}"/>
          <p:cNvSpPr txBox="1"/>
          <p:nvPr/>
        </p:nvSpPr>
        <p:spPr>
          <a:xfrm>
            <a:off x="6553200" y="5353050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When quality problems arise, solve them as soon as possible instead of pursuing blame first.</a:t>
            </a:r>
            <a:endParaRPr/>
          </a:p>
        </p:txBody>
      </p:sp>
      <p:pic>
        <p:nvPicPr>
          <p:cNvPr id="757" name="图形 756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752975" y="5915025"/>
            <a:ext cx="171450" cy="171450"/>
          </a:xfrm>
          <a:prstGeom prst="rect">
            <a:avLst/>
          </a:prstGeom>
          <a:ln/>
        </p:spPr>
      </p:pic>
      <p:sp>
        <p:nvSpPr>
          <p:cNvPr id="758" name="文本框 757" descr="{&quot;isTemplate&quot;:true,&quot;type&quot;:&quot;text&quot;}"/>
          <p:cNvSpPr txBox="1"/>
          <p:nvPr/>
        </p:nvSpPr>
        <p:spPr>
          <a:xfrm>
            <a:off x="5000625" y="5905500"/>
            <a:ext cx="2438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 spc="75">
                <a:solidFill>
                  <a:srgbClr val="7F1D1D"/>
                </a:solidFill>
                <a:latin typeface="Microsoft YaHei"/>
                <a:ea typeface="Microsoft YaHei"/>
              </a:rPr>
              <a:t>Keep the bottom line</a:t>
            </a:r>
            <a:r>
              <a:rPr lang="en-US" sz="1200" b="1" spc="75">
                <a:solidFill>
                  <a:srgbClr val="7F1D1D"/>
                </a:solidFill>
                <a:latin typeface="Microsoft YaHei"/>
                <a:ea typeface="Microsoft YaHei"/>
              </a:rPr>
              <a:t> · </a:t>
            </a:r>
            <a:r>
              <a:rPr lang="zh-CN" sz="1200" b="1" spc="75">
                <a:solidFill>
                  <a:srgbClr val="7F1D1D"/>
                </a:solidFill>
                <a:latin typeface="Microsoft YaHei"/>
                <a:ea typeface="Microsoft YaHei"/>
              </a:rPr>
              <a:t>It is to protect the lifeline of the enterprise</a:t>
            </a:r>
            <a:endParaRPr/>
          </a:p>
        </p:txBody>
      </p:sp>
      <p:sp>
        <p:nvSpPr>
          <p:cNvPr id="759" name="任意形状 75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0" name="文本框 75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761" name="文本框 76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22 / 30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4 · Quality responsibility of all employees&#10;            &lt;/Text&gt;&#10;            &lt;Text style={{ fontSize: 34, color: '#0F172A', fontWeight: 'bold', marginTop: 8 }}&gt;&#10;                The cost of quality violations —— For businesses and individuals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DC2626 0%, #EF4444 100%)',&#10;                padding: 24,&#10;                borderRadius: 8,&#10;            }}&gt;&#10;                &lt;Text style={{ fontSize: 16, color: 'rgba(255,255,255,0.85)', letterSpacing: 2 }}&gt;&#10;                    CONSEQUENCES&#10;                &lt;/Text&gt;&#10;                &lt;Text style={{ fontSize: 30, color: '#FFFFFF', fontWeight: 'bold', marginTop: 4 }}&gt;&#10;                    Violation penalty&#10;                &lt;/Text&gt;&#10;                &lt;Box style={{ width: 40, height: 3, background: '#F59E0B', marginTop: 12 }} /&gt;&#10;                &lt;Text style={{ fontSize: 14, color: 'rgba(255,255,255,0.85)', marginTop: 14, lineHeight: 1.6 }}&gt;&#10;                    A quality violation affects far more than just a product—it can destroy years of trust.&#10;                &lt;/Text&gt;&#10;            &lt;/Box&gt;&#10;            &lt;Box style={{&#10;                background: '#FEF2F2',&#10;                border: '1px solid #FCA5A5',&#10;                padding: 14,&#10;                marginTop: 20,&#10;                borderRadius: 6,&#10;            }}&gt;&#10;                &lt;FAIcon name='exclamation-triangle' style={{ fill: '#DC2626', width: 22, height: 22 }} /&gt;&#10;                &lt;Text style={{ fontSize: 14, color: '#7F1D1D', fontWeight: 'bold', marginTop: 8 }}&gt;&#10;                    warning&#10;                &lt;/Text&gt;&#10;                &lt;Text style={{ fontSize: 12, color: '#991B1B', marginTop: 4, lineHeight: 1.6 }}&gt;&#10;                    &quot;The later a quality issue is discovered, the higher the cost of repair - Present10Double growth.&quot;&#10;                &lt;/Text&gt;&#10;            &lt;/Box&gt;&#10;        &lt;/Box&gt;&#10;&#10;        {/* 右65%：双重影响 */}&#10;        &lt;Box style={{&#10;            position: 'absolute',&#10;            top: 150, right: 60,&#10;            width: '58%',&#10;            flexDirection: 'column',&#10;            gap: 14,&#10;        }}&gt;&#10;            {/* Impact on business */}&#10;            &lt;Box style={{&#10;                background: '#F8FAFC',&#10;                borderRadius: 8,&#10;                padding: 16,&#10;                borderTop: '3px solid #2563EB',&#10;            }}&gt;&#10;                &lt;Box style={{ flexDirection: 'row', alignItems: 'center', gap: 10, marginBottom: 10 }}&gt;&#10;                    &lt;FAIcon name='building' style={{ fill: '#2563EB', width: 24, height: 24 }} /&gt;&#10;                    &lt;Text style={{ fontSize: 18, color: '#0F172A', fontWeight: 'bold' }}&gt;&#10;                        Impact on business&#10;                    &lt;/Text&gt;&#10;                &lt;/Box&gt;&#10;                &lt;Box style={{ flexDirection: 'row', gap: 12 }}&gt;&#10;                    {[&#10;                        { title: 'reputational loss', desc: 'Customer trust collapses, brand image suffers, and market share declines', icon: 'star', color: '#DC2626' },&#10;                        { title: 'economic loss', desc: 'Return compensation, recall costs, order loss, the amount can reach tens of millions', icon: 'dollar-sign', color: '#F59E0B' },&#10;                        { title: 'legal risks', desc: 'Product Quality Law, Consumer Rights Protection Law, may face administrative penalties', icon: 'gavel', color: '#EF4444' },&#10;                    ].map((item, idx) =&gt; (&#10;                        &lt;Box key={idx} style={{&#10;                            flex: 1,&#10;                            background: '#FFFFFF',&#10;                            padding: 10,&#10;                            borderRadius: 6,&#10;                            border: '1px solid #E2E8F0',&#10;                        }}&gt;&#10;                            &lt;FAIcon name={item.icon} style={{ fill: item.color, width: 18, height: 18 }} /&gt;&#10;                            &lt;Text style={{ fontSize: 14, color: '#0F172A', fontWeight: 'bold', marginTop: 6 }}&gt;&#10;                                {item.title}&#10;                            &lt;/Text&gt;&#10;                            &lt;Text style={{ fontSize: 11, color: '#64748B', marginTop: 4, lineHeight: 1.4 }}&gt;&#10;                                {item.desc}&#10;                            &lt;/Text&gt;&#10;                        &lt;/Box&gt;&#10;                    ))}&#10;                &lt;/Box&gt;&#10;            &lt;/Box&gt;&#10;&#10;            {/* personal impact */}&#10;            &lt;Box style={{&#10;                background: '#F8FAFC',&#10;                borderRadius: 8,&#10;                padding: 16,&#10;                borderTop: '3px solid #DC2626',&#10;            }}&gt;&#10;                &lt;Box style={{ flexDirection: 'row', alignItems: 'center', gap: 10, marginBottom: 10 }}&gt;&#10;                    &lt;FAIcon name='user' style={{ fill: '#DC2626', width: 24, height: 24 }} /&gt;&#10;                    &lt;Text style={{ fontSize: 18, color: '#0F172A', fontWeight: 'bold' }}&gt;&#10;                        personal impact&#10;                    &lt;/Text&gt;&#10;                &lt;/Box&gt;&#10;                &lt;Box style={{ flexDirection: 'row', gap: 12 }}&gt;&#10;                    {[&#10;                        { title: 'disciplinary action', desc: 'Warning, demerit, demotion, termination of labor contract', icon: 'clipboard-list', color: '#F59E0B' },&#10;                        { title: 'legal liability', desc: 'Major quality accidents may be subject to individual criminal liability', icon: 'balance-scale', color: '#DC2626' },&#10;                        { title: 'career impact', desc: 'Bad records affect career reputation and development prospects', icon: 'briefcase', color: '#EF4444' },&#10;                    ].map((item, idx) =&gt; (&#10;                        &lt;Box key={idx} style={{&#10;                            flex: 1,&#10;                            background: '#FFFFFF',&#10;                            padding: 10,&#10;                            borderRadius: 6,&#10;                            border: '1px solid #E2E8F0',&#10;                        }}&gt;&#10;                            &lt;FAIcon name={item.icon} style={{ fill: item.color, width: 18, height: 18 }} /&gt;&#10;                            &lt;Text style={{ fontSize: 14, color: '#0F172A', fontWeight: 'bold', marginTop: 6 }}&gt;&#10;                                {item.title}&#10;                            &lt;/Text&gt;&#10;                            &lt;Text style={{ fontSize: 11, color: '#64748B', marginTop: 4, lineHeight: 1.4 }}&gt;&#10;                                {item.desc}&#10;                            &lt;/Text&gt;&#10;                        &lt;/Box&gt;&#10;                    ))}&#10;                &lt;/Box&gt;&#10;            &lt;/Box&gt;&#10;&#10;            {/* 成本递增模型 */}&#10;            &lt;Box style={{&#10;                background: 'linear-gradient(135deg, rgba(220,38,38,0.06) 0%, rgba(245,158,11,0.06) 100%)',&#10;                borderRadius: 8,&#10;                padding: 14,&#10;            }}&gt;&#10;                &lt;Text style={{ fontSize: 14, color: '#0F172A', fontWeight: 'bold', marginBottom: 8 }}&gt;&#10;                    Increasing cost of defect repair (10doubling rule)&#10;                &lt;/Text&gt;&#10;                &lt;Box style={{ flexDirection: 'row', alignItems: 'center', gap: 4 }}&gt;&#10;                    {[&#10;                        { stage: 'design stage', cost: '1x', color: '#10B981' },&#10;                        { stage: 'production stage', cost: '10x', color: '#F59E0B' },&#10;                        { stage: 'Before leaving the factory', cost: '100x', color: '#EF4444' },&#10;                        { stage: 'in the hands of customers', cost: '1000x', color: '#DC2626' },&#10;                    ].map((step, i) =&gt; (&#10;                        &lt;Box key={i} style={{ flexDirection: 'row', alignItems: 'center', gap: 4, flex: 1 }}&gt;&#10;                            &lt;Box style={{&#10;                                flex: 1,&#10;                                background: step.color,&#10;                                padding: 8,&#10;                                borderRadius: 4,&#10;                                alignItems: 'center',&#10;                            }}&gt;&#10;                                &lt;Text style={{ fontSize: 11, color: '#FFFFFF', fontWeight: 600, textAlign: 'center' }}&gt;&#10;                                    {step.stage}&#10;                                &lt;/Text&gt;&#10;                                &lt;Text style={{ fontSize: 16, color: '#FFFFFF', fontWeight: 'bold', fontFamily: 'Inter' }}&gt;&#10;                                    {step.cost}&#10;                                &lt;/Text&gt;&#10;                            &lt;/Box&gt;&#10;                            {i &lt; 3 &amp;&amp; &lt;Text style={{ fontSize: 14, color: '#94A3B8' }}&gt;→&lt;/Text&gt;}&#10;                        &lt;/Box&gt;&#10;                    ))}&#10;                &lt;/Box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3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矩形 76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4" name="任意形状 76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65" name="文本框 76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04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responsibility of all employees</a:t>
            </a:r>
            <a:endParaRPr/>
          </a:p>
        </p:txBody>
      </p:sp>
      <p:sp>
        <p:nvSpPr>
          <p:cNvPr id="766" name="文本框 76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The cost of quality violations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For businesses and individuals</a:t>
            </a:r>
            <a:endParaRPr/>
          </a:p>
        </p:txBody>
      </p:sp>
      <p:sp>
        <p:nvSpPr>
          <p:cNvPr id="767" name="圆角矩形 766"/>
          <p:cNvSpPr/>
          <p:nvPr/>
        </p:nvSpPr>
        <p:spPr>
          <a:xfrm>
            <a:off x="571500" y="1428750"/>
            <a:ext cx="3657600" cy="1819275"/>
          </a:xfrm>
          <a:prstGeom prst="roundRect">
            <a:avLst>
              <a:gd name="adj" fmla="val 4188"/>
            </a:avLst>
          </a:prstGeom>
          <a:gradFill>
            <a:gsLst>
              <a:gs pos="0">
                <a:srgbClr val="DC2626"/>
              </a:gs>
              <a:gs pos="100000">
                <a:srgbClr val="EF4444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768" name="文本框 767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CONSEQUENCES</a:t>
            </a:r>
            <a:endParaRPr/>
          </a:p>
        </p:txBody>
      </p:sp>
      <p:sp>
        <p:nvSpPr>
          <p:cNvPr id="769" name="文本框 768" descr="{&quot;isTemplate&quot;:true,&quot;type&quot;:&quot;text&quot;}"/>
          <p:cNvSpPr txBox="1"/>
          <p:nvPr/>
        </p:nvSpPr>
        <p:spPr>
          <a:xfrm>
            <a:off x="800100" y="1885950"/>
            <a:ext cx="32004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Violation penalty</a:t>
            </a:r>
            <a:endParaRPr/>
          </a:p>
        </p:txBody>
      </p:sp>
      <p:sp>
        <p:nvSpPr>
          <p:cNvPr id="770" name="矩形 769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1" name="文本框 770" descr="{&quot;isTemplate&quot;:true,&quot;type&quot;:&quot;text&quot;}"/>
          <p:cNvSpPr txBox="1"/>
          <p:nvPr/>
        </p:nvSpPr>
        <p:spPr>
          <a:xfrm>
            <a:off x="800100" y="2505075"/>
            <a:ext cx="3200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A quality violation affects far more than just a product—it can destroy years of trust.</a:t>
            </a:r>
            <a:endParaRPr/>
          </a:p>
        </p:txBody>
      </p:sp>
      <p:sp>
        <p:nvSpPr>
          <p:cNvPr id="772" name="圆角矩形 771"/>
          <p:cNvSpPr/>
          <p:nvPr/>
        </p:nvSpPr>
        <p:spPr>
          <a:xfrm>
            <a:off x="571500" y="3438525"/>
            <a:ext cx="3657600" cy="981075"/>
          </a:xfrm>
          <a:prstGeom prst="roundRect">
            <a:avLst>
              <a:gd name="adj" fmla="val 5825"/>
            </a:avLst>
          </a:prstGeom>
          <a:solidFill>
            <a:srgbClr val="FEF2F2"/>
          </a:solidFill>
          <a:ln w="12700">
            <a:solidFill>
              <a:srgbClr val="FCA5A5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73" name="图形 77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4850" y="3571875"/>
            <a:ext cx="209550" cy="209550"/>
          </a:xfrm>
          <a:prstGeom prst="rect">
            <a:avLst/>
          </a:prstGeom>
          <a:ln/>
        </p:spPr>
      </p:pic>
      <p:sp>
        <p:nvSpPr>
          <p:cNvPr id="774" name="文本框 773" descr="{&quot;isTemplate&quot;:true,&quot;type&quot;:&quot;text&quot;}"/>
          <p:cNvSpPr txBox="1"/>
          <p:nvPr/>
        </p:nvSpPr>
        <p:spPr>
          <a:xfrm>
            <a:off x="704850" y="3857625"/>
            <a:ext cx="33909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7F1D1D"/>
                </a:solidFill>
                <a:latin typeface="Microsoft YaHei"/>
                <a:ea typeface="Microsoft YaHei"/>
              </a:rPr>
              <a:t>warning</a:t>
            </a:r>
            <a:endParaRPr/>
          </a:p>
        </p:txBody>
      </p:sp>
      <p:sp>
        <p:nvSpPr>
          <p:cNvPr id="775" name="文本框 774" descr="{&quot;isTemplate&quot;:true,&quot;type&quot;:&quot;text&quot;}"/>
          <p:cNvSpPr txBox="1"/>
          <p:nvPr/>
        </p:nvSpPr>
        <p:spPr>
          <a:xfrm>
            <a:off x="704850" y="4057650"/>
            <a:ext cx="339090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The later a quality issue is discovered, the higher the cost of repair - Present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10</a:t>
            </a:r>
            <a:r>
              <a:rPr lang="zh-CN" sz="900">
                <a:solidFill>
                  <a:srgbClr val="991B1B"/>
                </a:solidFill>
                <a:latin typeface="Microsoft YaHei"/>
                <a:ea typeface="Microsoft YaHei"/>
              </a:rPr>
              <a:t>Double growth.</a:t>
            </a:r>
            <a:r>
              <a:rPr lang="en-US" sz="900">
                <a:solidFill>
                  <a:srgbClr val="991B1B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776" name="圆角矩形 775"/>
          <p:cNvSpPr/>
          <p:nvPr/>
        </p:nvSpPr>
        <p:spPr>
          <a:xfrm>
            <a:off x="4552950" y="1457325"/>
            <a:ext cx="7067550" cy="1628775"/>
          </a:xfrm>
          <a:prstGeom prst="roundRect">
            <a:avLst>
              <a:gd name="adj" fmla="val 4678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77" name="任意形状 776"/>
          <p:cNvSpPr/>
          <p:nvPr/>
        </p:nvSpPr>
        <p:spPr>
          <a:xfrm>
            <a:off x="4552950" y="1457325"/>
            <a:ext cx="7067550" cy="1628775"/>
          </a:xfrm>
          <a:custGeom>
            <a:avLst/>
            <a:gdLst/>
            <a:ahLst/>
            <a:cxnLst/>
            <a:rect l="0" t="0" r="0" b="0"/>
            <a:pathLst>
              <a:path w="742" h="171">
                <a:moveTo>
                  <a:pt x="734" y="0"/>
                </a:moveTo>
                <a:cubicBezTo>
                  <a:pt x="738" y="0"/>
                  <a:pt x="741" y="3"/>
                  <a:pt x="742" y="7"/>
                </a:cubicBezTo>
                <a:cubicBezTo>
                  <a:pt x="741" y="4"/>
                  <a:pt x="739" y="3"/>
                  <a:pt x="737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734" y="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78" name="图形 777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05350" y="1609725"/>
            <a:ext cx="228600" cy="228600"/>
          </a:xfrm>
          <a:prstGeom prst="rect">
            <a:avLst/>
          </a:prstGeom>
          <a:ln/>
        </p:spPr>
      </p:pic>
      <p:sp>
        <p:nvSpPr>
          <p:cNvPr id="779" name="文本框 778" descr="{&quot;isTemplate&quot;:true,&quot;type&quot;:&quot;text&quot;}"/>
          <p:cNvSpPr txBox="1"/>
          <p:nvPr/>
        </p:nvSpPr>
        <p:spPr>
          <a:xfrm>
            <a:off x="5029200" y="1619250"/>
            <a:ext cx="1028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Impact on business</a:t>
            </a:r>
            <a:endParaRPr/>
          </a:p>
        </p:txBody>
      </p:sp>
      <p:sp>
        <p:nvSpPr>
          <p:cNvPr id="780" name="圆角矩形 779"/>
          <p:cNvSpPr/>
          <p:nvPr/>
        </p:nvSpPr>
        <p:spPr>
          <a:xfrm>
            <a:off x="4705350" y="1933575"/>
            <a:ext cx="2181225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81" name="图形 78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00600" y="2028825"/>
            <a:ext cx="171450" cy="171450"/>
          </a:xfrm>
          <a:prstGeom prst="rect">
            <a:avLst/>
          </a:prstGeom>
          <a:ln/>
        </p:spPr>
      </p:pic>
      <p:sp>
        <p:nvSpPr>
          <p:cNvPr id="782" name="文本框 781" descr="{&quot;isTemplate&quot;:true,&quot;type&quot;:&quot;text&quot;}"/>
          <p:cNvSpPr txBox="1"/>
          <p:nvPr/>
        </p:nvSpPr>
        <p:spPr>
          <a:xfrm>
            <a:off x="4800600" y="2257425"/>
            <a:ext cx="1990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reputational loss</a:t>
            </a:r>
            <a:endParaRPr/>
          </a:p>
        </p:txBody>
      </p:sp>
      <p:sp>
        <p:nvSpPr>
          <p:cNvPr id="783" name="文本框 782" descr="{&quot;isTemplate&quot;:true,&quot;type&quot;:&quot;text&quot;}"/>
          <p:cNvSpPr txBox="1"/>
          <p:nvPr/>
        </p:nvSpPr>
        <p:spPr>
          <a:xfrm>
            <a:off x="4800600" y="2457450"/>
            <a:ext cx="1990725" cy="3524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Customer trust collapses, brand image suffers, and market share declines</a:t>
            </a:r>
            <a:endParaRPr/>
          </a:p>
        </p:txBody>
      </p:sp>
      <p:sp>
        <p:nvSpPr>
          <p:cNvPr id="784" name="圆角矩形 783"/>
          <p:cNvSpPr/>
          <p:nvPr/>
        </p:nvSpPr>
        <p:spPr>
          <a:xfrm>
            <a:off x="7000875" y="1933575"/>
            <a:ext cx="2171700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85" name="图形 784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096125" y="2028825"/>
            <a:ext cx="171450" cy="171450"/>
          </a:xfrm>
          <a:prstGeom prst="rect">
            <a:avLst/>
          </a:prstGeom>
          <a:ln/>
        </p:spPr>
      </p:pic>
      <p:sp>
        <p:nvSpPr>
          <p:cNvPr id="786" name="文本框 785" descr="{&quot;isTemplate&quot;:true,&quot;type&quot;:&quot;text&quot;}"/>
          <p:cNvSpPr txBox="1"/>
          <p:nvPr/>
        </p:nvSpPr>
        <p:spPr>
          <a:xfrm>
            <a:off x="7096125" y="2257425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economic loss</a:t>
            </a:r>
            <a:endParaRPr/>
          </a:p>
        </p:txBody>
      </p:sp>
      <p:sp>
        <p:nvSpPr>
          <p:cNvPr id="787" name="文本框 786" descr="{&quot;isTemplate&quot;:true,&quot;type&quot;:&quot;text&quot;}"/>
          <p:cNvSpPr txBox="1"/>
          <p:nvPr/>
        </p:nvSpPr>
        <p:spPr>
          <a:xfrm>
            <a:off x="7096125" y="2457450"/>
            <a:ext cx="1981200" cy="3524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Return compensation, recall costs, order loss, the amount can reach tens of millions</a:t>
            </a:r>
            <a:endParaRPr/>
          </a:p>
        </p:txBody>
      </p:sp>
      <p:sp>
        <p:nvSpPr>
          <p:cNvPr id="788" name="圆角矩形 787"/>
          <p:cNvSpPr/>
          <p:nvPr/>
        </p:nvSpPr>
        <p:spPr>
          <a:xfrm>
            <a:off x="9286875" y="1933575"/>
            <a:ext cx="2181225" cy="971550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89" name="图形 788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382125" y="2028825"/>
            <a:ext cx="171450" cy="171450"/>
          </a:xfrm>
          <a:prstGeom prst="rect">
            <a:avLst/>
          </a:prstGeom>
          <a:ln/>
        </p:spPr>
      </p:pic>
      <p:sp>
        <p:nvSpPr>
          <p:cNvPr id="790" name="文本框 789" descr="{&quot;isTemplate&quot;:true,&quot;type&quot;:&quot;text&quot;}"/>
          <p:cNvSpPr txBox="1"/>
          <p:nvPr/>
        </p:nvSpPr>
        <p:spPr>
          <a:xfrm>
            <a:off x="9382125" y="2257425"/>
            <a:ext cx="1990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legal risks</a:t>
            </a:r>
            <a:endParaRPr/>
          </a:p>
        </p:txBody>
      </p:sp>
      <p:sp>
        <p:nvSpPr>
          <p:cNvPr id="791" name="文本框 790" descr="{&quot;isTemplate&quot;:true,&quot;type&quot;:&quot;text&quot;}"/>
          <p:cNvSpPr txBox="1"/>
          <p:nvPr/>
        </p:nvSpPr>
        <p:spPr>
          <a:xfrm>
            <a:off x="9382125" y="2457450"/>
            <a:ext cx="1990725" cy="35242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Product Quality Law, Consumer Rights Protection Law, may face administrative penalties</a:t>
            </a:r>
            <a:endParaRPr/>
          </a:p>
        </p:txBody>
      </p:sp>
      <p:sp>
        <p:nvSpPr>
          <p:cNvPr id="792" name="圆角矩形 791"/>
          <p:cNvSpPr/>
          <p:nvPr/>
        </p:nvSpPr>
        <p:spPr>
          <a:xfrm>
            <a:off x="4552950" y="3219450"/>
            <a:ext cx="7067550" cy="1457325"/>
          </a:xfrm>
          <a:prstGeom prst="roundRect">
            <a:avLst>
              <a:gd name="adj" fmla="val 5229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93" name="任意形状 792"/>
          <p:cNvSpPr/>
          <p:nvPr/>
        </p:nvSpPr>
        <p:spPr>
          <a:xfrm>
            <a:off x="4552950" y="3219450"/>
            <a:ext cx="7067550" cy="1457325"/>
          </a:xfrm>
          <a:custGeom>
            <a:avLst/>
            <a:gdLst/>
            <a:ahLst/>
            <a:cxnLst/>
            <a:rect l="0" t="0" r="0" b="0"/>
            <a:pathLst>
              <a:path w="742" h="153">
                <a:moveTo>
                  <a:pt x="734" y="0"/>
                </a:moveTo>
                <a:cubicBezTo>
                  <a:pt x="738" y="0"/>
                  <a:pt x="741" y="3"/>
                  <a:pt x="742" y="7"/>
                </a:cubicBezTo>
                <a:cubicBezTo>
                  <a:pt x="741" y="4"/>
                  <a:pt x="739" y="3"/>
                  <a:pt x="737" y="3"/>
                </a:cubicBezTo>
                <a:lnTo>
                  <a:pt x="5" y="3"/>
                </a:lnTo>
                <a:cubicBezTo>
                  <a:pt x="3" y="3"/>
                  <a:pt x="1" y="5"/>
                  <a:pt x="0" y="7"/>
                </a:cubicBezTo>
                <a:cubicBezTo>
                  <a:pt x="1" y="3"/>
                  <a:pt x="4" y="0"/>
                  <a:pt x="8" y="0"/>
                </a:cubicBezTo>
                <a:lnTo>
                  <a:pt x="734" y="0"/>
                </a:ln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94" name="图形 793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705350" y="3371850"/>
            <a:ext cx="228600" cy="228600"/>
          </a:xfrm>
          <a:prstGeom prst="rect">
            <a:avLst/>
          </a:prstGeom>
          <a:ln/>
        </p:spPr>
      </p:pic>
      <p:sp>
        <p:nvSpPr>
          <p:cNvPr id="795" name="文本框 794" descr="{&quot;isTemplate&quot;:true,&quot;type&quot;:&quot;text&quot;}"/>
          <p:cNvSpPr txBox="1"/>
          <p:nvPr/>
        </p:nvSpPr>
        <p:spPr>
          <a:xfrm>
            <a:off x="5029200" y="3381375"/>
            <a:ext cx="1028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personal impact</a:t>
            </a:r>
            <a:endParaRPr/>
          </a:p>
        </p:txBody>
      </p:sp>
      <p:sp>
        <p:nvSpPr>
          <p:cNvPr id="796" name="圆角矩形 795"/>
          <p:cNvSpPr/>
          <p:nvPr/>
        </p:nvSpPr>
        <p:spPr>
          <a:xfrm>
            <a:off x="4705350" y="3695700"/>
            <a:ext cx="2181225" cy="8001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97" name="图形 796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800600" y="3790950"/>
            <a:ext cx="171450" cy="171450"/>
          </a:xfrm>
          <a:prstGeom prst="rect">
            <a:avLst/>
          </a:prstGeom>
          <a:ln/>
        </p:spPr>
      </p:pic>
      <p:sp>
        <p:nvSpPr>
          <p:cNvPr id="798" name="文本框 797" descr="{&quot;isTemplate&quot;:true,&quot;type&quot;:&quot;text&quot;}"/>
          <p:cNvSpPr txBox="1"/>
          <p:nvPr/>
        </p:nvSpPr>
        <p:spPr>
          <a:xfrm>
            <a:off x="4800600" y="4019550"/>
            <a:ext cx="1990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disciplinary action</a:t>
            </a:r>
            <a:endParaRPr/>
          </a:p>
        </p:txBody>
      </p:sp>
      <p:sp>
        <p:nvSpPr>
          <p:cNvPr id="799" name="文本框 798" descr="{&quot;isTemplate&quot;:true,&quot;type&quot;:&quot;text&quot;}"/>
          <p:cNvSpPr txBox="1"/>
          <p:nvPr/>
        </p:nvSpPr>
        <p:spPr>
          <a:xfrm>
            <a:off x="4800600" y="4219575"/>
            <a:ext cx="19907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Warning, demerit, demotion, termination of labor contract</a:t>
            </a:r>
            <a:endParaRPr/>
          </a:p>
        </p:txBody>
      </p:sp>
      <p:sp>
        <p:nvSpPr>
          <p:cNvPr id="800" name="圆角矩形 799"/>
          <p:cNvSpPr/>
          <p:nvPr/>
        </p:nvSpPr>
        <p:spPr>
          <a:xfrm>
            <a:off x="7000875" y="3695700"/>
            <a:ext cx="2171700" cy="8001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01" name="图形 800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096125" y="3790950"/>
            <a:ext cx="171450" cy="171450"/>
          </a:xfrm>
          <a:prstGeom prst="rect">
            <a:avLst/>
          </a:prstGeom>
          <a:ln/>
        </p:spPr>
      </p:pic>
      <p:sp>
        <p:nvSpPr>
          <p:cNvPr id="802" name="文本框 801" descr="{&quot;isTemplate&quot;:true,&quot;type&quot;:&quot;text&quot;}"/>
          <p:cNvSpPr txBox="1"/>
          <p:nvPr/>
        </p:nvSpPr>
        <p:spPr>
          <a:xfrm>
            <a:off x="7096125" y="4019550"/>
            <a:ext cx="1981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legal liability</a:t>
            </a:r>
            <a:endParaRPr/>
          </a:p>
        </p:txBody>
      </p:sp>
      <p:sp>
        <p:nvSpPr>
          <p:cNvPr id="803" name="文本框 802" descr="{&quot;isTemplate&quot;:true,&quot;type&quot;:&quot;text&quot;}"/>
          <p:cNvSpPr txBox="1"/>
          <p:nvPr/>
        </p:nvSpPr>
        <p:spPr>
          <a:xfrm>
            <a:off x="7096125" y="4219575"/>
            <a:ext cx="1981200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Major quality accidents may be subject to individual criminal liability</a:t>
            </a:r>
            <a:endParaRPr/>
          </a:p>
        </p:txBody>
      </p:sp>
      <p:sp>
        <p:nvSpPr>
          <p:cNvPr id="804" name="圆角矩形 803"/>
          <p:cNvSpPr/>
          <p:nvPr/>
        </p:nvSpPr>
        <p:spPr>
          <a:xfrm>
            <a:off x="9286875" y="3695700"/>
            <a:ext cx="2181225" cy="80010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05" name="图形 804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382125" y="3790950"/>
            <a:ext cx="171450" cy="171450"/>
          </a:xfrm>
          <a:prstGeom prst="rect">
            <a:avLst/>
          </a:prstGeom>
          <a:ln/>
        </p:spPr>
      </p:pic>
      <p:sp>
        <p:nvSpPr>
          <p:cNvPr id="806" name="文本框 805" descr="{&quot;isTemplate&quot;:true,&quot;type&quot;:&quot;text&quot;}"/>
          <p:cNvSpPr txBox="1"/>
          <p:nvPr/>
        </p:nvSpPr>
        <p:spPr>
          <a:xfrm>
            <a:off x="9382125" y="4019550"/>
            <a:ext cx="199072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career impact</a:t>
            </a:r>
            <a:endParaRPr/>
          </a:p>
        </p:txBody>
      </p:sp>
      <p:sp>
        <p:nvSpPr>
          <p:cNvPr id="807" name="文本框 806" descr="{&quot;isTemplate&quot;:true,&quot;type&quot;:&quot;text&quot;}"/>
          <p:cNvSpPr txBox="1"/>
          <p:nvPr/>
        </p:nvSpPr>
        <p:spPr>
          <a:xfrm>
            <a:off x="9382125" y="4219575"/>
            <a:ext cx="1990725" cy="1809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Bad records affect career reputation and development prospects</a:t>
            </a:r>
            <a:endParaRPr/>
          </a:p>
        </p:txBody>
      </p:sp>
      <p:sp>
        <p:nvSpPr>
          <p:cNvPr id="808" name="圆角矩形 807"/>
          <p:cNvSpPr/>
          <p:nvPr/>
        </p:nvSpPr>
        <p:spPr>
          <a:xfrm>
            <a:off x="4552950" y="4781550"/>
            <a:ext cx="7067550" cy="981075"/>
          </a:xfrm>
          <a:prstGeom prst="roundRect">
            <a:avLst>
              <a:gd name="adj" fmla="val 7767"/>
            </a:avLst>
          </a:prstGeom>
          <a:gradFill>
            <a:gsLst>
              <a:gs pos="0">
                <a:srgbClr val="DC2626">
                  <a:alpha val="6000"/>
                </a:srgbClr>
              </a:gs>
              <a:gs pos="100000">
                <a:srgbClr val="F59E0B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809" name="文本框 808" descr="{&quot;isTemplate&quot;:true,&quot;type&quot;:&quot;text&quot;}"/>
          <p:cNvSpPr txBox="1"/>
          <p:nvPr/>
        </p:nvSpPr>
        <p:spPr>
          <a:xfrm>
            <a:off x="4686300" y="4914900"/>
            <a:ext cx="68008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Increasing cost of defect repair (</a:t>
            </a:r>
            <a:r>
              <a:rPr lang="en-US" sz="1050" b="1">
                <a:solidFill>
                  <a:srgbClr val="0F172A"/>
                </a:solidFill>
                <a:latin typeface="Microsoft YaHei"/>
                <a:ea typeface="Microsoft YaHei"/>
              </a:rPr>
              <a:t>10</a:t>
            </a: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doubling rule)</a:t>
            </a:r>
            <a:endParaRPr/>
          </a:p>
        </p:txBody>
      </p:sp>
      <p:sp>
        <p:nvSpPr>
          <p:cNvPr id="810" name="圆角矩形 809"/>
          <p:cNvSpPr/>
          <p:nvPr/>
        </p:nvSpPr>
        <p:spPr>
          <a:xfrm>
            <a:off x="4686300" y="5153025"/>
            <a:ext cx="1504950" cy="476250"/>
          </a:xfrm>
          <a:prstGeom prst="roundRect">
            <a:avLst>
              <a:gd name="adj" fmla="val 800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1" name="文本框 810" descr="{&quot;isTemplate&quot;:true,&quot;type&quot;:&quot;text&quot;}"/>
          <p:cNvSpPr txBox="1"/>
          <p:nvPr/>
        </p:nvSpPr>
        <p:spPr>
          <a:xfrm>
            <a:off x="5229225" y="522922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design stage</a:t>
            </a:r>
            <a:endParaRPr/>
          </a:p>
        </p:txBody>
      </p:sp>
      <p:sp>
        <p:nvSpPr>
          <p:cNvPr id="812" name="文本框 811" descr="{&quot;isTemplate&quot;:true,&quot;type&quot;:&quot;text&quot;}"/>
          <p:cNvSpPr txBox="1"/>
          <p:nvPr/>
        </p:nvSpPr>
        <p:spPr>
          <a:xfrm>
            <a:off x="5353050" y="5362575"/>
            <a:ext cx="1714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Inter"/>
                <a:ea typeface="Inter"/>
              </a:rPr>
              <a:t>1x</a:t>
            </a:r>
            <a:endParaRPr/>
          </a:p>
        </p:txBody>
      </p:sp>
      <p:sp>
        <p:nvSpPr>
          <p:cNvPr id="813" name="文本框 812" descr="{&quot;isTemplate&quot;:true,&quot;type&quot;:&quot;text&quot;}"/>
          <p:cNvSpPr txBox="1"/>
          <p:nvPr/>
        </p:nvSpPr>
        <p:spPr>
          <a:xfrm>
            <a:off x="6229350" y="53149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814" name="圆角矩形 813"/>
          <p:cNvSpPr/>
          <p:nvPr/>
        </p:nvSpPr>
        <p:spPr>
          <a:xfrm>
            <a:off x="6400800" y="5153025"/>
            <a:ext cx="1495425" cy="476250"/>
          </a:xfrm>
          <a:prstGeom prst="roundRect">
            <a:avLst>
              <a:gd name="adj" fmla="val 800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5" name="文本框 814" descr="{&quot;isTemplate&quot;:true,&quot;type&quot;:&quot;text&quot;}"/>
          <p:cNvSpPr txBox="1"/>
          <p:nvPr/>
        </p:nvSpPr>
        <p:spPr>
          <a:xfrm>
            <a:off x="6943725" y="522922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production stage</a:t>
            </a:r>
            <a:endParaRPr/>
          </a:p>
        </p:txBody>
      </p:sp>
      <p:sp>
        <p:nvSpPr>
          <p:cNvPr id="816" name="文本框 815" descr="{&quot;isTemplate&quot;:true,&quot;type&quot;:&quot;text&quot;}"/>
          <p:cNvSpPr txBox="1"/>
          <p:nvPr/>
        </p:nvSpPr>
        <p:spPr>
          <a:xfrm>
            <a:off x="7019925" y="5362575"/>
            <a:ext cx="25717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Inter"/>
                <a:ea typeface="Inter"/>
              </a:rPr>
              <a:t>10x</a:t>
            </a:r>
            <a:endParaRPr/>
          </a:p>
        </p:txBody>
      </p:sp>
      <p:sp>
        <p:nvSpPr>
          <p:cNvPr id="817" name="文本框 816" descr="{&quot;isTemplate&quot;:true,&quot;type&quot;:&quot;text&quot;}"/>
          <p:cNvSpPr txBox="1"/>
          <p:nvPr/>
        </p:nvSpPr>
        <p:spPr>
          <a:xfrm>
            <a:off x="7934325" y="53149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818" name="圆角矩形 817"/>
          <p:cNvSpPr/>
          <p:nvPr/>
        </p:nvSpPr>
        <p:spPr>
          <a:xfrm>
            <a:off x="8105775" y="5153025"/>
            <a:ext cx="1504950" cy="476250"/>
          </a:xfrm>
          <a:prstGeom prst="roundRect">
            <a:avLst>
              <a:gd name="adj" fmla="val 8000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19" name="文本框 818" descr="{&quot;isTemplate&quot;:true,&quot;type&quot;:&quot;text&quot;}"/>
          <p:cNvSpPr txBox="1"/>
          <p:nvPr/>
        </p:nvSpPr>
        <p:spPr>
          <a:xfrm>
            <a:off x="8705850" y="5229225"/>
            <a:ext cx="3143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Before leaving the factory</a:t>
            </a:r>
            <a:endParaRPr/>
          </a:p>
        </p:txBody>
      </p:sp>
      <p:sp>
        <p:nvSpPr>
          <p:cNvPr id="820" name="文本框 819" descr="{&quot;isTemplate&quot;:true,&quot;type&quot;:&quot;text&quot;}"/>
          <p:cNvSpPr txBox="1"/>
          <p:nvPr/>
        </p:nvSpPr>
        <p:spPr>
          <a:xfrm>
            <a:off x="8686800" y="5362575"/>
            <a:ext cx="3429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Inter"/>
                <a:ea typeface="Inter"/>
              </a:rPr>
              <a:t>100x</a:t>
            </a:r>
            <a:endParaRPr/>
          </a:p>
        </p:txBody>
      </p:sp>
      <p:sp>
        <p:nvSpPr>
          <p:cNvPr id="821" name="文本框 820" descr="{&quot;isTemplate&quot;:true,&quot;type&quot;:&quot;text&quot;}"/>
          <p:cNvSpPr txBox="1"/>
          <p:nvPr/>
        </p:nvSpPr>
        <p:spPr>
          <a:xfrm>
            <a:off x="9648825" y="5314950"/>
            <a:ext cx="1333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1050">
                <a:solidFill>
                  <a:srgbClr val="94A3B8"/>
                </a:solidFill>
                <a:latin typeface="Microsoft YaHei"/>
                <a:ea typeface="Microsoft YaHei"/>
              </a:rPr>
              <a:t>→</a:t>
            </a:r>
            <a:endParaRPr/>
          </a:p>
        </p:txBody>
      </p:sp>
      <p:sp>
        <p:nvSpPr>
          <p:cNvPr id="822" name="圆角矩形 821"/>
          <p:cNvSpPr/>
          <p:nvPr/>
        </p:nvSpPr>
        <p:spPr>
          <a:xfrm>
            <a:off x="9820275" y="5153025"/>
            <a:ext cx="1666875" cy="476250"/>
          </a:xfrm>
          <a:prstGeom prst="roundRect">
            <a:avLst>
              <a:gd name="adj" fmla="val 8000"/>
            </a:avLst>
          </a:pr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23" name="文本框 822" descr="{&quot;isTemplate&quot;:true,&quot;type&quot;:&quot;text&quot;}"/>
          <p:cNvSpPr txBox="1"/>
          <p:nvPr/>
        </p:nvSpPr>
        <p:spPr>
          <a:xfrm>
            <a:off x="10448925" y="5229225"/>
            <a:ext cx="419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 b="1">
                <a:solidFill>
                  <a:srgbClr val="FFFFFF"/>
                </a:solidFill>
                <a:latin typeface="Microsoft YaHei"/>
                <a:ea typeface="Microsoft YaHei"/>
              </a:rPr>
              <a:t>in the hands of customers</a:t>
            </a:r>
            <a:endParaRPr/>
          </a:p>
        </p:txBody>
      </p:sp>
      <p:sp>
        <p:nvSpPr>
          <p:cNvPr id="824" name="文本框 823" descr="{&quot;isTemplate&quot;:true,&quot;type&quot;:&quot;text&quot;}"/>
          <p:cNvSpPr txBox="1"/>
          <p:nvPr/>
        </p:nvSpPr>
        <p:spPr>
          <a:xfrm>
            <a:off x="10439400" y="5362575"/>
            <a:ext cx="428625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b="1">
                <a:solidFill>
                  <a:srgbClr val="FFFFFF"/>
                </a:solidFill>
                <a:latin typeface="Inter"/>
                <a:ea typeface="Inter"/>
              </a:rPr>
              <a:t>1000x</a:t>
            </a:r>
            <a:endParaRPr/>
          </a:p>
        </p:txBody>
      </p:sp>
      <p:sp>
        <p:nvSpPr>
          <p:cNvPr id="825" name="任意形状 824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26" name="文本框 82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827" name="文本框 826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23 / 30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4 · Quality responsibility of all employees&#10;            &lt;/Text&gt;&#10;            &lt;Text style={{ fontSize: 34, color: '#0F172A', fontWeight: 'bold', marginTop: 8 }}&gt;&#10;                What should I do if I find a problem? —— Correctly report quality issues&#10;            &lt;/Text&gt;&#10;        &lt;/Box&gt;&#10;&#10;        {/* 左45%：上报流程 */}&#10;        &lt;Box style={{&#10;            position: 'absolute',&#10;            top: 150, left: 60,&#10;            width: '40%',&#10;            flexDirection: 'column',&#10;        }}&gt;&#10;            &lt;Text style={{ fontSize: 18, color: '#0F172A', fontWeight: 'bold', marginBottom: 12 }}&gt;&#10;                Four-step reporting process&#10;            &lt;/Text&gt;&#10;            &lt;svg width={440} height={380} viewBox='0 0 440 380'&gt;&#10;                {/* 连接线 */}&#10;                &lt;line x1={80} y1={40} x2={80} y2={340} stroke='#E2E8F0' strokeWidth={3} /&gt;&#10;                &lt;line x1={80} y1={40} x2={80} y2={340} stroke='url(#reportGrad)' strokeWidth={3} /&gt;&#10;                &lt;defs&gt;&#10;                    &lt;linearGradient id='reportGrad' x1='0%' y1='0%' x2='0%' y2='100%'&gt;&#10;                        &lt;stop offset='0%' stopColor='#2563EB' /&gt;&#10;                        &lt;stop offset='100%' stopColor='#F59E0B' /&gt;&#10;                    &lt;/linearGradient&gt;&#10;                &lt;/defs&gt;&#10;                {/* 步骤节点 */}&#10;                {[&#10;                    { y: 40, num: '01', title: '发现', desc: '识别异常或问题', color: '#2563EB', icon: 'eye' },&#10;                    { y: 130, num: '02', title: '记录', desc: 'use5W2HDescribe the problem', color: '#0EA5E9', icon: 'edit' },&#10;                    { y: 220, num: '03', title: '上报', desc: 'pass规定渠道上报', color: '#F59E0B', icon: 'paper-plane' },&#10;                    { y: 310, num: '04', title: '跟进', desc: '跟踪deal with进度', color: '#10B981', icon: 'sync-alt' },&#10;                ].map((step, idx) =&gt; (&#10;                    &lt;g key={idx}&gt;&#10;                        &lt;circle cx={80} cy={step.y} r={20} fill={step.color} /&gt;&#10;                        &lt;circle cx={80} cy={step.y} r={12} fill='#FFFFFF' /&gt;&#10;                        &lt;text x={80} y={step.y + 5} textAnchor='middle' fontSize={11} fontWeight='bold' fill={step.color} fontFamily='Inter'&gt;{step.num}&lt;/text&gt;&#10;                        {/* 右侧卡片 */}&#10;                        &lt;rect x={120} y={step.y - 22} width={300} height={48} rx={6} fill='#F8FAFC' stroke='#E2E8F0' /&gt;&#10;                        &lt;rect x={120} y={step.y - 22} width={4} height={48} fill={step.color} /&gt;&#10;                        &lt;text x={140} y={step.y - 4} fontSize={14} fontWeight='bold' fill='#0F172A'&gt;{step.title}&lt;/text&gt;&#10;                        &lt;text x={140} y={step.y + 14} fontSize={12} fill='#64748B'&gt;{step.desc}&lt;/text&gt;&#10;                    &lt;/g&gt;&#10;                ))}&#10;            &lt;/svg&gt;&#10;        &lt;/Box&gt;&#10;&#10;        {/* 右55%：5W2H模板 + 文化倡导 */}&#10;        &lt;Box style={{&#10;            position: 'absolute',&#10;            top: 150, right: 60,&#10;            width: '52%',&#10;            flexDirection: 'column',&#10;            gap: 14,&#10;        }}&gt;&#10;            &lt;Text style={{ fontSize: 18, color: '#0F172A', fontWeight: 'bold', marginBottom: 4 }}&gt;&#10;                5W2H Problem description template&#10;            &lt;/Text&gt;&#10;            {/* 5W2H表格 */}&#10;            &lt;Box style={{&#10;                flexDirection: 'row',&#10;                flexWrap: 'wrap',&#10;                gap: 8,&#10;            }}&gt;&#10;                {[&#10;                    { w: 'What', cn: 'what problem', desc: 'Describe the problem phenomenon', color: '#2563EB' },&#10;                    { w: 'Why', cn: 'Why it matters', desc: 'impact assessment', color: '#0EA5E9' },&#10;                    { w: 'Where', cn: 'Where', desc: 'Occurrence location/process', color: '#F59E0B' },&#10;                    { w: 'When', cn: 'what time', desc: 'discovery time/batch', color: '#10B981' },&#10;                    { w: 'Who', cn: 'Who is involved', desc: 'Relevant personnel/team', color: '#8B5CF6' },&#10;                    { w: 'How', cn: 'how happened', desc: 'Description of the process', color: '#EF4444' },&#10;                    { w: 'How many', cn: 'what quantity', desc: 'Scope of influence/quantity', color: '#475569' },&#10;                ].map((item, idx) =&gt; (&#10;                    &lt;Box key={idx} style={{&#10;                        width: '48%',&#10;                        background: '#F8FAFC',&#10;                        padding: 10,&#10;                        borderRadius: 6,&#10;                        borderLeft: `3px solid ${item.color}`,&#10;                    }}&gt;&#10;                        &lt;Box style={{ flexDirection: 'row', alignItems: 'baseline', gap: 6 }}&gt;&#10;                            &lt;Text style={{ fontSize: 14, color: item.color, fontWeight: 'bold', fontFamily: 'Inter' }}&gt;&#10;                                {item.w}&#10;                            &lt;/Text&gt;&#10;                            &lt;Text style={{ fontSize: 13, color: '#0F172A', fontWeight: 'bold' }}&gt;&#10;                                {item.cn}&#10;                            &lt;/Text&gt;&#10;                        &lt;/Box&gt;&#10;                        &lt;Text style={{ fontSize: 11, color: '#64748B', marginTop: 2 }}&gt;&#10;                            {item.desc}&#10;                        &lt;/Text&gt;&#10;                    &lt;/Box&gt;&#10;                ))}&#10;            &lt;/Box&gt;&#10;&#10;            {/* Reporting channels */}&#10;            &lt;Box style={{&#10;                background: 'linear-gradient(135deg, rgba(37,99,235,0.06) 0%, rgba(14,165,233,0.06) 100%)',&#10;                borderRadius: 8,&#10;                padding: 14,&#10;            }}&gt;&#10;                &lt;Text style={{ fontSize: 15, color: '#0F172A', fontWeight: 'bold', marginBottom: 8 }}&gt;&#10;                    Reporting channels&#10;                &lt;/Text&gt;&#10;                &lt;Box style={{ flexDirection: 'row', gap: 12 }}&gt;&#10;                    {[&#10;                        { ch: 'direct supervisor', desc: 'Verbal for the first time/written report', icon: 'user-tie' },&#10;                        { ch: 'Quality department', desc: 'Submit via quality system', icon: 'clipboard-list' },&#10;                        { ch: 'anonymous channel', desc: 'Mail/hotline/suggestion box', icon: 'envelope' },&#10;                    ].map((item, idx) =&gt; (&#10;                        &lt;Box key={idx} style={{ flex: 1, alignItems: 'center' }}&gt;&#10;                            &lt;Box style={{&#10;                                width: 40, height: 40,&#10;                                borderRadius: 8,&#10;                                background: '#2563EB1A',&#10;                                justifyContent: 'center',&#10;                                alignItems: 'center',&#10;                            }}&gt;&#10;                                &lt;FAIcon name={item.icon} style={{ fill: '#2563EB', width: 22, height: 22 }} /&gt;&#10;                            &lt;/Box&gt;&#10;                            &lt;Text style={{ fontSize: 13, color: '#0F172A', fontWeight: 'bold', marginTop: 6 }}&gt;&#10;                                {item.ch}&#10;                            &lt;/Text&gt;&#10;                            &lt;Text style={{ fontSize: 11, color: '#64748B', marginTop: 2, textAlign: 'center' }}&gt;&#10;                                {item.desc}&#10;                            &lt;/Text&gt;&#10;                        &lt;/Box&gt;&#10;                    ))}&#10;                &lt;/Box&gt;&#10;            &lt;/Box&gt;&#10;&#10;            {/* 文化倡导 */}&#10;            &lt;Box style={{&#10;                background: '#2563EB',&#10;                padding: 14,&#10;                borderRadius: 8,&#10;            }}&gt;&#10;                &lt;Box style={{ flexDirection: 'row', alignItems: 'center', gap: 10 }}&gt;&#10;                    &lt;FAIcon name='heart' style={{ fill: '#F59E0B', width: 22, height: 22 }} /&gt;&#10;                    &lt;Text style={{ fontSize: 15, color: '#FFFFFF', fontWeight: 'bold' }}&gt;&#10;                        Take the initiative to report ≠ cause trouble&#10;                    &lt;/Text&gt;&#10;                &lt;/Box&gt;&#10;                &lt;Text style={{ fontSize: 13, color: 'rgba(255,255,255,0.85)', marginTop: 8, lineHeight: 1.5 }}&gt;&#10;                    Taking the initiative to report problems when you discover them is an act of responsibility. Concealing something or not reporting it is the biggest violation. encourage&quot;Report early, resolve early&quot;culture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4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矩形 82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0" name="任意形状 82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1" name="文本框 830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04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Quality responsibility of all employees</a:t>
            </a:r>
            <a:endParaRPr/>
          </a:p>
        </p:txBody>
      </p:sp>
      <p:sp>
        <p:nvSpPr>
          <p:cNvPr id="832" name="文本框 831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What should I do if I find a problem? ——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Correctly report quality issues</a:t>
            </a:r>
            <a:endParaRPr/>
          </a:p>
        </p:txBody>
      </p:sp>
      <p:sp>
        <p:nvSpPr>
          <p:cNvPr id="833" name="文本框 832" descr="{&quot;isTemplate&quot;:true,&quot;type&quot;:&quot;text&quot;}"/>
          <p:cNvSpPr txBox="1"/>
          <p:nvPr/>
        </p:nvSpPr>
        <p:spPr>
          <a:xfrm>
            <a:off x="571500" y="1428750"/>
            <a:ext cx="48768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Four-step reporting process</a:t>
            </a:r>
            <a:endParaRPr/>
          </a:p>
        </p:txBody>
      </p:sp>
      <p:pic>
        <p:nvPicPr>
          <p:cNvPr id="834" name="图形 83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" y="1752600"/>
            <a:ext cx="4191000" cy="3619500"/>
          </a:xfrm>
          <a:prstGeom prst="rect">
            <a:avLst/>
          </a:prstGeom>
          <a:ln/>
        </p:spPr>
      </p:pic>
      <p:sp>
        <p:nvSpPr>
          <p:cNvPr id="835" name="文本框 834" descr="{&quot;isTemplate&quot;:true,&quot;type&quot;:&quot;text&quot;}"/>
          <p:cNvSpPr txBox="1"/>
          <p:nvPr/>
        </p:nvSpPr>
        <p:spPr>
          <a:xfrm>
            <a:off x="5276850" y="1428750"/>
            <a:ext cx="63436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5W2H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Problem description template</a:t>
            </a:r>
            <a:endParaRPr/>
          </a:p>
        </p:txBody>
      </p:sp>
      <p:sp>
        <p:nvSpPr>
          <p:cNvPr id="836" name="圆角矩形 835"/>
          <p:cNvSpPr/>
          <p:nvPr/>
        </p:nvSpPr>
        <p:spPr>
          <a:xfrm>
            <a:off x="5305425" y="1809750"/>
            <a:ext cx="3048000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7" name="任意形状 836"/>
          <p:cNvSpPr/>
          <p:nvPr/>
        </p:nvSpPr>
        <p:spPr>
          <a:xfrm>
            <a:off x="5305425" y="1809750"/>
            <a:ext cx="3048000" cy="504825"/>
          </a:xfrm>
          <a:custGeom>
            <a:avLst/>
            <a:gdLst/>
            <a:ahLst/>
            <a:cxnLst/>
            <a:rect l="0" t="0" r="0" b="0"/>
            <a:pathLst>
              <a:path w="320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38" name="文本框 837" descr="{&quot;isTemplate&quot;:true,&quot;type&quot;:&quot;text&quot;}"/>
          <p:cNvSpPr txBox="1"/>
          <p:nvPr/>
        </p:nvSpPr>
        <p:spPr>
          <a:xfrm>
            <a:off x="5400675" y="1905000"/>
            <a:ext cx="3333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2563EB"/>
                </a:solidFill>
                <a:latin typeface="Inter"/>
                <a:ea typeface="Inter"/>
              </a:rPr>
              <a:t>What</a:t>
            </a:r>
            <a:endParaRPr/>
          </a:p>
        </p:txBody>
      </p:sp>
      <p:sp>
        <p:nvSpPr>
          <p:cNvPr id="839" name="文本框 838" descr="{&quot;isTemplate&quot;:true,&quot;type&quot;:&quot;text&quot;}"/>
          <p:cNvSpPr txBox="1"/>
          <p:nvPr/>
        </p:nvSpPr>
        <p:spPr>
          <a:xfrm>
            <a:off x="5791200" y="1905000"/>
            <a:ext cx="495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what problem</a:t>
            </a:r>
            <a:endParaRPr/>
          </a:p>
        </p:txBody>
      </p:sp>
      <p:sp>
        <p:nvSpPr>
          <p:cNvPr id="840" name="文本框 839" descr="{&quot;isTemplate&quot;:true,&quot;type&quot;:&quot;text&quot;}"/>
          <p:cNvSpPr txBox="1"/>
          <p:nvPr/>
        </p:nvSpPr>
        <p:spPr>
          <a:xfrm>
            <a:off x="5400675" y="2085975"/>
            <a:ext cx="2828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Describe the problem phenomenon</a:t>
            </a:r>
            <a:endParaRPr/>
          </a:p>
        </p:txBody>
      </p:sp>
      <p:sp>
        <p:nvSpPr>
          <p:cNvPr id="841" name="圆角矩形 840"/>
          <p:cNvSpPr/>
          <p:nvPr/>
        </p:nvSpPr>
        <p:spPr>
          <a:xfrm>
            <a:off x="8429625" y="1809750"/>
            <a:ext cx="3038475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2" name="任意形状 841"/>
          <p:cNvSpPr/>
          <p:nvPr/>
        </p:nvSpPr>
        <p:spPr>
          <a:xfrm>
            <a:off x="8429625" y="1809750"/>
            <a:ext cx="3038475" cy="504825"/>
          </a:xfrm>
          <a:custGeom>
            <a:avLst/>
            <a:gdLst/>
            <a:ahLst/>
            <a:cxnLst/>
            <a:rect l="0" t="0" r="0" b="0"/>
            <a:pathLst>
              <a:path w="319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3" name="文本框 842" descr="{&quot;isTemplate&quot;:true,&quot;type&quot;:&quot;text&quot;}"/>
          <p:cNvSpPr txBox="1"/>
          <p:nvPr/>
        </p:nvSpPr>
        <p:spPr>
          <a:xfrm>
            <a:off x="8524875" y="1905000"/>
            <a:ext cx="285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0EA5E9"/>
                </a:solidFill>
                <a:latin typeface="Inter"/>
                <a:ea typeface="Inter"/>
              </a:rPr>
              <a:t>Why</a:t>
            </a:r>
            <a:endParaRPr/>
          </a:p>
        </p:txBody>
      </p:sp>
      <p:sp>
        <p:nvSpPr>
          <p:cNvPr id="844" name="文本框 843" descr="{&quot;isTemplate&quot;:true,&quot;type&quot;:&quot;text&quot;}"/>
          <p:cNvSpPr txBox="1"/>
          <p:nvPr/>
        </p:nvSpPr>
        <p:spPr>
          <a:xfrm>
            <a:off x="8867775" y="1905000"/>
            <a:ext cx="495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it matters</a:t>
            </a:r>
            <a:endParaRPr/>
          </a:p>
        </p:txBody>
      </p:sp>
      <p:sp>
        <p:nvSpPr>
          <p:cNvPr id="845" name="文本框 844" descr="{&quot;isTemplate&quot;:true,&quot;type&quot;:&quot;text&quot;}"/>
          <p:cNvSpPr txBox="1"/>
          <p:nvPr/>
        </p:nvSpPr>
        <p:spPr>
          <a:xfrm>
            <a:off x="8524875" y="2085975"/>
            <a:ext cx="28194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impact assessment</a:t>
            </a:r>
            <a:endParaRPr/>
          </a:p>
        </p:txBody>
      </p:sp>
      <p:sp>
        <p:nvSpPr>
          <p:cNvPr id="846" name="圆角矩形 845"/>
          <p:cNvSpPr/>
          <p:nvPr/>
        </p:nvSpPr>
        <p:spPr>
          <a:xfrm>
            <a:off x="5305425" y="2390775"/>
            <a:ext cx="3048000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7" name="任意形状 846"/>
          <p:cNvSpPr/>
          <p:nvPr/>
        </p:nvSpPr>
        <p:spPr>
          <a:xfrm>
            <a:off x="5305425" y="2390775"/>
            <a:ext cx="3048000" cy="504825"/>
          </a:xfrm>
          <a:custGeom>
            <a:avLst/>
            <a:gdLst/>
            <a:ahLst/>
            <a:cxnLst/>
            <a:rect l="0" t="0" r="0" b="0"/>
            <a:pathLst>
              <a:path w="320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48" name="文本框 847" descr="{&quot;isTemplate&quot;:true,&quot;type&quot;:&quot;text&quot;}"/>
          <p:cNvSpPr txBox="1"/>
          <p:nvPr/>
        </p:nvSpPr>
        <p:spPr>
          <a:xfrm>
            <a:off x="5400675" y="2486025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59E0B"/>
                </a:solidFill>
                <a:latin typeface="Inter"/>
                <a:ea typeface="Inter"/>
              </a:rPr>
              <a:t>Where</a:t>
            </a:r>
            <a:endParaRPr/>
          </a:p>
        </p:txBody>
      </p:sp>
      <p:sp>
        <p:nvSpPr>
          <p:cNvPr id="849" name="文本框 848" descr="{&quot;isTemplate&quot;:true,&quot;type&quot;:&quot;text&quot;}"/>
          <p:cNvSpPr txBox="1"/>
          <p:nvPr/>
        </p:nvSpPr>
        <p:spPr>
          <a:xfrm>
            <a:off x="5867400" y="2486025"/>
            <a:ext cx="371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Where</a:t>
            </a:r>
            <a:endParaRPr/>
          </a:p>
        </p:txBody>
      </p:sp>
      <p:sp>
        <p:nvSpPr>
          <p:cNvPr id="850" name="文本框 849" descr="{&quot;isTemplate&quot;:true,&quot;type&quot;:&quot;text&quot;}"/>
          <p:cNvSpPr txBox="1"/>
          <p:nvPr/>
        </p:nvSpPr>
        <p:spPr>
          <a:xfrm>
            <a:off x="5400675" y="2667000"/>
            <a:ext cx="2828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Occurrence location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process</a:t>
            </a:r>
            <a:endParaRPr/>
          </a:p>
        </p:txBody>
      </p:sp>
      <p:sp>
        <p:nvSpPr>
          <p:cNvPr id="851" name="圆角矩形 850"/>
          <p:cNvSpPr/>
          <p:nvPr/>
        </p:nvSpPr>
        <p:spPr>
          <a:xfrm>
            <a:off x="8429625" y="2390775"/>
            <a:ext cx="3038475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2" name="任意形状 851"/>
          <p:cNvSpPr/>
          <p:nvPr/>
        </p:nvSpPr>
        <p:spPr>
          <a:xfrm>
            <a:off x="8429625" y="2390775"/>
            <a:ext cx="3038475" cy="504825"/>
          </a:xfrm>
          <a:custGeom>
            <a:avLst/>
            <a:gdLst/>
            <a:ahLst/>
            <a:cxnLst/>
            <a:rect l="0" t="0" r="0" b="0"/>
            <a:pathLst>
              <a:path w="319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3" name="文本框 852" descr="{&quot;isTemplate&quot;:true,&quot;type&quot;:&quot;text&quot;}"/>
          <p:cNvSpPr txBox="1"/>
          <p:nvPr/>
        </p:nvSpPr>
        <p:spPr>
          <a:xfrm>
            <a:off x="8524875" y="2486025"/>
            <a:ext cx="371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10B981"/>
                </a:solidFill>
                <a:latin typeface="Inter"/>
                <a:ea typeface="Inter"/>
              </a:rPr>
              <a:t>When</a:t>
            </a:r>
            <a:endParaRPr/>
          </a:p>
        </p:txBody>
      </p:sp>
      <p:sp>
        <p:nvSpPr>
          <p:cNvPr id="854" name="文本框 853" descr="{&quot;isTemplate&quot;:true,&quot;type&quot;:&quot;text&quot;}"/>
          <p:cNvSpPr txBox="1"/>
          <p:nvPr/>
        </p:nvSpPr>
        <p:spPr>
          <a:xfrm>
            <a:off x="8953500" y="2486025"/>
            <a:ext cx="495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what time</a:t>
            </a:r>
            <a:endParaRPr/>
          </a:p>
        </p:txBody>
      </p:sp>
      <p:sp>
        <p:nvSpPr>
          <p:cNvPr id="855" name="文本框 854" descr="{&quot;isTemplate&quot;:true,&quot;type&quot;:&quot;text&quot;}"/>
          <p:cNvSpPr txBox="1"/>
          <p:nvPr/>
        </p:nvSpPr>
        <p:spPr>
          <a:xfrm>
            <a:off x="8524875" y="2667000"/>
            <a:ext cx="28194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discovery time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batch</a:t>
            </a:r>
            <a:endParaRPr/>
          </a:p>
        </p:txBody>
      </p:sp>
      <p:sp>
        <p:nvSpPr>
          <p:cNvPr id="856" name="圆角矩形 855"/>
          <p:cNvSpPr/>
          <p:nvPr/>
        </p:nvSpPr>
        <p:spPr>
          <a:xfrm>
            <a:off x="5305425" y="2971800"/>
            <a:ext cx="3048000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7" name="任意形状 856"/>
          <p:cNvSpPr/>
          <p:nvPr/>
        </p:nvSpPr>
        <p:spPr>
          <a:xfrm>
            <a:off x="5305425" y="2971800"/>
            <a:ext cx="3048000" cy="504825"/>
          </a:xfrm>
          <a:custGeom>
            <a:avLst/>
            <a:gdLst/>
            <a:ahLst/>
            <a:cxnLst/>
            <a:rect l="0" t="0" r="0" b="0"/>
            <a:pathLst>
              <a:path w="320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58" name="文本框 857" descr="{&quot;isTemplate&quot;:true,&quot;type&quot;:&quot;text&quot;}"/>
          <p:cNvSpPr txBox="1"/>
          <p:nvPr/>
        </p:nvSpPr>
        <p:spPr>
          <a:xfrm>
            <a:off x="5400675" y="3067050"/>
            <a:ext cx="295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8B5CF6"/>
                </a:solidFill>
                <a:latin typeface="Inter"/>
                <a:ea typeface="Inter"/>
              </a:rPr>
              <a:t>Who</a:t>
            </a:r>
            <a:endParaRPr/>
          </a:p>
        </p:txBody>
      </p:sp>
      <p:sp>
        <p:nvSpPr>
          <p:cNvPr id="859" name="文本框 858" descr="{&quot;isTemplate&quot;:true,&quot;type&quot;:&quot;text&quot;}"/>
          <p:cNvSpPr txBox="1"/>
          <p:nvPr/>
        </p:nvSpPr>
        <p:spPr>
          <a:xfrm>
            <a:off x="5753100" y="3067050"/>
            <a:ext cx="371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Who is involved</a:t>
            </a:r>
            <a:endParaRPr/>
          </a:p>
        </p:txBody>
      </p:sp>
      <p:sp>
        <p:nvSpPr>
          <p:cNvPr id="860" name="文本框 859" descr="{&quot;isTemplate&quot;:true,&quot;type&quot;:&quot;text&quot;}"/>
          <p:cNvSpPr txBox="1"/>
          <p:nvPr/>
        </p:nvSpPr>
        <p:spPr>
          <a:xfrm>
            <a:off x="5400675" y="3248025"/>
            <a:ext cx="2828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Relevant personnel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team</a:t>
            </a:r>
            <a:endParaRPr/>
          </a:p>
        </p:txBody>
      </p:sp>
      <p:sp>
        <p:nvSpPr>
          <p:cNvPr id="861" name="圆角矩形 860"/>
          <p:cNvSpPr/>
          <p:nvPr/>
        </p:nvSpPr>
        <p:spPr>
          <a:xfrm>
            <a:off x="8429625" y="2971800"/>
            <a:ext cx="3038475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2" name="任意形状 861"/>
          <p:cNvSpPr/>
          <p:nvPr/>
        </p:nvSpPr>
        <p:spPr>
          <a:xfrm>
            <a:off x="8429625" y="2971800"/>
            <a:ext cx="3038475" cy="504825"/>
          </a:xfrm>
          <a:custGeom>
            <a:avLst/>
            <a:gdLst/>
            <a:ahLst/>
            <a:cxnLst/>
            <a:rect l="0" t="0" r="0" b="0"/>
            <a:pathLst>
              <a:path w="319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3" name="文本框 862" descr="{&quot;isTemplate&quot;:true,&quot;type&quot;:&quot;text&quot;}"/>
          <p:cNvSpPr txBox="1"/>
          <p:nvPr/>
        </p:nvSpPr>
        <p:spPr>
          <a:xfrm>
            <a:off x="8524875" y="3067050"/>
            <a:ext cx="285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EF4444"/>
                </a:solidFill>
                <a:latin typeface="Inter"/>
                <a:ea typeface="Inter"/>
              </a:rPr>
              <a:t>How</a:t>
            </a:r>
            <a:endParaRPr/>
          </a:p>
        </p:txBody>
      </p:sp>
      <p:sp>
        <p:nvSpPr>
          <p:cNvPr id="864" name="文本框 863" descr="{&quot;isTemplate&quot;:true,&quot;type&quot;:&quot;text&quot;}"/>
          <p:cNvSpPr txBox="1"/>
          <p:nvPr/>
        </p:nvSpPr>
        <p:spPr>
          <a:xfrm>
            <a:off x="8867775" y="3067050"/>
            <a:ext cx="495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how happened</a:t>
            </a:r>
            <a:endParaRPr/>
          </a:p>
        </p:txBody>
      </p:sp>
      <p:sp>
        <p:nvSpPr>
          <p:cNvPr id="865" name="文本框 864" descr="{&quot;isTemplate&quot;:true,&quot;type&quot;:&quot;text&quot;}"/>
          <p:cNvSpPr txBox="1"/>
          <p:nvPr/>
        </p:nvSpPr>
        <p:spPr>
          <a:xfrm>
            <a:off x="8524875" y="3248025"/>
            <a:ext cx="28194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Description of the process</a:t>
            </a:r>
            <a:endParaRPr/>
          </a:p>
        </p:txBody>
      </p:sp>
      <p:sp>
        <p:nvSpPr>
          <p:cNvPr id="866" name="圆角矩形 865"/>
          <p:cNvSpPr/>
          <p:nvPr/>
        </p:nvSpPr>
        <p:spPr>
          <a:xfrm>
            <a:off x="5305425" y="3552825"/>
            <a:ext cx="3048000" cy="504825"/>
          </a:xfrm>
          <a:prstGeom prst="roundRect">
            <a:avLst>
              <a:gd name="adj" fmla="val 1132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7" name="任意形状 866"/>
          <p:cNvSpPr/>
          <p:nvPr/>
        </p:nvSpPr>
        <p:spPr>
          <a:xfrm>
            <a:off x="5305425" y="3552825"/>
            <a:ext cx="3048000" cy="504825"/>
          </a:xfrm>
          <a:custGeom>
            <a:avLst/>
            <a:gdLst/>
            <a:ahLst/>
            <a:cxnLst/>
            <a:rect l="0" t="0" r="0" b="0"/>
            <a:pathLst>
              <a:path w="320" h="53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0"/>
                </a:lnTo>
                <a:cubicBezTo>
                  <a:pt x="3" y="51"/>
                  <a:pt x="4" y="53"/>
                  <a:pt x="5" y="53"/>
                </a:cubicBezTo>
                <a:cubicBezTo>
                  <a:pt x="2" y="53"/>
                  <a:pt x="0" y="50"/>
                  <a:pt x="0" y="47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47556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68" name="文本框 867" descr="{&quot;isTemplate&quot;:true,&quot;type&quot;:&quot;text&quot;}"/>
          <p:cNvSpPr txBox="1"/>
          <p:nvPr/>
        </p:nvSpPr>
        <p:spPr>
          <a:xfrm>
            <a:off x="5400675" y="3648075"/>
            <a:ext cx="6762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475569"/>
                </a:solidFill>
                <a:latin typeface="Inter"/>
                <a:ea typeface="Inter"/>
              </a:rPr>
              <a:t>How many</a:t>
            </a:r>
            <a:endParaRPr/>
          </a:p>
        </p:txBody>
      </p:sp>
      <p:sp>
        <p:nvSpPr>
          <p:cNvPr id="869" name="文本框 868" descr="{&quot;isTemplate&quot;:true,&quot;type&quot;:&quot;text&quot;}"/>
          <p:cNvSpPr txBox="1"/>
          <p:nvPr/>
        </p:nvSpPr>
        <p:spPr>
          <a:xfrm>
            <a:off x="6134100" y="3648075"/>
            <a:ext cx="4953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what quantity</a:t>
            </a:r>
            <a:endParaRPr/>
          </a:p>
        </p:txBody>
      </p:sp>
      <p:sp>
        <p:nvSpPr>
          <p:cNvPr id="870" name="文本框 869" descr="{&quot;isTemplate&quot;:true,&quot;type&quot;:&quot;text&quot;}"/>
          <p:cNvSpPr txBox="1"/>
          <p:nvPr/>
        </p:nvSpPr>
        <p:spPr>
          <a:xfrm>
            <a:off x="5400675" y="3829050"/>
            <a:ext cx="28289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Scope of influence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quantity</a:t>
            </a:r>
            <a:endParaRPr/>
          </a:p>
        </p:txBody>
      </p:sp>
      <p:sp>
        <p:nvSpPr>
          <p:cNvPr id="871" name="圆角矩形 870"/>
          <p:cNvSpPr/>
          <p:nvPr/>
        </p:nvSpPr>
        <p:spPr>
          <a:xfrm>
            <a:off x="5276850" y="4191000"/>
            <a:ext cx="6343650" cy="1257300"/>
          </a:xfrm>
          <a:prstGeom prst="roundRect">
            <a:avLst>
              <a:gd name="adj" fmla="val 6061"/>
            </a:avLst>
          </a:prstGeom>
          <a:gradFill>
            <a:gsLst>
              <a:gs pos="0">
                <a:srgbClr val="2563EB">
                  <a:alpha val="6000"/>
                </a:srgbClr>
              </a:gs>
              <a:gs pos="100000">
                <a:srgbClr val="0EA5E9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872" name="文本框 871" descr="{&quot;isTemplate&quot;:true,&quot;type&quot;:&quot;text&quot;}"/>
          <p:cNvSpPr txBox="1"/>
          <p:nvPr/>
        </p:nvSpPr>
        <p:spPr>
          <a:xfrm>
            <a:off x="5410200" y="4324350"/>
            <a:ext cx="60769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F172A"/>
                </a:solidFill>
                <a:latin typeface="Microsoft YaHei"/>
                <a:ea typeface="Microsoft YaHei"/>
              </a:rPr>
              <a:t>Reporting channels</a:t>
            </a:r>
            <a:endParaRPr/>
          </a:p>
        </p:txBody>
      </p:sp>
      <p:sp>
        <p:nvSpPr>
          <p:cNvPr id="873" name="圆角矩形 872"/>
          <p:cNvSpPr/>
          <p:nvPr/>
        </p:nvSpPr>
        <p:spPr>
          <a:xfrm>
            <a:off x="6200775" y="45720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74" name="图形 873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86500" y="4657725"/>
            <a:ext cx="209550" cy="209550"/>
          </a:xfrm>
          <a:prstGeom prst="rect">
            <a:avLst/>
          </a:prstGeom>
          <a:ln/>
        </p:spPr>
      </p:pic>
      <p:sp>
        <p:nvSpPr>
          <p:cNvPr id="875" name="文本框 874" descr="{&quot;isTemplate&quot;:true,&quot;type&quot;:&quot;text&quot;}"/>
          <p:cNvSpPr txBox="1"/>
          <p:nvPr/>
        </p:nvSpPr>
        <p:spPr>
          <a:xfrm>
            <a:off x="6143625" y="501015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direct supervisor</a:t>
            </a:r>
            <a:endParaRPr/>
          </a:p>
        </p:txBody>
      </p:sp>
      <p:sp>
        <p:nvSpPr>
          <p:cNvPr id="876" name="文本框 875" descr="{&quot;isTemplate&quot;:true,&quot;type&quot;:&quot;text&quot;}"/>
          <p:cNvSpPr txBox="1"/>
          <p:nvPr/>
        </p:nvSpPr>
        <p:spPr>
          <a:xfrm>
            <a:off x="5848350" y="5181600"/>
            <a:ext cx="10858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Verbal for the first time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written report</a:t>
            </a:r>
            <a:endParaRPr/>
          </a:p>
        </p:txBody>
      </p:sp>
      <p:sp>
        <p:nvSpPr>
          <p:cNvPr id="877" name="圆角矩形 876"/>
          <p:cNvSpPr/>
          <p:nvPr/>
        </p:nvSpPr>
        <p:spPr>
          <a:xfrm>
            <a:off x="8258175" y="45720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78" name="图形 877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3900" y="4657725"/>
            <a:ext cx="209550" cy="209550"/>
          </a:xfrm>
          <a:prstGeom prst="rect">
            <a:avLst/>
          </a:prstGeom>
          <a:ln/>
        </p:spPr>
      </p:pic>
      <p:sp>
        <p:nvSpPr>
          <p:cNvPr id="879" name="文本框 878" descr="{&quot;isTemplate&quot;:true,&quot;type&quot;:&quot;text&quot;}"/>
          <p:cNvSpPr txBox="1"/>
          <p:nvPr/>
        </p:nvSpPr>
        <p:spPr>
          <a:xfrm>
            <a:off x="8201025" y="501015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Quality department</a:t>
            </a:r>
            <a:endParaRPr/>
          </a:p>
        </p:txBody>
      </p:sp>
      <p:sp>
        <p:nvSpPr>
          <p:cNvPr id="880" name="文本框 879" descr="{&quot;isTemplate&quot;:true,&quot;type&quot;:&quot;text&quot;}"/>
          <p:cNvSpPr txBox="1"/>
          <p:nvPr/>
        </p:nvSpPr>
        <p:spPr>
          <a:xfrm>
            <a:off x="8029575" y="5181600"/>
            <a:ext cx="838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Submit via quality system</a:t>
            </a:r>
            <a:endParaRPr/>
          </a:p>
        </p:txBody>
      </p:sp>
      <p:sp>
        <p:nvSpPr>
          <p:cNvPr id="881" name="圆角矩形 880"/>
          <p:cNvSpPr/>
          <p:nvPr/>
        </p:nvSpPr>
        <p:spPr>
          <a:xfrm>
            <a:off x="10325100" y="4572000"/>
            <a:ext cx="381000" cy="381000"/>
          </a:xfrm>
          <a:prstGeom prst="roundRect">
            <a:avLst>
              <a:gd name="adj" fmla="val 20000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82" name="图形 881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10825" y="4657725"/>
            <a:ext cx="209550" cy="209550"/>
          </a:xfrm>
          <a:prstGeom prst="rect">
            <a:avLst/>
          </a:prstGeom>
          <a:ln/>
        </p:spPr>
      </p:pic>
      <p:sp>
        <p:nvSpPr>
          <p:cNvPr id="883" name="文本框 882" descr="{&quot;isTemplate&quot;:true,&quot;type&quot;:&quot;text&quot;}"/>
          <p:cNvSpPr txBox="1"/>
          <p:nvPr/>
        </p:nvSpPr>
        <p:spPr>
          <a:xfrm>
            <a:off x="10267950" y="501015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anonymous channel</a:t>
            </a:r>
            <a:endParaRPr/>
          </a:p>
        </p:txBody>
      </p:sp>
      <p:sp>
        <p:nvSpPr>
          <p:cNvPr id="884" name="文本框 883" descr="{&quot;isTemplate&quot;:true,&quot;type&quot;:&quot;text&quot;}"/>
          <p:cNvSpPr txBox="1"/>
          <p:nvPr/>
        </p:nvSpPr>
        <p:spPr>
          <a:xfrm>
            <a:off x="10115550" y="5181600"/>
            <a:ext cx="8001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Mail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hotline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suggestion box</a:t>
            </a:r>
            <a:endParaRPr/>
          </a:p>
        </p:txBody>
      </p:sp>
      <p:sp>
        <p:nvSpPr>
          <p:cNvPr id="885" name="圆角矩形 884"/>
          <p:cNvSpPr/>
          <p:nvPr/>
        </p:nvSpPr>
        <p:spPr>
          <a:xfrm>
            <a:off x="5276850" y="5581650"/>
            <a:ext cx="6343650" cy="781050"/>
          </a:xfrm>
          <a:prstGeom prst="roundRect">
            <a:avLst>
              <a:gd name="adj" fmla="val 9756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86" name="图形 88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10200" y="5715000"/>
            <a:ext cx="209550" cy="209550"/>
          </a:xfrm>
          <a:prstGeom prst="rect">
            <a:avLst/>
          </a:prstGeom>
          <a:ln/>
        </p:spPr>
      </p:pic>
      <p:sp>
        <p:nvSpPr>
          <p:cNvPr id="887" name="文本框 886" descr="{&quot;isTemplate&quot;:true,&quot;type&quot;:&quot;text&quot;}"/>
          <p:cNvSpPr txBox="1"/>
          <p:nvPr/>
        </p:nvSpPr>
        <p:spPr>
          <a:xfrm>
            <a:off x="5715000" y="5734050"/>
            <a:ext cx="116205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Take the initiative to report</a:t>
            </a:r>
            <a:r>
              <a:rPr lang="en-US" sz="1125" b="1">
                <a:solidFill>
                  <a:srgbClr val="FFFFFF"/>
                </a:solidFill>
                <a:latin typeface="Microsoft YaHei"/>
                <a:ea typeface="Microsoft YaHei"/>
              </a:rPr>
              <a:t> ≠ </a:t>
            </a:r>
            <a:r>
              <a:rPr lang="zh-CN" sz="1125" b="1">
                <a:solidFill>
                  <a:srgbClr val="FFFFFF"/>
                </a:solidFill>
                <a:latin typeface="Microsoft YaHei"/>
                <a:ea typeface="Microsoft YaHei"/>
              </a:rPr>
              <a:t>cause trouble</a:t>
            </a:r>
            <a:endParaRPr/>
          </a:p>
        </p:txBody>
      </p:sp>
      <p:sp>
        <p:nvSpPr>
          <p:cNvPr id="888" name="文本框 887" descr="{&quot;isTemplate&quot;:true,&quot;type&quot;:&quot;text&quot;}"/>
          <p:cNvSpPr txBox="1"/>
          <p:nvPr/>
        </p:nvSpPr>
        <p:spPr>
          <a:xfrm>
            <a:off x="5410200" y="6000750"/>
            <a:ext cx="60769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Taking the initiative to report problems when you discover them is an act of responsibility. Concealing something or not reporting it is the biggest violation. encourage</a:t>
            </a:r>
            <a:r>
              <a:rPr lang="en-US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Report early, resolve early</a:t>
            </a:r>
            <a:r>
              <a:rPr lang="en-US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975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culture.</a:t>
            </a:r>
            <a:endParaRPr/>
          </a:p>
        </p:txBody>
      </p:sp>
      <p:sp>
        <p:nvSpPr>
          <p:cNvPr id="889" name="任意形状 88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0" name="文本框 88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891" name="文本框 89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24 / 30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5 · Continuous improvement and quality culture&#10;            &lt;/Text&gt;&#10;            &lt;Text style={{ fontSize: 34, color: '#0F172A', fontWeight: 'bold', marginTop: 8 }}&gt;&#10;                Continuous improvement —— Make quality a habit&#10;            &lt;/Text&gt;&#10;        &lt;/Box&gt;&#10;&#10;        {/* 左60%：三层递进 + quality culture关键词 */}&#10;        &lt;Box style={{&#10;            position: 'absolute',&#10;            top: 150, left: 60,&#10;            width: '55%',&#10;            flexDirection: 'column',&#10;            gap: 16,&#10;        }}&gt;&#10;            &lt;Text style={{ fontSize: 18, color: '#475569', lineHeight: 1.6, marginBottom: 8 }}&gt;&#10;                Continuous improvement is not a slogan, but a three-level progression that permeates daily work:&#10;            &lt;/Text&gt;&#10;&#10;            {[&#10;                {&#10;                    step: '01',&#10;                    title: 'Found problem · see reality',&#10;                    desc: 'Identify real issues from customer complaints, process data, and employee suggestions; use 5Why Chase down to the root cause',&#10;                    color: '#2563EB',&#10;                    icon: 'search',&#10;                },&#10;                {&#10;                    step: '02',&#10;                    title: 'Analyze root causes · find the source',&#10;                    desc: 'Use fishbone diagram,5Why、FMEA Tools such as systematic attribution; differentiation&quot;symptom&quot;and&quot;Root cause of disease&quot;',&#10;                    color: '#0EA5E9',&#10;                    icon: 'microscope',&#10;                },&#10;                {&#10;                    step: '03',&#10;                    title: 'Implement improvements · Solid results',&#10;                    desc: 'Run fast in small steps, pilot verification; standardize effective practices / Documentation / Training',&#10;                    color: '#F59E0B',&#10;                    icon: 'rocket',&#10;                },&#10;            ].map((item, idx) =&gt; (&#10;                &lt;Box key={idx} style={{&#10;                    flexDirection: 'row',&#10;                    alignItems: 'flex-start',&#10;                    gap: 16,&#10;                    background: '#F8FAFC',&#10;                    padding: 16,&#10;                    borderRadius: 8,&#10;                    borderLeft: `4px solid ${item.color}`,&#10;                }}&gt;&#10;                    &lt;Text style={{&#10;                        fontSize: 36,&#10;                        color: item.color,&#10;                        fontWeight: 'bold',&#10;                        fontFamily: 'Inter',&#10;                        width: 60,&#10;                    }}&gt;&#10;                        {item.step}&#10;                    &lt;/Text&gt;&#10;                    &lt;Box style={{ flexDirection: 'column', flex: 1 }}&gt;&#10;                        &lt;Box style={{ flexDirection: 'row', alignItems: 'center', gap: 8 }}&gt;&#10;                            &lt;FAIcon name={item.icon} style={{ fill: item.color, width: 22, height: 22 }} /&gt;&#10;                            &lt;Text style={{ fontSize: 18, color: '#0F172A', fontWeight: 'bold' }}&gt;&#10;                                {item.title}&#10;                            &lt;/Text&gt;&#10;                        &lt;/Box&gt;&#10;                        &lt;Text style={{ fontSize: 14, color: '#475569', marginTop: 6, lineHeight: 1.5 }}&gt;&#10;                            {item.desc}&#10;                        &lt;/Text&gt;&#10;                    &lt;/Box&gt;&#10;                &lt;/Box&gt;&#10;            ))}&#10;&#10;            {/* quality culture关键词 */}&#10;            &lt;Box style={{&#10;                marginTop: 12,&#10;                background: 'linear-gradient(135deg, rgba(37,99,235,0.06) 0%, rgba(245,158,11,0.06) 100%)',&#10;                padding: 16,&#10;                borderRadius: 8,&#10;            }}&gt;&#10;                &lt;Text style={{ fontSize: 14, color: '#0F172A', fontWeight: 'bold', marginBottom: 10 }}&gt;&#10;                    Four Keywords of Quality Culture&#10;                &lt;/Text&gt;&#10;                &lt;Box style={{ flexDirection: 'row', gap: 8, flexWrap: 'wrap' }}&gt;&#10;                    {['Customer perspective', 'Data speaks', 'Get it right the first time', 'Continuous iteration'].map((kw, i) =&gt; (&#10;                        &lt;Box key={i} style={{&#10;                            background: '#FFFFFF',&#10;                            paddingLeft: 14, paddingRight: 14,&#10;                            paddingTop: 6, paddingBottom: 6,&#10;                            borderRadius: 16,&#10;                            border: '1px solid #2563EB',&#10;                        }}&gt;&#10;                            &lt;Text style={{ fontSize: 13, color: '#2563EB', fontWeight: 600 }}&gt;&#10;                                {kw}&#10;                            &lt;/Text&gt;&#10;                        &lt;/Box&gt;&#10;                    ))}&#10;                &lt;/Box&gt;&#10;            &lt;/Box&gt;&#10;        &lt;/Box&gt;&#10;&#10;        {/* 右40%：SVG螺旋上升图 */}&#10;        &lt;Box style={{&#10;            position: 'absolute',&#10;            top: 150, right: 60,&#10;            width: '35%',&#10;            flexDirection: 'column',&#10;            alignItems: 'center',&#10;        }}&gt;&#10;            &lt;Text style={{ fontSize: 18, color: '#0F172A', fontWeight: 'bold', marginBottom: 12 }}&gt;&#10;                Improvement is a spiral&#10;            &lt;/Text&gt;&#10;            &lt;svg width={340} height={400} viewBox='0 0 340 400'&gt;&#10;                &lt;defs&gt;&#10;                    &lt;linearGradient id='spiralGrad' x1='0%' y1='100%' x2='100%' y2='0%'&gt;&#10;                        &lt;stop offset='0%' stopColor='#2563EB' /&gt;&#10;                        &lt;stop offset='50%' stopColor='#0EA5E9' /&gt;&#10;                        &lt;stop offset='100%' stopColor='#F59E0B' /&gt;&#10;                    &lt;/linearGradient&gt;&#10;                &lt;/defs&gt;&#10;                {/* 螺旋路径 */}&#10;                &lt;path&#10;                    d='M 170 360&#10;                       Q 110 340 110 290&#10;                       Q 110 240 170 240&#10;                       Q 230 240 230 190&#10;                       Q 230 140 170 140&#10;                       Q 110 140 110 90&#10;                       Q 110 50 170 40'&#10;                    fill='none'&#10;                    stroke='url(#spiralGrad)'&#10;                    strokeWidth={6}&#10;                    strokeLinecap='round'&#10;                /&gt;&#10;                {/* 5个关键节点 */}&#10;                {[&#10;                    { cx: 170, cy: 360, color: '#94A3B8', label: '起点', labelY: 24 },&#10;                    { cx: 110, cy: 290, color: '#2563EB', label: 'PDCA·1', labelY: 24 },&#10;                    { cx: 230, cy: 190, color: '#0EA5E9', label: 'PDCA·2', labelY: -16 },&#10;                    { cx: 110, cy: 90, color: '#F59E0B', label: 'PDCA·3', labelY: 24 },&#10;                    { cx: 170, cy: 40, color: '#10B981', label: '目标', labelY: -16 },&#10;                ].map((node, idx) =&gt; (&#10;                    &lt;g key={idx}&gt;&#10;                        &lt;circle cx={node.cx} cy={node.cy} r={14} fill='#FFFFFF' stroke={node.color} strokeWidth={3} /&gt;&#10;                        &lt;circle cx={node.cx} cy={node.cy} r={6} fill={node.color} /&gt;&#10;                        &lt;text&#10;                            x={node.cx}&#10;                            y={node.cy + node.labelY}&#10;                            textAnchor='middle'&#10;                            fontSize={13}&#10;                            fontWeight='bold'&#10;                            fill={node.color}&#10;                        &gt;&#10;                            {node.label}&#10;                        &lt;/text&gt;&#10;                    &lt;/g&gt;&#10;                ))}&#10;                {/* 顶部向上的箭头 */}&#10;                &lt;path d='M 165 30 L 170 12 L 175 30' fill='none' stroke='#10B981' strokeWidth={3} strokeLinecap='round' /&gt;&#10;                &lt;text x={170} y={4} textAnchor='middle' fontSize={12} fill='#10B981' fontWeight='bold'&gt;↑&lt;/text&gt;&#10;            &lt;/svg&gt;&#10;            &lt;Text style={{ fontSize: 13, color: '#64748B', marginTop: 8, fontStyle: 'italic' }}&gt;&#10;                With each cycle, the quality level increases by one level&#10;            &lt;/Text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5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矩形 89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4" name="任意形状 89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5" name="文本框 89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05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Continuous improvement and quality culture</a:t>
            </a:r>
            <a:endParaRPr/>
          </a:p>
        </p:txBody>
      </p:sp>
      <p:sp>
        <p:nvSpPr>
          <p:cNvPr id="896" name="文本框 89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Continuous improvement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Make quality a habit</a:t>
            </a:r>
            <a:endParaRPr/>
          </a:p>
        </p:txBody>
      </p:sp>
      <p:sp>
        <p:nvSpPr>
          <p:cNvPr id="897" name="文本框 896" descr="{&quot;isTemplate&quot;:true,&quot;type&quot;:&quot;text&quot;}"/>
          <p:cNvSpPr txBox="1"/>
          <p:nvPr/>
        </p:nvSpPr>
        <p:spPr>
          <a:xfrm>
            <a:off x="571500" y="1428750"/>
            <a:ext cx="6705600" cy="3333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60000"/>
              </a:lnSpc>
            </a:pPr>
            <a:r>
              <a:rPr lang="zh-CN" sz="1350">
                <a:solidFill>
                  <a:srgbClr val="475569"/>
                </a:solidFill>
                <a:latin typeface="Microsoft YaHei"/>
                <a:ea typeface="Microsoft YaHei"/>
              </a:rPr>
              <a:t>Continuous improvement is not a slogan, but a three-level progression that permeates daily work:</a:t>
            </a:r>
            <a:endParaRPr/>
          </a:p>
        </p:txBody>
      </p:sp>
      <p:sp>
        <p:nvSpPr>
          <p:cNvPr id="898" name="圆角矩形 897"/>
          <p:cNvSpPr/>
          <p:nvPr/>
        </p:nvSpPr>
        <p:spPr>
          <a:xfrm>
            <a:off x="609600" y="1990725"/>
            <a:ext cx="6705600" cy="819150"/>
          </a:xfrm>
          <a:prstGeom prst="roundRect">
            <a:avLst>
              <a:gd name="adj" fmla="val 9302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99" name="任意形状 898"/>
          <p:cNvSpPr/>
          <p:nvPr/>
        </p:nvSpPr>
        <p:spPr>
          <a:xfrm>
            <a:off x="609600" y="1990725"/>
            <a:ext cx="6705600" cy="819150"/>
          </a:xfrm>
          <a:custGeom>
            <a:avLst/>
            <a:gdLst/>
            <a:ahLst/>
            <a:cxnLst/>
            <a:rect l="0" t="0" r="0" b="0"/>
            <a:pathLst>
              <a:path w="704" h="86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2"/>
                </a:lnTo>
                <a:cubicBezTo>
                  <a:pt x="4" y="84"/>
                  <a:pt x="5" y="86"/>
                  <a:pt x="7" y="86"/>
                </a:cubicBezTo>
                <a:cubicBezTo>
                  <a:pt x="3" y="86"/>
                  <a:pt x="0" y="82"/>
                  <a:pt x="0" y="78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0" name="文本框 899" descr="{&quot;isTemplate&quot;:true,&quot;type&quot;:&quot;text&quot;}"/>
          <p:cNvSpPr txBox="1"/>
          <p:nvPr/>
        </p:nvSpPr>
        <p:spPr>
          <a:xfrm>
            <a:off x="762000" y="2143125"/>
            <a:ext cx="5715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2563EB"/>
                </a:solidFill>
                <a:latin typeface="Inter"/>
                <a:ea typeface="Inter"/>
              </a:rPr>
              <a:t>01</a:t>
            </a:r>
            <a:endParaRPr/>
          </a:p>
        </p:txBody>
      </p:sp>
      <p:pic>
        <p:nvPicPr>
          <p:cNvPr id="901" name="图形 900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5900" y="2143125"/>
            <a:ext cx="209550" cy="209550"/>
          </a:xfrm>
          <a:prstGeom prst="rect">
            <a:avLst/>
          </a:prstGeom>
          <a:ln/>
        </p:spPr>
      </p:pic>
      <p:sp>
        <p:nvSpPr>
          <p:cNvPr id="902" name="文本框 901" descr="{&quot;isTemplate&quot;:true,&quot;type&quot;:&quot;text&quot;}"/>
          <p:cNvSpPr txBox="1"/>
          <p:nvPr/>
        </p:nvSpPr>
        <p:spPr>
          <a:xfrm>
            <a:off x="1771650" y="2143125"/>
            <a:ext cx="1524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Found problem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see reality</a:t>
            </a:r>
            <a:endParaRPr/>
          </a:p>
        </p:txBody>
      </p:sp>
      <p:sp>
        <p:nvSpPr>
          <p:cNvPr id="903" name="文本框 902" descr="{&quot;isTemplate&quot;:true,&quot;type&quot;:&quot;text&quot;}"/>
          <p:cNvSpPr txBox="1"/>
          <p:nvPr/>
        </p:nvSpPr>
        <p:spPr>
          <a:xfrm>
            <a:off x="1485900" y="2409825"/>
            <a:ext cx="56388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Identify real issues from customer complaints, process data, and employee suggestions; use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5Why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Chase down to the root cause</a:t>
            </a:r>
            <a:endParaRPr/>
          </a:p>
        </p:txBody>
      </p:sp>
      <p:sp>
        <p:nvSpPr>
          <p:cNvPr id="904" name="圆角矩形 903"/>
          <p:cNvSpPr/>
          <p:nvPr/>
        </p:nvSpPr>
        <p:spPr>
          <a:xfrm>
            <a:off x="609600" y="2962275"/>
            <a:ext cx="6705600" cy="819150"/>
          </a:xfrm>
          <a:prstGeom prst="roundRect">
            <a:avLst>
              <a:gd name="adj" fmla="val 9302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5" name="任意形状 904"/>
          <p:cNvSpPr/>
          <p:nvPr/>
        </p:nvSpPr>
        <p:spPr>
          <a:xfrm>
            <a:off x="609600" y="2962275"/>
            <a:ext cx="6705600" cy="819150"/>
          </a:xfrm>
          <a:custGeom>
            <a:avLst/>
            <a:gdLst/>
            <a:ahLst/>
            <a:cxnLst/>
            <a:rect l="0" t="0" r="0" b="0"/>
            <a:pathLst>
              <a:path w="704" h="86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2"/>
                </a:lnTo>
                <a:cubicBezTo>
                  <a:pt x="4" y="84"/>
                  <a:pt x="5" y="86"/>
                  <a:pt x="7" y="86"/>
                </a:cubicBezTo>
                <a:cubicBezTo>
                  <a:pt x="3" y="86"/>
                  <a:pt x="0" y="82"/>
                  <a:pt x="0" y="78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06" name="文本框 905" descr="{&quot;isTemplate&quot;:true,&quot;type&quot;:&quot;text&quot;}"/>
          <p:cNvSpPr txBox="1"/>
          <p:nvPr/>
        </p:nvSpPr>
        <p:spPr>
          <a:xfrm>
            <a:off x="762000" y="3114675"/>
            <a:ext cx="5715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0EA5E9"/>
                </a:solidFill>
                <a:latin typeface="Inter"/>
                <a:ea typeface="Inter"/>
              </a:rPr>
              <a:t>02</a:t>
            </a:r>
            <a:endParaRPr/>
          </a:p>
        </p:txBody>
      </p:sp>
      <p:pic>
        <p:nvPicPr>
          <p:cNvPr id="907" name="图形 90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85900" y="3114675"/>
            <a:ext cx="209550" cy="209550"/>
          </a:xfrm>
          <a:prstGeom prst="rect">
            <a:avLst/>
          </a:prstGeom>
          <a:ln/>
        </p:spPr>
      </p:pic>
      <p:sp>
        <p:nvSpPr>
          <p:cNvPr id="908" name="文本框 907" descr="{&quot;isTemplate&quot;:true,&quot;type&quot;:&quot;text&quot;}"/>
          <p:cNvSpPr txBox="1"/>
          <p:nvPr/>
        </p:nvSpPr>
        <p:spPr>
          <a:xfrm>
            <a:off x="1771650" y="3114675"/>
            <a:ext cx="1524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Analyze root causes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find the source</a:t>
            </a:r>
            <a:endParaRPr/>
          </a:p>
        </p:txBody>
      </p:sp>
      <p:sp>
        <p:nvSpPr>
          <p:cNvPr id="909" name="文本框 908" descr="{&quot;isTemplate&quot;:true,&quot;type&quot;:&quot;text&quot;}"/>
          <p:cNvSpPr txBox="1"/>
          <p:nvPr/>
        </p:nvSpPr>
        <p:spPr>
          <a:xfrm>
            <a:off x="1485900" y="3381375"/>
            <a:ext cx="56388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Use fishbone diagram,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5Why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FMEA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Tools such as systematic attribution; differentiation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symptom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and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Root cause of disease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910" name="圆角矩形 909"/>
          <p:cNvSpPr/>
          <p:nvPr/>
        </p:nvSpPr>
        <p:spPr>
          <a:xfrm>
            <a:off x="609600" y="3933825"/>
            <a:ext cx="6705600" cy="819150"/>
          </a:xfrm>
          <a:prstGeom prst="roundRect">
            <a:avLst>
              <a:gd name="adj" fmla="val 9302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1" name="任意形状 910"/>
          <p:cNvSpPr/>
          <p:nvPr/>
        </p:nvSpPr>
        <p:spPr>
          <a:xfrm>
            <a:off x="609600" y="3933825"/>
            <a:ext cx="6705600" cy="819150"/>
          </a:xfrm>
          <a:custGeom>
            <a:avLst/>
            <a:gdLst/>
            <a:ahLst/>
            <a:cxnLst/>
            <a:rect l="0" t="0" r="0" b="0"/>
            <a:pathLst>
              <a:path w="704" h="86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82"/>
                </a:lnTo>
                <a:cubicBezTo>
                  <a:pt x="4" y="84"/>
                  <a:pt x="5" y="86"/>
                  <a:pt x="7" y="86"/>
                </a:cubicBezTo>
                <a:cubicBezTo>
                  <a:pt x="3" y="86"/>
                  <a:pt x="0" y="82"/>
                  <a:pt x="0" y="78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12" name="文本框 911" descr="{&quot;isTemplate&quot;:true,&quot;type&quot;:&quot;text&quot;}"/>
          <p:cNvSpPr txBox="1"/>
          <p:nvPr/>
        </p:nvSpPr>
        <p:spPr>
          <a:xfrm>
            <a:off x="762000" y="4086225"/>
            <a:ext cx="571500" cy="4191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700" b="1">
                <a:solidFill>
                  <a:srgbClr val="F59E0B"/>
                </a:solidFill>
                <a:latin typeface="Inter"/>
                <a:ea typeface="Inter"/>
              </a:rPr>
              <a:t>03</a:t>
            </a:r>
            <a:endParaRPr/>
          </a:p>
        </p:txBody>
      </p:sp>
      <p:pic>
        <p:nvPicPr>
          <p:cNvPr id="913" name="图形 91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485900" y="4086225"/>
            <a:ext cx="209550" cy="209550"/>
          </a:xfrm>
          <a:prstGeom prst="rect">
            <a:avLst/>
          </a:prstGeom>
          <a:ln/>
        </p:spPr>
      </p:pic>
      <p:sp>
        <p:nvSpPr>
          <p:cNvPr id="914" name="文本框 913" descr="{&quot;isTemplate&quot;:true,&quot;type&quot;:&quot;text&quot;}"/>
          <p:cNvSpPr txBox="1"/>
          <p:nvPr/>
        </p:nvSpPr>
        <p:spPr>
          <a:xfrm>
            <a:off x="1771650" y="4086225"/>
            <a:ext cx="15240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Implement improvements</a:t>
            </a:r>
            <a:r>
              <a:rPr lang="en-US" sz="1350" b="1">
                <a:solidFill>
                  <a:srgbClr val="0F172A"/>
                </a:solidFill>
                <a:latin typeface="Microsoft YaHei"/>
                <a:ea typeface="Microsoft YaHei"/>
              </a:rPr>
              <a:t> · </a:t>
            </a: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Solid results</a:t>
            </a:r>
            <a:endParaRPr/>
          </a:p>
        </p:txBody>
      </p:sp>
      <p:sp>
        <p:nvSpPr>
          <p:cNvPr id="915" name="文本框 914" descr="{&quot;isTemplate&quot;:true,&quot;type&quot;:&quot;text&quot;}"/>
          <p:cNvSpPr txBox="1"/>
          <p:nvPr/>
        </p:nvSpPr>
        <p:spPr>
          <a:xfrm>
            <a:off x="1485900" y="4352925"/>
            <a:ext cx="5638800" cy="2476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Run fast in small steps, pilot verification; standardize effective practices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Documentation</a:t>
            </a:r>
            <a:r>
              <a:rPr lang="en-US" sz="1050">
                <a:solidFill>
                  <a:srgbClr val="475569"/>
                </a:solidFill>
                <a:latin typeface="Microsoft YaHei"/>
                <a:ea typeface="Microsoft YaHei"/>
              </a:rPr>
              <a:t> / </a:t>
            </a:r>
            <a:r>
              <a:rPr lang="zh-CN" sz="1050">
                <a:solidFill>
                  <a:srgbClr val="475569"/>
                </a:solidFill>
                <a:latin typeface="Microsoft YaHei"/>
                <a:ea typeface="Microsoft YaHei"/>
              </a:rPr>
              <a:t>Training</a:t>
            </a:r>
            <a:endParaRPr/>
          </a:p>
        </p:txBody>
      </p:sp>
      <p:sp>
        <p:nvSpPr>
          <p:cNvPr id="916" name="圆角矩形 915"/>
          <p:cNvSpPr/>
          <p:nvPr/>
        </p:nvSpPr>
        <p:spPr>
          <a:xfrm>
            <a:off x="571500" y="5019675"/>
            <a:ext cx="6705600" cy="828675"/>
          </a:xfrm>
          <a:prstGeom prst="roundRect">
            <a:avLst>
              <a:gd name="adj" fmla="val 9195"/>
            </a:avLst>
          </a:prstGeom>
          <a:gradFill>
            <a:gsLst>
              <a:gs pos="0">
                <a:srgbClr val="2563EB">
                  <a:alpha val="6000"/>
                </a:srgbClr>
              </a:gs>
              <a:gs pos="100000">
                <a:srgbClr val="F59E0B">
                  <a:alpha val="6000"/>
                </a:srgbClr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917" name="文本框 916" descr="{&quot;isTemplate&quot;:true,&quot;type&quot;:&quot;text&quot;}"/>
          <p:cNvSpPr txBox="1"/>
          <p:nvPr/>
        </p:nvSpPr>
        <p:spPr>
          <a:xfrm>
            <a:off x="723900" y="5172075"/>
            <a:ext cx="6400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Four Keywords of Quality Culture</a:t>
            </a:r>
            <a:endParaRPr/>
          </a:p>
        </p:txBody>
      </p:sp>
      <p:sp>
        <p:nvSpPr>
          <p:cNvPr id="918" name="圆角矩形 917"/>
          <p:cNvSpPr/>
          <p:nvPr/>
        </p:nvSpPr>
        <p:spPr>
          <a:xfrm>
            <a:off x="723900" y="5429250"/>
            <a:ext cx="762000" cy="266700"/>
          </a:xfrm>
          <a:prstGeom prst="roundRect">
            <a:avLst>
              <a:gd name="adj" fmla="val 57143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19" name="文本框 918" descr="{&quot;isTemplate&quot;:true,&quot;type&quot;:&quot;text&quot;}"/>
          <p:cNvSpPr txBox="1"/>
          <p:nvPr/>
        </p:nvSpPr>
        <p:spPr>
          <a:xfrm>
            <a:off x="857250" y="54864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Customer perspective</a:t>
            </a:r>
            <a:endParaRPr/>
          </a:p>
        </p:txBody>
      </p:sp>
      <p:sp>
        <p:nvSpPr>
          <p:cNvPr id="920" name="圆角矩形 919"/>
          <p:cNvSpPr/>
          <p:nvPr/>
        </p:nvSpPr>
        <p:spPr>
          <a:xfrm>
            <a:off x="1562100" y="5429250"/>
            <a:ext cx="762000" cy="266700"/>
          </a:xfrm>
          <a:prstGeom prst="roundRect">
            <a:avLst>
              <a:gd name="adj" fmla="val 57143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1" name="文本框 920" descr="{&quot;isTemplate&quot;:true,&quot;type&quot;:&quot;text&quot;}"/>
          <p:cNvSpPr txBox="1"/>
          <p:nvPr/>
        </p:nvSpPr>
        <p:spPr>
          <a:xfrm>
            <a:off x="1695450" y="54864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Data speaks</a:t>
            </a:r>
            <a:endParaRPr/>
          </a:p>
        </p:txBody>
      </p:sp>
      <p:sp>
        <p:nvSpPr>
          <p:cNvPr id="922" name="圆角矩形 921"/>
          <p:cNvSpPr/>
          <p:nvPr/>
        </p:nvSpPr>
        <p:spPr>
          <a:xfrm>
            <a:off x="2400300" y="5429250"/>
            <a:ext cx="762000" cy="266700"/>
          </a:xfrm>
          <a:prstGeom prst="roundRect">
            <a:avLst>
              <a:gd name="adj" fmla="val 57143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3" name="文本框 922" descr="{&quot;isTemplate&quot;:true,&quot;type&quot;:&quot;text&quot;}"/>
          <p:cNvSpPr txBox="1"/>
          <p:nvPr/>
        </p:nvSpPr>
        <p:spPr>
          <a:xfrm>
            <a:off x="2533650" y="54864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Get it right the first time</a:t>
            </a:r>
            <a:endParaRPr/>
          </a:p>
        </p:txBody>
      </p:sp>
      <p:sp>
        <p:nvSpPr>
          <p:cNvPr id="924" name="圆角矩形 923"/>
          <p:cNvSpPr/>
          <p:nvPr/>
        </p:nvSpPr>
        <p:spPr>
          <a:xfrm>
            <a:off x="3238500" y="5429250"/>
            <a:ext cx="762000" cy="266700"/>
          </a:xfrm>
          <a:prstGeom prst="roundRect">
            <a:avLst>
              <a:gd name="adj" fmla="val 57143"/>
            </a:avLst>
          </a:prstGeom>
          <a:solidFill>
            <a:srgbClr val="FFFF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25" name="文本框 924" descr="{&quot;isTemplate&quot;:true,&quot;type&quot;:&quot;text&quot;}"/>
          <p:cNvSpPr txBox="1"/>
          <p:nvPr/>
        </p:nvSpPr>
        <p:spPr>
          <a:xfrm>
            <a:off x="3371850" y="5486400"/>
            <a:ext cx="4953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2563EB"/>
                </a:solidFill>
                <a:latin typeface="Microsoft YaHei"/>
                <a:ea typeface="Microsoft YaHei"/>
              </a:rPr>
              <a:t>Continuous iteration</a:t>
            </a:r>
            <a:endParaRPr/>
          </a:p>
        </p:txBody>
      </p:sp>
      <p:sp>
        <p:nvSpPr>
          <p:cNvPr id="926" name="文本框 925" descr="{&quot;isTemplate&quot;:true,&quot;type&quot;:&quot;text&quot;}"/>
          <p:cNvSpPr txBox="1"/>
          <p:nvPr/>
        </p:nvSpPr>
        <p:spPr>
          <a:xfrm>
            <a:off x="8801100" y="1428750"/>
            <a:ext cx="13716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Improvement is a spiral</a:t>
            </a:r>
            <a:endParaRPr/>
          </a:p>
        </p:txBody>
      </p:sp>
      <p:pic>
        <p:nvPicPr>
          <p:cNvPr id="927" name="图形 926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867650" y="1752600"/>
            <a:ext cx="3238500" cy="3810000"/>
          </a:xfrm>
          <a:prstGeom prst="rect">
            <a:avLst/>
          </a:prstGeom>
          <a:ln/>
        </p:spPr>
      </p:pic>
      <p:sp>
        <p:nvSpPr>
          <p:cNvPr id="928" name="文本框 927" descr="{&quot;isTemplate&quot;:true,&quot;type&quot;:&quot;text&quot;}"/>
          <p:cNvSpPr txBox="1"/>
          <p:nvPr/>
        </p:nvSpPr>
        <p:spPr>
          <a:xfrm>
            <a:off x="8620125" y="5638800"/>
            <a:ext cx="173355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i="1">
                <a:solidFill>
                  <a:srgbClr val="64748B"/>
                </a:solidFill>
                <a:latin typeface="Microsoft YaHei"/>
                <a:ea typeface="Microsoft YaHei"/>
              </a:rPr>
              <a:t>With each cycle, the quality level increases by one level</a:t>
            </a:r>
            <a:endParaRPr/>
          </a:p>
        </p:txBody>
      </p:sp>
      <p:sp>
        <p:nvSpPr>
          <p:cNvPr id="929" name="任意形状 928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0" name="文本框 929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931" name="文本框 930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25 / 30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5 · Continuous improvement and quality culture&#10;            &lt;/Text&gt;&#10;            &lt;Text style={{ fontSize: 34, color: '#0F172A', fontWeight: 'bold', marginTop: 8 }}&gt;&#10;                5Why root cause analysis —— Get to the bottom of it and find the real reason&#10;            &lt;/Text&gt;&#10;        &lt;/Box&gt;&#10;&#10;        {/* 左35%：标题色块 */}&#10;        &lt;Box style={{&#10;            position: 'absolute',&#10;            top: 150, left: 60,&#10;            width: '30%',&#10;            flexDirection: 'column',&#10;        }}&gt;&#10;            &lt;Box style={{&#10;                background: 'linear-gradient(135deg, #2563EB 0%, #0EA5E9 100%)',&#10;                padding: 24,&#10;                borderRadius: 8,&#10;            }}&gt;&#10;                &lt;Text style={{ fontSize: 16, color: 'rgba(255,255,255,0.85)', letterSpacing: 2 }}&gt;&#10;                    5 WHY ANALYSIS&#10;                &lt;/Text&gt;&#10;                &lt;Text style={{ fontSize: 30, color: '#FFFFFF', fontWeight: 'bold', marginTop: 4 }}&gt;&#10;                    5Why analyze&#10;                &lt;/Text&gt;&#10;                &lt;Box style={{ width: 40, height: 3, background: '#F59E0B', marginTop: 12 }} /&gt;&#10;                &lt;Text style={{ fontSize: 14, color: 'rgba(255,255,255,0.85)', marginTop: 14, lineHeight: 1.6 }}&gt;&#10;                    Continuously ask a question&quot;Why&quot;, until you find the root cause rather than the superficial symptoms.&#10;                &lt;/Text&gt;&#10;            &lt;/Box&gt;&#10;            &lt;Box style={{&#10;                background: '#F8FAFC',&#10;                borderLeft: '4px solid #F59E0B',&#10;                padding: 14,&#10;                marginTop: 20,&#10;                borderRadius: 4,&#10;            }}&gt;&#10;                &lt;Text style={{ fontSize: 14, color: '#0F172A', fontWeight: 'bold', marginBottom: 6 }}&gt;&#10;                    origin&#10;                &lt;/Text&gt;&#10;                &lt;Text style={{ fontSize: 12, color: '#475569', lineHeight: 1.6 }}&gt;&#10;                    It was proposed by Toyota founder Sakichi Toyoda and later popularized by Taiichi Ohno. It is the core tool for root cause analysis in lean production.&#10;                &lt;/Text&gt;&#10;            &lt;/Box&gt;&#10;            &lt;Box style={{&#10;                background: 'rgba(245,158,11,0.10)',&#10;                padding: 14,&#10;                marginTop: 16,&#10;                borderRadius: 6,&#10;            }}&gt;&#10;                &lt;Text style={{ fontSize: 13, color: '#0F172A', fontWeight: 'bold', marginBottom: 8 }}&gt;&#10;                    Things to note&#10;                &lt;/Text&gt;&#10;                &lt;Box style={{ flexDirection: 'column', gap: 5 }}&gt;&#10;                    {[&#10;                        'Not necessarily exactly5indivual,3-7Any one is welcome',&#10;                        'Each answer must be based on facts',&#10;                        'avoid pointing&quot;people&quot;attribution',&#10;                        'Finally, executable measures should be derived',&#10;                    ].map((item, i) =&gt; (&#10;                        &lt;Box key={i} style={{ flexDirection: 'row', gap: 6 }}&gt;&#10;                            &lt;Text style={{ fontSize: 12, color: '#F59E0B', fontWeight: 'bold' }}&gt;•&lt;/Text&gt;&#10;                            &lt;Text style={{ fontSize: 11, color: '#475569' }}&gt;{item}&lt;/Text&gt;&#10;                        &lt;/Box&gt;&#10;                    ))}&#10;                &lt;/Box&gt;&#10;            &lt;/Box&gt;&#10;        &lt;/Box&gt;&#10;&#10;        {/* 右65%：经典案例 */}&#10;        &lt;Box style={{&#10;            position: 'absolute',&#10;            top: 150, right: 60,&#10;            width: '58%',&#10;            flexDirection: 'column',&#10;            gap: 8,&#10;        }}&gt;&#10;            &lt;Text style={{ fontSize: 18, color: '#0F172A', fontWeight: 'bold', marginBottom: 4 }}&gt;&#10;                Classic case: machine shutdown&#10;            &lt;/Text&gt;&#10;            {[&#10;                { why: 'Why 1', q: 'Why did the machine stop?', a: 'Because the fuse blew', color: '#2563EB' },&#10;                { why: 'Why 2', q: 'Why did the fuse blow?', a: 'Because the bearing load is too large', color: '#0EA5E9' },&#10;                { why: 'Why 3', q: 'Why are bearings overloaded?', a: 'due to insufficient lubrication', color: '#F59E0B' },&#10;                { why: 'Why 4', q: 'Why not enough lubrication?', a: 'Because the oil pump cannot suck oil', color: '#EF4444' },&#10;                { why: 'Why 5', q: 'Why can't the oil pump suck oil?', a: 'Because the oil pump shaft is worn and the clearance is too large', color: '#DC2626' },&#10;            ].map((item, idx) =&gt; (&#10;                &lt;Box key={idx} style={{&#10;                    flexDirection: 'row',&#10;                    alignItems: 'stretch',&#10;                    gap: 0,&#10;                }}&gt;&#10;                    &lt;Box style={{&#10;                        width: 70,&#10;                        background: item.color,&#10;                        justifyContent: 'center',&#10;                        alignItems: 'center',&#10;                        borderRadius: 4,&#10;                    }}&gt;&#10;                        &lt;Text style={{ fontSize: 14, color: '#FFFFFF', fontWeight: 'bold', fontFamily: 'Inter' }}&gt;&#10;                            {item.why}&#10;                        &lt;/Text&gt;&#10;                    &lt;/Box&gt;&#10;                    &lt;Box style={{&#10;                        flex: 1,&#10;                        background: '#F8FAFC',&#10;                        padding: 10,&#10;                        borderRadius: 4,&#10;                        borderLeft: `3px solid ${item.color}`,&#10;                        flexDirection: 'column',&#10;                    }}&gt;&#10;                        &lt;Text style={{ fontSize: 13, color: '#0F172A', fontWeight: 'bold' }}&gt;&#10;                            {item.q}&#10;                        &lt;/Text&gt;&#10;                        &lt;Text style={{ fontSize: 13, color: '#475569', marginTop: 3 }}&gt;&#10;                            → {item.a}&#10;                        &lt;/Text&gt;&#10;                    &lt;/Box&gt;&#10;                &lt;/Box&gt;&#10;            ))}&#10;            {/* root cause和措施 */}&#10;            &lt;Box style={{&#10;                background: '#F0FDF4',&#10;                border: '1px solid #10B981',&#10;                padding: 14,&#10;                borderRadius: 8,&#10;                marginTop: 4,&#10;            }}&gt;&#10;                &lt;Box style={{ flexDirection: 'row', alignItems: 'center', gap: 8 }}&gt;&#10;                    &lt;FAIcon name='check-circle' style={{ fill: '#10B981', width: 20, height: 20 }} /&gt;&#10;                    &lt;Text style={{ fontSize: 15, color: '#065F46', fontWeight: 'bold' }}&gt;&#10;                        Root cause: oil pump shaft wear&#10;                    &lt;/Text&gt;&#10;                &lt;/Box&gt;&#10;                &lt;Text style={{ fontSize: 13, color: '#065F46', marginTop: 6, lineHeight: 1.5 }}&gt;&#10;                    Countermeasure: Replace the oil pump shaft + Establish a regular replacement maintenance schedule. If you only replace the fuse (stop atWhy 1), the problem will occur repeatedly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6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" name="矩形 93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4" name="任意形状 933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35" name="文本框 934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05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Continuous improvement and quality culture</a:t>
            </a:r>
            <a:endParaRPr/>
          </a:p>
        </p:txBody>
      </p:sp>
      <p:sp>
        <p:nvSpPr>
          <p:cNvPr id="936" name="文本框 935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5Why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root cause analysis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Get to the bottom of it and find the real reason</a:t>
            </a:r>
            <a:endParaRPr/>
          </a:p>
        </p:txBody>
      </p:sp>
      <p:sp>
        <p:nvSpPr>
          <p:cNvPr id="937" name="圆角矩形 936"/>
          <p:cNvSpPr/>
          <p:nvPr/>
        </p:nvSpPr>
        <p:spPr>
          <a:xfrm>
            <a:off x="571500" y="1428750"/>
            <a:ext cx="3657600" cy="1819275"/>
          </a:xfrm>
          <a:prstGeom prst="roundRect">
            <a:avLst>
              <a:gd name="adj" fmla="val 4188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938" name="文本框 937" descr="{&quot;isTemplate&quot;:true,&quot;type&quot;:&quot;text&quot;}"/>
          <p:cNvSpPr txBox="1"/>
          <p:nvPr/>
        </p:nvSpPr>
        <p:spPr>
          <a:xfrm>
            <a:off x="800100" y="1657350"/>
            <a:ext cx="32004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5 WHY ANALYSIS</a:t>
            </a:r>
            <a:endParaRPr/>
          </a:p>
        </p:txBody>
      </p:sp>
      <p:sp>
        <p:nvSpPr>
          <p:cNvPr id="939" name="文本框 938" descr="{&quot;isTemplate&quot;:true,&quot;type&quot;:&quot;text&quot;}"/>
          <p:cNvSpPr txBox="1"/>
          <p:nvPr/>
        </p:nvSpPr>
        <p:spPr>
          <a:xfrm>
            <a:off x="800100" y="1885950"/>
            <a:ext cx="3200400" cy="3429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50" b="1">
                <a:solidFill>
                  <a:srgbClr val="FFFFFF"/>
                </a:solidFill>
                <a:latin typeface="Microsoft YaHei"/>
                <a:ea typeface="Microsoft YaHei"/>
              </a:rPr>
              <a:t>5Why </a:t>
            </a:r>
            <a:r>
              <a:rPr lang="zh-CN" sz="2250" b="1">
                <a:solidFill>
                  <a:srgbClr val="FFFFFF"/>
                </a:solidFill>
                <a:latin typeface="Microsoft YaHei"/>
                <a:ea typeface="Microsoft YaHei"/>
              </a:rPr>
              <a:t>analyze</a:t>
            </a:r>
            <a:endParaRPr/>
          </a:p>
        </p:txBody>
      </p:sp>
      <p:sp>
        <p:nvSpPr>
          <p:cNvPr id="940" name="矩形 939"/>
          <p:cNvSpPr/>
          <p:nvPr/>
        </p:nvSpPr>
        <p:spPr>
          <a:xfrm>
            <a:off x="800100" y="2343150"/>
            <a:ext cx="381000" cy="28575"/>
          </a:xfrm>
          <a:prstGeom prst="rect">
            <a:avLst/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1" name="文本框 940" descr="{&quot;isTemplate&quot;:true,&quot;type&quot;:&quot;text&quot;}"/>
          <p:cNvSpPr txBox="1"/>
          <p:nvPr/>
        </p:nvSpPr>
        <p:spPr>
          <a:xfrm>
            <a:off x="800100" y="2505075"/>
            <a:ext cx="3200400" cy="514350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Continuously ask a question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Why</a:t>
            </a:r>
            <a:r>
              <a:rPr lang="en-US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"</a:t>
            </a:r>
            <a:r>
              <a:rPr lang="zh-CN" sz="1050">
                <a:solidFill>
                  <a:srgbClr val="FFFFFF">
                    <a:alpha val="85000"/>
                  </a:srgbClr>
                </a:solidFill>
                <a:latin typeface="Microsoft YaHei"/>
                <a:ea typeface="Microsoft YaHei"/>
              </a:rPr>
              <a:t>, until you find the root cause rather than the superficial symptoms.</a:t>
            </a:r>
            <a:endParaRPr/>
          </a:p>
        </p:txBody>
      </p:sp>
      <p:sp>
        <p:nvSpPr>
          <p:cNvPr id="942" name="圆角矩形 941"/>
          <p:cNvSpPr/>
          <p:nvPr/>
        </p:nvSpPr>
        <p:spPr>
          <a:xfrm>
            <a:off x="609600" y="3438525"/>
            <a:ext cx="3657600" cy="933450"/>
          </a:xfrm>
          <a:prstGeom prst="roundRect">
            <a:avLst>
              <a:gd name="adj" fmla="val 4082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3" name="任意形状 942"/>
          <p:cNvSpPr/>
          <p:nvPr/>
        </p:nvSpPr>
        <p:spPr>
          <a:xfrm>
            <a:off x="609600" y="3438525"/>
            <a:ext cx="3657600" cy="933450"/>
          </a:xfrm>
          <a:custGeom>
            <a:avLst/>
            <a:gdLst/>
            <a:ahLst/>
            <a:cxnLst/>
            <a:rect l="0" t="0" r="0" b="0"/>
            <a:pathLst>
              <a:path w="384" h="98">
                <a:moveTo>
                  <a:pt x="4" y="98"/>
                </a:moveTo>
                <a:cubicBezTo>
                  <a:pt x="2" y="98"/>
                  <a:pt x="0" y="96"/>
                  <a:pt x="0" y="9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lnTo>
                  <a:pt x="4" y="98"/>
                </a:ln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4" name="文本框 943" descr="{&quot;isTemplate&quot;:true,&quot;type&quot;:&quot;text&quot;}"/>
          <p:cNvSpPr txBox="1"/>
          <p:nvPr/>
        </p:nvSpPr>
        <p:spPr>
          <a:xfrm>
            <a:off x="742950" y="3571875"/>
            <a:ext cx="3352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origin</a:t>
            </a:r>
            <a:endParaRPr/>
          </a:p>
        </p:txBody>
      </p:sp>
      <p:sp>
        <p:nvSpPr>
          <p:cNvPr id="945" name="文本框 944" descr="{&quot;isTemplate&quot;:true,&quot;type&quot;:&quot;text&quot;}"/>
          <p:cNvSpPr txBox="1"/>
          <p:nvPr/>
        </p:nvSpPr>
        <p:spPr>
          <a:xfrm>
            <a:off x="742950" y="3790950"/>
            <a:ext cx="3352800" cy="447675"/>
          </a:xfrm>
          <a:prstGeom prst="rect">
            <a:avLst/>
          </a:prstGeom>
        </p:spPr>
        <p:txBody>
          <a:bodyPr wrap="square" lIns="0" tIns="0" rIns="0" bIns="0">
            <a:normAutofit/>
          </a:bodyPr>
          <a:lstStyle/>
          <a:p>
            <a:pPr>
              <a:lnSpc>
                <a:spcPct val="16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It was proposed by Toyota founder Sakichi Toyoda and later popularized by Taiichi Ohno. It is the core tool for root cause analysis in lean production.</a:t>
            </a:r>
            <a:endParaRPr/>
          </a:p>
        </p:txBody>
      </p:sp>
      <p:sp>
        <p:nvSpPr>
          <p:cNvPr id="946" name="圆角矩形 945"/>
          <p:cNvSpPr/>
          <p:nvPr/>
        </p:nvSpPr>
        <p:spPr>
          <a:xfrm>
            <a:off x="571500" y="4524375"/>
            <a:ext cx="3657600" cy="1209675"/>
          </a:xfrm>
          <a:prstGeom prst="roundRect">
            <a:avLst>
              <a:gd name="adj" fmla="val 4724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947" name="文本框 946" descr="{&quot;isTemplate&quot;:true,&quot;type&quot;:&quot;text&quot;}"/>
          <p:cNvSpPr txBox="1"/>
          <p:nvPr/>
        </p:nvSpPr>
        <p:spPr>
          <a:xfrm>
            <a:off x="704850" y="4657725"/>
            <a:ext cx="3390900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Things to note</a:t>
            </a:r>
            <a:endParaRPr/>
          </a:p>
        </p:txBody>
      </p:sp>
      <p:sp>
        <p:nvSpPr>
          <p:cNvPr id="948" name="文本框 947" descr="{&quot;isTemplate&quot;:true,&quot;type&quot;:&quot;text&quot;}"/>
          <p:cNvSpPr txBox="1"/>
          <p:nvPr/>
        </p:nvSpPr>
        <p:spPr>
          <a:xfrm>
            <a:off x="704850" y="4886325"/>
            <a:ext cx="47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F59E0B"/>
                </a:solidFill>
                <a:latin typeface="Microsoft YaHei"/>
                <a:ea typeface="Microsoft YaHei"/>
              </a:rPr>
              <a:t>•</a:t>
            </a:r>
            <a:endParaRPr/>
          </a:p>
        </p:txBody>
      </p:sp>
      <p:sp>
        <p:nvSpPr>
          <p:cNvPr id="949" name="文本框 948" descr="{&quot;isTemplate&quot;:true,&quot;type&quot;:&quot;text&quot;}"/>
          <p:cNvSpPr txBox="1"/>
          <p:nvPr/>
        </p:nvSpPr>
        <p:spPr>
          <a:xfrm>
            <a:off x="809625" y="4886325"/>
            <a:ext cx="12668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Not necessarily exactly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5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indivual,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3-7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Any one is welcome</a:t>
            </a:r>
            <a:endParaRPr/>
          </a:p>
        </p:txBody>
      </p:sp>
      <p:sp>
        <p:nvSpPr>
          <p:cNvPr id="950" name="文本框 949" descr="{&quot;isTemplate&quot;:true,&quot;type&quot;:&quot;text&quot;}"/>
          <p:cNvSpPr txBox="1"/>
          <p:nvPr/>
        </p:nvSpPr>
        <p:spPr>
          <a:xfrm>
            <a:off x="704850" y="5076825"/>
            <a:ext cx="47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F59E0B"/>
                </a:solidFill>
                <a:latin typeface="Microsoft YaHei"/>
                <a:ea typeface="Microsoft YaHei"/>
              </a:rPr>
              <a:t>•</a:t>
            </a:r>
            <a:endParaRPr/>
          </a:p>
        </p:txBody>
      </p:sp>
      <p:sp>
        <p:nvSpPr>
          <p:cNvPr id="951" name="文本框 950" descr="{&quot;isTemplate&quot;:true,&quot;type&quot;:&quot;text&quot;}"/>
          <p:cNvSpPr txBox="1"/>
          <p:nvPr/>
        </p:nvSpPr>
        <p:spPr>
          <a:xfrm>
            <a:off x="809625" y="5076825"/>
            <a:ext cx="11525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Each answer must be based on facts</a:t>
            </a:r>
            <a:endParaRPr/>
          </a:p>
        </p:txBody>
      </p:sp>
      <p:sp>
        <p:nvSpPr>
          <p:cNvPr id="952" name="文本框 951" descr="{&quot;isTemplate&quot;:true,&quot;type&quot;:&quot;text&quot;}"/>
          <p:cNvSpPr txBox="1"/>
          <p:nvPr/>
        </p:nvSpPr>
        <p:spPr>
          <a:xfrm>
            <a:off x="704850" y="5267325"/>
            <a:ext cx="47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F59E0B"/>
                </a:solidFill>
                <a:latin typeface="Microsoft YaHei"/>
                <a:ea typeface="Microsoft YaHei"/>
              </a:rPr>
              <a:t>•</a:t>
            </a:r>
            <a:endParaRPr/>
          </a:p>
        </p:txBody>
      </p:sp>
      <p:sp>
        <p:nvSpPr>
          <p:cNvPr id="953" name="文本框 952" descr="{&quot;isTemplate&quot;:true,&quot;type&quot;:&quot;text&quot;}"/>
          <p:cNvSpPr txBox="1"/>
          <p:nvPr/>
        </p:nvSpPr>
        <p:spPr>
          <a:xfrm>
            <a:off x="809625" y="5267325"/>
            <a:ext cx="914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avoid pointing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people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attribution</a:t>
            </a:r>
            <a:endParaRPr/>
          </a:p>
        </p:txBody>
      </p:sp>
      <p:sp>
        <p:nvSpPr>
          <p:cNvPr id="954" name="文本框 953" descr="{&quot;isTemplate&quot;:true,&quot;type&quot;:&quot;text&quot;}"/>
          <p:cNvSpPr txBox="1"/>
          <p:nvPr/>
        </p:nvSpPr>
        <p:spPr>
          <a:xfrm>
            <a:off x="704850" y="5457825"/>
            <a:ext cx="47625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sz="900" b="1">
                <a:solidFill>
                  <a:srgbClr val="F59E0B"/>
                </a:solidFill>
                <a:latin typeface="Microsoft YaHei"/>
                <a:ea typeface="Microsoft YaHei"/>
              </a:rPr>
              <a:t>•</a:t>
            </a:r>
            <a:endParaRPr/>
          </a:p>
        </p:txBody>
      </p:sp>
      <p:sp>
        <p:nvSpPr>
          <p:cNvPr id="955" name="文本框 954" descr="{&quot;isTemplate&quot;:true,&quot;type&quot;:&quot;text&quot;}"/>
          <p:cNvSpPr txBox="1"/>
          <p:nvPr/>
        </p:nvSpPr>
        <p:spPr>
          <a:xfrm>
            <a:off x="809625" y="5457825"/>
            <a:ext cx="12573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Finally, executable measures should be derived</a:t>
            </a:r>
            <a:endParaRPr/>
          </a:p>
        </p:txBody>
      </p:sp>
      <p:sp>
        <p:nvSpPr>
          <p:cNvPr id="956" name="文本框 955" descr="{&quot;isTemplate&quot;:true,&quot;type&quot;:&quot;text&quot;}"/>
          <p:cNvSpPr txBox="1"/>
          <p:nvPr/>
        </p:nvSpPr>
        <p:spPr>
          <a:xfrm>
            <a:off x="4552950" y="1428750"/>
            <a:ext cx="70675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Classic case: machine shutdown</a:t>
            </a:r>
            <a:endParaRPr/>
          </a:p>
        </p:txBody>
      </p:sp>
      <p:sp>
        <p:nvSpPr>
          <p:cNvPr id="957" name="圆角矩形 956"/>
          <p:cNvSpPr/>
          <p:nvPr/>
        </p:nvSpPr>
        <p:spPr>
          <a:xfrm>
            <a:off x="4552950" y="1752600"/>
            <a:ext cx="666750" cy="523875"/>
          </a:xfrm>
          <a:prstGeom prst="roundRect">
            <a:avLst>
              <a:gd name="adj" fmla="val 7273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58" name="文本框 957" descr="{&quot;isTemplate&quot;:true,&quot;type&quot;:&quot;text&quot;}"/>
          <p:cNvSpPr txBox="1"/>
          <p:nvPr/>
        </p:nvSpPr>
        <p:spPr>
          <a:xfrm>
            <a:off x="4686300" y="1933575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Why 1</a:t>
            </a:r>
            <a:endParaRPr/>
          </a:p>
        </p:txBody>
      </p:sp>
      <p:sp>
        <p:nvSpPr>
          <p:cNvPr id="959" name="圆角矩形 958"/>
          <p:cNvSpPr/>
          <p:nvPr/>
        </p:nvSpPr>
        <p:spPr>
          <a:xfrm>
            <a:off x="5248275" y="1752600"/>
            <a:ext cx="6400800" cy="523875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0" name="任意形状 959"/>
          <p:cNvSpPr/>
          <p:nvPr/>
        </p:nvSpPr>
        <p:spPr>
          <a:xfrm>
            <a:off x="5248275" y="1752600"/>
            <a:ext cx="6400800" cy="523875"/>
          </a:xfrm>
          <a:custGeom>
            <a:avLst/>
            <a:gdLst/>
            <a:ahLst/>
            <a:cxnLst/>
            <a:rect l="0" t="0" r="0" b="0"/>
            <a:pathLst>
              <a:path w="672" h="55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54"/>
                </a:lnTo>
                <a:cubicBezTo>
                  <a:pt x="3" y="54"/>
                  <a:pt x="3" y="55"/>
                  <a:pt x="4" y="55"/>
                </a:cubicBezTo>
                <a:cubicBezTo>
                  <a:pt x="2" y="55"/>
                  <a:pt x="0" y="53"/>
                  <a:pt x="0" y="51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1" name="文本框 960" descr="{&quot;isTemplate&quot;:true,&quot;type&quot;:&quot;text&quot;}"/>
          <p:cNvSpPr txBox="1"/>
          <p:nvPr/>
        </p:nvSpPr>
        <p:spPr>
          <a:xfrm>
            <a:off x="5343525" y="1847850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did the machine stop?</a:t>
            </a:r>
            <a:endParaRPr/>
          </a:p>
        </p:txBody>
      </p:sp>
      <p:sp>
        <p:nvSpPr>
          <p:cNvPr id="962" name="文本框 961" descr="{&quot;isTemplate&quot;:true,&quot;type&quot;:&quot;text&quot;}"/>
          <p:cNvSpPr txBox="1"/>
          <p:nvPr/>
        </p:nvSpPr>
        <p:spPr>
          <a:xfrm>
            <a:off x="5343525" y="2028825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→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Because the fuse blew</a:t>
            </a:r>
            <a:endParaRPr/>
          </a:p>
        </p:txBody>
      </p:sp>
      <p:sp>
        <p:nvSpPr>
          <p:cNvPr id="963" name="圆角矩形 962"/>
          <p:cNvSpPr/>
          <p:nvPr/>
        </p:nvSpPr>
        <p:spPr>
          <a:xfrm>
            <a:off x="4552950" y="2352675"/>
            <a:ext cx="666750" cy="523875"/>
          </a:xfrm>
          <a:prstGeom prst="roundRect">
            <a:avLst>
              <a:gd name="adj" fmla="val 7273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4" name="文本框 963" descr="{&quot;isTemplate&quot;:true,&quot;type&quot;:&quot;text&quot;}"/>
          <p:cNvSpPr txBox="1"/>
          <p:nvPr/>
        </p:nvSpPr>
        <p:spPr>
          <a:xfrm>
            <a:off x="4686300" y="2533650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Why 2</a:t>
            </a:r>
            <a:endParaRPr/>
          </a:p>
        </p:txBody>
      </p:sp>
      <p:sp>
        <p:nvSpPr>
          <p:cNvPr id="965" name="圆角矩形 964"/>
          <p:cNvSpPr/>
          <p:nvPr/>
        </p:nvSpPr>
        <p:spPr>
          <a:xfrm>
            <a:off x="5248275" y="2352675"/>
            <a:ext cx="6400800" cy="523875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6" name="任意形状 965"/>
          <p:cNvSpPr/>
          <p:nvPr/>
        </p:nvSpPr>
        <p:spPr>
          <a:xfrm>
            <a:off x="5248275" y="2352675"/>
            <a:ext cx="6400800" cy="523875"/>
          </a:xfrm>
          <a:custGeom>
            <a:avLst/>
            <a:gdLst/>
            <a:ahLst/>
            <a:cxnLst/>
            <a:rect l="0" t="0" r="0" b="0"/>
            <a:pathLst>
              <a:path w="672" h="55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54"/>
                </a:lnTo>
                <a:cubicBezTo>
                  <a:pt x="3" y="54"/>
                  <a:pt x="3" y="55"/>
                  <a:pt x="4" y="55"/>
                </a:cubicBezTo>
                <a:cubicBezTo>
                  <a:pt x="2" y="55"/>
                  <a:pt x="0" y="53"/>
                  <a:pt x="0" y="51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67" name="文本框 966" descr="{&quot;isTemplate&quot;:true,&quot;type&quot;:&quot;text&quot;}"/>
          <p:cNvSpPr txBox="1"/>
          <p:nvPr/>
        </p:nvSpPr>
        <p:spPr>
          <a:xfrm>
            <a:off x="5343525" y="2447925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did the fuse blow?</a:t>
            </a:r>
            <a:endParaRPr/>
          </a:p>
        </p:txBody>
      </p:sp>
      <p:sp>
        <p:nvSpPr>
          <p:cNvPr id="968" name="文本框 967" descr="{&quot;isTemplate&quot;:true,&quot;type&quot;:&quot;text&quot;}"/>
          <p:cNvSpPr txBox="1"/>
          <p:nvPr/>
        </p:nvSpPr>
        <p:spPr>
          <a:xfrm>
            <a:off x="5343525" y="2628900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→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Because the bearing load is too large</a:t>
            </a:r>
            <a:endParaRPr/>
          </a:p>
        </p:txBody>
      </p:sp>
      <p:sp>
        <p:nvSpPr>
          <p:cNvPr id="969" name="圆角矩形 968"/>
          <p:cNvSpPr/>
          <p:nvPr/>
        </p:nvSpPr>
        <p:spPr>
          <a:xfrm>
            <a:off x="4552950" y="2952750"/>
            <a:ext cx="666750" cy="523875"/>
          </a:xfrm>
          <a:prstGeom prst="roundRect">
            <a:avLst>
              <a:gd name="adj" fmla="val 7273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0" name="文本框 969" descr="{&quot;isTemplate&quot;:true,&quot;type&quot;:&quot;text&quot;}"/>
          <p:cNvSpPr txBox="1"/>
          <p:nvPr/>
        </p:nvSpPr>
        <p:spPr>
          <a:xfrm>
            <a:off x="4686300" y="3133725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Why 3</a:t>
            </a:r>
            <a:endParaRPr/>
          </a:p>
        </p:txBody>
      </p:sp>
      <p:sp>
        <p:nvSpPr>
          <p:cNvPr id="971" name="圆角矩形 970"/>
          <p:cNvSpPr/>
          <p:nvPr/>
        </p:nvSpPr>
        <p:spPr>
          <a:xfrm>
            <a:off x="5248275" y="2952750"/>
            <a:ext cx="6400800" cy="523875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2" name="任意形状 971"/>
          <p:cNvSpPr/>
          <p:nvPr/>
        </p:nvSpPr>
        <p:spPr>
          <a:xfrm>
            <a:off x="5248275" y="2952750"/>
            <a:ext cx="6400800" cy="523875"/>
          </a:xfrm>
          <a:custGeom>
            <a:avLst/>
            <a:gdLst/>
            <a:ahLst/>
            <a:cxnLst/>
            <a:rect l="0" t="0" r="0" b="0"/>
            <a:pathLst>
              <a:path w="672" h="55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54"/>
                </a:lnTo>
                <a:cubicBezTo>
                  <a:pt x="3" y="54"/>
                  <a:pt x="3" y="55"/>
                  <a:pt x="4" y="55"/>
                </a:cubicBezTo>
                <a:cubicBezTo>
                  <a:pt x="2" y="55"/>
                  <a:pt x="0" y="53"/>
                  <a:pt x="0" y="51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3" name="文本框 972" descr="{&quot;isTemplate&quot;:true,&quot;type&quot;:&quot;text&quot;}"/>
          <p:cNvSpPr txBox="1"/>
          <p:nvPr/>
        </p:nvSpPr>
        <p:spPr>
          <a:xfrm>
            <a:off x="5343525" y="3048000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are bearings overloaded?</a:t>
            </a:r>
            <a:endParaRPr/>
          </a:p>
        </p:txBody>
      </p:sp>
      <p:sp>
        <p:nvSpPr>
          <p:cNvPr id="974" name="文本框 973" descr="{&quot;isTemplate&quot;:true,&quot;type&quot;:&quot;text&quot;}"/>
          <p:cNvSpPr txBox="1"/>
          <p:nvPr/>
        </p:nvSpPr>
        <p:spPr>
          <a:xfrm>
            <a:off x="5343525" y="3228975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→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due to insufficient lubrication</a:t>
            </a:r>
            <a:endParaRPr/>
          </a:p>
        </p:txBody>
      </p:sp>
      <p:sp>
        <p:nvSpPr>
          <p:cNvPr id="975" name="圆角矩形 974"/>
          <p:cNvSpPr/>
          <p:nvPr/>
        </p:nvSpPr>
        <p:spPr>
          <a:xfrm>
            <a:off x="4552950" y="3552825"/>
            <a:ext cx="666750" cy="523875"/>
          </a:xfrm>
          <a:prstGeom prst="roundRect">
            <a:avLst>
              <a:gd name="adj" fmla="val 7273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6" name="文本框 975" descr="{&quot;isTemplate&quot;:true,&quot;type&quot;:&quot;text&quot;}"/>
          <p:cNvSpPr txBox="1"/>
          <p:nvPr/>
        </p:nvSpPr>
        <p:spPr>
          <a:xfrm>
            <a:off x="4686300" y="3733800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Why 4</a:t>
            </a:r>
            <a:endParaRPr/>
          </a:p>
        </p:txBody>
      </p:sp>
      <p:sp>
        <p:nvSpPr>
          <p:cNvPr id="977" name="圆角矩形 976"/>
          <p:cNvSpPr/>
          <p:nvPr/>
        </p:nvSpPr>
        <p:spPr>
          <a:xfrm>
            <a:off x="5248275" y="3552825"/>
            <a:ext cx="6400800" cy="523875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8" name="任意形状 977"/>
          <p:cNvSpPr/>
          <p:nvPr/>
        </p:nvSpPr>
        <p:spPr>
          <a:xfrm>
            <a:off x="5248275" y="3552825"/>
            <a:ext cx="6400800" cy="523875"/>
          </a:xfrm>
          <a:custGeom>
            <a:avLst/>
            <a:gdLst/>
            <a:ahLst/>
            <a:cxnLst/>
            <a:rect l="0" t="0" r="0" b="0"/>
            <a:pathLst>
              <a:path w="672" h="55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54"/>
                </a:lnTo>
                <a:cubicBezTo>
                  <a:pt x="3" y="54"/>
                  <a:pt x="3" y="55"/>
                  <a:pt x="4" y="55"/>
                </a:cubicBezTo>
                <a:cubicBezTo>
                  <a:pt x="2" y="55"/>
                  <a:pt x="0" y="53"/>
                  <a:pt x="0" y="51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79" name="文本框 978" descr="{&quot;isTemplate&quot;:true,&quot;type&quot;:&quot;text&quot;}"/>
          <p:cNvSpPr txBox="1"/>
          <p:nvPr/>
        </p:nvSpPr>
        <p:spPr>
          <a:xfrm>
            <a:off x="5343525" y="3648075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not enough lubrication?</a:t>
            </a:r>
            <a:endParaRPr/>
          </a:p>
        </p:txBody>
      </p:sp>
      <p:sp>
        <p:nvSpPr>
          <p:cNvPr id="980" name="文本框 979" descr="{&quot;isTemplate&quot;:true,&quot;type&quot;:&quot;text&quot;}"/>
          <p:cNvSpPr txBox="1"/>
          <p:nvPr/>
        </p:nvSpPr>
        <p:spPr>
          <a:xfrm>
            <a:off x="5343525" y="3829050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→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Because the oil pump cannot suck oil</a:t>
            </a:r>
            <a:endParaRPr/>
          </a:p>
        </p:txBody>
      </p:sp>
      <p:sp>
        <p:nvSpPr>
          <p:cNvPr id="981" name="圆角矩形 980"/>
          <p:cNvSpPr/>
          <p:nvPr/>
        </p:nvSpPr>
        <p:spPr>
          <a:xfrm>
            <a:off x="4552950" y="4152900"/>
            <a:ext cx="666750" cy="523875"/>
          </a:xfrm>
          <a:prstGeom prst="roundRect">
            <a:avLst>
              <a:gd name="adj" fmla="val 7273"/>
            </a:avLst>
          </a:pr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82" name="文本框 981" descr="{&quot;isTemplate&quot;:true,&quot;type&quot;:&quot;text&quot;}"/>
          <p:cNvSpPr txBox="1"/>
          <p:nvPr/>
        </p:nvSpPr>
        <p:spPr>
          <a:xfrm>
            <a:off x="4686300" y="4333875"/>
            <a:ext cx="4000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Why 5</a:t>
            </a:r>
            <a:endParaRPr/>
          </a:p>
        </p:txBody>
      </p:sp>
      <p:sp>
        <p:nvSpPr>
          <p:cNvPr id="983" name="圆角矩形 982"/>
          <p:cNvSpPr/>
          <p:nvPr/>
        </p:nvSpPr>
        <p:spPr>
          <a:xfrm>
            <a:off x="5248275" y="4152900"/>
            <a:ext cx="6400800" cy="523875"/>
          </a:xfrm>
          <a:prstGeom prst="roundRect">
            <a:avLst>
              <a:gd name="adj" fmla="val 727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84" name="任意形状 983"/>
          <p:cNvSpPr/>
          <p:nvPr/>
        </p:nvSpPr>
        <p:spPr>
          <a:xfrm>
            <a:off x="5248275" y="4152900"/>
            <a:ext cx="6400800" cy="523875"/>
          </a:xfrm>
          <a:custGeom>
            <a:avLst/>
            <a:gdLst/>
            <a:ahLst/>
            <a:cxnLst/>
            <a:rect l="0" t="0" r="0" b="0"/>
            <a:pathLst>
              <a:path w="672" h="55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54"/>
                </a:lnTo>
                <a:cubicBezTo>
                  <a:pt x="3" y="54"/>
                  <a:pt x="3" y="55"/>
                  <a:pt x="4" y="55"/>
                </a:cubicBezTo>
                <a:cubicBezTo>
                  <a:pt x="2" y="55"/>
                  <a:pt x="0" y="53"/>
                  <a:pt x="0" y="51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DC262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85" name="文本框 984" descr="{&quot;isTemplate&quot;:true,&quot;type&quot;:&quot;text&quot;}"/>
          <p:cNvSpPr txBox="1"/>
          <p:nvPr/>
        </p:nvSpPr>
        <p:spPr>
          <a:xfrm>
            <a:off x="5343525" y="4248150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75" b="1">
                <a:solidFill>
                  <a:srgbClr val="0F172A"/>
                </a:solidFill>
                <a:latin typeface="Microsoft YaHei"/>
                <a:ea typeface="Microsoft YaHei"/>
              </a:rPr>
              <a:t>Why can't the oil pump suck oil?</a:t>
            </a:r>
            <a:endParaRPr/>
          </a:p>
        </p:txBody>
      </p:sp>
      <p:sp>
        <p:nvSpPr>
          <p:cNvPr id="986" name="文本框 985" descr="{&quot;isTemplate&quot;:true,&quot;type&quot;:&quot;text&quot;}"/>
          <p:cNvSpPr txBox="1"/>
          <p:nvPr/>
        </p:nvSpPr>
        <p:spPr>
          <a:xfrm>
            <a:off x="5343525" y="4429125"/>
            <a:ext cx="6181725" cy="1524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75">
                <a:solidFill>
                  <a:srgbClr val="475569"/>
                </a:solidFill>
                <a:latin typeface="Microsoft YaHei"/>
                <a:ea typeface="Microsoft YaHei"/>
              </a:rPr>
              <a:t>→ </a:t>
            </a:r>
            <a:r>
              <a:rPr lang="zh-CN" sz="975">
                <a:solidFill>
                  <a:srgbClr val="475569"/>
                </a:solidFill>
                <a:latin typeface="Microsoft YaHei"/>
                <a:ea typeface="Microsoft YaHei"/>
              </a:rPr>
              <a:t>Because the oil pump shaft is worn and the clearance is too large</a:t>
            </a:r>
            <a:endParaRPr/>
          </a:p>
        </p:txBody>
      </p:sp>
      <p:sp>
        <p:nvSpPr>
          <p:cNvPr id="987" name="圆角矩形 986"/>
          <p:cNvSpPr/>
          <p:nvPr/>
        </p:nvSpPr>
        <p:spPr>
          <a:xfrm>
            <a:off x="4552950" y="4791075"/>
            <a:ext cx="7067550" cy="742950"/>
          </a:xfrm>
          <a:prstGeom prst="roundRect">
            <a:avLst>
              <a:gd name="adj" fmla="val 10256"/>
            </a:avLst>
          </a:prstGeom>
          <a:solidFill>
            <a:srgbClr val="F0FDF4"/>
          </a:solidFill>
          <a:ln w="12700">
            <a:solidFill>
              <a:srgbClr val="10B981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88" name="图形 987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86300" y="4924425"/>
            <a:ext cx="190500" cy="190500"/>
          </a:xfrm>
          <a:prstGeom prst="rect">
            <a:avLst/>
          </a:prstGeom>
          <a:ln/>
        </p:spPr>
      </p:pic>
      <p:sp>
        <p:nvSpPr>
          <p:cNvPr id="989" name="文本框 988" descr="{&quot;isTemplate&quot;:true,&quot;type&quot;:&quot;text&quot;}"/>
          <p:cNvSpPr txBox="1"/>
          <p:nvPr/>
        </p:nvSpPr>
        <p:spPr>
          <a:xfrm>
            <a:off x="4953000" y="4933950"/>
            <a:ext cx="1143000" cy="1714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125" b="1">
                <a:solidFill>
                  <a:srgbClr val="065F46"/>
                </a:solidFill>
                <a:latin typeface="Microsoft YaHei"/>
                <a:ea typeface="Microsoft YaHei"/>
              </a:rPr>
              <a:t>Root cause: oil pump shaft wear</a:t>
            </a:r>
            <a:endParaRPr/>
          </a:p>
        </p:txBody>
      </p:sp>
      <p:sp>
        <p:nvSpPr>
          <p:cNvPr id="990" name="文本框 989" descr="{&quot;isTemplate&quot;:true,&quot;type&quot;:&quot;text&quot;}"/>
          <p:cNvSpPr txBox="1"/>
          <p:nvPr/>
        </p:nvSpPr>
        <p:spPr>
          <a:xfrm>
            <a:off x="4686300" y="5172075"/>
            <a:ext cx="6800850" cy="2286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zh-CN" sz="975">
                <a:solidFill>
                  <a:srgbClr val="065F46"/>
                </a:solidFill>
                <a:latin typeface="Microsoft YaHei"/>
                <a:ea typeface="Microsoft YaHei"/>
              </a:rPr>
              <a:t>Countermeasure: Replace the oil pump shaft</a:t>
            </a:r>
            <a:r>
              <a:rPr lang="en-US" sz="975">
                <a:solidFill>
                  <a:srgbClr val="065F46"/>
                </a:solidFill>
                <a:latin typeface="Microsoft YaHei"/>
                <a:ea typeface="Microsoft YaHei"/>
              </a:rPr>
              <a:t> + </a:t>
            </a:r>
            <a:r>
              <a:rPr lang="zh-CN" sz="975">
                <a:solidFill>
                  <a:srgbClr val="065F46"/>
                </a:solidFill>
                <a:latin typeface="Microsoft YaHei"/>
                <a:ea typeface="Microsoft YaHei"/>
              </a:rPr>
              <a:t>Establish a regular replacement maintenance schedule. If you only replace the fuse (stop at</a:t>
            </a:r>
            <a:r>
              <a:rPr lang="en-US" sz="975">
                <a:solidFill>
                  <a:srgbClr val="065F46"/>
                </a:solidFill>
                <a:latin typeface="Microsoft YaHei"/>
                <a:ea typeface="Microsoft YaHei"/>
              </a:rPr>
              <a:t>Why 1</a:t>
            </a:r>
            <a:r>
              <a:rPr lang="zh-CN" sz="975">
                <a:solidFill>
                  <a:srgbClr val="065F46"/>
                </a:solidFill>
                <a:latin typeface="Microsoft YaHei"/>
                <a:ea typeface="Microsoft YaHei"/>
              </a:rPr>
              <a:t>), the problem will occur repeatedly.</a:t>
            </a:r>
            <a:endParaRPr/>
          </a:p>
        </p:txBody>
      </p:sp>
      <p:sp>
        <p:nvSpPr>
          <p:cNvPr id="991" name="任意形状 990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92" name="文本框 991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993" name="文本框 992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26 / 30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5 · Continuous improvement and quality culture&#10;            &lt;/Text&gt;&#10;            &lt;Text style={{ fontSize: 34, color: '#0F172A', fontWeight: 'bold', marginTop: 8 }}&gt;&#10;                8D problem solving —— Overcome problems systematically&#10;            &lt;/Text&gt;&#10;        &lt;/Box&gt;&#10;&#10;        {/* 左55%：SVG 8步流程图 */}&#10;        &lt;Box style={{&#10;            position: 'absolute',&#10;            top: 150, left: 60,&#10;            width: '50%',&#10;            flexDirection: 'column',&#10;            alignItems: 'center',&#10;        }}&gt;&#10;            &lt;Text style={{ fontSize: 16, color: '#475569', marginBottom: 8 }}&gt;&#10;                Eight Disciplines · Ford Corporation is founded&#10;            &lt;/Text&gt;&#10;            &lt;svg width={520} height={460} viewBox='0 0 520 460'&gt;&#10;                {/* D0 准备 */}&#10;                &lt;rect x={190} y={10} width={140} height={36} rx={6} fill='#94A3B8' /&gt;&#10;                &lt;text x={260} y={33} textAnchor='middle' fontSize={12} fontWeight='bold' fill='#FFFFFF'&gt;D0 准备&lt;/text&gt;&#10;                &lt;line x1={260} y1={46} x2={260} y2={62} stroke='#94A3B8' strokeWidth={2} markerEnd='url(#d8arr)' /&gt;&#10;&#10;                {/* D1-D8 环形排列 */}&#10;                {[&#10;                    { cx: 260, cy: 80, num: 'D1', name: 'Build a team', color: '#2563EB' },&#10;                    { cx: 420, cy: 150, num: 'D2', name: 'Describe the problem', color: '#0EA5E9' },&#10;                    { cx: 460, cy: 260, num: 'D3', name: 'temporary measures', color: '#06B6D4' },&#10;                    { cx: 420, cy: 370, num: 'D4', name: 'root cause analysis', color: '#F59E0B' },&#10;                    { cx: 260, cy: 440, num: 'D5', name: 'permanent measures', color: '#10B981' },&#10;                    { cx: 100, cy: 370, num: 'D6', name: 'Implementation verification', color: '#8B5CF6' },&#10;                    { cx: 60, cy: 260, num: 'D7', name: 'Prevent recurrence', color: '#EF4444' },&#10;                    { cx: 100, cy: 150, num: 'D8', name: 'Commend the team', color: '#EC4899' },&#10;                ].map((node, idx) =&gt; (&#10;                    &lt;g key={idx}&gt;&#10;                        &lt;circle cx={node.cx} cy={node.cy} r={36} fill={node.color} opacity={0.9} /&gt;&#10;                        &lt;text x={node.cx} y={node.cy - 2} textAnchor='middle' fontSize={14} fontWeight='bold' fill='#FFFFFF' fontFamily='Inter'&gt;{node.num}&lt;/text&gt;&#10;                        &lt;text x={node.cx} y={node.cy + 14} textAnchor='middle' fontSize={9} fill='rgba(255,255,255,0.95)'&gt;{node.name}&lt;/text&gt;&#10;                    &lt;/g&gt;&#10;                ))}&#10;                {/* 环形箭头 */}&#10;                &lt;defs&gt;&#10;                    &lt;marker id='d8arr' markerWidth='8' markerHeight='8' refX='6' refY='3' orient='auto'&gt;&#10;                        &lt;path d='M0,0 L0,6 L7,3 z' fill='#94A3B8' /&gt;&#10;                    &lt;/marker&gt;&#10;                &lt;/defs&gt;&#10;                {/* 连接箭头 */}&#10;                &lt;path d='M 296 80 Q 360 100 384 150' fill='none' stroke='#94A3B8' strokeWidth={1.5} markerEnd='url(#d8arr)' /&gt;&#10;                &lt;path d='M 420 186 Q 440 220 446 224' fill='none' stroke='#94A3B8' strokeWidth={1.5} markerEnd='url(#d8arr)' /&gt;&#10;                &lt;path d='M 446 296 Q 440 330 384 350' fill='none' stroke='#94A3B8' strokeWidth={1.5} markerEnd='url(#d8arr)' /&gt;&#10;                &lt;path d='M 384 390 Q 320 410 296 416' fill='none' stroke='#94A3B8' strokeWidth={1.5} markerEnd='url(#d8arr)' /&gt;&#10;                &lt;path d='M 224 416 Q 160 410 136 390' fill='none' stroke='#94A3B8' strokeWidth={1.5} markerEnd='url(#d8arr)' /&gt;&#10;                &lt;path d='M 74 350 Q 40 330 40 296' fill='none' stroke='#94A3B8' strokeWidth={1.5} markerEnd='url(#d8arr)' /&gt;&#10;                &lt;path d='M 64 224 Q 60 200 100 186' fill='none' stroke='#94A3B8' strokeWidth={1.5} markerEnd='url(#d8arr)' /&gt;&#10;                &lt;path d='M 136 130 Q 200 110 224 96' fill='none' stroke='#94A3B8' strokeWidth={1.5} markerEnd='url(#d8arr)' /&gt;&#10;&#10;                {/* 中心说明 */}&#10;                &lt;circle cx={260} cy={260} r={50} fill='none' stroke='#E2E8F0' strokeWidth={2} strokeDasharray='4 3' /&gt;&#10;                &lt;text x={260} y={252} textAnchor='middle' fontSize={12} fontWeight='bold' fill='#475569'&gt;系统化&lt;/text&gt;&#10;                &lt;text x={260} y={268} textAnchor='middle' fontSize={12} fontWeight='bold' fill='#475569'&gt;问题解决&lt;/text&gt;&#10;                &lt;text x={260} y={284} textAnchor='middle' fontSize={10} fill='#94A3B8'&gt;闭环manage&lt;/text&gt;&#10;            &lt;/svg&gt;&#10;        &lt;/Box&gt;&#10;&#10;        {/* 右45%：8步详解 */}&#10;        &lt;Box style={{&#10;            position: 'absolute',&#10;            top: 150, right: 60,&#10;            width: '42%',&#10;            flexDirection: 'column',&#10;            gap: 6,&#10;        }}&gt;&#10;            &lt;Text style={{ fontSize: 18, color: '#0F172A', fontWeight: 'bold', marginBottom: 4 }}&gt;&#10;                Detailed explanation in eight steps&#10;            &lt;/Text&gt;&#10;            {[&#10;                { d: 'D1', name: 'Build a team', output: 'cross-functional team', color: '#2563EB' },&#10;                { d: 'D2', name: 'Describe the problem', output: '5W2HProblem description', color: '#0EA5E9' },&#10;                { d: 'D3', name: 'temporary measures', output: 'containment/Isolation plan', color: '#06B6D4' },&#10;                { d: 'D4', name: 'root cause analysis', output: '5Why/fishbone diagram', color: '#F59E0B' },&#10;                { d: 'D5', name: 'permanent measures', output: 'corrective action plan', color: '#10B981' },&#10;                { d: 'D6', name: 'Implementation verification', output: 'Effect verification report', color: '#8B5CF6' },&#10;                { d: 'D7', name: 'Prevent recurrence', output: 'SOPrenew/Poka-yoke', color: '#EF4444' },&#10;                { d: 'D8', name: 'Commend the team', output: 'Experience sharing/commend', color: '#EC4899' },&#10;            ].map((item, idx) =&gt; (&#10;                &lt;Box key={idx} style={{&#10;                    flexDirection: 'row',&#10;                    alignItems: 'center',&#10;                    gap: 10,&#10;                    background: '#F8FAFC',&#10;                    padding: 8,&#10;                    paddingLeft: 10,&#10;                    borderRadius: 4,&#10;                    borderLeft: `3px solid ${item.color}`,&#10;                }}&gt;&#10;                    &lt;Box style={{&#10;                        width: 32, height: 32,&#10;                        borderRadius: 6,&#10;                        background: item.color,&#10;                        justifyContent: 'center',&#10;                        alignItems: 'center',&#10;                    }}&gt;&#10;                        &lt;Text style={{ fontSize: 12, color: '#FFFFFF', fontWeight: 'bold', fontFamily: 'Inter' }}&gt;&#10;                            {item.d}&#10;                        &lt;/Text&gt;&#10;                    &lt;/Box&gt;&#10;                    &lt;Text style={{ fontSize: 14, color: '#0F172A', fontWeight: 'bold', flex: 1 }}&gt;&#10;                        {item.name}&#10;                    &lt;/Text&gt;&#10;                    &lt;Text style={{ fontSize: 11, color: '#64748B' }}&gt;&#10;                        {item.output}&#10;                    &lt;/Text&gt;&#10;                &lt;/Box&gt;&#10;            ))}&#10;            &lt;Box style={{&#10;                background: 'rgba(245,158,11,0.10)',&#10;                padding: 10,&#10;                borderRadius: 6,&#10;                marginTop: 4,&#10;            }}&gt;&#10;                &lt;Text style={{ fontSize: 12, color: '#0F172A', fontWeight: 'bold' }}&gt;&#10;                    key principles&#10;                &lt;/Text&gt;&#10;                &lt;Text style={{ fontSize: 11, color: '#475569', marginTop: 4, lineHeight: 1.5 }}&gt;&#10;                    D3temporary measures&quot;stop loss&quot;、D4-D5root cause+permanent measures&quot;Treat the root cause&quot;、D7Prevent recurrence&quot;Prevent it from happening again&quot;——Both are indispensable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7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矩形 99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96" name="任意形状 995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97" name="文本框 996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05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Continuous improvement and quality culture</a:t>
            </a:r>
            <a:endParaRPr/>
          </a:p>
        </p:txBody>
      </p:sp>
      <p:sp>
        <p:nvSpPr>
          <p:cNvPr id="998" name="文本框 997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8D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problem solving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Overcome problems systematically</a:t>
            </a:r>
            <a:endParaRPr/>
          </a:p>
        </p:txBody>
      </p:sp>
      <p:sp>
        <p:nvSpPr>
          <p:cNvPr id="999" name="文本框 998" descr="{&quot;isTemplate&quot;:true,&quot;type&quot;:&quot;text&quot;}"/>
          <p:cNvSpPr txBox="1"/>
          <p:nvPr/>
        </p:nvSpPr>
        <p:spPr>
          <a:xfrm>
            <a:off x="2533650" y="1428750"/>
            <a:ext cx="21717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200">
                <a:solidFill>
                  <a:srgbClr val="475569"/>
                </a:solidFill>
                <a:latin typeface="Microsoft YaHei"/>
                <a:ea typeface="Microsoft YaHei"/>
              </a:rPr>
              <a:t>Eight Disciplines · </a:t>
            </a:r>
            <a:r>
              <a:rPr lang="zh-CN" sz="1200">
                <a:solidFill>
                  <a:srgbClr val="475569"/>
                </a:solidFill>
                <a:latin typeface="Microsoft YaHei"/>
                <a:ea typeface="Microsoft YaHei"/>
              </a:rPr>
              <a:t>Ford Corporation is founded</a:t>
            </a:r>
            <a:endParaRPr/>
          </a:p>
        </p:txBody>
      </p:sp>
      <p:pic>
        <p:nvPicPr>
          <p:cNvPr id="1000" name="图形 999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3000" y="1695450"/>
            <a:ext cx="4953000" cy="4381500"/>
          </a:xfrm>
          <a:prstGeom prst="rect">
            <a:avLst/>
          </a:prstGeom>
          <a:ln/>
        </p:spPr>
      </p:pic>
      <p:sp>
        <p:nvSpPr>
          <p:cNvPr id="1001" name="文本框 1000" descr="{&quot;isTemplate&quot;:true,&quot;type&quot;:&quot;text&quot;}"/>
          <p:cNvSpPr txBox="1"/>
          <p:nvPr/>
        </p:nvSpPr>
        <p:spPr>
          <a:xfrm>
            <a:off x="6496050" y="1428750"/>
            <a:ext cx="51244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Detailed explanation in eight steps</a:t>
            </a:r>
            <a:endParaRPr/>
          </a:p>
        </p:txBody>
      </p:sp>
      <p:sp>
        <p:nvSpPr>
          <p:cNvPr id="1002" name="圆角矩形 1001"/>
          <p:cNvSpPr/>
          <p:nvPr/>
        </p:nvSpPr>
        <p:spPr>
          <a:xfrm>
            <a:off x="6524625" y="173355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3" name="任意形状 1002"/>
          <p:cNvSpPr/>
          <p:nvPr/>
        </p:nvSpPr>
        <p:spPr>
          <a:xfrm>
            <a:off x="6524625" y="173355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4" name="圆角矩形 1003"/>
          <p:cNvSpPr/>
          <p:nvPr/>
        </p:nvSpPr>
        <p:spPr>
          <a:xfrm>
            <a:off x="6619875" y="18097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5" name="文本框 1004" descr="{&quot;isTemplate&quot;:true,&quot;type&quot;:&quot;text&quot;}"/>
          <p:cNvSpPr txBox="1"/>
          <p:nvPr/>
        </p:nvSpPr>
        <p:spPr>
          <a:xfrm>
            <a:off x="6696075" y="189547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D1</a:t>
            </a:r>
            <a:endParaRPr/>
          </a:p>
        </p:txBody>
      </p:sp>
      <p:sp>
        <p:nvSpPr>
          <p:cNvPr id="1006" name="文本框 1005" descr="{&quot;isTemplate&quot;:true,&quot;type&quot;:&quot;text&quot;}"/>
          <p:cNvSpPr txBox="1"/>
          <p:nvPr/>
        </p:nvSpPr>
        <p:spPr>
          <a:xfrm>
            <a:off x="7019925" y="1885950"/>
            <a:ext cx="39052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Build a team</a:t>
            </a:r>
            <a:endParaRPr/>
          </a:p>
        </p:txBody>
      </p:sp>
      <p:sp>
        <p:nvSpPr>
          <p:cNvPr id="1007" name="文本框 1006" descr="{&quot;isTemplate&quot;:true,&quot;type&quot;:&quot;text&quot;}"/>
          <p:cNvSpPr txBox="1"/>
          <p:nvPr/>
        </p:nvSpPr>
        <p:spPr>
          <a:xfrm>
            <a:off x="11020425" y="1895475"/>
            <a:ext cx="5238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cross-functional team</a:t>
            </a:r>
            <a:endParaRPr/>
          </a:p>
        </p:txBody>
      </p:sp>
      <p:sp>
        <p:nvSpPr>
          <p:cNvPr id="1008" name="圆角矩形 1007"/>
          <p:cNvSpPr/>
          <p:nvPr/>
        </p:nvSpPr>
        <p:spPr>
          <a:xfrm>
            <a:off x="6524625" y="224790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09" name="任意形状 1008"/>
          <p:cNvSpPr/>
          <p:nvPr/>
        </p:nvSpPr>
        <p:spPr>
          <a:xfrm>
            <a:off x="6524625" y="224790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0" name="圆角矩形 1009"/>
          <p:cNvSpPr/>
          <p:nvPr/>
        </p:nvSpPr>
        <p:spPr>
          <a:xfrm>
            <a:off x="6619875" y="23241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1" name="文本框 1010" descr="{&quot;isTemplate&quot;:true,&quot;type&quot;:&quot;text&quot;}"/>
          <p:cNvSpPr txBox="1"/>
          <p:nvPr/>
        </p:nvSpPr>
        <p:spPr>
          <a:xfrm>
            <a:off x="6696075" y="240982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D2</a:t>
            </a:r>
            <a:endParaRPr/>
          </a:p>
        </p:txBody>
      </p:sp>
      <p:sp>
        <p:nvSpPr>
          <p:cNvPr id="1012" name="文本框 1011" descr="{&quot;isTemplate&quot;:true,&quot;type&quot;:&quot;text&quot;}"/>
          <p:cNvSpPr txBox="1"/>
          <p:nvPr/>
        </p:nvSpPr>
        <p:spPr>
          <a:xfrm>
            <a:off x="7019925" y="2400300"/>
            <a:ext cx="3714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Describe the problem</a:t>
            </a:r>
            <a:endParaRPr/>
          </a:p>
        </p:txBody>
      </p:sp>
      <p:sp>
        <p:nvSpPr>
          <p:cNvPr id="1013" name="文本框 1012" descr="{&quot;isTemplate&quot;:true,&quot;type&quot;:&quot;text&quot;}"/>
          <p:cNvSpPr txBox="1"/>
          <p:nvPr/>
        </p:nvSpPr>
        <p:spPr>
          <a:xfrm>
            <a:off x="10829925" y="2409825"/>
            <a:ext cx="7143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5W2H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Problem description</a:t>
            </a:r>
            <a:endParaRPr/>
          </a:p>
        </p:txBody>
      </p:sp>
      <p:sp>
        <p:nvSpPr>
          <p:cNvPr id="1014" name="圆角矩形 1013"/>
          <p:cNvSpPr/>
          <p:nvPr/>
        </p:nvSpPr>
        <p:spPr>
          <a:xfrm>
            <a:off x="6524625" y="276225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5" name="任意形状 1014"/>
          <p:cNvSpPr/>
          <p:nvPr/>
        </p:nvSpPr>
        <p:spPr>
          <a:xfrm>
            <a:off x="6524625" y="276225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06B6D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6" name="圆角矩形 1015"/>
          <p:cNvSpPr/>
          <p:nvPr/>
        </p:nvSpPr>
        <p:spPr>
          <a:xfrm>
            <a:off x="6619875" y="28384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06B6D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17" name="文本框 1016" descr="{&quot;isTemplate&quot;:true,&quot;type&quot;:&quot;text&quot;}"/>
          <p:cNvSpPr txBox="1"/>
          <p:nvPr/>
        </p:nvSpPr>
        <p:spPr>
          <a:xfrm>
            <a:off x="6696075" y="292417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D3</a:t>
            </a:r>
            <a:endParaRPr/>
          </a:p>
        </p:txBody>
      </p:sp>
      <p:sp>
        <p:nvSpPr>
          <p:cNvPr id="1018" name="文本框 1017" descr="{&quot;isTemplate&quot;:true,&quot;type&quot;:&quot;text&quot;}"/>
          <p:cNvSpPr txBox="1"/>
          <p:nvPr/>
        </p:nvSpPr>
        <p:spPr>
          <a:xfrm>
            <a:off x="7019925" y="2914650"/>
            <a:ext cx="37623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temporary measures</a:t>
            </a:r>
            <a:endParaRPr/>
          </a:p>
        </p:txBody>
      </p:sp>
      <p:sp>
        <p:nvSpPr>
          <p:cNvPr id="1019" name="文本框 1018" descr="{&quot;isTemplate&quot;:true,&quot;type&quot;:&quot;text&quot;}"/>
          <p:cNvSpPr txBox="1"/>
          <p:nvPr/>
        </p:nvSpPr>
        <p:spPr>
          <a:xfrm>
            <a:off x="10877550" y="2924175"/>
            <a:ext cx="6667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containment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Isolation plan</a:t>
            </a:r>
            <a:endParaRPr/>
          </a:p>
        </p:txBody>
      </p:sp>
      <p:sp>
        <p:nvSpPr>
          <p:cNvPr id="1020" name="圆角矩形 1019"/>
          <p:cNvSpPr/>
          <p:nvPr/>
        </p:nvSpPr>
        <p:spPr>
          <a:xfrm>
            <a:off x="6524625" y="327660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1" name="任意形状 1020"/>
          <p:cNvSpPr/>
          <p:nvPr/>
        </p:nvSpPr>
        <p:spPr>
          <a:xfrm>
            <a:off x="6524625" y="327660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2" name="圆角矩形 1021"/>
          <p:cNvSpPr/>
          <p:nvPr/>
        </p:nvSpPr>
        <p:spPr>
          <a:xfrm>
            <a:off x="6619875" y="33528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3" name="文本框 1022" descr="{&quot;isTemplate&quot;:true,&quot;type&quot;:&quot;text&quot;}"/>
          <p:cNvSpPr txBox="1"/>
          <p:nvPr/>
        </p:nvSpPr>
        <p:spPr>
          <a:xfrm>
            <a:off x="6696075" y="343852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D4</a:t>
            </a:r>
            <a:endParaRPr/>
          </a:p>
        </p:txBody>
      </p:sp>
      <p:sp>
        <p:nvSpPr>
          <p:cNvPr id="1024" name="文本框 1023" descr="{&quot;isTemplate&quot;:true,&quot;type&quot;:&quot;text&quot;}"/>
          <p:cNvSpPr txBox="1"/>
          <p:nvPr/>
        </p:nvSpPr>
        <p:spPr>
          <a:xfrm>
            <a:off x="7019925" y="3429000"/>
            <a:ext cx="3810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root cause analysis</a:t>
            </a:r>
            <a:endParaRPr/>
          </a:p>
        </p:txBody>
      </p:sp>
      <p:sp>
        <p:nvSpPr>
          <p:cNvPr id="1025" name="文本框 1024" descr="{&quot;isTemplate&quot;:true,&quot;type&quot;:&quot;text&quot;}"/>
          <p:cNvSpPr txBox="1"/>
          <p:nvPr/>
        </p:nvSpPr>
        <p:spPr>
          <a:xfrm>
            <a:off x="10925175" y="3438525"/>
            <a:ext cx="6191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5Why/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fishbone diagram</a:t>
            </a:r>
            <a:endParaRPr/>
          </a:p>
        </p:txBody>
      </p:sp>
      <p:sp>
        <p:nvSpPr>
          <p:cNvPr id="1026" name="圆角矩形 1025"/>
          <p:cNvSpPr/>
          <p:nvPr/>
        </p:nvSpPr>
        <p:spPr>
          <a:xfrm>
            <a:off x="6524625" y="379095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7" name="任意形状 1026"/>
          <p:cNvSpPr/>
          <p:nvPr/>
        </p:nvSpPr>
        <p:spPr>
          <a:xfrm>
            <a:off x="6524625" y="379095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8" name="圆角矩形 1027"/>
          <p:cNvSpPr/>
          <p:nvPr/>
        </p:nvSpPr>
        <p:spPr>
          <a:xfrm>
            <a:off x="6619875" y="38671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29" name="文本框 1028" descr="{&quot;isTemplate&quot;:true,&quot;type&quot;:&quot;text&quot;}"/>
          <p:cNvSpPr txBox="1"/>
          <p:nvPr/>
        </p:nvSpPr>
        <p:spPr>
          <a:xfrm>
            <a:off x="6696075" y="395287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D5</a:t>
            </a:r>
            <a:endParaRPr/>
          </a:p>
        </p:txBody>
      </p:sp>
      <p:sp>
        <p:nvSpPr>
          <p:cNvPr id="1030" name="文本框 1029" descr="{&quot;isTemplate&quot;:true,&quot;type&quot;:&quot;text&quot;}"/>
          <p:cNvSpPr txBox="1"/>
          <p:nvPr/>
        </p:nvSpPr>
        <p:spPr>
          <a:xfrm>
            <a:off x="7019925" y="3943350"/>
            <a:ext cx="3800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permanent measures</a:t>
            </a:r>
            <a:endParaRPr/>
          </a:p>
        </p:txBody>
      </p:sp>
      <p:sp>
        <p:nvSpPr>
          <p:cNvPr id="1031" name="文本框 1030" descr="{&quot;isTemplate&quot;:true,&quot;type&quot;:&quot;text&quot;}"/>
          <p:cNvSpPr txBox="1"/>
          <p:nvPr/>
        </p:nvSpPr>
        <p:spPr>
          <a:xfrm>
            <a:off x="10915650" y="3952875"/>
            <a:ext cx="628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corrective action plan</a:t>
            </a:r>
            <a:endParaRPr/>
          </a:p>
        </p:txBody>
      </p:sp>
      <p:sp>
        <p:nvSpPr>
          <p:cNvPr id="1032" name="圆角矩形 1031"/>
          <p:cNvSpPr/>
          <p:nvPr/>
        </p:nvSpPr>
        <p:spPr>
          <a:xfrm>
            <a:off x="6524625" y="430530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3" name="任意形状 1032"/>
          <p:cNvSpPr/>
          <p:nvPr/>
        </p:nvSpPr>
        <p:spPr>
          <a:xfrm>
            <a:off x="6524625" y="430530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4" name="圆角矩形 1033"/>
          <p:cNvSpPr/>
          <p:nvPr/>
        </p:nvSpPr>
        <p:spPr>
          <a:xfrm>
            <a:off x="6619875" y="43815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5" name="文本框 1034" descr="{&quot;isTemplate&quot;:true,&quot;type&quot;:&quot;text&quot;}"/>
          <p:cNvSpPr txBox="1"/>
          <p:nvPr/>
        </p:nvSpPr>
        <p:spPr>
          <a:xfrm>
            <a:off x="6696075" y="446722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D6</a:t>
            </a:r>
            <a:endParaRPr/>
          </a:p>
        </p:txBody>
      </p:sp>
      <p:sp>
        <p:nvSpPr>
          <p:cNvPr id="1036" name="文本框 1035" descr="{&quot;isTemplate&quot;:true,&quot;type&quot;:&quot;text&quot;}"/>
          <p:cNvSpPr txBox="1"/>
          <p:nvPr/>
        </p:nvSpPr>
        <p:spPr>
          <a:xfrm>
            <a:off x="7019925" y="4457700"/>
            <a:ext cx="38004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Implementation verification</a:t>
            </a:r>
            <a:endParaRPr/>
          </a:p>
        </p:txBody>
      </p:sp>
      <p:sp>
        <p:nvSpPr>
          <p:cNvPr id="1037" name="文本框 1036" descr="{&quot;isTemplate&quot;:true,&quot;type&quot;:&quot;text&quot;}"/>
          <p:cNvSpPr txBox="1"/>
          <p:nvPr/>
        </p:nvSpPr>
        <p:spPr>
          <a:xfrm>
            <a:off x="10915650" y="4467225"/>
            <a:ext cx="628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Effect verification report</a:t>
            </a:r>
            <a:endParaRPr/>
          </a:p>
        </p:txBody>
      </p:sp>
      <p:sp>
        <p:nvSpPr>
          <p:cNvPr id="1038" name="圆角矩形 1037"/>
          <p:cNvSpPr/>
          <p:nvPr/>
        </p:nvSpPr>
        <p:spPr>
          <a:xfrm>
            <a:off x="6524625" y="481965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39" name="任意形状 1038"/>
          <p:cNvSpPr/>
          <p:nvPr/>
        </p:nvSpPr>
        <p:spPr>
          <a:xfrm>
            <a:off x="6524625" y="481965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0" name="圆角矩形 1039"/>
          <p:cNvSpPr/>
          <p:nvPr/>
        </p:nvSpPr>
        <p:spPr>
          <a:xfrm>
            <a:off x="6619875" y="48958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EF4444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1" name="文本框 1040" descr="{&quot;isTemplate&quot;:true,&quot;type&quot;:&quot;text&quot;}"/>
          <p:cNvSpPr txBox="1"/>
          <p:nvPr/>
        </p:nvSpPr>
        <p:spPr>
          <a:xfrm>
            <a:off x="6696075" y="498157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D7</a:t>
            </a:r>
            <a:endParaRPr/>
          </a:p>
        </p:txBody>
      </p:sp>
      <p:sp>
        <p:nvSpPr>
          <p:cNvPr id="1042" name="文本框 1041" descr="{&quot;isTemplate&quot;:true,&quot;type&quot;:&quot;text&quot;}"/>
          <p:cNvSpPr txBox="1"/>
          <p:nvPr/>
        </p:nvSpPr>
        <p:spPr>
          <a:xfrm>
            <a:off x="7019925" y="4972050"/>
            <a:ext cx="37528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Prevent recurrence</a:t>
            </a:r>
            <a:endParaRPr/>
          </a:p>
        </p:txBody>
      </p:sp>
      <p:sp>
        <p:nvSpPr>
          <p:cNvPr id="1043" name="文本框 1042" descr="{&quot;isTemplate&quot;:true,&quot;type&quot;:&quot;text&quot;}"/>
          <p:cNvSpPr txBox="1"/>
          <p:nvPr/>
        </p:nvSpPr>
        <p:spPr>
          <a:xfrm>
            <a:off x="10868025" y="4981575"/>
            <a:ext cx="6762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SOP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renew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Poka-yoke</a:t>
            </a:r>
            <a:endParaRPr/>
          </a:p>
        </p:txBody>
      </p:sp>
      <p:sp>
        <p:nvSpPr>
          <p:cNvPr id="1044" name="圆角矩形 1043"/>
          <p:cNvSpPr/>
          <p:nvPr/>
        </p:nvSpPr>
        <p:spPr>
          <a:xfrm>
            <a:off x="6524625" y="5334000"/>
            <a:ext cx="5124450" cy="457200"/>
          </a:xfrm>
          <a:prstGeom prst="roundRect">
            <a:avLst>
              <a:gd name="adj" fmla="val 8333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5" name="任意形状 1044"/>
          <p:cNvSpPr/>
          <p:nvPr/>
        </p:nvSpPr>
        <p:spPr>
          <a:xfrm>
            <a:off x="6524625" y="5334000"/>
            <a:ext cx="5124450" cy="457200"/>
          </a:xfrm>
          <a:custGeom>
            <a:avLst/>
            <a:gdLst/>
            <a:ahLst/>
            <a:cxnLst/>
            <a:rect l="0" t="0" r="0" b="0"/>
            <a:pathLst>
              <a:path w="538" h="48">
                <a:moveTo>
                  <a:pt x="4" y="0"/>
                </a:moveTo>
                <a:cubicBezTo>
                  <a:pt x="3" y="0"/>
                  <a:pt x="3" y="0"/>
                  <a:pt x="3" y="1"/>
                </a:cubicBezTo>
                <a:lnTo>
                  <a:pt x="3" y="47"/>
                </a:lnTo>
                <a:cubicBezTo>
                  <a:pt x="3" y="47"/>
                  <a:pt x="3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lnTo>
                  <a:pt x="0" y="4"/>
                </a:lnTo>
                <a:cubicBezTo>
                  <a:pt x="0" y="2"/>
                  <a:pt x="2" y="0"/>
                  <a:pt x="4" y="0"/>
                </a:cubicBezTo>
                <a:close/>
              </a:path>
            </a:pathLst>
          </a:custGeom>
          <a:solidFill>
            <a:srgbClr val="EC48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6" name="圆角矩形 1045"/>
          <p:cNvSpPr/>
          <p:nvPr/>
        </p:nvSpPr>
        <p:spPr>
          <a:xfrm>
            <a:off x="6619875" y="541020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EC489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47" name="文本框 1046" descr="{&quot;isTemplate&quot;:true,&quot;type&quot;:&quot;text&quot;}"/>
          <p:cNvSpPr txBox="1"/>
          <p:nvPr/>
        </p:nvSpPr>
        <p:spPr>
          <a:xfrm>
            <a:off x="6696075" y="5495925"/>
            <a:ext cx="15240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900" b="1">
                <a:solidFill>
                  <a:srgbClr val="FFFFFF"/>
                </a:solidFill>
                <a:latin typeface="Inter"/>
                <a:ea typeface="Inter"/>
              </a:rPr>
              <a:t>D8</a:t>
            </a:r>
            <a:endParaRPr/>
          </a:p>
        </p:txBody>
      </p:sp>
      <p:sp>
        <p:nvSpPr>
          <p:cNvPr id="1048" name="文本框 1047" descr="{&quot;isTemplate&quot;:true,&quot;type&quot;:&quot;text&quot;}"/>
          <p:cNvSpPr txBox="1"/>
          <p:nvPr/>
        </p:nvSpPr>
        <p:spPr>
          <a:xfrm>
            <a:off x="7019925" y="5486400"/>
            <a:ext cx="37623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0F172A"/>
                </a:solidFill>
                <a:latin typeface="Microsoft YaHei"/>
                <a:ea typeface="Microsoft YaHei"/>
              </a:rPr>
              <a:t>Commend the team</a:t>
            </a:r>
            <a:endParaRPr/>
          </a:p>
        </p:txBody>
      </p:sp>
      <p:sp>
        <p:nvSpPr>
          <p:cNvPr id="1049" name="文本框 1048" descr="{&quot;isTemplate&quot;:true,&quot;type&quot;:&quot;text&quot;}"/>
          <p:cNvSpPr txBox="1"/>
          <p:nvPr/>
        </p:nvSpPr>
        <p:spPr>
          <a:xfrm>
            <a:off x="10877550" y="5495925"/>
            <a:ext cx="6667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Experience sharing</a:t>
            </a:r>
            <a:r>
              <a:rPr lang="en-US" sz="825">
                <a:solidFill>
                  <a:srgbClr val="64748B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64748B"/>
                </a:solidFill>
                <a:latin typeface="Microsoft YaHei"/>
                <a:ea typeface="Microsoft YaHei"/>
              </a:rPr>
              <a:t>commend</a:t>
            </a:r>
            <a:endParaRPr/>
          </a:p>
        </p:txBody>
      </p:sp>
      <p:sp>
        <p:nvSpPr>
          <p:cNvPr id="1050" name="圆角矩形 1049"/>
          <p:cNvSpPr/>
          <p:nvPr/>
        </p:nvSpPr>
        <p:spPr>
          <a:xfrm>
            <a:off x="6496050" y="5886450"/>
            <a:ext cx="5124450" cy="561975"/>
          </a:xfrm>
          <a:prstGeom prst="roundRect">
            <a:avLst>
              <a:gd name="adj" fmla="val 10169"/>
            </a:avLst>
          </a:prstGeom>
          <a:solidFill>
            <a:srgbClr val="F59E0B">
              <a:alpha val="10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1" name="文本框 1050" descr="{&quot;isTemplate&quot;:true,&quot;type&quot;:&quot;text&quot;}"/>
          <p:cNvSpPr txBox="1"/>
          <p:nvPr/>
        </p:nvSpPr>
        <p:spPr>
          <a:xfrm>
            <a:off x="6591300" y="5981700"/>
            <a:ext cx="4933950" cy="14287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900" b="1">
                <a:solidFill>
                  <a:srgbClr val="0F172A"/>
                </a:solidFill>
                <a:latin typeface="Microsoft YaHei"/>
                <a:ea typeface="Microsoft YaHei"/>
              </a:rPr>
              <a:t>key principles</a:t>
            </a:r>
            <a:endParaRPr/>
          </a:p>
        </p:txBody>
      </p:sp>
      <p:sp>
        <p:nvSpPr>
          <p:cNvPr id="1052" name="文本框 1051" descr="{&quot;isTemplate&quot;:true,&quot;type&quot;:&quot;text&quot;}"/>
          <p:cNvSpPr txBox="1"/>
          <p:nvPr/>
        </p:nvSpPr>
        <p:spPr>
          <a:xfrm>
            <a:off x="6591300" y="6162675"/>
            <a:ext cx="49339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50000"/>
              </a:lnSpc>
            </a:pP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D3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temporary measures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stop loss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D4-D5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root cause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+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permanent measures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Treat the root cause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、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D7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Prevent recurrence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Prevent it from happening again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"——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Both are indispensable.</a:t>
            </a:r>
            <a:endParaRPr/>
          </a:p>
        </p:txBody>
      </p:sp>
      <p:sp>
        <p:nvSpPr>
          <p:cNvPr id="1053" name="任意形状 1052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4" name="文本框 1053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055" name="文本框 1054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27 / 30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5 · Continuous improvement and quality culture&#10;            &lt;/Text&gt;&#10;            &lt;Text style={{ fontSize: 34, color: '#0F172A', fontWeight: 'bold', marginTop: 8 }}&gt;&#10;                The path to building a quality culture —— from&quot;want me&quot;arrive&quot;I want&quot;&#10;            &lt;/Text&gt;&#10;        &lt;/Box&gt;&#10;&#10;        {/* 左50%：成熟度模型 */}&#10;        &lt;Box style={{&#10;            position: 'absolute',&#10;            top: 150, left: 60,&#10;            width: '45%',&#10;            flexDirection: 'column',&#10;            alignItems: 'center',&#10;        }}&gt;&#10;            &lt;Text style={{ fontSize: 18, color: '#0F172A', fontWeight: 'bold', marginBottom: 12 }}&gt;&#10;                Quality Culture Maturity Model&#10;            &lt;/Text&gt;&#10;            &lt;svg width={480} height={420} viewBox='0 0 480 420'&gt;&#10;                {/* 阶梯式上升 */}&#10;                {[&#10;                    { y: 330, label: '阶段1', name: '反应型', desc: 'want mequality', color: '#EF4444', w: 400 },&#10;                    { y: 250, label: '阶段2', name: '控制型', desc: 'according to章办事', color: '#F59E0B', w: 320 },&#10;                    { y: 170, label: '阶段3', name: 'improve型', desc: '主动improve', color: '#0EA5E9', w: 240 },&#10;                    { y: 90, label: '阶段4', name: '卓越型', desc: 'I wantquality', color: '#10B981', w: 160 },&#10;                ].map((stage, idx) =&gt; (&#10;                    &lt;g key={idx}&gt;&#10;                        &lt;rect x={(480 - stage.w) / 2} y={stage.y} width={stage.w} height={60} rx={6} fill={stage.color} opacity={0.85} /&gt;&#10;                        &lt;text x={240} y={stage.y + 25} textAnchor='middle' fontSize={14} fontWeight='bold' fill='#FFFFFF'&gt;{stage.label} · {stage.name}&lt;/text&gt;&#10;                        &lt;text x={240} y={stage.y + 44} textAnchor='middle' fontSize={12} fill='rgba(255,255,255,0.9)'&gt;{stage.desc}&lt;/text&gt;&#10;                    &lt;/g&gt;&#10;                ))}&#10;                {/* 向上箭头 */}&#10;                &lt;path d='M 240 70 L 240 40' stroke='#10B981' strokeWidth={3} markerEnd='url(#cultArr)' /&gt;&#10;                &lt;defs&gt;&#10;                    &lt;marker id='cultArr' markerWidth='10' markerHeight='10' refX='5' refY='3' orient='auto'&gt;&#10;                        &lt;path d='M0,0 L0,6 L8,3 z' fill='#10B981' /&gt;&#10;                    &lt;/marker&gt;&#10;                &lt;/defs&gt;&#10;                &lt;text x={240} y={28} textAnchor='middle' fontSize={12} fontWeight='bold' fill='#10B981'&gt;持续进化 ↑&lt;/text&gt;&#10;&#10;                {/* 左右标注 */}&#10;                &lt;text x={20} y={210} fontSize={11} fill='#94A3B8' transform='rotate(-90 20 210)'&gt;成熟度提升 →&lt;/text&gt;&#10;            &lt;/svg&gt;&#10;        &lt;/Box&gt;&#10;&#10;        {/* 右50%：建设三抓手 */}&#10;        &lt;Box style={{&#10;            position: 'absolute',&#10;            top: 150, right: 60,&#10;            width: '48%',&#10;            flexDirection: 'column',&#10;            gap: 14,&#10;        }}&gt;&#10;            &lt;Text style={{ fontSize: 18, color: '#0F172A', fontWeight: 'bold', marginBottom: 4 }}&gt;&#10;                Three major starting points for cultural construction&#10;            &lt;/Text&gt;&#10;            {[&#10;                {&#10;                    title: 'system gripper',&#10;                    en: 'System',&#10;                    desc: 'Establish clear quality systems and standards so that&quot;do it right&quot;There is evidence to rely on, let&quot;Do something wrong&quot;There are traces to follow',&#10;                    points: ['Quality manual and procedure documents', 'Job quality responsibility system', 'Quality assessment and reward and punishment system'],&#10;                    icon: 'file-contract',&#10;                    color: '#2563EB',&#10;                },&#10;                {&#10;                    title: 'Training gripper',&#10;                    en: 'Training',&#10;                    desc: 'Continuously carry out quality training to equip every employee with quality awareness and quality skills',&#10;                    points: ['Compulsory quality courses for new employees', 'Job quality skills training', 'Quality case sharing and discussion'],&#10;                    icon: 'chalkboard-teacher',&#10;                    color: '#0EA5E9',&#10;                },&#10;                {&#10;                    title: 'motivational grabber',&#10;                    en: 'Incentive',&#10;                    desc: 'Use positive incentives to guide behavior so that those with excellent quality are respected and rewarded',&#10;                    points: ['Quality pacesetter selection', 'Improvement proposal rewards', 'quality month/quality competition'],&#10;                    icon: 'trophy',&#10;                    color: '#F59E0B',&#10;                },&#10;            ].map((item, idx) =&gt; (&#10;                &lt;Box key={idx} style={{&#10;                    flexDirection: 'row',&#10;                    alignItems: 'flex-start',&#10;                    gap: 14,&#10;                    background: '#F8FAFC',&#10;                    padding: 14,&#10;                    borderRadius: 8,&#10;                    borderLeft: `4px solid ${item.color}`,&#10;                }}&gt;&#10;                    &lt;Box style={{&#10;                        width: 48, height: 48,&#10;                        borderRadius: 8,&#10;                        background: `${item.color}1A`,&#10;                        justifyContent: 'center',&#10;                        alignItems: 'center',&#10;                    }}&gt;&#10;                        &lt;FAIcon name={item.icon} style={{ fill: item.color, width: 26, height: 26 }} /&gt;&#10;                    &lt;/Box&gt;&#10;                    &lt;Box style={{ flexDirection: 'column', flex: 1 }}&gt;&#10;                        &lt;Box style={{ flexDirection: 'row', alignItems: 'baseline', gap: 8 }}&gt;&#10;                            &lt;Text style={{ fontSize: 17, color: '#0F172A', fontWeight: 'bold' }}&gt;&#10;                                {item.title}&#10;                            &lt;/Text&gt;&#10;                            &lt;Text style={{ fontSize: 11, color: '#94A3B8', fontFamily: 'Inter' }}&gt;&#10;                                {item.en}&#10;                            &lt;/Text&gt;&#10;                        &lt;/Box&gt;&#10;                        &lt;Text style={{ fontSize: 12, color: '#64748B', marginTop: 4, lineHeight: 1.4 }}&gt;&#10;                            {item.desc}&#10;                        &lt;/Text&gt;&#10;                        &lt;Box style={{ flexDirection: 'row', gap: 12, marginTop: 6, flexWrap: 'wrap' }}&gt;&#10;                            {item.points.map((point, i) =&gt; (&#10;                                &lt;Box key={i} style={{ flexDirection: 'row', alignItems: 'center', gap: 4 }}&gt;&#10;                                    &lt;FAIcon name='check' style={{ fill: item.color, width: 11, height: 11 }} /&gt;&#10;                                    &lt;Text style={{ fontSize: 11, color: '#475569' }}&gt;{point}&lt;/Text&gt;&#10;                                &lt;/Box&gt;&#10;                            ))}&#10;                        &lt;/Box&gt;&#10;                    &lt;/Box&gt;&#10;                &lt;/Box&gt;&#10;            ))}&#10;            &lt;Box style={{&#10;                background: '#2563EB',&#10;                padding: 12,&#10;                borderRadius: 8,&#10;            }}&gt;&#10;                &lt;Text style={{ fontSize: 14, color: '#FFFFFF', fontWeight: 'bold', textAlign: 'center' }}&gt;&#10;                    quality culture = System guarantee × Training and empowerment × Incentive and guidance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8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矩形 105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8" name="任意形状 1057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59" name="文本框 1058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05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Continuous improvement and quality culture</a:t>
            </a:r>
            <a:endParaRPr/>
          </a:p>
        </p:txBody>
      </p:sp>
      <p:sp>
        <p:nvSpPr>
          <p:cNvPr id="1060" name="文本框 1059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The path to building a quality culture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from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want me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arrive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I want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1061" name="文本框 1060" descr="{&quot;isTemplate&quot;:true,&quot;type&quot;:&quot;text&quot;}"/>
          <p:cNvSpPr txBox="1"/>
          <p:nvPr/>
        </p:nvSpPr>
        <p:spPr>
          <a:xfrm>
            <a:off x="2543175" y="1428750"/>
            <a:ext cx="15430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Quality Culture Maturity Model</a:t>
            </a:r>
            <a:endParaRPr/>
          </a:p>
        </p:txBody>
      </p:sp>
      <p:pic>
        <p:nvPicPr>
          <p:cNvPr id="1062" name="图形 106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8700" y="1752600"/>
            <a:ext cx="4572000" cy="4000500"/>
          </a:xfrm>
          <a:prstGeom prst="rect">
            <a:avLst/>
          </a:prstGeom>
          <a:ln/>
        </p:spPr>
      </p:pic>
      <p:sp>
        <p:nvSpPr>
          <p:cNvPr id="1063" name="文本框 1062" descr="{&quot;isTemplate&quot;:true,&quot;type&quot;:&quot;text&quot;}"/>
          <p:cNvSpPr txBox="1"/>
          <p:nvPr/>
        </p:nvSpPr>
        <p:spPr>
          <a:xfrm>
            <a:off x="5772150" y="1428750"/>
            <a:ext cx="58483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Three major starting points for cultural construction</a:t>
            </a:r>
            <a:endParaRPr/>
          </a:p>
        </p:txBody>
      </p:sp>
      <p:sp>
        <p:nvSpPr>
          <p:cNvPr id="1064" name="圆角矩形 1063"/>
          <p:cNvSpPr/>
          <p:nvPr/>
        </p:nvSpPr>
        <p:spPr>
          <a:xfrm>
            <a:off x="5810250" y="1809750"/>
            <a:ext cx="5848350" cy="895350"/>
          </a:xfrm>
          <a:prstGeom prst="roundRect">
            <a:avLst>
              <a:gd name="adj" fmla="val 851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5" name="任意形状 1064"/>
          <p:cNvSpPr/>
          <p:nvPr/>
        </p:nvSpPr>
        <p:spPr>
          <a:xfrm>
            <a:off x="5810250" y="1809750"/>
            <a:ext cx="5848350" cy="895350"/>
          </a:xfrm>
          <a:custGeom>
            <a:avLst/>
            <a:gdLst/>
            <a:ahLst/>
            <a:cxnLst/>
            <a:rect l="0" t="0" r="0" b="0"/>
            <a:pathLst>
              <a:path w="614" h="94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0"/>
                </a:lnTo>
                <a:cubicBezTo>
                  <a:pt x="4" y="92"/>
                  <a:pt x="5" y="94"/>
                  <a:pt x="7" y="94"/>
                </a:cubicBezTo>
                <a:cubicBezTo>
                  <a:pt x="3" y="94"/>
                  <a:pt x="0" y="90"/>
                  <a:pt x="0" y="8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66" name="圆角矩形 1065"/>
          <p:cNvSpPr/>
          <p:nvPr/>
        </p:nvSpPr>
        <p:spPr>
          <a:xfrm>
            <a:off x="5943600" y="19431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2563E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67" name="图形 1066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8375" y="2047875"/>
            <a:ext cx="247650" cy="247650"/>
          </a:xfrm>
          <a:prstGeom prst="rect">
            <a:avLst/>
          </a:prstGeom>
          <a:ln/>
        </p:spPr>
      </p:pic>
      <p:sp>
        <p:nvSpPr>
          <p:cNvPr id="1068" name="文本框 1067" descr="{&quot;isTemplate&quot;:true,&quot;type&quot;:&quot;text&quot;}"/>
          <p:cNvSpPr txBox="1"/>
          <p:nvPr/>
        </p:nvSpPr>
        <p:spPr>
          <a:xfrm>
            <a:off x="6534150" y="1943100"/>
            <a:ext cx="647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system gripper</a:t>
            </a:r>
            <a:endParaRPr/>
          </a:p>
        </p:txBody>
      </p:sp>
      <p:sp>
        <p:nvSpPr>
          <p:cNvPr id="1069" name="文本框 1068" descr="{&quot;isTemplate&quot;:true,&quot;type&quot;:&quot;text&quot;}"/>
          <p:cNvSpPr txBox="1"/>
          <p:nvPr/>
        </p:nvSpPr>
        <p:spPr>
          <a:xfrm>
            <a:off x="7258050" y="1943100"/>
            <a:ext cx="3524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94A3B8"/>
                </a:solidFill>
                <a:latin typeface="Inter"/>
                <a:ea typeface="Inter"/>
              </a:rPr>
              <a:t>System</a:t>
            </a:r>
            <a:endParaRPr/>
          </a:p>
        </p:txBody>
      </p:sp>
      <p:sp>
        <p:nvSpPr>
          <p:cNvPr id="1070" name="文本框 1069" descr="{&quot;isTemplate&quot;:true,&quot;type&quot;:&quot;text&quot;}"/>
          <p:cNvSpPr txBox="1"/>
          <p:nvPr/>
        </p:nvSpPr>
        <p:spPr>
          <a:xfrm>
            <a:off x="6534150" y="2181225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Establish clear quality systems and standards so that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do it right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There is evidence to rely on, let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Do something wrong</a:t>
            </a:r>
            <a:r>
              <a:rPr lang="en-US" sz="900">
                <a:solidFill>
                  <a:srgbClr val="64748B"/>
                </a:solidFill>
                <a:latin typeface="Microsoft YaHei"/>
                <a:ea typeface="Microsoft YaHei"/>
              </a:rPr>
              <a:t>"</a:t>
            </a: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There are traces to follow</a:t>
            </a:r>
            <a:endParaRPr/>
          </a:p>
        </p:txBody>
      </p:sp>
      <p:pic>
        <p:nvPicPr>
          <p:cNvPr id="1071" name="图形 1070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34150" y="2457450"/>
            <a:ext cx="104775" cy="104775"/>
          </a:xfrm>
          <a:prstGeom prst="rect">
            <a:avLst/>
          </a:prstGeom>
          <a:ln/>
        </p:spPr>
      </p:pic>
      <p:sp>
        <p:nvSpPr>
          <p:cNvPr id="1072" name="文本框 1071" descr="{&quot;isTemplate&quot;:true,&quot;type&quot;:&quot;text&quot;}"/>
          <p:cNvSpPr txBox="1"/>
          <p:nvPr/>
        </p:nvSpPr>
        <p:spPr>
          <a:xfrm>
            <a:off x="6677025" y="2438400"/>
            <a:ext cx="942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manual and procedure documents</a:t>
            </a:r>
            <a:endParaRPr/>
          </a:p>
        </p:txBody>
      </p:sp>
      <p:pic>
        <p:nvPicPr>
          <p:cNvPr id="1073" name="图形 1072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34300" y="2457450"/>
            <a:ext cx="104775" cy="104775"/>
          </a:xfrm>
          <a:prstGeom prst="rect">
            <a:avLst/>
          </a:prstGeom>
          <a:ln/>
        </p:spPr>
      </p:pic>
      <p:sp>
        <p:nvSpPr>
          <p:cNvPr id="1074" name="文本框 1073" descr="{&quot;isTemplate&quot;:true,&quot;type&quot;:&quot;text&quot;}"/>
          <p:cNvSpPr txBox="1"/>
          <p:nvPr/>
        </p:nvSpPr>
        <p:spPr>
          <a:xfrm>
            <a:off x="7877175" y="2438400"/>
            <a:ext cx="7334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Job quality responsibility system</a:t>
            </a:r>
            <a:endParaRPr/>
          </a:p>
        </p:txBody>
      </p:sp>
      <p:pic>
        <p:nvPicPr>
          <p:cNvPr id="1075" name="图形 1074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24900" y="2457450"/>
            <a:ext cx="104775" cy="104775"/>
          </a:xfrm>
          <a:prstGeom prst="rect">
            <a:avLst/>
          </a:prstGeom>
          <a:ln/>
        </p:spPr>
      </p:pic>
      <p:sp>
        <p:nvSpPr>
          <p:cNvPr id="1076" name="文本框 1075" descr="{&quot;isTemplate&quot;:true,&quot;type&quot;:&quot;text&quot;}"/>
          <p:cNvSpPr txBox="1"/>
          <p:nvPr/>
        </p:nvSpPr>
        <p:spPr>
          <a:xfrm>
            <a:off x="8867775" y="2438400"/>
            <a:ext cx="942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assessment and reward and punishment system</a:t>
            </a:r>
            <a:endParaRPr/>
          </a:p>
        </p:txBody>
      </p:sp>
      <p:sp>
        <p:nvSpPr>
          <p:cNvPr id="1077" name="圆角矩形 1076"/>
          <p:cNvSpPr/>
          <p:nvPr/>
        </p:nvSpPr>
        <p:spPr>
          <a:xfrm>
            <a:off x="5810250" y="2838450"/>
            <a:ext cx="5848350" cy="895350"/>
          </a:xfrm>
          <a:prstGeom prst="roundRect">
            <a:avLst>
              <a:gd name="adj" fmla="val 851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8" name="任意形状 1077"/>
          <p:cNvSpPr/>
          <p:nvPr/>
        </p:nvSpPr>
        <p:spPr>
          <a:xfrm>
            <a:off x="5810250" y="2838450"/>
            <a:ext cx="5848350" cy="895350"/>
          </a:xfrm>
          <a:custGeom>
            <a:avLst/>
            <a:gdLst/>
            <a:ahLst/>
            <a:cxnLst/>
            <a:rect l="0" t="0" r="0" b="0"/>
            <a:pathLst>
              <a:path w="614" h="94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0"/>
                </a:lnTo>
                <a:cubicBezTo>
                  <a:pt x="4" y="92"/>
                  <a:pt x="5" y="94"/>
                  <a:pt x="7" y="94"/>
                </a:cubicBezTo>
                <a:cubicBezTo>
                  <a:pt x="3" y="94"/>
                  <a:pt x="0" y="90"/>
                  <a:pt x="0" y="8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79" name="圆角矩形 1078"/>
          <p:cNvSpPr/>
          <p:nvPr/>
        </p:nvSpPr>
        <p:spPr>
          <a:xfrm>
            <a:off x="5943600" y="29718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0EA5E9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80" name="图形 1079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8375" y="3076575"/>
            <a:ext cx="247650" cy="247650"/>
          </a:xfrm>
          <a:prstGeom prst="rect">
            <a:avLst/>
          </a:prstGeom>
          <a:ln/>
        </p:spPr>
      </p:pic>
      <p:sp>
        <p:nvSpPr>
          <p:cNvPr id="1081" name="文本框 1080" descr="{&quot;isTemplate&quot;:true,&quot;type&quot;:&quot;text&quot;}"/>
          <p:cNvSpPr txBox="1"/>
          <p:nvPr/>
        </p:nvSpPr>
        <p:spPr>
          <a:xfrm>
            <a:off x="6534150" y="2971800"/>
            <a:ext cx="647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Training gripper</a:t>
            </a:r>
            <a:endParaRPr/>
          </a:p>
        </p:txBody>
      </p:sp>
      <p:sp>
        <p:nvSpPr>
          <p:cNvPr id="1082" name="文本框 1081" descr="{&quot;isTemplate&quot;:true,&quot;type&quot;:&quot;text&quot;}"/>
          <p:cNvSpPr txBox="1"/>
          <p:nvPr/>
        </p:nvSpPr>
        <p:spPr>
          <a:xfrm>
            <a:off x="7258050" y="2971800"/>
            <a:ext cx="381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94A3B8"/>
                </a:solidFill>
                <a:latin typeface="Inter"/>
                <a:ea typeface="Inter"/>
              </a:rPr>
              <a:t>Training</a:t>
            </a:r>
            <a:endParaRPr/>
          </a:p>
        </p:txBody>
      </p:sp>
      <p:sp>
        <p:nvSpPr>
          <p:cNvPr id="1083" name="文本框 1082" descr="{&quot;isTemplate&quot;:true,&quot;type&quot;:&quot;text&quot;}"/>
          <p:cNvSpPr txBox="1"/>
          <p:nvPr/>
        </p:nvSpPr>
        <p:spPr>
          <a:xfrm>
            <a:off x="6534150" y="3209925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Continuously carry out quality training to equip every employee with quality awareness and quality skills</a:t>
            </a:r>
            <a:endParaRPr/>
          </a:p>
        </p:txBody>
      </p:sp>
      <p:pic>
        <p:nvPicPr>
          <p:cNvPr id="1084" name="图形 1083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34150" y="3486150"/>
            <a:ext cx="104775" cy="104775"/>
          </a:xfrm>
          <a:prstGeom prst="rect">
            <a:avLst/>
          </a:prstGeom>
          <a:ln/>
        </p:spPr>
      </p:pic>
      <p:sp>
        <p:nvSpPr>
          <p:cNvPr id="1085" name="文本框 1084" descr="{&quot;isTemplate&quot;:true,&quot;type&quot;:&quot;text&quot;}"/>
          <p:cNvSpPr txBox="1"/>
          <p:nvPr/>
        </p:nvSpPr>
        <p:spPr>
          <a:xfrm>
            <a:off x="6677025" y="3467100"/>
            <a:ext cx="838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Compulsory quality courses for new employees</a:t>
            </a:r>
            <a:endParaRPr/>
          </a:p>
        </p:txBody>
      </p:sp>
      <p:pic>
        <p:nvPicPr>
          <p:cNvPr id="1086" name="图形 1085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29525" y="3486150"/>
            <a:ext cx="104775" cy="104775"/>
          </a:xfrm>
          <a:prstGeom prst="rect">
            <a:avLst/>
          </a:prstGeom>
          <a:ln/>
        </p:spPr>
      </p:pic>
      <p:sp>
        <p:nvSpPr>
          <p:cNvPr id="1087" name="文本框 1086" descr="{&quot;isTemplate&quot;:true,&quot;type&quot;:&quot;text&quot;}"/>
          <p:cNvSpPr txBox="1"/>
          <p:nvPr/>
        </p:nvSpPr>
        <p:spPr>
          <a:xfrm>
            <a:off x="7772400" y="3467100"/>
            <a:ext cx="83820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Job quality skills training</a:t>
            </a:r>
            <a:endParaRPr/>
          </a:p>
        </p:txBody>
      </p:sp>
      <p:pic>
        <p:nvPicPr>
          <p:cNvPr id="1088" name="图形 1087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724900" y="3486150"/>
            <a:ext cx="104775" cy="104775"/>
          </a:xfrm>
          <a:prstGeom prst="rect">
            <a:avLst/>
          </a:prstGeom>
          <a:ln/>
        </p:spPr>
      </p:pic>
      <p:sp>
        <p:nvSpPr>
          <p:cNvPr id="1089" name="文本框 1088" descr="{&quot;isTemplate&quot;:true,&quot;type&quot;:&quot;text&quot;}"/>
          <p:cNvSpPr txBox="1"/>
          <p:nvPr/>
        </p:nvSpPr>
        <p:spPr>
          <a:xfrm>
            <a:off x="8867775" y="3467100"/>
            <a:ext cx="94297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case sharing and discussion</a:t>
            </a:r>
            <a:endParaRPr/>
          </a:p>
        </p:txBody>
      </p:sp>
      <p:sp>
        <p:nvSpPr>
          <p:cNvPr id="1090" name="圆角矩形 1089"/>
          <p:cNvSpPr/>
          <p:nvPr/>
        </p:nvSpPr>
        <p:spPr>
          <a:xfrm>
            <a:off x="5810250" y="3867150"/>
            <a:ext cx="5848350" cy="895350"/>
          </a:xfrm>
          <a:prstGeom prst="roundRect">
            <a:avLst>
              <a:gd name="adj" fmla="val 8511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91" name="任意形状 1090"/>
          <p:cNvSpPr/>
          <p:nvPr/>
        </p:nvSpPr>
        <p:spPr>
          <a:xfrm>
            <a:off x="5810250" y="3867150"/>
            <a:ext cx="5848350" cy="895350"/>
          </a:xfrm>
          <a:custGeom>
            <a:avLst/>
            <a:gdLst/>
            <a:ahLst/>
            <a:cxnLst/>
            <a:rect l="0" t="0" r="0" b="0"/>
            <a:pathLst>
              <a:path w="614" h="94">
                <a:moveTo>
                  <a:pt x="8" y="0"/>
                </a:moveTo>
                <a:cubicBezTo>
                  <a:pt x="6" y="0"/>
                  <a:pt x="4" y="2"/>
                  <a:pt x="4" y="4"/>
                </a:cubicBezTo>
                <a:lnTo>
                  <a:pt x="4" y="90"/>
                </a:lnTo>
                <a:cubicBezTo>
                  <a:pt x="4" y="92"/>
                  <a:pt x="5" y="94"/>
                  <a:pt x="7" y="94"/>
                </a:cubicBezTo>
                <a:cubicBezTo>
                  <a:pt x="3" y="94"/>
                  <a:pt x="0" y="90"/>
                  <a:pt x="0" y="86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92" name="圆角矩形 1091"/>
          <p:cNvSpPr/>
          <p:nvPr/>
        </p:nvSpPr>
        <p:spPr>
          <a:xfrm>
            <a:off x="5943600" y="4000500"/>
            <a:ext cx="457200" cy="457200"/>
          </a:xfrm>
          <a:prstGeom prst="roundRect">
            <a:avLst>
              <a:gd name="adj" fmla="val 16667"/>
            </a:avLst>
          </a:prstGeom>
          <a:solidFill>
            <a:srgbClr val="F59E0B">
              <a:alpha val="10196"/>
            </a:srgbClr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93" name="图形 1092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048375" y="4105275"/>
            <a:ext cx="247650" cy="247650"/>
          </a:xfrm>
          <a:prstGeom prst="rect">
            <a:avLst/>
          </a:prstGeom>
          <a:ln/>
        </p:spPr>
      </p:pic>
      <p:sp>
        <p:nvSpPr>
          <p:cNvPr id="1094" name="文本框 1093" descr="{&quot;isTemplate&quot;:true,&quot;type&quot;:&quot;text&quot;}"/>
          <p:cNvSpPr txBox="1"/>
          <p:nvPr/>
        </p:nvSpPr>
        <p:spPr>
          <a:xfrm>
            <a:off x="6534150" y="4000500"/>
            <a:ext cx="6477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75" b="1">
                <a:solidFill>
                  <a:srgbClr val="0F172A"/>
                </a:solidFill>
                <a:latin typeface="Microsoft YaHei"/>
                <a:ea typeface="Microsoft YaHei"/>
              </a:rPr>
              <a:t>motivational grabber</a:t>
            </a:r>
            <a:endParaRPr/>
          </a:p>
        </p:txBody>
      </p:sp>
      <p:sp>
        <p:nvSpPr>
          <p:cNvPr id="1095" name="文本框 1094" descr="{&quot;isTemplate&quot;:true,&quot;type&quot;:&quot;text&quot;}"/>
          <p:cNvSpPr txBox="1"/>
          <p:nvPr/>
        </p:nvSpPr>
        <p:spPr>
          <a:xfrm>
            <a:off x="7258050" y="4000500"/>
            <a:ext cx="4286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>
                <a:solidFill>
                  <a:srgbClr val="94A3B8"/>
                </a:solidFill>
                <a:latin typeface="Inter"/>
                <a:ea typeface="Inter"/>
              </a:rPr>
              <a:t>Incentive</a:t>
            </a:r>
            <a:endParaRPr/>
          </a:p>
        </p:txBody>
      </p:sp>
      <p:sp>
        <p:nvSpPr>
          <p:cNvPr id="1096" name="文本框 1095" descr="{&quot;isTemplate&quot;:true,&quot;type&quot;:&quot;text&quot;}"/>
          <p:cNvSpPr txBox="1"/>
          <p:nvPr/>
        </p:nvSpPr>
        <p:spPr>
          <a:xfrm>
            <a:off x="6534150" y="4238625"/>
            <a:ext cx="4953000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64748B"/>
                </a:solidFill>
                <a:latin typeface="Microsoft YaHei"/>
                <a:ea typeface="Microsoft YaHei"/>
              </a:rPr>
              <a:t>Use positive incentives to guide behavior so that those with excellent quality are respected and rewarded</a:t>
            </a:r>
            <a:endParaRPr/>
          </a:p>
        </p:txBody>
      </p:sp>
      <p:pic>
        <p:nvPicPr>
          <p:cNvPr id="1097" name="图形 1096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534150" y="4514850"/>
            <a:ext cx="104775" cy="104775"/>
          </a:xfrm>
          <a:prstGeom prst="rect">
            <a:avLst/>
          </a:prstGeom>
          <a:ln/>
        </p:spPr>
      </p:pic>
      <p:sp>
        <p:nvSpPr>
          <p:cNvPr id="1098" name="文本框 1097" descr="{&quot;isTemplate&quot;:true,&quot;type&quot;:&quot;text&quot;}"/>
          <p:cNvSpPr txBox="1"/>
          <p:nvPr/>
        </p:nvSpPr>
        <p:spPr>
          <a:xfrm>
            <a:off x="6677025" y="4495800"/>
            <a:ext cx="628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pacesetter selection</a:t>
            </a:r>
            <a:endParaRPr/>
          </a:p>
        </p:txBody>
      </p:sp>
      <p:pic>
        <p:nvPicPr>
          <p:cNvPr id="1099" name="图形 1098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419975" y="4514850"/>
            <a:ext cx="104775" cy="104775"/>
          </a:xfrm>
          <a:prstGeom prst="rect">
            <a:avLst/>
          </a:prstGeom>
          <a:ln/>
        </p:spPr>
      </p:pic>
      <p:sp>
        <p:nvSpPr>
          <p:cNvPr id="1100" name="文本框 1099" descr="{&quot;isTemplate&quot;:true,&quot;type&quot;:&quot;text&quot;}"/>
          <p:cNvSpPr txBox="1"/>
          <p:nvPr/>
        </p:nvSpPr>
        <p:spPr>
          <a:xfrm>
            <a:off x="7562850" y="4495800"/>
            <a:ext cx="628650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Improvement proposal rewards</a:t>
            </a:r>
            <a:endParaRPr/>
          </a:p>
        </p:txBody>
      </p:sp>
      <p:pic>
        <p:nvPicPr>
          <p:cNvPr id="1101" name="图形 1100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305800" y="4514850"/>
            <a:ext cx="104775" cy="104775"/>
          </a:xfrm>
          <a:prstGeom prst="rect">
            <a:avLst/>
          </a:prstGeom>
          <a:ln/>
        </p:spPr>
      </p:pic>
      <p:sp>
        <p:nvSpPr>
          <p:cNvPr id="1102" name="文本框 1101" descr="{&quot;isTemplate&quot;:true,&quot;type&quot;:&quot;text&quot;}"/>
          <p:cNvSpPr txBox="1"/>
          <p:nvPr/>
        </p:nvSpPr>
        <p:spPr>
          <a:xfrm>
            <a:off x="8448675" y="4495800"/>
            <a:ext cx="7715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month</a:t>
            </a:r>
            <a:r>
              <a:rPr lang="en-US" sz="825">
                <a:solidFill>
                  <a:srgbClr val="475569"/>
                </a:solidFill>
                <a:latin typeface="Microsoft YaHei"/>
                <a:ea typeface="Microsoft YaHei"/>
              </a:rPr>
              <a:t>/</a:t>
            </a:r>
            <a:r>
              <a:rPr lang="zh-CN" sz="825">
                <a:solidFill>
                  <a:srgbClr val="475569"/>
                </a:solidFill>
                <a:latin typeface="Microsoft YaHei"/>
                <a:ea typeface="Microsoft YaHei"/>
              </a:rPr>
              <a:t>quality competition</a:t>
            </a:r>
            <a:endParaRPr/>
          </a:p>
        </p:txBody>
      </p:sp>
      <p:sp>
        <p:nvSpPr>
          <p:cNvPr id="1103" name="圆角矩形 1102"/>
          <p:cNvSpPr/>
          <p:nvPr/>
        </p:nvSpPr>
        <p:spPr>
          <a:xfrm>
            <a:off x="5772150" y="4895850"/>
            <a:ext cx="5848350" cy="390525"/>
          </a:xfrm>
          <a:prstGeom prst="roundRect">
            <a:avLst>
              <a:gd name="adj" fmla="val 19512"/>
            </a:avLst>
          </a:pr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4" name="文本框 1103" descr="{&quot;isTemplate&quot;:true,&quot;type&quot;:&quot;text&quot;}"/>
          <p:cNvSpPr txBox="1"/>
          <p:nvPr/>
        </p:nvSpPr>
        <p:spPr>
          <a:xfrm>
            <a:off x="5886450" y="5010150"/>
            <a:ext cx="56197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 algn="ctr"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quality culture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 =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System guarantee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 ×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Training and empowerment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 × 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Incentive and guidance</a:t>
            </a:r>
            <a:endParaRPr/>
          </a:p>
        </p:txBody>
      </p:sp>
      <p:sp>
        <p:nvSpPr>
          <p:cNvPr id="1105" name="任意形状 1104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06" name="文本框 110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107" name="文本框 1106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28 / 30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&lt;Slide&gt;&#10;    &lt;Box style={{&#10;        position: 'relative',&#10;        width: '100%',&#10;        height: '100%',&#10;        background: '#FFFFFF',&#10;    }}&gt;&#10;        {/* A区标题块 */}&#10;        &lt;Box style={{&#10;            position: 'absolute',&#10;            top: 0, left: 0, right: 0,&#10;            height: 120,&#10;            paddingLeft: 60, paddingRight: 60,&#10;            paddingTop: 20,&#10;            flexDirection: 'column',&#10;            justifyContent: 'center',&#10;            borderBottom: '2px solid #2563EB',&#10;        }}&gt;&#10;            &lt;Text style={{ fontSize: 14, color: '#F59E0B', letterSpacing: 4, fontWeight: 600 }}&gt;&#10;                CHAPTER 06 · Summary and Action&#10;            &lt;/Text&gt;&#10;            &lt;Text style={{ fontSize: 34, color: '#0F172A', fontWeight: 'bold', marginTop: 8 }}&gt;&#10;                Review of key points of the entire course —— One picture to understand quality management&#10;            &lt;/Text&gt;&#10;        &lt;/Box&gt;&#10;&#10;        {/* 左40%：知识地图 */}&#10;        &lt;Box style={{&#10;            position: 'absolute',&#10;            top: 150, left: 60,&#10;            width: '35%',&#10;            flexDirection: 'column',&#10;            alignItems: 'center',&#10;        }}&gt;&#10;            &lt;Text style={{ fontSize: 18, color: '#0F172A', fontWeight: 'bold', marginBottom: 8 }}&gt;&#10;                Chapter 6 Knowledge Map&#10;            &lt;/Text&gt;&#10;            &lt;svg width={440} height={440} viewBox='0 0 440 440'&gt;&#10;                {/* 中心圆 */}&#10;                &lt;circle cx={220} cy={220} r={60} fill='#2563EB' /&gt;&#10;                &lt;text x={220} y={210} textAnchor='middle' fontSize={14} fontWeight='bold' fill='#FFFFFF'&gt;qualitymanage&lt;/text&gt;&#10;                &lt;text x={220} y={228} textAnchor='middle' fontSize={14} fontWeight='bold' fill='#FFFFFF'&gt;通识培训&lt;/text&gt;&#10;                &lt;text x={220} y={246} textAnchor='middle' fontSize={11} fill='rgba(255,255,255,0.8)'&gt;30页 · 6章&lt;/text&gt;&#10;&#10;                {/* six chapters节点 - 环绕排列 */}&#10;                {[&#10;                    { angle: -90, num: '01', name: 'quality perception', items: '定义·成本·演进', color: '#2563EB' },&#10;                    { angle: -30, num: '02', name: 'manage体系', items: 'ISO·process·风险', color: '#0EA5E9' },&#10;                    { angle: 30, num: '03', name: '工具method', items: 'QC七工具·5S', color: '#F59E0B' },&#10;                    { angle: 90, num: '04', name: '全员责任', items: '角色·红线·上报', color: '#10B981' },&#10;                    { angle: 150, num: '05', name: 'Continuous improvement', items: '5Why·8D·文化', color: '#8B5CF6' },&#10;                    { angle: 210, num: '06', name: '总结行动', items: '回顾·倡议', color: '#EF4444' },&#10;                ].map((chapter, idx) =&gt; {&#10;                    const rad = chapter.angle * Math.PI / 180;&#10;                    const cx = 220 + 150 * Math.cos(rad);&#10;                    const cy = 220 + 150 * Math.sin(rad);&#10;                    return (&#10;                        &lt;g key={idx}&gt;&#10;                            &lt;line x1={220 + 60 * Math.cos(rad)} y1={220 + 60 * Math.sin(rad)} x2={cx - 40 * Math.cos(rad)} y2={cy - 40 * Math.sin(rad)} stroke='#E2E8F0' strokeWidth={2} /&gt;&#10;                            &lt;circle cx={cx} cy={cy} r={42} fill={chapter.color} opacity={0.9} /&gt;&#10;                            &lt;text x={cx} y={cy - 8} textAnchor='middle' fontSize={12} fontWeight='bold' fill='#FFFFFF' fontFamily='Inter'&gt;{chapter.num}&lt;/text&gt;&#10;                            &lt;text x={cx} y={cy + 8} textAnchor='middle' fontSize={11} fontWeight='bold' fill='#FFFFFF'&gt;{chapter.name}&lt;/text&gt;&#10;                            &lt;text x={cx} y={cy + 24} textAnchor='middle' fontSize={8} fill='rgba(255,255,255,0.85)'&gt;{chapter.items}&lt;/text&gt;&#10;                        &lt;/g&gt;&#10;                    );&#10;                })}&#10;            &lt;/svg&gt;&#10;        &lt;/Box&gt;&#10;&#10;        {/* 右60%：核心要点 + 行动倡议 */}&#10;        &lt;Box style={{&#10;            position: 'absolute',&#10;            top: 150, right: 60,&#10;            width: '58%',&#10;            flexDirection: 'column',&#10;            gap: 12,&#10;        }}&gt;&#10;            &lt;Text style={{ fontSize: 18, color: '#0F172A', fontWeight: 'bold', marginBottom: 4 }}&gt;&#10;                Review of core points&#10;            &lt;/Text&gt;&#10;            {/* 要点卡片 */}&#10;            &lt;Box style={{ flexDirection: 'row', gap: 10, flexWrap: 'wrap' }}&gt;&#10;                {[&#10;                    { chapter: 'Ch.1', point: 'quality=Degree of meeting requirements, cost iceberg70%under water', color: '#2563EB' },&#10;                    { chapter: 'Ch.2', point: 'ISO 9001seven principles+process approach+PDCA+risk thinking', color: '#0EA5E9' },&#10;                    { chapter: 'Ch.3', point: 'QCSeven Tools from Checklists to Control Charts+5Smanage', color: '#F59E0B' },&#10;                    { chapter: 'Ch.4', point: 'All employees are responsible·Zero tolerance for quality red lines·Correct reporting5W2H', color: '#10B981' },&#10;                    { chapter: 'Ch.5', point: '5WhyFind the root cause·8DSystem solution·Three starting points of culture', color: '#8B5CF6' },&#10;                ].map((item, idx) =&gt; (&#10;                    &lt;Box key={idx} style={{&#10;                        width: '48%',&#10;                        background: '#F8FAFC',&#10;                        padding: 10,&#10;                        borderRadius: 6,&#10;                        borderLeft: `3px solid ${item.color}`,&#10;                    }}&gt;&#10;                        &lt;Text style={{ fontSize: 11, color: item.color, fontWeight: 'bold', fontFamily: 'Inter' }}&gt;&#10;                            {item.chapter}&#10;                        &lt;/Text&gt;&#10;                        &lt;Text style={{ fontSize: 12, color: '#475569', marginTop: 3, lineHeight: 1.4 }}&gt;&#10;                            {item.point}&#10;                        &lt;/Text&gt;&#10;                    &lt;/Box&gt;&#10;                ))}&#10;            &lt;/Box&gt;&#10;&#10;            {/* 行动倡议 */}&#10;            &lt;Box style={{&#10;                background: 'linear-gradient(135deg, #2563EB 0%, #0EA5E9 100%)',&#10;                borderRadius: 8,&#10;                padding: 16,&#10;                marginTop: 4,&#10;            }}&gt;&#10;                &lt;Text style={{ fontSize: 16, color: '#F59E0B', fontWeight: 'bold', marginBottom: 10 }}&gt;&#10;                    after school action initiative&#10;                &lt;/Text&gt;&#10;                &lt;Box style={{ flexDirection: 'column', gap: 8 }}&gt;&#10;                    {[&#10;                        { num: '01', text: 'Complete the quality awareness self-check list within this week to identify your weaknesses', icon: 'clipboard-check' },&#10;                        { num: '02', text: 'Identify your position1quality risk points and make suggestions for improvement', icon: 'search' },&#10;                        { num: '03', text: 'Share with your team1a quality tool that drives application in daily work', icon: 'share-alt' },&#10;                    ].map((item, idx) =&gt; (&#10;                        &lt;Box key={idx} style={{&#10;                            flexDirection: 'row',&#10;                            alignItems: 'center',&#10;                            gap: 12,&#10;                            background: 'rgba(255,255,255,0.15)',&#10;                            padding: 10,&#10;                            borderRadius: 6,&#10;                        }}&gt;&#10;                            &lt;Box style={{&#10;                                width: 32, height: 32,&#10;                                borderRadius: 6,&#10;                                background: '#F59E0B',&#10;                                justifyContent: 'center',&#10;                                alignItems: 'center',&#10;                            }}&gt;&#10;                                &lt;Text style={{ fontSize: 14, color: '#FFFFFF', fontWeight: 'bold', fontFamily: 'Inter' }}&gt;&#10;                                    {item.num}&#10;                                &lt;/Text&gt;&#10;                            &lt;/Box&gt;&#10;                            &lt;FAIcon name={item.icon} style={{ fill: '#F59E0B', width: 18, height: 18 }} /&gt;&#10;                            &lt;Text style={{ fontSize: 14, color: '#FFFFFF', fontWeight: 600 }}&gt;&#10;                                {item.text}&#10;                            &lt;/Text&gt;&#10;                        &lt;/Box&gt;&#10;                    ))}&#10;                &lt;/Box&gt;&#10;            &lt;/Box&gt;&#10;&#10;            {/* 金句收束 */}&#10;            &lt;Box style={{&#10;                flexDirection: 'row',&#10;                alignItems: 'center',&#10;                gap: 10,&#10;                marginTop: 4,&#10;            }}&gt;&#10;                &lt;FAIcon name='quote-left' style={{ fill: '#2563EB', width: 24, height: 24 }} /&gt;&#10;                &lt;Text style={{ fontSize: 16, color: '#0F172A', fontWeight: 'bold', fontStyle: 'italic' }}&gt;&#10;                    Quality is not something that can be inspected, it is something that everyone makes.&#10;                &lt;/Text&gt;&#10;            &lt;/Box&gt;&#10;        &lt;/Box&gt;&#10;&#10;        {/* C区页脚条 */}&#10;        &lt;Box style={{&#10;            position: 'absolute',&#10;            bottom: 0, left: 0, right: 0,&#10;            height: 60,&#10;            flexDirection: 'row',&#10;            justifyContent: 'space-between',&#10;            alignItems: 'center',&#10;            paddingLeft: 60, paddingRight: 60,&#10;            borderTop: '1px solid #E2E8F0',&#10;        }}&gt;&#10;            &lt;Text style={{ fontSize: 14, color: '#94A3B8' }}&gt;&#10;                Quality management general training&#10;            &lt;/Text&gt;&#10;            &lt;Text style={{ fontSize: 14, color: '#94A3B8' }}&gt;&#10;                29 / 30&#10;            &lt;/Text&gt;&#10;        &lt;/Box&gt;&#10;    &lt;/Box&gt;&#10;&lt;/Slide&gt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" name="矩形 110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0" name="任意形状 1109"/>
          <p:cNvSpPr/>
          <p:nvPr/>
        </p:nvSpPr>
        <p:spPr>
          <a:xfrm>
            <a:off x="0" y="0"/>
            <a:ext cx="12192000" cy="1143000"/>
          </a:xfrm>
          <a:custGeom>
            <a:avLst/>
            <a:gdLst/>
            <a:ahLst/>
            <a:cxnLst/>
            <a:rect l="0" t="0" r="0" b="0"/>
            <a:pathLst>
              <a:path w="1280" h="120">
                <a:moveTo>
                  <a:pt x="0" y="118"/>
                </a:moveTo>
                <a:lnTo>
                  <a:pt x="1280" y="118"/>
                </a:lnTo>
                <a:lnTo>
                  <a:pt x="1280" y="120"/>
                </a:lnTo>
                <a:lnTo>
                  <a:pt x="0" y="120"/>
                </a:ln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1" name="文本框 1110" descr="{&quot;isTemplate&quot;:true,&quot;type&quot;:&quot;text&quot;}"/>
          <p:cNvSpPr txBox="1"/>
          <p:nvPr/>
        </p:nvSpPr>
        <p:spPr>
          <a:xfrm>
            <a:off x="571500" y="342900"/>
            <a:ext cx="110490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CHAPTER 06 · </a:t>
            </a:r>
            <a:r>
              <a:rPr lang="zh-CN" sz="1050" b="1" spc="300">
                <a:solidFill>
                  <a:srgbClr val="F59E0B"/>
                </a:solidFill>
                <a:latin typeface="Microsoft YaHei"/>
                <a:ea typeface="Microsoft YaHei"/>
              </a:rPr>
              <a:t>Summary and Action</a:t>
            </a:r>
            <a:endParaRPr/>
          </a:p>
        </p:txBody>
      </p:sp>
      <p:sp>
        <p:nvSpPr>
          <p:cNvPr id="1112" name="文本框 1111" descr="{&quot;isTemplate&quot;:true,&quot;type&quot;:&quot;text&quot;}"/>
          <p:cNvSpPr txBox="1"/>
          <p:nvPr/>
        </p:nvSpPr>
        <p:spPr>
          <a:xfrm>
            <a:off x="571500" y="581025"/>
            <a:ext cx="11049000" cy="3905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Review of key points of the entire course</a:t>
            </a:r>
            <a:r>
              <a:rPr lang="en-US" sz="2550" b="1">
                <a:solidFill>
                  <a:srgbClr val="0F172A"/>
                </a:solidFill>
                <a:latin typeface="Microsoft YaHei"/>
                <a:ea typeface="Microsoft YaHei"/>
              </a:rPr>
              <a:t> —— </a:t>
            </a:r>
            <a:r>
              <a:rPr lang="zh-CN" sz="2550" b="1">
                <a:solidFill>
                  <a:srgbClr val="0F172A"/>
                </a:solidFill>
                <a:latin typeface="Microsoft YaHei"/>
                <a:ea typeface="Microsoft YaHei"/>
              </a:rPr>
              <a:t>One picture to understand quality management</a:t>
            </a:r>
            <a:endParaRPr/>
          </a:p>
        </p:txBody>
      </p:sp>
      <p:sp>
        <p:nvSpPr>
          <p:cNvPr id="1113" name="文本框 1112" descr="{&quot;isTemplate&quot;:true,&quot;type&quot;:&quot;text&quot;}"/>
          <p:cNvSpPr txBox="1"/>
          <p:nvPr/>
        </p:nvSpPr>
        <p:spPr>
          <a:xfrm>
            <a:off x="2190750" y="1428750"/>
            <a:ext cx="102870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Chapter 6 Knowledge Map</a:t>
            </a:r>
            <a:endParaRPr/>
          </a:p>
        </p:txBody>
      </p:sp>
      <p:pic>
        <p:nvPicPr>
          <p:cNvPr id="1114" name="图形 1113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9600" y="1714500"/>
            <a:ext cx="4191000" cy="4191000"/>
          </a:xfrm>
          <a:prstGeom prst="rect">
            <a:avLst/>
          </a:prstGeom>
          <a:ln/>
        </p:spPr>
      </p:pic>
      <p:sp>
        <p:nvSpPr>
          <p:cNvPr id="1115" name="文本框 1114" descr="{&quot;isTemplate&quot;:true,&quot;type&quot;:&quot;text&quot;}"/>
          <p:cNvSpPr txBox="1"/>
          <p:nvPr/>
        </p:nvSpPr>
        <p:spPr>
          <a:xfrm>
            <a:off x="4552950" y="1428750"/>
            <a:ext cx="7067550" cy="2095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0F172A"/>
                </a:solidFill>
                <a:latin typeface="Microsoft YaHei"/>
                <a:ea typeface="Microsoft YaHei"/>
              </a:rPr>
              <a:t>Review of core points</a:t>
            </a:r>
            <a:endParaRPr/>
          </a:p>
        </p:txBody>
      </p:sp>
      <p:sp>
        <p:nvSpPr>
          <p:cNvPr id="1116" name="圆角矩形 1115"/>
          <p:cNvSpPr/>
          <p:nvPr/>
        </p:nvSpPr>
        <p:spPr>
          <a:xfrm>
            <a:off x="4581525" y="1790700"/>
            <a:ext cx="3390900" cy="552450"/>
          </a:xfrm>
          <a:prstGeom prst="roundRect">
            <a:avLst>
              <a:gd name="adj" fmla="val 103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7" name="任意形状 1116"/>
          <p:cNvSpPr/>
          <p:nvPr/>
        </p:nvSpPr>
        <p:spPr>
          <a:xfrm>
            <a:off x="4581525" y="1790700"/>
            <a:ext cx="3390900" cy="552450"/>
          </a:xfrm>
          <a:custGeom>
            <a:avLst/>
            <a:gdLst/>
            <a:ahLst/>
            <a:cxnLst/>
            <a:rect l="0" t="0" r="0" b="0"/>
            <a:pathLst>
              <a:path w="356" h="58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5"/>
                </a:lnTo>
                <a:cubicBezTo>
                  <a:pt x="3" y="56"/>
                  <a:pt x="4" y="58"/>
                  <a:pt x="5" y="58"/>
                </a:cubicBezTo>
                <a:cubicBezTo>
                  <a:pt x="2" y="58"/>
                  <a:pt x="0" y="55"/>
                  <a:pt x="0" y="52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2563E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18" name="文本框 1117" descr="{&quot;isTemplate&quot;:true,&quot;type&quot;:&quot;text&quot;}"/>
          <p:cNvSpPr txBox="1"/>
          <p:nvPr/>
        </p:nvSpPr>
        <p:spPr>
          <a:xfrm>
            <a:off x="4676775" y="1885950"/>
            <a:ext cx="3171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2563EB"/>
                </a:solidFill>
                <a:latin typeface="Inter"/>
                <a:ea typeface="Inter"/>
              </a:rPr>
              <a:t>Ch.1</a:t>
            </a:r>
            <a:endParaRPr/>
          </a:p>
        </p:txBody>
      </p:sp>
      <p:sp>
        <p:nvSpPr>
          <p:cNvPr id="1119" name="文本框 1118" descr="{&quot;isTemplate&quot;:true,&quot;type&quot;:&quot;text&quot;}"/>
          <p:cNvSpPr txBox="1"/>
          <p:nvPr/>
        </p:nvSpPr>
        <p:spPr>
          <a:xfrm>
            <a:off x="4676775" y="2047875"/>
            <a:ext cx="3171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quality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=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Degree of meeting requirements, cost iceberg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70%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under water</a:t>
            </a:r>
            <a:endParaRPr/>
          </a:p>
        </p:txBody>
      </p:sp>
      <p:sp>
        <p:nvSpPr>
          <p:cNvPr id="1120" name="圆角矩形 1119"/>
          <p:cNvSpPr/>
          <p:nvPr/>
        </p:nvSpPr>
        <p:spPr>
          <a:xfrm>
            <a:off x="8067675" y="1790700"/>
            <a:ext cx="3390900" cy="552450"/>
          </a:xfrm>
          <a:prstGeom prst="roundRect">
            <a:avLst>
              <a:gd name="adj" fmla="val 103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1" name="任意形状 1120"/>
          <p:cNvSpPr/>
          <p:nvPr/>
        </p:nvSpPr>
        <p:spPr>
          <a:xfrm>
            <a:off x="8067675" y="1790700"/>
            <a:ext cx="3390900" cy="552450"/>
          </a:xfrm>
          <a:custGeom>
            <a:avLst/>
            <a:gdLst/>
            <a:ahLst/>
            <a:cxnLst/>
            <a:rect l="0" t="0" r="0" b="0"/>
            <a:pathLst>
              <a:path w="356" h="58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5"/>
                </a:lnTo>
                <a:cubicBezTo>
                  <a:pt x="3" y="56"/>
                  <a:pt x="4" y="58"/>
                  <a:pt x="5" y="58"/>
                </a:cubicBezTo>
                <a:cubicBezTo>
                  <a:pt x="2" y="58"/>
                  <a:pt x="0" y="55"/>
                  <a:pt x="0" y="52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0EA5E9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2" name="文本框 1121" descr="{&quot;isTemplate&quot;:true,&quot;type&quot;:&quot;text&quot;}"/>
          <p:cNvSpPr txBox="1"/>
          <p:nvPr/>
        </p:nvSpPr>
        <p:spPr>
          <a:xfrm>
            <a:off x="8162925" y="1885950"/>
            <a:ext cx="3171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0EA5E9"/>
                </a:solidFill>
                <a:latin typeface="Inter"/>
                <a:ea typeface="Inter"/>
              </a:rPr>
              <a:t>Ch.2</a:t>
            </a:r>
            <a:endParaRPr/>
          </a:p>
        </p:txBody>
      </p:sp>
      <p:sp>
        <p:nvSpPr>
          <p:cNvPr id="1123" name="文本框 1122" descr="{&quot;isTemplate&quot;:true,&quot;type&quot;:&quot;text&quot;}"/>
          <p:cNvSpPr txBox="1"/>
          <p:nvPr/>
        </p:nvSpPr>
        <p:spPr>
          <a:xfrm>
            <a:off x="8162925" y="2047875"/>
            <a:ext cx="3171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ISO 9001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seven principles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+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process approach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+PDCA+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risk thinking</a:t>
            </a:r>
            <a:endParaRPr/>
          </a:p>
        </p:txBody>
      </p:sp>
      <p:sp>
        <p:nvSpPr>
          <p:cNvPr id="1124" name="圆角矩形 1123"/>
          <p:cNvSpPr/>
          <p:nvPr/>
        </p:nvSpPr>
        <p:spPr>
          <a:xfrm>
            <a:off x="4581525" y="2438400"/>
            <a:ext cx="3390900" cy="552450"/>
          </a:xfrm>
          <a:prstGeom prst="roundRect">
            <a:avLst>
              <a:gd name="adj" fmla="val 103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5" name="任意形状 1124"/>
          <p:cNvSpPr/>
          <p:nvPr/>
        </p:nvSpPr>
        <p:spPr>
          <a:xfrm>
            <a:off x="4581525" y="2438400"/>
            <a:ext cx="3390900" cy="552450"/>
          </a:xfrm>
          <a:custGeom>
            <a:avLst/>
            <a:gdLst/>
            <a:ahLst/>
            <a:cxnLst/>
            <a:rect l="0" t="0" r="0" b="0"/>
            <a:pathLst>
              <a:path w="356" h="58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5"/>
                </a:lnTo>
                <a:cubicBezTo>
                  <a:pt x="3" y="56"/>
                  <a:pt x="4" y="58"/>
                  <a:pt x="5" y="58"/>
                </a:cubicBezTo>
                <a:cubicBezTo>
                  <a:pt x="2" y="58"/>
                  <a:pt x="0" y="55"/>
                  <a:pt x="0" y="52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6" name="文本框 1125" descr="{&quot;isTemplate&quot;:true,&quot;type&quot;:&quot;text&quot;}"/>
          <p:cNvSpPr txBox="1"/>
          <p:nvPr/>
        </p:nvSpPr>
        <p:spPr>
          <a:xfrm>
            <a:off x="4676775" y="2533650"/>
            <a:ext cx="3171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F59E0B"/>
                </a:solidFill>
                <a:latin typeface="Inter"/>
                <a:ea typeface="Inter"/>
              </a:rPr>
              <a:t>Ch.3</a:t>
            </a:r>
            <a:endParaRPr/>
          </a:p>
        </p:txBody>
      </p:sp>
      <p:sp>
        <p:nvSpPr>
          <p:cNvPr id="1127" name="文本框 1126" descr="{&quot;isTemplate&quot;:true,&quot;type&quot;:&quot;text&quot;}"/>
          <p:cNvSpPr txBox="1"/>
          <p:nvPr/>
        </p:nvSpPr>
        <p:spPr>
          <a:xfrm>
            <a:off x="4676775" y="2695575"/>
            <a:ext cx="3171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QC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Seven Tools from Checklists to Control Charts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+5S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manage</a:t>
            </a:r>
            <a:endParaRPr/>
          </a:p>
        </p:txBody>
      </p:sp>
      <p:sp>
        <p:nvSpPr>
          <p:cNvPr id="1128" name="圆角矩形 1127"/>
          <p:cNvSpPr/>
          <p:nvPr/>
        </p:nvSpPr>
        <p:spPr>
          <a:xfrm>
            <a:off x="8067675" y="2438400"/>
            <a:ext cx="3390900" cy="552450"/>
          </a:xfrm>
          <a:prstGeom prst="roundRect">
            <a:avLst>
              <a:gd name="adj" fmla="val 103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29" name="任意形状 1128"/>
          <p:cNvSpPr/>
          <p:nvPr/>
        </p:nvSpPr>
        <p:spPr>
          <a:xfrm>
            <a:off x="8067675" y="2438400"/>
            <a:ext cx="3390900" cy="552450"/>
          </a:xfrm>
          <a:custGeom>
            <a:avLst/>
            <a:gdLst/>
            <a:ahLst/>
            <a:cxnLst/>
            <a:rect l="0" t="0" r="0" b="0"/>
            <a:pathLst>
              <a:path w="356" h="58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5"/>
                </a:lnTo>
                <a:cubicBezTo>
                  <a:pt x="3" y="56"/>
                  <a:pt x="4" y="58"/>
                  <a:pt x="5" y="58"/>
                </a:cubicBezTo>
                <a:cubicBezTo>
                  <a:pt x="2" y="58"/>
                  <a:pt x="0" y="55"/>
                  <a:pt x="0" y="52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10B98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0" name="文本框 1129" descr="{&quot;isTemplate&quot;:true,&quot;type&quot;:&quot;text&quot;}"/>
          <p:cNvSpPr txBox="1"/>
          <p:nvPr/>
        </p:nvSpPr>
        <p:spPr>
          <a:xfrm>
            <a:off x="8162925" y="2533650"/>
            <a:ext cx="3171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10B981"/>
                </a:solidFill>
                <a:latin typeface="Inter"/>
                <a:ea typeface="Inter"/>
              </a:rPr>
              <a:t>Ch.4</a:t>
            </a:r>
            <a:endParaRPr/>
          </a:p>
        </p:txBody>
      </p:sp>
      <p:sp>
        <p:nvSpPr>
          <p:cNvPr id="1131" name="文本框 1130" descr="{&quot;isTemplate&quot;:true,&quot;type&quot;:&quot;text&quot;}"/>
          <p:cNvSpPr txBox="1"/>
          <p:nvPr/>
        </p:nvSpPr>
        <p:spPr>
          <a:xfrm>
            <a:off x="8162925" y="2695575"/>
            <a:ext cx="3171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All employees are responsible·Zero tolerance for quality red lines·Correct reporting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5W2H</a:t>
            </a:r>
            <a:endParaRPr/>
          </a:p>
        </p:txBody>
      </p:sp>
      <p:sp>
        <p:nvSpPr>
          <p:cNvPr id="1132" name="圆角矩形 1131"/>
          <p:cNvSpPr/>
          <p:nvPr/>
        </p:nvSpPr>
        <p:spPr>
          <a:xfrm>
            <a:off x="4581525" y="3086100"/>
            <a:ext cx="3390900" cy="552450"/>
          </a:xfrm>
          <a:prstGeom prst="roundRect">
            <a:avLst>
              <a:gd name="adj" fmla="val 10345"/>
            </a:avLst>
          </a:prstGeom>
          <a:solidFill>
            <a:srgbClr val="F8FAFC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3" name="任意形状 1132"/>
          <p:cNvSpPr/>
          <p:nvPr/>
        </p:nvSpPr>
        <p:spPr>
          <a:xfrm>
            <a:off x="4581525" y="3086100"/>
            <a:ext cx="3390900" cy="552450"/>
          </a:xfrm>
          <a:custGeom>
            <a:avLst/>
            <a:gdLst/>
            <a:ahLst/>
            <a:cxnLst/>
            <a:rect l="0" t="0" r="0" b="0"/>
            <a:pathLst>
              <a:path w="356" h="58">
                <a:moveTo>
                  <a:pt x="6" y="0"/>
                </a:moveTo>
                <a:cubicBezTo>
                  <a:pt x="4" y="0"/>
                  <a:pt x="3" y="1"/>
                  <a:pt x="3" y="3"/>
                </a:cubicBezTo>
                <a:lnTo>
                  <a:pt x="3" y="55"/>
                </a:lnTo>
                <a:cubicBezTo>
                  <a:pt x="3" y="56"/>
                  <a:pt x="4" y="58"/>
                  <a:pt x="5" y="58"/>
                </a:cubicBezTo>
                <a:cubicBezTo>
                  <a:pt x="2" y="58"/>
                  <a:pt x="0" y="55"/>
                  <a:pt x="0" y="52"/>
                </a:cubicBezTo>
                <a:lnTo>
                  <a:pt x="0" y="6"/>
                </a:lnTo>
                <a:cubicBezTo>
                  <a:pt x="0" y="3"/>
                  <a:pt x="3" y="0"/>
                  <a:pt x="6" y="0"/>
                </a:cubicBezTo>
                <a:close/>
              </a:path>
            </a:pathLst>
          </a:custGeom>
          <a:solidFill>
            <a:srgbClr val="8B5CF6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4" name="文本框 1133" descr="{&quot;isTemplate&quot;:true,&quot;type&quot;:&quot;text&quot;}"/>
          <p:cNvSpPr txBox="1"/>
          <p:nvPr/>
        </p:nvSpPr>
        <p:spPr>
          <a:xfrm>
            <a:off x="4676775" y="3181350"/>
            <a:ext cx="3171825" cy="13335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825" b="1">
                <a:solidFill>
                  <a:srgbClr val="8B5CF6"/>
                </a:solidFill>
                <a:latin typeface="Inter"/>
                <a:ea typeface="Inter"/>
              </a:rPr>
              <a:t>Ch.5</a:t>
            </a:r>
            <a:endParaRPr/>
          </a:p>
        </p:txBody>
      </p:sp>
      <p:sp>
        <p:nvSpPr>
          <p:cNvPr id="1135" name="文本框 1134" descr="{&quot;isTemplate&quot;:true,&quot;type&quot;:&quot;text&quot;}"/>
          <p:cNvSpPr txBox="1"/>
          <p:nvPr/>
        </p:nvSpPr>
        <p:spPr>
          <a:xfrm>
            <a:off x="4676775" y="3343275"/>
            <a:ext cx="3171825" cy="2000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40000"/>
              </a:lnSpc>
            </a:pP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5Why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Find the root cause·</a:t>
            </a:r>
            <a:r>
              <a:rPr lang="en-US" sz="900">
                <a:solidFill>
                  <a:srgbClr val="475569"/>
                </a:solidFill>
                <a:latin typeface="Microsoft YaHei"/>
                <a:ea typeface="Microsoft YaHei"/>
              </a:rPr>
              <a:t>8D</a:t>
            </a:r>
            <a:r>
              <a:rPr lang="zh-CN" sz="900">
                <a:solidFill>
                  <a:srgbClr val="475569"/>
                </a:solidFill>
                <a:latin typeface="Microsoft YaHei"/>
                <a:ea typeface="Microsoft YaHei"/>
              </a:rPr>
              <a:t>System solution·Three starting points of culture</a:t>
            </a:r>
            <a:endParaRPr/>
          </a:p>
        </p:txBody>
      </p:sp>
      <p:sp>
        <p:nvSpPr>
          <p:cNvPr id="1136" name="圆角矩形 1135"/>
          <p:cNvSpPr/>
          <p:nvPr/>
        </p:nvSpPr>
        <p:spPr>
          <a:xfrm>
            <a:off x="4552950" y="3790950"/>
            <a:ext cx="7067550" cy="2228850"/>
          </a:xfrm>
          <a:prstGeom prst="roundRect">
            <a:avLst>
              <a:gd name="adj" fmla="val 3419"/>
            </a:avLst>
          </a:prstGeom>
          <a:gradFill>
            <a:gsLst>
              <a:gs pos="0">
                <a:srgbClr val="2563EB"/>
              </a:gs>
              <a:gs pos="100000">
                <a:srgbClr val="0EA5E9"/>
              </a:gs>
            </a:gsLst>
            <a:lin ang="2700000" scaled="1"/>
          </a:gradFill>
          <a:ln/>
        </p:spPr>
        <p:txBody>
          <a:bodyPr/>
          <a:lstStyle/>
          <a:p>
            <a:endParaRPr/>
          </a:p>
        </p:txBody>
      </p:sp>
      <p:sp>
        <p:nvSpPr>
          <p:cNvPr id="1137" name="文本框 1136" descr="{&quot;isTemplate&quot;:true,&quot;type&quot;:&quot;text&quot;}"/>
          <p:cNvSpPr txBox="1"/>
          <p:nvPr/>
        </p:nvSpPr>
        <p:spPr>
          <a:xfrm>
            <a:off x="4705350" y="3943350"/>
            <a:ext cx="676275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>
                <a:solidFill>
                  <a:srgbClr val="F59E0B"/>
                </a:solidFill>
                <a:latin typeface="Microsoft YaHei"/>
                <a:ea typeface="Microsoft YaHei"/>
              </a:rPr>
              <a:t>after school action initiative</a:t>
            </a:r>
            <a:endParaRPr/>
          </a:p>
        </p:txBody>
      </p:sp>
      <p:sp>
        <p:nvSpPr>
          <p:cNvPr id="1138" name="圆角矩形 1137"/>
          <p:cNvSpPr/>
          <p:nvPr/>
        </p:nvSpPr>
        <p:spPr>
          <a:xfrm>
            <a:off x="4705350" y="4229100"/>
            <a:ext cx="676275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39" name="圆角矩形 1138"/>
          <p:cNvSpPr/>
          <p:nvPr/>
        </p:nvSpPr>
        <p:spPr>
          <a:xfrm>
            <a:off x="4800600" y="43243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40" name="文本框 1139" descr="{&quot;isTemplate&quot;:true,&quot;type&quot;:&quot;text&quot;}"/>
          <p:cNvSpPr txBox="1"/>
          <p:nvPr/>
        </p:nvSpPr>
        <p:spPr>
          <a:xfrm>
            <a:off x="4876800" y="4400550"/>
            <a:ext cx="152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01</a:t>
            </a:r>
            <a:endParaRPr/>
          </a:p>
        </p:txBody>
      </p:sp>
      <p:pic>
        <p:nvPicPr>
          <p:cNvPr id="1141" name="图形 1140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19700" y="4391025"/>
            <a:ext cx="171450" cy="171450"/>
          </a:xfrm>
          <a:prstGeom prst="rect">
            <a:avLst/>
          </a:prstGeom>
          <a:ln/>
        </p:spPr>
      </p:pic>
      <p:sp>
        <p:nvSpPr>
          <p:cNvPr id="1142" name="文本框 1141" descr="{&quot;isTemplate&quot;:true,&quot;type&quot;:&quot;text&quot;}"/>
          <p:cNvSpPr txBox="1"/>
          <p:nvPr/>
        </p:nvSpPr>
        <p:spPr>
          <a:xfrm>
            <a:off x="5505450" y="4400550"/>
            <a:ext cx="29337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Complete the quality awareness self-check list within this week to identify your weaknesses</a:t>
            </a:r>
            <a:endParaRPr/>
          </a:p>
        </p:txBody>
      </p:sp>
      <p:sp>
        <p:nvSpPr>
          <p:cNvPr id="1143" name="圆角矩形 1142"/>
          <p:cNvSpPr/>
          <p:nvPr/>
        </p:nvSpPr>
        <p:spPr>
          <a:xfrm>
            <a:off x="4705350" y="4800600"/>
            <a:ext cx="676275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44" name="圆角矩形 1143"/>
          <p:cNvSpPr/>
          <p:nvPr/>
        </p:nvSpPr>
        <p:spPr>
          <a:xfrm>
            <a:off x="4800600" y="48958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45" name="文本框 1144" descr="{&quot;isTemplate&quot;:true,&quot;type&quot;:&quot;text&quot;}"/>
          <p:cNvSpPr txBox="1"/>
          <p:nvPr/>
        </p:nvSpPr>
        <p:spPr>
          <a:xfrm>
            <a:off x="4876800" y="4972050"/>
            <a:ext cx="152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02</a:t>
            </a:r>
            <a:endParaRPr/>
          </a:p>
        </p:txBody>
      </p:sp>
      <p:pic>
        <p:nvPicPr>
          <p:cNvPr id="1146" name="图形 1145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19700" y="4962525"/>
            <a:ext cx="171450" cy="171450"/>
          </a:xfrm>
          <a:prstGeom prst="rect">
            <a:avLst/>
          </a:prstGeom>
          <a:ln/>
        </p:spPr>
      </p:pic>
      <p:sp>
        <p:nvSpPr>
          <p:cNvPr id="1147" name="文本框 1146" descr="{&quot;isTemplate&quot;:true,&quot;type&quot;:&quot;text&quot;}"/>
          <p:cNvSpPr txBox="1"/>
          <p:nvPr/>
        </p:nvSpPr>
        <p:spPr>
          <a:xfrm>
            <a:off x="5505450" y="4972050"/>
            <a:ext cx="27432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Identify your position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quality risk points and make suggestions for improvement</a:t>
            </a:r>
            <a:endParaRPr/>
          </a:p>
        </p:txBody>
      </p:sp>
      <p:sp>
        <p:nvSpPr>
          <p:cNvPr id="1148" name="圆角矩形 1147"/>
          <p:cNvSpPr/>
          <p:nvPr/>
        </p:nvSpPr>
        <p:spPr>
          <a:xfrm>
            <a:off x="4705350" y="5372100"/>
            <a:ext cx="6762750" cy="495300"/>
          </a:xfrm>
          <a:prstGeom prst="roundRect">
            <a:avLst>
              <a:gd name="adj" fmla="val 11538"/>
            </a:avLst>
          </a:prstGeom>
          <a:solidFill>
            <a:srgbClr val="FFFFFF">
              <a:alpha val="1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49" name="圆角矩形 1148"/>
          <p:cNvSpPr/>
          <p:nvPr/>
        </p:nvSpPr>
        <p:spPr>
          <a:xfrm>
            <a:off x="4800600" y="5467350"/>
            <a:ext cx="304800" cy="304800"/>
          </a:xfrm>
          <a:prstGeom prst="roundRect">
            <a:avLst>
              <a:gd name="adj" fmla="val 18750"/>
            </a:avLst>
          </a:prstGeom>
          <a:solidFill>
            <a:srgbClr val="F59E0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0" name="文本框 1149" descr="{&quot;isTemplate&quot;:true,&quot;type&quot;:&quot;text&quot;}"/>
          <p:cNvSpPr txBox="1"/>
          <p:nvPr/>
        </p:nvSpPr>
        <p:spPr>
          <a:xfrm>
            <a:off x="4876800" y="5543550"/>
            <a:ext cx="1524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 b="1">
                <a:solidFill>
                  <a:srgbClr val="FFFFFF"/>
                </a:solidFill>
                <a:latin typeface="Inter"/>
                <a:ea typeface="Inter"/>
              </a:rPr>
              <a:t>03</a:t>
            </a:r>
            <a:endParaRPr/>
          </a:p>
        </p:txBody>
      </p:sp>
      <p:pic>
        <p:nvPicPr>
          <p:cNvPr id="1151" name="图形 1150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219700" y="5534025"/>
            <a:ext cx="171450" cy="171450"/>
          </a:xfrm>
          <a:prstGeom prst="rect">
            <a:avLst/>
          </a:prstGeom>
          <a:ln/>
        </p:spPr>
      </p:pic>
      <p:sp>
        <p:nvSpPr>
          <p:cNvPr id="1152" name="文本框 1151" descr="{&quot;isTemplate&quot;:true,&quot;type&quot;:&quot;text&quot;}"/>
          <p:cNvSpPr txBox="1"/>
          <p:nvPr/>
        </p:nvSpPr>
        <p:spPr>
          <a:xfrm>
            <a:off x="5505450" y="5543550"/>
            <a:ext cx="287655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Share with your team</a:t>
            </a:r>
            <a:r>
              <a:rPr lang="en-US" sz="105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  <a:r>
              <a:rPr lang="zh-CN" sz="1050" b="1">
                <a:solidFill>
                  <a:srgbClr val="FFFFFF"/>
                </a:solidFill>
                <a:latin typeface="Microsoft YaHei"/>
                <a:ea typeface="Microsoft YaHei"/>
              </a:rPr>
              <a:t>a quality tool that drives application in daily work</a:t>
            </a:r>
            <a:endParaRPr/>
          </a:p>
        </p:txBody>
      </p:sp>
      <p:pic>
        <p:nvPicPr>
          <p:cNvPr id="1153" name="图形 1152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52950" y="6172200"/>
            <a:ext cx="228600" cy="228600"/>
          </a:xfrm>
          <a:prstGeom prst="rect">
            <a:avLst/>
          </a:prstGeom>
          <a:ln/>
        </p:spPr>
      </p:pic>
      <p:sp>
        <p:nvSpPr>
          <p:cNvPr id="1154" name="文本框 1153" descr="{&quot;isTemplate&quot;:true,&quot;type&quot;:&quot;text&quot;}"/>
          <p:cNvSpPr txBox="1"/>
          <p:nvPr/>
        </p:nvSpPr>
        <p:spPr>
          <a:xfrm>
            <a:off x="4876800" y="6191250"/>
            <a:ext cx="2895600" cy="190500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200" b="1" i="1">
                <a:solidFill>
                  <a:srgbClr val="0F172A"/>
                </a:solidFill>
                <a:latin typeface="Microsoft YaHei"/>
                <a:ea typeface="Microsoft YaHei"/>
              </a:rPr>
              <a:t>Quality is not something that can be inspected, it is something that everyone makes.</a:t>
            </a:r>
            <a:endParaRPr/>
          </a:p>
        </p:txBody>
      </p:sp>
      <p:sp>
        <p:nvSpPr>
          <p:cNvPr id="1155" name="任意形状 1154"/>
          <p:cNvSpPr/>
          <p:nvPr/>
        </p:nvSpPr>
        <p:spPr>
          <a:xfrm>
            <a:off x="0" y="6286500"/>
            <a:ext cx="12192000" cy="571500"/>
          </a:xfrm>
          <a:custGeom>
            <a:avLst/>
            <a:gdLst/>
            <a:ahLst/>
            <a:cxnLst/>
            <a:rect l="0" t="0" r="0" b="0"/>
            <a:pathLst>
              <a:path w="1280" h="60">
                <a:moveTo>
                  <a:pt x="0" y="0"/>
                </a:moveTo>
                <a:lnTo>
                  <a:pt x="1280" y="0"/>
                </a:lnTo>
                <a:lnTo>
                  <a:pt x="1280" y="1"/>
                </a:lnTo>
                <a:lnTo>
                  <a:pt x="0" y="1"/>
                </a:lnTo>
                <a:close/>
              </a:path>
            </a:pathLst>
          </a:custGeom>
          <a:solidFill>
            <a:srgbClr val="E2E8F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56" name="文本框 1155" descr="{&quot;isTemplate&quot;:true,&quot;type&quot;:&quot;text&quot;}"/>
          <p:cNvSpPr txBox="1"/>
          <p:nvPr/>
        </p:nvSpPr>
        <p:spPr>
          <a:xfrm>
            <a:off x="571500" y="6496050"/>
            <a:ext cx="1066800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zh-CN" sz="1050">
                <a:solidFill>
                  <a:srgbClr val="94A3B8"/>
                </a:solidFill>
                <a:latin typeface="Microsoft YaHei"/>
                <a:ea typeface="Microsoft YaHei"/>
              </a:rPr>
              <a:t>Quality management general training</a:t>
            </a:r>
            <a:endParaRPr/>
          </a:p>
        </p:txBody>
      </p:sp>
      <p:sp>
        <p:nvSpPr>
          <p:cNvPr id="1157" name="文本框 1156" descr="{&quot;isTemplate&quot;:true,&quot;type&quot;:&quot;text&quot;}"/>
          <p:cNvSpPr txBox="1"/>
          <p:nvPr/>
        </p:nvSpPr>
        <p:spPr>
          <a:xfrm>
            <a:off x="11210925" y="6496050"/>
            <a:ext cx="409575" cy="161925"/>
          </a:xfrm>
          <a:prstGeom prst="rect">
            <a:avLst/>
          </a:prstGeom>
        </p:spPr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1050">
                <a:solidFill>
                  <a:srgbClr val="94A3B8"/>
                </a:solidFill>
                <a:latin typeface="Microsoft YaHei"/>
                <a:ea typeface="Microsoft YaHei"/>
              </a:rPr>
              <a:t>29 / 30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thanks for listening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4101</Words>
  <Application>Microsoft Macintosh PowerPoint</Application>
  <PresentationFormat>Widescreen</PresentationFormat>
  <Paragraphs>804</Paragraphs>
  <Slides>30</Slides>
  <Notes>0</Notes>
  <HiddenSlides>0</HiddenSlides>
  <MMClips>0</MMClips>
  <ScaleCrop>false</ScaleCrop>
  <HeadingPairs>
    <vt:vector size="6" baseType="variant">
      <vt:variant>
        <vt:lpstr>已use的字体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4" baseType="lpstr">
      <vt:lpstr>Microsoft YaHei</vt:lpstr>
      <vt:lpstr>Inter</vt:lpstr>
      <vt:lpstr>Arial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68057 68057</cp:lastModifiedBy>
  <cp:revision>3</cp:revision>
  <dcterms:created xsi:type="dcterms:W3CDTF">2026-07-31T09:58:37Z</dcterms:created>
  <dcterms:modified xsi:type="dcterms:W3CDTF">2026-07-31T03:23:29Z</dcterms:modified>
</cp:coreProperties>
</file>