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9" r:id="rId35"/>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here to edit the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here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here to edit the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here to edit the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here to edit the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here to edit the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here to edit the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here to edit the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here to edit the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here to edit the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here to edit the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Excellent Quality Think 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here to edit the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here to edit the master text style</a:t>
            </a:r>
            <a:endParaRPr kumimoji="1" lang="zh-CN" altLang="en-US"/>
          </a:p>
          <a:p>
            <a:pPr lvl="1"/>
            <a:r>
              <a:rPr kumimoji="1" lang="zh-CN" altLang="en-US"/>
              <a:t>Level 2</a:t>
            </a:r>
            <a:endParaRPr kumimoji="1" lang="zh-CN" altLang="en-US"/>
          </a:p>
          <a:p>
            <a:pPr lvl="2"/>
            <a:r>
              <a:rPr kumimoji="1" lang="zh-CN" altLang="en-US"/>
              <a:t>Level three</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SPC statistical process control practical training (including Minitab operation)</a:t>
            </a:r>
          </a:p>
          <a:p>
            <a:pPr>
              <a:defRPr sz="1800">
                <a:solidFill>
                  <a:srgbClr val="64748B"/>
                </a:solidFill>
              </a:defRPr>
            </a:pPr>
            <a:r>
              <a:t>From basic statistics to control chart application, process capability analysis (CPK/PPK), exception handling, with MINITAB practical videos and practice data</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6.3.1 · Control Chart Selection and Discrimination</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00056" name="Picture 2"/>
          <p:cNvPicPr>
            <a:picLocks noChangeAspect="1"/>
          </p:cNvPicPr>
          <p:nvPr/>
        </p:nvPicPr>
        <p:blipFill>
          <a:blip r:embed="rId2"/>
          <a:srcRect/>
          <a:stretch>
            <a:fillRect/>
          </a:stretch>
        </p:blipFill>
        <p:spPr>
          <a:xfrm>
            <a:off x="0" y="0"/>
            <a:ext cx="12192000" cy="6858000"/>
          </a:xfrm>
          <a:prstGeom prst="rect">
            <a:avLst/>
          </a:prstGeom>
        </p:spPr>
      </p:pic>
      <p:sp>
        <p:nvSpPr>
          <p:cNvPr id="200047" name="TextBox 3"/>
          <p:cNvSpPr txBox="1"/>
          <p:nvPr/>
        </p:nvSpPr>
        <p:spPr>
          <a:xfrm>
            <a:off x="742453" y="2269103"/>
            <a:ext cx="2436752" cy="400110"/>
          </a:xfrm>
          <a:prstGeom prst="rect">
            <a:avLst/>
          </a:prstGeom>
          <a:noFill/>
        </p:spPr>
        <p:txBody>
          <a:bodyPr vert="horz" wrap="square" lIns="91440" tIns="45720" rIns="91440" bIns="45720" rtlCol="0" anchor="t" anchorCtr="0">
            <a:noAutofit/>
          </a:bodyPr>
          <a:lstStyle/>
          <a:p>
            <a:pPr algn="l">
              <a:lnSpc>
                <a:spcPct val="100000"/>
              </a:lnSpc>
              <a:spcBef>
                <a:spcPct val="0"/>
              </a:spcBef>
              <a:spcAft>
                <a:spcPct val="0"/>
              </a:spcAft>
            </a:pPr>
            <a:r>
              <a:rPr lang="en-US" sz="2400">
                <a:solidFill>
                  <a:schemeClr val="accent1">
                    <a:alpha val="100000"/>
                  </a:schemeClr>
                </a:solidFill>
                <a:latin typeface="Noto Sans SC"/>
                <a:ea typeface="Noto Sans SC"/>
                <a:cs typeface="Noto Sans SC"/>
              </a:rPr>
              <a:t>CONTENTS</a:t>
            </a:r>
            <a:endParaRPr lang="en-US" sz="2400">
              <a:solidFill>
                <a:schemeClr val="accent1">
                  <a:alpha val="100000"/>
                </a:schemeClr>
              </a:solidFill>
              <a:latin typeface="Noto Sans SC"/>
              <a:ea typeface="Noto Sans SC"/>
              <a:cs typeface="Noto Sans SC"/>
            </a:endParaRPr>
          </a:p>
        </p:txBody>
      </p:sp>
      <p:sp>
        <p:nvSpPr>
          <p:cNvPr id="200048" name="TextBox 4"/>
          <p:cNvSpPr txBox="1"/>
          <p:nvPr/>
        </p:nvSpPr>
        <p:spPr>
          <a:xfrm>
            <a:off x="658256" y="1158886"/>
            <a:ext cx="2487552" cy="1093751"/>
          </a:xfrm>
          <a:prstGeom prst="rect">
            <a:avLst/>
          </a:prstGeom>
          <a:noFill/>
        </p:spPr>
        <p:txBody>
          <a:bodyPr vert="horz" wrap="square" lIns="91440" tIns="45720" rIns="91440" bIns="45720" rtlCol="0" anchor="t" anchorCtr="0">
            <a:noAutofit/>
          </a:bodyPr>
          <a:lstStyle/>
          <a:p>
            <a:pPr algn="l">
              <a:lnSpc>
                <a:spcPct val="80000"/>
              </a:lnSpc>
              <a:spcBef>
                <a:spcPct val="0"/>
              </a:spcBef>
              <a:spcAft>
                <a:spcPct val="0"/>
              </a:spcAft>
            </a:pPr>
            <a:r>
              <a:rPr lang="en-US" sz="6600">
                <a:solidFill>
                  <a:schemeClr val="dk1">
                    <a:alpha val="100000"/>
                  </a:schemeClr>
                </a:solidFill>
                <a:latin typeface="Noto Sans SC"/>
                <a:ea typeface="Noto Sans SC"/>
                <a:cs typeface="Noto Sans SC"/>
              </a:rPr>
              <a:t>Table of contents</a:t>
            </a:r>
            <a:endParaRPr lang="en-US" sz="6600">
              <a:solidFill>
                <a:schemeClr val="dk1">
                  <a:alpha val="100000"/>
                </a:schemeClr>
              </a:solidFill>
              <a:latin typeface="Noto Sans SC"/>
              <a:ea typeface="Noto Sans SC"/>
              <a:cs typeface="Noto Sans SC"/>
            </a:endParaRPr>
          </a:p>
        </p:txBody>
      </p:sp>
      <p:sp>
        <p:nvSpPr>
          <p:cNvPr id="200049" name="AutoShape 5"/>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200050" name="AutoShape 6"/>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7" name="Connector 7"/>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8" name="Connector 8"/>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9" name="Connector 9"/>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00055" name="TextBox 11"/>
          <p:cNvSpPr txBox="1"/>
          <p:nvPr/>
        </p:nvSpPr>
        <p:spPr>
          <a:xfrm>
            <a:off x="5536430" y="1131533"/>
            <a:ext cx="4603748" cy="4594934"/>
          </a:xfrm>
          <a:prstGeom prst="rect">
            <a:avLst/>
          </a:prstGeom>
          <a:noFill/>
        </p:spPr>
        <p:txBody>
          <a:bodyPr vert="horz" wrap="square" lIns="0" tIns="0" rIns="0" bIns="0" rtlCol="0" anchor="t" anchorCtr="0">
            <a:noAutofit/>
          </a:bodyPr>
          <a:lstStyle/>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SPC basics and statistical principles</a:t>
            </a:r>
            <a:endParaRPr lang="en-US" sz="2200">
              <a:solidFill>
                <a:srgbClr val="0A4F84">
                  <a:alpha val="100000"/>
                </a:srgbClr>
              </a:solidFill>
              <a:latin typeface="Noto Sans SC"/>
              <a:ea typeface="Noto Sans SC"/>
              <a:cs typeface="Noto Sans SC"/>
            </a:endParaRPr>
          </a:p>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Control Chart Principles and Applications</a:t>
            </a:r>
            <a:endParaRPr lang="en-US" sz="2200">
              <a:solidFill>
                <a:srgbClr val="0A4F84">
                  <a:alpha val="100000"/>
                </a:srgbClr>
              </a:solidFill>
              <a:latin typeface="Noto Sans SC"/>
              <a:ea typeface="Noto Sans SC"/>
              <a:cs typeface="Noto Sans SC"/>
            </a:endParaRPr>
          </a:p>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Process capability analysis in practice</a:t>
            </a:r>
            <a:endParaRPr lang="en-US" sz="2200">
              <a:solidFill>
                <a:srgbClr val="0A4F84">
                  <a:alpha val="100000"/>
                </a:srgbClr>
              </a:solidFill>
              <a:latin typeface="Noto Sans SC"/>
              <a:ea typeface="Noto Sans SC"/>
              <a:cs typeface="Noto Sans SC"/>
            </a:endParaRPr>
          </a:p>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Process exception analysis and handling</a:t>
            </a:r>
            <a:endParaRPr lang="en-US" sz="2200">
              <a:solidFill>
                <a:srgbClr val="0A4F84">
                  <a:alpha val="100000"/>
                </a:srgbClr>
              </a:solidFill>
              <a:latin typeface="Noto Sans SC"/>
              <a:ea typeface="Noto Sans SC"/>
              <a:cs typeface="Noto Sans SC"/>
            </a:endParaRPr>
          </a:p>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Minitab practical drill</a:t>
            </a:r>
            <a:endParaRPr lang="en-US" sz="2200">
              <a:solidFill>
                <a:srgbClr val="0A4F84">
                  <a:alpha val="100000"/>
                </a:srgbClr>
              </a:solidFill>
              <a:latin typeface="Noto Sans SC"/>
              <a:ea typeface="Noto Sans SC"/>
              <a:cs typeface="Noto Sans SC"/>
            </a:endParaRPr>
          </a:p>
          <a:p>
            <a:pPr marL="228600" lvl="1" indent="-228600" algn="l">
              <a:lnSpc>
                <a:spcPct val="180000"/>
              </a:lnSpc>
              <a:buFont typeface="Arial" panose="020B0604020202090204"/>
              <a:buChar char="•"/>
            </a:pPr>
            <a:r>
              <a:rPr lang="en-US" sz="2200">
                <a:solidFill>
                  <a:srgbClr val="0A4F84">
                    <a:alpha val="100000"/>
                  </a:srgbClr>
                </a:solidFill>
                <a:latin typeface="Noto Sans SC"/>
                <a:ea typeface="Noto Sans SC"/>
                <a:cs typeface="Noto Sans SC"/>
              </a:rPr>
              <a:t>Comprehensive case practice</a:t>
            </a:r>
            <a:endParaRPr lang="en-US" sz="2200">
              <a:solidFill>
                <a:srgbClr val="0A4F84">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SPC basics and statistical principles</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01</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statistical process control definition</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SPC is a method of real-time monitoring of the production process through statistical analysis technology, aiming to identify abnormal variations and take corrective measures to ensure that the process is stable and controlled.</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Quality Prevention Tools</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The core role of SPC is to shift from passive detection to active prevention, discover potential problems in advance through control charts and other tools, and reduce the production of defective products and quality costs.</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process capability quantification</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Quantify process capabilities by calculating indicators such as CPK and PPK to provide data support for quality improvement and help companies achieve Six Sigma management levels.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decision support system</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SPC data provides management with an objective basis for decision-making, avoiding judgment based on experience and realizing a data-driven quality management model.</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Basics of continuous improvement</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SPC is a key tool in the Check phase of the PDCA cycle, providing a visual feedback mechanism for continuous improvement.</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SPC definition and core role</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118379"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3" name="Freeform 3"/>
          <p:cNvSpPr/>
          <p:nvPr/>
        </p:nvSpPr>
        <p:spPr>
          <a:xfrm>
            <a:off x="369165"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4" name="Freeform 4"/>
          <p:cNvSpPr/>
          <p:nvPr/>
        </p:nvSpPr>
        <p:spPr>
          <a:xfrm rot="10800000">
            <a:off x="369166"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5" name="AutoShape 5"/>
          <p:cNvSpPr/>
          <p:nvPr/>
        </p:nvSpPr>
        <p:spPr>
          <a:xfrm>
            <a:off x="369164" y="5935180"/>
            <a:ext cx="11459847" cy="621927"/>
          </a:xfrm>
          <a:prstGeom prst="roundRect">
            <a:avLst>
              <a:gd name="adj" fmla="val 0"/>
            </a:avLst>
          </a:prstGeom>
          <a:solidFill>
            <a:schemeClr val="accent3">
              <a:alpha val="100000"/>
            </a:schemeClr>
          </a:solidFill>
        </p:spPr>
      </p:sp>
      <p:sp>
        <p:nvSpPr>
          <p:cNvPr id="6" name="TextBox 6"/>
          <p:cNvSpPr txBox="1"/>
          <p:nvPr/>
        </p:nvSpPr>
        <p:spPr>
          <a:xfrm>
            <a:off x="818363" y="603200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BFAFA">
                    <a:alpha val="100000"/>
                  </a:srgbClr>
                </a:solidFill>
                <a:latin typeface="Noto Sans SC"/>
                <a:ea typeface="Noto Sans SC"/>
                <a:cs typeface="Noto Sans SC"/>
              </a:rPr>
              <a:t>Identify improvement opportunities through variation analysis to improve process stability and capability index</a:t>
            </a:r>
            <a:endParaRPr lang="en-US" sz="1400">
              <a:solidFill>
                <a:srgbClr val="FBFAFA">
                  <a:alpha val="100000"/>
                </a:srgbClr>
              </a:solidFill>
              <a:latin typeface="Noto Sans SC"/>
              <a:ea typeface="Noto Sans SC"/>
              <a:cs typeface="Noto Sans SC"/>
            </a:endParaRPr>
          </a:p>
        </p:txBody>
      </p:sp>
      <p:sp>
        <p:nvSpPr>
          <p:cNvPr id="7" name="TextBox 7"/>
          <p:cNvSpPr txBox="1"/>
          <p:nvPr/>
        </p:nvSpPr>
        <p:spPr>
          <a:xfrm>
            <a:off x="544609"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6F9F6">
                    <a:alpha val="100000"/>
                  </a:srgbClr>
                </a:solidFill>
                <a:latin typeface="Noto Sans SC"/>
                <a:ea typeface="Noto Sans SC"/>
                <a:cs typeface="Noto Sans SC"/>
              </a:rPr>
              <a:t>common cause variation</a:t>
            </a:r>
            <a:endParaRPr lang="en-US" sz="1400">
              <a:solidFill>
                <a:srgbClr val="F6F9F6">
                  <a:alpha val="100000"/>
                </a:srgbClr>
              </a:solidFill>
              <a:latin typeface="Noto Sans SC"/>
              <a:ea typeface="Noto Sans SC"/>
              <a:cs typeface="Noto Sans SC"/>
            </a:endParaRPr>
          </a:p>
        </p:txBody>
      </p:sp>
      <p:sp>
        <p:nvSpPr>
          <p:cNvPr id="8" name="TextBox 8"/>
          <p:cNvSpPr txBox="1"/>
          <p:nvPr/>
        </p:nvSpPr>
        <p:spPr>
          <a:xfrm>
            <a:off x="553737"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Random fluctuations 
inherent process variation
 not attributable to a specific cause</a:t>
            </a:r>
            <a:endParaRPr lang="en-US" sz="1000">
              <a:solidFill>
                <a:srgbClr val="FBF9F9">
                  <a:alpha val="100000"/>
                </a:srgbClr>
              </a:solidFill>
              <a:latin typeface="Noto Sans SC"/>
              <a:ea typeface="Noto Sans SC"/>
              <a:cs typeface="Noto Sans SC"/>
            </a:endParaRPr>
          </a:p>
        </p:txBody>
      </p:sp>
      <p:sp>
        <p:nvSpPr>
          <p:cNvPr id="9" name="TextBox 9"/>
          <p:cNvSpPr txBox="1"/>
          <p:nvPr/>
        </p:nvSpPr>
        <p:spPr>
          <a:xfrm>
            <a:off x="803068"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Adjust equipment parameters
Optimize process parameters</a:t>
            </a:r>
            <a:endParaRPr lang="en-US" sz="1000">
              <a:solidFill>
                <a:schemeClr val="dk1">
                  <a:alpha val="100000"/>
                </a:schemeClr>
              </a:solidFill>
              <a:latin typeface="Noto Sans SC"/>
              <a:ea typeface="Noto Sans SC"/>
              <a:cs typeface="Noto Sans SC"/>
            </a:endParaRPr>
          </a:p>
        </p:txBody>
      </p:sp>
      <p:sp>
        <p:nvSpPr>
          <p:cNvPr id="10" name="AutoShape 10"/>
          <p:cNvSpPr/>
          <p:nvPr/>
        </p:nvSpPr>
        <p:spPr>
          <a:xfrm>
            <a:off x="649300" y="4177181"/>
            <a:ext cx="184666" cy="184666"/>
          </a:xfrm>
          <a:prstGeom prst="ellipse">
            <a:avLst/>
          </a:prstGeom>
          <a:solidFill>
            <a:schemeClr val="accent1">
              <a:alpha val="100000"/>
            </a:schemeClr>
          </a:solidFill>
        </p:spPr>
      </p:sp>
      <p:sp>
        <p:nvSpPr>
          <p:cNvPr id="11" name="TextBox 11"/>
          <p:cNvSpPr txBox="1"/>
          <p:nvPr/>
        </p:nvSpPr>
        <p:spPr>
          <a:xfrm>
            <a:off x="610887" y="4204151"/>
            <a:ext cx="266700"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12" name="TextBox 12"/>
          <p:cNvSpPr txBox="1"/>
          <p:nvPr/>
        </p:nvSpPr>
        <p:spPr>
          <a:xfrm>
            <a:off x="803068"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Use error-proofing techniques to reduce human intervention</a:t>
            </a:r>
            <a:endParaRPr lang="en-US" sz="1000">
              <a:solidFill>
                <a:schemeClr val="dk1">
                  <a:alpha val="100000"/>
                </a:schemeClr>
              </a:solidFill>
              <a:latin typeface="Noto Sans SC"/>
              <a:ea typeface="Noto Sans SC"/>
              <a:cs typeface="Noto Sans SC"/>
            </a:endParaRPr>
          </a:p>
        </p:txBody>
      </p:sp>
      <p:sp>
        <p:nvSpPr>
          <p:cNvPr id="13" name="AutoShape 13"/>
          <p:cNvSpPr/>
          <p:nvPr/>
        </p:nvSpPr>
        <p:spPr>
          <a:xfrm>
            <a:off x="649300" y="4875748"/>
            <a:ext cx="184666" cy="184666"/>
          </a:xfrm>
          <a:prstGeom prst="ellipse">
            <a:avLst/>
          </a:prstGeom>
          <a:solidFill>
            <a:schemeClr val="accent1">
              <a:alpha val="100000"/>
            </a:schemeClr>
          </a:solidFill>
        </p:spPr>
      </p:sp>
      <p:sp>
        <p:nvSpPr>
          <p:cNvPr id="14" name="TextBox 14"/>
          <p:cNvSpPr txBox="1"/>
          <p:nvPr/>
        </p:nvSpPr>
        <p:spPr>
          <a:xfrm>
            <a:off x="601759" y="4902718"/>
            <a:ext cx="27622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15" name="AutoShape 15"/>
          <p:cNvSpPr/>
          <p:nvPr/>
        </p:nvSpPr>
        <p:spPr>
          <a:xfrm>
            <a:off x="369165" y="5680733"/>
            <a:ext cx="2691410" cy="65684"/>
          </a:xfrm>
          <a:prstGeom prst="rect">
            <a:avLst/>
          </a:prstGeom>
          <a:solidFill>
            <a:schemeClr val="accent1">
              <a:alpha val="100000"/>
            </a:schemeClr>
          </a:solidFill>
        </p:spPr>
      </p:sp>
      <p:sp>
        <p:nvSpPr>
          <p:cNvPr id="16" name="Freeform 16"/>
          <p:cNvSpPr/>
          <p:nvPr/>
        </p:nvSpPr>
        <p:spPr>
          <a:xfrm>
            <a:off x="6216174"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17" name="Freeform 17"/>
          <p:cNvSpPr/>
          <p:nvPr/>
        </p:nvSpPr>
        <p:spPr>
          <a:xfrm rot="10800000">
            <a:off x="621617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18" name="TextBox 18"/>
          <p:cNvSpPr txBox="1"/>
          <p:nvPr/>
        </p:nvSpPr>
        <p:spPr>
          <a:xfrm>
            <a:off x="639161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5F6F4">
                    <a:alpha val="100000"/>
                  </a:srgbClr>
                </a:solidFill>
                <a:latin typeface="Noto Sans SC"/>
                <a:ea typeface="Noto Sans SC"/>
                <a:cs typeface="Noto Sans SC"/>
              </a:rPr>
              <a:t>trend variation</a:t>
            </a:r>
            <a:endParaRPr lang="en-US" sz="1400">
              <a:solidFill>
                <a:srgbClr val="F5F6F4">
                  <a:alpha val="100000"/>
                </a:srgbClr>
              </a:solidFill>
              <a:latin typeface="Noto Sans SC"/>
              <a:ea typeface="Noto Sans SC"/>
              <a:cs typeface="Noto Sans SC"/>
            </a:endParaRPr>
          </a:p>
        </p:txBody>
      </p:sp>
      <p:sp>
        <p:nvSpPr>
          <p:cNvPr id="19" name="TextBox 19"/>
          <p:cNvSpPr txBox="1"/>
          <p:nvPr/>
        </p:nvSpPr>
        <p:spPr>
          <a:xfrm>
            <a:off x="640074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6F3F3">
                    <a:alpha val="100000"/>
                  </a:srgbClr>
                </a:solidFill>
                <a:latin typeface="Noto Sans SC"/>
                <a:ea typeface="Noto Sans SC"/>
                <a:cs typeface="Noto Sans SC"/>
              </a:rPr>
              <a:t>Progressive Offset
Tool Wear
Material Aging</a:t>
            </a:r>
            <a:endParaRPr lang="en-US" sz="1000">
              <a:solidFill>
                <a:srgbClr val="F6F3F3">
                  <a:alpha val="100000"/>
                </a:srgbClr>
              </a:solidFill>
              <a:latin typeface="Noto Sans SC"/>
              <a:ea typeface="Noto Sans SC"/>
              <a:cs typeface="Noto Sans SC"/>
            </a:endParaRPr>
          </a:p>
        </p:txBody>
      </p:sp>
      <p:sp>
        <p:nvSpPr>
          <p:cNvPr id="20" name="TextBox 20"/>
          <p:cNvSpPr txBox="1"/>
          <p:nvPr/>
        </p:nvSpPr>
        <p:spPr>
          <a:xfrm>
            <a:off x="665007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Regular equipment maintenance
Establish replacement standards</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a:off x="6496309" y="4177181"/>
            <a:ext cx="184666" cy="184666"/>
          </a:xfrm>
          <a:prstGeom prst="ellipse">
            <a:avLst/>
          </a:prstGeom>
          <a:solidFill>
            <a:schemeClr val="accent1">
              <a:alpha val="100000"/>
            </a:schemeClr>
          </a:solidFill>
        </p:spPr>
      </p:sp>
      <p:sp>
        <p:nvSpPr>
          <p:cNvPr id="22" name="TextBox 22"/>
          <p:cNvSpPr txBox="1"/>
          <p:nvPr/>
        </p:nvSpPr>
        <p:spPr>
          <a:xfrm>
            <a:off x="647401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23" name="TextBox 23"/>
          <p:cNvSpPr txBox="1"/>
          <p:nvPr/>
        </p:nvSpPr>
        <p:spPr>
          <a:xfrm>
            <a:off x="665007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SPC Monitoring
Predictive Maintenance</a:t>
            </a:r>
            <a:endParaRPr lang="en-US" sz="1000">
              <a:solidFill>
                <a:schemeClr val="dk1">
                  <a:alpha val="100000"/>
                </a:schemeClr>
              </a:solidFill>
              <a:latin typeface="Noto Sans SC"/>
              <a:ea typeface="Noto Sans SC"/>
              <a:cs typeface="Noto Sans SC"/>
            </a:endParaRPr>
          </a:p>
        </p:txBody>
      </p:sp>
      <p:sp>
        <p:nvSpPr>
          <p:cNvPr id="24" name="AutoShape 24"/>
          <p:cNvSpPr/>
          <p:nvPr/>
        </p:nvSpPr>
        <p:spPr>
          <a:xfrm>
            <a:off x="6496309" y="4875748"/>
            <a:ext cx="184666" cy="184666"/>
          </a:xfrm>
          <a:prstGeom prst="ellipse">
            <a:avLst/>
          </a:prstGeom>
          <a:solidFill>
            <a:schemeClr val="accent1">
              <a:alpha val="100000"/>
            </a:schemeClr>
          </a:solidFill>
        </p:spPr>
      </p:sp>
      <p:sp>
        <p:nvSpPr>
          <p:cNvPr id="25" name="TextBox 25"/>
          <p:cNvSpPr txBox="1"/>
          <p:nvPr/>
        </p:nvSpPr>
        <p:spPr>
          <a:xfrm>
            <a:off x="647401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8F8">
                    <a:alpha val="100000"/>
                  </a:srgbClr>
                </a:solidFill>
                <a:latin typeface="Noto Sans SC"/>
                <a:ea typeface="Noto Sans SC"/>
                <a:cs typeface="Noto Sans SC"/>
              </a:rPr>
              <a:t>2</a:t>
            </a:r>
            <a:endParaRPr lang="en-US" sz="900">
              <a:solidFill>
                <a:srgbClr val="FFF8F8">
                  <a:alpha val="100000"/>
                </a:srgbClr>
              </a:solidFill>
              <a:latin typeface="Noto Sans SC"/>
              <a:ea typeface="Noto Sans SC"/>
              <a:cs typeface="Noto Sans SC"/>
            </a:endParaRPr>
          </a:p>
        </p:txBody>
      </p:sp>
      <p:sp>
        <p:nvSpPr>
          <p:cNvPr id="26" name="AutoShape 26"/>
          <p:cNvSpPr/>
          <p:nvPr/>
        </p:nvSpPr>
        <p:spPr>
          <a:xfrm>
            <a:off x="6216174" y="5680733"/>
            <a:ext cx="2691410" cy="65684"/>
          </a:xfrm>
          <a:prstGeom prst="rect">
            <a:avLst/>
          </a:prstGeom>
          <a:solidFill>
            <a:schemeClr val="accent1">
              <a:alpha val="100000"/>
            </a:schemeClr>
          </a:solidFill>
        </p:spPr>
      </p:sp>
      <p:sp>
        <p:nvSpPr>
          <p:cNvPr id="27" name="Freeform 27"/>
          <p:cNvSpPr/>
          <p:nvPr/>
        </p:nvSpPr>
        <p:spPr>
          <a:xfrm>
            <a:off x="3292670"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28" name="Freeform 28"/>
          <p:cNvSpPr/>
          <p:nvPr/>
        </p:nvSpPr>
        <p:spPr>
          <a:xfrm rot="10800000">
            <a:off x="3292671"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29" name="TextBox 29"/>
          <p:cNvSpPr txBox="1"/>
          <p:nvPr/>
        </p:nvSpPr>
        <p:spPr>
          <a:xfrm>
            <a:off x="3468114"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special cause variation</a:t>
            </a:r>
            <a:endParaRPr lang="en-US" sz="1400">
              <a:solidFill>
                <a:srgbClr val="F9FBF9">
                  <a:alpha val="100000"/>
                </a:srgbClr>
              </a:solidFill>
              <a:latin typeface="Noto Sans SC"/>
              <a:ea typeface="Noto Sans SC"/>
              <a:cs typeface="Noto Sans SC"/>
            </a:endParaRPr>
          </a:p>
        </p:txBody>
      </p:sp>
      <p:sp>
        <p:nvSpPr>
          <p:cNvPr id="30" name="TextBox 30"/>
          <p:cNvSpPr txBox="1"/>
          <p:nvPr/>
        </p:nvSpPr>
        <p:spPr>
          <a:xfrm>
            <a:off x="3477242"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Abnormal fluctuations with “identifiable causes” requiring immediate intervention</a:t>
            </a:r>
            <a:endParaRPr lang="en-US" sz="1000">
              <a:solidFill>
                <a:srgbClr val="FBF9F9">
                  <a:alpha val="100000"/>
                </a:srgbClr>
              </a:solidFill>
              <a:latin typeface="Noto Sans SC"/>
              <a:ea typeface="Noto Sans SC"/>
              <a:cs typeface="Noto Sans SC"/>
            </a:endParaRPr>
          </a:p>
        </p:txBody>
      </p:sp>
      <p:sp>
        <p:nvSpPr>
          <p:cNvPr id="31" name="TextBox 31"/>
          <p:cNvSpPr txBox="1"/>
          <p:nvPr/>
        </p:nvSpPr>
        <p:spPr>
          <a:xfrm>
            <a:off x="3726573"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5Why analysis method
Fishbone diagram analysis</a:t>
            </a:r>
            <a:endParaRPr lang="en-US" sz="1000">
              <a:solidFill>
                <a:schemeClr val="dk1">
                  <a:alpha val="100000"/>
                </a:schemeClr>
              </a:solidFill>
              <a:latin typeface="Noto Sans SC"/>
              <a:ea typeface="Noto Sans SC"/>
              <a:cs typeface="Noto Sans SC"/>
            </a:endParaRPr>
          </a:p>
        </p:txBody>
      </p:sp>
      <p:sp>
        <p:nvSpPr>
          <p:cNvPr id="32" name="AutoShape 32"/>
          <p:cNvSpPr/>
          <p:nvPr/>
        </p:nvSpPr>
        <p:spPr>
          <a:xfrm>
            <a:off x="3572805" y="4177181"/>
            <a:ext cx="184666" cy="184666"/>
          </a:xfrm>
          <a:prstGeom prst="ellipse">
            <a:avLst/>
          </a:prstGeom>
          <a:solidFill>
            <a:schemeClr val="accent2">
              <a:alpha val="100000"/>
            </a:schemeClr>
          </a:solidFill>
        </p:spPr>
      </p:sp>
      <p:sp>
        <p:nvSpPr>
          <p:cNvPr id="33" name="TextBox 33"/>
          <p:cNvSpPr txBox="1"/>
          <p:nvPr/>
        </p:nvSpPr>
        <p:spPr>
          <a:xfrm>
            <a:off x="3550508"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34" name="TextBox 34"/>
          <p:cNvSpPr txBox="1"/>
          <p:nvPr/>
        </p:nvSpPr>
        <p:spPr>
          <a:xfrm>
            <a:off x="3726573"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control charts
Establish alarm mechanism</a:t>
            </a:r>
            <a:endParaRPr lang="en-US" sz="1000">
              <a:solidFill>
                <a:schemeClr val="dk1">
                  <a:alpha val="100000"/>
                </a:schemeClr>
              </a:solidFill>
              <a:latin typeface="Noto Sans SC"/>
              <a:ea typeface="Noto Sans SC"/>
              <a:cs typeface="Noto Sans SC"/>
            </a:endParaRPr>
          </a:p>
        </p:txBody>
      </p:sp>
      <p:sp>
        <p:nvSpPr>
          <p:cNvPr id="35" name="AutoShape 35"/>
          <p:cNvSpPr/>
          <p:nvPr/>
        </p:nvSpPr>
        <p:spPr>
          <a:xfrm>
            <a:off x="3572805" y="4875748"/>
            <a:ext cx="184666" cy="184666"/>
          </a:xfrm>
          <a:prstGeom prst="ellipse">
            <a:avLst/>
          </a:prstGeom>
          <a:solidFill>
            <a:schemeClr val="accent2">
              <a:alpha val="100000"/>
            </a:schemeClr>
          </a:solidFill>
        </p:spPr>
      </p:sp>
      <p:sp>
        <p:nvSpPr>
          <p:cNvPr id="36" name="TextBox 36"/>
          <p:cNvSpPr txBox="1"/>
          <p:nvPr/>
        </p:nvSpPr>
        <p:spPr>
          <a:xfrm>
            <a:off x="3550508"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37" name="AutoShape 37"/>
          <p:cNvSpPr/>
          <p:nvPr/>
        </p:nvSpPr>
        <p:spPr>
          <a:xfrm>
            <a:off x="3286858" y="5680733"/>
            <a:ext cx="2691410" cy="65684"/>
          </a:xfrm>
          <a:prstGeom prst="rect">
            <a:avLst/>
          </a:prstGeom>
          <a:solidFill>
            <a:schemeClr val="accent2">
              <a:alpha val="100000"/>
            </a:schemeClr>
          </a:solidFill>
        </p:spPr>
      </p:sp>
      <p:sp>
        <p:nvSpPr>
          <p:cNvPr id="38" name="Freeform 38"/>
          <p:cNvSpPr/>
          <p:nvPr/>
        </p:nvSpPr>
        <p:spPr>
          <a:xfrm rot="10800000">
            <a:off x="910885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39" name="TextBox 39"/>
          <p:cNvSpPr txBox="1"/>
          <p:nvPr/>
        </p:nvSpPr>
        <p:spPr>
          <a:xfrm>
            <a:off x="928429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periodic variation</a:t>
            </a:r>
            <a:endParaRPr lang="en-US" sz="1400">
              <a:solidFill>
                <a:srgbClr val="F9FBF9">
                  <a:alpha val="100000"/>
                </a:srgbClr>
              </a:solidFill>
              <a:latin typeface="Noto Sans SC"/>
              <a:ea typeface="Noto Sans SC"/>
              <a:cs typeface="Noto Sans SC"/>
            </a:endParaRPr>
          </a:p>
        </p:txBody>
      </p:sp>
      <p:sp>
        <p:nvSpPr>
          <p:cNvPr id="40" name="TextBox 40"/>
          <p:cNvSpPr txBox="1"/>
          <p:nvPr/>
        </p:nvSpPr>
        <p:spPr>
          <a:xfrm>
            <a:off x="929342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9F6F6">
                    <a:alpha val="100000"/>
                  </a:srgbClr>
                </a:solidFill>
                <a:latin typeface="Noto Sans SC"/>
                <a:ea typeface="Noto Sans SC"/>
                <a:cs typeface="Noto Sans SC"/>
              </a:rPr>
              <a:t>Seasonal Fluctuations 
Shift Differences
Environmental Cycles</a:t>
            </a:r>
            <a:endParaRPr lang="en-US" sz="1000">
              <a:solidFill>
                <a:srgbClr val="F9F6F6">
                  <a:alpha val="100000"/>
                </a:srgbClr>
              </a:solidFill>
              <a:latin typeface="Noto Sans SC"/>
              <a:ea typeface="Noto Sans SC"/>
              <a:cs typeface="Noto Sans SC"/>
            </a:endParaRPr>
          </a:p>
        </p:txBody>
      </p:sp>
      <p:sp>
        <p:nvSpPr>
          <p:cNvPr id="41" name="TextBox 41"/>
          <p:cNvSpPr txBox="1"/>
          <p:nvPr/>
        </p:nvSpPr>
        <p:spPr>
          <a:xfrm>
            <a:off x="954275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Time Series Analysis
Spectral Analysis</a:t>
            </a:r>
            <a:endParaRPr lang="en-US" sz="1000">
              <a:solidFill>
                <a:schemeClr val="dk1">
                  <a:alpha val="100000"/>
                </a:schemeClr>
              </a:solidFill>
              <a:latin typeface="Noto Sans SC"/>
              <a:ea typeface="Noto Sans SC"/>
              <a:cs typeface="Noto Sans SC"/>
            </a:endParaRPr>
          </a:p>
        </p:txBody>
      </p:sp>
      <p:sp>
        <p:nvSpPr>
          <p:cNvPr id="42" name="AutoShape 42"/>
          <p:cNvSpPr/>
          <p:nvPr/>
        </p:nvSpPr>
        <p:spPr>
          <a:xfrm>
            <a:off x="9388989" y="4177181"/>
            <a:ext cx="184666" cy="184666"/>
          </a:xfrm>
          <a:prstGeom prst="ellipse">
            <a:avLst/>
          </a:prstGeom>
          <a:solidFill>
            <a:schemeClr val="accent3">
              <a:alpha val="100000"/>
            </a:schemeClr>
          </a:solidFill>
        </p:spPr>
      </p:sp>
      <p:sp>
        <p:nvSpPr>
          <p:cNvPr id="43" name="TextBox 43"/>
          <p:cNvSpPr txBox="1"/>
          <p:nvPr/>
        </p:nvSpPr>
        <p:spPr>
          <a:xfrm>
            <a:off x="936669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44" name="TextBox 44"/>
          <p:cNvSpPr txBox="1"/>
          <p:nvPr/>
        </p:nvSpPr>
        <p:spPr>
          <a:xfrm>
            <a:off x="954275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Adjust control limits
stratified analysis</a:t>
            </a:r>
            <a:endParaRPr lang="en-US" sz="1000">
              <a:solidFill>
                <a:schemeClr val="dk1">
                  <a:alpha val="100000"/>
                </a:schemeClr>
              </a:solidFill>
              <a:latin typeface="Noto Sans SC"/>
              <a:ea typeface="Noto Sans SC"/>
              <a:cs typeface="Noto Sans SC"/>
            </a:endParaRPr>
          </a:p>
        </p:txBody>
      </p:sp>
      <p:sp>
        <p:nvSpPr>
          <p:cNvPr id="45" name="AutoShape 45"/>
          <p:cNvSpPr/>
          <p:nvPr/>
        </p:nvSpPr>
        <p:spPr>
          <a:xfrm>
            <a:off x="9388989" y="4875748"/>
            <a:ext cx="184666" cy="184666"/>
          </a:xfrm>
          <a:prstGeom prst="ellipse">
            <a:avLst/>
          </a:prstGeom>
          <a:solidFill>
            <a:schemeClr val="accent3">
              <a:alpha val="100000"/>
            </a:schemeClr>
          </a:solidFill>
        </p:spPr>
      </p:sp>
      <p:sp>
        <p:nvSpPr>
          <p:cNvPr id="46" name="TextBox 46"/>
          <p:cNvSpPr txBox="1"/>
          <p:nvPr/>
        </p:nvSpPr>
        <p:spPr>
          <a:xfrm>
            <a:off x="936669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47" name="AutoShape 47"/>
          <p:cNvSpPr/>
          <p:nvPr/>
        </p:nvSpPr>
        <p:spPr>
          <a:xfrm>
            <a:off x="9108854" y="5680733"/>
            <a:ext cx="2691410" cy="65684"/>
          </a:xfrm>
          <a:prstGeom prst="rect">
            <a:avLst/>
          </a:prstGeom>
          <a:solidFill>
            <a:schemeClr val="accent2">
              <a:alpha val="100000"/>
            </a:schemeClr>
          </a:solidFill>
        </p:spPr>
      </p:sp>
      <p:sp>
        <p:nvSpPr>
          <p:cNvPr id="48" name="AutoShape 48"/>
          <p:cNvSpPr/>
          <p:nvPr/>
        </p:nvSpPr>
        <p:spPr>
          <a:xfrm>
            <a:off x="4294632" y="1043654"/>
            <a:ext cx="687419" cy="687419"/>
          </a:xfrm>
          <a:prstGeom prst="ellipse">
            <a:avLst/>
          </a:prstGeom>
          <a:solidFill>
            <a:schemeClr val="accent2">
              <a:alpha val="100000"/>
              <a:lumMod val="75000"/>
            </a:schemeClr>
          </a:solidFill>
        </p:spPr>
      </p:sp>
      <p:sp>
        <p:nvSpPr>
          <p:cNvPr id="49" name="AutoShape 49"/>
          <p:cNvSpPr/>
          <p:nvPr/>
        </p:nvSpPr>
        <p:spPr>
          <a:xfrm>
            <a:off x="10110788" y="1043654"/>
            <a:ext cx="687419" cy="687419"/>
          </a:xfrm>
          <a:prstGeom prst="ellipse">
            <a:avLst/>
          </a:prstGeom>
          <a:solidFill>
            <a:schemeClr val="accent2">
              <a:alpha val="100000"/>
              <a:lumMod val="75000"/>
            </a:scheme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Analysis of process variation types and causes</a:t>
            </a:r>
            <a:endParaRPr lang="en-US" sz="3000" b="1">
              <a:solidFill>
                <a:schemeClr val="dk2">
                  <a:alpha val="100000"/>
                </a:schemeClr>
              </a:solidFill>
              <a:latin typeface="Noto Sans SC"/>
              <a:ea typeface="Noto Sans SC"/>
              <a:cs typeface="Noto Sans SC"/>
            </a:endParaRPr>
          </a:p>
        </p:txBody>
      </p:sp>
      <p:sp>
        <p:nvSpPr>
          <p:cNvPr id="51" name="Freeform 51"/>
          <p:cNvSpPr/>
          <p:nvPr/>
        </p:nvSpPr>
        <p:spPr>
          <a:xfrm>
            <a:off x="10242715"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9F9">
              <a:alpha val="100000"/>
            </a:srgbClr>
          </a:solidFill>
        </p:spPr>
      </p:sp>
      <p:sp>
        <p:nvSpPr>
          <p:cNvPr id="52" name="Freeform 52"/>
          <p:cNvSpPr/>
          <p:nvPr/>
        </p:nvSpPr>
        <p:spPr>
          <a:xfrm>
            <a:off x="4426532"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8F8">
              <a:alpha val="100000"/>
            </a:srgbClr>
          </a:solidFill>
        </p:spPr>
      </p:sp>
      <p:sp>
        <p:nvSpPr>
          <p:cNvPr id="53" name="AutoShape 53"/>
          <p:cNvSpPr/>
          <p:nvPr/>
        </p:nvSpPr>
        <p:spPr>
          <a:xfrm>
            <a:off x="1371124" y="1041273"/>
            <a:ext cx="687419" cy="687419"/>
          </a:xfrm>
          <a:prstGeom prst="ellipse">
            <a:avLst/>
          </a:prstGeom>
          <a:solidFill>
            <a:schemeClr val="accent1">
              <a:alpha val="100000"/>
              <a:lumMod val="75000"/>
            </a:schemeClr>
          </a:solidFill>
        </p:spPr>
      </p:sp>
      <p:sp>
        <p:nvSpPr>
          <p:cNvPr id="54" name="Freeform 54"/>
          <p:cNvSpPr/>
          <p:nvPr/>
        </p:nvSpPr>
        <p:spPr>
          <a:xfrm>
            <a:off x="1588865"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AutoShape 55"/>
          <p:cNvSpPr/>
          <p:nvPr/>
        </p:nvSpPr>
        <p:spPr>
          <a:xfrm>
            <a:off x="3637121" y="3546062"/>
            <a:ext cx="2002631" cy="328136"/>
          </a:xfrm>
          <a:prstGeom prst="roundRect">
            <a:avLst>
              <a:gd name="adj" fmla="val 50000"/>
            </a:avLst>
          </a:prstGeom>
          <a:solidFill>
            <a:schemeClr val="accent2">
              <a:alpha val="100000"/>
            </a:schemeClr>
          </a:solidFill>
        </p:spPr>
      </p:sp>
      <p:sp>
        <p:nvSpPr>
          <p:cNvPr id="56" name="TextBox 56"/>
          <p:cNvSpPr txBox="1"/>
          <p:nvPr/>
        </p:nvSpPr>
        <p:spPr>
          <a:xfrm>
            <a:off x="3936111" y="3623691"/>
            <a:ext cx="166439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strategies: root cause analysis</a:t>
            </a:r>
            <a:endParaRPr lang="en-US" sz="1200">
              <a:solidFill>
                <a:srgbClr val="FFFFFF">
                  <a:alpha val="100000"/>
                </a:srgbClr>
              </a:solidFill>
              <a:latin typeface="Noto Sans SC"/>
              <a:ea typeface="Noto Sans SC"/>
              <a:cs typeface="Noto Sans SC"/>
            </a:endParaRPr>
          </a:p>
        </p:txBody>
      </p:sp>
      <p:sp>
        <p:nvSpPr>
          <p:cNvPr id="57" name="AutoShape 57"/>
          <p:cNvSpPr/>
          <p:nvPr/>
        </p:nvSpPr>
        <p:spPr>
          <a:xfrm>
            <a:off x="3684746" y="3584448"/>
            <a:ext cx="251365" cy="251365"/>
          </a:xfrm>
          <a:prstGeom prst="ellipse">
            <a:avLst/>
          </a:prstGeom>
          <a:solidFill>
            <a:srgbClr val="FFFFFF">
              <a:alpha val="100000"/>
            </a:srgbClr>
          </a:solidFill>
        </p:spPr>
      </p:sp>
      <p:sp>
        <p:nvSpPr>
          <p:cNvPr id="58" name="Freeform 58"/>
          <p:cNvSpPr/>
          <p:nvPr/>
        </p:nvSpPr>
        <p:spPr>
          <a:xfrm rot="2700000">
            <a:off x="3780568"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59" name="AutoShape 59"/>
          <p:cNvSpPr/>
          <p:nvPr/>
        </p:nvSpPr>
        <p:spPr>
          <a:xfrm>
            <a:off x="9453276" y="3546062"/>
            <a:ext cx="2002631" cy="328136"/>
          </a:xfrm>
          <a:prstGeom prst="roundRect">
            <a:avLst>
              <a:gd name="adj" fmla="val 50000"/>
            </a:avLst>
          </a:prstGeom>
          <a:solidFill>
            <a:schemeClr val="accent2">
              <a:alpha val="100000"/>
            </a:schemeClr>
          </a:solidFill>
        </p:spPr>
      </p:sp>
      <p:sp>
        <p:nvSpPr>
          <p:cNvPr id="60" name="TextBox 60"/>
          <p:cNvSpPr txBox="1"/>
          <p:nvPr/>
        </p:nvSpPr>
        <p:spPr>
          <a:xfrm>
            <a:off x="9752362" y="3623691"/>
            <a:ext cx="166430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Strategies: Pattern Recognition</a:t>
            </a:r>
            <a:endParaRPr lang="en-US" sz="1200">
              <a:solidFill>
                <a:srgbClr val="FFFFFF">
                  <a:alpha val="100000"/>
                </a:srgbClr>
              </a:solidFill>
              <a:latin typeface="Noto Sans SC"/>
              <a:ea typeface="Noto Sans SC"/>
              <a:cs typeface="Noto Sans SC"/>
            </a:endParaRPr>
          </a:p>
        </p:txBody>
      </p:sp>
      <p:sp>
        <p:nvSpPr>
          <p:cNvPr id="61" name="AutoShape 61"/>
          <p:cNvSpPr/>
          <p:nvPr/>
        </p:nvSpPr>
        <p:spPr>
          <a:xfrm>
            <a:off x="9500997" y="3584448"/>
            <a:ext cx="251365" cy="251365"/>
          </a:xfrm>
          <a:prstGeom prst="ellipse">
            <a:avLst/>
          </a:prstGeom>
          <a:solidFill>
            <a:srgbClr val="FFFFFF">
              <a:alpha val="100000"/>
            </a:srgbClr>
          </a:solidFill>
        </p:spPr>
      </p:sp>
      <p:sp>
        <p:nvSpPr>
          <p:cNvPr id="62" name="Freeform 62"/>
          <p:cNvSpPr/>
          <p:nvPr/>
        </p:nvSpPr>
        <p:spPr>
          <a:xfrm rot="2700000">
            <a:off x="9596724" y="3636264"/>
            <a:ext cx="65818" cy="112871"/>
          </a:xfrm>
          <a:custGeom>
            <a:avLst/>
            <a:gdLst/>
            <a:ahLst/>
            <a:cxnLst/>
            <a:rect l="l" t="t" r="r" b="b"/>
            <a:pathLst>
              <a:path w="218174" h="415436">
                <a:moveTo>
                  <a:pt x="218174" y="0"/>
                </a:moveTo>
                <a:lnTo>
                  <a:pt x="218174" y="415436"/>
                </a:lnTo>
                <a:lnTo>
                  <a:pt x="0" y="415436"/>
                </a:lnTo>
              </a:path>
            </a:pathLst>
          </a:custGeom>
          <a:solidFill>
            <a:srgbClr val="007C85">
              <a:alpha val="0"/>
            </a:srgbClr>
          </a:solidFill>
          <a:ln w="38100">
            <a:solidFill>
              <a:schemeClr val="accent2">
                <a:alpha val="100000"/>
              </a:schemeClr>
            </a:solidFill>
            <a:prstDash val="solid"/>
          </a:ln>
        </p:spPr>
      </p:sp>
      <p:sp>
        <p:nvSpPr>
          <p:cNvPr id="63" name="AutoShape 63"/>
          <p:cNvSpPr/>
          <p:nvPr/>
        </p:nvSpPr>
        <p:spPr>
          <a:xfrm>
            <a:off x="7218140" y="1041273"/>
            <a:ext cx="687419" cy="687419"/>
          </a:xfrm>
          <a:prstGeom prst="ellipse">
            <a:avLst/>
          </a:prstGeom>
          <a:solidFill>
            <a:schemeClr val="accent1">
              <a:alpha val="100000"/>
              <a:lumMod val="75000"/>
            </a:schemeClr>
          </a:solidFill>
        </p:spPr>
      </p:sp>
      <p:sp>
        <p:nvSpPr>
          <p:cNvPr id="64" name="Freeform 64"/>
          <p:cNvSpPr/>
          <p:nvPr/>
        </p:nvSpPr>
        <p:spPr>
          <a:xfrm>
            <a:off x="7435882"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65" name="AutoShape 65"/>
          <p:cNvSpPr/>
          <p:nvPr/>
        </p:nvSpPr>
        <p:spPr>
          <a:xfrm>
            <a:off x="713613" y="3546062"/>
            <a:ext cx="2002631" cy="328136"/>
          </a:xfrm>
          <a:prstGeom prst="roundRect">
            <a:avLst>
              <a:gd name="adj" fmla="val 50000"/>
            </a:avLst>
          </a:prstGeom>
          <a:solidFill>
            <a:schemeClr val="accent1">
              <a:alpha val="100000"/>
            </a:schemeClr>
          </a:solidFill>
        </p:spPr>
      </p:sp>
      <p:sp>
        <p:nvSpPr>
          <p:cNvPr id="66" name="TextBox 66"/>
          <p:cNvSpPr txBox="1"/>
          <p:nvPr/>
        </p:nvSpPr>
        <p:spPr>
          <a:xfrm>
            <a:off x="1012603"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strategies: process optimization</a:t>
            </a:r>
            <a:endParaRPr lang="en-US" sz="1200">
              <a:solidFill>
                <a:srgbClr val="FFFFFF">
                  <a:alpha val="100000"/>
                </a:srgbClr>
              </a:solidFill>
              <a:latin typeface="Noto Sans SC"/>
              <a:ea typeface="Noto Sans SC"/>
              <a:cs typeface="Noto Sans SC"/>
            </a:endParaRPr>
          </a:p>
        </p:txBody>
      </p:sp>
      <p:sp>
        <p:nvSpPr>
          <p:cNvPr id="67" name="AutoShape 67"/>
          <p:cNvSpPr/>
          <p:nvPr/>
        </p:nvSpPr>
        <p:spPr>
          <a:xfrm>
            <a:off x="761238" y="3584448"/>
            <a:ext cx="251365" cy="251365"/>
          </a:xfrm>
          <a:prstGeom prst="ellipse">
            <a:avLst/>
          </a:prstGeom>
          <a:solidFill>
            <a:srgbClr val="FFFFFF">
              <a:alpha val="100000"/>
            </a:srgbClr>
          </a:solidFill>
        </p:spPr>
      </p:sp>
      <p:sp>
        <p:nvSpPr>
          <p:cNvPr id="68" name="Freeform 68"/>
          <p:cNvSpPr/>
          <p:nvPr/>
        </p:nvSpPr>
        <p:spPr>
          <a:xfrm rot="2700000">
            <a:off x="857060"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69" name="AutoShape 69"/>
          <p:cNvSpPr/>
          <p:nvPr/>
        </p:nvSpPr>
        <p:spPr>
          <a:xfrm>
            <a:off x="6560630" y="3546062"/>
            <a:ext cx="2002631" cy="328136"/>
          </a:xfrm>
          <a:prstGeom prst="roundRect">
            <a:avLst>
              <a:gd name="adj" fmla="val 50000"/>
            </a:avLst>
          </a:prstGeom>
          <a:solidFill>
            <a:schemeClr val="accent1">
              <a:alpha val="100000"/>
            </a:schemeClr>
          </a:solidFill>
        </p:spPr>
      </p:sp>
      <p:sp>
        <p:nvSpPr>
          <p:cNvPr id="70" name="TextBox 70"/>
          <p:cNvSpPr txBox="1"/>
          <p:nvPr/>
        </p:nvSpPr>
        <p:spPr>
          <a:xfrm>
            <a:off x="6859619"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strategies: preventive maintenance</a:t>
            </a:r>
            <a:endParaRPr lang="en-US" sz="1200">
              <a:solidFill>
                <a:srgbClr val="FFFFFF">
                  <a:alpha val="100000"/>
                </a:srgbClr>
              </a:solidFill>
              <a:latin typeface="Noto Sans SC"/>
              <a:ea typeface="Noto Sans SC"/>
              <a:cs typeface="Noto Sans SC"/>
            </a:endParaRPr>
          </a:p>
        </p:txBody>
      </p:sp>
      <p:sp>
        <p:nvSpPr>
          <p:cNvPr id="71" name="AutoShape 71"/>
          <p:cNvSpPr/>
          <p:nvPr/>
        </p:nvSpPr>
        <p:spPr>
          <a:xfrm>
            <a:off x="6608255" y="3584448"/>
            <a:ext cx="251365" cy="251365"/>
          </a:xfrm>
          <a:prstGeom prst="ellipse">
            <a:avLst/>
          </a:prstGeom>
          <a:solidFill>
            <a:srgbClr val="FFFFFF">
              <a:alpha val="100000"/>
            </a:srgbClr>
          </a:solidFill>
        </p:spPr>
      </p:sp>
      <p:sp>
        <p:nvSpPr>
          <p:cNvPr id="72" name="Freeform 72"/>
          <p:cNvSpPr/>
          <p:nvPr/>
        </p:nvSpPr>
        <p:spPr>
          <a:xfrm rot="2700000">
            <a:off x="6704076"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49437" y="4255117"/>
            <a:ext cx="3699384" cy="2235599"/>
          </a:xfrm>
          <a:prstGeom prst="roundRect">
            <a:avLst>
              <a:gd name="adj" fmla="val 16667"/>
            </a:avLst>
          </a:prstGeom>
          <a:solidFill>
            <a:schemeClr val="lt2">
              <a:alpha val="80000"/>
            </a:schemeClr>
          </a:solidFill>
        </p:spPr>
      </p:sp>
      <p:sp>
        <p:nvSpPr>
          <p:cNvPr id="3" name="AutoShape 3"/>
          <p:cNvSpPr/>
          <p:nvPr/>
        </p:nvSpPr>
        <p:spPr>
          <a:xfrm>
            <a:off x="8061524" y="4255117"/>
            <a:ext cx="3699384" cy="2235599"/>
          </a:xfrm>
          <a:prstGeom prst="roundRect">
            <a:avLst>
              <a:gd name="adj" fmla="val 16667"/>
            </a:avLst>
          </a:prstGeom>
          <a:solidFill>
            <a:schemeClr val="lt2">
              <a:alpha val="80000"/>
            </a:schemeClr>
          </a:solidFill>
        </p:spPr>
      </p:sp>
      <p:sp>
        <p:nvSpPr>
          <p:cNvPr id="4" name="AutoShape 4"/>
          <p:cNvSpPr/>
          <p:nvPr/>
        </p:nvSpPr>
        <p:spPr>
          <a:xfrm>
            <a:off x="4194952" y="4255117"/>
            <a:ext cx="3699384" cy="2235599"/>
          </a:xfrm>
          <a:prstGeom prst="roundRect">
            <a:avLst>
              <a:gd name="adj" fmla="val 16667"/>
            </a:avLst>
          </a:prstGeom>
          <a:solidFill>
            <a:schemeClr val="lt2">
              <a:alpha val="80000"/>
            </a:schemeClr>
          </a:solidFill>
        </p:spPr>
      </p:sp>
      <p:sp>
        <p:nvSpPr>
          <p:cNvPr id="5" name="AutoShape 5"/>
          <p:cNvSpPr/>
          <p:nvPr/>
        </p:nvSpPr>
        <p:spPr>
          <a:xfrm>
            <a:off x="8112652" y="1525054"/>
            <a:ext cx="3699384" cy="2235599"/>
          </a:xfrm>
          <a:prstGeom prst="roundRect">
            <a:avLst>
              <a:gd name="adj" fmla="val 16667"/>
            </a:avLst>
          </a:prstGeom>
          <a:solidFill>
            <a:schemeClr val="lt2">
              <a:alpha val="80000"/>
            </a:schemeClr>
          </a:solidFill>
        </p:spPr>
      </p:sp>
      <p:sp>
        <p:nvSpPr>
          <p:cNvPr id="6" name="AutoShape 6"/>
          <p:cNvSpPr/>
          <p:nvPr/>
        </p:nvSpPr>
        <p:spPr>
          <a:xfrm>
            <a:off x="4246081" y="1525054"/>
            <a:ext cx="3699384" cy="2235599"/>
          </a:xfrm>
          <a:prstGeom prst="roundRect">
            <a:avLst>
              <a:gd name="adj" fmla="val 16667"/>
            </a:avLst>
          </a:prstGeom>
          <a:solidFill>
            <a:schemeClr val="lt2">
              <a:alpha val="80000"/>
            </a:schemeClr>
          </a:solidFill>
        </p:spPr>
      </p:sp>
      <p:sp>
        <p:nvSpPr>
          <p:cNvPr id="7" name="AutoShape 7"/>
          <p:cNvSpPr/>
          <p:nvPr/>
        </p:nvSpPr>
        <p:spPr>
          <a:xfrm>
            <a:off x="400566" y="1525054"/>
            <a:ext cx="3699384" cy="2235599"/>
          </a:xfrm>
          <a:prstGeom prst="roundRect">
            <a:avLst>
              <a:gd name="adj" fmla="val 16667"/>
            </a:avLst>
          </a:prstGeom>
          <a:solidFill>
            <a:schemeClr val="lt2">
              <a:alpha val="80000"/>
            </a:schemeClr>
          </a:solidFill>
        </p:spPr>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Normal distribution and basic statistics</a:t>
            </a:r>
            <a:endParaRPr lang="en-US" sz="3000" b="1">
              <a:solidFill>
                <a:schemeClr val="dk2">
                  <a:alpha val="100000"/>
                </a:schemeClr>
              </a:solidFill>
              <a:latin typeface="Noto Sans SC"/>
              <a:ea typeface="Noto Sans SC"/>
              <a:cs typeface="Noto Sans SC"/>
            </a:endParaRPr>
          </a:p>
        </p:txBody>
      </p:sp>
      <p:sp>
        <p:nvSpPr>
          <p:cNvPr id="9" name="AutoShape 9"/>
          <p:cNvSpPr/>
          <p:nvPr/>
        </p:nvSpPr>
        <p:spPr>
          <a:xfrm>
            <a:off x="1926519" y="1148796"/>
            <a:ext cx="666750" cy="666750"/>
          </a:xfrm>
          <a:prstGeom prst="ellipse">
            <a:avLst/>
          </a:prstGeom>
          <a:solidFill>
            <a:schemeClr val="accent1">
              <a:alpha val="100000"/>
            </a:schemeClr>
          </a:solidFill>
        </p:spPr>
      </p:sp>
      <p:sp>
        <p:nvSpPr>
          <p:cNvPr id="10" name="TextBox 10"/>
          <p:cNvSpPr txBox="1"/>
          <p:nvPr/>
        </p:nvSpPr>
        <p:spPr>
          <a:xfrm>
            <a:off x="624948"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Normal distribution characteristics</a:t>
            </a:r>
            <a:endParaRPr lang="en-US" sz="2400" b="1">
              <a:solidFill>
                <a:schemeClr val="accent1">
                  <a:alpha val="100000"/>
                </a:schemeClr>
              </a:solidFill>
              <a:latin typeface="Noto Sans SC"/>
              <a:ea typeface="Noto Sans SC"/>
              <a:cs typeface="Noto Sans SC"/>
            </a:endParaRPr>
          </a:p>
        </p:txBody>
      </p:sp>
      <p:sp>
        <p:nvSpPr>
          <p:cNvPr id="11" name="TextBox 11"/>
          <p:cNvSpPr txBox="1"/>
          <p:nvPr/>
        </p:nvSpPr>
        <p:spPr>
          <a:xfrm>
            <a:off x="51835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The bell-shaped symmetrical curve is completely determined by the mean μ and the standard deviation σ, covering the practical application scenarios of 68-95-99.7% of the rules of thumb.</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858413"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3" name="AutoShape 13"/>
          <p:cNvSpPr/>
          <p:nvPr/>
        </p:nvSpPr>
        <p:spPr>
          <a:xfrm>
            <a:off x="5782367" y="1148796"/>
            <a:ext cx="666750" cy="666750"/>
          </a:xfrm>
          <a:prstGeom prst="ellipse">
            <a:avLst/>
          </a:prstGeom>
          <a:solidFill>
            <a:schemeClr val="accent1">
              <a:alpha val="100000"/>
            </a:schemeClr>
          </a:solidFill>
        </p:spPr>
      </p:sp>
      <p:sp>
        <p:nvSpPr>
          <p:cNvPr id="14" name="TextBox 14"/>
          <p:cNvSpPr txBox="1"/>
          <p:nvPr/>
        </p:nvSpPr>
        <p:spPr>
          <a:xfrm>
            <a:off x="4480796"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central limit theorem</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4374199"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Regardless of the original distribution shape, the sample mean distribution approaches a normal distribution as the sample size increases, which is the theoretical basis of control charts.</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5714261"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7" name="AutoShape 17"/>
          <p:cNvSpPr/>
          <p:nvPr/>
        </p:nvSpPr>
        <p:spPr>
          <a:xfrm>
            <a:off x="9628970" y="1148796"/>
            <a:ext cx="666750" cy="666750"/>
          </a:xfrm>
          <a:prstGeom prst="ellipse">
            <a:avLst/>
          </a:prstGeom>
          <a:solidFill>
            <a:schemeClr val="accent1">
              <a:alpha val="100000"/>
            </a:schemeClr>
          </a:solidFill>
        </p:spPr>
      </p:sp>
      <p:sp>
        <p:nvSpPr>
          <p:cNvPr id="18" name="TextBox 18"/>
          <p:cNvSpPr txBox="1"/>
          <p:nvPr/>
        </p:nvSpPr>
        <p:spPr>
          <a:xfrm>
            <a:off x="8327399"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Statistics calculation</a:t>
            </a:r>
            <a:endParaRPr lang="en-US" sz="2400" b="1">
              <a:solidFill>
                <a:schemeClr val="accent1">
                  <a:alpha val="100000"/>
                </a:schemeClr>
              </a:solidFill>
              <a:latin typeface="Noto Sans SC"/>
              <a:ea typeface="Noto Sans SC"/>
              <a:cs typeface="Noto Sans SC"/>
            </a:endParaRPr>
          </a:p>
        </p:txBody>
      </p:sp>
      <p:sp>
        <p:nvSpPr>
          <p:cNvPr id="19" name="TextBox 19"/>
          <p:cNvSpPr txBox="1"/>
          <p:nvPr/>
        </p:nvSpPr>
        <p:spPr>
          <a:xfrm>
            <a:off x="822080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Describe in detail the calculation formulas for statistics such as mean, range, moving range, standard deviation and their implementation paths in Minitab.</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9560864"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AutoShape 21"/>
          <p:cNvSpPr/>
          <p:nvPr/>
        </p:nvSpPr>
        <p:spPr>
          <a:xfrm>
            <a:off x="1883095" y="3866252"/>
            <a:ext cx="666750" cy="666750"/>
          </a:xfrm>
          <a:prstGeom prst="ellipse">
            <a:avLst/>
          </a:prstGeom>
          <a:solidFill>
            <a:schemeClr val="accent1">
              <a:alpha val="100000"/>
            </a:schemeClr>
          </a:solidFill>
        </p:spPr>
      </p:sp>
      <p:sp>
        <p:nvSpPr>
          <p:cNvPr id="22" name="TextBox 22"/>
          <p:cNvSpPr txBox="1"/>
          <p:nvPr/>
        </p:nvSpPr>
        <p:spPr>
          <a:xfrm>
            <a:off x="58152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Distribution pattern diagnosis</a:t>
            </a:r>
            <a:endParaRPr lang="en-US" sz="2400" b="1">
              <a:solidFill>
                <a:schemeClr val="accent1">
                  <a:alpha val="100000"/>
                </a:schemeClr>
              </a:solidFill>
              <a:latin typeface="Noto Sans SC"/>
              <a:ea typeface="Noto Sans SC"/>
              <a:cs typeface="Noto Sans SC"/>
            </a:endParaRPr>
          </a:p>
        </p:txBody>
      </p:sp>
      <p:sp>
        <p:nvSpPr>
          <p:cNvPr id="23" name="TextBox 23"/>
          <p:cNvSpPr txBox="1"/>
          <p:nvPr/>
        </p:nvSpPr>
        <p:spPr>
          <a:xfrm>
            <a:off x="47492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Verify the normality of the data through normal probability plots, Anderson-Darling tests and other methods to guide the selection of subsequent analysis methods.</a:t>
            </a:r>
            <a:endParaRPr lang="en-US" sz="1500">
              <a:solidFill>
                <a:schemeClr val="dk1">
                  <a:alpha val="100000"/>
                </a:schemeClr>
              </a:solidFill>
              <a:latin typeface="Noto Sans SC"/>
              <a:ea typeface="Noto Sans SC"/>
              <a:cs typeface="Noto Sans SC"/>
            </a:endParaRPr>
          </a:p>
        </p:txBody>
      </p:sp>
      <p:sp>
        <p:nvSpPr>
          <p:cNvPr id="24" name="TextBox 24"/>
          <p:cNvSpPr txBox="1"/>
          <p:nvPr/>
        </p:nvSpPr>
        <p:spPr>
          <a:xfrm>
            <a:off x="181498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5" name="AutoShape 25"/>
          <p:cNvSpPr/>
          <p:nvPr/>
        </p:nvSpPr>
        <p:spPr>
          <a:xfrm>
            <a:off x="5738942" y="3866252"/>
            <a:ext cx="666750" cy="666750"/>
          </a:xfrm>
          <a:prstGeom prst="ellipse">
            <a:avLst/>
          </a:prstGeom>
          <a:solidFill>
            <a:schemeClr val="accent1">
              <a:alpha val="100000"/>
            </a:schemeClr>
          </a:solidFill>
        </p:spPr>
      </p:sp>
      <p:sp>
        <p:nvSpPr>
          <p:cNvPr id="26" name="TextBox 26"/>
          <p:cNvSpPr txBox="1"/>
          <p:nvPr/>
        </p:nvSpPr>
        <p:spPr>
          <a:xfrm>
            <a:off x="4437371"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Non-normal data processing</a:t>
            </a:r>
            <a:endParaRPr lang="en-US" sz="2400" b="1">
              <a:solidFill>
                <a:schemeClr val="accent1">
                  <a:alpha val="100000"/>
                </a:schemeClr>
              </a:solidFill>
              <a:latin typeface="Noto Sans SC"/>
              <a:ea typeface="Noto Sans SC"/>
              <a:cs typeface="Noto Sans SC"/>
            </a:endParaRPr>
          </a:p>
        </p:txBody>
      </p:sp>
      <p:sp>
        <p:nvSpPr>
          <p:cNvPr id="27" name="TextBox 27"/>
          <p:cNvSpPr txBox="1"/>
          <p:nvPr/>
        </p:nvSpPr>
        <p:spPr>
          <a:xfrm>
            <a:off x="4330775"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For skewed/kurtotic data, we introduce normalization processing methods such as Box-Cox transformation and Johnson transformation and the key points of Minitab operation.</a:t>
            </a:r>
            <a:endParaRPr lang="en-US" sz="1500">
              <a:solidFill>
                <a:schemeClr val="dk1">
                  <a:alpha val="100000"/>
                </a:schemeClr>
              </a:solidFill>
              <a:latin typeface="Noto Sans SC"/>
              <a:ea typeface="Noto Sans SC"/>
              <a:cs typeface="Noto Sans SC"/>
            </a:endParaRPr>
          </a:p>
        </p:txBody>
      </p:sp>
      <p:sp>
        <p:nvSpPr>
          <p:cNvPr id="28" name="TextBox 28"/>
          <p:cNvSpPr txBox="1"/>
          <p:nvPr/>
        </p:nvSpPr>
        <p:spPr>
          <a:xfrm>
            <a:off x="5670836"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
        <p:nvSpPr>
          <p:cNvPr id="29" name="AutoShape 29"/>
          <p:cNvSpPr/>
          <p:nvPr/>
        </p:nvSpPr>
        <p:spPr>
          <a:xfrm>
            <a:off x="9585545" y="3866252"/>
            <a:ext cx="666750" cy="666750"/>
          </a:xfrm>
          <a:prstGeom prst="ellipse">
            <a:avLst/>
          </a:prstGeom>
          <a:solidFill>
            <a:schemeClr val="accent1">
              <a:alpha val="100000"/>
            </a:schemeClr>
          </a:solidFill>
        </p:spPr>
      </p:sp>
      <p:sp>
        <p:nvSpPr>
          <p:cNvPr id="30" name="TextBox 30"/>
          <p:cNvSpPr txBox="1"/>
          <p:nvPr/>
        </p:nvSpPr>
        <p:spPr>
          <a:xfrm>
            <a:off x="828397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Prerequisites for process capability analysis</a:t>
            </a:r>
            <a:endParaRPr lang="en-US" sz="2400" b="1">
              <a:solidFill>
                <a:schemeClr val="accent1">
                  <a:alpha val="100000"/>
                </a:schemeClr>
              </a:solidFill>
              <a:latin typeface="Noto Sans SC"/>
              <a:ea typeface="Noto Sans SC"/>
              <a:cs typeface="Noto Sans SC"/>
            </a:endParaRPr>
          </a:p>
        </p:txBody>
      </p:sp>
      <p:sp>
        <p:nvSpPr>
          <p:cNvPr id="31" name="TextBox 31"/>
          <p:cNvSpPr txBox="1"/>
          <p:nvPr/>
        </p:nvSpPr>
        <p:spPr>
          <a:xfrm>
            <a:off x="817737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Emphasis is placed on the impact of the three prerequisites of normality testing, stability verification, and data independence on the accuracy of process capability analysis.</a:t>
            </a:r>
            <a:endParaRPr lang="en-US" sz="1500">
              <a:solidFill>
                <a:schemeClr val="dk1">
                  <a:alpha val="100000"/>
                </a:schemeClr>
              </a:solidFill>
              <a:latin typeface="Noto Sans SC"/>
              <a:ea typeface="Noto Sans SC"/>
              <a:cs typeface="Noto Sans SC"/>
            </a:endParaRPr>
          </a:p>
        </p:txBody>
      </p:sp>
      <p:sp>
        <p:nvSpPr>
          <p:cNvPr id="32" name="TextBox 32"/>
          <p:cNvSpPr txBox="1"/>
          <p:nvPr/>
        </p:nvSpPr>
        <p:spPr>
          <a:xfrm>
            <a:off x="951743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06</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Control Chart Principles and Applications</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02</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Control chart types and selection criteria</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299662" y="1813376"/>
            <a:ext cx="3553224" cy="2114550"/>
          </a:xfrm>
          <a:prstGeom prst="roundRect">
            <a:avLst/>
          </a:prstGeom>
          <a:solidFill>
            <a:schemeClr val="accent1">
              <a:alpha val="80000"/>
            </a:schemeClr>
          </a:solidFill>
        </p:spPr>
      </p:sp>
      <p:sp>
        <p:nvSpPr>
          <p:cNvPr id="4" name="AutoShape 4"/>
          <p:cNvSpPr/>
          <p:nvPr/>
        </p:nvSpPr>
        <p:spPr>
          <a:xfrm>
            <a:off x="8035860" y="1813376"/>
            <a:ext cx="3553224" cy="2114550"/>
          </a:xfrm>
          <a:prstGeom prst="roundRect">
            <a:avLst/>
          </a:prstGeom>
          <a:solidFill>
            <a:srgbClr val="FFFFFF">
              <a:alpha val="100000"/>
            </a:srgbClr>
          </a:solidFill>
          <a:effectLst>
            <a:outerShdw blurRad="342900">
              <a:srgbClr val="000000">
                <a:alpha val="6000"/>
              </a:srgbClr>
            </a:outerShdw>
          </a:effectLst>
        </p:spPr>
      </p:sp>
      <p:sp>
        <p:nvSpPr>
          <p:cNvPr id="5" name="AutoShape 5"/>
          <p:cNvSpPr/>
          <p:nvPr/>
        </p:nvSpPr>
        <p:spPr>
          <a:xfrm>
            <a:off x="584855" y="4100731"/>
            <a:ext cx="3553224" cy="2114550"/>
          </a:xfrm>
          <a:prstGeom prst="roundRect">
            <a:avLst/>
          </a:prstGeom>
          <a:solidFill>
            <a:schemeClr val="accent1">
              <a:alpha val="80000"/>
            </a:schemeClr>
          </a:solidFill>
        </p:spPr>
      </p:sp>
      <p:sp>
        <p:nvSpPr>
          <p:cNvPr id="6" name="AutoShape 6"/>
          <p:cNvSpPr/>
          <p:nvPr/>
        </p:nvSpPr>
        <p:spPr>
          <a:xfrm>
            <a:off x="8035860" y="4100731"/>
            <a:ext cx="3553224" cy="2114550"/>
          </a:xfrm>
          <a:prstGeom prst="roundRect">
            <a:avLst/>
          </a:prstGeom>
          <a:solidFill>
            <a:schemeClr val="accent1">
              <a:alpha val="80000"/>
            </a:schemeClr>
          </a:solidFill>
        </p:spPr>
      </p:sp>
      <p:sp>
        <p:nvSpPr>
          <p:cNvPr id="7" name="AutoShape 7"/>
          <p:cNvSpPr/>
          <p:nvPr/>
        </p:nvSpPr>
        <p:spPr>
          <a:xfrm>
            <a:off x="4299662" y="4100731"/>
            <a:ext cx="3553224" cy="2114550"/>
          </a:xfrm>
          <a:prstGeom prst="roundRect">
            <a:avLst/>
          </a:prstGeom>
          <a:solidFill>
            <a:srgbClr val="FFFFFF">
              <a:alpha val="100000"/>
            </a:srgbClr>
          </a:solidFill>
          <a:effectLst>
            <a:outerShdw blurRad="342900">
              <a:srgbClr val="000000">
                <a:alpha val="6000"/>
              </a:srgbClr>
            </a:outerShdw>
          </a:effectLst>
        </p:spPr>
      </p:sp>
      <p:sp>
        <p:nvSpPr>
          <p:cNvPr id="8" name="AutoShape 8"/>
          <p:cNvSpPr/>
          <p:nvPr/>
        </p:nvSpPr>
        <p:spPr>
          <a:xfrm>
            <a:off x="584855" y="1813376"/>
            <a:ext cx="3553224" cy="2114550"/>
          </a:xfrm>
          <a:prstGeom prst="roundRect">
            <a:avLst/>
          </a:prstGeom>
          <a:solidFill>
            <a:srgbClr val="FFFFFF">
              <a:alpha val="100000"/>
            </a:srgbClr>
          </a:solidFill>
          <a:effectLst>
            <a:outerShdw blurRad="342900">
              <a:srgbClr val="000000">
                <a:alpha val="6000"/>
              </a:srgbClr>
            </a:outerShdw>
          </a:effectLst>
        </p:spPr>
      </p:sp>
      <p:sp>
        <p:nvSpPr>
          <p:cNvPr id="9" name="TextBox 9"/>
          <p:cNvSpPr txBox="1"/>
          <p:nvPr/>
        </p:nvSpPr>
        <p:spPr>
          <a:xfrm>
            <a:off x="8196556" y="2671352"/>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A normality test needs to be performed before selecting a control chart. Non-normal data needs to be converted or a non-parametric control chart should be selected.</a:t>
            </a:r>
            <a:endParaRPr lang="en-US" sz="1500">
              <a:solidFill>
                <a:srgbClr val="000000">
                  <a:alpha val="100000"/>
                </a:srgbClr>
              </a:solidFill>
              <a:latin typeface="Noto Sans SC"/>
              <a:ea typeface="Noto Sans SC"/>
              <a:cs typeface="Noto Sans SC"/>
            </a:endParaRPr>
          </a:p>
        </p:txBody>
      </p:sp>
      <p:sp>
        <p:nvSpPr>
          <p:cNvPr id="10" name="TextBox 10"/>
          <p:cNvSpPr txBox="1"/>
          <p:nvPr/>
        </p:nvSpPr>
        <p:spPr>
          <a:xfrm>
            <a:off x="8196556" y="1948503"/>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Data distribution analysis</a:t>
            </a:r>
            <a:endParaRPr lang="en-US" sz="2400" b="1">
              <a:solidFill>
                <a:srgbClr val="000000">
                  <a:alpha val="100000"/>
                </a:srgbClr>
              </a:solidFill>
              <a:latin typeface="Noto Sans SC"/>
              <a:ea typeface="Noto Sans SC"/>
              <a:cs typeface="Noto Sans SC"/>
            </a:endParaRPr>
          </a:p>
        </p:txBody>
      </p:sp>
      <p:sp>
        <p:nvSpPr>
          <p:cNvPr id="11" name="TextBox 11"/>
          <p:cNvSpPr txBox="1"/>
          <p:nvPr/>
        </p:nvSpPr>
        <p:spPr>
          <a:xfrm>
            <a:off x="745551" y="2671352"/>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It is suitable for continuous variable data, such as size, weight, temperature, etc., and is preferred when the data obeys a normal distribution and the sample size is small.</a:t>
            </a:r>
            <a:endParaRPr lang="en-US" sz="1500">
              <a:solidFill>
                <a:srgbClr val="000000">
                  <a:alpha val="100000"/>
                </a:srgbClr>
              </a:solidFill>
              <a:latin typeface="Noto Sans SC"/>
              <a:ea typeface="Noto Sans SC"/>
              <a:cs typeface="Noto Sans SC"/>
            </a:endParaRPr>
          </a:p>
        </p:txBody>
      </p:sp>
      <p:sp>
        <p:nvSpPr>
          <p:cNvPr id="12" name="TextBox 12"/>
          <p:cNvSpPr txBox="1"/>
          <p:nvPr/>
        </p:nvSpPr>
        <p:spPr>
          <a:xfrm>
            <a:off x="745551" y="1948503"/>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Measurement type control chart</a:t>
            </a:r>
            <a:endParaRPr lang="en-US" sz="2400" b="1">
              <a:solidFill>
                <a:srgbClr val="000000">
                  <a:alpha val="100000"/>
                </a:srgbClr>
              </a:solidFill>
              <a:latin typeface="Noto Sans SC"/>
              <a:ea typeface="Noto Sans SC"/>
              <a:cs typeface="Noto Sans SC"/>
            </a:endParaRPr>
          </a:p>
        </p:txBody>
      </p:sp>
      <p:sp>
        <p:nvSpPr>
          <p:cNvPr id="13" name="TextBox 13"/>
          <p:cNvSpPr txBox="1"/>
          <p:nvPr/>
        </p:nvSpPr>
        <p:spPr>
          <a:xfrm>
            <a:off x="4460358"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The I-MR chart is suitable for short-term process fluctuation analysis, and the Xbar-R chart is suitable for long-term process stability monitoring.</a:t>
            </a:r>
            <a:endParaRPr lang="en-US" sz="1500">
              <a:solidFill>
                <a:srgbClr val="000000">
                  <a:alpha val="100000"/>
                </a:srgbClr>
              </a:solidFill>
              <a:latin typeface="Noto Sans SC"/>
              <a:ea typeface="Noto Sans SC"/>
              <a:cs typeface="Noto Sans SC"/>
            </a:endParaRPr>
          </a:p>
        </p:txBody>
      </p:sp>
      <p:sp>
        <p:nvSpPr>
          <p:cNvPr id="14" name="TextBox 14"/>
          <p:cNvSpPr txBox="1"/>
          <p:nvPr/>
        </p:nvSpPr>
        <p:spPr>
          <a:xfrm>
            <a:off x="4460358"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Matching process characteristics</a:t>
            </a:r>
            <a:endParaRPr lang="en-US" sz="2400" b="1">
              <a:solidFill>
                <a:srgbClr val="000000">
                  <a:alpha val="100000"/>
                </a:srgbClr>
              </a:solidFill>
              <a:latin typeface="Noto Sans SC"/>
              <a:ea typeface="Noto Sans SC"/>
              <a:cs typeface="Noto Sans SC"/>
            </a:endParaRPr>
          </a:p>
        </p:txBody>
      </p:sp>
      <p:sp>
        <p:nvSpPr>
          <p:cNvPr id="15" name="TextBox 15"/>
          <p:cNvSpPr txBox="1"/>
          <p:nvPr/>
        </p:nvSpPr>
        <p:spPr>
          <a:xfrm>
            <a:off x="4449025" y="2682199"/>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It is suitable for discrete variable data, such as number of defects, defective product rate, etc. It can be divided into P chart, U chart and C chart according to the data type.</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4449025" y="1959350"/>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Count control chart</a:t>
            </a:r>
            <a:endParaRPr lang="en-US" sz="2400" b="1">
              <a:solidFill>
                <a:srgbClr val="FFFFFF">
                  <a:alpha val="100000"/>
                </a:srgbClr>
              </a:solidFill>
              <a:latin typeface="Noto Sans SC"/>
              <a:ea typeface="Noto Sans SC"/>
              <a:cs typeface="Noto Sans SC"/>
            </a:endParaRPr>
          </a:p>
        </p:txBody>
      </p:sp>
      <p:sp>
        <p:nvSpPr>
          <p:cNvPr id="17" name="TextBox 17"/>
          <p:cNvSpPr txBox="1"/>
          <p:nvPr/>
        </p:nvSpPr>
        <p:spPr>
          <a:xfrm>
            <a:off x="767245"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For large samples, it is recommended to use the Xbar-S chart instead of the Xbar-R chart, while for small samples, the I-MR chart is preferred.</a:t>
            </a:r>
            <a:endParaRPr lang="en-US" sz="1500">
              <a:solidFill>
                <a:srgbClr val="FFFFFF">
                  <a:alpha val="100000"/>
                </a:srgbClr>
              </a:solidFill>
              <a:latin typeface="Noto Sans SC"/>
              <a:ea typeface="Noto Sans SC"/>
              <a:cs typeface="Noto Sans SC"/>
            </a:endParaRPr>
          </a:p>
        </p:txBody>
      </p:sp>
      <p:sp>
        <p:nvSpPr>
          <p:cNvPr id="18" name="TextBox 18"/>
          <p:cNvSpPr txBox="1"/>
          <p:nvPr/>
        </p:nvSpPr>
        <p:spPr>
          <a:xfrm>
            <a:off x="767245"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Sample size considerations</a:t>
            </a:r>
            <a:endParaRPr lang="en-US" sz="2400" b="1">
              <a:solidFill>
                <a:srgbClr val="FFFFFF">
                  <a:alpha val="100000"/>
                </a:srgbClr>
              </a:solidFill>
              <a:latin typeface="Noto Sans SC"/>
              <a:ea typeface="Noto Sans SC"/>
              <a:cs typeface="Noto Sans SC"/>
            </a:endParaRPr>
          </a:p>
        </p:txBody>
      </p:sp>
      <p:sp>
        <p:nvSpPr>
          <p:cNvPr id="19" name="TextBox 19"/>
          <p:cNvSpPr txBox="1"/>
          <p:nvPr/>
        </p:nvSpPr>
        <p:spPr>
          <a:xfrm>
            <a:off x="8196556"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When there are multiple relevant quality characteristics, multiple control methods such as T² control charts need to be used.</a:t>
            </a:r>
            <a:endParaRPr lang="en-US" sz="1500">
              <a:solidFill>
                <a:srgbClr val="FFFFFF">
                  <a:alpha val="100000"/>
                </a:srgbClr>
              </a:solidFill>
              <a:latin typeface="Noto Sans SC"/>
              <a:ea typeface="Noto Sans SC"/>
              <a:cs typeface="Noto Sans SC"/>
            </a:endParaRPr>
          </a:p>
        </p:txBody>
      </p:sp>
      <p:sp>
        <p:nvSpPr>
          <p:cNvPr id="20" name="TextBox 20"/>
          <p:cNvSpPr txBox="1"/>
          <p:nvPr/>
        </p:nvSpPr>
        <p:spPr>
          <a:xfrm>
            <a:off x="8184447"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multivariable control chart</a:t>
            </a:r>
            <a:endParaRPr lang="en-US" sz="2400" b="1">
              <a:solidFill>
                <a:srgbClr val="FFFFFF">
                  <a:alpha val="100000"/>
                </a:srgb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989345" y="1687996"/>
            <a:ext cx="5229225" cy="3819525"/>
          </a:xfrm>
          <a:prstGeom prst="rect">
            <a:avLst/>
          </a:prstGeom>
        </p:spPr>
        <p:txBody>
          <a:bodyPr vert="horz" wrap="square" lIns="123825" tIns="123825" rIns="57150" bIns="123825" rtlCol="0" anchor="t" anchorCtr="0">
            <a:normAutofit/>
          </a:bodyPr>
          <a:lstStyle/>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Advantages of Xbar-R graph</a:t>
            </a:r>
            <a:r>
              <a:rPr lang="en-US" sz="1425">
                <a:solidFill>
                  <a:schemeClr val="dk1">
                    <a:alpha val="100000"/>
                  </a:schemeClr>
                </a:solidFill>
                <a:latin typeface="Noto Sans SC"/>
                <a:ea typeface="Noto Sans SC"/>
                <a:cs typeface="Noto Sans SC"/>
              </a:rPr>
              <a:t>: Suitable for small sample sizes, capable of simultaneously monitoring process center and discreteness, simple calculation, and low implementation cost.</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Xbar-S chart applicability</a:t>
            </a:r>
            <a:r>
              <a:rPr lang="en-US" sz="1425">
                <a:solidFill>
                  <a:schemeClr val="dk1">
                    <a:alpha val="100000"/>
                  </a:schemeClr>
                </a:solidFill>
                <a:latin typeface="Noto Sans SC"/>
                <a:ea typeface="Noto Sans SC"/>
                <a:cs typeface="Noto Sans SC"/>
              </a:rPr>
              <a:t>: Suitable for large sample sizes, using standard deviation instead of range for more accurate variability monitoring.</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I-MR chart features</a:t>
            </a:r>
            <a:r>
              <a:rPr lang="en-US" sz="1425">
                <a:solidFill>
                  <a:schemeClr val="dk1">
                    <a:alpha val="100000"/>
                  </a:schemeClr>
                </a:solidFill>
                <a:latin typeface="Noto Sans SC"/>
                <a:ea typeface="Noto Sans SC"/>
                <a:cs typeface="Noto Sans SC"/>
              </a:rPr>
              <a:t>: Suitable for single measurement value or high-cost detection, monitoring adjacent sample fluctuations through moving range.</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The difference between P chart and C chart</a:t>
            </a:r>
            <a:r>
              <a:rPr lang="en-US" sz="1425">
                <a:solidFill>
                  <a:schemeClr val="dk1">
                    <a:alpha val="100000"/>
                  </a:schemeClr>
                </a:solidFill>
                <a:latin typeface="Noto Sans SC"/>
                <a:ea typeface="Noto Sans SC"/>
                <a:cs typeface="Noto Sans SC"/>
              </a:rPr>
              <a:t>: Chart P monitors the rate of defective products, chart C monitors the number of defects per unit product, and is suitable for different discrete data scenarios.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Control chart selection principles</a:t>
            </a:r>
            <a:r>
              <a:rPr lang="en-US" sz="1425">
                <a:solidFill>
                  <a:schemeClr val="dk1">
                    <a:alpha val="100000"/>
                  </a:schemeClr>
                </a:solidFill>
                <a:latin typeface="Noto Sans SC"/>
                <a:ea typeface="Noto Sans SC"/>
                <a:cs typeface="Noto Sans SC"/>
              </a:rPr>
              <a:t>: Select the appropriate control chart type based on data type, sample size, testing costs, and sources of process fluctuations.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Practical application cases</a:t>
            </a:r>
            <a:r>
              <a:rPr lang="en-US" sz="1425">
                <a:solidFill>
                  <a:schemeClr val="dk1">
                    <a:alpha val="100000"/>
                  </a:schemeClr>
                </a:solidFill>
                <a:latin typeface="Noto Sans SC"/>
                <a:ea typeface="Noto Sans SC"/>
                <a:cs typeface="Noto Sans SC"/>
              </a:rPr>
              <a:t>: The Xbar-R chart is used for battery core winding tightness testing, and the I-MR chart is used for steel composition analysis in spectroscopic laboratories.</a:t>
            </a:r>
            <a:endParaRPr lang="en-US" sz="1425">
              <a:solidFill>
                <a:schemeClr val="dk1">
                  <a:alpha val="100000"/>
                </a:schemeClr>
              </a:solidFill>
              <a:latin typeface="Noto Sans SC"/>
              <a:ea typeface="Noto Sans SC"/>
              <a:cs typeface="Noto Sans SC"/>
            </a:endParaRPr>
          </a:p>
        </p:txBody>
      </p:sp>
      <p:graphicFrame>
        <p:nvGraphicFramePr>
          <p:cNvPr id="3" name="Table 3"/>
          <p:cNvGraphicFramePr>
            <a:graphicFrameLocks noGrp="1"/>
          </p:cNvGraphicFramePr>
          <p:nvPr/>
        </p:nvGraphicFramePr>
        <p:xfrm>
          <a:off x="571500" y="1857375"/>
          <a:ext cx="5086350" cy="3448050"/>
        </p:xfrm>
        <a:graphic>
          <a:graphicData uri="http://schemas.openxmlformats.org/drawingml/2006/table">
            <a:tbl>
              <a:tblPr firstRow="1" bandRow="1">
                <a:tableStyleId>{5C22544A-7EE6-4342-B048-85BDC9FD1C3A}</a:tableStyleId>
              </a:tblPr>
              <a:tblGrid>
                <a:gridCol w="1695450"/>
                <a:gridCol w="1695450"/>
                <a:gridCol w="1695450"/>
              </a:tblGrid>
              <a:tr h="254000">
                <a:tc>
                  <a:txBody>
                    <a:bodyPr rtlCol="0"/>
                    <a:lstStyle/>
                    <a:p>
                      <a:pPr algn="l">
                        <a:defRPr/>
                      </a:pPr>
                      <a:r>
                        <a:rPr lang="en-US" sz="900">
                          <a:solidFill>
                            <a:srgbClr val="000000">
                              <a:alpha val="100000"/>
                            </a:srgbClr>
                          </a:solidFill>
                        </a:rPr>
                        <a:t>Control chart type</a:t>
                      </a:r>
                      <a:endParaRPr lang="en-US" sz="1100"/>
                    </a:p>
                  </a:txBody>
                  <a:tcPr anchor="t"/>
                </a:tc>
                <a:tc>
                  <a:txBody>
                    <a:bodyPr rtlCol="0"/>
                    <a:lstStyle/>
                    <a:p>
                      <a:pPr algn="l">
                        <a:defRPr/>
                      </a:pPr>
                      <a:r>
                        <a:rPr lang="en-US" sz="900">
                          <a:solidFill>
                            <a:srgbClr val="000000">
                              <a:alpha val="100000"/>
                            </a:srgbClr>
                          </a:solidFill>
                        </a:rPr>
                        <a:t>Applicable scenarios</a:t>
                      </a:r>
                      <a:endParaRPr lang="en-US" sz="1100"/>
                    </a:p>
                  </a:txBody>
                  <a:tcPr anchor="t"/>
                </a:tc>
                <a:tc>
                  <a:txBody>
                    <a:bodyPr rtlCol="0"/>
                    <a:lstStyle/>
                    <a:p>
                      <a:pPr algn="l">
                        <a:defRPr/>
                      </a:pPr>
                      <a:r>
                        <a:rPr lang="en-US" sz="900">
                          <a:solidFill>
                            <a:srgbClr val="000000">
                              <a:alpha val="100000"/>
                            </a:srgbClr>
                          </a:solidFill>
                        </a:rPr>
                        <a:t>Main features</a:t>
                      </a:r>
                      <a:endParaRPr lang="en-US" sz="1100"/>
                    </a:p>
                  </a:txBody>
                  <a:tcPr anchor="t"/>
                </a:tc>
              </a:tr>
              <a:tr h="254000">
                <a:tc>
                  <a:txBody>
                    <a:bodyPr rtlCol="0"/>
                    <a:lstStyle/>
                    <a:p>
                      <a:pPr algn="l">
                        <a:defRPr/>
                      </a:pPr>
                      <a:r>
                        <a:rPr lang="en-US" sz="900">
                          <a:solidFill>
                            <a:srgbClr val="000000">
                              <a:alpha val="100000"/>
                            </a:srgbClr>
                          </a:solidFill>
                        </a:rPr>
                        <a:t>Xbar-R plot</a:t>
                      </a:r>
                      <a:endParaRPr lang="en-US" sz="1100"/>
                    </a:p>
                  </a:txBody>
                  <a:tcPr anchor="t"/>
                </a:tc>
                <a:tc>
                  <a:txBody>
                    <a:bodyPr rtlCol="0"/>
                    <a:lstStyle/>
                    <a:p>
                      <a:pPr algn="l">
                        <a:defRPr/>
                      </a:pPr>
                      <a:r>
                        <a:rPr lang="en-US" sz="900">
                          <a:solidFill>
                            <a:srgbClr val="000000">
                              <a:alpha val="100000"/>
                            </a:srgbClr>
                          </a:solidFill>
                        </a:rPr>
                        <a:t>The sample size of the subgroup is small (2-9), and both the mean and variability need to be monitored</a:t>
                      </a:r>
                      <a:endParaRPr lang="en-US" sz="1100"/>
                    </a:p>
                  </a:txBody>
                  <a:tcPr anchor="t"/>
                </a:tc>
                <a:tc>
                  <a:txBody>
                    <a:bodyPr rtlCol="0"/>
                    <a:lstStyle/>
                    <a:p>
                      <a:pPr algn="l">
                        <a:defRPr/>
                      </a:pPr>
                      <a:r>
                        <a:rPr lang="en-US" sz="900">
                          <a:solidFill>
                            <a:srgbClr val="000000">
                              <a:alpha val="100000"/>
                            </a:srgbClr>
                          </a:solidFill>
                        </a:rPr>
                        <a:t>The calculation is simple, the implementation cost is low, and it can reflect the process center and discrete degree.</a:t>
                      </a:r>
                      <a:endParaRPr lang="en-US" sz="1100"/>
                    </a:p>
                  </a:txBody>
                  <a:tcPr anchor="t"/>
                </a:tc>
              </a:tr>
              <a:tr h="254000">
                <a:tc>
                  <a:txBody>
                    <a:bodyPr rtlCol="0"/>
                    <a:lstStyle/>
                    <a:p>
                      <a:pPr algn="l">
                        <a:defRPr/>
                      </a:pPr>
                      <a:r>
                        <a:rPr lang="en-US" sz="900">
                          <a:solidFill>
                            <a:srgbClr val="000000">
                              <a:alpha val="100000"/>
                            </a:srgbClr>
                          </a:solidFill>
                        </a:rPr>
                        <a:t>Xbar-S diagram</a:t>
                      </a:r>
                      <a:endParaRPr lang="en-US" sz="1100"/>
                    </a:p>
                  </a:txBody>
                  <a:tcPr anchor="t"/>
                </a:tc>
                <a:tc>
                  <a:txBody>
                    <a:bodyPr rtlCol="0"/>
                    <a:lstStyle/>
                    <a:p>
                      <a:pPr algn="l">
                        <a:defRPr/>
                      </a:pPr>
                      <a:r>
                        <a:rPr lang="en-US" sz="900">
                          <a:solidFill>
                            <a:srgbClr val="000000">
                              <a:alpha val="100000"/>
                            </a:srgbClr>
                          </a:solidFill>
                        </a:rPr>
                        <a:t>Subgroup sample size is large (≥10) and variability needs to be monitored more accurately</a:t>
                      </a:r>
                      <a:endParaRPr lang="en-US" sz="1100"/>
                    </a:p>
                  </a:txBody>
                  <a:tcPr anchor="t"/>
                </a:tc>
                <a:tc>
                  <a:txBody>
                    <a:bodyPr rtlCol="0"/>
                    <a:lstStyle/>
                    <a:p>
                      <a:pPr algn="l">
                        <a:defRPr/>
                      </a:pPr>
                      <a:r>
                        <a:rPr lang="en-US" sz="900">
                          <a:solidFill>
                            <a:srgbClr val="000000">
                              <a:alpha val="100000"/>
                            </a:srgbClr>
                          </a:solidFill>
                        </a:rPr>
                        <a:t>Use standard deviation instead of range, suitable for large sample sizes</a:t>
                      </a:r>
                      <a:endParaRPr lang="en-US" sz="1100"/>
                    </a:p>
                  </a:txBody>
                  <a:tcPr anchor="t"/>
                </a:tc>
              </a:tr>
              <a:tr h="254000">
                <a:tc>
                  <a:txBody>
                    <a:bodyPr rtlCol="0"/>
                    <a:lstStyle/>
                    <a:p>
                      <a:pPr algn="l">
                        <a:defRPr/>
                      </a:pPr>
                      <a:r>
                        <a:rPr lang="en-US" sz="900">
                          <a:solidFill>
                            <a:srgbClr val="000000">
                              <a:alpha val="100000"/>
                            </a:srgbClr>
                          </a:solidFill>
                        </a:rPr>
                        <a:t>I-MR chart</a:t>
                      </a:r>
                      <a:endParaRPr lang="en-US" sz="1100"/>
                    </a:p>
                  </a:txBody>
                  <a:tcPr anchor="t"/>
                </a:tc>
                <a:tc>
                  <a:txBody>
                    <a:bodyPr rtlCol="0"/>
                    <a:lstStyle/>
                    <a:p>
                      <a:pPr algn="l">
                        <a:defRPr/>
                      </a:pPr>
                      <a:r>
                        <a:rPr lang="en-US" sz="900">
                          <a:solidFill>
                            <a:srgbClr val="000000">
                              <a:alpha val="100000"/>
                            </a:srgbClr>
                          </a:solidFill>
                        </a:rPr>
                        <a:t>Single measurement values ​​that cannot be grouped, such as liquids, gases or homogeneously mixed materials</a:t>
                      </a:r>
                      <a:endParaRPr lang="en-US" sz="1100"/>
                    </a:p>
                  </a:txBody>
                  <a:tcPr anchor="t"/>
                </a:tc>
                <a:tc>
                  <a:txBody>
                    <a:bodyPr rtlCol="0"/>
                    <a:lstStyle/>
                    <a:p>
                      <a:pPr algn="l">
                        <a:defRPr/>
                      </a:pPr>
                      <a:r>
                        <a:rPr lang="en-US" sz="900">
                          <a:solidFill>
                            <a:srgbClr val="000000">
                              <a:alpha val="100000"/>
                            </a:srgbClr>
                          </a:solidFill>
                        </a:rPr>
                        <a:t>Monitor adjacent sample fluctuations through moving range, suitable for high-cost or time-consuming inspections</a:t>
                      </a:r>
                      <a:endParaRPr lang="en-US" sz="1100"/>
                    </a:p>
                  </a:txBody>
                  <a:tcPr anchor="t"/>
                </a:tc>
              </a:tr>
              <a:tr h="254000">
                <a:tc>
                  <a:txBody>
                    <a:bodyPr rtlCol="0"/>
                    <a:lstStyle/>
                    <a:p>
                      <a:pPr algn="l">
                        <a:defRPr/>
                      </a:pPr>
                      <a:r>
                        <a:rPr lang="en-US" sz="900">
                          <a:solidFill>
                            <a:srgbClr val="000000">
                              <a:alpha val="100000"/>
                            </a:srgbClr>
                          </a:solidFill>
                        </a:rPr>
                        <a:t>P picture</a:t>
                      </a:r>
                      <a:endParaRPr lang="en-US" sz="1100"/>
                    </a:p>
                  </a:txBody>
                  <a:tcPr anchor="t"/>
                </a:tc>
                <a:tc>
                  <a:txBody>
                    <a:bodyPr rtlCol="0"/>
                    <a:lstStyle/>
                    <a:p>
                      <a:pPr algn="l">
                        <a:defRPr/>
                      </a:pPr>
                      <a:r>
                        <a:rPr lang="en-US" sz="900">
                          <a:solidFill>
                            <a:srgbClr val="000000">
                              <a:alpha val="100000"/>
                            </a:srgbClr>
                          </a:solidFill>
                        </a:rPr>
                        <a:t>Monitor the rate of defective products, suitable for discrete data</a:t>
                      </a:r>
                      <a:endParaRPr lang="en-US" sz="1100"/>
                    </a:p>
                  </a:txBody>
                  <a:tcPr anchor="t"/>
                </a:tc>
                <a:tc>
                  <a:txBody>
                    <a:bodyPr rtlCol="0"/>
                    <a:lstStyle/>
                    <a:p>
                      <a:pPr algn="l">
                        <a:defRPr/>
                      </a:pPr>
                      <a:r>
                        <a:rPr lang="en-US" sz="900">
                          <a:solidFill>
                            <a:srgbClr val="000000">
                              <a:alpha val="100000"/>
                            </a:srgbClr>
                          </a:solidFill>
                        </a:rPr>
                        <a:t>Visually display changes in the rate of unqualified products, suitable for quality monitoring</a:t>
                      </a:r>
                      <a:endParaRPr lang="en-US" sz="1100"/>
                    </a:p>
                  </a:txBody>
                  <a:tcPr anchor="t"/>
                </a:tc>
              </a:tr>
              <a:tr h="254000">
                <a:tc>
                  <a:txBody>
                    <a:bodyPr rtlCol="0"/>
                    <a:lstStyle/>
                    <a:p>
                      <a:pPr algn="l">
                        <a:defRPr/>
                      </a:pPr>
                      <a:r>
                        <a:rPr lang="en-US" sz="900">
                          <a:solidFill>
                            <a:srgbClr val="000000">
                              <a:alpha val="100000"/>
                            </a:srgbClr>
                          </a:solidFill>
                        </a:rPr>
                        <a:t>C picture</a:t>
                      </a:r>
                      <a:endParaRPr lang="en-US" sz="1100"/>
                    </a:p>
                  </a:txBody>
                  <a:tcPr anchor="t"/>
                </a:tc>
                <a:tc>
                  <a:txBody>
                    <a:bodyPr rtlCol="0"/>
                    <a:lstStyle/>
                    <a:p>
                      <a:pPr algn="l">
                        <a:defRPr/>
                      </a:pPr>
                      <a:r>
                        <a:rPr lang="en-US" sz="900">
                          <a:solidFill>
                            <a:srgbClr val="000000">
                              <a:alpha val="100000"/>
                            </a:srgbClr>
                          </a:solidFill>
                        </a:rPr>
                        <a:t>Monitor the number of product defects per unit, suitable for scenarios where the number of defects is fixed</a:t>
                      </a:r>
                      <a:endParaRPr lang="en-US" sz="1100"/>
                    </a:p>
                  </a:txBody>
                  <a:tcPr anchor="t"/>
                </a:tc>
                <a:tc>
                  <a:txBody>
                    <a:bodyPr rtlCol="0"/>
                    <a:lstStyle/>
                    <a:p>
                      <a:pPr algn="l">
                        <a:defRPr/>
                      </a:pPr>
                      <a:r>
                        <a:rPr lang="en-US" sz="900">
                          <a:solidFill>
                            <a:srgbClr val="000000">
                              <a:alpha val="100000"/>
                            </a:srgbClr>
                          </a:solidFill>
                        </a:rPr>
                        <a:t>Directly reflects changes in the number of defects and is suitable for production processes with a fixed number of defects.</a:t>
                      </a:r>
                      <a:endParaRPr lang="en-US" sz="1100"/>
                    </a:p>
                  </a:txBody>
                  <a:tcPr anchor="t"/>
                </a:tc>
              </a:tr>
            </a:tbl>
          </a:graphicData>
        </a:graphic>
      </p:graphicFrame>
      <p:sp>
        <p:nvSpPr>
          <p:cNvPr id="4" name="TextBox 4"/>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Metering type control chart (Xbar-R, I-MR)</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416821" y="4938314"/>
            <a:ext cx="5039441" cy="1606314"/>
          </a:xfrm>
          <a:prstGeom prst="roundRect">
            <a:avLst/>
          </a:prstGeom>
          <a:solidFill>
            <a:schemeClr val="lt2">
              <a:alpha val="80000"/>
            </a:schemeClr>
          </a:solidFill>
        </p:spPr>
      </p:sp>
      <p:sp>
        <p:nvSpPr>
          <p:cNvPr id="3" name="AutoShape 3"/>
          <p:cNvSpPr/>
          <p:nvPr/>
        </p:nvSpPr>
        <p:spPr>
          <a:xfrm>
            <a:off x="6416821" y="3128036"/>
            <a:ext cx="5039441" cy="1606314"/>
          </a:xfrm>
          <a:prstGeom prst="roundRect">
            <a:avLst/>
          </a:prstGeom>
          <a:solidFill>
            <a:schemeClr val="lt2">
              <a:alpha val="80000"/>
            </a:schemeClr>
          </a:solidFill>
        </p:spPr>
      </p:sp>
      <p:sp>
        <p:nvSpPr>
          <p:cNvPr id="4" name="AutoShape 4"/>
          <p:cNvSpPr/>
          <p:nvPr/>
        </p:nvSpPr>
        <p:spPr>
          <a:xfrm>
            <a:off x="6416821" y="1317759"/>
            <a:ext cx="5039441" cy="1606314"/>
          </a:xfrm>
          <a:prstGeom prst="roundRect">
            <a:avLst/>
          </a:prstGeom>
          <a:solidFill>
            <a:schemeClr val="lt2">
              <a:alpha val="80000"/>
            </a:schemeClr>
          </a:solidFill>
        </p:spPr>
      </p:sp>
      <p:sp>
        <p:nvSpPr>
          <p:cNvPr id="5" name="AutoShape 5"/>
          <p:cNvSpPr/>
          <p:nvPr/>
        </p:nvSpPr>
        <p:spPr>
          <a:xfrm>
            <a:off x="709129" y="4960709"/>
            <a:ext cx="5039441" cy="1606314"/>
          </a:xfrm>
          <a:prstGeom prst="roundRect">
            <a:avLst/>
          </a:prstGeom>
          <a:solidFill>
            <a:schemeClr val="lt2">
              <a:alpha val="80000"/>
            </a:schemeClr>
          </a:solidFill>
        </p:spPr>
      </p:sp>
      <p:sp>
        <p:nvSpPr>
          <p:cNvPr id="6" name="AutoShape 6"/>
          <p:cNvSpPr/>
          <p:nvPr/>
        </p:nvSpPr>
        <p:spPr>
          <a:xfrm>
            <a:off x="709129" y="3159322"/>
            <a:ext cx="5039441" cy="1606314"/>
          </a:xfrm>
          <a:prstGeom prst="roundRect">
            <a:avLst/>
          </a:prstGeom>
          <a:solidFill>
            <a:schemeClr val="lt2">
              <a:alpha val="80000"/>
            </a:schemeClr>
          </a:solidFill>
        </p:spPr>
      </p:sp>
      <p:sp>
        <p:nvSpPr>
          <p:cNvPr id="7" name="AutoShape 7"/>
          <p:cNvSpPr/>
          <p:nvPr/>
        </p:nvSpPr>
        <p:spPr>
          <a:xfrm>
            <a:off x="709129" y="1369316"/>
            <a:ext cx="5039441" cy="1606314"/>
          </a:xfrm>
          <a:prstGeom prst="roundRect">
            <a:avLst/>
          </a:prstGeom>
          <a:solidFill>
            <a:schemeClr val="lt2">
              <a:alpha val="80000"/>
            </a:schemeClr>
          </a:solidFill>
        </p:spPr>
      </p:sp>
      <p:sp>
        <p:nvSpPr>
          <p:cNvPr id="8" name="AutoShape 8"/>
          <p:cNvSpPr/>
          <p:nvPr/>
        </p:nvSpPr>
        <p:spPr>
          <a:xfrm>
            <a:off x="538887" y="1969963"/>
            <a:ext cx="405020" cy="405020"/>
          </a:xfrm>
          <a:prstGeom prst="ellipse">
            <a:avLst/>
          </a:prstGeom>
          <a:solidFill>
            <a:schemeClr val="accent1">
              <a:alpha val="20000"/>
            </a:schemeClr>
          </a:solidFill>
        </p:spPr>
      </p:sp>
      <p:sp>
        <p:nvSpPr>
          <p:cNvPr id="9" name="AutoShape 9"/>
          <p:cNvSpPr/>
          <p:nvPr/>
        </p:nvSpPr>
        <p:spPr>
          <a:xfrm>
            <a:off x="619891" y="2050967"/>
            <a:ext cx="243012" cy="243012"/>
          </a:xfrm>
          <a:prstGeom prst="ellipse">
            <a:avLst/>
          </a:prstGeom>
          <a:solidFill>
            <a:schemeClr val="accent1">
              <a:alpha val="100000"/>
            </a:schemeClr>
          </a:solidFill>
        </p:spPr>
      </p:sp>
      <p:sp>
        <p:nvSpPr>
          <p:cNvPr id="10" name="AutoShape 10"/>
          <p:cNvSpPr/>
          <p:nvPr/>
        </p:nvSpPr>
        <p:spPr>
          <a:xfrm>
            <a:off x="537650" y="3759969"/>
            <a:ext cx="405020" cy="405020"/>
          </a:xfrm>
          <a:prstGeom prst="ellipse">
            <a:avLst/>
          </a:prstGeom>
          <a:solidFill>
            <a:schemeClr val="accent1">
              <a:alpha val="20000"/>
            </a:schemeClr>
          </a:solidFill>
        </p:spPr>
      </p:sp>
      <p:sp>
        <p:nvSpPr>
          <p:cNvPr id="11" name="AutoShape 11"/>
          <p:cNvSpPr/>
          <p:nvPr/>
        </p:nvSpPr>
        <p:spPr>
          <a:xfrm>
            <a:off x="618654" y="3840973"/>
            <a:ext cx="243012" cy="243012"/>
          </a:xfrm>
          <a:prstGeom prst="ellipse">
            <a:avLst/>
          </a:prstGeom>
          <a:solidFill>
            <a:schemeClr val="accent1">
              <a:alpha val="100000"/>
            </a:schemeClr>
          </a:solidFill>
        </p:spPr>
      </p:sp>
      <p:sp>
        <p:nvSpPr>
          <p:cNvPr id="12" name="AutoShape 12"/>
          <p:cNvSpPr/>
          <p:nvPr/>
        </p:nvSpPr>
        <p:spPr>
          <a:xfrm>
            <a:off x="547802" y="5561356"/>
            <a:ext cx="405020" cy="405020"/>
          </a:xfrm>
          <a:prstGeom prst="ellipse">
            <a:avLst/>
          </a:prstGeom>
          <a:solidFill>
            <a:schemeClr val="accent1">
              <a:alpha val="21000"/>
            </a:schemeClr>
          </a:solidFill>
        </p:spPr>
      </p:sp>
      <p:sp>
        <p:nvSpPr>
          <p:cNvPr id="13" name="AutoShape 13"/>
          <p:cNvSpPr/>
          <p:nvPr/>
        </p:nvSpPr>
        <p:spPr>
          <a:xfrm>
            <a:off x="628806" y="5642360"/>
            <a:ext cx="243012" cy="243012"/>
          </a:xfrm>
          <a:prstGeom prst="ellipse">
            <a:avLst/>
          </a:prstGeom>
          <a:solidFill>
            <a:schemeClr val="accent1">
              <a:alpha val="100000"/>
            </a:schemeClr>
          </a:solidFill>
        </p:spPr>
      </p:sp>
      <p:sp>
        <p:nvSpPr>
          <p:cNvPr id="14" name="TextBox 14"/>
          <p:cNvSpPr txBox="1"/>
          <p:nvPr/>
        </p:nvSpPr>
        <p:spPr>
          <a:xfrm>
            <a:off x="1193316" y="143749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P picture application scenarios</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1193316" y="1953730"/>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To monitor the proportion of unqualified products, the sample size is required to be fixed or change no more than ±25%, and the control limits are in a zigzag shape.</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1193316" y="3760065"/>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The defect number control chart requires the inspection area to be fixed, such as the welding defects of each circuit board.</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193316" y="5515961"/>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When the actual variation is greater than the theoretical variation, the Laney P' or U' chart needs to be used to adjust the control limits.</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Count type control chart (P, U, C chart)</a:t>
            </a:r>
            <a:endParaRPr lang="en-US" sz="3000" b="1">
              <a:solidFill>
                <a:schemeClr val="dk2">
                  <a:alpha val="100000"/>
                </a:schemeClr>
              </a:solidFill>
              <a:latin typeface="Noto Sans SC"/>
              <a:ea typeface="Noto Sans SC"/>
              <a:cs typeface="Noto Sans SC"/>
            </a:endParaRPr>
          </a:p>
        </p:txBody>
      </p:sp>
      <p:sp>
        <p:nvSpPr>
          <p:cNvPr id="19" name="TextBox 19"/>
          <p:cNvSpPr txBox="1"/>
          <p:nvPr/>
        </p:nvSpPr>
        <p:spPr>
          <a:xfrm>
            <a:off x="1193316" y="325432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Applicable conditions for Figure C</a:t>
            </a:r>
            <a:endParaRPr lang="en-US" sz="2400" b="1">
              <a:solidFill>
                <a:schemeClr val="accent1">
                  <a:alpha val="100000"/>
                </a:schemeClr>
              </a:solidFill>
              <a:latin typeface="Noto Sans SC"/>
              <a:ea typeface="Noto Sans SC"/>
              <a:cs typeface="Noto Sans SC"/>
            </a:endParaRPr>
          </a:p>
        </p:txBody>
      </p:sp>
      <p:sp>
        <p:nvSpPr>
          <p:cNvPr id="20" name="TextBox 20"/>
          <p:cNvSpPr txBox="1"/>
          <p:nvPr/>
        </p:nvSpPr>
        <p:spPr>
          <a:xfrm>
            <a:off x="1193316" y="5066405"/>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Overdispersion</a:t>
            </a:r>
            <a:endParaRPr lang="en-US" sz="2400" b="1">
              <a:solidFill>
                <a:schemeClr val="accent1">
                  <a:alpha val="100000"/>
                </a:schemeClr>
              </a:solidFill>
              <a:latin typeface="Noto Sans SC"/>
              <a:ea typeface="Noto Sans SC"/>
              <a:cs typeface="Noto Sans SC"/>
            </a:endParaRPr>
          </a:p>
        </p:txBody>
      </p:sp>
      <p:sp>
        <p:nvSpPr>
          <p:cNvPr id="21" name="AutoShape 21"/>
          <p:cNvSpPr/>
          <p:nvPr/>
        </p:nvSpPr>
        <p:spPr>
          <a:xfrm>
            <a:off x="6235740" y="1918405"/>
            <a:ext cx="405020" cy="405020"/>
          </a:xfrm>
          <a:prstGeom prst="ellipse">
            <a:avLst/>
          </a:prstGeom>
          <a:solidFill>
            <a:schemeClr val="accent1">
              <a:alpha val="20000"/>
            </a:schemeClr>
          </a:solidFill>
        </p:spPr>
      </p:sp>
      <p:sp>
        <p:nvSpPr>
          <p:cNvPr id="22" name="AutoShape 22"/>
          <p:cNvSpPr/>
          <p:nvPr/>
        </p:nvSpPr>
        <p:spPr>
          <a:xfrm>
            <a:off x="6316744" y="1999409"/>
            <a:ext cx="243012" cy="243012"/>
          </a:xfrm>
          <a:prstGeom prst="ellipse">
            <a:avLst/>
          </a:prstGeom>
          <a:solidFill>
            <a:schemeClr val="accent1">
              <a:alpha val="100000"/>
            </a:schemeClr>
          </a:solidFill>
        </p:spPr>
      </p:sp>
      <p:sp>
        <p:nvSpPr>
          <p:cNvPr id="23" name="AutoShape 23"/>
          <p:cNvSpPr/>
          <p:nvPr/>
        </p:nvSpPr>
        <p:spPr>
          <a:xfrm>
            <a:off x="6234503" y="3728683"/>
            <a:ext cx="405020" cy="405020"/>
          </a:xfrm>
          <a:prstGeom prst="ellipse">
            <a:avLst/>
          </a:prstGeom>
          <a:solidFill>
            <a:schemeClr val="accent1">
              <a:alpha val="20000"/>
            </a:schemeClr>
          </a:solidFill>
        </p:spPr>
      </p:sp>
      <p:sp>
        <p:nvSpPr>
          <p:cNvPr id="24" name="AutoShape 24"/>
          <p:cNvSpPr/>
          <p:nvPr/>
        </p:nvSpPr>
        <p:spPr>
          <a:xfrm>
            <a:off x="6315507" y="3809688"/>
            <a:ext cx="243012" cy="243012"/>
          </a:xfrm>
          <a:prstGeom prst="ellipse">
            <a:avLst/>
          </a:prstGeom>
          <a:solidFill>
            <a:schemeClr val="accent1">
              <a:alpha val="100000"/>
            </a:schemeClr>
          </a:solidFill>
        </p:spPr>
      </p:sp>
      <p:sp>
        <p:nvSpPr>
          <p:cNvPr id="25" name="AutoShape 25"/>
          <p:cNvSpPr/>
          <p:nvPr/>
        </p:nvSpPr>
        <p:spPr>
          <a:xfrm>
            <a:off x="6244655" y="5538961"/>
            <a:ext cx="405020" cy="405020"/>
          </a:xfrm>
          <a:prstGeom prst="ellipse">
            <a:avLst/>
          </a:prstGeom>
          <a:solidFill>
            <a:schemeClr val="accent1">
              <a:alpha val="21000"/>
            </a:schemeClr>
          </a:solidFill>
        </p:spPr>
      </p:sp>
      <p:sp>
        <p:nvSpPr>
          <p:cNvPr id="26" name="AutoShape 26"/>
          <p:cNvSpPr/>
          <p:nvPr/>
        </p:nvSpPr>
        <p:spPr>
          <a:xfrm>
            <a:off x="6325659" y="5619966"/>
            <a:ext cx="243012" cy="243012"/>
          </a:xfrm>
          <a:prstGeom prst="ellipse">
            <a:avLst/>
          </a:prstGeom>
          <a:solidFill>
            <a:schemeClr val="accent1">
              <a:alpha val="100000"/>
            </a:schemeClr>
          </a:solidFill>
        </p:spPr>
      </p:sp>
      <p:sp>
        <p:nvSpPr>
          <p:cNvPr id="27" name="TextBox 27"/>
          <p:cNvSpPr txBox="1"/>
          <p:nvPr/>
        </p:nvSpPr>
        <p:spPr>
          <a:xfrm>
            <a:off x="6892339" y="143628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Features of U diagram</a:t>
            </a:r>
            <a:endParaRPr lang="en-US" sz="2400" b="1">
              <a:solidFill>
                <a:schemeClr val="accent1">
                  <a:alpha val="100000"/>
                </a:schemeClr>
              </a:solidFill>
              <a:latin typeface="Noto Sans SC"/>
              <a:ea typeface="Noto Sans SC"/>
              <a:cs typeface="Noto Sans SC"/>
            </a:endParaRPr>
          </a:p>
        </p:txBody>
      </p:sp>
      <p:sp>
        <p:nvSpPr>
          <p:cNvPr id="28" name="TextBox 28"/>
          <p:cNvSpPr txBox="1"/>
          <p:nvPr/>
        </p:nvSpPr>
        <p:spPr>
          <a:xfrm>
            <a:off x="6892339" y="1952513"/>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Tracking the number of unit defects is suitable for situations where the sample size fluctuates greatly, and the standardized defect rate needs to be calculated.</a:t>
            </a:r>
            <a:endParaRPr lang="en-US" sz="1500">
              <a:solidFill>
                <a:schemeClr val="dk1">
                  <a:alpha val="100000"/>
                </a:schemeClr>
              </a:solidFill>
              <a:latin typeface="Noto Sans SC"/>
              <a:ea typeface="Noto Sans SC"/>
              <a:cs typeface="Noto Sans SC"/>
            </a:endParaRPr>
          </a:p>
        </p:txBody>
      </p:sp>
      <p:sp>
        <p:nvSpPr>
          <p:cNvPr id="29" name="TextBox 29"/>
          <p:cNvSpPr txBox="1"/>
          <p:nvPr/>
        </p:nvSpPr>
        <p:spPr>
          <a:xfrm>
            <a:off x="6892339" y="3758848"/>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The P chart is based on the binomial distribution, and the U/C chart is based on the Poisson distribution, and the distribution assumptions need to be verified.</a:t>
            </a:r>
            <a:endParaRPr lang="en-US" sz="1500">
              <a:solidFill>
                <a:schemeClr val="dk1">
                  <a:alpha val="100000"/>
                </a:schemeClr>
              </a:solidFill>
              <a:latin typeface="Noto Sans SC"/>
              <a:ea typeface="Noto Sans SC"/>
              <a:cs typeface="Noto Sans SC"/>
            </a:endParaRPr>
          </a:p>
        </p:txBody>
      </p:sp>
      <p:sp>
        <p:nvSpPr>
          <p:cNvPr id="30" name="TextBox 30"/>
          <p:cNvSpPr txBox="1"/>
          <p:nvPr/>
        </p:nvSpPr>
        <p:spPr>
          <a:xfrm>
            <a:off x="6892339" y="5514744"/>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Statistics → Control Chart → Attribute Control Chart, you need to distinguish between "defect" and "defective product" data types.</a:t>
            </a:r>
            <a:endParaRPr lang="en-US" sz="1500">
              <a:solidFill>
                <a:schemeClr val="dk1">
                  <a:alpha val="100000"/>
                </a:schemeClr>
              </a:solidFill>
              <a:latin typeface="Noto Sans SC"/>
              <a:ea typeface="Noto Sans SC"/>
              <a:cs typeface="Noto Sans SC"/>
            </a:endParaRPr>
          </a:p>
        </p:txBody>
      </p:sp>
      <p:sp>
        <p:nvSpPr>
          <p:cNvPr id="31" name="TextBox 31"/>
          <p:cNvSpPr txBox="1"/>
          <p:nvPr/>
        </p:nvSpPr>
        <p:spPr>
          <a:xfrm>
            <a:off x="6892339" y="3253106"/>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Binomial distribution and Poisson distribution</a:t>
            </a:r>
            <a:endParaRPr lang="en-US" sz="2400" b="1">
              <a:solidFill>
                <a:schemeClr val="accent1">
                  <a:alpha val="100000"/>
                </a:schemeClr>
              </a:solidFill>
              <a:latin typeface="Noto Sans SC"/>
              <a:ea typeface="Noto Sans SC"/>
              <a:cs typeface="Noto Sans SC"/>
            </a:endParaRPr>
          </a:p>
        </p:txBody>
      </p:sp>
      <p:sp>
        <p:nvSpPr>
          <p:cNvPr id="32" name="TextBox 32"/>
          <p:cNvSpPr txBox="1"/>
          <p:nvPr/>
        </p:nvSpPr>
        <p:spPr>
          <a:xfrm>
            <a:off x="6892339" y="506518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Minitab implementation path</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413211" y="1978049"/>
            <a:ext cx="3999171" cy="3999175"/>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noFill/>
          <a:ln w="15875">
            <a:solidFill>
              <a:schemeClr val="accent2">
                <a:alpha val="100000"/>
              </a:schemeClr>
            </a:solidFill>
            <a:prstDash val="dash"/>
          </a:ln>
        </p:spPr>
      </p:sp>
      <p:sp>
        <p:nvSpPr>
          <p:cNvPr id="3" name="Freeform 3"/>
          <p:cNvSpPr/>
          <p:nvPr/>
        </p:nvSpPr>
        <p:spPr>
          <a:xfrm>
            <a:off x="7430769" y="1344308"/>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4" name="Freeform 4"/>
          <p:cNvSpPr/>
          <p:nvPr/>
        </p:nvSpPr>
        <p:spPr>
          <a:xfrm>
            <a:off x="904310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5" name="Freeform 5"/>
          <p:cNvSpPr/>
          <p:nvPr/>
        </p:nvSpPr>
        <p:spPr>
          <a:xfrm>
            <a:off x="583137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6" name="TextBox 6"/>
          <p:cNvSpPr txBox="1"/>
          <p:nvPr/>
        </p:nvSpPr>
        <p:spPr>
          <a:xfrm>
            <a:off x="7965981" y="2420978"/>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2000">
                <a:solidFill>
                  <a:srgbClr val="F2F5F6">
                    <a:alpha val="100000"/>
                  </a:srgbClr>
                </a:solidFill>
                <a:latin typeface="Noto Sans SC"/>
                <a:ea typeface="Noto Sans SC"/>
                <a:cs typeface="Noto Sans SC"/>
              </a:rPr>
              <a:t>criteria</a:t>
            </a:r>
            <a:endParaRPr lang="en-US" sz="2000">
              <a:solidFill>
                <a:srgbClr val="F2F5F6">
                  <a:alpha val="100000"/>
                </a:srgbClr>
              </a:solidFill>
              <a:latin typeface="Noto Sans SC"/>
              <a:ea typeface="Noto Sans SC"/>
              <a:cs typeface="Noto Sans SC"/>
            </a:endParaRPr>
          </a:p>
        </p:txBody>
      </p:sp>
      <p:sp>
        <p:nvSpPr>
          <p:cNvPr id="7" name="TextBox 7"/>
          <p:cNvSpPr txBox="1"/>
          <p:nvPr/>
        </p:nvSpPr>
        <p:spPr>
          <a:xfrm>
            <a:off x="6359523" y="4994984"/>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2F5F6">
                    <a:alpha val="100000"/>
                  </a:srgbClr>
                </a:solidFill>
                <a:latin typeface="Noto Sans SC"/>
                <a:ea typeface="Noto Sans SC"/>
                <a:cs typeface="Noto Sans SC"/>
              </a:rPr>
              <a:t>contrast</a:t>
            </a:r>
            <a:endParaRPr lang="en-US" sz="2000">
              <a:solidFill>
                <a:srgbClr val="F2F5F6">
                  <a:alpha val="100000"/>
                </a:srgbClr>
              </a:solidFill>
              <a:latin typeface="Noto Sans SC"/>
              <a:ea typeface="Noto Sans SC"/>
              <a:cs typeface="Noto Sans SC"/>
            </a:endParaRPr>
          </a:p>
        </p:txBody>
      </p:sp>
      <p:sp>
        <p:nvSpPr>
          <p:cNvPr id="8" name="TextBox 8"/>
          <p:cNvSpPr txBox="1"/>
          <p:nvPr/>
        </p:nvSpPr>
        <p:spPr>
          <a:xfrm>
            <a:off x="9623451" y="4994984"/>
            <a:ext cx="954405" cy="4152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FFFFF">
                    <a:alpha val="100000"/>
                  </a:srgbClr>
                </a:solidFill>
                <a:latin typeface="Noto Sans SC"/>
                <a:ea typeface="Noto Sans SC"/>
                <a:cs typeface="Noto Sans SC"/>
              </a:rPr>
              <a:t>fact</a:t>
            </a:r>
            <a:endParaRPr lang="en-US" sz="2000">
              <a:solidFill>
                <a:srgbClr val="FFFFFF">
                  <a:alpha val="100000"/>
                </a:srgbClr>
              </a:solidFill>
              <a:latin typeface="Noto Sans SC"/>
              <a:ea typeface="Noto Sans SC"/>
              <a:cs typeface="Noto Sans SC"/>
            </a:endParaRPr>
          </a:p>
        </p:txBody>
      </p:sp>
      <p:pic>
        <p:nvPicPr>
          <p:cNvPr id="9" name="Picture 9"/>
          <p:cNvPicPr>
            <a:picLocks noChangeAspect="1"/>
          </p:cNvPicPr>
          <p:nvPr/>
        </p:nvPicPr>
        <p:blipFill>
          <a:blip r:embed="rId2"/>
          <a:srcRect/>
          <a:stretch>
            <a:fillRect/>
          </a:stretch>
        </p:blipFill>
        <p:spPr>
          <a:xfrm>
            <a:off x="6578980" y="4479791"/>
            <a:ext cx="515193" cy="515193"/>
          </a:xfrm>
          <a:prstGeom prst="rect">
            <a:avLst/>
          </a:prstGeom>
        </p:spPr>
      </p:pic>
      <p:sp>
        <p:nvSpPr>
          <p:cNvPr id="10" name="AutoShape 10"/>
          <p:cNvSpPr/>
          <p:nvPr/>
        </p:nvSpPr>
        <p:spPr>
          <a:xfrm>
            <a:off x="6624449" y="2209156"/>
            <a:ext cx="3535816" cy="3535816"/>
          </a:xfrm>
          <a:prstGeom prst="arc">
            <a:avLst>
              <a:gd name="adj1" fmla="val 18840768"/>
              <a:gd name="adj2" fmla="val 20807216"/>
            </a:avLst>
          </a:prstGeom>
          <a:noFill/>
          <a:ln w="28575">
            <a:solidFill>
              <a:schemeClr val="accent1">
                <a:alpha val="100000"/>
              </a:schemeClr>
            </a:solidFill>
            <a:prstDash val="solid"/>
          </a:ln>
        </p:spPr>
      </p:sp>
      <p:sp>
        <p:nvSpPr>
          <p:cNvPr id="11" name="AutoShape 11"/>
          <p:cNvSpPr/>
          <p:nvPr/>
        </p:nvSpPr>
        <p:spPr>
          <a:xfrm>
            <a:off x="6644889" y="2209728"/>
            <a:ext cx="3535816" cy="3535816"/>
          </a:xfrm>
          <a:prstGeom prst="arc">
            <a:avLst>
              <a:gd name="adj1" fmla="val 3996370"/>
              <a:gd name="adj2" fmla="val 6625973"/>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2" name="AutoShape 12"/>
          <p:cNvSpPr/>
          <p:nvPr/>
        </p:nvSpPr>
        <p:spPr>
          <a:xfrm>
            <a:off x="6668065" y="2293297"/>
            <a:ext cx="3535816" cy="3535816"/>
          </a:xfrm>
          <a:prstGeom prst="arc">
            <a:avLst>
              <a:gd name="adj1" fmla="val 11560467"/>
              <a:gd name="adj2" fmla="val 13937848"/>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Eight criteria for judging differences in control charts</a:t>
            </a:r>
            <a:endParaRPr lang="en-US" sz="3000" b="1">
              <a:solidFill>
                <a:schemeClr val="dk2">
                  <a:alpha val="100000"/>
                </a:schemeClr>
              </a:solidFill>
              <a:latin typeface="Noto Sans SC"/>
              <a:ea typeface="Noto Sans SC"/>
              <a:cs typeface="Noto Sans SC"/>
            </a:endParaRPr>
          </a:p>
        </p:txBody>
      </p:sp>
      <p:sp>
        <p:nvSpPr>
          <p:cNvPr id="14" name="Freeform 14"/>
          <p:cNvSpPr/>
          <p:nvPr/>
        </p:nvSpPr>
        <p:spPr>
          <a:xfrm>
            <a:off x="9927656" y="4479791"/>
            <a:ext cx="495300" cy="495300"/>
          </a:xfrm>
          <a:custGeom>
            <a:avLst/>
            <a:gdLst/>
            <a:ahLst/>
            <a:cxnLst/>
            <a:rect l="l" t="t" r="r" b="b"/>
            <a:pathLst>
              <a:path w="304800" h="304800">
                <a:moveTo>
                  <a:pt x="133350" y="0"/>
                </a:moveTo>
                <a:lnTo>
                  <a:pt x="0" y="0"/>
                </a:lnTo>
                <a:lnTo>
                  <a:pt x="0" y="304800"/>
                </a:lnTo>
                <a:lnTo>
                  <a:pt x="228600" y="304800"/>
                </a:lnTo>
                <a:lnTo>
                  <a:pt x="228600" y="95231"/>
                </a:lnTo>
                <a:lnTo>
                  <a:pt x="133350" y="0"/>
                </a:lnTo>
                <a:close/>
                <a:moveTo>
                  <a:pt x="113519" y="114300"/>
                </a:moveTo>
                <a:lnTo>
                  <a:pt x="113519" y="38100"/>
                </a:lnTo>
                <a:lnTo>
                  <a:pt x="189719" y="114300"/>
                </a:lnTo>
                <a:lnTo>
                  <a:pt x="113519" y="114300"/>
                </a:lnTo>
                <a:close/>
              </a:path>
            </a:pathLst>
          </a:custGeom>
          <a:solidFill>
            <a:srgbClr val="FFFFFF">
              <a:alpha val="100000"/>
            </a:srgbClr>
          </a:solidFill>
        </p:spPr>
      </p:sp>
      <p:sp>
        <p:nvSpPr>
          <p:cNvPr id="15" name="Freeform 15"/>
          <p:cNvSpPr/>
          <p:nvPr/>
        </p:nvSpPr>
        <p:spPr>
          <a:xfrm>
            <a:off x="8188322" y="1854213"/>
            <a:ext cx="495300" cy="495300"/>
          </a:xfrm>
          <a:custGeom>
            <a:avLst/>
            <a:gdLst/>
            <a:ahLst/>
            <a:cxnLst/>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sp>
      <p:cxnSp>
        <p:nvCxnSpPr>
          <p:cNvPr id="16" name="Connector 16"/>
          <p:cNvCxnSpPr/>
          <p:nvPr/>
        </p:nvCxnSpPr>
        <p:spPr>
          <a:xfrm flipH="1">
            <a:off x="1267386" y="2002593"/>
            <a:ext cx="1" cy="2981501"/>
          </a:xfrm>
          <a:prstGeom prst="line">
            <a:avLst/>
          </a:prstGeom>
          <a:ln w="1270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sp>
        <p:nvSpPr>
          <p:cNvPr id="17" name="TextBox 17"/>
          <p:cNvSpPr txBox="1"/>
          <p:nvPr/>
        </p:nvSpPr>
        <p:spPr>
          <a:xfrm>
            <a:off x="1708499" y="1627518"/>
            <a:ext cx="19545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Principle 1</a:t>
            </a:r>
            <a:endParaRPr lang="en-US" sz="1800" b="1">
              <a:solidFill>
                <a:schemeClr val="dk1">
                  <a:alpha val="100000"/>
                </a:schemeClr>
              </a:solidFill>
              <a:latin typeface="Noto Sans SC"/>
              <a:ea typeface="Noto Sans SC"/>
              <a:cs typeface="Noto Sans SC"/>
            </a:endParaRPr>
          </a:p>
        </p:txBody>
      </p:sp>
      <p:sp>
        <p:nvSpPr>
          <p:cNvPr id="18" name="TextBox 18"/>
          <p:cNvSpPr txBox="1"/>
          <p:nvPr/>
        </p:nvSpPr>
        <p:spPr>
          <a:xfrm>
            <a:off x="1689449" y="2012251"/>
            <a:ext cx="3630930" cy="7772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Point outside control limits: When a data point falls outside the control limits, it indicates special cause variation in the process.</a:t>
            </a:r>
            <a:endParaRPr lang="en-US" sz="1200">
              <a:solidFill>
                <a:schemeClr val="dk1">
                  <a:alpha val="100000"/>
                </a:schemeClr>
              </a:solidFill>
              <a:latin typeface="Noto Sans SC"/>
              <a:ea typeface="Noto Sans SC"/>
              <a:cs typeface="Noto Sans SC"/>
            </a:endParaRPr>
          </a:p>
        </p:txBody>
      </p:sp>
      <p:sp>
        <p:nvSpPr>
          <p:cNvPr id="19" name="AutoShape 19"/>
          <p:cNvSpPr/>
          <p:nvPr/>
        </p:nvSpPr>
        <p:spPr>
          <a:xfrm>
            <a:off x="1003268" y="1551718"/>
            <a:ext cx="524542" cy="524542"/>
          </a:xfrm>
          <a:prstGeom prst="ellipse">
            <a:avLst/>
          </a:prstGeom>
          <a:solidFill>
            <a:schemeClr val="accent1">
              <a:alpha val="100000"/>
            </a:schemeClr>
          </a:solidFill>
        </p:spPr>
      </p:sp>
      <p:sp>
        <p:nvSpPr>
          <p:cNvPr id="20" name="TextBox 20"/>
          <p:cNvSpPr txBox="1"/>
          <p:nvPr/>
        </p:nvSpPr>
        <p:spPr>
          <a:xfrm>
            <a:off x="1653826" y="3148965"/>
            <a:ext cx="16497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Principle 2</a:t>
            </a:r>
            <a:endParaRPr lang="en-US" sz="1800" b="1">
              <a:solidFill>
                <a:schemeClr val="dk1">
                  <a:alpha val="100000"/>
                </a:schemeClr>
              </a:solidFill>
              <a:latin typeface="Noto Sans SC"/>
              <a:ea typeface="Noto Sans SC"/>
              <a:cs typeface="Noto Sans SC"/>
            </a:endParaRPr>
          </a:p>
        </p:txBody>
      </p:sp>
      <p:sp>
        <p:nvSpPr>
          <p:cNvPr id="21" name="TextBox 21"/>
          <p:cNvSpPr txBox="1"/>
          <p:nvPr/>
        </p:nvSpPr>
        <p:spPr>
          <a:xfrm>
            <a:off x="1689449" y="355006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7 consecutive points on the same side: 7 consecutive points on the same side of the center line, indicating a shift in the process mean.</a:t>
            </a:r>
            <a:endParaRPr lang="en-US" sz="1200">
              <a:solidFill>
                <a:schemeClr val="dk1">
                  <a:alpha val="100000"/>
                </a:schemeClr>
              </a:solidFill>
              <a:latin typeface="Noto Sans SC"/>
              <a:ea typeface="Noto Sans SC"/>
              <a:cs typeface="Noto Sans SC"/>
            </a:endParaRPr>
          </a:p>
        </p:txBody>
      </p:sp>
      <p:sp>
        <p:nvSpPr>
          <p:cNvPr id="22" name="AutoShape 22"/>
          <p:cNvSpPr/>
          <p:nvPr/>
        </p:nvSpPr>
        <p:spPr>
          <a:xfrm>
            <a:off x="1003268" y="3089624"/>
            <a:ext cx="524542" cy="524542"/>
          </a:xfrm>
          <a:prstGeom prst="ellipse">
            <a:avLst/>
          </a:prstGeom>
          <a:solidFill>
            <a:schemeClr val="accent2">
              <a:alpha val="100000"/>
            </a:schemeClr>
          </a:solidFill>
        </p:spPr>
      </p:sp>
      <p:sp>
        <p:nvSpPr>
          <p:cNvPr id="23" name="TextBox 23"/>
          <p:cNvSpPr txBox="1"/>
          <p:nvPr/>
        </p:nvSpPr>
        <p:spPr>
          <a:xfrm>
            <a:off x="1689449" y="4873416"/>
            <a:ext cx="216408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Principle 3</a:t>
            </a:r>
            <a:endParaRPr lang="en-US" sz="1800" b="1">
              <a:solidFill>
                <a:schemeClr val="dk1">
                  <a:alpha val="100000"/>
                </a:schemeClr>
              </a:solidFill>
              <a:latin typeface="Noto Sans SC"/>
              <a:ea typeface="Noto Sans SC"/>
              <a:cs typeface="Noto Sans SC"/>
            </a:endParaRPr>
          </a:p>
        </p:txBody>
      </p:sp>
      <p:sp>
        <p:nvSpPr>
          <p:cNvPr id="24" name="TextBox 24"/>
          <p:cNvSpPr txBox="1"/>
          <p:nvPr/>
        </p:nvSpPr>
        <p:spPr>
          <a:xfrm>
            <a:off x="1689449" y="532619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Continuous rise/fall: 6 consecutive points show a monotonic rising or falling trend, indicating that there is drift in the process.</a:t>
            </a:r>
            <a:endParaRPr lang="en-US" sz="1200">
              <a:solidFill>
                <a:schemeClr val="dk1">
                  <a:alpha val="100000"/>
                </a:schemeClr>
              </a:solidFill>
              <a:latin typeface="Noto Sans SC"/>
              <a:ea typeface="Noto Sans SC"/>
              <a:cs typeface="Noto Sans SC"/>
            </a:endParaRPr>
          </a:p>
        </p:txBody>
      </p:sp>
      <p:sp>
        <p:nvSpPr>
          <p:cNvPr id="25" name="AutoShape 25"/>
          <p:cNvSpPr/>
          <p:nvPr/>
        </p:nvSpPr>
        <p:spPr>
          <a:xfrm>
            <a:off x="1003268" y="4767739"/>
            <a:ext cx="524542" cy="524542"/>
          </a:xfrm>
          <a:prstGeom prst="ellipse">
            <a:avLst/>
          </a:prstGeom>
          <a:solidFill>
            <a:schemeClr val="accent3">
              <a:alpha val="100000"/>
            </a:schemeClr>
          </a:solidFill>
        </p:spPr>
      </p:sp>
      <p:sp>
        <p:nvSpPr>
          <p:cNvPr id="26" name="TextBox 26"/>
          <p:cNvSpPr txBox="1"/>
          <p:nvPr/>
        </p:nvSpPr>
        <p:spPr>
          <a:xfrm>
            <a:off x="971264" y="1633252"/>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01</a:t>
            </a:r>
            <a:endParaRPr lang="en-US" sz="1800">
              <a:solidFill>
                <a:srgbClr val="FFFFFF">
                  <a:alpha val="100000"/>
                </a:srgbClr>
              </a:solidFill>
              <a:latin typeface="Noto Sans SC"/>
              <a:ea typeface="Noto Sans SC"/>
              <a:cs typeface="Noto Sans SC"/>
            </a:endParaRPr>
          </a:p>
        </p:txBody>
      </p:sp>
      <p:sp>
        <p:nvSpPr>
          <p:cNvPr id="27" name="TextBox 27"/>
          <p:cNvSpPr txBox="1"/>
          <p:nvPr/>
        </p:nvSpPr>
        <p:spPr>
          <a:xfrm>
            <a:off x="971264" y="3171158"/>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02</a:t>
            </a:r>
            <a:endParaRPr lang="en-US" sz="1800">
              <a:solidFill>
                <a:srgbClr val="FFFFFF">
                  <a:alpha val="100000"/>
                </a:srgbClr>
              </a:solidFill>
              <a:latin typeface="Noto Sans SC"/>
              <a:ea typeface="Noto Sans SC"/>
              <a:cs typeface="Noto Sans SC"/>
            </a:endParaRPr>
          </a:p>
        </p:txBody>
      </p:sp>
      <p:sp>
        <p:nvSpPr>
          <p:cNvPr id="28" name="TextBox 28"/>
          <p:cNvSpPr txBox="1"/>
          <p:nvPr/>
        </p:nvSpPr>
        <p:spPr>
          <a:xfrm>
            <a:off x="971264" y="4861370"/>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03</a:t>
            </a:r>
            <a:endParaRPr lang="en-US" sz="1800">
              <a:solidFill>
                <a:srgbClr val="FFFFFF">
                  <a:alpha val="100000"/>
                </a:srgbClr>
              </a:solidFill>
              <a:latin typeface="Noto Sans SC"/>
              <a:ea typeface="Noto Sans SC"/>
              <a:cs typeface="Noto Sans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Process capability analysis in practice</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03</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Concept analysis of Cp/Cpk and Pp/Ppk</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537512" y="1664304"/>
            <a:ext cx="638131" cy="638131"/>
          </a:xfrm>
          <a:prstGeom prst="ellipse">
            <a:avLst/>
          </a:prstGeom>
          <a:solidFill>
            <a:schemeClr val="accent1">
              <a:alpha val="20000"/>
            </a:schemeClr>
          </a:solidFill>
        </p:spPr>
      </p:sp>
      <p:sp>
        <p:nvSpPr>
          <p:cNvPr id="4" name="TextBox 4"/>
          <p:cNvSpPr txBox="1"/>
          <p:nvPr/>
        </p:nvSpPr>
        <p:spPr>
          <a:xfrm>
            <a:off x="1300882" y="1463721"/>
            <a:ext cx="6886575" cy="76590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Cp/Cpk definition</a:t>
            </a:r>
            <a:endParaRPr lang="en-US" sz="2400" b="1">
              <a:solidFill>
                <a:schemeClr val="accent1">
                  <a:alpha val="100000"/>
                </a:schemeClr>
              </a:solidFill>
              <a:latin typeface="Noto Sans SC"/>
              <a:ea typeface="Noto Sans SC"/>
              <a:cs typeface="Noto Sans SC"/>
            </a:endParaRPr>
          </a:p>
        </p:txBody>
      </p:sp>
      <p:sp>
        <p:nvSpPr>
          <p:cNvPr id="5" name="TextBox 5"/>
          <p:cNvSpPr txBox="1"/>
          <p:nvPr/>
        </p:nvSpPr>
        <p:spPr>
          <a:xfrm>
            <a:off x="1300882" y="1998589"/>
            <a:ext cx="6891292" cy="1083679"/>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Cp (process capability index) describes the potential ability of a process to meet product quality specification requirements, and it takes into account the inherent variation of the process; Cpk (process capability index considers deviation) further considers the deviation between the process mean and the specification center value, and is a more comprehensive process capability evaluation index.</a:t>
            </a:r>
            <a:endParaRPr lang="en-US" sz="1350">
              <a:solidFill>
                <a:schemeClr val="dk1">
                  <a:alpha val="100000"/>
                </a:schemeClr>
              </a:solidFill>
              <a:latin typeface="Noto Sans SC"/>
              <a:ea typeface="Noto Sans SC"/>
              <a:cs typeface="Noto Sans SC"/>
            </a:endParaRPr>
          </a:p>
        </p:txBody>
      </p:sp>
      <p:sp>
        <p:nvSpPr>
          <p:cNvPr id="6" name="AutoShape 6"/>
          <p:cNvSpPr/>
          <p:nvPr/>
        </p:nvSpPr>
        <p:spPr>
          <a:xfrm>
            <a:off x="537512" y="3384629"/>
            <a:ext cx="638131" cy="638131"/>
          </a:xfrm>
          <a:prstGeom prst="ellipse">
            <a:avLst/>
          </a:prstGeom>
          <a:solidFill>
            <a:schemeClr val="accent1">
              <a:alpha val="20000"/>
            </a:schemeClr>
          </a:solidFill>
        </p:spPr>
      </p:sp>
      <p:sp>
        <p:nvSpPr>
          <p:cNvPr id="7" name="TextBox 7"/>
          <p:cNvSpPr txBox="1"/>
          <p:nvPr/>
        </p:nvSpPr>
        <p:spPr>
          <a:xfrm>
            <a:off x="1300882" y="3182098"/>
            <a:ext cx="6886575" cy="769800"/>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Pp/Ppk definition</a:t>
            </a:r>
            <a:endParaRPr lang="en-US" sz="2400" b="1">
              <a:solidFill>
                <a:schemeClr val="accent1">
                  <a:alpha val="100000"/>
                </a:schemeClr>
              </a:solidFill>
              <a:latin typeface="Noto Sans SC"/>
              <a:ea typeface="Noto Sans SC"/>
              <a:cs typeface="Noto Sans SC"/>
            </a:endParaRPr>
          </a:p>
        </p:txBody>
      </p:sp>
      <p:sp>
        <p:nvSpPr>
          <p:cNvPr id="8" name="AutoShape 8"/>
          <p:cNvSpPr/>
          <p:nvPr/>
        </p:nvSpPr>
        <p:spPr>
          <a:xfrm>
            <a:off x="537512" y="5104954"/>
            <a:ext cx="638131" cy="638131"/>
          </a:xfrm>
          <a:prstGeom prst="ellipse">
            <a:avLst/>
          </a:prstGeom>
          <a:solidFill>
            <a:schemeClr val="accent1">
              <a:alpha val="20000"/>
            </a:schemeClr>
          </a:solidFill>
        </p:spPr>
      </p:sp>
      <p:sp>
        <p:nvSpPr>
          <p:cNvPr id="9" name="TextBox 9"/>
          <p:cNvSpPr txBox="1"/>
          <p:nvPr/>
        </p:nvSpPr>
        <p:spPr>
          <a:xfrm>
            <a:off x="1300882" y="4920230"/>
            <a:ext cx="6886575" cy="734184"/>
          </a:xfrm>
          <a:prstGeom prst="rect">
            <a:avLst/>
          </a:prstGeom>
        </p:spPr>
        <p:txBody>
          <a:bodyPr vert="horz" wrap="square" lIns="123825" tIns="123825" rIns="57150" bIns="123825" rtlCol="0" anchor="b" anchorCtr="0">
            <a:noAutofit/>
          </a:bodyPr>
          <a:lstStyle/>
          <a:p>
            <a:pPr>
              <a:lnSpc>
                <a:spcPct val="140000"/>
              </a:lnSpc>
            </a:pPr>
            <a:r>
              <a:rPr lang="en-US" sz="2400" b="1">
                <a:solidFill>
                  <a:schemeClr val="accent1">
                    <a:alpha val="100000"/>
                  </a:schemeClr>
                </a:solidFill>
                <a:latin typeface="Noto Sans SC"/>
                <a:ea typeface="Noto Sans SC"/>
                <a:cs typeface="Noto Sans SC"/>
              </a:rPr>
              <a:t>The difference between Cp and Pp</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1300882" y="3741456"/>
            <a:ext cx="6891292" cy="1074439"/>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Pp (process performance index) is similar to Cp, but it is calculated based on long-term data and reflects the actual performance of the process over a longer period of time; Ppk (process performance index considering offset) also considers the offset of the process mean and the specification center value, and is an important indicator for evaluating the long-term stability of the process.</a:t>
            </a:r>
            <a:endParaRPr lang="en-US" sz="1350">
              <a:solidFill>
                <a:schemeClr val="dk1">
                  <a:alpha val="100000"/>
                </a:schemeClr>
              </a:solidFill>
              <a:latin typeface="Noto Sans SC"/>
              <a:ea typeface="Noto Sans SC"/>
              <a:cs typeface="Noto Sans SC"/>
            </a:endParaRPr>
          </a:p>
        </p:txBody>
      </p:sp>
      <p:sp>
        <p:nvSpPr>
          <p:cNvPr id="11" name="TextBox 11"/>
          <p:cNvSpPr txBox="1"/>
          <p:nvPr/>
        </p:nvSpPr>
        <p:spPr>
          <a:xfrm>
            <a:off x="1300882" y="5424019"/>
            <a:ext cx="6891292" cy="1092920"/>
          </a:xfrm>
          <a:prstGeom prst="rect">
            <a:avLst/>
          </a:prstGeom>
        </p:spPr>
        <p:txBody>
          <a:bodyPr vert="horz" wrap="square" lIns="123825" tIns="123825" rIns="57150" bIns="123825" rtlCol="0" anchor="t" anchorCtr="0">
            <a:noAutofit/>
          </a:bodyPr>
          <a:lstStyle/>
          <a:p>
            <a:pPr>
              <a:lnSpc>
                <a:spcPct val="140000"/>
              </a:lnSpc>
            </a:pPr>
            <a:r>
              <a:rPr lang="en-US" sz="1350">
                <a:solidFill>
                  <a:schemeClr val="dk1">
                    <a:alpha val="100000"/>
                  </a:schemeClr>
                </a:solidFill>
                <a:latin typeface="Noto Sans SC"/>
                <a:ea typeface="Noto Sans SC"/>
                <a:cs typeface="Noto Sans SC"/>
              </a:rPr>
              <a:t>The main difference between Cp and Pp is that the data basis is different. Cp is based on short-term data, reflecting the potential capability of the process under control; while Pp is based on long-term data, taking into account the actual performance of the process under the influence of various factors, and can better reflect the true situation of the process.</a:t>
            </a:r>
            <a:endParaRPr lang="en-US" sz="1350">
              <a:solidFill>
                <a:schemeClr val="dk1">
                  <a:alpha val="100000"/>
                </a:schemeClr>
              </a:solidFill>
              <a:latin typeface="Noto Sans SC"/>
              <a:ea typeface="Noto Sans SC"/>
              <a:cs typeface="Noto Sans SC"/>
            </a:endParaRPr>
          </a:p>
        </p:txBody>
      </p:sp>
      <p:pic>
        <p:nvPicPr>
          <p:cNvPr id="12" name="Picture 12"/>
          <p:cNvPicPr>
            <a:picLocks noChangeAspect="1"/>
          </p:cNvPicPr>
          <p:nvPr/>
        </p:nvPicPr>
        <p:blipFill>
          <a:blip r:embed="rId2">
            <a:alphaModFix amt="100000"/>
          </a:blip>
          <a:srcRect l="16750" r="16750"/>
          <a:stretch>
            <a:fillRect/>
          </a:stretch>
        </p:blipFill>
        <p:spPr>
          <a:xfrm>
            <a:off x="8604472" y="1741145"/>
            <a:ext cx="4421505" cy="4421505"/>
          </a:xfrm>
          <a:prstGeom prst="ellipse">
            <a:avLst/>
          </a:prstGeom>
        </p:spPr>
      </p:pic>
      <p:cxnSp>
        <p:nvCxnSpPr>
          <p:cNvPr id="13" name="Connector 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688937" y="1685237"/>
            <a:ext cx="335280"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1</a:t>
            </a:r>
            <a:endParaRPr lang="en-US" sz="3000">
              <a:solidFill>
                <a:schemeClr val="accent1">
                  <a:alpha val="100000"/>
                </a:schemeClr>
              </a:solidFill>
              <a:latin typeface="Microsoft Yahei"/>
              <a:ea typeface="Microsoft Yahei"/>
              <a:cs typeface="Microsoft Yahei"/>
            </a:endParaRPr>
          </a:p>
        </p:txBody>
      </p:sp>
      <p:sp>
        <p:nvSpPr>
          <p:cNvPr id="16" name="TextBox 16"/>
          <p:cNvSpPr txBox="1"/>
          <p:nvPr/>
        </p:nvSpPr>
        <p:spPr>
          <a:xfrm>
            <a:off x="588925" y="3405562"/>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2</a:t>
            </a:r>
            <a:endParaRPr lang="en-US" sz="3000">
              <a:solidFill>
                <a:schemeClr val="accent1">
                  <a:alpha val="100000"/>
                </a:schemeClr>
              </a:solidFill>
              <a:latin typeface="Microsoft Yahei"/>
              <a:ea typeface="Microsoft Yahei"/>
              <a:cs typeface="Microsoft Yahei"/>
            </a:endParaRPr>
          </a:p>
        </p:txBody>
      </p:sp>
      <p:sp>
        <p:nvSpPr>
          <p:cNvPr id="17" name="TextBox 17"/>
          <p:cNvSpPr txBox="1"/>
          <p:nvPr/>
        </p:nvSpPr>
        <p:spPr>
          <a:xfrm>
            <a:off x="588925" y="5125887"/>
            <a:ext cx="535305" cy="5962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3</a:t>
            </a:r>
            <a:endParaRPr lang="en-US" sz="3000">
              <a:solidFill>
                <a:schemeClr val="accent1">
                  <a:alpha val="100000"/>
                </a:schemeClr>
              </a:solidFill>
              <a:latin typeface="Microsoft Yahei"/>
              <a:ea typeface="Microsoft Yahei"/>
              <a:cs typeface="Microsoft Yahe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a:ea typeface="Noto Sans SC"/>
                <a:cs typeface="Noto Sans SC"/>
              </a:rPr>
              <a:t>The difference between Cpk and Ppk</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Cp/Cpk is mainly used to evaluate whether a new or improved process meets product quality requirements and helps determine whether the process needs further adjustment or optimization. At the same time, they are also important indicators in process audit and certification, used to prove that the process has the ability to stably produce qualified products.</a:t>
            </a:r>
            <a:endParaRPr lang="en-US" sz="1350">
              <a:solidFill>
                <a:schemeClr val="dk1">
                  <a:alpha val="100000"/>
                </a:schemeClr>
              </a:solidFill>
              <a:latin typeface="Noto Sans SC"/>
              <a:ea typeface="Noto Sans SC"/>
              <a:cs typeface="Noto Sans SC"/>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Noto Sans SC"/>
                <a:ea typeface="Noto Sans SC"/>
                <a:cs typeface="Noto Sans SC"/>
              </a:rPr>
              <a:t>Cp/Cpk application scenarios</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Pp/Ppk application scenarios</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Pp/Ppk is more suitable for evaluating the long-term stability and performance of existing processes and helping to identify possible long-term problems or trends in the process. By regularly calculating the Pp/Ppk value, you can monitor the performance changes of the process, discover and take measures to prevent potential quality problems in a timely manner.</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sz="1350">
                <a:solidFill>
                  <a:schemeClr val="dk1">
                    <a:alpha val="100000"/>
                  </a:schemeClr>
                </a:solidFill>
                <a:latin typeface="Noto Sans SC"/>
                <a:ea typeface="Noto Sans SC"/>
                <a:cs typeface="Noto Sans SC"/>
              </a:rPr>
              <a:t>Cpk and Ppk are similar in accounting for offsets, but have different data bases. Cpk is based on short-term data and is used to evaluate the ability of the process in a controlled and stable state; Ppk is based on long-term data and can better reflect the performance of the process in actual operation, including possible offsets and fluctuations.</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Concept analysis of Cp/Cpk and Pp/Ppk</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15.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Freeform 2"/><p:cNvSpPr/><p:nvPr/></p:nvSpPr><p:spPr><a:xfrm><a:off x="4316325" y="1988237"/><a:ext cx="3487674" cy="754571"/></a:xfrm><a:custGeom><a:avLst/><a:gdLst/><a:ahLst/><a:cxnLst/><a:rect l="l" t="t" r="r" b="b"/><a:pathLst><a:path w="4523874" h="662372"><a:moveTo><a:pt x="8240" y="0"/></a:moveTo><a:lnTo><a:pt x="11678" y="18595"/></a:lnTo><a:cubicBezTo><a:pt x="127512" y="330125"/><a:pt x="1090781" y="573228"/><a:pt x="2261937" y="573228"/></a:cubicBezTo><a:cubicBezTo><a:pt x="3433093" y="573228"/><a:pt x="4396362" y="330125"/><a:pt x="4512196" y="18595"/></a:cubicBezTo><a:lnTo><a:pt x="4515634" y="0"/></a:lnTo><a:lnTo><a:pt x="4523874" y="44572"/></a:lnTo><a:cubicBezTo><a:pt x="4523874" y="385774"/><a:pt x="3511170" y="662372"/><a:pt x="2261937" y="662372"/></a:cubicBezTo><a:cubicBezTo><a:pt x="1012704" y="662372"/><a:pt x="0" y="385774"/><a:pt x="0" y="44572"/></a:cubicBezTo><a:lnTo><a:pt x="8240" y="0"/></a:lnTo></a:path></a:pathLst></a:custGeom><a:solidFill><a:schemeClr val="accent1"><a:alpha val="90000"/></a:schemeClr></a:solidFill></p:spPr><p:txBody><a:bodyPr vert="horz" wrap="square" rtlCol="0" anchor="t" anchorCtr="0"><a:normAutofit/></a:bodyPr><a:lstStyle/><a:p><a:pPr algn="l"><a:lnSpc><a:spcPct val="100000"/></a:lnSpc><a:spcBef><a:spcPts val="375"/></a:spcBef><a:defRPr/></a:pPr><a:endParaRPr lang="en-US" sz="1100"/></a:p></p:txBody></p:sp><p:sp><p:nvSpPr><p:cNvPr id="3" name="AutoShape 3"/><p:cNvSpPr/><p:nvPr/></p:nvSpPr><p:spPr><a:xfrm flipH="1"><a:off x="346014" y="1600677"/><a:ext cx="11499972" cy="4152666"/></a:xfrm><a:prstGeom prst="roundRect"><a:avLst><a:gd name="adj" fmla="val 0"/></a:avLst></a:prstGeom><a:solidFill><a:schemeClr val="lt2"><a:alpha val="100000"/></a:schemeClr></a:solidFill></p:spPr></p:sp><p:sp><p:nvSpPr><p:cNvPr id="4" name="AutoShape 4"/><p:cNvSpPr/><p:nvPr/></p:nvSpPr><p:spPr><a:xfrm><a:off x="4316325" y="1246239"/><a:ext cx="3487674" cy="1407604"/></a:xfrm><a:prstGeom prst="ellipse"><a:avLst/></a:prstGeom><a:gradFill><a:gsLst><a:gs pos="0"><a:schemeClr val="accent3"><a:alpha val="85000"/></a:schemeClr></a:gs><a:gs pos="100000"><a:schemeClr val="accent3"><a:alpha val="100000"/></a:schemeClr></a:gs></a:gsLst><a:lin ang="0"/></a:gradFill></p:spPr></p:sp><p:sp><p:nvSpPr><p:cNvPr id="5" name="AutoShape 5"/><p:cNvSpPr/><p:nvPr/></p:nvSpPr><p:spPr><a:xfrm><a:off x="4352163" y="3734848"/><a:ext cx="3487674" cy="1407604"/></a:xfrm><a:prstGeom prst="ellipse"><a:avLst/></a:prstGeom><a:gradFill><a:gsLst><a:gs pos="0"><a:schemeClr val="accent3"><a:alpha val="85000"/></a:schemeClr></a:gs><a:gs pos="100000"><a:schemeClr val="accent3"><a:alpha val="100000"/></a:schemeClr></a:gs></a:gsLst><a:lin ang="0"/></a:gradFill></p:spPr></p:sp><p:sp><p:nvSpPr><p:cNvPr id="6" name="Freeform 6"/><p:cNvSpPr/><p:nvPr/></p:nvSpPr><p:spPr><a:xfrm><a:off x="4352163" y="4476845"/><a:ext cx="3487674" cy="754571"/></a:xfrm><a:custGeom><a:avLst/><a:gdLst/><a:ahLst/><a:cxnLst/><a:rect l="l" t="t" r="r" b="b"/><a:pathLst><a:path w="4523874" h="662372"><a:moveTo><a:pt x="8240" y="0"/></a:moveTo><a:lnTo><a:pt x="11678" y="18595"/></a:lnTo><a:cubicBezTo><a:pt x="127512" y="330125"/><a:pt x="1090781" y="573228"/><a:pt x="2261937" y="573228"/></a:cubicBezTo><a:cubicBezTo><a:pt x="3433093" y="573228"/><a:pt x="4396362" y="330125"/><a:pt x="4512196" y="18595"/></a:cubicBezTo><a:lnTo><a:pt x="4515634" y="0"/></a:lnTo><a:lnTo><a:pt x="4523874" y="44572"/></a:lnTo><a:cubicBezTo><a:pt x="4523874" y="385774"/><a:pt x="3511170" y="662372"/><a:pt x="2261937" y="662372"/></a:cubicBezTo><a:cubicBezTo><a:pt x="1012704" y="662372"/><a:pt x="0" y="385774"/><a:pt x="0" y="44572"/></a:cubicBezTo><a:lnTo><a:pt x="8240" y="0"/></a:lnTo></a:path></a:pathLst></a:custGeom><a:solidFill><a:schemeClr val="accent1"><a:alpha val="100000"/></a:schemeClr></a:solidFill></p:spPr></p:sp><p:sp><p:nvSpPr><p:cNvPr id="7" name="AutoShape 7"/><p:cNvSpPr/><p:nvPr/></p:nvSpPr><p:spPr><a:xfrm><a:off x="4352163" y="2571179"/><a:ext cx="3487674" cy="1407604"/></a:xfrm><a:prstGeom prst="ellipse"><a:avLst/></a:prstGeom><a:gradFill><a:gsLst><a:gs pos="0"><a:schemeClr val="accent3"><a:alpha val="85000"/></a:schemeClr></a:gs><a:gs pos="100000"><a:schemeClr val="accent3"><a:alpha val="100000"/></a:schemeClr></a:gs></a:gsLst><a:lin ang="0"/></a:gradFill></p:spPr></p:sp><p:sp><p:nvSpPr><p:cNvPr id="8" name="Freeform 8"/><p:cNvSpPr/><p:nvPr/></p:nvSpPr><p:spPr><a:xfrm><a:off x="4352163" y="3313176"/><a:ext cx="3487674" cy="754571"/></a:xfrm><a:custGeom><a:avLst/><a:gdLst/><a:ahLst/><a:cxnLst/><a:rect l="l" t="t" r="r" b="b"/><a:pathLst><a:path w="4523874" h="662372"><a:moveTo><a:pt x="8240" y="0"/></a:moveTo><a:lnTo><a:pt x="11678" y="18595"/></a:lnTo><a:cubicBezTo><a:pt x="127512" y="330125"/><a:pt x="1090781" y="573228"/><a:pt x="2261937" y="573228"/></a:cubicBezTo><a:cubicBezTo><a:pt x="3433093" y="573228"/><a:pt x="4396362" y="330125"/><a:pt x="4512196" y="18595"/></a:cubicBezTo><a:lnTo><a:pt x="4515634" y="0"/></a:lnTo><a:lnTo><a:pt x="4523874" y="44572"/></a:lnTo><a:cubicBezTo><a:pt x="4523874" y="385774"/><a:pt x="3511170" y="662372"/><a:pt x="2261937" y="662372"/></a:cubicBezTo><a:cubicBezTo><a:pt x="1012704" y="662372"/><a:pt x="0" y="385774"/><a:pt x="0" y="44572"/></a:cubicBezTo><a:lnTo><a:pt x="8240" y="0"/></a:lnTo></a:path></a:pathLst></a:custGeom><a:solidFill><a:schemeClr val="accent1"><a:alpha val="90000"/></a:schemeClr></a:solidFill></p:spPr></p:sp><p:sp><p:nvSpPr><p:cNvPr id="9" name="TextBox 9"/><p:cNvSpPr txBox="1"/><p:nvPr/></p:nvSpPr><p:spPr><a:xfrm><a:off x="4403466" y="4347468"/><a:ext cx="3257550" cy="295275"/></a:xfrm><a:prstGeom prst="rect"><a:avLst/></a:prstGeom><a:noFill/></p:spPr><p:txBody><a:bodyPr vert="horz" wrap="square" lIns="0" tIns="0" rIns="0" bIns="0" rtlCol="0" anchor="ctr" anchorCtr="0"><a:spAutoFit/></a:bodyPr><a:lstStyle/><a:p><a:pPr algn="ctr"><a:lnSpc><a:spcPct val="100000"/></a:lnSpc><a:spcBef><a:spcPct val="0"/></a:spcBef></a:pPr><a:r><a:rPr lang="en-US" sz="1800"><a:solidFill><a:srgbClr val="FFF3F3"><a:alpha val="100000"/></a:srgbClr></a:solidFill><a:latin typeface="Noto Sans SC"/><a:ea typeface="Noto Sans SC"/><a:cs typeface="Noto Sans SC"/></a:rPr><a:t>Minitab operations</a:t></a:r><a:endParaRPr lang="en-US" sz="1800"><a:solidFill><a:srgbClr val="FFF3F3"><a:alpha val="100000"/></a:srgbClr></a:solidFill><a:latin typeface="Noto Sans SC"/><a:ea typeface="Noto Sans SC"/><a:cs typeface="Noto Sans SC"/></a:endParaRPr></a:p></p:txBody></p:sp><p:sp><p:nvSpPr><p:cNvPr id="10" name="TextBox 10"/><p:cNvSpPr txBox="1"/><p:nvPr/></p:nvSpPr><p:spPr><a:xfrm><a:off x="4403466" y="3158382"/><a:ext cx="3333750" cy="295275"/></a:xfrm><a:prstGeom prst="rect"><a:avLst/></a:prstGeom><a:noFill/></p:spPr><p:txBody><a:bodyPr vert="horz" wrap="square" lIns="0" tIns="0" rIns="0" bIns="0" rtlCol="0" anchor="ctr" anchorCtr="0"><a:spAutoFit/></a:bodyPr><a:lstStyle/><a:p><a:pPr algn="ctr"><a:lnSpc><a:spcPct val="100000"/></a:lnSpc><a:spcBef><a:spcPct val="0"/></a:spcBef></a:pPr><a:r><a:rPr lang="en-US" sz="1800"><a:solidFill><a:srgbClr val="FFFFFF"><a:alpha val="100000"/></a:srgbClr></a:solidFill><a:latin typeface="Noto Sans SC"/><a:ea typeface="Noto Sans SC"/><a:cs typeface="Noto Sans SC"/></a:rPr><a:t>Interpretation of results</a:t></a:r><a:endParaRPr lang="en-US" sz="1800"><a:solidFill><a:srgbClr val="FFFFFF"><a:alpha val="100000"/></a:srgbClr></a:solidFill><a:latin typeface="Noto Sans SC"/><a:ea typeface="Noto Sans SC"/><a:cs typeface="Noto Sans SC"/></a:endParaRPr></a:p></p:txBody></p:sp><p:sp><p:nvSpPr><p:cNvPr id="11" name="TextBox 11"/><p:cNvSpPr txBox="1"/><p:nvPr/></p:nvSpPr><p:spPr><a:xfrm><a:off x="4431387" y="1802404"/><a:ext cx="3257550" cy="295275"/></a:xfrm><a:prstGeom prst="rect"><a:avLst/></a:prstGeom><a:noFill/></p:spPr><p:txBody><a:bodyPr vert="horz" wrap="square" lIns="0" tIns="0" rIns="0" bIns="0" rtlCol="0" anchor="ctr" anchorCtr="0"><a:spAutoFit/></a:bodyPr><a:lstStyle/><a:p><a:pPr algn="ctr"><a:lnSpc><a:spcPct val="100000"/></a:lnSpc><a:spcBef><a:spcPct val="0"/></a:spcBef></a:pPr><a:r><a:rPr lang="en-US" sz="1800"><a:solidFill><a:srgbClr val="FFFFFF"><a:alpha val="100000"/></a:srgbClr></a:solidFill><a:latin typeface="Noto Sans SC"/><a:ea typeface="Noto Sans SC"/><a:cs typeface="Noto Sans SC"/></a:rPr><a:t>Indicator calculation</a:t></a:r><a:endParaRPr lang="en-US" sz="1800"><a:solidFill><a:srgbClr val="FFFFFF"><a:alpha val="100000"/></a:srgbClr></a:solidFill><a:latin typeface="Noto Sans SC"/><a:ea typeface="Noto Sans SC"/><a:cs typeface="Noto Sans SC"/></a:endParaRPr></a:p></p:txBody></p:sp><p:sp><p:nvSpPr><p:cNvPr id="12" name="AutoShape 12"/><p:cNvSpPr/><p:nvPr/></p:nvSpPr><p:spPr><a:xfrm><a:off x="423579" y="5603114"/><a:ext cx="11344842" cy="897288"/></a:xfrm><a:prstGeom prst="roundRect"><a:avLst><a:gd name="adj" fmla="val 0"/></a:avLst></a:prstGeom><a:solidFill><a:schemeClr val="accent1"><a:alpha val="100000"/></a:schemeClr></a:solidFill></p:spPr><p:txBody><a:bodyPr vert="horz" wrap="square" lIns="91440" tIns="45720" rIns="91440" bIns="45720" rtlCol="0" anchor="t" anchorCtr="0"><a:normAutofit/></a:bodyPr><a:lstStyle/><a:p><a:pPr algn="l"><a:lnSpc><a:spcPct val="100000"/></a:lnSpc><a:spcBef><a:spcPts val="375"/></a:spcBef><a:defRPr/></a:pPr><a:endParaRPr lang="en-US" sz="1100"/></a:p></p:txBody></p:sp><p:sp><p:nvSpPr><p:cNvPr id="13" name="TextBox 13"/><p:cNvSpPr txBox="1"/><p:nvPr/></p:nvSpPr><p:spPr><a:xfrm><a:off x="437754" y="5753343"/><a:ext cx="849630" cy="624840"/></a:xfrm><a:prstGeom prst="rect"><a:avLst/></a:prstGeom><a:noFill/></p:spPr><p:txBody><a:bodyPr vert="horz" wrap="square" lIns="91440" tIns="45720" rIns="91440" bIns="45720" rtlCol="0" anchor="ctr" anchorCtr="0"><a:spAutoFit/></a:bodyPr><a:lstStyle/><a:p><a:pPr algn="ctr"><a:lnSpc><a:spcPct val="120000"/></a:lnSpc><a:spcBef><a:spcPct val="0"/></a:spcBef></a:pPr><a:r><a:rPr lang="en-US" sz="1400"><a:solidFill><a:srgbClr val="FFFFFF"><a:alpha val="100000"/></a:srgbClr></a:solidFill><a:latin typeface="Noto Sans SC"/><a:ea typeface="Noto Sans SC"/><a:cs typeface="Noto Sans SC"/></a:rPr><a:t>stage</a:t></a:r><a:endParaRPr lang="en-US" sz="1400"><a:solidFill><a:srgbClr val="FFFFFF"><a:alpha val="100000"/></a:srgbClr></a:solidFill><a:latin typeface="Noto Sans SC"/><a:ea typeface="Noto Sans SC"/><a:cs typeface="Noto Sans SC"/></a:endParaRPr></a:p></p:txBody></p:sp><p:sp><p:nvSpPr><p:cNvPr id="14" name="TextBox 14"/><p:cNvSpPr txBox="1"/><p:nvPr/></p:nvSpPr><p:spPr><a:xfrm><a:off x="1286123" y="5875648"/><a:ext cx="2287905" cy="339090"/></a:xfrm><a:prstGeom prst="rect"><a:avLst/></a:prstGeom><a:noFill/></p:spPr><p:txBody><a:bodyPr vert="horz" wrap="square" lIns="91440" tIns="45720" rIns="91440" bIns="45720" rtlCol="0" anchor="ctr" anchorCtr="0"><a:spAutoFit/></a:bodyPr><a:lstStyle/><a:p><a:pPr algn="ctr"><a:lnSpc><a:spcPct val="130000"/></a:lnSpc></a:pPr><a:r><a:rPr lang="en-US" sz="1200"><a:solidFill><a:srgbClr val="FFFFFF"><a:alpha val="100000"/></a:srgbClr></a:solidFill><a:latin typeface="Noto Sans SC"/><a:ea typeface="Noto Sans SC"/><a:cs typeface="Noto Sans SC"/></a:rPr><a:t>data collection</a:t></a:r><a:endParaRPr lang="en-US" sz="1200"><a:solidFill><a:srgbClr val="FFFFFF"><a:alpha val="100000"/></a:srgbClr></a:solidFill><a:latin typeface="Noto Sans SC"/><a:ea typeface="Noto Sans SC"/><a:cs typeface="Noto Sans SC"/></a:endParaRPr></a:p></p:txBody></p:sp><p:cxnSp><p:nvCxnSpPr><p:cNvPr id="15" name="Connector 15"/><p:cNvCxnSpPr/><p:nvPr/></p:nvCxnSpPr><p:spPr><a:xfrm><a:off x="1238919" y="5874310"/><a:ext cx="0" cy="354896"/></a:xfrm><a:prstGeom prst="line"><a:avLst/></a:prstGeom><a:ln w="6350"><a:solidFill><a:schemeClr val="dk2"/></a:solidFill><a:prstDash val="solid"/><a:headEnd type="none"/><a:tailEnd type="none"/></a:ln></p:spPr><p:style><a:lnRef idx="0"><a:schemeClr val="dk2"/></a:lnRef><a:fillRef idx="1"><a:schemeClr val="dk2"/></a:fillRef><a:effectRef idx="0"><a:schemeClr val="dk2"/></a:effectRef><a:fontRef idx="minor"><a:schemeClr val="lt1"/></a:fontRef></p:style></p:cxnSp><p:sp><p:nvSpPr><p:cNvPr id="16" name="TextBox 16"/><p:cNvSpPr txBox="1"/><p:nvPr/></p:nvSpPr><p:spPr><a:xfrm><a:off x="3714144" y="5875648"/><a:ext cx="2301376" cy="339090"/></a:xfrm><a:prstGeom prst="rect"><a:avLst/></a:prstGeom><a:noFill/></p:spPr><p:txBody><a:bodyPr vert="horz" wrap="square" lIns="91440" tIns="45720" rIns="91440" bIns="45720" rtlCol="0" anchor="ctr" anchorCtr="0"><a:spAutoFit/></a:bodyPr><a:lstStyle/><a:p><a:pPr algn="ctr"><a:lnSpc><a:spcPct val="130000"/></a:lnSpc></a:pPr><a:r><a:rPr lang="en-US" sz="1200"><a:solidFill><a:srgbClr val="FFFFFF"><a:alpha val="100000"/></a:srgbClr></a:solidFill><a:latin typeface="Noto Sans SC"/><a:ea typeface="Noto Sans SC"/><a:cs typeface="Noto Sans SC"/></a:rPr><a:t>Parameter calculation</a:t></a:r><a:endParaRPr lang="en-US" sz="1200"><a:solidFill><a:srgbClr val="FFFFFF"><a:alpha val="100000"/></a:srgbClr></a:solidFill><a:latin typeface="Noto Sans SC"/><a:ea typeface="Noto Sans SC"/><a:cs typeface="Noto Sans SC"/></a:endParaRPr></a:p></p:txBody></p:sp><p:sp><p:nvSpPr><p:cNvPr id="17" name="TextBox 17"/><p:cNvSpPr txBox="1"/><p:nvPr/></p:nvSpPr><p:spPr><a:xfrm><a:off x="6156897" y="5870885"/><a:ext cx="2614237" cy="339090"/></a:xfrm><a:prstGeom prst="rect"><a:avLst/></a:prstGeom><a:noFill/></p:spPr><p:txBody><a:bodyPr vert="horz" wrap="square" lIns="91440" tIns="45720" rIns="91440" bIns="45720" rtlCol="0" anchor="ctr" anchorCtr="0"><a:spAutoFit/></a:bodyPr><a:lstStyle/><a:p><a:pPr algn="ctr"><a:lnSpc><a:spcPct val="130000"/></a:lnSpc></a:pPr><a:r><a:rPr lang="en-US" sz="1200"><a:solidFill><a:srgbClr val="FFFFFF"><a:alpha val="100000"/></a:srgbClr></a:solidFill><a:latin typeface="Noto Sans SC"/><a:ea typeface="Noto Sans SC"/><a:cs typeface="Noto Sans SC"/></a:rPr><a:t>Capability analysis</a:t></a:r><a:endParaRPr lang="en-US" sz="1200"><a:solidFill><a:srgbClr val="FFFFFF"><a:alpha val="100000"/></a:srgbClr></a:solidFill><a:latin typeface="Noto Sans SC"/><a:ea typeface="Noto Sans SC"/><a:cs typeface="Noto Sans SC"/></a:endParaRPr></a:p></p:txBody></p:sp><p:sp><p:nvSpPr><p:cNvPr id="18" name="TextBox 18"/><p:cNvSpPr txBox="1"/><p:nvPr/></p:nvSpPr><p:spPr><a:xfrm><a:off x="8965412" y="5875648"/><a:ext cx="2750111" cy="339090"/></a:xfrm><a:prstGeom prst="rect"><a:avLst/></a:prstGeom><a:noFill/></p:spPr><p:txBody><a:bodyPr vert="horz" wrap="square" lIns="91440" tIns="45720" rIns="91440" bIns="45720" rtlCol="0" anchor="ctr" anchorCtr="0"><a:spAutoFit/></a:bodyPr><a:lstStyle/><a:p><a:pPr algn="ctr"><a:lnSpc><a:spcPct val="130000"/></a:lnSpc></a:pPr><a:r><a:rPr lang="en-US" sz="1200"><a:solidFill><a:srgbClr val="FFFFFF"><a:alpha val="100000"/></a:srgbClr></a:solidFill><a:latin typeface="Noto Sans SC"/><a:ea typeface="Noto Sans SC"/><a:cs typeface="Noto Sans SC"/></a:rPr><a:t>Report output</a:t></a:r><a:endParaRPr lang="en-US" sz="1200"><a:solidFill><a:srgbClr val="FFFFFF"><a:alpha val="100000"/></a:srgbClr></a:solidFill><a:latin typeface="Noto Sans SC"/><a:ea typeface="Noto Sans SC"/><a:cs typeface="Noto Sans SC"/></a:endParaRPr></a:p></p:txBody></p:sp><p:sp><p:nvSpPr><p:cNvPr id="19" name="AutoShape 19"/><p:cNvSpPr/><p:nvPr/></p:nvSpPr><p:spPr><a:xfrm><a:off x="3572767" y="5945965"/><a:ext cx="141377" cy="211585"/></a:xfrm><a:prstGeom prst="chevron"><a:avLst/></a:prstGeom><a:solidFill><a:schemeClr val="dk2"><a:alpha val="30000"/></a:schemeClr></a:solidFill></p:spPr></p:sp><p:sp><p:nvSpPr><p:cNvPr id="20" name="AutoShape 20"/><p:cNvSpPr/><p:nvPr/></p:nvSpPr><p:spPr><a:xfrm><a:off x="6015520" y="5945965"/><a:ext cx="141377" cy="211585"/></a:xfrm><a:prstGeom prst="chevron"><a:avLst/></a:prstGeom><a:solidFill><a:schemeClr val="dk2"><a:alpha val="30000"/></a:schemeClr></a:solidFill></p:spPr></p:sp><p:sp><p:nvSpPr><p:cNvPr id="21" name="AutoShape 21"/><p:cNvSpPr/><p:nvPr/></p:nvSpPr><p:spPr><a:xfrm><a:off x="8824035" y="5945965"/><a:ext cx="141377" cy="211585"/></a:xfrm><a:prstGeom prst="chevron"><a:avLst/></a:prstGeom><a:solidFill><a:schemeClr val="dk2"><a:alpha val="30000"/></a:schemeClr></a:solidFill></p:spPr></p:sp><p:sp><p:nvSpPr><p:cNvPr id="22" name="TextBox 2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Process capability calculation and result interpretation</a:t></a:r><a:endParaRPr lang="en-US" sz="3000" b="1"><a:solidFill><a:schemeClr val="dk2"><a:alpha val="100000"/></a:schemeClr></a:solidFill><a:latin typeface="Noto Sans SC"/><a:ea typeface="Noto Sans SC"/><a:cs typeface="Noto Sans SC"/></a:endParaRPr></a:p></p:txBody></p:sp><p:cxnSp><p:nvCxnSpPr><p:cNvPr id="23" name="Connector 23"/><p:cNvCxnSpPr/><p:nvPr/></p:nvCxnSpPr><p:spPr><a:xfrm flipH="1"><a:off x="3409019" y="1917471"/><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cxnSp><p:nvCxnSpPr><p:cNvPr id="24" name="Connector 24"/><p:cNvCxnSpPr/><p:nvPr/></p:nvCxnSpPr><p:spPr><a:xfrm><a:off x="7695060" y="1917471"/><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cxnSp><p:nvCxnSpPr><p:cNvPr id="25" name="Connector 25"/><p:cNvCxnSpPr/><p:nvPr/></p:nvCxnSpPr><p:spPr><a:xfrm flipH="1"><a:off x="3409019" y="3204406"/><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cxnSp><p:nvCxnSpPr><p:cNvPr id="26" name="Connector 26"/><p:cNvCxnSpPr/><p:nvPr/></p:nvCxnSpPr><p:spPr><a:xfrm><a:off x="7695060" y="3204406"/><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cxnSp><p:nvCxnSpPr><p:cNvPr id="27" name="Connector 27"/><p:cNvCxnSpPr/><p:nvPr/></p:nvCxnSpPr><p:spPr><a:xfrm flipH="1"><a:off x="3409019" y="4491337"/><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cxnSp><p:nvCxnSpPr><p:cNvPr id="28" name="Connector 28"/><p:cNvCxnSpPr/><p:nvPr/></p:nvCxnSpPr><p:spPr><a:xfrm><a:off x="7695060" y="4491337"/><a:ext cx="1009592" cy="0"/></a:xfrm><a:prstGeom prst="line"><a:avLst/></a:prstGeom><a:ln w="9525"><a:solidFill><a:schemeClr val="accent3"/></a:solidFill><a:prstDash val="solid"/><a:headEnd type="none"/><a:tailEnd type="triangle"/></a:ln></p:spPr><p:style><a:lnRef idx="0"><a:schemeClr val="accent3"/></a:lnRef><a:fillRef idx="1"><a:schemeClr val="accent3"/></a:fillRef><a:effectRef idx="0"><a:schemeClr val="accent3"/></a:effectRef><a:fontRef idx="minor"><a:schemeClr val="lt1"/></a:fontRef></p:style></p:cxnSp><p:sp><p:nvSpPr><p:cNvPr id="29" name="AutoShape 29"/><p:cNvSpPr/><p:nvPr/></p:nvSpPr><p:spPr><a:xfrm><a:off x="423579" y="1736026"/><a:ext cx="2819719" cy="359759"/></a:xfrm><a:prstGeom prst="rect"><a:avLst/></a:prstGeom><a:solidFill><a:schemeClr val="accent1"><a:alpha val="100000"/></a:schemeClr></a:solidFill></p:spPr><p:txBody><a:bodyPr vert="horz" wrap="square" lIns="91440" tIns="45720" rIns="91440" bIns="45720" rtlCol="0" anchor="ctr" anchorCtr="0"><a:normAutofit/></a:bodyPr><a:lstStyle/><a:p><a:pPr algn="ctr"><a:lnSpc><a:spcPct val="100000"/></a:lnSpc><a:spcBef><a:spcPts val="375"/></a:spcBef><a:defRPr/></a:pPr><a:endParaRPr lang="en-US" sz="1100"/></a:p></p:txBody></p:sp><p:sp><p:nvSpPr><p:cNvPr id="30" name="TextBox 30"/><p:cNvSpPr txBox="1"/><p:nvPr/></p:nvSpPr><p:spPr><a:xfrm flipH="1"><a:off x="423579" y="2173319"/><a:ext cx="2819400"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Cp=(USL-LSL)/6σ, reflecting the potential capability of the process</a:t></a:r><a:endParaRPr lang="en-US" sz="1000"><a:solidFill><a:schemeClr val="dk1"><a:alpha val="100000"/></a:schemeClr></a:solidFill><a:latin typeface="Noto Sans SC"/><a:ea typeface="Noto Sans SC"/><a:cs typeface="Noto Sans SC"/></a:endParaRPr></a:p></p:txBody></p:sp><p:sp><p:nvSpPr><p:cNvPr id="31" name="TextBox 31"/><p:cNvSpPr txBox="1"/><p:nvPr/></p:nvSpPr><p:spPr><a:xfrm flipH="1"><a:off x="476023" y="1797367"/><a:ext cx="2724150" cy="257175"/></a:xfrm><a:prstGeom prst="rect"><a:avLst/></a:prstGeom><a:noFill/></p:spPr><p:txBody><a:bodyPr vert="horz" wrap="squar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Cp calculation</a:t></a:r><a:endParaRPr lang="en-US" sz="1500"><a:solidFill><a:srgbClr val="FFFFFF"><a:alpha val="100000"/></a:srgbClr></a:solidFill><a:latin typeface="Noto Sans SC"/><a:ea typeface="Noto Sans SC"/><a:cs typeface="Noto Sans SC"/></a:endParaRPr></a:p></p:txBody></p:sp><p:sp><p:nvSpPr><p:cNvPr id="32" name="AutoShape 32"/><p:cNvSpPr/><p:nvPr/></p:nvSpPr><p:spPr><a:xfrm><a:off x="423579" y="3022949"/><a:ext cx="2819719" cy="359759"/></a:xfrm><a:prstGeom prst="rect"><a:avLst/></a:prstGeom><a:solidFill><a:schemeClr val="accent1"><a:alpha val="100000"/></a:schemeClr></a:solidFill></p:spPr></p:sp><p:sp><p:nvSpPr><p:cNvPr id="33" name="TextBox 33"/><p:cNvSpPr txBox="1"/><p:nvPr/></p:nvSpPr><p:spPr><a:xfrm flipH="1"><a:off x="423579" y="3460242"/><a:ext cx="2818219"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Cp≥1.33 indicates that the process capability is sufficient, 1.0≤Cp<1.33 needs improvement</a:t></a:r><a:endParaRPr lang="en-US" sz="1000"><a:solidFill><a:schemeClr val="dk1"><a:alpha val="100000"/></a:schemeClr></a:solidFill><a:latin typeface="Noto Sans SC"/><a:ea typeface="Noto Sans SC"/><a:cs typeface="Noto Sans SC"/></a:endParaRPr></a:p></p:txBody></p:sp><p:sp><p:nvSpPr><p:cNvPr id="34" name="TextBox 34"/><p:cNvSpPr txBox="1"/><p:nvPr/></p:nvSpPr><p:spPr><a:xfrm flipH="1"><a:off x="476023" y="3065145"/><a:ext cx="2771775" cy="238125"/></a:xfrm><a:prstGeom prst="rect"><a:avLst/></a:prstGeom><a:noFill/></p:spPr><p:txBody><a:bodyPr vert="horz" wrap="non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Cp standard</a:t></a:r><a:endParaRPr lang="en-US" sz="1500"><a:solidFill><a:srgbClr val="FFFFFF"><a:alpha val="100000"/></a:srgbClr></a:solidFill><a:latin typeface="Noto Sans SC"/><a:ea typeface="Noto Sans SC"/><a:cs typeface="Noto Sans SC"/></a:endParaRPr></a:p></p:txBody></p:sp><p:sp><p:nvSpPr><p:cNvPr id="35" name="AutoShape 35"/><p:cNvSpPr/><p:nvPr/></p:nvSpPr><p:spPr><a:xfrm><a:off x="423579" y="4309872"/><a:ext cx="2819719" cy="359759"/></a:xfrm><a:prstGeom prst="rect"><a:avLst/></a:prstGeom><a:solidFill><a:schemeClr val="accent1"><a:alpha val="100000"/></a:schemeClr></a:solidFill></p:spPr><p:txBody><a:bodyPr vert="horz" wrap="square" lIns="91440" tIns="45720" rIns="91440" bIns="45720" rtlCol="0" anchor="t" anchorCtr="0"><a:normAutofit/></a:bodyPr><a:lstStyle/><a:p><a:pPr algn="l"><a:lnSpc><a:spcPct val="100000"/></a:lnSpc><a:spcBef><a:spcPts val="375"/></a:spcBef><a:defRPr/></a:pPr><a:endParaRPr lang="en-US" sz="1100"/></a:p></p:txBody></p:sp><p:sp><p:nvSpPr><p:cNvPr id="36" name="TextBox 36"/><p:cNvSpPr txBox="1"/><p:nvPr/></p:nvSpPr><p:spPr><a:xfrm flipH="1"><a:off x="476023" y="4747165"/><a:ext cx="2771775"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Enter the data column in Minitab by Stat&gt;QualityTools&gt;CapabilityAnalysis</a:t></a:r><a:endParaRPr lang="en-US" sz="1000"><a:solidFill><a:schemeClr val="dk1"><a:alpha val="100000"/></a:schemeClr></a:solidFill><a:latin typeface="Noto Sans SC"/><a:ea typeface="Noto Sans SC"/><a:cs typeface="Noto Sans SC"/></a:endParaRPr></a:p></p:txBody></p:sp><p:sp><p:nvSpPr><p:cNvPr id="37" name="TextBox 37"/><p:cNvSpPr txBox="1"/><p:nvPr/></p:nvSpPr><p:spPr><a:xfrm flipH="1"><a:off x="476023" y="4343400"/><a:ext cx="2771775" cy="238125"/></a:xfrm><a:prstGeom prst="rect"><a:avLst/></a:prstGeom><a:noFill/></p:spPr><p:txBody><a:bodyPr vert="horz" wrap="non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data entry</a:t></a:r><a:endParaRPr lang="en-US" sz="1500"><a:solidFill><a:srgbClr val="FFFFFF"><a:alpha val="100000"/></a:srgbClr></a:solidFill><a:latin typeface="Noto Sans SC"/><a:ea typeface="Noto Sans SC"/><a:cs typeface="Noto Sans SC"/></a:endParaRPr></a:p></p:txBody></p:sp><p:sp><p:nvSpPr><p:cNvPr id="38" name="AutoShape 38"/><p:cNvSpPr/><p:nvPr/></p:nvSpPr><p:spPr><a:xfrm><a:off x="8937653" y="1736026"/><a:ext cx="2830768" cy="359759"/></a:xfrm><a:prstGeom prst="rect"><a:avLst/></a:prstGeom><a:solidFill><a:schemeClr val="accent1"><a:alpha val="100000"/></a:schemeClr></a:solidFill></p:spPr></p:sp><p:sp><p:nvSpPr><p:cNvPr id="39" name="TextBox 39"/><p:cNvSpPr txBox="1"/><p:nvPr/></p:nvSpPr><p:spPr><a:xfrm flipH="1"><a:off x="8938796" y="2173319"/><a:ext cx="2828925"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Cpk=min(USL-μ,μ-LSL)/3σ, reflects the actual process capability</a:t></a:r><a:endParaRPr lang="en-US" sz="1000"><a:solidFill><a:schemeClr val="dk1"><a:alpha val="100000"/></a:schemeClr></a:solidFill><a:latin typeface="Noto Sans SC"/><a:ea typeface="Noto Sans SC"/><a:cs typeface="Noto Sans SC"/></a:endParaRPr></a:p></p:txBody></p:sp><p:sp><p:nvSpPr><p:cNvPr id="40" name="TextBox 40"/><p:cNvSpPr txBox="1"/><p:nvPr/></p:nvSpPr><p:spPr><a:xfrm flipH="1"><a:off x="8965412" y="1792605"/><a:ext cx="2752725" cy="238125"/></a:xfrm><a:prstGeom prst="rect"><a:avLst/></a:prstGeom><a:noFill/></p:spPr><p:txBody><a:bodyPr vert="horz" wrap="non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Cpk calculation</a:t></a:r><a:endParaRPr lang="en-US" sz="1500"><a:solidFill><a:srgbClr val="FFFFFF"><a:alpha val="100000"/></a:srgbClr></a:solidFill><a:latin typeface="Noto Sans SC"/><a:ea typeface="Noto Sans SC"/><a:cs typeface="Noto Sans SC"/></a:endParaRPr></a:p></p:txBody></p:sp><p:sp><p:nvSpPr><p:cNvPr id="41" name="AutoShape 41"/><p:cNvSpPr/><p:nvPr/></p:nvSpPr><p:spPr><a:xfrm><a:off x="8937653" y="3022949"/><a:ext cx="2830768" cy="359759"/></a:xfrm><a:prstGeom prst="rect"><a:avLst/></a:prstGeom><a:solidFill><a:schemeClr val="accent1"><a:alpha val="100000"/></a:schemeClr></a:solidFill></p:spPr></p:sp><p:sp><p:nvSpPr><p:cNvPr id="42" name="TextBox 42"/><p:cNvSpPr txBox="1"/><p:nvPr/></p:nvSpPr><p:spPr><a:xfrm flipH="1"><a:off x="8938796" y="3460242"/><a:ext cx="2828925"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Cpk≥1.33 is excellent, 1.0≤Cpk<1.33 needs to be monitored</a:t></a:r><a:endParaRPr lang="en-US" sz="1000"><a:solidFill><a:schemeClr val="dk1"><a:alpha val="100000"/></a:schemeClr></a:solidFill><a:latin typeface="Noto Sans SC"/><a:ea typeface="Noto Sans SC"/><a:cs typeface="Noto Sans SC"/></a:endParaRPr></a:p></p:txBody></p:sp><p:sp><p:nvSpPr><p:cNvPr id="43" name="TextBox 43"/><p:cNvSpPr txBox="1"/><p:nvPr/></p:nvSpPr><p:spPr><a:xfrm flipH="1"><a:off x="8965412" y="3074670"/><a:ext cx="2752725" cy="238125"/></a:xfrm><a:prstGeom prst="rect"><a:avLst/></a:prstGeom><a:noFill/></p:spPr><p:txBody><a:bodyPr vert="horz" wrap="non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Cpk standard</a:t></a:r><a:endParaRPr lang="en-US" sz="1500"><a:solidFill><a:srgbClr val="FFFFFF"><a:alpha val="100000"/></a:srgbClr></a:solidFill><a:latin typeface="Noto Sans SC"/><a:ea typeface="Noto Sans SC"/><a:cs typeface="Noto Sans SC"/></a:endParaRPr></a:p></p:txBody></p:sp><p:sp><p:nvSpPr><p:cNvPr id="44" name="AutoShape 44"/><p:cNvSpPr/><p:nvPr/></p:nvSpPr><p:spPr><a:xfrm><a:off x="8937653" y="4309872"/><a:ext cx="2777870" cy="359759"/></a:xfrm><a:prstGeom prst="rect"><a:avLst/></a:prstGeom><a:solidFill><a:schemeClr val="accent1"><a:alpha val="100000"/></a:schemeClr></a:solidFill></p:spPr></p:sp><p:sp><p:nvSpPr><p:cNvPr id="45" name="TextBox 45"/><p:cNvSpPr txBox="1"/><p:nvPr/></p:nvSpPr><p:spPr><a:xfrm flipH="1"><a:off x="8938796" y="4747165"/><a:ext cx="2781300" cy="361950"/></a:xfrm><a:prstGeom prst="rect"><a:avLst/></a:prstGeom><a:noFill/></p:spPr><p:txBody><a:bodyPr vert="horz" wrap="square" lIns="0" tIns="0" rIns="0" bIns="0" rtlCol="0" anchor="ctr" anchorCtr="0"><a:spAutoFit/></a:bodyPr><a:lstStyle/><a:p><a:pPr algn="l"><a:lnSpc><a:spcPct val="114000"/></a:lnSpc><a:spcBef><a:spcPct val="0"/></a:spcBef></a:pPr><a:r><a:rPr lang="en-US" sz="1000"><a:solidFill><a:schemeClr val="dk1"><a:alpha val="100000"/></a:schemeClr></a:solidFill><a:latin typeface="Noto Sans SC"/><a:ea typeface="Noto Sans SC"/><a:cs typeface="Noto Sans SC"/></a:rPr><a:t>Analyze normal probability plots, histograms and control charts to determine process stability</a:t></a:r><a:endParaRPr lang="en-US" sz="1000"><a:solidFill><a:schemeClr val="dk1"><a:alpha val="100000"/></a:schemeClr></a:solidFill><a:latin typeface="Noto Sans SC"/><a:ea typeface="Noto Sans SC"/><a:cs typeface="Noto Sans SC"/></a:endParaRPr></a:p></p:txBody></p:sp><p:sp><p:nvSpPr><p:cNvPr id="46" name="TextBox 46"/><p:cNvSpPr txBox="1"/><p:nvPr/></p:nvSpPr><p:spPr><a:xfrm flipH="1"><a:off x="8965412" y="4357783"/><a:ext cx="2752725" cy="238125"/></a:xfrm><a:prstGeom prst="rect"><a:avLst/></a:prstGeom><a:noFill/></p:spPr><p:txBody><a:bodyPr vert="horz" wrap="none" lIns="0" tIns="0" rIns="0" bIns="0" rtlCol="0" anchor="ctr" anchorCtr="0"><a:spAutoFit/></a:bodyPr><a:lstStyle/><a:p><a:pPr algn="ctr"><a:lnSpc><a:spcPct val="100000"/></a:lnSpc><a:spcBef><a:spcPct val="0"/></a:spcBef></a:pPr><a:r><a:rPr lang="en-US" sz="1500"><a:solidFill><a:srgbClr val="FFFFFF"><a:alpha val="100000"/></a:srgbClr></a:solidFill><a:latin typeface="Noto Sans SC"/><a:ea typeface="Noto Sans SC"/><a:cs typeface="Noto Sans SC"/></a:rPr><a:t>Graphic interpretation</a:t></a:r><a:endParaRPr lang="en-US" sz="1500"><a:solidFill><a:srgbClr val="FFFFFF"><a:alpha val="100000"/></a:srgbClr></a:solidFill><a:latin typeface="Noto Sans SC"/><a:ea typeface="Noto Sans SC"/><a:cs typeface="Noto Sans SC"/></a:endParaRPr></a:p></p:txBody></p:sp><p:sp><p:nvSpPr><p:cNvPr id="47" name="Freeform 47"/><p:cNvSpPr/><p:nvPr/></p:nvSpPr><p:spPr><a:xfrm><a:off x="4316325" y="1899273"/><a:ext cx="3487674" cy="754571"/></a:xfrm><a:custGeom><a:avLst/><a:gdLst/><a:ahLst/><a:cxnLst/><a:rect l="l" t="t" r="r" b="b"/><a:pathLst><a:path w="4523874" h="662372"><a:moveTo><a:pt x="8240" y="0"/></a:moveTo><a:lnTo><a:pt x="11678" y="18595"/></a:lnTo><a:cubicBezTo><a:pt x="127512" y="330125"/><a:pt x="1090781" y="573228"/><a:pt x="2261937" y="573228"/></a:cubicBezTo><a:cubicBezTo><a:pt x="3433093" y="573228"/><a:pt x="4396362" y="330125"/><a:pt x="4512196" y="18595"/></a:cubicBezTo><a:lnTo><a:pt x="4515634" y="0"/></a:lnTo><a:lnTo><a:pt x="4523874" y="44572"/></a:lnTo><a:cubicBezTo><a:pt x="4523874" y="385774"/><a:pt x="3511170" y="662372"/><a:pt x="2261937" y="662372"/></a:cubicBezTo><a:cubicBezTo><a:pt x="1012704" y="662372"/><a:pt x="0" y="385774"/><a:pt x="0" y="44572"/></a:cubicBezTo><a:lnTo><a:pt x="8240" y="0"/></a:lnTo></a:path></a:pathLst></a:custGeom><a:solidFill><a:schemeClr val="accent1"><a:alpha val="90000"/></a:schemeClr></a:solidFill></p:spPr></p:sp></p:spTree></p:cSld><p:clrMapOvr><a:masterClrMapping/></p:clrMapOvr></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9534473" y="4000845"/>
            <a:ext cx="656663" cy="656663"/>
          </a:xfrm>
          <a:prstGeom prst="ellipse">
            <a:avLst/>
          </a:prstGeom>
          <a:solidFill>
            <a:schemeClr val="accent2">
              <a:alpha val="100000"/>
            </a:schemeClr>
          </a:solidFill>
        </p:spPr>
      </p:sp>
      <p:sp>
        <p:nvSpPr>
          <p:cNvPr id="3" name="Freeform 3"/>
          <p:cNvSpPr/>
          <p:nvPr/>
        </p:nvSpPr>
        <p:spPr>
          <a:xfrm>
            <a:off x="3930110" y="5062157"/>
            <a:ext cx="4331779" cy="1163669"/>
          </a:xfrm>
          <a:custGeom>
            <a:avLst/>
            <a:gdLst/>
            <a:ahLst/>
            <a:cxnLst/>
            <a:rect l="l" t="t" r="r" b="b"/>
            <a:pathLst>
              <a:path w="4622178" h="1163642">
                <a:moveTo>
                  <a:pt x="3079" y="0"/>
                </a:moveTo>
                <a:lnTo>
                  <a:pt x="11932" y="86006"/>
                </a:lnTo>
                <a:cubicBezTo>
                  <a:pt x="130283" y="657697"/>
                  <a:pt x="1114484" y="1103820"/>
                  <a:pt x="2311089" y="1103820"/>
                </a:cubicBezTo>
                <a:cubicBezTo>
                  <a:pt x="3507695" y="1103820"/>
                  <a:pt x="4491895" y="657697"/>
                  <a:pt x="4610246" y="86006"/>
                </a:cubicBezTo>
                <a:lnTo>
                  <a:pt x="4619099" y="0"/>
                </a:lnTo>
                <a:lnTo>
                  <a:pt x="4622178" y="29911"/>
                </a:lnTo>
                <a:cubicBezTo>
                  <a:pt x="4622178" y="656053"/>
                  <a:pt x="3587468" y="1163642"/>
                  <a:pt x="2311089" y="1163642"/>
                </a:cubicBezTo>
                <a:cubicBezTo>
                  <a:pt x="1034710" y="1163642"/>
                  <a:pt x="0" y="656053"/>
                  <a:pt x="0" y="29911"/>
                </a:cubicBezTo>
                <a:lnTo>
                  <a:pt x="3079" y="0"/>
                </a:lnTo>
              </a:path>
            </a:pathLst>
          </a:custGeom>
          <a:gradFill>
            <a:gsLst>
              <a:gs pos="0">
                <a:schemeClr val="accent1">
                  <a:alpha val="19838"/>
                </a:schemeClr>
              </a:gs>
              <a:gs pos="100000">
                <a:schemeClr val="accent1">
                  <a:alpha val="19834"/>
                </a:schemeClr>
              </a:gs>
            </a:gsLst>
            <a:lin ang="0"/>
          </a:gradFill>
        </p:spPr>
      </p:sp>
      <p:sp>
        <p:nvSpPr>
          <p:cNvPr id="4" name="Freeform 4"/>
          <p:cNvSpPr/>
          <p:nvPr/>
        </p:nvSpPr>
        <p:spPr>
          <a:xfrm>
            <a:off x="3930110" y="3908488"/>
            <a:ext cx="4331779" cy="2267426"/>
          </a:xfrm>
          <a:custGeom>
            <a:avLst/>
            <a:gdLst/>
            <a:ahLst/>
            <a:cxnLst/>
            <a:rect l="l" t="t" r="r" b="b"/>
            <a:pathLst>
              <a:path w="4622178" h="2267462">
                <a:moveTo>
                  <a:pt x="2311089" y="0"/>
                </a:moveTo>
                <a:cubicBezTo>
                  <a:pt x="3587468" y="0"/>
                  <a:pt x="4622178" y="507589"/>
                  <a:pt x="4622178" y="1133731"/>
                </a:cubicBezTo>
                <a:cubicBezTo>
                  <a:pt x="4622178" y="1759873"/>
                  <a:pt x="3587468" y="2267462"/>
                  <a:pt x="2311089" y="2267462"/>
                </a:cubicBezTo>
                <a:cubicBezTo>
                  <a:pt x="1034710" y="2267462"/>
                  <a:pt x="0" y="1759873"/>
                  <a:pt x="0" y="1133731"/>
                </a:cubicBezTo>
                <a:cubicBezTo>
                  <a:pt x="0" y="507589"/>
                  <a:pt x="1034710" y="0"/>
                  <a:pt x="2311089" y="0"/>
                </a:cubicBezTo>
                <a:close/>
                <a:moveTo>
                  <a:pt x="2311089" y="815947"/>
                </a:moveTo>
                <a:cubicBezTo>
                  <a:pt x="1659921" y="815947"/>
                  <a:pt x="1132045" y="958224"/>
                  <a:pt x="1132045" y="1133731"/>
                </a:cubicBezTo>
                <a:cubicBezTo>
                  <a:pt x="1132045" y="1309238"/>
                  <a:pt x="1659921" y="1451515"/>
                  <a:pt x="2311089" y="1451515"/>
                </a:cubicBezTo>
                <a:cubicBezTo>
                  <a:pt x="2962257" y="1451515"/>
                  <a:pt x="3490133" y="1309238"/>
                  <a:pt x="3490133" y="1133731"/>
                </a:cubicBezTo>
                <a:cubicBezTo>
                  <a:pt x="3490133" y="958224"/>
                  <a:pt x="2962257" y="815947"/>
                  <a:pt x="2311089" y="815947"/>
                </a:cubicBezTo>
                <a:close/>
              </a:path>
            </a:pathLst>
          </a:custGeom>
          <a:gradFill>
            <a:gsLst>
              <a:gs pos="0">
                <a:schemeClr val="accent1">
                  <a:alpha val="100000"/>
                </a:schemeClr>
              </a:gs>
              <a:gs pos="100000">
                <a:schemeClr val="accent1">
                  <a:alpha val="100000"/>
                </a:schemeClr>
              </a:gs>
            </a:gsLst>
            <a:lin ang="0"/>
          </a:gradFill>
        </p:spPr>
      </p:sp>
      <p:sp>
        <p:nvSpPr>
          <p:cNvPr id="5" name="Freeform 5"/>
          <p:cNvSpPr/>
          <p:nvPr/>
        </p:nvSpPr>
        <p:spPr>
          <a:xfrm>
            <a:off x="3930110" y="3731514"/>
            <a:ext cx="4331779" cy="1163669"/>
          </a:xfrm>
          <a:custGeom>
            <a:avLst/>
            <a:gdLst/>
            <a:ahLst/>
            <a:cxnLst/>
            <a:rect l="l" t="t" r="r" b="b"/>
            <a:pathLst>
              <a:path w="4622178" h="1163642">
                <a:moveTo>
                  <a:pt x="3079" y="0"/>
                </a:moveTo>
                <a:lnTo>
                  <a:pt x="11932" y="86006"/>
                </a:lnTo>
                <a:cubicBezTo>
                  <a:pt x="130283" y="657697"/>
                  <a:pt x="1114484" y="1103820"/>
                  <a:pt x="2311089" y="1103820"/>
                </a:cubicBezTo>
                <a:cubicBezTo>
                  <a:pt x="3507695" y="1103820"/>
                  <a:pt x="4491895" y="657697"/>
                  <a:pt x="4610246" y="86006"/>
                </a:cubicBezTo>
                <a:lnTo>
                  <a:pt x="4619099" y="0"/>
                </a:lnTo>
                <a:lnTo>
                  <a:pt x="4622178" y="29911"/>
                </a:lnTo>
                <a:cubicBezTo>
                  <a:pt x="4622178" y="656053"/>
                  <a:pt x="3587468" y="1163642"/>
                  <a:pt x="2311089" y="1163642"/>
                </a:cubicBezTo>
                <a:cubicBezTo>
                  <a:pt x="1034710" y="1163642"/>
                  <a:pt x="0" y="656053"/>
                  <a:pt x="0" y="29911"/>
                </a:cubicBezTo>
                <a:lnTo>
                  <a:pt x="3079" y="0"/>
                </a:lnTo>
              </a:path>
            </a:pathLst>
          </a:custGeom>
          <a:gradFill>
            <a:gsLst>
              <a:gs pos="0">
                <a:schemeClr val="accent4">
                  <a:alpha val="100000"/>
                  <a:lumMod val="40000"/>
                  <a:lumOff val="60000"/>
                </a:schemeClr>
              </a:gs>
              <a:gs pos="100000">
                <a:schemeClr val="accent4">
                  <a:alpha val="100000"/>
                  <a:lumMod val="40000"/>
                  <a:lumOff val="60000"/>
                </a:schemeClr>
              </a:gs>
            </a:gsLst>
            <a:lin ang="0"/>
          </a:gradFill>
        </p:spPr>
      </p:sp>
      <p:sp>
        <p:nvSpPr>
          <p:cNvPr id="6" name="Freeform 6"/>
          <p:cNvSpPr/>
          <p:nvPr/>
        </p:nvSpPr>
        <p:spPr>
          <a:xfrm>
            <a:off x="3930110" y="2576989"/>
            <a:ext cx="4331779" cy="2267426"/>
          </a:xfrm>
          <a:custGeom>
            <a:avLst/>
            <a:gdLst/>
            <a:ahLst/>
            <a:cxnLst/>
            <a:rect l="l" t="t" r="r" b="b"/>
            <a:pathLst>
              <a:path w="4622178" h="2267462">
                <a:moveTo>
                  <a:pt x="2311089" y="0"/>
                </a:moveTo>
                <a:cubicBezTo>
                  <a:pt x="3587468" y="0"/>
                  <a:pt x="4622178" y="507589"/>
                  <a:pt x="4622178" y="1133731"/>
                </a:cubicBezTo>
                <a:cubicBezTo>
                  <a:pt x="4622178" y="1759873"/>
                  <a:pt x="3587468" y="2267462"/>
                  <a:pt x="2311089" y="2267462"/>
                </a:cubicBezTo>
                <a:cubicBezTo>
                  <a:pt x="1034710" y="2267462"/>
                  <a:pt x="0" y="1759873"/>
                  <a:pt x="0" y="1133731"/>
                </a:cubicBezTo>
                <a:cubicBezTo>
                  <a:pt x="0" y="507589"/>
                  <a:pt x="1034710" y="0"/>
                  <a:pt x="2311089" y="0"/>
                </a:cubicBezTo>
                <a:close/>
                <a:moveTo>
                  <a:pt x="2311089" y="815947"/>
                </a:moveTo>
                <a:cubicBezTo>
                  <a:pt x="1659921" y="815947"/>
                  <a:pt x="1132045" y="958224"/>
                  <a:pt x="1132045" y="1133731"/>
                </a:cubicBezTo>
                <a:cubicBezTo>
                  <a:pt x="1132045" y="1309238"/>
                  <a:pt x="1659921" y="1451515"/>
                  <a:pt x="2311089" y="1451515"/>
                </a:cubicBezTo>
                <a:cubicBezTo>
                  <a:pt x="2962257" y="1451515"/>
                  <a:pt x="3490133" y="1309238"/>
                  <a:pt x="3490133" y="1133731"/>
                </a:cubicBezTo>
                <a:cubicBezTo>
                  <a:pt x="3490133" y="958224"/>
                  <a:pt x="2962257" y="815947"/>
                  <a:pt x="2311089" y="815947"/>
                </a:cubicBezTo>
                <a:close/>
              </a:path>
            </a:pathLst>
          </a:custGeom>
          <a:gradFill>
            <a:gsLst>
              <a:gs pos="0">
                <a:schemeClr val="accent3">
                  <a:alpha val="85000"/>
                </a:schemeClr>
              </a:gs>
              <a:gs pos="100000">
                <a:schemeClr val="accent3">
                  <a:alpha val="100000"/>
                </a:schemeClr>
              </a:gs>
            </a:gsLst>
            <a:lin ang="0"/>
          </a:gradFill>
        </p:spPr>
      </p:sp>
      <p:sp>
        <p:nvSpPr>
          <p:cNvPr id="7" name="TextBox 7"/>
          <p:cNvSpPr txBox="1"/>
          <p:nvPr/>
        </p:nvSpPr>
        <p:spPr>
          <a:xfrm>
            <a:off x="4633871" y="4253184"/>
            <a:ext cx="2888502" cy="266700"/>
          </a:xfrm>
          <a:prstGeom prst="rect">
            <a:avLst/>
          </a:prstGeom>
          <a:noFill/>
        </p:spPr>
        <p:txBody>
          <a:bodyPr vert="horz" wrap="none" lIns="0" tIns="0" rIns="0" bIns="0" rtlCol="0" anchor="t" anchorCtr="0">
            <a:spAutoFit/>
          </a:bodyPr>
          <a:lstStyle/>
          <a:p>
            <a:pPr algn="ctr">
              <a:lnSpc>
                <a:spcPct val="100000"/>
              </a:lnSpc>
              <a:spcBef>
                <a:spcPct val="0"/>
              </a:spcBef>
            </a:pPr>
            <a:r>
              <a:rPr lang="en-US" sz="1600">
                <a:solidFill>
                  <a:srgbClr val="FDFAFA">
                    <a:alpha val="100000"/>
                  </a:srgbClr>
                </a:solidFill>
                <a:latin typeface="Noto Sans SC"/>
                <a:ea typeface="Noto Sans SC"/>
                <a:cs typeface="Noto Sans SC"/>
              </a:rPr>
              <a:t>Improvement measures</a:t>
            </a:r>
            <a:endParaRPr lang="en-US" sz="1600">
              <a:solidFill>
                <a:srgbClr val="FDFAFA">
                  <a:alpha val="100000"/>
                </a:srgbClr>
              </a:solidFill>
              <a:latin typeface="Noto Sans SC"/>
              <a:ea typeface="Noto Sans SC"/>
              <a:cs typeface="Noto Sans SC"/>
            </a:endParaRPr>
          </a:p>
        </p:txBody>
      </p:sp>
      <p:sp>
        <p:nvSpPr>
          <p:cNvPr id="8" name="TextBox 8"/>
          <p:cNvSpPr txBox="1"/>
          <p:nvPr/>
        </p:nvSpPr>
        <p:spPr>
          <a:xfrm>
            <a:off x="6096000" y="1912106"/>
            <a:ext cx="1647825" cy="266700"/>
          </a:xfrm>
          <a:prstGeom prst="rect">
            <a:avLst/>
          </a:prstGeom>
          <a:noFill/>
        </p:spPr>
        <p:txBody>
          <a:bodyPr vert="horz" wrap="none" lIns="0" tIns="0" rIns="0" bIns="0" rtlCol="0" anchor="t" anchorCtr="0">
            <a:spAutoFit/>
          </a:bodyPr>
          <a:lstStyle/>
          <a:p>
            <a:pPr algn="ctr">
              <a:lnSpc>
                <a:spcPct val="100000"/>
              </a:lnSpc>
              <a:spcBef>
                <a:spcPct val="0"/>
              </a:spcBef>
            </a:pPr>
            <a:r>
              <a:rPr lang="en-US" sz="1600">
                <a:solidFill>
                  <a:schemeClr val="dk1">
                    <a:alpha val="100000"/>
                  </a:schemeClr>
                </a:solidFill>
                <a:latin typeface="Noto Sans SC"/>
                <a:ea typeface="Noto Sans SC"/>
                <a:cs typeface="Noto Sans SC"/>
              </a:rPr>
              <a:t>Data anomaly</a:t>
            </a:r>
            <a:endParaRPr lang="en-US" sz="1600">
              <a:solidFill>
                <a:schemeClr val="dk1">
                  <a:alpha val="100000"/>
                </a:schemeClr>
              </a:solidFill>
              <a:latin typeface="Noto Sans SC"/>
              <a:ea typeface="Noto Sans SC"/>
              <a:cs typeface="Noto Sans SC"/>
            </a:endParaRPr>
          </a:p>
        </p:txBody>
      </p:sp>
      <p:cxnSp>
        <p:nvCxnSpPr>
          <p:cNvPr id="9" name="Connector 9"/>
          <p:cNvCxnSpPr/>
          <p:nvPr/>
        </p:nvCxnSpPr>
        <p:spPr>
          <a:xfrm flipV="1">
            <a:off x="6910554" y="2375599"/>
            <a:ext cx="0" cy="3155935"/>
          </a:xfrm>
          <a:prstGeom prst="line">
            <a:avLst/>
          </a:prstGeom>
          <a:ln w="635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10" name="TextBox 10"/>
          <p:cNvSpPr txBox="1"/>
          <p:nvPr/>
        </p:nvSpPr>
        <p:spPr>
          <a:xfrm>
            <a:off x="4746060" y="1332127"/>
            <a:ext cx="2776313" cy="266700"/>
          </a:xfrm>
          <a:prstGeom prst="rect">
            <a:avLst/>
          </a:prstGeom>
          <a:noFill/>
        </p:spPr>
        <p:txBody>
          <a:bodyPr vert="horz" wrap="none" lIns="0" tIns="0" rIns="0" bIns="0" rtlCol="0" anchor="t" anchorCtr="0">
            <a:spAutoFit/>
          </a:bodyPr>
          <a:lstStyle/>
          <a:p>
            <a:pPr algn="ctr">
              <a:lnSpc>
                <a:spcPct val="100000"/>
              </a:lnSpc>
              <a:spcBef>
                <a:spcPct val="0"/>
              </a:spcBef>
            </a:pPr>
            <a:r>
              <a:rPr lang="en-US" sz="1600">
                <a:solidFill>
                  <a:schemeClr val="dk1">
                    <a:alpha val="100000"/>
                  </a:schemeClr>
                </a:solidFill>
                <a:latin typeface="Noto Sans SC"/>
                <a:ea typeface="Noto Sans SC"/>
                <a:cs typeface="Noto Sans SC"/>
              </a:rPr>
              <a:t>Cpk is low</a:t>
            </a:r>
            <a:endParaRPr lang="en-US" sz="1600">
              <a:solidFill>
                <a:schemeClr val="dk1">
                  <a:alpha val="100000"/>
                </a:schemeClr>
              </a:solidFill>
              <a:latin typeface="Noto Sans SC"/>
              <a:ea typeface="Noto Sans SC"/>
              <a:cs typeface="Noto Sans SC"/>
            </a:endParaRPr>
          </a:p>
        </p:txBody>
      </p:sp>
      <p:cxnSp>
        <p:nvCxnSpPr>
          <p:cNvPr id="11" name="Connector 11"/>
          <p:cNvCxnSpPr/>
          <p:nvPr/>
        </p:nvCxnSpPr>
        <p:spPr>
          <a:xfrm flipV="1">
            <a:off x="6102007" y="1795620"/>
            <a:ext cx="0" cy="3849027"/>
          </a:xfrm>
          <a:prstGeom prst="line">
            <a:avLst/>
          </a:prstGeom>
          <a:ln w="635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12" name="TextBox 12"/>
          <p:cNvSpPr txBox="1"/>
          <p:nvPr/>
        </p:nvSpPr>
        <p:spPr>
          <a:xfrm>
            <a:off x="4456775" y="1779643"/>
            <a:ext cx="1639225" cy="266700"/>
          </a:xfrm>
          <a:prstGeom prst="rect">
            <a:avLst/>
          </a:prstGeom>
          <a:noFill/>
        </p:spPr>
        <p:txBody>
          <a:bodyPr vert="horz" wrap="none" lIns="0" tIns="0" rIns="0" bIns="0" rtlCol="0" anchor="t" anchorCtr="0">
            <a:spAutoFit/>
          </a:bodyPr>
          <a:lstStyle/>
          <a:p>
            <a:pPr algn="ctr">
              <a:lnSpc>
                <a:spcPct val="100000"/>
              </a:lnSpc>
              <a:spcBef>
                <a:spcPct val="0"/>
              </a:spcBef>
            </a:pPr>
            <a:r>
              <a:rPr lang="en-US" sz="1600">
                <a:solidFill>
                  <a:schemeClr val="dk1">
                    <a:alpha val="100000"/>
                  </a:schemeClr>
                </a:solidFill>
                <a:latin typeface="Noto Sans SC"/>
                <a:ea typeface="Noto Sans SC"/>
                <a:cs typeface="Noto Sans SC"/>
              </a:rPr>
              <a:t>Insufficient Cp</a:t>
            </a:r>
            <a:endParaRPr lang="en-US" sz="1600">
              <a:solidFill>
                <a:schemeClr val="dk1">
                  <a:alpha val="100000"/>
                </a:schemeClr>
              </a:solidFill>
              <a:latin typeface="Noto Sans SC"/>
              <a:ea typeface="Noto Sans SC"/>
              <a:cs typeface="Noto Sans SC"/>
            </a:endParaRPr>
          </a:p>
        </p:txBody>
      </p:sp>
      <p:cxnSp>
        <p:nvCxnSpPr>
          <p:cNvPr id="13" name="Connector 13"/>
          <p:cNvCxnSpPr/>
          <p:nvPr/>
        </p:nvCxnSpPr>
        <p:spPr>
          <a:xfrm flipV="1">
            <a:off x="5237760" y="2243136"/>
            <a:ext cx="0" cy="3155935"/>
          </a:xfrm>
          <a:prstGeom prst="line">
            <a:avLst/>
          </a:prstGeom>
          <a:ln w="6350">
            <a:solidFill>
              <a:schemeClr val="accent1"/>
            </a:solidFill>
            <a:prstDash val="dash"/>
            <a:headEnd type="none"/>
            <a:tailEnd type="oval"/>
          </a:ln>
        </p:spPr>
        <p:style>
          <a:lnRef idx="0">
            <a:schemeClr val="accent1"/>
          </a:lnRef>
          <a:fillRef idx="1">
            <a:schemeClr val="accent1"/>
          </a:fillRef>
          <a:effectRef idx="0">
            <a:schemeClr val="accent1"/>
          </a:effectRef>
          <a:fontRef idx="minor">
            <a:schemeClr val="lt1"/>
          </a:fontRef>
        </p:style>
      </p:cxnSp>
      <p:sp>
        <p:nvSpPr>
          <p:cNvPr id="14" name="AutoShape 14"/>
          <p:cNvSpPr/>
          <p:nvPr/>
        </p:nvSpPr>
        <p:spPr>
          <a:xfrm flipH="1">
            <a:off x="366061" y="1266493"/>
            <a:ext cx="3107328" cy="2427980"/>
          </a:xfrm>
          <a:prstGeom prst="roundRect">
            <a:avLst>
              <a:gd name="adj" fmla="val 0"/>
            </a:avLst>
          </a:prstGeom>
          <a:solidFill>
            <a:schemeClr val="lt2">
              <a:alpha val="100000"/>
            </a:schemeClr>
          </a:solidFill>
        </p:spPr>
      </p:sp>
      <p:sp>
        <p:nvSpPr>
          <p:cNvPr id="15" name="AutoShape 15"/>
          <p:cNvSpPr/>
          <p:nvPr/>
        </p:nvSpPr>
        <p:spPr>
          <a:xfrm flipH="1">
            <a:off x="366061" y="1266492"/>
            <a:ext cx="3107327" cy="408385"/>
          </a:xfrm>
          <a:prstGeom prst="roundRect">
            <a:avLst>
              <a:gd name="adj" fmla="val 0"/>
            </a:avLst>
          </a:prstGeom>
          <a:solidFill>
            <a:schemeClr val="accent3">
              <a:alpha val="100000"/>
            </a:schemeClr>
          </a:solidFill>
        </p:spPr>
      </p:sp>
      <p:sp>
        <p:nvSpPr>
          <p:cNvPr id="16" name="TextBox 16"/>
          <p:cNvSpPr txBox="1"/>
          <p:nvPr/>
        </p:nvSpPr>
        <p:spPr>
          <a:xfrm>
            <a:off x="580792" y="1358201"/>
            <a:ext cx="2765990" cy="257175"/>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rgbClr val="FBF8F8">
                    <a:alpha val="100000"/>
                  </a:srgbClr>
                </a:solidFill>
                <a:latin typeface="Noto Sans SC"/>
                <a:ea typeface="Noto Sans SC"/>
                <a:cs typeface="Noto Sans SC"/>
              </a:rPr>
              <a:t>Optimize control strategy:</a:t>
            </a:r>
            <a:endParaRPr lang="en-US" sz="1500">
              <a:solidFill>
                <a:srgbClr val="FBF8F8">
                  <a:alpha val="100000"/>
                </a:srgbClr>
              </a:solidFill>
              <a:latin typeface="Noto Sans SC"/>
              <a:ea typeface="Noto Sans SC"/>
              <a:cs typeface="Noto Sans SC"/>
            </a:endParaRPr>
          </a:p>
        </p:txBody>
      </p:sp>
      <p:sp>
        <p:nvSpPr>
          <p:cNvPr id="17" name="TextBox 17"/>
          <p:cNvSpPr txBox="1"/>
          <p:nvPr/>
        </p:nvSpPr>
        <p:spPr>
          <a:xfrm>
            <a:off x="489336" y="2174058"/>
            <a:ext cx="2916555"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Analyze key parameters through Minitab and adjust the process window to make the process capability index reach the target value.</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4633871" y="5609112"/>
            <a:ext cx="2888502" cy="266700"/>
          </a:xfrm>
          <a:prstGeom prst="rect">
            <a:avLst/>
          </a:prstGeom>
          <a:noFill/>
        </p:spPr>
        <p:txBody>
          <a:bodyPr vert="horz" wrap="none" lIns="0" tIns="0" rIns="0" bIns="0" rtlCol="0" anchor="t" anchorCtr="0">
            <a:spAutoFit/>
          </a:bodyPr>
          <a:lstStyle/>
          <a:p>
            <a:pPr algn="ctr">
              <a:lnSpc>
                <a:spcPct val="100000"/>
              </a:lnSpc>
              <a:spcBef>
                <a:spcPct val="0"/>
              </a:spcBef>
            </a:pPr>
            <a:r>
              <a:rPr lang="en-US" sz="1600">
                <a:solidFill>
                  <a:srgbClr val="FBF9F9">
                    <a:alpha val="100000"/>
                  </a:srgbClr>
                </a:solidFill>
                <a:latin typeface="Noto Sans SC"/>
                <a:ea typeface="Noto Sans SC"/>
                <a:cs typeface="Noto Sans SC"/>
              </a:rPr>
              <a:t>root cause analysis</a:t>
            </a:r>
            <a:endParaRPr lang="en-US" sz="1600">
              <a:solidFill>
                <a:srgbClr val="FBF9F9">
                  <a:alpha val="100000"/>
                </a:srgbClr>
              </a:solidFill>
              <a:latin typeface="Noto Sans SC"/>
              <a:ea typeface="Noto Sans SC"/>
              <a:cs typeface="Noto Sans SC"/>
            </a:endParaRPr>
          </a:p>
        </p:txBody>
      </p:sp>
      <p:sp>
        <p:nvSpPr>
          <p:cNvPr id="19" name="AutoShape 19"/>
          <p:cNvSpPr/>
          <p:nvPr/>
        </p:nvSpPr>
        <p:spPr>
          <a:xfrm>
            <a:off x="8721673" y="4000845"/>
            <a:ext cx="656663" cy="656663"/>
          </a:xfrm>
          <a:prstGeom prst="ellipse">
            <a:avLst/>
          </a:prstGeom>
          <a:solidFill>
            <a:schemeClr val="accent2">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0" name="TextBox 20"/>
          <p:cNvSpPr txBox="1"/>
          <p:nvPr/>
        </p:nvSpPr>
        <p:spPr>
          <a:xfrm>
            <a:off x="489336" y="3091558"/>
            <a:ext cx="2916555"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Revise the operation standard book based on the process capability analysis results to ensure that the process parameters are reasonable and controllable.</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flipH="1">
            <a:off x="8721673" y="4993943"/>
            <a:ext cx="3107328" cy="1461946"/>
          </a:xfrm>
          <a:prstGeom prst="roundRect">
            <a:avLst>
              <a:gd name="adj" fmla="val 0"/>
            </a:avLst>
          </a:prstGeom>
          <a:solidFill>
            <a:schemeClr val="lt2">
              <a:alpha val="100000"/>
            </a:schemeClr>
          </a:solidFill>
        </p:spPr>
      </p:sp>
      <p:sp>
        <p:nvSpPr>
          <p:cNvPr id="22" name="AutoShape 22"/>
          <p:cNvSpPr/>
          <p:nvPr/>
        </p:nvSpPr>
        <p:spPr>
          <a:xfrm flipH="1">
            <a:off x="8721673" y="4915391"/>
            <a:ext cx="3107328" cy="408385"/>
          </a:xfrm>
          <a:prstGeom prst="roundRect">
            <a:avLst>
              <a:gd name="adj" fmla="val 0"/>
            </a:avLst>
          </a:prstGeom>
          <a:solidFill>
            <a:schemeClr val="accent1">
              <a:alpha val="100000"/>
            </a:schemeClr>
          </a:solidFill>
        </p:spPr>
      </p:sp>
      <p:sp>
        <p:nvSpPr>
          <p:cNvPr id="23" name="TextBox 23"/>
          <p:cNvSpPr txBox="1"/>
          <p:nvPr/>
        </p:nvSpPr>
        <p:spPr>
          <a:xfrm>
            <a:off x="8930278" y="5003482"/>
            <a:ext cx="2766402" cy="257175"/>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rgbClr val="FBF9F9">
                    <a:alpha val="100000"/>
                  </a:srgbClr>
                </a:solidFill>
                <a:latin typeface="Noto Sans SC"/>
                <a:ea typeface="Noto Sans SC"/>
                <a:cs typeface="Noto Sans SC"/>
              </a:rPr>
              <a:t>Problems with excessive variation:</a:t>
            </a:r>
            <a:endParaRPr lang="en-US" sz="1500">
              <a:solidFill>
                <a:srgbClr val="FBF9F9">
                  <a:alpha val="100000"/>
                </a:srgbClr>
              </a:solidFill>
              <a:latin typeface="Noto Sans SC"/>
              <a:ea typeface="Noto Sans SC"/>
              <a:cs typeface="Noto Sans SC"/>
            </a:endParaRPr>
          </a:p>
        </p:txBody>
      </p:sp>
      <p:sp>
        <p:nvSpPr>
          <p:cNvPr id="24" name="TextBox 24"/>
          <p:cNvSpPr txBox="1"/>
          <p:nvPr/>
        </p:nvSpPr>
        <p:spPr>
          <a:xfrm>
            <a:off x="8844948" y="5595937"/>
            <a:ext cx="2916555"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Use variance analysis to locate the source of variation, and reduce process fluctuations through DOE experimental optimization.</a:t>
            </a:r>
            <a:endParaRPr lang="en-US" sz="1000">
              <a:solidFill>
                <a:schemeClr val="dk1">
                  <a:alpha val="100000"/>
                </a:schemeClr>
              </a:solidFill>
              <a:latin typeface="Noto Sans SC"/>
              <a:ea typeface="Noto Sans SC"/>
              <a:cs typeface="Noto Sans SC"/>
            </a:endParaRPr>
          </a:p>
        </p:txBody>
      </p:sp>
      <p:sp>
        <p:nvSpPr>
          <p:cNvPr id="25" name="AutoShape 25"/>
          <p:cNvSpPr/>
          <p:nvPr/>
        </p:nvSpPr>
        <p:spPr>
          <a:xfrm flipH="1">
            <a:off x="8718611" y="1266493"/>
            <a:ext cx="3107328" cy="2427980"/>
          </a:xfrm>
          <a:prstGeom prst="roundRect">
            <a:avLst>
              <a:gd name="adj" fmla="val 0"/>
            </a:avLst>
          </a:prstGeom>
          <a:solidFill>
            <a:schemeClr val="lt2">
              <a:alpha val="100000"/>
            </a:schemeClr>
          </a:solidFill>
        </p:spPr>
      </p:sp>
      <p:sp>
        <p:nvSpPr>
          <p:cNvPr id="26" name="AutoShape 26"/>
          <p:cNvSpPr/>
          <p:nvPr/>
        </p:nvSpPr>
        <p:spPr>
          <a:xfrm flipH="1">
            <a:off x="8718611" y="1266492"/>
            <a:ext cx="3107327" cy="408385"/>
          </a:xfrm>
          <a:prstGeom prst="roundRect">
            <a:avLst>
              <a:gd name="adj" fmla="val 0"/>
            </a:avLst>
          </a:prstGeom>
          <a:solidFill>
            <a:schemeClr val="accent3">
              <a:alpha val="100000"/>
            </a:schemeClr>
          </a:solidFill>
        </p:spPr>
      </p:sp>
      <p:sp>
        <p:nvSpPr>
          <p:cNvPr id="27" name="TextBox 27"/>
          <p:cNvSpPr txBox="1"/>
          <p:nvPr/>
        </p:nvSpPr>
        <p:spPr>
          <a:xfrm>
            <a:off x="8930278" y="1358201"/>
            <a:ext cx="2422414" cy="257175"/>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rgbClr val="FFFBFB">
                    <a:alpha val="100000"/>
                  </a:srgbClr>
                </a:solidFill>
                <a:latin typeface="Noto Sans SC"/>
                <a:ea typeface="Noto Sans SC"/>
                <a:cs typeface="Noto Sans SC"/>
              </a:rPr>
              <a:t>Improve data quality:</a:t>
            </a:r>
            <a:endParaRPr lang="en-US" sz="1500">
              <a:solidFill>
                <a:srgbClr val="FFFBFB">
                  <a:alpha val="100000"/>
                </a:srgbClr>
              </a:solidFill>
              <a:latin typeface="Noto Sans SC"/>
              <a:ea typeface="Noto Sans SC"/>
              <a:cs typeface="Noto Sans SC"/>
            </a:endParaRPr>
          </a:p>
        </p:txBody>
      </p:sp>
      <p:sp>
        <p:nvSpPr>
          <p:cNvPr id="28" name="TextBox 28"/>
          <p:cNvSpPr txBox="1"/>
          <p:nvPr/>
        </p:nvSpPr>
        <p:spPr>
          <a:xfrm>
            <a:off x="8841886" y="2174058"/>
            <a:ext cx="2916555" cy="27241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Regularly calibrate the measurement system to eliminate the impact of MSA errors on process capability analysis.</a:t>
            </a:r>
            <a:endParaRPr lang="en-US" sz="1000">
              <a:solidFill>
                <a:schemeClr val="dk1">
                  <a:alpha val="100000"/>
                </a:schemeClr>
              </a:solidFill>
              <a:latin typeface="Noto Sans SC"/>
              <a:ea typeface="Noto Sans SC"/>
              <a:cs typeface="Noto Sans SC"/>
            </a:endParaRPr>
          </a:p>
        </p:txBody>
      </p:sp>
      <p:sp>
        <p:nvSpPr>
          <p:cNvPr id="29" name="TextBox 29"/>
          <p:cNvSpPr txBox="1"/>
          <p:nvPr/>
        </p:nvSpPr>
        <p:spPr>
          <a:xfrm>
            <a:off x="8841886" y="2925064"/>
            <a:ext cx="2916555"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Use Minitab to test the normality of the data, and then calculate the capability index after eliminating outliers.</a:t>
            </a:r>
            <a:endParaRPr lang="en-US" sz="1000">
              <a:solidFill>
                <a:schemeClr val="dk1">
                  <a:alpha val="100000"/>
                </a:schemeClr>
              </a:solidFill>
              <a:latin typeface="Noto Sans SC"/>
              <a:ea typeface="Noto Sans SC"/>
              <a:cs typeface="Noto Sans SC"/>
            </a:endParaRPr>
          </a:p>
        </p:txBody>
      </p:sp>
      <p:sp>
        <p:nvSpPr>
          <p:cNvPr id="30" name="AutoShape 30"/>
          <p:cNvSpPr/>
          <p:nvPr/>
        </p:nvSpPr>
        <p:spPr>
          <a:xfrm flipH="1">
            <a:off x="367382" y="4993943"/>
            <a:ext cx="3107328" cy="1461946"/>
          </a:xfrm>
          <a:prstGeom prst="roundRect">
            <a:avLst>
              <a:gd name="adj" fmla="val 0"/>
            </a:avLst>
          </a:prstGeom>
          <a:solidFill>
            <a:schemeClr val="lt2">
              <a:alpha val="100000"/>
            </a:schemeClr>
          </a:solidFill>
        </p:spPr>
      </p:sp>
      <p:sp>
        <p:nvSpPr>
          <p:cNvPr id="31" name="AutoShape 31"/>
          <p:cNvSpPr/>
          <p:nvPr/>
        </p:nvSpPr>
        <p:spPr>
          <a:xfrm flipH="1">
            <a:off x="367382" y="4993942"/>
            <a:ext cx="3107327" cy="408385"/>
          </a:xfrm>
          <a:prstGeom prst="roundRect">
            <a:avLst>
              <a:gd name="adj" fmla="val 0"/>
            </a:avLst>
          </a:prstGeom>
          <a:solidFill>
            <a:schemeClr val="accent1">
              <a:alpha val="100000"/>
            </a:schemeClr>
          </a:solidFill>
        </p:spPr>
      </p:sp>
      <p:sp>
        <p:nvSpPr>
          <p:cNvPr id="32" name="TextBox 32"/>
          <p:cNvSpPr txBox="1"/>
          <p:nvPr/>
        </p:nvSpPr>
        <p:spPr>
          <a:xfrm>
            <a:off x="582113" y="5085651"/>
            <a:ext cx="2895600"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rgbClr val="FFFEFE">
                    <a:alpha val="100000"/>
                  </a:srgbClr>
                </a:solidFill>
                <a:latin typeface="Noto Sans SC"/>
                <a:ea typeface="Noto Sans SC"/>
                <a:cs typeface="Noto Sans SC"/>
              </a:rPr>
              <a:t>Parameter offset problem:</a:t>
            </a:r>
            <a:endParaRPr lang="en-US" sz="1500">
              <a:solidFill>
                <a:srgbClr val="FFFEFE">
                  <a:alpha val="100000"/>
                </a:srgbClr>
              </a:solidFill>
              <a:latin typeface="Noto Sans SC"/>
              <a:ea typeface="Noto Sans SC"/>
              <a:cs typeface="Noto Sans SC"/>
            </a:endParaRPr>
          </a:p>
        </p:txBody>
      </p:sp>
      <p:sp>
        <p:nvSpPr>
          <p:cNvPr id="33" name="TextBox 33"/>
          <p:cNvSpPr txBox="1"/>
          <p:nvPr/>
        </p:nvSpPr>
        <p:spPr>
          <a:xfrm>
            <a:off x="490657" y="5595937"/>
            <a:ext cx="2916555"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Identify significant shifts in key parameters through hypothesis testing and adjust process center values ​​accordingly.</a:t>
            </a:r>
            <a:endParaRPr lang="en-US" sz="1000">
              <a:solidFill>
                <a:schemeClr val="dk1">
                  <a:alpha val="100000"/>
                </a:schemeClr>
              </a:solidFill>
              <a:latin typeface="Noto Sans SC"/>
              <a:ea typeface="Noto Sans SC"/>
              <a:cs typeface="Noto Sans SC"/>
            </a:endParaRPr>
          </a:p>
        </p:txBody>
      </p:sp>
      <p:sp>
        <p:nvSpPr>
          <p:cNvPr id="34" name="Freeform 34"/>
          <p:cNvSpPr/>
          <p:nvPr/>
        </p:nvSpPr>
        <p:spPr>
          <a:xfrm>
            <a:off x="8930278" y="4153304"/>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35" name="AutoShape 35"/>
          <p:cNvSpPr/>
          <p:nvPr/>
        </p:nvSpPr>
        <p:spPr>
          <a:xfrm>
            <a:off x="10347273" y="4000845"/>
            <a:ext cx="656663" cy="656663"/>
          </a:xfrm>
          <a:prstGeom prst="ellipse">
            <a:avLst/>
          </a:prstGeom>
          <a:solidFill>
            <a:schemeClr val="accent2">
              <a:alpha val="100000"/>
            </a:schemeClr>
          </a:solidFill>
        </p:spPr>
      </p:sp>
      <p:sp>
        <p:nvSpPr>
          <p:cNvPr id="36" name="AutoShape 36"/>
          <p:cNvSpPr/>
          <p:nvPr/>
        </p:nvSpPr>
        <p:spPr>
          <a:xfrm>
            <a:off x="2000864" y="4000845"/>
            <a:ext cx="656663" cy="656663"/>
          </a:xfrm>
          <a:prstGeom prst="ellipse">
            <a:avLst/>
          </a:prstGeom>
          <a:solidFill>
            <a:schemeClr val="accent2">
              <a:alpha val="100000"/>
            </a:schemeClr>
          </a:solidFill>
        </p:spPr>
      </p:sp>
      <p:sp>
        <p:nvSpPr>
          <p:cNvPr id="37" name="AutoShape 37"/>
          <p:cNvSpPr/>
          <p:nvPr/>
        </p:nvSpPr>
        <p:spPr>
          <a:xfrm>
            <a:off x="1188064" y="4000845"/>
            <a:ext cx="656663" cy="656663"/>
          </a:xfrm>
          <a:prstGeom prst="ellipse">
            <a:avLst/>
          </a:prstGeom>
          <a:solidFill>
            <a:schemeClr val="accent2">
              <a:alpha val="100000"/>
            </a:schemeClr>
          </a:solidFill>
        </p:spPr>
      </p:sp>
      <p:sp>
        <p:nvSpPr>
          <p:cNvPr id="38" name="Freeform 38"/>
          <p:cNvSpPr/>
          <p:nvPr/>
        </p:nvSpPr>
        <p:spPr>
          <a:xfrm>
            <a:off x="1396669" y="4153304"/>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39" name="AutoShape 39"/>
          <p:cNvSpPr/>
          <p:nvPr/>
        </p:nvSpPr>
        <p:spPr>
          <a:xfrm>
            <a:off x="2813664" y="4000845"/>
            <a:ext cx="656663" cy="656663"/>
          </a:xfrm>
          <a:prstGeom prst="ellipse">
            <a:avLst/>
          </a:prstGeom>
          <a:solidFill>
            <a:schemeClr val="accent2">
              <a:alpha val="100000"/>
            </a:schemeClr>
          </a:solidFill>
        </p:spPr>
      </p:sp>
      <p:sp>
        <p:nvSpPr>
          <p:cNvPr id="40" name="TextBox 4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Directions for improvement of insufficient abilities</a:t>
            </a:r>
            <a:endParaRPr lang="en-US" sz="3000" b="1">
              <a:solidFill>
                <a:schemeClr val="dk2">
                  <a:alpha val="100000"/>
                </a:schemeClr>
              </a:solidFill>
              <a:latin typeface="Noto Sans SC"/>
              <a:ea typeface="Noto Sans SC"/>
              <a:cs typeface="Noto Sans SC"/>
            </a:endParaRPr>
          </a:p>
        </p:txBody>
      </p:sp>
      <p:sp>
        <p:nvSpPr>
          <p:cNvPr id="41" name="Freeform 41"/>
          <p:cNvSpPr/>
          <p:nvPr/>
        </p:nvSpPr>
        <p:spPr>
          <a:xfrm>
            <a:off x="2072808" y="4135371"/>
            <a:ext cx="512775" cy="387612"/>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FFFFF">
              <a:alpha val="100000"/>
            </a:srgbClr>
          </a:solidFill>
        </p:spPr>
      </p:sp>
      <p:sp>
        <p:nvSpPr>
          <p:cNvPr id="42" name="Freeform 42"/>
          <p:cNvSpPr/>
          <p:nvPr/>
        </p:nvSpPr>
        <p:spPr>
          <a:xfrm>
            <a:off x="9624336" y="4180302"/>
            <a:ext cx="497501" cy="330057"/>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FFFFF">
              <a:alpha val="100000"/>
            </a:srgbClr>
          </a:solidFill>
        </p:spPr>
      </p:sp>
      <p:sp>
        <p:nvSpPr>
          <p:cNvPr id="43" name="Freeform 43"/>
          <p:cNvSpPr/>
          <p:nvPr/>
        </p:nvSpPr>
        <p:spPr>
          <a:xfrm>
            <a:off x="2937209" y="4124390"/>
            <a:ext cx="409574" cy="409574"/>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sp>
        <p:nvSpPr>
          <p:cNvPr id="44" name="Freeform 44"/>
          <p:cNvSpPr/>
          <p:nvPr/>
        </p:nvSpPr>
        <p:spPr>
          <a:xfrm>
            <a:off x="10470818" y="4124390"/>
            <a:ext cx="409574" cy="409574"/>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sp>
        <p:nvSpPr>
          <p:cNvPr id="45" name="AutoShape 45"/>
          <p:cNvSpPr/>
          <p:nvPr/>
        </p:nvSpPr>
        <p:spPr>
          <a:xfrm>
            <a:off x="569690" y="1849279"/>
            <a:ext cx="1431174" cy="285369"/>
          </a:xfrm>
          <a:prstGeom prst="roundRect">
            <a:avLst>
              <a:gd name="adj" fmla="val 50000"/>
            </a:avLst>
          </a:prstGeom>
          <a:solidFill>
            <a:schemeClr val="accent3">
              <a:alpha val="100000"/>
            </a:schemeClr>
          </a:solidFill>
        </p:spPr>
      </p:sp>
      <p:sp>
        <p:nvSpPr>
          <p:cNvPr id="46" name="TextBox 46"/>
          <p:cNvSpPr txBox="1"/>
          <p:nvPr/>
        </p:nvSpPr>
        <p:spPr>
          <a:xfrm>
            <a:off x="896207" y="1905286"/>
            <a:ext cx="952500"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FFEFE">
                    <a:alpha val="100000"/>
                  </a:srgbClr>
                </a:solidFill>
                <a:latin typeface="Noto Sans SC"/>
                <a:ea typeface="Noto Sans SC"/>
                <a:cs typeface="Noto Sans SC"/>
              </a:rPr>
              <a:t>Adjust parameters:</a:t>
            </a:r>
            <a:endParaRPr lang="en-US" sz="1200">
              <a:solidFill>
                <a:srgbClr val="FFFEFE">
                  <a:alpha val="100000"/>
                </a:srgbClr>
              </a:solidFill>
              <a:latin typeface="Noto Sans SC"/>
              <a:ea typeface="Noto Sans SC"/>
              <a:cs typeface="Noto Sans SC"/>
            </a:endParaRPr>
          </a:p>
        </p:txBody>
      </p:sp>
      <p:sp>
        <p:nvSpPr>
          <p:cNvPr id="47" name="AutoShape 47"/>
          <p:cNvSpPr/>
          <p:nvPr/>
        </p:nvSpPr>
        <p:spPr>
          <a:xfrm>
            <a:off x="611219" y="1882616"/>
            <a:ext cx="218694" cy="218694"/>
          </a:xfrm>
          <a:prstGeom prst="ellipse">
            <a:avLst/>
          </a:prstGeom>
          <a:solidFill>
            <a:srgbClr val="FFFFFF">
              <a:alpha val="100000"/>
            </a:srgbClr>
          </a:solidFill>
        </p:spPr>
      </p:sp>
      <p:sp>
        <p:nvSpPr>
          <p:cNvPr id="48" name="Freeform 48"/>
          <p:cNvSpPr/>
          <p:nvPr/>
        </p:nvSpPr>
        <p:spPr>
          <a:xfrm rot="2700000">
            <a:off x="694468" y="1927670"/>
            <a:ext cx="57245" cy="98108"/>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49" name="AutoShape 49"/>
          <p:cNvSpPr/>
          <p:nvPr/>
        </p:nvSpPr>
        <p:spPr>
          <a:xfrm>
            <a:off x="569690" y="2766727"/>
            <a:ext cx="1431174" cy="285369"/>
          </a:xfrm>
          <a:prstGeom prst="roundRect">
            <a:avLst>
              <a:gd name="adj" fmla="val 50000"/>
            </a:avLst>
          </a:prstGeom>
          <a:solidFill>
            <a:schemeClr val="accent3">
              <a:alpha val="100000"/>
            </a:schemeClr>
          </a:solidFill>
        </p:spPr>
      </p:sp>
      <p:sp>
        <p:nvSpPr>
          <p:cNvPr id="50" name="TextBox 50"/>
          <p:cNvSpPr txBox="1"/>
          <p:nvPr/>
        </p:nvSpPr>
        <p:spPr>
          <a:xfrm>
            <a:off x="896207" y="2822734"/>
            <a:ext cx="952500"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DFAFA">
                    <a:alpha val="100000"/>
                  </a:srgbClr>
                </a:solidFill>
                <a:latin typeface="Noto Sans SC"/>
                <a:ea typeface="Noto Sans SC"/>
                <a:cs typeface="Noto Sans SC"/>
              </a:rPr>
              <a:t>Update criteria:</a:t>
            </a:r>
            <a:endParaRPr lang="en-US" sz="1200">
              <a:solidFill>
                <a:srgbClr val="FDFAFA">
                  <a:alpha val="100000"/>
                </a:srgbClr>
              </a:solidFill>
              <a:latin typeface="Noto Sans SC"/>
              <a:ea typeface="Noto Sans SC"/>
              <a:cs typeface="Noto Sans SC"/>
            </a:endParaRPr>
          </a:p>
        </p:txBody>
      </p:sp>
      <p:sp>
        <p:nvSpPr>
          <p:cNvPr id="51" name="AutoShape 51"/>
          <p:cNvSpPr/>
          <p:nvPr/>
        </p:nvSpPr>
        <p:spPr>
          <a:xfrm>
            <a:off x="611219" y="2800160"/>
            <a:ext cx="218694" cy="218694"/>
          </a:xfrm>
          <a:prstGeom prst="ellipse">
            <a:avLst/>
          </a:prstGeom>
          <a:solidFill>
            <a:srgbClr val="FFFFFF">
              <a:alpha val="100000"/>
            </a:srgbClr>
          </a:solidFill>
        </p:spPr>
      </p:sp>
      <p:sp>
        <p:nvSpPr>
          <p:cNvPr id="52" name="Freeform 52"/>
          <p:cNvSpPr/>
          <p:nvPr/>
        </p:nvSpPr>
        <p:spPr>
          <a:xfrm rot="2700000">
            <a:off x="694468" y="2845213"/>
            <a:ext cx="57245" cy="98108"/>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53" name="AutoShape 53"/>
          <p:cNvSpPr/>
          <p:nvPr/>
        </p:nvSpPr>
        <p:spPr>
          <a:xfrm>
            <a:off x="8922258" y="1849279"/>
            <a:ext cx="1548560" cy="285369"/>
          </a:xfrm>
          <a:prstGeom prst="roundRect">
            <a:avLst>
              <a:gd name="adj" fmla="val 50000"/>
            </a:avLst>
          </a:prstGeom>
          <a:solidFill>
            <a:schemeClr val="accent3">
              <a:alpha val="100000"/>
            </a:schemeClr>
          </a:solidFill>
        </p:spPr>
      </p:sp>
      <p:sp>
        <p:nvSpPr>
          <p:cNvPr id="54" name="TextBox 54"/>
          <p:cNvSpPr txBox="1"/>
          <p:nvPr/>
        </p:nvSpPr>
        <p:spPr>
          <a:xfrm>
            <a:off x="9248775" y="1905286"/>
            <a:ext cx="1095375"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DFBFB">
                    <a:alpha val="100000"/>
                  </a:srgbClr>
                </a:solidFill>
                <a:latin typeface="Noto Sans SC"/>
                <a:ea typeface="Noto Sans SC"/>
                <a:cs typeface="Noto Sans SC"/>
              </a:rPr>
              <a:t>Calibration equipment:</a:t>
            </a:r>
            <a:endParaRPr lang="en-US" sz="1200">
              <a:solidFill>
                <a:srgbClr val="FDFBFB">
                  <a:alpha val="100000"/>
                </a:srgbClr>
              </a:solidFill>
              <a:latin typeface="Noto Sans SC"/>
              <a:ea typeface="Noto Sans SC"/>
              <a:cs typeface="Noto Sans SC"/>
            </a:endParaRPr>
          </a:p>
        </p:txBody>
      </p:sp>
      <p:sp>
        <p:nvSpPr>
          <p:cNvPr id="55" name="AutoShape 55"/>
          <p:cNvSpPr/>
          <p:nvPr/>
        </p:nvSpPr>
        <p:spPr>
          <a:xfrm>
            <a:off x="8963787" y="1882616"/>
            <a:ext cx="218694" cy="218694"/>
          </a:xfrm>
          <a:prstGeom prst="ellipse">
            <a:avLst/>
          </a:prstGeom>
          <a:solidFill>
            <a:srgbClr val="FFFFFF">
              <a:alpha val="100000"/>
            </a:srgbClr>
          </a:solidFill>
        </p:spPr>
      </p:sp>
      <p:sp>
        <p:nvSpPr>
          <p:cNvPr id="56" name="Freeform 56"/>
          <p:cNvSpPr/>
          <p:nvPr/>
        </p:nvSpPr>
        <p:spPr>
          <a:xfrm rot="2700000">
            <a:off x="9047036" y="1927670"/>
            <a:ext cx="57245" cy="98108"/>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57" name="AutoShape 57"/>
          <p:cNvSpPr/>
          <p:nvPr/>
        </p:nvSpPr>
        <p:spPr>
          <a:xfrm>
            <a:off x="8922258" y="2600230"/>
            <a:ext cx="1548560" cy="285369"/>
          </a:xfrm>
          <a:prstGeom prst="roundRect">
            <a:avLst>
              <a:gd name="adj" fmla="val 50000"/>
            </a:avLst>
          </a:prstGeom>
          <a:solidFill>
            <a:schemeClr val="accent3">
              <a:alpha val="100000"/>
            </a:schemeClr>
          </a:solidFill>
        </p:spPr>
      </p:sp>
      <p:sp>
        <p:nvSpPr>
          <p:cNvPr id="58" name="TextBox 58"/>
          <p:cNvSpPr txBox="1"/>
          <p:nvPr/>
        </p:nvSpPr>
        <p:spPr>
          <a:xfrm>
            <a:off x="9248775" y="2656237"/>
            <a:ext cx="1095375"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BF9F9">
                    <a:alpha val="100000"/>
                  </a:srgbClr>
                </a:solidFill>
                <a:latin typeface="Noto Sans SC"/>
                <a:ea typeface="Noto Sans SC"/>
                <a:cs typeface="Noto Sans SC"/>
              </a:rPr>
              <a:t>Filter data:</a:t>
            </a:r>
            <a:endParaRPr lang="en-US" sz="1200">
              <a:solidFill>
                <a:srgbClr val="FBF9F9">
                  <a:alpha val="100000"/>
                </a:srgbClr>
              </a:solidFill>
              <a:latin typeface="Noto Sans SC"/>
              <a:ea typeface="Noto Sans SC"/>
              <a:cs typeface="Noto Sans SC"/>
            </a:endParaRPr>
          </a:p>
        </p:txBody>
      </p:sp>
      <p:sp>
        <p:nvSpPr>
          <p:cNvPr id="59" name="AutoShape 59"/>
          <p:cNvSpPr/>
          <p:nvPr/>
        </p:nvSpPr>
        <p:spPr>
          <a:xfrm>
            <a:off x="8963787" y="2633663"/>
            <a:ext cx="218694" cy="218694"/>
          </a:xfrm>
          <a:prstGeom prst="ellipse">
            <a:avLst/>
          </a:prstGeom>
          <a:solidFill>
            <a:srgbClr val="FFFFFF">
              <a:alpha val="100000"/>
            </a:srgbClr>
          </a:solidFill>
        </p:spPr>
      </p:sp>
      <p:sp>
        <p:nvSpPr>
          <p:cNvPr id="60" name="Freeform 60"/>
          <p:cNvSpPr/>
          <p:nvPr/>
        </p:nvSpPr>
        <p:spPr>
          <a:xfrm rot="2700000">
            <a:off x="9047036" y="2678716"/>
            <a:ext cx="57245" cy="98108"/>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Process exception analysis and handling</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04</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Special cause identification method</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22005" r="22005"/>
          <a:stretch>
            <a:fillRect/>
          </a:stretch>
        </p:blipFill>
        <p:spPr>
          <a:xfrm>
            <a:off x="752047" y="1412707"/>
            <a:ext cx="3005958" cy="4496357"/>
          </a:xfrm>
          <a:prstGeom prst="rect">
            <a:avLst/>
          </a:prstGeom>
        </p:spPr>
      </p:pic>
      <p:pic>
        <p:nvPicPr>
          <p:cNvPr id="4" name="Picture 4"/>
          <p:cNvPicPr>
            <a:picLocks noChangeAspect="1"/>
          </p:cNvPicPr>
          <p:nvPr/>
        </p:nvPicPr>
        <p:blipFill>
          <a:blip r:embed="rId3">
            <a:alphaModFix amt="100000"/>
          </a:blip>
          <a:srcRect/>
          <a:stretch>
            <a:fillRect/>
          </a:stretch>
        </p:blipFill>
        <p:spPr>
          <a:xfrm>
            <a:off x="7833544" y="3730249"/>
            <a:ext cx="3737850" cy="2127687"/>
          </a:xfrm>
          <a:prstGeom prst="rect">
            <a:avLst/>
          </a:prstGeom>
        </p:spPr>
      </p:pic>
      <p:sp>
        <p:nvSpPr>
          <p:cNvPr id="5" name="AutoShape 5"/>
          <p:cNvSpPr/>
          <p:nvPr/>
        </p:nvSpPr>
        <p:spPr>
          <a:xfrm>
            <a:off x="7849473" y="1413759"/>
            <a:ext cx="3725999" cy="2129142"/>
          </a:xfrm>
          <a:prstGeom prst="rect">
            <a:avLst/>
          </a:prstGeom>
          <a:solidFill>
            <a:schemeClr val="lt2">
              <a:alpha val="100000"/>
            </a:schemeClr>
          </a:solidFill>
        </p:spPr>
      </p:sp>
      <p:sp>
        <p:nvSpPr>
          <p:cNvPr id="6" name="AutoShape 6"/>
          <p:cNvSpPr/>
          <p:nvPr/>
        </p:nvSpPr>
        <p:spPr>
          <a:xfrm>
            <a:off x="3952581" y="3730249"/>
            <a:ext cx="3725999" cy="2129142"/>
          </a:xfrm>
          <a:prstGeom prst="rect">
            <a:avLst/>
          </a:prstGeom>
          <a:solidFill>
            <a:schemeClr val="lt2">
              <a:alpha val="100000"/>
            </a:schemeClr>
          </a:solidFill>
        </p:spPr>
      </p:sp>
      <p:sp>
        <p:nvSpPr>
          <p:cNvPr id="7" name="AutoShape 7"/>
          <p:cNvSpPr/>
          <p:nvPr/>
        </p:nvSpPr>
        <p:spPr>
          <a:xfrm>
            <a:off x="3952581" y="1412707"/>
            <a:ext cx="3725999" cy="2129142"/>
          </a:xfrm>
          <a:prstGeom prst="rect">
            <a:avLst/>
          </a:prstGeom>
          <a:solidFill>
            <a:schemeClr val="accent1">
              <a:alpha val="10000"/>
            </a:schemeClr>
          </a:solidFill>
        </p:spPr>
      </p:sp>
      <p:sp>
        <p:nvSpPr>
          <p:cNvPr id="8" name="AutoShape 8"/>
          <p:cNvSpPr/>
          <p:nvPr/>
        </p:nvSpPr>
        <p:spPr>
          <a:xfrm>
            <a:off x="3952581" y="1412707"/>
            <a:ext cx="3725999" cy="53229"/>
          </a:xfrm>
          <a:prstGeom prst="rect">
            <a:avLst/>
          </a:prstGeom>
          <a:solidFill>
            <a:schemeClr val="accent1">
              <a:alpha val="100000"/>
            </a:schemeClr>
          </a:solidFill>
        </p:spPr>
      </p:sp>
      <p:sp>
        <p:nvSpPr>
          <p:cNvPr id="9" name="AutoShape 9"/>
          <p:cNvSpPr/>
          <p:nvPr/>
        </p:nvSpPr>
        <p:spPr>
          <a:xfrm>
            <a:off x="4099978" y="1672358"/>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control chart method</a:t>
            </a:r>
            <a:endParaRPr lang="en-US" sz="1100"/>
          </a:p>
        </p:txBody>
      </p:sp>
      <p:sp>
        <p:nvSpPr>
          <p:cNvPr id="10" name="TextBox 10"/>
          <p:cNvSpPr txBox="1"/>
          <p:nvPr/>
        </p:nvSpPr>
        <p:spPr>
          <a:xfrm>
            <a:off x="4099978"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Use control charts to monitor process data in real time, and identify special causes by observing whether data points exceed control limits or present non-random distribution, such as points out of bounds, several consecutive points on the same side of the center line, trend changes, etc.</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4099978" y="4036516"/>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Cause and Effect Diagram (Fishbone Diagram) Method</a:t>
            </a:r>
            <a:endParaRPr lang="en-US" sz="1100"/>
          </a:p>
        </p:txBody>
      </p:sp>
      <p:sp>
        <p:nvSpPr>
          <p:cNvPr id="12" name="TextBox 12"/>
          <p:cNvSpPr txBox="1"/>
          <p:nvPr/>
        </p:nvSpPr>
        <p:spPr>
          <a:xfrm>
            <a:off x="4099978" y="4470242"/>
            <a:ext cx="3431205" cy="1276624"/>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By drawing a cause-and-effect diagram, the problem is taken as the result, and the possible causes are analyzed from multiple aspects such as people, machines, materials, methods, and environment, and the special reasons for the abnormal process are found out one by one.</a:t>
            </a:r>
            <a:endParaRPr lang="en-US" sz="1350">
              <a:solidFill>
                <a:schemeClr val="dk1">
                  <a:alpha val="100000"/>
                </a:schemeClr>
              </a:solidFill>
              <a:latin typeface="Noto Sans SC"/>
              <a:ea typeface="Noto Sans SC"/>
              <a:cs typeface="Noto Sans SC"/>
            </a:endParaRPr>
          </a:p>
        </p:txBody>
      </p:sp>
      <p:sp>
        <p:nvSpPr>
          <p:cNvPr id="13" name="AutoShape 13"/>
          <p:cNvSpPr/>
          <p:nvPr/>
        </p:nvSpPr>
        <p:spPr>
          <a:xfrm>
            <a:off x="7996869" y="1672358"/>
            <a:ext cx="3431205" cy="481351"/>
          </a:xfrm>
          <a:prstGeom prst="rect">
            <a:avLst/>
          </a:prstGeom>
          <a:noFill/>
        </p:spPr>
        <p:txBody>
          <a:bodyPr vert="horz" wrap="square" lIns="95250" tIns="45720" rIns="91440" bIns="45720" rtlCol="0" anchor="t" anchorCtr="1">
            <a:noAutofit/>
          </a:bodyPr>
          <a:lstStyle/>
          <a:p>
            <a:pPr algn="l">
              <a:defRPr/>
            </a:pPr>
            <a:r>
              <a:rPr lang="en-US" sz="2325" b="1">
                <a:solidFill>
                  <a:schemeClr val="dk1">
                    <a:alpha val="100000"/>
                  </a:schemeClr>
                </a:solidFill>
                <a:latin typeface="Noto Sans SC"/>
                <a:ea typeface="Noto Sans SC"/>
                <a:cs typeface="Noto Sans SC"/>
              </a:rPr>
              <a:t>Hypothesis testing method</a:t>
            </a:r>
            <a:endParaRPr lang="en-US" sz="1100"/>
          </a:p>
        </p:txBody>
      </p:sp>
      <p:sp>
        <p:nvSpPr>
          <p:cNvPr id="14" name="TextBox 14"/>
          <p:cNvSpPr txBox="1"/>
          <p:nvPr/>
        </p:nvSpPr>
        <p:spPr>
          <a:xfrm>
            <a:off x="7996869"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Based on statistical principles, hypothesis testing is performed on process data, such as t-test, variance analysis, etc., and by comparing the differences between actual data and theoretical distribution or expected values, it is determined whether there are abnormal fluctuations caused by special reasons.</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Special cause identification method</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rot="2700000">
            <a:off x="1608934" y="1966945"/>
            <a:ext cx="1796464" cy="1796464"/>
          </a:xfrm>
          <a:prstGeom prst="roundRect">
            <a:avLst>
              <a:gd name="adj" fmla="val 16667"/>
            </a:avLst>
          </a:prstGeom>
          <a:solidFill>
            <a:schemeClr val="accent1">
              <a:alpha val="100000"/>
              <a:lumMod val="75000"/>
            </a:schemeClr>
          </a:solidFill>
        </p:spPr>
      </p:sp>
      <p:pic>
        <p:nvPicPr>
          <p:cNvPr id="4" name="Picture 4"/>
          <p:cNvPicPr>
            <a:picLocks noChangeAspect="1"/>
          </p:cNvPicPr>
          <p:nvPr/>
        </p:nvPicPr>
        <p:blipFill>
          <a:blip r:embed="rId2">
            <a:alphaModFix amt="100000"/>
          </a:blip>
          <a:srcRect l="2432" r="2432"/>
          <a:stretch>
            <a:fillRect/>
          </a:stretch>
        </p:blipFill>
        <p:spPr>
          <a:xfrm>
            <a:off x="1608934" y="1965191"/>
            <a:ext cx="1794813" cy="1799972"/>
          </a:xfrm>
          <a:prstGeom prst="roundRect">
            <a:avLst/>
          </a:prstGeom>
          <a:ln w="19050">
            <a:solidFill>
              <a:schemeClr val="accent1"/>
            </a:solidFill>
            <a:prstDash val="solid"/>
          </a:ln>
        </p:spPr>
      </p:pic>
      <p:sp>
        <p:nvSpPr>
          <p:cNvPr id="5" name="TextBox 5"/>
          <p:cNvSpPr txBox="1"/>
          <p:nvPr/>
        </p:nvSpPr>
        <p:spPr>
          <a:xfrm>
            <a:off x="949625" y="3954618"/>
            <a:ext cx="3115083" cy="738707"/>
          </a:xfrm>
          <a:prstGeom prst="rect">
            <a:avLst/>
          </a:prstGeom>
        </p:spPr>
        <p:txBody>
          <a:bodyPr vert="horz" wrap="square" lIns="57150" tIns="123825" rIns="57150" bIns="123825" rtlCol="0" anchor="t" anchorCtr="0">
            <a:noAutofit/>
          </a:bodyPr>
          <a:lstStyle/>
          <a:p>
            <a:pPr algn="ctr">
              <a:lnSpc>
                <a:spcPct val="150000"/>
              </a:lnSpc>
            </a:pPr>
            <a:r>
              <a:rPr lang="en-US" sz="2400" b="1">
                <a:solidFill>
                  <a:schemeClr val="accent1">
                    <a:alpha val="100000"/>
                  </a:schemeClr>
                </a:solidFill>
                <a:latin typeface="Noto Sans SC"/>
                <a:ea typeface="Noto Sans SC"/>
                <a:cs typeface="Noto Sans SC"/>
              </a:rPr>
              <a:t>Scatter plot method</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1057228" y="4621348"/>
            <a:ext cx="3048547" cy="1643668"/>
          </a:xfrm>
          <a:prstGeom prst="rect">
            <a:avLst/>
          </a:prstGeom>
        </p:spPr>
        <p:txBody>
          <a:bodyPr vert="horz" wrap="square" lIns="57150" tIns="57150" rIns="5715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Use a scatter plot to show the relationship between two variables. By observing the distribution shape and trend of the scatter points, you can determine whether there are correlation changes caused by special reasons, and then identify the cause of the anomaly.</a:t>
            </a:r>
            <a:endParaRPr lang="en-US" sz="1500">
              <a:solidFill>
                <a:schemeClr val="dk1">
                  <a:alpha val="100000"/>
                </a:schemeClr>
              </a:solidFill>
              <a:latin typeface="Noto Sans SC"/>
              <a:ea typeface="Noto Sans SC"/>
              <a:cs typeface="Noto Sans SC"/>
            </a:endParaRPr>
          </a:p>
        </p:txBody>
      </p:sp>
      <p:sp>
        <p:nvSpPr>
          <p:cNvPr id="7" name="AutoShape 7"/>
          <p:cNvSpPr/>
          <p:nvPr/>
        </p:nvSpPr>
        <p:spPr>
          <a:xfrm rot="2700000">
            <a:off x="5206201" y="1966945"/>
            <a:ext cx="1796464" cy="1796464"/>
          </a:xfrm>
          <a:prstGeom prst="roundRect">
            <a:avLst>
              <a:gd name="adj" fmla="val 16667"/>
            </a:avLst>
          </a:prstGeom>
          <a:solidFill>
            <a:schemeClr val="accent3">
              <a:alpha val="100000"/>
            </a:schemeClr>
          </a:solidFill>
        </p:spPr>
      </p:sp>
      <p:pic>
        <p:nvPicPr>
          <p:cNvPr id="8" name="Picture 8"/>
          <p:cNvPicPr>
            <a:picLocks noChangeAspect="1"/>
          </p:cNvPicPr>
          <p:nvPr/>
        </p:nvPicPr>
        <p:blipFill>
          <a:blip r:embed="rId3">
            <a:alphaModFix amt="100000"/>
          </a:blip>
          <a:srcRect l="13563" r="13563"/>
          <a:stretch>
            <a:fillRect/>
          </a:stretch>
        </p:blipFill>
        <p:spPr>
          <a:xfrm>
            <a:off x="5206201" y="1965191"/>
            <a:ext cx="1794813" cy="1799972"/>
          </a:xfrm>
          <a:prstGeom prst="roundRect">
            <a:avLst/>
          </a:prstGeom>
          <a:ln w="19050">
            <a:solidFill>
              <a:schemeClr val="accent1"/>
            </a:solidFill>
            <a:prstDash val="solid"/>
          </a:ln>
        </p:spPr>
      </p:pic>
      <p:sp>
        <p:nvSpPr>
          <p:cNvPr id="9" name="TextBox 9"/>
          <p:cNvSpPr txBox="1"/>
          <p:nvPr/>
        </p:nvSpPr>
        <p:spPr>
          <a:xfrm>
            <a:off x="4551539" y="3954618"/>
            <a:ext cx="3088468" cy="738707"/>
          </a:xfrm>
          <a:prstGeom prst="rect">
            <a:avLst/>
          </a:prstGeom>
        </p:spPr>
        <p:txBody>
          <a:bodyPr vert="horz" wrap="square" lIns="57150" tIns="123825" rIns="57150" bIns="123825" rtlCol="0" anchor="t" anchorCtr="0">
            <a:noAutofit/>
          </a:bodyPr>
          <a:lstStyle/>
          <a:p>
            <a:pPr algn="ctr">
              <a:lnSpc>
                <a:spcPct val="150000"/>
              </a:lnSpc>
            </a:pPr>
            <a:r>
              <a:rPr lang="en-US" sz="2400" b="1">
                <a:solidFill>
                  <a:schemeClr val="accent3">
                    <a:alpha val="100000"/>
                  </a:schemeClr>
                </a:solidFill>
                <a:latin typeface="Noto Sans SC"/>
                <a:ea typeface="Noto Sans SC"/>
                <a:cs typeface="Noto Sans SC"/>
              </a:rPr>
              <a:t>regression analysis</a:t>
            </a:r>
            <a:endParaRPr lang="en-US" sz="2400" b="1">
              <a:solidFill>
                <a:schemeClr val="accent3">
                  <a:alpha val="100000"/>
                </a:schemeClr>
              </a:solidFill>
              <a:latin typeface="Noto Sans SC"/>
              <a:ea typeface="Noto Sans SC"/>
              <a:cs typeface="Noto Sans SC"/>
            </a:endParaRPr>
          </a:p>
        </p:txBody>
      </p:sp>
      <p:sp>
        <p:nvSpPr>
          <p:cNvPr id="10" name="TextBox 10"/>
          <p:cNvSpPr txBox="1"/>
          <p:nvPr/>
        </p:nvSpPr>
        <p:spPr>
          <a:xfrm>
            <a:off x="4638036" y="4621348"/>
            <a:ext cx="3021933" cy="1643668"/>
          </a:xfrm>
          <a:prstGeom prst="rect">
            <a:avLst/>
          </a:prstGeom>
        </p:spPr>
        <p:txBody>
          <a:bodyPr vert="horz" wrap="square" lIns="57150" tIns="57150" rIns="5715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By establishing a regression model, we analyze the relationship between independent variables and dependent variables, and use the difference between model predicted values ​​and actual values ​​to identify whether there are abnormal fluctuations caused by special reasons and further locate the causes.</a:t>
            </a:r>
            <a:endParaRPr lang="en-US" sz="1500">
              <a:solidFill>
                <a:schemeClr val="dk1">
                  <a:alpha val="100000"/>
                </a:schemeClr>
              </a:solidFill>
              <a:latin typeface="Noto Sans SC"/>
              <a:ea typeface="Noto Sans SC"/>
              <a:cs typeface="Noto Sans SC"/>
            </a:endParaRPr>
          </a:p>
        </p:txBody>
      </p:sp>
      <p:sp>
        <p:nvSpPr>
          <p:cNvPr id="11" name="AutoShape 11"/>
          <p:cNvSpPr/>
          <p:nvPr/>
        </p:nvSpPr>
        <p:spPr>
          <a:xfrm rot="2700000">
            <a:off x="8717324" y="1966945"/>
            <a:ext cx="1796464" cy="1796464"/>
          </a:xfrm>
          <a:prstGeom prst="roundRect">
            <a:avLst>
              <a:gd name="adj" fmla="val 16667"/>
            </a:avLst>
          </a:prstGeom>
          <a:solidFill>
            <a:schemeClr val="accent6">
              <a:alpha val="100000"/>
            </a:schemeClr>
          </a:solidFill>
        </p:spPr>
      </p:sp>
      <p:pic>
        <p:nvPicPr>
          <p:cNvPr id="12" name="Picture 12"/>
          <p:cNvPicPr>
            <a:picLocks noChangeAspect="1"/>
          </p:cNvPicPr>
          <p:nvPr/>
        </p:nvPicPr>
        <p:blipFill>
          <a:blip r:embed="rId4">
            <a:alphaModFix amt="100000"/>
          </a:blip>
          <a:srcRect l="13654" r="13654"/>
          <a:stretch>
            <a:fillRect/>
          </a:stretch>
        </p:blipFill>
        <p:spPr>
          <a:xfrm>
            <a:off x="8717324" y="1965191"/>
            <a:ext cx="1794813" cy="1799972"/>
          </a:xfrm>
          <a:prstGeom prst="roundRect">
            <a:avLst/>
          </a:prstGeom>
          <a:ln w="19050">
            <a:solidFill>
              <a:schemeClr val="accent1"/>
            </a:solidFill>
            <a:prstDash val="solid"/>
          </a:ln>
        </p:spPr>
      </p:pic>
      <p:sp>
        <p:nvSpPr>
          <p:cNvPr id="13" name="TextBox 13"/>
          <p:cNvSpPr txBox="1"/>
          <p:nvPr/>
        </p:nvSpPr>
        <p:spPr>
          <a:xfrm>
            <a:off x="8104590" y="3954618"/>
            <a:ext cx="3021933" cy="738707"/>
          </a:xfrm>
          <a:prstGeom prst="rect">
            <a:avLst/>
          </a:prstGeom>
        </p:spPr>
        <p:txBody>
          <a:bodyPr vert="horz" wrap="square" lIns="57150" tIns="123825" rIns="57150" bIns="123825" rtlCol="0" anchor="t" anchorCtr="0">
            <a:noAutofit/>
          </a:bodyPr>
          <a:lstStyle/>
          <a:p>
            <a:pPr algn="ctr">
              <a:lnSpc>
                <a:spcPct val="150000"/>
              </a:lnSpc>
            </a:pPr>
            <a:r>
              <a:rPr lang="en-US" sz="2400" b="1">
                <a:solidFill>
                  <a:schemeClr val="accent6">
                    <a:alpha val="100000"/>
                  </a:schemeClr>
                </a:solidFill>
                <a:latin typeface="Noto Sans SC"/>
                <a:ea typeface="Noto Sans SC"/>
                <a:cs typeface="Noto Sans SC"/>
              </a:rPr>
              <a:t>experimental design method</a:t>
            </a:r>
            <a:endParaRPr lang="en-US" sz="2400" b="1">
              <a:solidFill>
                <a:schemeClr val="accent6">
                  <a:alpha val="100000"/>
                </a:schemeClr>
              </a:solidFill>
              <a:latin typeface="Noto Sans SC"/>
              <a:ea typeface="Noto Sans SC"/>
              <a:cs typeface="Noto Sans SC"/>
            </a:endParaRPr>
          </a:p>
        </p:txBody>
      </p:sp>
      <p:sp>
        <p:nvSpPr>
          <p:cNvPr id="14" name="TextBox 14"/>
          <p:cNvSpPr txBox="1"/>
          <p:nvPr/>
        </p:nvSpPr>
        <p:spPr>
          <a:xfrm>
            <a:off x="8198886" y="4621348"/>
            <a:ext cx="2982011" cy="1643668"/>
          </a:xfrm>
          <a:prstGeom prst="rect">
            <a:avLst/>
          </a:prstGeom>
        </p:spPr>
        <p:txBody>
          <a:bodyPr vert="horz" wrap="square" lIns="57150" tIns="57150" rIns="5715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By designing reasonable experimental plans, making planned changes to process parameters and observing changes in process output, we can identify special causes that have a significant impact on process stability and provide the basis for subsequent improvements.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Exception root cause analysis tool</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By continuously asking "why" at five levels, we can penetrate the superficial phenomena and get to the root causes. We need to cooperate with on-site verification to prevent logical deviations.</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Minitab's graphical tools to build a cause-and-effect analysis framework that includes six dimensions: human, machine, material, method, environment, and measurement.</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Failure Modes and Effects Analysis (FMEA)</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Quantitatively evaluate the severity, frequency and detection of potential failure modes, and calculate the risk priority number RPN to guide the direction of improvement.</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Flexibly use statistical methods such as two-sample t-test, analysis of variance (ANOVA), and chi-square test to verify root cause hypotheses.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Establish a mathematical model of key parameters and quality characteristics through response surface method (RSM) to find the optimal parameter combination window.</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Fishbone diagram (characteristic factor diagram) drawing</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Three-dimensional parameter optimization design</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Hypothesis testing toolset</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5Why analysis method in practice</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37350" y="1080401"/>
            <a:ext cx="901428" cy="1215456"/>
          </a:xfrm>
          <a:prstGeom prst="downArrow">
            <a:avLst/>
          </a:prstGeom>
          <a:gradFill>
            <a:gsLst>
              <a:gs pos="20000">
                <a:schemeClr val="dk2">
                  <a:alpha val="0"/>
                </a:schemeClr>
              </a:gs>
              <a:gs pos="100000">
                <a:schemeClr val="dk2">
                  <a:alpha val="57481"/>
                </a:schemeClr>
              </a:gs>
            </a:gsLst>
            <a:lin ang="5400000"/>
          </a:gradFill>
        </p:spPr>
      </p:sp>
      <p:sp>
        <p:nvSpPr>
          <p:cNvPr id="3" name="TextBox 3"/>
          <p:cNvSpPr txBox="1"/>
          <p:nvPr/>
        </p:nvSpPr>
        <p:spPr>
          <a:xfrm>
            <a:off x="379948" y="1175479"/>
            <a:ext cx="2269181" cy="304800"/>
          </a:xfrm>
          <a:prstGeom prst="rect">
            <a:avLst/>
          </a:prstGeom>
          <a:noFill/>
        </p:spPr>
        <p:txBody>
          <a:bodyPr vert="horz" wrap="square" lIns="0" tIns="0" rIns="0" bIns="0" rtlCol="0" anchor="t" anchorCtr="0">
            <a:spAutoFit/>
          </a:bodyPr>
          <a:lstStyle/>
          <a:p>
            <a:pPr algn="l">
              <a:lnSpc>
                <a:spcPct val="100000"/>
              </a:lnSpc>
              <a:spcBef>
                <a:spcPct val="0"/>
              </a:spcBef>
            </a:pPr>
            <a:r>
              <a:rPr lang="en-US" sz="1800">
                <a:solidFill>
                  <a:schemeClr val="accent2">
                    <a:alpha val="100000"/>
                  </a:schemeClr>
                </a:solidFill>
                <a:latin typeface="Noto Sans SC"/>
                <a:ea typeface="Noto Sans SC"/>
                <a:cs typeface="Noto Sans SC"/>
              </a:rPr>
              <a:t>Anomaly analysis</a:t>
            </a:r>
            <a:endParaRPr lang="en-US" sz="1800">
              <a:solidFill>
                <a:schemeClr val="accent2">
                  <a:alpha val="100000"/>
                </a:schemeClr>
              </a:solidFill>
              <a:latin typeface="Noto Sans SC"/>
              <a:ea typeface="Noto Sans SC"/>
              <a:cs typeface="Noto Sans SC"/>
            </a:endParaRPr>
          </a:p>
        </p:txBody>
      </p:sp>
      <p:sp>
        <p:nvSpPr>
          <p:cNvPr id="4" name="TextBox 4"/>
          <p:cNvSpPr txBox="1"/>
          <p:nvPr/>
        </p:nvSpPr>
        <p:spPr>
          <a:xfrm>
            <a:off x="9406994" y="1175479"/>
            <a:ext cx="2419472" cy="314325"/>
          </a:xfrm>
          <a:prstGeom prst="rect">
            <a:avLst/>
          </a:prstGeom>
          <a:noFill/>
        </p:spPr>
        <p:txBody>
          <a:bodyPr vert="horz" wrap="square" lIns="0" tIns="0" rIns="0" bIns="0" rtlCol="0" anchor="t" anchorCtr="0">
            <a:spAutoFit/>
          </a:bodyPr>
          <a:lstStyle/>
          <a:p>
            <a:pPr algn="r">
              <a:lnSpc>
                <a:spcPct val="100000"/>
              </a:lnSpc>
              <a:spcBef>
                <a:spcPct val="0"/>
              </a:spcBef>
            </a:pPr>
            <a:r>
              <a:rPr lang="en-US" sz="1800">
                <a:solidFill>
                  <a:schemeClr val="accent2">
                    <a:alpha val="100000"/>
                  </a:schemeClr>
                </a:solidFill>
                <a:latin typeface="Noto Sans SC"/>
                <a:ea typeface="Noto Sans SC"/>
                <a:cs typeface="Noto Sans SC"/>
              </a:rPr>
              <a:t>prevention mechanism</a:t>
            </a:r>
            <a:endParaRPr lang="en-US" sz="1800">
              <a:solidFill>
                <a:schemeClr val="accent2">
                  <a:alpha val="100000"/>
                </a:schemeClr>
              </a:solidFill>
              <a:latin typeface="Noto Sans SC"/>
              <a:ea typeface="Noto Sans SC"/>
              <a:cs typeface="Noto Sans SC"/>
            </a:endParaRPr>
          </a:p>
        </p:txBody>
      </p:sp>
      <p:sp>
        <p:nvSpPr>
          <p:cNvPr id="5" name="TextBox 5"/>
          <p:cNvSpPr txBox="1"/>
          <p:nvPr/>
        </p:nvSpPr>
        <p:spPr>
          <a:xfrm>
            <a:off x="9406994" y="1549453"/>
            <a:ext cx="2419350" cy="381000"/>
          </a:xfrm>
          <a:prstGeom prst="rect">
            <a:avLst/>
          </a:prstGeom>
          <a:noFill/>
        </p:spPr>
        <p:txBody>
          <a:bodyPr vert="horz" wrap="square" lIns="0" tIns="0" rIns="0" bIns="0" rtlCol="0" anchor="t" anchorCtr="0">
            <a:spAutoFit/>
          </a:bodyPr>
          <a:lstStyle/>
          <a:p>
            <a:pPr algn="r">
              <a:lnSpc>
                <a:spcPct val="120000"/>
              </a:lnSpc>
              <a:spcBef>
                <a:spcPct val="0"/>
              </a:spcBef>
            </a:pPr>
            <a:r>
              <a:rPr lang="en-US" sz="1000" b="1">
                <a:solidFill>
                  <a:schemeClr val="dk1">
                    <a:alpha val="100000"/>
                  </a:schemeClr>
                </a:solidFill>
                <a:latin typeface="Noto Sans SC"/>
                <a:ea typeface="Noto Sans SC"/>
                <a:cs typeface="Noto Sans SC"/>
              </a:rPr>
              <a:t>Improve FMEA analysis to identify potential failure modes and impacts in advance.</a:t>
            </a:r>
            <a:endParaRPr lang="en-US" sz="1000" b="1">
              <a:solidFill>
                <a:schemeClr val="dk1">
                  <a:alpha val="100000"/>
                </a:schemeClr>
              </a:solidFill>
              <a:latin typeface="Noto Sans SC"/>
              <a:ea typeface="Noto Sans SC"/>
              <a:cs typeface="Noto Sans SC"/>
            </a:endParaRPr>
          </a:p>
        </p:txBody>
      </p:sp>
      <p:sp>
        <p:nvSpPr>
          <p:cNvPr id="6" name="TextBox 6"/>
          <p:cNvSpPr txBox="1"/>
          <p:nvPr/>
        </p:nvSpPr>
        <p:spPr>
          <a:xfrm>
            <a:off x="379949" y="1516180"/>
            <a:ext cx="2409825" cy="381000"/>
          </a:xfrm>
          <a:prstGeom prst="rect">
            <a:avLst/>
          </a:prstGeom>
          <a:noFill/>
        </p:spPr>
        <p:txBody>
          <a:bodyPr vert="horz" wrap="square" lIns="0" tIns="0" rIns="0" bIns="0" rtlCol="0" anchor="t" anchorCtr="0">
            <a:spAutoFit/>
          </a:bodyPr>
          <a:lstStyle/>
          <a:p>
            <a:pPr algn="l">
              <a:lnSpc>
                <a:spcPct val="120000"/>
              </a:lnSpc>
              <a:spcBef>
                <a:spcPct val="0"/>
              </a:spcBef>
            </a:pPr>
            <a:r>
              <a:rPr lang="en-US" sz="1000" b="1">
                <a:solidFill>
                  <a:schemeClr val="dk1">
                    <a:alpha val="100000"/>
                  </a:schemeClr>
                </a:solidFill>
                <a:latin typeface="Noto Sans SC"/>
                <a:ea typeface="Noto Sans SC"/>
                <a:cs typeface="Noto Sans SC"/>
              </a:rPr>
              <a:t>Identify abnormal data points, analyze root causes, and develop targeted improvement plans.</a:t>
            </a:r>
            <a:endParaRPr lang="en-US" sz="1000" b="1">
              <a:solidFill>
                <a:schemeClr val="dk1">
                  <a:alpha val="100000"/>
                </a:schemeClr>
              </a:solidFill>
              <a:latin typeface="Noto Sans SC"/>
              <a:ea typeface="Noto Sans SC"/>
              <a:cs typeface="Noto Sans SC"/>
            </a:endParaRPr>
          </a:p>
        </p:txBody>
      </p:sp>
      <p:sp>
        <p:nvSpPr>
          <p:cNvPr id="7" name="AutoShape 7"/>
          <p:cNvSpPr/>
          <p:nvPr/>
        </p:nvSpPr>
        <p:spPr>
          <a:xfrm>
            <a:off x="771525" y="2184845"/>
            <a:ext cx="804196" cy="915448"/>
          </a:xfrm>
          <a:prstGeom prst="rect">
            <a:avLst/>
          </a:prstGeom>
          <a:solidFill>
            <a:schemeClr val="lt2">
              <a:alpha val="100000"/>
            </a:schemeClr>
          </a:solidFill>
        </p:spPr>
      </p:sp>
      <p:sp>
        <p:nvSpPr>
          <p:cNvPr id="8" name="AutoShape 8"/>
          <p:cNvSpPr/>
          <p:nvPr/>
        </p:nvSpPr>
        <p:spPr>
          <a:xfrm flipH="1">
            <a:off x="771525" y="2184845"/>
            <a:ext cx="3026854" cy="910781"/>
          </a:xfrm>
          <a:prstGeom prst="parallelogram">
            <a:avLst>
              <a:gd name="adj" fmla="val 56484"/>
            </a:avLst>
          </a:prstGeom>
          <a:solidFill>
            <a:srgbClr val="FFFFFF">
              <a:alpha val="100000"/>
            </a:srgbClr>
          </a:solidFill>
        </p:spPr>
      </p:sp>
      <p:sp>
        <p:nvSpPr>
          <p:cNvPr id="9" name="AutoShape 9"/>
          <p:cNvSpPr/>
          <p:nvPr/>
        </p:nvSpPr>
        <p:spPr>
          <a:xfrm>
            <a:off x="379952" y="2184845"/>
            <a:ext cx="871633" cy="915448"/>
          </a:xfrm>
          <a:prstGeom prst="homePlate">
            <a:avLst>
              <a:gd name="adj" fmla="val 33119"/>
            </a:avLst>
          </a:prstGeom>
          <a:solidFill>
            <a:schemeClr val="accent1">
              <a:alpha val="100000"/>
            </a:schemeClr>
          </a:solidFill>
        </p:spPr>
      </p:sp>
      <p:sp>
        <p:nvSpPr>
          <p:cNvPr id="10" name="TextBox 10"/>
          <p:cNvSpPr txBox="1"/>
          <p:nvPr/>
        </p:nvSpPr>
        <p:spPr>
          <a:xfrm>
            <a:off x="1418177" y="2347293"/>
            <a:ext cx="1733550" cy="5905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Establish a quick response mechanism to adjust process parameters in a timely manner to prevent problems from expanding.</a:t>
            </a:r>
            <a:endParaRPr lang="en-US" sz="1000">
              <a:solidFill>
                <a:srgbClr val="000000">
                  <a:alpha val="64706"/>
                  <a:alpha val="65000"/>
                </a:srgbClr>
              </a:solidFill>
              <a:latin typeface="Noto Sans SC"/>
              <a:ea typeface="Noto Sans SC"/>
              <a:cs typeface="Noto Sans SC"/>
            </a:endParaRPr>
          </a:p>
        </p:txBody>
      </p:sp>
      <p:sp>
        <p:nvSpPr>
          <p:cNvPr id="11" name="TextBox 11"/>
          <p:cNvSpPr txBox="1"/>
          <p:nvPr/>
        </p:nvSpPr>
        <p:spPr>
          <a:xfrm>
            <a:off x="442722" y="2461451"/>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01</a:t>
            </a:r>
            <a:endParaRPr lang="en-US" sz="2000">
              <a:solidFill>
                <a:srgbClr val="FFFFFF">
                  <a:alpha val="100000"/>
                </a:srgbClr>
              </a:solidFill>
              <a:latin typeface="Noto Sans SC"/>
              <a:ea typeface="Noto Sans SC"/>
              <a:cs typeface="Noto Sans SC"/>
            </a:endParaRPr>
          </a:p>
        </p:txBody>
      </p:sp>
      <p:sp>
        <p:nvSpPr>
          <p:cNvPr id="12" name="AutoShape 12"/>
          <p:cNvSpPr/>
          <p:nvPr/>
        </p:nvSpPr>
        <p:spPr>
          <a:xfrm>
            <a:off x="771525" y="3359753"/>
            <a:ext cx="804196" cy="915448"/>
          </a:xfrm>
          <a:prstGeom prst="rect">
            <a:avLst/>
          </a:prstGeom>
          <a:solidFill>
            <a:schemeClr val="lt2">
              <a:alpha val="100000"/>
            </a:schemeClr>
          </a:solidFill>
        </p:spPr>
      </p:sp>
      <p:sp>
        <p:nvSpPr>
          <p:cNvPr id="13" name="AutoShape 13"/>
          <p:cNvSpPr/>
          <p:nvPr/>
        </p:nvSpPr>
        <p:spPr>
          <a:xfrm flipH="1">
            <a:off x="771525" y="3359753"/>
            <a:ext cx="3735514" cy="910781"/>
          </a:xfrm>
          <a:prstGeom prst="parallelogram">
            <a:avLst>
              <a:gd name="adj" fmla="val 56484"/>
            </a:avLst>
          </a:prstGeom>
          <a:solidFill>
            <a:srgbClr val="FFFFFF">
              <a:alpha val="100000"/>
            </a:srgbClr>
          </a:solidFill>
        </p:spPr>
      </p:sp>
      <p:sp>
        <p:nvSpPr>
          <p:cNvPr id="14" name="AutoShape 14"/>
          <p:cNvSpPr/>
          <p:nvPr/>
        </p:nvSpPr>
        <p:spPr>
          <a:xfrm>
            <a:off x="379952" y="3359753"/>
            <a:ext cx="871633" cy="915448"/>
          </a:xfrm>
          <a:prstGeom prst="homePlate">
            <a:avLst>
              <a:gd name="adj" fmla="val 33119"/>
            </a:avLst>
          </a:prstGeom>
          <a:solidFill>
            <a:schemeClr val="accent1">
              <a:alpha val="100000"/>
            </a:schemeClr>
          </a:solidFill>
        </p:spPr>
      </p:sp>
      <p:sp>
        <p:nvSpPr>
          <p:cNvPr id="15" name="TextBox 15"/>
          <p:cNvSpPr txBox="1"/>
          <p:nvPr/>
        </p:nvSpPr>
        <p:spPr>
          <a:xfrm>
            <a:off x="1390650" y="3628263"/>
            <a:ext cx="2409825"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Optimize control plans, improve work instructions, and reduce mutation risks.</a:t>
            </a:r>
            <a:endParaRPr lang="en-US" sz="1000">
              <a:solidFill>
                <a:srgbClr val="000000">
                  <a:alpha val="64706"/>
                  <a:alpha val="65000"/>
                </a:srgbClr>
              </a:solidFill>
              <a:latin typeface="Noto Sans SC"/>
              <a:ea typeface="Noto Sans SC"/>
              <a:cs typeface="Noto Sans SC"/>
            </a:endParaRPr>
          </a:p>
        </p:txBody>
      </p:sp>
      <p:sp>
        <p:nvSpPr>
          <p:cNvPr id="16" name="TextBox 16"/>
          <p:cNvSpPr txBox="1"/>
          <p:nvPr/>
        </p:nvSpPr>
        <p:spPr>
          <a:xfrm>
            <a:off x="442722" y="363626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02</a:t>
            </a:r>
            <a:endParaRPr lang="en-US" sz="2000">
              <a:solidFill>
                <a:srgbClr val="FFFFFF">
                  <a:alpha val="100000"/>
                </a:srgbClr>
              </a:solidFill>
              <a:latin typeface="Noto Sans SC"/>
              <a:ea typeface="Noto Sans SC"/>
              <a:cs typeface="Noto Sans SC"/>
            </a:endParaRPr>
          </a:p>
        </p:txBody>
      </p:sp>
      <p:sp>
        <p:nvSpPr>
          <p:cNvPr id="17" name="AutoShape 17"/>
          <p:cNvSpPr/>
          <p:nvPr/>
        </p:nvSpPr>
        <p:spPr>
          <a:xfrm>
            <a:off x="771525" y="4457033"/>
            <a:ext cx="804196" cy="915448"/>
          </a:xfrm>
          <a:prstGeom prst="rect">
            <a:avLst/>
          </a:prstGeom>
          <a:solidFill>
            <a:schemeClr val="lt2">
              <a:alpha val="100000"/>
            </a:schemeClr>
          </a:solidFill>
        </p:spPr>
      </p:sp>
      <p:sp>
        <p:nvSpPr>
          <p:cNvPr id="18" name="AutoShape 18"/>
          <p:cNvSpPr/>
          <p:nvPr/>
        </p:nvSpPr>
        <p:spPr>
          <a:xfrm flipH="1">
            <a:off x="771525" y="4457033"/>
            <a:ext cx="4357402" cy="910781"/>
          </a:xfrm>
          <a:prstGeom prst="parallelogram">
            <a:avLst>
              <a:gd name="adj" fmla="val 56484"/>
            </a:avLst>
          </a:prstGeom>
          <a:solidFill>
            <a:srgbClr val="FFFFFF">
              <a:alpha val="100000"/>
            </a:srgbClr>
          </a:solidFill>
        </p:spPr>
      </p:sp>
      <p:sp>
        <p:nvSpPr>
          <p:cNvPr id="19" name="AutoShape 19"/>
          <p:cNvSpPr/>
          <p:nvPr/>
        </p:nvSpPr>
        <p:spPr>
          <a:xfrm>
            <a:off x="379952" y="4457033"/>
            <a:ext cx="871633" cy="915448"/>
          </a:xfrm>
          <a:prstGeom prst="homePlate">
            <a:avLst>
              <a:gd name="adj" fmla="val 33119"/>
            </a:avLst>
          </a:prstGeom>
          <a:solidFill>
            <a:schemeClr val="accent1">
              <a:alpha val="100000"/>
            </a:schemeClr>
          </a:solidFill>
        </p:spPr>
      </p:sp>
      <p:sp>
        <p:nvSpPr>
          <p:cNvPr id="20" name="TextBox 20"/>
          <p:cNvSpPr txBox="1"/>
          <p:nvPr/>
        </p:nvSpPr>
        <p:spPr>
          <a:xfrm>
            <a:off x="1390650" y="4725543"/>
            <a:ext cx="3114675"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Strengthen personnel training, improve operational standardization, and reduce human errors.</a:t>
            </a:r>
            <a:endParaRPr lang="en-US" sz="1000">
              <a:solidFill>
                <a:srgbClr val="000000">
                  <a:alpha val="64706"/>
                  <a:alpha val="65000"/>
                </a:srgbClr>
              </a:solidFill>
              <a:latin typeface="Noto Sans SC"/>
              <a:ea typeface="Noto Sans SC"/>
              <a:cs typeface="Noto Sans SC"/>
            </a:endParaRPr>
          </a:p>
        </p:txBody>
      </p:sp>
      <p:sp>
        <p:nvSpPr>
          <p:cNvPr id="21" name="TextBox 21"/>
          <p:cNvSpPr txBox="1"/>
          <p:nvPr/>
        </p:nvSpPr>
        <p:spPr>
          <a:xfrm>
            <a:off x="442722" y="473354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03</a:t>
            </a:r>
            <a:endParaRPr lang="en-US" sz="2000">
              <a:solidFill>
                <a:srgbClr val="FFFFFF">
                  <a:alpha val="100000"/>
                </a:srgbClr>
              </a:solidFill>
              <a:latin typeface="Noto Sans SC"/>
              <a:ea typeface="Noto Sans SC"/>
              <a:cs typeface="Noto Sans SC"/>
            </a:endParaRPr>
          </a:p>
        </p:txBody>
      </p:sp>
      <p:sp>
        <p:nvSpPr>
          <p:cNvPr id="22" name="AutoShape 22"/>
          <p:cNvSpPr/>
          <p:nvPr/>
        </p:nvSpPr>
        <p:spPr>
          <a:xfrm>
            <a:off x="771525" y="5583174"/>
            <a:ext cx="804196" cy="915448"/>
          </a:xfrm>
          <a:prstGeom prst="rect">
            <a:avLst/>
          </a:prstGeom>
          <a:solidFill>
            <a:schemeClr val="lt2">
              <a:alpha val="100000"/>
            </a:schemeClr>
          </a:solidFill>
        </p:spPr>
      </p:sp>
      <p:sp>
        <p:nvSpPr>
          <p:cNvPr id="23" name="AutoShape 23"/>
          <p:cNvSpPr/>
          <p:nvPr/>
        </p:nvSpPr>
        <p:spPr>
          <a:xfrm flipH="1">
            <a:off x="771525" y="5583174"/>
            <a:ext cx="4958143" cy="910781"/>
          </a:xfrm>
          <a:prstGeom prst="parallelogram">
            <a:avLst>
              <a:gd name="adj" fmla="val 56484"/>
            </a:avLst>
          </a:prstGeom>
          <a:solidFill>
            <a:srgbClr val="FFFFFF">
              <a:alpha val="100000"/>
            </a:srgbClr>
          </a:solidFill>
        </p:spPr>
      </p:sp>
      <p:sp>
        <p:nvSpPr>
          <p:cNvPr id="24" name="AutoShape 24"/>
          <p:cNvSpPr/>
          <p:nvPr/>
        </p:nvSpPr>
        <p:spPr>
          <a:xfrm>
            <a:off x="379952" y="5583174"/>
            <a:ext cx="871633" cy="915448"/>
          </a:xfrm>
          <a:prstGeom prst="homePlate">
            <a:avLst>
              <a:gd name="adj" fmla="val 33119"/>
            </a:avLst>
          </a:prstGeom>
          <a:solidFill>
            <a:schemeClr val="accent1">
              <a:alpha val="100000"/>
            </a:schemeClr>
          </a:solidFill>
        </p:spPr>
      </p:sp>
      <p:sp>
        <p:nvSpPr>
          <p:cNvPr id="25" name="TextBox 25"/>
          <p:cNvSpPr txBox="1"/>
          <p:nvPr/>
        </p:nvSpPr>
        <p:spPr>
          <a:xfrm>
            <a:off x="1390650" y="5851684"/>
            <a:ext cx="3733800"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Implement continuous monitoring to verify the effectiveness of measures and ensure process stability.</a:t>
            </a:r>
            <a:endParaRPr lang="en-US" sz="1000">
              <a:solidFill>
                <a:srgbClr val="000000">
                  <a:alpha val="64706"/>
                  <a:alpha val="65000"/>
                </a:srgbClr>
              </a:solidFill>
              <a:latin typeface="Noto Sans SC"/>
              <a:ea typeface="Noto Sans SC"/>
              <a:cs typeface="Noto Sans SC"/>
            </a:endParaRPr>
          </a:p>
        </p:txBody>
      </p:sp>
      <p:sp>
        <p:nvSpPr>
          <p:cNvPr id="26" name="TextBox 26"/>
          <p:cNvSpPr txBox="1"/>
          <p:nvPr/>
        </p:nvSpPr>
        <p:spPr>
          <a:xfrm>
            <a:off x="442722" y="5859780"/>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04</a:t>
            </a:r>
            <a:endParaRPr lang="en-US" sz="2000">
              <a:solidFill>
                <a:srgbClr val="FFFFFF">
                  <a:alpha val="100000"/>
                </a:srgbClr>
              </a:solidFill>
              <a:latin typeface="Noto Sans SC"/>
              <a:ea typeface="Noto Sans SC"/>
              <a:cs typeface="Noto Sans SC"/>
            </a:endParaRPr>
          </a:p>
        </p:txBody>
      </p:sp>
      <p:sp>
        <p:nvSpPr>
          <p:cNvPr id="27" name="AutoShape 27"/>
          <p:cNvSpPr/>
          <p:nvPr/>
        </p:nvSpPr>
        <p:spPr>
          <a:xfrm flipH="1">
            <a:off x="10625519" y="2184845"/>
            <a:ext cx="804196" cy="915448"/>
          </a:xfrm>
          <a:prstGeom prst="rect">
            <a:avLst/>
          </a:prstGeom>
          <a:solidFill>
            <a:schemeClr val="lt2">
              <a:alpha val="100000"/>
            </a:schemeClr>
          </a:solidFill>
        </p:spPr>
      </p:sp>
      <p:sp>
        <p:nvSpPr>
          <p:cNvPr id="28" name="AutoShape 28"/>
          <p:cNvSpPr/>
          <p:nvPr/>
        </p:nvSpPr>
        <p:spPr>
          <a:xfrm>
            <a:off x="8402860" y="2184845"/>
            <a:ext cx="3026854" cy="910781"/>
          </a:xfrm>
          <a:prstGeom prst="parallelogram">
            <a:avLst>
              <a:gd name="adj" fmla="val 56484"/>
            </a:avLst>
          </a:prstGeom>
          <a:solidFill>
            <a:srgbClr val="FFFFFF">
              <a:alpha val="100000"/>
            </a:srgbClr>
          </a:solidFill>
        </p:spPr>
      </p:sp>
      <p:sp>
        <p:nvSpPr>
          <p:cNvPr id="29" name="AutoShape 29"/>
          <p:cNvSpPr/>
          <p:nvPr/>
        </p:nvSpPr>
        <p:spPr>
          <a:xfrm flipH="1">
            <a:off x="10949654" y="2184845"/>
            <a:ext cx="871633" cy="915448"/>
          </a:xfrm>
          <a:prstGeom prst="homePlate">
            <a:avLst>
              <a:gd name="adj" fmla="val 33119"/>
            </a:avLst>
          </a:prstGeom>
          <a:solidFill>
            <a:schemeClr val="accent1">
              <a:alpha val="100000"/>
            </a:schemeClr>
          </a:solidFill>
        </p:spPr>
      </p:sp>
      <p:sp>
        <p:nvSpPr>
          <p:cNvPr id="30" name="TextBox 30"/>
          <p:cNvSpPr txBox="1"/>
          <p:nvPr/>
        </p:nvSpPr>
        <p:spPr>
          <a:xfrm flipH="1">
            <a:off x="9075801" y="2453354"/>
            <a:ext cx="1733550"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Establish an SPC early warning system to monitor key quality characteristics in real time.</a:t>
            </a:r>
            <a:endParaRPr lang="en-US" sz="1000">
              <a:solidFill>
                <a:srgbClr val="000000">
                  <a:alpha val="64706"/>
                  <a:alpha val="65000"/>
                </a:srgbClr>
              </a:solidFill>
              <a:latin typeface="Noto Sans SC"/>
              <a:ea typeface="Noto Sans SC"/>
              <a:cs typeface="Noto Sans SC"/>
            </a:endParaRPr>
          </a:p>
        </p:txBody>
      </p:sp>
      <p:sp>
        <p:nvSpPr>
          <p:cNvPr id="31" name="TextBox 31"/>
          <p:cNvSpPr txBox="1"/>
          <p:nvPr/>
        </p:nvSpPr>
        <p:spPr>
          <a:xfrm flipH="1">
            <a:off x="11232547" y="2461451"/>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01</a:t>
            </a:r>
            <a:endParaRPr lang="en-US" sz="2000">
              <a:solidFill>
                <a:srgbClr val="FFFFFF">
                  <a:alpha val="100000"/>
                </a:srgbClr>
              </a:solidFill>
              <a:latin typeface="Noto Sans SC"/>
              <a:ea typeface="Noto Sans SC"/>
              <a:cs typeface="Noto Sans SC"/>
            </a:endParaRPr>
          </a:p>
        </p:txBody>
      </p:sp>
      <p:sp>
        <p:nvSpPr>
          <p:cNvPr id="32" name="AutoShape 32"/>
          <p:cNvSpPr/>
          <p:nvPr/>
        </p:nvSpPr>
        <p:spPr>
          <a:xfrm flipH="1">
            <a:off x="10625519" y="3359753"/>
            <a:ext cx="804196" cy="915448"/>
          </a:xfrm>
          <a:prstGeom prst="rect">
            <a:avLst/>
          </a:prstGeom>
          <a:solidFill>
            <a:schemeClr val="lt2">
              <a:alpha val="100000"/>
            </a:schemeClr>
          </a:solidFill>
        </p:spPr>
      </p:sp>
      <p:sp>
        <p:nvSpPr>
          <p:cNvPr id="33" name="AutoShape 33"/>
          <p:cNvSpPr/>
          <p:nvPr/>
        </p:nvSpPr>
        <p:spPr>
          <a:xfrm>
            <a:off x="7694200" y="3359753"/>
            <a:ext cx="3735514" cy="910781"/>
          </a:xfrm>
          <a:prstGeom prst="parallelogram">
            <a:avLst>
              <a:gd name="adj" fmla="val 56484"/>
            </a:avLst>
          </a:prstGeom>
          <a:solidFill>
            <a:srgbClr val="FFFFFF">
              <a:alpha val="100000"/>
            </a:srgbClr>
          </a:solidFill>
        </p:spPr>
      </p:sp>
      <p:sp>
        <p:nvSpPr>
          <p:cNvPr id="34" name="AutoShape 34"/>
          <p:cNvSpPr/>
          <p:nvPr/>
        </p:nvSpPr>
        <p:spPr>
          <a:xfrm flipH="1">
            <a:off x="10949654" y="3359753"/>
            <a:ext cx="871633" cy="915448"/>
          </a:xfrm>
          <a:prstGeom prst="homePlate">
            <a:avLst>
              <a:gd name="adj" fmla="val 33119"/>
            </a:avLst>
          </a:prstGeom>
          <a:solidFill>
            <a:schemeClr val="accent1">
              <a:alpha val="100000"/>
            </a:schemeClr>
          </a:solidFill>
        </p:spPr>
      </p:sp>
      <p:sp>
        <p:nvSpPr>
          <p:cNvPr id="35" name="TextBox 35"/>
          <p:cNvSpPr txBox="1"/>
          <p:nvPr/>
        </p:nvSpPr>
        <p:spPr>
          <a:xfrm flipH="1">
            <a:off x="8402860" y="3628263"/>
            <a:ext cx="2409825"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Regularly review control charts to identify trend changes and intervene in advance.</a:t>
            </a:r>
            <a:endParaRPr lang="en-US" sz="1000">
              <a:solidFill>
                <a:srgbClr val="000000">
                  <a:alpha val="64706"/>
                  <a:alpha val="65000"/>
                </a:srgbClr>
              </a:solidFill>
              <a:latin typeface="Noto Sans SC"/>
              <a:ea typeface="Noto Sans SC"/>
              <a:cs typeface="Noto Sans SC"/>
            </a:endParaRPr>
          </a:p>
        </p:txBody>
      </p:sp>
      <p:sp>
        <p:nvSpPr>
          <p:cNvPr id="36" name="TextBox 36"/>
          <p:cNvSpPr txBox="1"/>
          <p:nvPr/>
        </p:nvSpPr>
        <p:spPr>
          <a:xfrm flipH="1">
            <a:off x="11232547" y="363626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02</a:t>
            </a:r>
            <a:endParaRPr lang="en-US" sz="2000">
              <a:solidFill>
                <a:srgbClr val="FFFFFF">
                  <a:alpha val="100000"/>
                </a:srgbClr>
              </a:solidFill>
              <a:latin typeface="Noto Sans SC"/>
              <a:ea typeface="Noto Sans SC"/>
              <a:cs typeface="Noto Sans SC"/>
            </a:endParaRPr>
          </a:p>
        </p:txBody>
      </p:sp>
      <p:sp>
        <p:nvSpPr>
          <p:cNvPr id="37" name="AutoShape 37"/>
          <p:cNvSpPr/>
          <p:nvPr/>
        </p:nvSpPr>
        <p:spPr>
          <a:xfrm flipH="1">
            <a:off x="10625519" y="4457033"/>
            <a:ext cx="804196" cy="915448"/>
          </a:xfrm>
          <a:prstGeom prst="rect">
            <a:avLst/>
          </a:prstGeom>
          <a:solidFill>
            <a:schemeClr val="lt2">
              <a:alpha val="100000"/>
            </a:schemeClr>
          </a:solidFill>
        </p:spPr>
      </p:sp>
      <p:sp>
        <p:nvSpPr>
          <p:cNvPr id="38" name="AutoShape 38"/>
          <p:cNvSpPr/>
          <p:nvPr/>
        </p:nvSpPr>
        <p:spPr>
          <a:xfrm>
            <a:off x="7072313" y="4457033"/>
            <a:ext cx="4357402" cy="910781"/>
          </a:xfrm>
          <a:prstGeom prst="parallelogram">
            <a:avLst>
              <a:gd name="adj" fmla="val 56484"/>
            </a:avLst>
          </a:prstGeom>
          <a:solidFill>
            <a:srgbClr val="FFFFFF">
              <a:alpha val="100000"/>
            </a:srgbClr>
          </a:solidFill>
        </p:spPr>
      </p:sp>
      <p:sp>
        <p:nvSpPr>
          <p:cNvPr id="39" name="AutoShape 39"/>
          <p:cNvSpPr/>
          <p:nvPr/>
        </p:nvSpPr>
        <p:spPr>
          <a:xfrm flipH="1">
            <a:off x="10949654" y="4457033"/>
            <a:ext cx="871633" cy="915448"/>
          </a:xfrm>
          <a:prstGeom prst="homePlate">
            <a:avLst>
              <a:gd name="adj" fmla="val 33119"/>
            </a:avLst>
          </a:prstGeom>
          <a:solidFill>
            <a:schemeClr val="accent1">
              <a:alpha val="100000"/>
            </a:schemeClr>
          </a:solidFill>
        </p:spPr>
      </p:sp>
      <p:sp>
        <p:nvSpPr>
          <p:cNvPr id="40" name="TextBox 40"/>
          <p:cNvSpPr txBox="1"/>
          <p:nvPr/>
        </p:nvSpPr>
        <p:spPr>
          <a:xfrm flipH="1">
            <a:off x="7694105" y="4725543"/>
            <a:ext cx="3114675"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Standardize best practices and form a library of error-proofing technical documents.</a:t>
            </a:r>
            <a:endParaRPr lang="en-US" sz="1000">
              <a:solidFill>
                <a:srgbClr val="000000">
                  <a:alpha val="64706"/>
                  <a:alpha val="65000"/>
                </a:srgbClr>
              </a:solidFill>
              <a:latin typeface="Noto Sans SC"/>
              <a:ea typeface="Noto Sans SC"/>
              <a:cs typeface="Noto Sans SC"/>
            </a:endParaRPr>
          </a:p>
        </p:txBody>
      </p:sp>
      <p:sp>
        <p:nvSpPr>
          <p:cNvPr id="41" name="TextBox 41"/>
          <p:cNvSpPr txBox="1"/>
          <p:nvPr/>
        </p:nvSpPr>
        <p:spPr>
          <a:xfrm flipH="1">
            <a:off x="11232547" y="473354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03</a:t>
            </a:r>
            <a:endParaRPr lang="en-US" sz="2000">
              <a:solidFill>
                <a:srgbClr val="FFFFFF">
                  <a:alpha val="100000"/>
                </a:srgbClr>
              </a:solidFill>
              <a:latin typeface="Noto Sans SC"/>
              <a:ea typeface="Noto Sans SC"/>
              <a:cs typeface="Noto Sans SC"/>
            </a:endParaRPr>
          </a:p>
        </p:txBody>
      </p:sp>
      <p:sp>
        <p:nvSpPr>
          <p:cNvPr id="42" name="AutoShape 42"/>
          <p:cNvSpPr/>
          <p:nvPr/>
        </p:nvSpPr>
        <p:spPr>
          <a:xfrm flipH="1">
            <a:off x="10625519" y="5583174"/>
            <a:ext cx="804196" cy="915448"/>
          </a:xfrm>
          <a:prstGeom prst="rect">
            <a:avLst/>
          </a:prstGeom>
          <a:solidFill>
            <a:schemeClr val="lt2">
              <a:alpha val="100000"/>
            </a:schemeClr>
          </a:solidFill>
        </p:spPr>
      </p:sp>
      <p:sp>
        <p:nvSpPr>
          <p:cNvPr id="43" name="AutoShape 43"/>
          <p:cNvSpPr/>
          <p:nvPr/>
        </p:nvSpPr>
        <p:spPr>
          <a:xfrm>
            <a:off x="6471571" y="5583174"/>
            <a:ext cx="4958143" cy="910781"/>
          </a:xfrm>
          <a:prstGeom prst="parallelogram">
            <a:avLst>
              <a:gd name="adj" fmla="val 56484"/>
            </a:avLst>
          </a:prstGeom>
          <a:solidFill>
            <a:srgbClr val="FFFFFF">
              <a:alpha val="100000"/>
            </a:srgbClr>
          </a:solidFill>
        </p:spPr>
      </p:sp>
      <p:sp>
        <p:nvSpPr>
          <p:cNvPr id="44" name="AutoShape 44"/>
          <p:cNvSpPr/>
          <p:nvPr/>
        </p:nvSpPr>
        <p:spPr>
          <a:xfrm flipH="1">
            <a:off x="10949654" y="5583174"/>
            <a:ext cx="871633" cy="915448"/>
          </a:xfrm>
          <a:prstGeom prst="homePlate">
            <a:avLst>
              <a:gd name="adj" fmla="val 33119"/>
            </a:avLst>
          </a:prstGeom>
          <a:solidFill>
            <a:schemeClr val="accent1">
              <a:alpha val="100000"/>
            </a:schemeClr>
          </a:solidFill>
        </p:spPr>
      </p:sp>
      <p:sp>
        <p:nvSpPr>
          <p:cNvPr id="45" name="TextBox 45"/>
          <p:cNvSpPr txBox="1"/>
          <p:nvPr/>
        </p:nvSpPr>
        <p:spPr>
          <a:xfrm flipH="1">
            <a:off x="7072217" y="5851684"/>
            <a:ext cx="3733800"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Carry out process capability research and continuously optimize process parameter settings.</a:t>
            </a:r>
            <a:endParaRPr lang="en-US" sz="1000">
              <a:solidFill>
                <a:srgbClr val="000000">
                  <a:alpha val="64706"/>
                  <a:alpha val="65000"/>
                </a:srgbClr>
              </a:solidFill>
              <a:latin typeface="Noto Sans SC"/>
              <a:ea typeface="Noto Sans SC"/>
              <a:cs typeface="Noto Sans SC"/>
            </a:endParaRPr>
          </a:p>
        </p:txBody>
      </p:sp>
      <p:sp>
        <p:nvSpPr>
          <p:cNvPr id="46" name="TextBox 46"/>
          <p:cNvSpPr txBox="1"/>
          <p:nvPr/>
        </p:nvSpPr>
        <p:spPr>
          <a:xfrm flipH="1">
            <a:off x="11232547" y="5859780"/>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04</a:t>
            </a:r>
            <a:endParaRPr lang="en-US" sz="2000">
              <a:solidFill>
                <a:srgbClr val="FFFFFF">
                  <a:alpha val="100000"/>
                </a:srgbClr>
              </a:solidFill>
              <a:latin typeface="Noto Sans SC"/>
              <a:ea typeface="Noto Sans SC"/>
              <a:cs typeface="Noto Sans SC"/>
            </a:endParaRPr>
          </a:p>
        </p:txBody>
      </p:sp>
      <p:sp>
        <p:nvSpPr>
          <p:cNvPr id="47" name="Freeform 47"/>
          <p:cNvSpPr/>
          <p:nvPr/>
        </p:nvSpPr>
        <p:spPr>
          <a:xfrm>
            <a:off x="5526724" y="5592798"/>
            <a:ext cx="1238536" cy="1057751"/>
          </a:xfrm>
          <a:custGeom>
            <a:avLst/>
            <a:gdLst/>
            <a:ahLst/>
            <a:cxnLst/>
            <a:rect l="l" t="t" r="r" b="b"/>
            <a:pathLst>
              <a:path w="598714" h="511324">
                <a:moveTo>
                  <a:pt x="598715" y="185"/>
                </a:moveTo>
                <a:lnTo>
                  <a:pt x="299450" y="511325"/>
                </a:lnTo>
                <a:lnTo>
                  <a:pt x="0" y="0"/>
                </a:lnTo>
                <a:cubicBezTo>
                  <a:pt x="33416" y="33885"/>
                  <a:pt x="154802" y="58999"/>
                  <a:pt x="299450" y="58999"/>
                </a:cubicBezTo>
                <a:cubicBezTo>
                  <a:pt x="443913" y="58999"/>
                  <a:pt x="565207" y="33977"/>
                  <a:pt x="598715" y="185"/>
                </a:cubicBezTo>
              </a:path>
            </a:pathLst>
          </a:custGeom>
          <a:gradFill>
            <a:gsLst>
              <a:gs pos="0">
                <a:schemeClr val="accent1">
                  <a:alpha val="100000"/>
                  <a:lumMod val="50000"/>
                </a:schemeClr>
              </a:gs>
              <a:gs pos="96000">
                <a:schemeClr val="accent1">
                  <a:alpha val="100000"/>
                  <a:lumMod val="75000"/>
                </a:schemeClr>
              </a:gs>
            </a:gsLst>
            <a:lin ang="0"/>
          </a:gradFill>
        </p:spPr>
      </p:sp>
      <p:sp>
        <p:nvSpPr>
          <p:cNvPr id="48" name="Freeform 48"/>
          <p:cNvSpPr/>
          <p:nvPr/>
        </p:nvSpPr>
        <p:spPr>
          <a:xfrm>
            <a:off x="5507959" y="5393059"/>
            <a:ext cx="1276541" cy="322040"/>
          </a:xfrm>
          <a:custGeom>
            <a:avLst/>
            <a:gdLst/>
            <a:ahLst/>
            <a:cxnLst/>
            <a:rect l="l" t="t" r="r" b="b"/>
            <a:pathLst>
              <a:path w="617084" h="155668">
                <a:moveTo>
                  <a:pt x="617084" y="77742"/>
                </a:moveTo>
                <a:cubicBezTo>
                  <a:pt x="617084" y="79035"/>
                  <a:pt x="616992" y="80327"/>
                  <a:pt x="616715" y="81620"/>
                </a:cubicBezTo>
                <a:cubicBezTo>
                  <a:pt x="615792" y="86790"/>
                  <a:pt x="612653" y="91961"/>
                  <a:pt x="607761" y="96854"/>
                </a:cubicBezTo>
                <a:cubicBezTo>
                  <a:pt x="574253" y="130647"/>
                  <a:pt x="452959" y="155669"/>
                  <a:pt x="308496" y="155669"/>
                </a:cubicBezTo>
                <a:cubicBezTo>
                  <a:pt x="163848" y="155669"/>
                  <a:pt x="42370" y="130555"/>
                  <a:pt x="9046" y="96670"/>
                </a:cubicBezTo>
                <a:cubicBezTo>
                  <a:pt x="4339" y="91869"/>
                  <a:pt x="1477" y="86975"/>
                  <a:pt x="369" y="81897"/>
                </a:cubicBezTo>
                <a:cubicBezTo>
                  <a:pt x="92" y="80512"/>
                  <a:pt x="0" y="79219"/>
                  <a:pt x="0" y="77834"/>
                </a:cubicBezTo>
                <a:cubicBezTo>
                  <a:pt x="0" y="34809"/>
                  <a:pt x="138186" y="0"/>
                  <a:pt x="308496" y="0"/>
                </a:cubicBezTo>
                <a:cubicBezTo>
                  <a:pt x="478898" y="-92"/>
                  <a:pt x="617084" y="34716"/>
                  <a:pt x="617084" y="77742"/>
                </a:cubicBezTo>
              </a:path>
            </a:pathLst>
          </a:custGeom>
          <a:gradFill>
            <a:gsLst>
              <a:gs pos="0">
                <a:schemeClr val="accent1">
                  <a:alpha val="0"/>
                </a:schemeClr>
              </a:gs>
              <a:gs pos="28000">
                <a:schemeClr val="accent1">
                  <a:alpha val="100000"/>
                </a:schemeClr>
              </a:gs>
              <a:gs pos="100000">
                <a:schemeClr val="accent1">
                  <a:alpha val="100000"/>
                  <a:lumMod val="60000"/>
                  <a:lumOff val="40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49" name="Freeform 49"/>
          <p:cNvSpPr/>
          <p:nvPr/>
        </p:nvSpPr>
        <p:spPr>
          <a:xfrm>
            <a:off x="4990656" y="4670683"/>
            <a:ext cx="2311051" cy="884682"/>
          </a:xfrm>
          <a:custGeom>
            <a:avLst/>
            <a:gdLst/>
            <a:ahLst/>
            <a:cxnLst/>
            <a:rect l="l" t="t" r="r" b="b"/>
            <a:pathLst>
              <a:path w="1117213" h="427673">
                <a:moveTo>
                  <a:pt x="1112875" y="4340"/>
                </a:moveTo>
                <a:cubicBezTo>
                  <a:pt x="1041612" y="71094"/>
                  <a:pt x="820348" y="119937"/>
                  <a:pt x="558468" y="119937"/>
                </a:cubicBezTo>
                <a:cubicBezTo>
                  <a:pt x="296496" y="119937"/>
                  <a:pt x="75509" y="71186"/>
                  <a:pt x="3969" y="4340"/>
                </a:cubicBezTo>
                <a:cubicBezTo>
                  <a:pt x="2585" y="3047"/>
                  <a:pt x="1292" y="1662"/>
                  <a:pt x="0" y="369"/>
                </a:cubicBezTo>
                <a:lnTo>
                  <a:pt x="183325" y="313369"/>
                </a:lnTo>
                <a:cubicBezTo>
                  <a:pt x="183325" y="313461"/>
                  <a:pt x="183418" y="313553"/>
                  <a:pt x="183418" y="313646"/>
                </a:cubicBezTo>
                <a:cubicBezTo>
                  <a:pt x="185264" y="319647"/>
                  <a:pt x="188218" y="325556"/>
                  <a:pt x="192464" y="331373"/>
                </a:cubicBezTo>
                <a:cubicBezTo>
                  <a:pt x="193941" y="333312"/>
                  <a:pt x="195510" y="335251"/>
                  <a:pt x="197172" y="337190"/>
                </a:cubicBezTo>
                <a:cubicBezTo>
                  <a:pt x="243788" y="389541"/>
                  <a:pt x="387789" y="427673"/>
                  <a:pt x="558468" y="427673"/>
                </a:cubicBezTo>
                <a:cubicBezTo>
                  <a:pt x="729147" y="427673"/>
                  <a:pt x="873334" y="389449"/>
                  <a:pt x="919765" y="337190"/>
                </a:cubicBezTo>
                <a:cubicBezTo>
                  <a:pt x="921334" y="335343"/>
                  <a:pt x="922811" y="333497"/>
                  <a:pt x="924196" y="331650"/>
                </a:cubicBezTo>
                <a:cubicBezTo>
                  <a:pt x="928719" y="325648"/>
                  <a:pt x="931949" y="319462"/>
                  <a:pt x="933796" y="313184"/>
                </a:cubicBezTo>
                <a:cubicBezTo>
                  <a:pt x="933796" y="313092"/>
                  <a:pt x="933796" y="313092"/>
                  <a:pt x="933796" y="313092"/>
                </a:cubicBezTo>
                <a:lnTo>
                  <a:pt x="1117213" y="0"/>
                </a:lnTo>
                <a:cubicBezTo>
                  <a:pt x="1115829" y="1385"/>
                  <a:pt x="1114352" y="2862"/>
                  <a:pt x="1112875" y="4340"/>
                </a:cubicBezTo>
              </a:path>
            </a:pathLst>
          </a:custGeom>
          <a:gradFill>
            <a:gsLst>
              <a:gs pos="0">
                <a:schemeClr val="accent1">
                  <a:alpha val="100000"/>
                  <a:lumMod val="50000"/>
                </a:schemeClr>
              </a:gs>
              <a:gs pos="96000">
                <a:schemeClr val="accent1">
                  <a:alpha val="100000"/>
                  <a:lumMod val="75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0" name="Freeform 50"/>
          <p:cNvSpPr/>
          <p:nvPr/>
        </p:nvSpPr>
        <p:spPr>
          <a:xfrm>
            <a:off x="4948842" y="4247106"/>
            <a:ext cx="2394299" cy="671703"/>
          </a:xfrm>
          <a:custGeom>
            <a:avLst/>
            <a:gdLst/>
            <a:ahLst/>
            <a:cxnLst/>
            <a:rect l="l" t="t" r="r" b="b"/>
            <a:pathLst>
              <a:path w="1157460" h="324725">
                <a:moveTo>
                  <a:pt x="1157460" y="162316"/>
                </a:moveTo>
                <a:cubicBezTo>
                  <a:pt x="1157460" y="164902"/>
                  <a:pt x="1157183" y="167672"/>
                  <a:pt x="1156629" y="170257"/>
                </a:cubicBezTo>
                <a:cubicBezTo>
                  <a:pt x="1156537" y="171180"/>
                  <a:pt x="1156352" y="172011"/>
                  <a:pt x="1156075" y="172842"/>
                </a:cubicBezTo>
                <a:cubicBezTo>
                  <a:pt x="1155798" y="174689"/>
                  <a:pt x="1155244" y="176443"/>
                  <a:pt x="1154691" y="178290"/>
                </a:cubicBezTo>
                <a:cubicBezTo>
                  <a:pt x="1154691" y="178290"/>
                  <a:pt x="1154691" y="178290"/>
                  <a:pt x="1154691" y="178474"/>
                </a:cubicBezTo>
                <a:cubicBezTo>
                  <a:pt x="1151829" y="186415"/>
                  <a:pt x="1146844" y="194355"/>
                  <a:pt x="1139921" y="202018"/>
                </a:cubicBezTo>
                <a:cubicBezTo>
                  <a:pt x="1139090" y="202942"/>
                  <a:pt x="1138260" y="203865"/>
                  <a:pt x="1137429" y="204788"/>
                </a:cubicBezTo>
                <a:cubicBezTo>
                  <a:pt x="1136044" y="206173"/>
                  <a:pt x="1134567" y="207650"/>
                  <a:pt x="1133090" y="209128"/>
                </a:cubicBezTo>
                <a:cubicBezTo>
                  <a:pt x="1061828" y="275883"/>
                  <a:pt x="840564" y="324725"/>
                  <a:pt x="578684" y="324725"/>
                </a:cubicBezTo>
                <a:cubicBezTo>
                  <a:pt x="316711" y="324725"/>
                  <a:pt x="95724" y="275975"/>
                  <a:pt x="24185" y="209128"/>
                </a:cubicBezTo>
                <a:cubicBezTo>
                  <a:pt x="22800" y="207835"/>
                  <a:pt x="21508" y="206450"/>
                  <a:pt x="20216" y="205158"/>
                </a:cubicBezTo>
                <a:cubicBezTo>
                  <a:pt x="19108" y="203957"/>
                  <a:pt x="18000" y="202849"/>
                  <a:pt x="16985" y="201649"/>
                </a:cubicBezTo>
                <a:cubicBezTo>
                  <a:pt x="10431" y="194263"/>
                  <a:pt x="5908" y="186692"/>
                  <a:pt x="3046" y="179028"/>
                </a:cubicBezTo>
                <a:cubicBezTo>
                  <a:pt x="3046" y="178936"/>
                  <a:pt x="2954" y="178751"/>
                  <a:pt x="2954" y="178659"/>
                </a:cubicBezTo>
                <a:cubicBezTo>
                  <a:pt x="2215" y="176812"/>
                  <a:pt x="1754" y="174873"/>
                  <a:pt x="1385" y="172934"/>
                </a:cubicBezTo>
                <a:cubicBezTo>
                  <a:pt x="1108" y="172196"/>
                  <a:pt x="1016" y="171457"/>
                  <a:pt x="831" y="170718"/>
                </a:cubicBezTo>
                <a:cubicBezTo>
                  <a:pt x="277" y="167949"/>
                  <a:pt x="0" y="165086"/>
                  <a:pt x="0" y="162316"/>
                </a:cubicBezTo>
                <a:cubicBezTo>
                  <a:pt x="0" y="72664"/>
                  <a:pt x="259111" y="0"/>
                  <a:pt x="578684" y="0"/>
                </a:cubicBezTo>
                <a:cubicBezTo>
                  <a:pt x="898349" y="0"/>
                  <a:pt x="1157460" y="72664"/>
                  <a:pt x="1157460" y="162316"/>
                </a:cubicBezTo>
              </a:path>
            </a:pathLst>
          </a:custGeom>
          <a:gradFill>
            <a:gsLst>
              <a:gs pos="0">
                <a:schemeClr val="accent1">
                  <a:alpha val="0"/>
                </a:schemeClr>
              </a:gs>
              <a:gs pos="47000">
                <a:schemeClr val="accent1">
                  <a:alpha val="100000"/>
                </a:schemeClr>
              </a:gs>
              <a:gs pos="100000">
                <a:schemeClr val="accent1">
                  <a:alpha val="100000"/>
                  <a:lumMod val="60000"/>
                  <a:lumOff val="40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51" name="Freeform 51"/>
          <p:cNvSpPr/>
          <p:nvPr/>
        </p:nvSpPr>
        <p:spPr>
          <a:xfrm>
            <a:off x="4387724" y="3639316"/>
            <a:ext cx="3517868" cy="1093660"/>
          </a:xfrm>
          <a:custGeom>
            <a:avLst/>
            <a:gdLst/>
            <a:ahLst/>
            <a:cxnLst/>
            <a:rect l="l" t="t" r="r" b="b"/>
            <a:pathLst>
              <a:path w="1700604" h="528682">
                <a:moveTo>
                  <a:pt x="1695066" y="6832"/>
                </a:moveTo>
                <a:cubicBezTo>
                  <a:pt x="1628881" y="82082"/>
                  <a:pt x="1477956" y="145051"/>
                  <a:pt x="1279954" y="182814"/>
                </a:cubicBezTo>
                <a:cubicBezTo>
                  <a:pt x="1165583" y="151791"/>
                  <a:pt x="1015027" y="132863"/>
                  <a:pt x="849979" y="132863"/>
                </a:cubicBezTo>
                <a:cubicBezTo>
                  <a:pt x="684931" y="132863"/>
                  <a:pt x="534375" y="151791"/>
                  <a:pt x="420005" y="182814"/>
                </a:cubicBezTo>
                <a:cubicBezTo>
                  <a:pt x="222095" y="145051"/>
                  <a:pt x="71170" y="82174"/>
                  <a:pt x="4708" y="6832"/>
                </a:cubicBezTo>
                <a:cubicBezTo>
                  <a:pt x="3046" y="4986"/>
                  <a:pt x="1569" y="2955"/>
                  <a:pt x="0" y="1108"/>
                </a:cubicBezTo>
                <a:lnTo>
                  <a:pt x="207049" y="354640"/>
                </a:lnTo>
                <a:cubicBezTo>
                  <a:pt x="207049" y="354640"/>
                  <a:pt x="207049" y="354640"/>
                  <a:pt x="207141" y="354733"/>
                </a:cubicBezTo>
                <a:cubicBezTo>
                  <a:pt x="210095" y="362396"/>
                  <a:pt x="214433" y="369875"/>
                  <a:pt x="220249" y="377261"/>
                </a:cubicBezTo>
                <a:cubicBezTo>
                  <a:pt x="220618" y="377723"/>
                  <a:pt x="220987" y="378184"/>
                  <a:pt x="221356" y="378646"/>
                </a:cubicBezTo>
                <a:cubicBezTo>
                  <a:pt x="222464" y="380123"/>
                  <a:pt x="223756" y="381508"/>
                  <a:pt x="224956" y="382986"/>
                </a:cubicBezTo>
                <a:cubicBezTo>
                  <a:pt x="226433" y="384555"/>
                  <a:pt x="227818" y="386217"/>
                  <a:pt x="229387" y="387787"/>
                </a:cubicBezTo>
                <a:cubicBezTo>
                  <a:pt x="309511" y="469222"/>
                  <a:pt x="556806" y="528683"/>
                  <a:pt x="849979" y="528683"/>
                </a:cubicBezTo>
                <a:cubicBezTo>
                  <a:pt x="1143060" y="528683"/>
                  <a:pt x="1390724" y="469130"/>
                  <a:pt x="1470479" y="387787"/>
                </a:cubicBezTo>
                <a:cubicBezTo>
                  <a:pt x="1472140" y="385940"/>
                  <a:pt x="1473710" y="384186"/>
                  <a:pt x="1475279" y="382524"/>
                </a:cubicBezTo>
                <a:cubicBezTo>
                  <a:pt x="1476202" y="381323"/>
                  <a:pt x="1477125" y="380216"/>
                  <a:pt x="1478048" y="379108"/>
                </a:cubicBezTo>
                <a:cubicBezTo>
                  <a:pt x="1478879" y="378184"/>
                  <a:pt x="1479617" y="377169"/>
                  <a:pt x="1480356" y="376245"/>
                </a:cubicBezTo>
                <a:cubicBezTo>
                  <a:pt x="1485895" y="369136"/>
                  <a:pt x="1490233" y="361750"/>
                  <a:pt x="1493095" y="354363"/>
                </a:cubicBezTo>
                <a:cubicBezTo>
                  <a:pt x="1493187" y="354271"/>
                  <a:pt x="1493187" y="354179"/>
                  <a:pt x="1493279" y="353994"/>
                </a:cubicBezTo>
                <a:lnTo>
                  <a:pt x="1700605" y="0"/>
                </a:lnTo>
                <a:cubicBezTo>
                  <a:pt x="1698851" y="2216"/>
                  <a:pt x="1696912" y="4432"/>
                  <a:pt x="1695066" y="6832"/>
                </a:cubicBezTo>
              </a:path>
            </a:pathLst>
          </a:custGeom>
          <a:gradFill>
            <a:gsLst>
              <a:gs pos="100000">
                <a:schemeClr val="accent1">
                  <a:alpha val="100000"/>
                  <a:lumMod val="75000"/>
                </a:schemeClr>
              </a:gs>
              <a:gs pos="0">
                <a:schemeClr val="accent1">
                  <a:alpha val="100000"/>
                  <a:lumMod val="50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2" name="Freeform 52"/>
          <p:cNvSpPr/>
          <p:nvPr/>
        </p:nvSpPr>
        <p:spPr>
          <a:xfrm>
            <a:off x="4321240" y="2852074"/>
            <a:ext cx="3649599" cy="1244346"/>
          </a:xfrm>
          <a:custGeom>
            <a:avLst/>
            <a:gdLst/>
            <a:ahLst/>
            <a:cxnLst/>
            <a:rect l="l" t="t" r="r" b="b"/>
            <a:pathLst>
              <a:path w="1764297" h="601530">
                <a:moveTo>
                  <a:pt x="1764298" y="300719"/>
                </a:moveTo>
                <a:cubicBezTo>
                  <a:pt x="1764298" y="305521"/>
                  <a:pt x="1763929" y="310691"/>
                  <a:pt x="1763006" y="315492"/>
                </a:cubicBezTo>
                <a:cubicBezTo>
                  <a:pt x="1762913" y="317154"/>
                  <a:pt x="1762636" y="318632"/>
                  <a:pt x="1762083" y="320201"/>
                </a:cubicBezTo>
                <a:cubicBezTo>
                  <a:pt x="1761713" y="323617"/>
                  <a:pt x="1760883" y="326849"/>
                  <a:pt x="1759959" y="330357"/>
                </a:cubicBezTo>
                <a:cubicBezTo>
                  <a:pt x="1759959" y="330357"/>
                  <a:pt x="1759959" y="330357"/>
                  <a:pt x="1759959" y="330634"/>
                </a:cubicBezTo>
                <a:cubicBezTo>
                  <a:pt x="1759498" y="332389"/>
                  <a:pt x="1758852" y="334235"/>
                  <a:pt x="1758205" y="336082"/>
                </a:cubicBezTo>
                <a:cubicBezTo>
                  <a:pt x="1758113" y="336359"/>
                  <a:pt x="1758113" y="336451"/>
                  <a:pt x="1758021" y="336636"/>
                </a:cubicBezTo>
                <a:cubicBezTo>
                  <a:pt x="1757744" y="337467"/>
                  <a:pt x="1757375" y="338390"/>
                  <a:pt x="1757006" y="339221"/>
                </a:cubicBezTo>
                <a:cubicBezTo>
                  <a:pt x="1753128" y="349654"/>
                  <a:pt x="1747590" y="359903"/>
                  <a:pt x="1740667" y="369875"/>
                </a:cubicBezTo>
                <a:cubicBezTo>
                  <a:pt x="1739652" y="371260"/>
                  <a:pt x="1738636" y="372829"/>
                  <a:pt x="1737528" y="374214"/>
                </a:cubicBezTo>
                <a:cubicBezTo>
                  <a:pt x="1736236" y="375876"/>
                  <a:pt x="1734944" y="377630"/>
                  <a:pt x="1733744" y="379385"/>
                </a:cubicBezTo>
                <a:cubicBezTo>
                  <a:pt x="1733467" y="379754"/>
                  <a:pt x="1733098" y="380123"/>
                  <a:pt x="1732729" y="380585"/>
                </a:cubicBezTo>
                <a:cubicBezTo>
                  <a:pt x="1730975" y="382801"/>
                  <a:pt x="1729036" y="385017"/>
                  <a:pt x="1727190" y="387417"/>
                </a:cubicBezTo>
                <a:cubicBezTo>
                  <a:pt x="1618542" y="511048"/>
                  <a:pt x="1281246" y="601531"/>
                  <a:pt x="882103" y="601531"/>
                </a:cubicBezTo>
                <a:cubicBezTo>
                  <a:pt x="482775" y="601531"/>
                  <a:pt x="146033" y="511140"/>
                  <a:pt x="36831" y="387417"/>
                </a:cubicBezTo>
                <a:cubicBezTo>
                  <a:pt x="35170" y="385571"/>
                  <a:pt x="33693" y="383540"/>
                  <a:pt x="32124" y="381693"/>
                </a:cubicBezTo>
                <a:cubicBezTo>
                  <a:pt x="31662" y="381139"/>
                  <a:pt x="31293" y="380677"/>
                  <a:pt x="30831" y="380123"/>
                </a:cubicBezTo>
                <a:cubicBezTo>
                  <a:pt x="29170" y="377907"/>
                  <a:pt x="27416" y="375784"/>
                  <a:pt x="25939" y="373568"/>
                </a:cubicBezTo>
                <a:cubicBezTo>
                  <a:pt x="25385" y="372829"/>
                  <a:pt x="24923" y="372090"/>
                  <a:pt x="24462" y="371444"/>
                </a:cubicBezTo>
                <a:cubicBezTo>
                  <a:pt x="17077" y="360919"/>
                  <a:pt x="11446" y="350393"/>
                  <a:pt x="7385" y="339590"/>
                </a:cubicBezTo>
                <a:cubicBezTo>
                  <a:pt x="7108" y="338759"/>
                  <a:pt x="6831" y="338021"/>
                  <a:pt x="6554" y="337190"/>
                </a:cubicBezTo>
                <a:cubicBezTo>
                  <a:pt x="6462" y="337098"/>
                  <a:pt x="6462" y="337098"/>
                  <a:pt x="6462" y="337098"/>
                </a:cubicBezTo>
                <a:cubicBezTo>
                  <a:pt x="5815" y="335251"/>
                  <a:pt x="5169" y="333589"/>
                  <a:pt x="4708" y="331742"/>
                </a:cubicBezTo>
                <a:cubicBezTo>
                  <a:pt x="4708" y="331465"/>
                  <a:pt x="4523" y="331188"/>
                  <a:pt x="4523" y="331004"/>
                </a:cubicBezTo>
                <a:cubicBezTo>
                  <a:pt x="3415" y="327495"/>
                  <a:pt x="2677" y="323987"/>
                  <a:pt x="2215" y="320386"/>
                </a:cubicBezTo>
                <a:cubicBezTo>
                  <a:pt x="1661" y="318908"/>
                  <a:pt x="1569" y="317708"/>
                  <a:pt x="1292" y="316323"/>
                </a:cubicBezTo>
                <a:cubicBezTo>
                  <a:pt x="369" y="311060"/>
                  <a:pt x="0" y="305890"/>
                  <a:pt x="0" y="300719"/>
                </a:cubicBezTo>
                <a:cubicBezTo>
                  <a:pt x="0" y="134617"/>
                  <a:pt x="394897" y="0"/>
                  <a:pt x="882103" y="0"/>
                </a:cubicBezTo>
                <a:cubicBezTo>
                  <a:pt x="1369401" y="0"/>
                  <a:pt x="1764298" y="134617"/>
                  <a:pt x="1764298" y="300719"/>
                </a:cubicBezTo>
              </a:path>
            </a:pathLst>
          </a:custGeom>
          <a:gradFill>
            <a:gsLst>
              <a:gs pos="17000">
                <a:schemeClr val="accent1">
                  <a:alpha val="0"/>
                </a:schemeClr>
              </a:gs>
              <a:gs pos="56000">
                <a:schemeClr val="accent1">
                  <a:alpha val="100000"/>
                </a:schemeClr>
              </a:gs>
              <a:gs pos="96000">
                <a:schemeClr val="accent1">
                  <a:alpha val="100000"/>
                  <a:lumMod val="60000"/>
                  <a:lumOff val="40000"/>
                </a:schemeClr>
              </a:gs>
            </a:gsLst>
            <a:lin ang="5400000"/>
          </a:gradFill>
        </p:spPr>
      </p:sp>
      <p:sp>
        <p:nvSpPr>
          <p:cNvPr id="53" name="Freeform 53"/>
          <p:cNvSpPr/>
          <p:nvPr/>
        </p:nvSpPr>
        <p:spPr>
          <a:xfrm>
            <a:off x="3634963" y="1840996"/>
            <a:ext cx="5022532" cy="2080450"/>
          </a:xfrm>
          <a:custGeom>
            <a:avLst/>
            <a:gdLst/>
            <a:ahLst/>
            <a:cxnLst/>
            <a:rect l="l" t="t" r="r" b="b"/>
            <a:pathLst>
              <a:path w="2427998" h="1005752">
                <a:moveTo>
                  <a:pt x="2427075" y="179213"/>
                </a:moveTo>
                <a:lnTo>
                  <a:pt x="110494" y="0"/>
                </a:lnTo>
                <a:cubicBezTo>
                  <a:pt x="107632" y="2401"/>
                  <a:pt x="104863" y="4893"/>
                  <a:pt x="102094" y="7294"/>
                </a:cubicBezTo>
                <a:cubicBezTo>
                  <a:pt x="36370" y="65554"/>
                  <a:pt x="0" y="130001"/>
                  <a:pt x="0" y="197679"/>
                </a:cubicBezTo>
                <a:cubicBezTo>
                  <a:pt x="0" y="205804"/>
                  <a:pt x="461" y="213929"/>
                  <a:pt x="1661" y="222331"/>
                </a:cubicBezTo>
                <a:cubicBezTo>
                  <a:pt x="2123" y="224455"/>
                  <a:pt x="2308" y="226301"/>
                  <a:pt x="2954" y="228702"/>
                </a:cubicBezTo>
                <a:cubicBezTo>
                  <a:pt x="3692" y="234334"/>
                  <a:pt x="4708" y="239874"/>
                  <a:pt x="6185" y="245414"/>
                </a:cubicBezTo>
                <a:cubicBezTo>
                  <a:pt x="6185" y="245598"/>
                  <a:pt x="6462" y="246060"/>
                  <a:pt x="6462" y="246522"/>
                </a:cubicBezTo>
                <a:cubicBezTo>
                  <a:pt x="7108" y="249384"/>
                  <a:pt x="7939" y="252061"/>
                  <a:pt x="8862" y="255016"/>
                </a:cubicBezTo>
                <a:cubicBezTo>
                  <a:pt x="8862" y="255016"/>
                  <a:pt x="8862" y="255016"/>
                  <a:pt x="8954" y="255108"/>
                </a:cubicBezTo>
                <a:cubicBezTo>
                  <a:pt x="9323" y="256401"/>
                  <a:pt x="9785" y="257694"/>
                  <a:pt x="10062" y="258894"/>
                </a:cubicBezTo>
                <a:cubicBezTo>
                  <a:pt x="11169" y="262125"/>
                  <a:pt x="12277" y="265357"/>
                  <a:pt x="13569" y="268496"/>
                </a:cubicBezTo>
                <a:cubicBezTo>
                  <a:pt x="15231" y="272928"/>
                  <a:pt x="17077" y="277360"/>
                  <a:pt x="19108" y="281792"/>
                </a:cubicBezTo>
                <a:lnTo>
                  <a:pt x="46431" y="328418"/>
                </a:lnTo>
                <a:lnTo>
                  <a:pt x="252742" y="680750"/>
                </a:lnTo>
                <a:cubicBezTo>
                  <a:pt x="252742" y="680750"/>
                  <a:pt x="252742" y="680750"/>
                  <a:pt x="252742" y="680750"/>
                </a:cubicBezTo>
                <a:cubicBezTo>
                  <a:pt x="256803" y="691830"/>
                  <a:pt x="262249" y="702540"/>
                  <a:pt x="268803" y="713435"/>
                </a:cubicBezTo>
                <a:cubicBezTo>
                  <a:pt x="269265" y="714266"/>
                  <a:pt x="269819" y="715189"/>
                  <a:pt x="270373" y="716113"/>
                </a:cubicBezTo>
                <a:cubicBezTo>
                  <a:pt x="272034" y="718975"/>
                  <a:pt x="273972" y="721653"/>
                  <a:pt x="275819" y="724515"/>
                </a:cubicBezTo>
                <a:cubicBezTo>
                  <a:pt x="276280" y="725161"/>
                  <a:pt x="276742" y="725808"/>
                  <a:pt x="277203" y="726454"/>
                </a:cubicBezTo>
                <a:cubicBezTo>
                  <a:pt x="278957" y="728854"/>
                  <a:pt x="280619" y="731440"/>
                  <a:pt x="282465" y="733748"/>
                </a:cubicBezTo>
                <a:cubicBezTo>
                  <a:pt x="284126" y="735872"/>
                  <a:pt x="285788" y="737995"/>
                  <a:pt x="287542" y="740119"/>
                </a:cubicBezTo>
                <a:cubicBezTo>
                  <a:pt x="287542" y="740119"/>
                  <a:pt x="287542" y="740119"/>
                  <a:pt x="287542" y="740119"/>
                </a:cubicBezTo>
                <a:lnTo>
                  <a:pt x="287542" y="740119"/>
                </a:lnTo>
                <a:cubicBezTo>
                  <a:pt x="412897" y="894033"/>
                  <a:pt x="779917" y="1005752"/>
                  <a:pt x="1213953" y="1005752"/>
                </a:cubicBezTo>
                <a:cubicBezTo>
                  <a:pt x="1648543" y="1005752"/>
                  <a:pt x="2016578" y="893571"/>
                  <a:pt x="2140825" y="739380"/>
                </a:cubicBezTo>
                <a:lnTo>
                  <a:pt x="2140918" y="739195"/>
                </a:lnTo>
                <a:cubicBezTo>
                  <a:pt x="2142395" y="737349"/>
                  <a:pt x="2143779" y="735595"/>
                  <a:pt x="2145257" y="733655"/>
                </a:cubicBezTo>
                <a:cubicBezTo>
                  <a:pt x="2147287" y="730609"/>
                  <a:pt x="2149410" y="727746"/>
                  <a:pt x="2151349" y="724977"/>
                </a:cubicBezTo>
                <a:cubicBezTo>
                  <a:pt x="2151810" y="724422"/>
                  <a:pt x="2152180" y="723961"/>
                  <a:pt x="2152456" y="723407"/>
                </a:cubicBezTo>
                <a:cubicBezTo>
                  <a:pt x="2153841" y="721191"/>
                  <a:pt x="2155226" y="718975"/>
                  <a:pt x="2156703" y="716852"/>
                </a:cubicBezTo>
                <a:cubicBezTo>
                  <a:pt x="2157903" y="715097"/>
                  <a:pt x="2159011" y="713158"/>
                  <a:pt x="2160118" y="711404"/>
                </a:cubicBezTo>
                <a:cubicBezTo>
                  <a:pt x="2166303" y="701248"/>
                  <a:pt x="2171288" y="690907"/>
                  <a:pt x="2175257" y="680473"/>
                </a:cubicBezTo>
                <a:lnTo>
                  <a:pt x="2175349" y="680289"/>
                </a:lnTo>
                <a:lnTo>
                  <a:pt x="2383782" y="324448"/>
                </a:lnTo>
                <a:lnTo>
                  <a:pt x="2408428" y="282161"/>
                </a:lnTo>
                <a:cubicBezTo>
                  <a:pt x="2410736" y="277452"/>
                  <a:pt x="2412675" y="272743"/>
                  <a:pt x="2414521" y="267942"/>
                </a:cubicBezTo>
                <a:cubicBezTo>
                  <a:pt x="2415814" y="264803"/>
                  <a:pt x="2416921" y="261479"/>
                  <a:pt x="2417937" y="258247"/>
                </a:cubicBezTo>
                <a:cubicBezTo>
                  <a:pt x="2418583" y="256863"/>
                  <a:pt x="2419044" y="255478"/>
                  <a:pt x="2419321" y="254093"/>
                </a:cubicBezTo>
                <a:cubicBezTo>
                  <a:pt x="2419506" y="253908"/>
                  <a:pt x="2419506" y="253631"/>
                  <a:pt x="2419598" y="253354"/>
                </a:cubicBezTo>
                <a:cubicBezTo>
                  <a:pt x="2420521" y="250307"/>
                  <a:pt x="2421444" y="247537"/>
                  <a:pt x="2421998" y="244767"/>
                </a:cubicBezTo>
                <a:cubicBezTo>
                  <a:pt x="2421998" y="244306"/>
                  <a:pt x="2421998" y="244306"/>
                  <a:pt x="2421998" y="244306"/>
                </a:cubicBezTo>
                <a:cubicBezTo>
                  <a:pt x="2423291" y="238766"/>
                  <a:pt x="2424398" y="233688"/>
                  <a:pt x="2425045" y="228240"/>
                </a:cubicBezTo>
                <a:cubicBezTo>
                  <a:pt x="2425691" y="225840"/>
                  <a:pt x="2426152" y="223439"/>
                  <a:pt x="2426245" y="220854"/>
                </a:cubicBezTo>
                <a:cubicBezTo>
                  <a:pt x="2427536" y="213283"/>
                  <a:pt x="2427998" y="205158"/>
                  <a:pt x="2427998" y="197587"/>
                </a:cubicBezTo>
                <a:cubicBezTo>
                  <a:pt x="2427998" y="191493"/>
                  <a:pt x="2427721" y="185307"/>
                  <a:pt x="2427075" y="179213"/>
                </a:cubicBezTo>
              </a:path>
            </a:pathLst>
          </a:custGeom>
          <a:gradFill>
            <a:gsLst>
              <a:gs pos="0">
                <a:schemeClr val="accent1">
                  <a:alpha val="100000"/>
                  <a:lumMod val="50000"/>
                </a:schemeClr>
              </a:gs>
              <a:gs pos="96000">
                <a:schemeClr val="accent1">
                  <a:alpha val="100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4" name="Freeform 54"/>
          <p:cNvSpPr/>
          <p:nvPr/>
        </p:nvSpPr>
        <p:spPr>
          <a:xfrm>
            <a:off x="3634963" y="1270829"/>
            <a:ext cx="5022532" cy="1958626"/>
          </a:xfrm>
          <a:custGeom>
            <a:avLst/>
            <a:gdLst/>
            <a:ahLst/>
            <a:cxnLst/>
            <a:rect l="l" t="t" r="r" b="b"/>
            <a:pathLst>
              <a:path w="2427998" h="946845">
                <a:moveTo>
                  <a:pt x="2427998" y="473284"/>
                </a:moveTo>
                <a:cubicBezTo>
                  <a:pt x="2427998" y="480856"/>
                  <a:pt x="2427536" y="488981"/>
                  <a:pt x="2426245" y="496552"/>
                </a:cubicBezTo>
                <a:cubicBezTo>
                  <a:pt x="2426152" y="499137"/>
                  <a:pt x="2425691" y="501537"/>
                  <a:pt x="2425045" y="503938"/>
                </a:cubicBezTo>
                <a:cubicBezTo>
                  <a:pt x="2424398" y="509386"/>
                  <a:pt x="2423291" y="514464"/>
                  <a:pt x="2421998" y="520003"/>
                </a:cubicBezTo>
                <a:cubicBezTo>
                  <a:pt x="2421998" y="520003"/>
                  <a:pt x="2421998" y="520003"/>
                  <a:pt x="2421998" y="520465"/>
                </a:cubicBezTo>
                <a:cubicBezTo>
                  <a:pt x="2421444" y="523235"/>
                  <a:pt x="2420521" y="526005"/>
                  <a:pt x="2419598" y="529052"/>
                </a:cubicBezTo>
                <a:cubicBezTo>
                  <a:pt x="2419506" y="529329"/>
                  <a:pt x="2419506" y="529606"/>
                  <a:pt x="2419321" y="529790"/>
                </a:cubicBezTo>
                <a:cubicBezTo>
                  <a:pt x="2419044" y="531175"/>
                  <a:pt x="2418583" y="532560"/>
                  <a:pt x="2417937" y="533945"/>
                </a:cubicBezTo>
                <a:cubicBezTo>
                  <a:pt x="2416921" y="537177"/>
                  <a:pt x="2415814" y="540501"/>
                  <a:pt x="2414521" y="543640"/>
                </a:cubicBezTo>
                <a:cubicBezTo>
                  <a:pt x="2412675" y="548441"/>
                  <a:pt x="2410736" y="553150"/>
                  <a:pt x="2408428" y="557859"/>
                </a:cubicBezTo>
                <a:cubicBezTo>
                  <a:pt x="2404736" y="566076"/>
                  <a:pt x="2400398" y="574109"/>
                  <a:pt x="2395506" y="582234"/>
                </a:cubicBezTo>
                <a:cubicBezTo>
                  <a:pt x="2394121" y="584358"/>
                  <a:pt x="2392736" y="586758"/>
                  <a:pt x="2391259" y="588974"/>
                </a:cubicBezTo>
                <a:cubicBezTo>
                  <a:pt x="2389413" y="591559"/>
                  <a:pt x="2387659" y="594329"/>
                  <a:pt x="2385906" y="597099"/>
                </a:cubicBezTo>
                <a:cubicBezTo>
                  <a:pt x="2385628" y="597745"/>
                  <a:pt x="2385167" y="598392"/>
                  <a:pt x="2384521" y="599038"/>
                </a:cubicBezTo>
                <a:cubicBezTo>
                  <a:pt x="2384244" y="599407"/>
                  <a:pt x="2383967" y="599777"/>
                  <a:pt x="2383782" y="600146"/>
                </a:cubicBezTo>
                <a:cubicBezTo>
                  <a:pt x="2381567" y="603193"/>
                  <a:pt x="2379167" y="606425"/>
                  <a:pt x="2376951" y="609748"/>
                </a:cubicBezTo>
                <a:cubicBezTo>
                  <a:pt x="2375105" y="612241"/>
                  <a:pt x="2373259" y="614457"/>
                  <a:pt x="2371413" y="616766"/>
                </a:cubicBezTo>
                <a:cubicBezTo>
                  <a:pt x="2216242" y="807797"/>
                  <a:pt x="1756636" y="946846"/>
                  <a:pt x="1213953" y="946846"/>
                </a:cubicBezTo>
                <a:cubicBezTo>
                  <a:pt x="671916" y="946846"/>
                  <a:pt x="213603" y="808443"/>
                  <a:pt x="57047" y="617689"/>
                </a:cubicBezTo>
                <a:cubicBezTo>
                  <a:pt x="54831" y="615011"/>
                  <a:pt x="52801" y="612426"/>
                  <a:pt x="50677" y="609748"/>
                </a:cubicBezTo>
                <a:cubicBezTo>
                  <a:pt x="49201" y="607994"/>
                  <a:pt x="47816" y="605963"/>
                  <a:pt x="46431" y="604024"/>
                </a:cubicBezTo>
                <a:cubicBezTo>
                  <a:pt x="45693" y="602916"/>
                  <a:pt x="44954" y="601808"/>
                  <a:pt x="44124" y="600792"/>
                </a:cubicBezTo>
                <a:cubicBezTo>
                  <a:pt x="43570" y="599961"/>
                  <a:pt x="42924" y="599130"/>
                  <a:pt x="42370" y="598392"/>
                </a:cubicBezTo>
                <a:cubicBezTo>
                  <a:pt x="40062" y="594791"/>
                  <a:pt x="37662" y="591467"/>
                  <a:pt x="35539" y="587958"/>
                </a:cubicBezTo>
                <a:cubicBezTo>
                  <a:pt x="34893" y="586758"/>
                  <a:pt x="34154" y="585650"/>
                  <a:pt x="33601" y="584635"/>
                </a:cubicBezTo>
                <a:cubicBezTo>
                  <a:pt x="28154" y="575494"/>
                  <a:pt x="23262" y="566538"/>
                  <a:pt x="19108" y="557397"/>
                </a:cubicBezTo>
                <a:cubicBezTo>
                  <a:pt x="17077" y="552965"/>
                  <a:pt x="15231" y="548533"/>
                  <a:pt x="13569" y="544102"/>
                </a:cubicBezTo>
                <a:cubicBezTo>
                  <a:pt x="12277" y="540962"/>
                  <a:pt x="11169" y="537731"/>
                  <a:pt x="10062" y="534499"/>
                </a:cubicBezTo>
                <a:cubicBezTo>
                  <a:pt x="9785" y="533299"/>
                  <a:pt x="9323" y="532006"/>
                  <a:pt x="8954" y="530714"/>
                </a:cubicBezTo>
                <a:cubicBezTo>
                  <a:pt x="8862" y="530622"/>
                  <a:pt x="8862" y="530622"/>
                  <a:pt x="8862" y="530622"/>
                </a:cubicBezTo>
                <a:cubicBezTo>
                  <a:pt x="7939" y="527667"/>
                  <a:pt x="7108" y="524989"/>
                  <a:pt x="6462" y="522127"/>
                </a:cubicBezTo>
                <a:cubicBezTo>
                  <a:pt x="6462" y="521665"/>
                  <a:pt x="6185" y="521204"/>
                  <a:pt x="6185" y="521019"/>
                </a:cubicBezTo>
                <a:cubicBezTo>
                  <a:pt x="4708" y="515479"/>
                  <a:pt x="3692" y="509939"/>
                  <a:pt x="2954" y="504307"/>
                </a:cubicBezTo>
                <a:cubicBezTo>
                  <a:pt x="2308" y="501907"/>
                  <a:pt x="2123" y="500060"/>
                  <a:pt x="1661" y="497937"/>
                </a:cubicBezTo>
                <a:cubicBezTo>
                  <a:pt x="461" y="489534"/>
                  <a:pt x="0" y="481410"/>
                  <a:pt x="0" y="473284"/>
                </a:cubicBezTo>
                <a:cubicBezTo>
                  <a:pt x="0" y="405606"/>
                  <a:pt x="36370" y="341160"/>
                  <a:pt x="102094" y="282900"/>
                </a:cubicBezTo>
                <a:cubicBezTo>
                  <a:pt x="104863" y="280499"/>
                  <a:pt x="107632" y="278006"/>
                  <a:pt x="110494" y="275605"/>
                </a:cubicBezTo>
                <a:cubicBezTo>
                  <a:pt x="302588" y="112920"/>
                  <a:pt x="724347" y="0"/>
                  <a:pt x="1213953" y="0"/>
                </a:cubicBezTo>
                <a:cubicBezTo>
                  <a:pt x="1710759" y="0"/>
                  <a:pt x="2137871" y="116336"/>
                  <a:pt x="2325720" y="282900"/>
                </a:cubicBezTo>
                <a:cubicBezTo>
                  <a:pt x="2385444" y="335805"/>
                  <a:pt x="2421075" y="393880"/>
                  <a:pt x="2427075" y="454818"/>
                </a:cubicBezTo>
                <a:cubicBezTo>
                  <a:pt x="2427721" y="460912"/>
                  <a:pt x="2427998" y="467098"/>
                  <a:pt x="2427998" y="473284"/>
                </a:cubicBezTo>
              </a:path>
            </a:pathLst>
          </a:custGeom>
          <a:gradFill>
            <a:gsLst>
              <a:gs pos="100000">
                <a:schemeClr val="accent1">
                  <a:alpha val="100000"/>
                </a:schemeClr>
              </a:gs>
              <a:gs pos="0">
                <a:schemeClr val="accent1">
                  <a:alpha val="100000"/>
                  <a:lumMod val="75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55" name="Freeform 55"/>
          <p:cNvSpPr/>
          <p:nvPr/>
        </p:nvSpPr>
        <p:spPr>
          <a:xfrm>
            <a:off x="4948651" y="1919101"/>
            <a:ext cx="2394490" cy="662178"/>
          </a:xfrm>
          <a:custGeom>
            <a:avLst/>
            <a:gdLst/>
            <a:ahLst/>
            <a:cxnLst/>
            <a:rect l="l" t="t" r="r" b="b"/>
            <a:pathLst>
              <a:path w="2427998" h="946845">
                <a:moveTo>
                  <a:pt x="2427998" y="473284"/>
                </a:moveTo>
                <a:cubicBezTo>
                  <a:pt x="2427998" y="480856"/>
                  <a:pt x="2427536" y="488981"/>
                  <a:pt x="2426245" y="496552"/>
                </a:cubicBezTo>
                <a:cubicBezTo>
                  <a:pt x="2426152" y="499137"/>
                  <a:pt x="2425691" y="501537"/>
                  <a:pt x="2425045" y="503938"/>
                </a:cubicBezTo>
                <a:cubicBezTo>
                  <a:pt x="2424398" y="509386"/>
                  <a:pt x="2423291" y="514464"/>
                  <a:pt x="2421998" y="520003"/>
                </a:cubicBezTo>
                <a:cubicBezTo>
                  <a:pt x="2421998" y="520003"/>
                  <a:pt x="2421998" y="520003"/>
                  <a:pt x="2421998" y="520465"/>
                </a:cubicBezTo>
                <a:cubicBezTo>
                  <a:pt x="2421444" y="523235"/>
                  <a:pt x="2420521" y="526005"/>
                  <a:pt x="2419598" y="529052"/>
                </a:cubicBezTo>
                <a:cubicBezTo>
                  <a:pt x="2419506" y="529329"/>
                  <a:pt x="2419506" y="529606"/>
                  <a:pt x="2419321" y="529790"/>
                </a:cubicBezTo>
                <a:cubicBezTo>
                  <a:pt x="2419044" y="531175"/>
                  <a:pt x="2418583" y="532560"/>
                  <a:pt x="2417937" y="533945"/>
                </a:cubicBezTo>
                <a:cubicBezTo>
                  <a:pt x="2416921" y="537177"/>
                  <a:pt x="2415814" y="540501"/>
                  <a:pt x="2414521" y="543640"/>
                </a:cubicBezTo>
                <a:cubicBezTo>
                  <a:pt x="2412675" y="548441"/>
                  <a:pt x="2410736" y="553150"/>
                  <a:pt x="2408428" y="557859"/>
                </a:cubicBezTo>
                <a:cubicBezTo>
                  <a:pt x="2404736" y="566076"/>
                  <a:pt x="2400398" y="574109"/>
                  <a:pt x="2395506" y="582234"/>
                </a:cubicBezTo>
                <a:cubicBezTo>
                  <a:pt x="2394121" y="584358"/>
                  <a:pt x="2392736" y="586758"/>
                  <a:pt x="2391259" y="588974"/>
                </a:cubicBezTo>
                <a:cubicBezTo>
                  <a:pt x="2389413" y="591559"/>
                  <a:pt x="2387659" y="594329"/>
                  <a:pt x="2385906" y="597099"/>
                </a:cubicBezTo>
                <a:cubicBezTo>
                  <a:pt x="2385628" y="597745"/>
                  <a:pt x="2385167" y="598392"/>
                  <a:pt x="2384521" y="599038"/>
                </a:cubicBezTo>
                <a:cubicBezTo>
                  <a:pt x="2384244" y="599407"/>
                  <a:pt x="2383967" y="599777"/>
                  <a:pt x="2383782" y="600146"/>
                </a:cubicBezTo>
                <a:cubicBezTo>
                  <a:pt x="2381567" y="603193"/>
                  <a:pt x="2379167" y="606425"/>
                  <a:pt x="2376951" y="609748"/>
                </a:cubicBezTo>
                <a:cubicBezTo>
                  <a:pt x="2375105" y="612241"/>
                  <a:pt x="2373259" y="614457"/>
                  <a:pt x="2371413" y="616766"/>
                </a:cubicBezTo>
                <a:cubicBezTo>
                  <a:pt x="2216242" y="807797"/>
                  <a:pt x="1756636" y="946846"/>
                  <a:pt x="1213953" y="946846"/>
                </a:cubicBezTo>
                <a:cubicBezTo>
                  <a:pt x="671916" y="946846"/>
                  <a:pt x="213603" y="808443"/>
                  <a:pt x="57047" y="617689"/>
                </a:cubicBezTo>
                <a:cubicBezTo>
                  <a:pt x="54831" y="615011"/>
                  <a:pt x="52801" y="612426"/>
                  <a:pt x="50677" y="609748"/>
                </a:cubicBezTo>
                <a:cubicBezTo>
                  <a:pt x="49201" y="607994"/>
                  <a:pt x="47816" y="605963"/>
                  <a:pt x="46431" y="604024"/>
                </a:cubicBezTo>
                <a:cubicBezTo>
                  <a:pt x="45693" y="602916"/>
                  <a:pt x="44954" y="601808"/>
                  <a:pt x="44124" y="600792"/>
                </a:cubicBezTo>
                <a:cubicBezTo>
                  <a:pt x="43570" y="599961"/>
                  <a:pt x="42924" y="599130"/>
                  <a:pt x="42370" y="598392"/>
                </a:cubicBezTo>
                <a:cubicBezTo>
                  <a:pt x="40062" y="594791"/>
                  <a:pt x="37662" y="591467"/>
                  <a:pt x="35539" y="587958"/>
                </a:cubicBezTo>
                <a:cubicBezTo>
                  <a:pt x="34893" y="586758"/>
                  <a:pt x="34154" y="585650"/>
                  <a:pt x="33601" y="584635"/>
                </a:cubicBezTo>
                <a:cubicBezTo>
                  <a:pt x="28154" y="575494"/>
                  <a:pt x="23262" y="566538"/>
                  <a:pt x="19108" y="557397"/>
                </a:cubicBezTo>
                <a:cubicBezTo>
                  <a:pt x="17077" y="552965"/>
                  <a:pt x="15231" y="548533"/>
                  <a:pt x="13569" y="544102"/>
                </a:cubicBezTo>
                <a:cubicBezTo>
                  <a:pt x="12277" y="540962"/>
                  <a:pt x="11169" y="537731"/>
                  <a:pt x="10062" y="534499"/>
                </a:cubicBezTo>
                <a:cubicBezTo>
                  <a:pt x="9785" y="533299"/>
                  <a:pt x="9323" y="532006"/>
                  <a:pt x="8954" y="530714"/>
                </a:cubicBezTo>
                <a:cubicBezTo>
                  <a:pt x="8862" y="530622"/>
                  <a:pt x="8862" y="530622"/>
                  <a:pt x="8862" y="530622"/>
                </a:cubicBezTo>
                <a:cubicBezTo>
                  <a:pt x="7939" y="527667"/>
                  <a:pt x="7108" y="524989"/>
                  <a:pt x="6462" y="522127"/>
                </a:cubicBezTo>
                <a:cubicBezTo>
                  <a:pt x="6462" y="521665"/>
                  <a:pt x="6185" y="521204"/>
                  <a:pt x="6185" y="521019"/>
                </a:cubicBezTo>
                <a:cubicBezTo>
                  <a:pt x="4708" y="515479"/>
                  <a:pt x="3692" y="509939"/>
                  <a:pt x="2954" y="504307"/>
                </a:cubicBezTo>
                <a:cubicBezTo>
                  <a:pt x="2308" y="501907"/>
                  <a:pt x="2123" y="500060"/>
                  <a:pt x="1661" y="497937"/>
                </a:cubicBezTo>
                <a:cubicBezTo>
                  <a:pt x="461" y="489534"/>
                  <a:pt x="0" y="481410"/>
                  <a:pt x="0" y="473284"/>
                </a:cubicBezTo>
                <a:cubicBezTo>
                  <a:pt x="0" y="405606"/>
                  <a:pt x="36370" y="341160"/>
                  <a:pt x="102094" y="282900"/>
                </a:cubicBezTo>
                <a:cubicBezTo>
                  <a:pt x="104863" y="280499"/>
                  <a:pt x="107632" y="278006"/>
                  <a:pt x="110494" y="275605"/>
                </a:cubicBezTo>
                <a:cubicBezTo>
                  <a:pt x="302588" y="112920"/>
                  <a:pt x="724347" y="0"/>
                  <a:pt x="1213953" y="0"/>
                </a:cubicBezTo>
                <a:cubicBezTo>
                  <a:pt x="1710759" y="0"/>
                  <a:pt x="2137871" y="116336"/>
                  <a:pt x="2325720" y="282900"/>
                </a:cubicBezTo>
                <a:cubicBezTo>
                  <a:pt x="2385444" y="335805"/>
                  <a:pt x="2421075" y="393880"/>
                  <a:pt x="2427075" y="454818"/>
                </a:cubicBezTo>
                <a:cubicBezTo>
                  <a:pt x="2427721" y="460912"/>
                  <a:pt x="2427998" y="467098"/>
                  <a:pt x="2427998" y="473284"/>
                </a:cubicBezTo>
              </a:path>
            </a:pathLst>
          </a:custGeom>
          <a:gradFill>
            <a:gsLst>
              <a:gs pos="100000">
                <a:schemeClr val="accent1">
                  <a:alpha val="100000"/>
                  <a:lumMod val="75000"/>
                </a:schemeClr>
              </a:gs>
              <a:gs pos="0">
                <a:schemeClr val="accent1">
                  <a:alpha val="100000"/>
                  <a:lumMod val="50000"/>
                </a:schemeClr>
              </a:gs>
            </a:gsLst>
            <a:lin ang="5400000"/>
          </a:gradFill>
        </p:spPr>
      </p:sp>
      <p:sp>
        <p:nvSpPr>
          <p:cNvPr id="56" name="TextBox 56"/>
          <p:cNvSpPr txBox="1"/>
          <p:nvPr/>
        </p:nvSpPr>
        <p:spPr>
          <a:xfrm flipH="1">
            <a:off x="5827079" y="5870547"/>
            <a:ext cx="644492"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system</a:t>
            </a:r>
            <a:endParaRPr lang="en-US" sz="1600">
              <a:solidFill>
                <a:srgbClr val="FFFFFF">
                  <a:alpha val="100000"/>
                </a:srgbClr>
              </a:solidFill>
              <a:latin typeface="Noto Sans SC"/>
              <a:ea typeface="Noto Sans SC"/>
              <a:cs typeface="Noto Sans SC"/>
            </a:endParaRPr>
          </a:p>
        </p:txBody>
      </p:sp>
      <p:sp>
        <p:nvSpPr>
          <p:cNvPr id="57" name="TextBox 57"/>
          <p:cNvSpPr txBox="1"/>
          <p:nvPr/>
        </p:nvSpPr>
        <p:spPr>
          <a:xfrm flipH="1">
            <a:off x="5346386" y="5112833"/>
            <a:ext cx="1568870"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technology</a:t>
            </a:r>
            <a:endParaRPr lang="en-US" sz="1600">
              <a:solidFill>
                <a:srgbClr val="FFFFFF">
                  <a:alpha val="100000"/>
                </a:srgbClr>
              </a:solidFill>
              <a:latin typeface="Noto Sans SC"/>
              <a:ea typeface="Noto Sans SC"/>
              <a:cs typeface="Noto Sans SC"/>
            </a:endParaRPr>
          </a:p>
        </p:txBody>
      </p:sp>
      <p:sp>
        <p:nvSpPr>
          <p:cNvPr id="58" name="TextBox 58"/>
          <p:cNvSpPr txBox="1"/>
          <p:nvPr/>
        </p:nvSpPr>
        <p:spPr>
          <a:xfrm flipH="1">
            <a:off x="5128926" y="4315210"/>
            <a:ext cx="1943386"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data</a:t>
            </a:r>
            <a:endParaRPr lang="en-US" sz="1600">
              <a:solidFill>
                <a:srgbClr val="FFFFFF">
                  <a:alpha val="100000"/>
                </a:srgbClr>
              </a:solidFill>
              <a:latin typeface="Noto Sans SC"/>
              <a:ea typeface="Noto Sans SC"/>
              <a:cs typeface="Noto Sans SC"/>
            </a:endParaRPr>
          </a:p>
        </p:txBody>
      </p:sp>
      <p:sp>
        <p:nvSpPr>
          <p:cNvPr id="59" name="TextBox 59"/>
          <p:cNvSpPr txBox="1"/>
          <p:nvPr/>
        </p:nvSpPr>
        <p:spPr>
          <a:xfrm flipH="1">
            <a:off x="5128926" y="3500251"/>
            <a:ext cx="1943386"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personnel</a:t>
            </a:r>
            <a:endParaRPr lang="en-US" sz="1600">
              <a:solidFill>
                <a:srgbClr val="FFFFFF">
                  <a:alpha val="100000"/>
                </a:srgbClr>
              </a:solidFill>
              <a:latin typeface="Noto Sans SC"/>
              <a:ea typeface="Noto Sans SC"/>
              <a:cs typeface="Noto Sans SC"/>
            </a:endParaRPr>
          </a:p>
        </p:txBody>
      </p:sp>
      <p:sp>
        <p:nvSpPr>
          <p:cNvPr id="60" name="TextBox 6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Corrective actions and preventive mechanisms</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Minitab practical drill</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05</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Data import and preprocessing skills</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11542" r="11542"/>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Data format conversion and standardization</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According to the analysis needs, the necessary format conversion is performed on the data, such as date format, text format, etc. At the same time, the data is standardized to eliminate the dimensional impact, so that different variables are comparable and the accuracy of the analysis is improved.</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Data cleaning and outlier processing</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Use Minitab's data filtering and sorting functions to identify and process outliers, missing values, and duplicate values ​​in the data, and ensure data quality through replacement, deletion, or interpolation, laying the foundation for subsequent analysis.</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Data import method selection</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According to the data source and format, choose the appropriate data import method, such as importing from Excel, CSV, TXT and other files, or directly connecting to the database to import data to ensure that the data enters the Minitab worksheet accurately.</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589139" y="4907596"/>
            <a:ext cx="8609341" cy="1478267"/>
          </a:xfrm>
          <a:prstGeom prst="roundRect">
            <a:avLst>
              <a:gd name="adj" fmla="val 16667"/>
            </a:avLst>
          </a:prstGeom>
          <a:solidFill>
            <a:schemeClr val="lt2">
              <a:alpha val="100000"/>
            </a:schemeClr>
          </a:solidFill>
        </p:spPr>
      </p:sp>
      <p:sp>
        <p:nvSpPr>
          <p:cNvPr id="3" name="AutoShape 3"/>
          <p:cNvSpPr/>
          <p:nvPr/>
        </p:nvSpPr>
        <p:spPr>
          <a:xfrm>
            <a:off x="965148" y="3145225"/>
            <a:ext cx="8609341" cy="1478267"/>
          </a:xfrm>
          <a:prstGeom prst="roundRect">
            <a:avLst>
              <a:gd name="adj" fmla="val 16667"/>
            </a:avLst>
          </a:prstGeom>
          <a:solidFill>
            <a:schemeClr val="lt2">
              <a:alpha val="100000"/>
            </a:schemeClr>
          </a:solidFill>
        </p:spPr>
      </p:sp>
      <p:sp>
        <p:nvSpPr>
          <p:cNvPr id="4" name="AutoShape 4"/>
          <p:cNvSpPr/>
          <p:nvPr/>
        </p:nvSpPr>
        <p:spPr>
          <a:xfrm>
            <a:off x="2493889" y="1358958"/>
            <a:ext cx="8609341" cy="1478267"/>
          </a:xfrm>
          <a:prstGeom prst="roundRect">
            <a:avLst>
              <a:gd name="adj" fmla="val 16667"/>
            </a:avLst>
          </a:prstGeom>
          <a:solidFill>
            <a:schemeClr val="lt2">
              <a:alpha val="100000"/>
            </a:schemeClr>
          </a:solidFill>
        </p:spPr>
      </p:sp>
      <p:sp>
        <p:nvSpPr>
          <p:cNvPr id="5" name="TextBox 5"/>
          <p:cNvSpPr txBox="1"/>
          <p:nvPr/>
        </p:nvSpPr>
        <p:spPr>
          <a:xfrm>
            <a:off x="3283333" y="1796843"/>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Master the data splitting function in Minitab to split a column of data into multiple columns according to specific rules to facilitate subsequent analysis. At the same time, use the data merging function to merge multiple data tables according to common fields to achieve data integration and association.</a:t>
            </a:r>
            <a:endParaRPr lang="en-US" sz="1500">
              <a:solidFill>
                <a:schemeClr val="dk1">
                  <a:alpha val="100000"/>
                </a:schemeClr>
              </a:solidFill>
              <a:latin typeface="Noto Sans SC"/>
              <a:ea typeface="Noto Sans SC"/>
              <a:cs typeface="Noto Sans SC"/>
            </a:endParaRPr>
          </a:p>
        </p:txBody>
      </p:sp>
      <p:pic>
        <p:nvPicPr>
          <p:cNvPr id="6" name="Picture 6"/>
          <p:cNvPicPr>
            <a:picLocks noChangeAspect="1"/>
          </p:cNvPicPr>
          <p:nvPr/>
        </p:nvPicPr>
        <p:blipFill>
          <a:blip r:embed="rId2"/>
          <a:srcRect l="11845" r="11845"/>
          <a:stretch>
            <a:fillRect/>
          </a:stretch>
        </p:blipFill>
        <p:spPr>
          <a:xfrm>
            <a:off x="1113196" y="1262384"/>
            <a:ext cx="1926336" cy="1682496"/>
          </a:xfrm>
          <a:prstGeom prst="hexagon">
            <a:avLst/>
          </a:prstGeom>
        </p:spPr>
      </p:pic>
      <p:pic>
        <p:nvPicPr>
          <p:cNvPr id="7" name="Picture 7"/>
          <p:cNvPicPr>
            <a:picLocks noChangeAspect="1"/>
          </p:cNvPicPr>
          <p:nvPr/>
        </p:nvPicPr>
        <p:blipFill>
          <a:blip r:embed="rId3"/>
          <a:srcRect l="17799" r="17799"/>
          <a:stretch>
            <a:fillRect/>
          </a:stretch>
        </p:blipFill>
        <p:spPr>
          <a:xfrm>
            <a:off x="9176894" y="3043110"/>
            <a:ext cx="1926336" cy="1682496"/>
          </a:xfrm>
          <a:prstGeom prst="hexagon">
            <a:avLst/>
          </a:prstGeom>
        </p:spPr>
      </p:pic>
      <p:pic>
        <p:nvPicPr>
          <p:cNvPr id="8" name="Picture 8"/>
          <p:cNvPicPr>
            <a:picLocks noChangeAspect="1"/>
          </p:cNvPicPr>
          <p:nvPr/>
        </p:nvPicPr>
        <p:blipFill>
          <a:blip r:embed="rId4"/>
          <a:srcRect l="11845" r="11845"/>
          <a:stretch>
            <a:fillRect/>
          </a:stretch>
        </p:blipFill>
        <p:spPr>
          <a:xfrm>
            <a:off x="1113196" y="4824531"/>
            <a:ext cx="1926336" cy="1682496"/>
          </a:xfrm>
          <a:prstGeom prst="hexagon">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Data import and preprocessing skills</a:t>
            </a:r>
            <a:endParaRPr lang="en-US" sz="3000" b="1">
              <a:solidFill>
                <a:schemeClr val="dk2">
                  <a:alpha val="100000"/>
                </a:schemeClr>
              </a:solidFill>
              <a:latin typeface="Noto Sans SC"/>
              <a:ea typeface="Noto Sans SC"/>
              <a:cs typeface="Noto Sans SC"/>
            </a:endParaRPr>
          </a:p>
        </p:txBody>
      </p:sp>
      <p:sp>
        <p:nvSpPr>
          <p:cNvPr id="10" name="TextBox 10"/>
          <p:cNvSpPr txBox="1"/>
          <p:nvPr/>
        </p:nvSpPr>
        <p:spPr>
          <a:xfrm>
            <a:off x="3273808" y="1404023"/>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Data sorting and merging techniques</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530470" y="3566057"/>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According to the purpose of analysis, flexibly use Minitab's data filtering function to extract data subsets that meet specific conditions. In addition, master data sampling methods, such as simple random sampling, stratified sampling, etc., to extract representative samples from a large amount of data for analysis.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520945" y="3173238"/>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Data screening and sampling methods</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3325984" y="5352046"/>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In order to improve the efficiency of data preprocessing, you can write Minitab scripts to automate data import, cleaning, conversion and other steps to reduce repeated operations. At the same time, standardize data preprocessing through scripts to ensure consistent data quality each time processed.</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3316459" y="4959226"/>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Data preprocessing automation script</a:t>
            </a:r>
            <a:endParaRPr lang="en-US" sz="2000" b="1">
              <a:solidFill>
                <a:schemeClr val="accent1">
                  <a:alpha val="100000"/>
                </a:schemeClr>
              </a:solidFill>
              <a:latin typeface="Noto Sans SC"/>
              <a:ea typeface="Noto Sans SC"/>
              <a:cs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Control chart automatic generation operation</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Select the subgroup capacity in "Statistics-Control Chart-Variable Control Chart of Subgroup", automatically calculate CL/UCL/LCL and mark the exceeding limit points.</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Mean-Range Control Chart (Xbar-R)</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For continuous production scenarios, real-time monitoring charts are generated through "single-value variable control charts", and the process offset alarm function is linked.</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Individual Value-Moving Range Chart (I-MR)</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Through the "Multivariable Control Chart" module, joint monitoring of relevant parameters is realized, and T² statistics are used to detect multivariate process anomalies.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multivariable control chart</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Set 8 major Western Electric rules in "Options-Inspection" to automatically mark abnormal patterns such as continuous 7-point rise/periodic fluctuation.</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Custom rule configuration</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Set the sample size and number of defects in the "Attribute Control Chart" to automatically calculate proportional control limits and identify special cause variation patterns.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Defective product rate P chart</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Normal Process Capability Analysis</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Short term/long term capability comparison</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Target value deviation analysis</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Binomial Distribution Power Analysis</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Non-normal data transformation</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Process capability analysis implementation</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"Statistics-Quality Tools-Capability Analysis-Normal" to calculate Cp/Cpk/Pp/Ppk, and output a comparison report between potential capabilities and actual capabilities.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Normalize skewed data through "Johnson transformation" or "Box-Cox transformation", and select the optimal fitting distribution in the "Individual Distribution Identification".</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For the defective product rate data, "binary capability analysis" is used to calculate the Z benchmark value and confidence interval, and visualize the DPU/DPO index.</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Distinguish between σwithin and σoverall through "between/within group" variance decomposition to evaluate process stability and room for improvement.</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In the "Capability Six Pack", the offset between the process center and the specification center is displayed, and the Sigma level and DPMO value are calculated.</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Dynamic chart interaction</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Real-time Kanban configuration</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Data export standardization</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3D process capability diagram</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Customized report generation</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Results visualization and report output</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Supports click-drilling on control charts to view subgroup details, and the right-click menu can add reference lines/adjust axis ranges/switch display dimensions.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Use the "Report-Create Report" function to combine control chart/capability analysis/histogram and other elements to automatically generate PDF/HTML format documents.</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The spatial distribution of LSL/USL/Target is displayed in the "Graphic-3D Scatter Plot" to visually present the risk of process deviation.</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Save key control charts as "Preferences-Dashboard" to realize automatic refresh of multi-indicator monitoring views and email alerts.</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Supports exporting analysis results in ASQ/ISO format, including complete metadata annotations and calculation process traceability information.</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4" r="-44"/>
          </a:stretch>
        </a:blipFill>
        <a:effectLst/>
      </p:bgPr>
    </p:bg>
    <p:spTree>
      <p:nvGrpSpPr>
        <p:cNvPr id="1" name=""/>
        <p:cNvGrpSpPr/>
        <p:nvPr/>
      </p:nvGrpSpPr>
      <p:grpSpPr>
        <a:xfrm>
          <a:off x="0" y="0"/>
          <a:ext cx="0" cy="0"/>
          <a:chOff x="0" y="0"/>
          <a:chExt cx="0" cy="0"/>
        </a:xfrm>
      </p:grpSpPr>
      <p:sp>
        <p:nvSpPr>
          <p:cNvPr id="900056" name="AutoShape 2"/>
          <p:cNvSpPr/>
          <p:nvPr/>
        </p:nvSpPr>
        <p:spPr>
          <a:xfrm>
            <a:off x="10645094" y="5837420"/>
            <a:ext cx="365876" cy="365876"/>
          </a:xfrm>
          <a:prstGeom prst="rect">
            <a:avLst/>
          </a:prstGeom>
          <a:solidFill>
            <a:schemeClr val="accent1">
              <a:alpha val="100000"/>
            </a:schemeClr>
          </a:solidFill>
        </p:spPr>
        <p:txBody>
          <a:bodyPr vert="horz" wrap="square" lIns="91440" tIns="45720" rIns="91440" bIns="45720" rtlCol="0" anchor="ctr" anchorCtr="0">
            <a:noAutofit/>
          </a:bodyPr>
          <a:lstStyle/>
          <a:p>
            <a:pPr algn="ctr">
              <a:defRPr/>
            </a:pPr>
            <a:endParaRPr lang="en-US" sz="1100"/>
          </a:p>
        </p:txBody>
      </p:sp>
      <p:sp>
        <p:nvSpPr>
          <p:cNvPr id="900057" name="AutoShape 3"/>
          <p:cNvSpPr/>
          <p:nvPr/>
        </p:nvSpPr>
        <p:spPr>
          <a:xfrm flipV="1">
            <a:off x="11065590" y="5837420"/>
            <a:ext cx="365876" cy="365876"/>
          </a:xfrm>
          <a:prstGeom prst="rect">
            <a:avLst/>
          </a:prstGeom>
          <a:solidFill>
            <a:schemeClr val="lt1">
              <a:alpha val="100000"/>
            </a:schemeClr>
          </a:solidFill>
        </p:spPr>
        <p:txBody>
          <a:bodyPr vert="horz" wrap="square" lIns="91440" tIns="45720" rIns="91440" bIns="45720" rtlCol="0" anchor="ctr" anchorCtr="0">
            <a:noAutofit/>
          </a:bodyPr>
          <a:lstStyle/>
          <a:p>
            <a:pPr algn="ctr">
              <a:defRPr/>
            </a:pPr>
            <a:endParaRPr lang="en-US" sz="1100"/>
          </a:p>
        </p:txBody>
      </p:sp>
      <p:cxnSp>
        <p:nvCxnSpPr>
          <p:cNvPr id="4" name="Connector 4"/>
          <p:cNvCxnSpPr/>
          <p:nvPr/>
        </p:nvCxnSpPr>
        <p:spPr>
          <a:xfrm>
            <a:off x="10787437" y="5934482"/>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5" name="Connector 5"/>
          <p:cNvCxnSpPr/>
          <p:nvPr/>
        </p:nvCxnSpPr>
        <p:spPr>
          <a:xfrm flipV="1">
            <a:off x="10785607" y="6023221"/>
            <a:ext cx="83013" cy="83014"/>
          </a:xfrm>
          <a:prstGeom prst="line">
            <a:avLst/>
          </a:prstGeom>
          <a:ln w="22225">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6" name="Connector 6"/>
          <p:cNvCxnSpPr/>
          <p:nvPr/>
        </p:nvCxnSpPr>
        <p:spPr>
          <a:xfrm flipV="1">
            <a:off x="11206110" y="5934482"/>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id="7" name="Connector 7"/>
          <p:cNvCxnSpPr/>
          <p:nvPr/>
        </p:nvCxnSpPr>
        <p:spPr>
          <a:xfrm>
            <a:off x="11207940" y="6023221"/>
            <a:ext cx="83013" cy="83014"/>
          </a:xfrm>
          <a:prstGeom prst="line">
            <a:avLst/>
          </a:prstGeom>
          <a:ln w="22225">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900063" name="Freeform 8"/>
          <p:cNvSpPr/>
          <p:nvPr/>
        </p:nvSpPr>
        <p:spPr>
          <a:xfrm flipH="1">
            <a:off x="10500003" y="1517904"/>
            <a:ext cx="829728" cy="280275"/>
          </a:xfrm>
          <a:custGeom>
            <a:avLst/>
            <a:gdLst/>
            <a:ahLst/>
            <a:cxnLst/>
            <a:rect l="l" t="t" r="r" b="b"/>
            <a:pathLst>
              <a:path w="1954210" h="1147870">
                <a:moveTo>
                  <a:pt x="985324" y="0"/>
                </a:moveTo>
                <a:lnTo>
                  <a:pt x="1280281" y="0"/>
                </a:lnTo>
                <a:lnTo>
                  <a:pt x="1462005" y="574392"/>
                </a:lnTo>
                <a:lnTo>
                  <a:pt x="1280281" y="1147870"/>
                </a:lnTo>
                <a:lnTo>
                  <a:pt x="985324" y="1147870"/>
                </a:lnTo>
                <a:lnTo>
                  <a:pt x="1167960" y="574392"/>
                </a:lnTo>
                <a:close/>
              </a:path>
              <a:path w="1954210" h="1147870">
                <a:moveTo>
                  <a:pt x="0" y="0"/>
                </a:moveTo>
                <a:lnTo>
                  <a:pt x="294045" y="0"/>
                </a:lnTo>
                <a:lnTo>
                  <a:pt x="475768" y="574392"/>
                </a:lnTo>
                <a:lnTo>
                  <a:pt x="294045" y="1147870"/>
                </a:lnTo>
                <a:lnTo>
                  <a:pt x="0" y="1147870"/>
                </a:lnTo>
                <a:lnTo>
                  <a:pt x="181724" y="574392"/>
                </a:lnTo>
                <a:close/>
              </a:path>
              <a:path w="1954210" h="1147870">
                <a:moveTo>
                  <a:pt x="493118" y="0"/>
                </a:moveTo>
                <a:lnTo>
                  <a:pt x="787163" y="0"/>
                </a:lnTo>
                <a:lnTo>
                  <a:pt x="968886" y="574392"/>
                </a:lnTo>
                <a:lnTo>
                  <a:pt x="787163" y="1147870"/>
                </a:lnTo>
                <a:lnTo>
                  <a:pt x="493118" y="1147870"/>
                </a:lnTo>
                <a:lnTo>
                  <a:pt x="674842" y="574392"/>
                </a:lnTo>
                <a:close/>
              </a:path>
              <a:path w="1954210" h="1147870">
                <a:moveTo>
                  <a:pt x="1478442" y="0"/>
                </a:moveTo>
                <a:lnTo>
                  <a:pt x="1772486" y="0"/>
                </a:lnTo>
                <a:lnTo>
                  <a:pt x="1954210" y="574392"/>
                </a:lnTo>
                <a:lnTo>
                  <a:pt x="1772486" y="1147870"/>
                </a:lnTo>
                <a:lnTo>
                  <a:pt x="1478442" y="1147870"/>
                </a:lnTo>
                <a:lnTo>
                  <a:pt x="1660166" y="574392"/>
                </a:lnTo>
              </a:path>
            </a:pathLst>
          </a:custGeom>
          <a:gradFill>
            <a:gsLst>
              <a:gs pos="0">
                <a:schemeClr val="accent1">
                  <a:alpha val="0"/>
                </a:schemeClr>
              </a:gs>
              <a:gs pos="100000">
                <a:schemeClr val="accent1">
                  <a:alpha val="100000"/>
                </a:schemeClr>
              </a:gs>
            </a:gsLst>
            <a:lin ang="0"/>
          </a:gradFill>
        </p:spPr>
        <p:txBody>
          <a:bodyPr vert="horz" wrap="square" rtlCol="0" anchor="ctr" anchorCtr="0">
            <a:noAutofit/>
          </a:bodyPr>
          <a:lstStyle/>
          <a:p>
            <a:pPr algn="l">
              <a:lnSpc>
                <a:spcPct val="100000"/>
              </a:lnSpc>
              <a:spcBef>
                <a:spcPct val="0"/>
              </a:spcBef>
              <a:spcAft>
                <a:spcPct val="0"/>
              </a:spcAft>
              <a:defRPr/>
            </a:pPr>
            <a:endParaRPr lang="en-US" sz="1100"/>
          </a:p>
        </p:txBody>
      </p:sp>
      <p:sp>
        <p:nvSpPr>
          <p:cNvPr id="900064" name="Freeform 9"/>
          <p:cNvSpPr/>
          <p:nvPr/>
        </p:nvSpPr>
        <p:spPr>
          <a:xfrm flipH="1">
            <a:off x="4751088" y="2447247"/>
            <a:ext cx="1672266" cy="549270"/>
          </a:xfrm>
          <a:custGeom>
            <a:avLst/>
            <a:gdLst/>
            <a:ahLst/>
            <a:cxnLst/>
            <a:rect l="l" t="t" r="r" b="b"/>
            <a:pathLst>
              <a:path w="1108502" h="364097">
                <a:moveTo>
                  <a:pt x="64839" y="32419"/>
                </a:moveTo>
                <a:cubicBezTo>
                  <a:pt x="64839" y="49876"/>
                  <a:pt x="49876" y="64839"/>
                  <a:pt x="32420" y="64839"/>
                </a:cubicBezTo>
                <a:cubicBezTo>
                  <a:pt x="14963" y="64839"/>
                  <a:pt x="0" y="49876"/>
                  <a:pt x="0" y="32419"/>
                </a:cubicBezTo>
                <a:cubicBezTo>
                  <a:pt x="0" y="14963"/>
                  <a:pt x="14963" y="0"/>
                  <a:pt x="32420" y="0"/>
                </a:cubicBezTo>
                <a:cubicBezTo>
                  <a:pt x="49876" y="1247"/>
                  <a:pt x="64839" y="14963"/>
                  <a:pt x="64839" y="32419"/>
                </a:cubicBezTo>
                <a:close/>
              </a:path>
              <a:path w="1108502" h="364097">
                <a:moveTo>
                  <a:pt x="180802" y="1247"/>
                </a:moveTo>
                <a:cubicBezTo>
                  <a:pt x="163345" y="1247"/>
                  <a:pt x="148382" y="16210"/>
                  <a:pt x="148382" y="33666"/>
                </a:cubicBezTo>
                <a:cubicBezTo>
                  <a:pt x="148382" y="51123"/>
                  <a:pt x="163345" y="66086"/>
                  <a:pt x="180802" y="66086"/>
                </a:cubicBezTo>
                <a:cubicBezTo>
                  <a:pt x="198258" y="66086"/>
                  <a:pt x="213222" y="51123"/>
                  <a:pt x="213222" y="33666"/>
                </a:cubicBezTo>
                <a:cubicBezTo>
                  <a:pt x="213222" y="14963"/>
                  <a:pt x="199505" y="1247"/>
                  <a:pt x="180802" y="1247"/>
                </a:cubicBezTo>
                <a:close/>
              </a:path>
              <a:path w="1108502" h="364097">
                <a:moveTo>
                  <a:pt x="64839" y="182048"/>
                </a:moveTo>
                <a:cubicBezTo>
                  <a:pt x="64839" y="164592"/>
                  <a:pt x="49876" y="149629"/>
                  <a:pt x="32420" y="149629"/>
                </a:cubicBezTo>
                <a:cubicBezTo>
                  <a:pt x="14963" y="149629"/>
                  <a:pt x="0" y="164592"/>
                  <a:pt x="0" y="182048"/>
                </a:cubicBezTo>
                <a:cubicBezTo>
                  <a:pt x="0" y="199505"/>
                  <a:pt x="14963" y="214468"/>
                  <a:pt x="32420" y="214468"/>
                </a:cubicBezTo>
                <a:cubicBezTo>
                  <a:pt x="49876" y="214468"/>
                  <a:pt x="64839" y="199505"/>
                  <a:pt x="64839" y="182048"/>
                </a:cubicBezTo>
                <a:close/>
              </a:path>
              <a:path w="1108502" h="364097">
                <a:moveTo>
                  <a:pt x="330431" y="1247"/>
                </a:moveTo>
                <a:cubicBezTo>
                  <a:pt x="312974" y="1247"/>
                  <a:pt x="298011" y="16210"/>
                  <a:pt x="298011" y="33666"/>
                </a:cubicBezTo>
                <a:cubicBezTo>
                  <a:pt x="298011" y="51123"/>
                  <a:pt x="312974" y="66086"/>
                  <a:pt x="330431" y="66086"/>
                </a:cubicBezTo>
                <a:cubicBezTo>
                  <a:pt x="347888" y="66086"/>
                  <a:pt x="362851" y="51123"/>
                  <a:pt x="362851" y="33666"/>
                </a:cubicBezTo>
                <a:cubicBezTo>
                  <a:pt x="362851" y="14963"/>
                  <a:pt x="347888" y="1247"/>
                  <a:pt x="330431" y="1247"/>
                </a:cubicBezTo>
                <a:close/>
              </a:path>
              <a:path w="1108502" h="364097">
                <a:moveTo>
                  <a:pt x="480060" y="1247"/>
                </a:moveTo>
                <a:cubicBezTo>
                  <a:pt x="462603" y="1247"/>
                  <a:pt x="447640" y="16210"/>
                  <a:pt x="447640" y="33666"/>
                </a:cubicBezTo>
                <a:cubicBezTo>
                  <a:pt x="447640" y="51123"/>
                  <a:pt x="462603" y="66086"/>
                  <a:pt x="480060" y="66086"/>
                </a:cubicBezTo>
                <a:cubicBezTo>
                  <a:pt x="497517" y="66086"/>
                  <a:pt x="512480" y="51123"/>
                  <a:pt x="512480" y="33666"/>
                </a:cubicBezTo>
                <a:cubicBezTo>
                  <a:pt x="511233" y="14963"/>
                  <a:pt x="497517" y="1247"/>
                  <a:pt x="480060" y="1247"/>
                </a:cubicBezTo>
                <a:close/>
              </a:path>
              <a:path w="1108502" h="364097">
                <a:moveTo>
                  <a:pt x="628442" y="1247"/>
                </a:moveTo>
                <a:cubicBezTo>
                  <a:pt x="610985" y="1247"/>
                  <a:pt x="596022" y="16210"/>
                  <a:pt x="596022" y="33666"/>
                </a:cubicBezTo>
                <a:cubicBezTo>
                  <a:pt x="596022" y="51123"/>
                  <a:pt x="610985" y="66086"/>
                  <a:pt x="628442" y="66086"/>
                </a:cubicBezTo>
                <a:cubicBezTo>
                  <a:pt x="645899" y="66086"/>
                  <a:pt x="660862" y="51123"/>
                  <a:pt x="660862" y="33666"/>
                </a:cubicBezTo>
                <a:cubicBezTo>
                  <a:pt x="660862" y="14963"/>
                  <a:pt x="645899" y="1247"/>
                  <a:pt x="628442" y="1247"/>
                </a:cubicBezTo>
                <a:close/>
              </a:path>
              <a:path w="1108502" h="364097">
                <a:moveTo>
                  <a:pt x="778071" y="1247"/>
                </a:moveTo>
                <a:cubicBezTo>
                  <a:pt x="760615" y="1247"/>
                  <a:pt x="745652" y="16210"/>
                  <a:pt x="745652" y="33666"/>
                </a:cubicBezTo>
                <a:cubicBezTo>
                  <a:pt x="745652" y="51123"/>
                  <a:pt x="760615" y="66086"/>
                  <a:pt x="778071" y="66086"/>
                </a:cubicBezTo>
                <a:cubicBezTo>
                  <a:pt x="795528" y="66086"/>
                  <a:pt x="810491" y="51123"/>
                  <a:pt x="810491" y="33666"/>
                </a:cubicBezTo>
                <a:cubicBezTo>
                  <a:pt x="809244" y="14963"/>
                  <a:pt x="795528" y="1247"/>
                  <a:pt x="778071" y="1247"/>
                </a:cubicBezTo>
                <a:close/>
              </a:path>
              <a:path w="1108502" h="364097">
                <a:moveTo>
                  <a:pt x="926453" y="1247"/>
                </a:moveTo>
                <a:cubicBezTo>
                  <a:pt x="908997" y="1247"/>
                  <a:pt x="894034" y="16210"/>
                  <a:pt x="894034" y="33666"/>
                </a:cubicBezTo>
                <a:cubicBezTo>
                  <a:pt x="894034" y="51123"/>
                  <a:pt x="908997" y="66086"/>
                  <a:pt x="926453" y="66086"/>
                </a:cubicBezTo>
                <a:cubicBezTo>
                  <a:pt x="943910" y="66086"/>
                  <a:pt x="958873" y="51123"/>
                  <a:pt x="958873" y="33666"/>
                </a:cubicBezTo>
                <a:cubicBezTo>
                  <a:pt x="958873" y="14963"/>
                  <a:pt x="943910" y="1247"/>
                  <a:pt x="926453" y="1247"/>
                </a:cubicBezTo>
                <a:close/>
              </a:path>
              <a:path w="1108502" h="364097">
                <a:moveTo>
                  <a:pt x="1076082" y="1247"/>
                </a:moveTo>
                <a:cubicBezTo>
                  <a:pt x="1058626" y="1247"/>
                  <a:pt x="1043663" y="16210"/>
                  <a:pt x="1043663" y="33666"/>
                </a:cubicBezTo>
                <a:cubicBezTo>
                  <a:pt x="1043663" y="51123"/>
                  <a:pt x="1058626" y="66086"/>
                  <a:pt x="1076082" y="66086"/>
                </a:cubicBezTo>
                <a:cubicBezTo>
                  <a:pt x="1093539" y="66086"/>
                  <a:pt x="1108503" y="51123"/>
                  <a:pt x="1108503" y="33666"/>
                </a:cubicBezTo>
                <a:cubicBezTo>
                  <a:pt x="1107255" y="14963"/>
                  <a:pt x="1093539" y="1247"/>
                  <a:pt x="1076082" y="1247"/>
                </a:cubicBezTo>
                <a:close/>
              </a:path>
              <a:path w="1108502" h="364097">
                <a:moveTo>
                  <a:pt x="180802" y="149629"/>
                </a:moveTo>
                <a:cubicBezTo>
                  <a:pt x="163345" y="149629"/>
                  <a:pt x="148382" y="164592"/>
                  <a:pt x="148382" y="182048"/>
                </a:cubicBezTo>
                <a:cubicBezTo>
                  <a:pt x="148382" y="199505"/>
                  <a:pt x="163345" y="214468"/>
                  <a:pt x="180802" y="214468"/>
                </a:cubicBezTo>
                <a:cubicBezTo>
                  <a:pt x="198258" y="214468"/>
                  <a:pt x="213222" y="199505"/>
                  <a:pt x="213222" y="182048"/>
                </a:cubicBezTo>
                <a:cubicBezTo>
                  <a:pt x="213222" y="164592"/>
                  <a:pt x="199505" y="149629"/>
                  <a:pt x="180802" y="149629"/>
                </a:cubicBezTo>
                <a:close/>
              </a:path>
              <a:path w="1108502" h="364097">
                <a:moveTo>
                  <a:pt x="330431" y="149629"/>
                </a:moveTo>
                <a:cubicBezTo>
                  <a:pt x="312974" y="149629"/>
                  <a:pt x="298011" y="164592"/>
                  <a:pt x="298011" y="182048"/>
                </a:cubicBezTo>
                <a:cubicBezTo>
                  <a:pt x="298011" y="199505"/>
                  <a:pt x="312974" y="214468"/>
                  <a:pt x="330431" y="214468"/>
                </a:cubicBezTo>
                <a:cubicBezTo>
                  <a:pt x="347888" y="214468"/>
                  <a:pt x="362851" y="199505"/>
                  <a:pt x="362851" y="182048"/>
                </a:cubicBezTo>
                <a:cubicBezTo>
                  <a:pt x="362851" y="164592"/>
                  <a:pt x="347888" y="149629"/>
                  <a:pt x="330431" y="149629"/>
                </a:cubicBezTo>
                <a:close/>
              </a:path>
              <a:path w="1108502" h="364097">
                <a:moveTo>
                  <a:pt x="480060" y="149629"/>
                </a:moveTo>
                <a:cubicBezTo>
                  <a:pt x="462603" y="149629"/>
                  <a:pt x="447640" y="164592"/>
                  <a:pt x="447640" y="182048"/>
                </a:cubicBezTo>
                <a:cubicBezTo>
                  <a:pt x="447640" y="199505"/>
                  <a:pt x="462603" y="214468"/>
                  <a:pt x="480060" y="214468"/>
                </a:cubicBezTo>
                <a:cubicBezTo>
                  <a:pt x="497517" y="214468"/>
                  <a:pt x="512480" y="199505"/>
                  <a:pt x="512480" y="182048"/>
                </a:cubicBezTo>
                <a:cubicBezTo>
                  <a:pt x="512480" y="164592"/>
                  <a:pt x="497517" y="149629"/>
                  <a:pt x="480060" y="149629"/>
                </a:cubicBezTo>
                <a:close/>
              </a:path>
              <a:path w="1108502" h="364097">
                <a:moveTo>
                  <a:pt x="628442" y="149629"/>
                </a:moveTo>
                <a:cubicBezTo>
                  <a:pt x="610985" y="149629"/>
                  <a:pt x="596022" y="164592"/>
                  <a:pt x="596022" y="182048"/>
                </a:cubicBezTo>
                <a:cubicBezTo>
                  <a:pt x="596022" y="199505"/>
                  <a:pt x="610985" y="214468"/>
                  <a:pt x="628442" y="214468"/>
                </a:cubicBezTo>
                <a:cubicBezTo>
                  <a:pt x="645899" y="214468"/>
                  <a:pt x="660862" y="199505"/>
                  <a:pt x="660862" y="182048"/>
                </a:cubicBezTo>
                <a:cubicBezTo>
                  <a:pt x="660862" y="164592"/>
                  <a:pt x="645899" y="149629"/>
                  <a:pt x="628442" y="149629"/>
                </a:cubicBezTo>
                <a:close/>
              </a:path>
              <a:path w="1108502" h="364097">
                <a:moveTo>
                  <a:pt x="778071" y="149629"/>
                </a:moveTo>
                <a:cubicBezTo>
                  <a:pt x="760615" y="149629"/>
                  <a:pt x="745652" y="164592"/>
                  <a:pt x="745652" y="182048"/>
                </a:cubicBezTo>
                <a:cubicBezTo>
                  <a:pt x="745652" y="199505"/>
                  <a:pt x="760615" y="214468"/>
                  <a:pt x="778071" y="214468"/>
                </a:cubicBezTo>
                <a:cubicBezTo>
                  <a:pt x="795528" y="214468"/>
                  <a:pt x="810491" y="199505"/>
                  <a:pt x="810491" y="182048"/>
                </a:cubicBezTo>
                <a:cubicBezTo>
                  <a:pt x="810491" y="164592"/>
                  <a:pt x="795528" y="149629"/>
                  <a:pt x="778071" y="149629"/>
                </a:cubicBezTo>
                <a:close/>
              </a:path>
              <a:path w="1108502" h="364097">
                <a:moveTo>
                  <a:pt x="926453" y="149629"/>
                </a:moveTo>
                <a:cubicBezTo>
                  <a:pt x="908997" y="149629"/>
                  <a:pt x="894034" y="164592"/>
                  <a:pt x="894034" y="182048"/>
                </a:cubicBezTo>
                <a:cubicBezTo>
                  <a:pt x="894034" y="199505"/>
                  <a:pt x="908997" y="214468"/>
                  <a:pt x="926453" y="214468"/>
                </a:cubicBezTo>
                <a:cubicBezTo>
                  <a:pt x="943910" y="214468"/>
                  <a:pt x="958873" y="199505"/>
                  <a:pt x="958873" y="182048"/>
                </a:cubicBezTo>
                <a:cubicBezTo>
                  <a:pt x="958873" y="164592"/>
                  <a:pt x="943910" y="149629"/>
                  <a:pt x="926453" y="149629"/>
                </a:cubicBezTo>
                <a:close/>
              </a:path>
              <a:path w="1108502" h="364097">
                <a:moveTo>
                  <a:pt x="1076082" y="149629"/>
                </a:moveTo>
                <a:cubicBezTo>
                  <a:pt x="1058626" y="149629"/>
                  <a:pt x="1043663" y="164592"/>
                  <a:pt x="1043663" y="182048"/>
                </a:cubicBezTo>
                <a:cubicBezTo>
                  <a:pt x="1043663" y="199505"/>
                  <a:pt x="1058626" y="214468"/>
                  <a:pt x="1076082" y="214468"/>
                </a:cubicBezTo>
                <a:cubicBezTo>
                  <a:pt x="1093539" y="214468"/>
                  <a:pt x="1108503" y="199505"/>
                  <a:pt x="1108503" y="182048"/>
                </a:cubicBezTo>
                <a:cubicBezTo>
                  <a:pt x="1108503" y="164592"/>
                  <a:pt x="1093539" y="149629"/>
                  <a:pt x="1076082" y="149629"/>
                </a:cubicBezTo>
                <a:close/>
              </a:path>
              <a:path w="1108502" h="364097">
                <a:moveTo>
                  <a:pt x="32420" y="299258"/>
                </a:moveTo>
                <a:cubicBezTo>
                  <a:pt x="14963" y="299258"/>
                  <a:pt x="0" y="314221"/>
                  <a:pt x="0" y="331678"/>
                </a:cubicBezTo>
                <a:cubicBezTo>
                  <a:pt x="0" y="349135"/>
                  <a:pt x="14963" y="364097"/>
                  <a:pt x="32420" y="364097"/>
                </a:cubicBezTo>
                <a:cubicBezTo>
                  <a:pt x="49876" y="364097"/>
                  <a:pt x="64839" y="349135"/>
                  <a:pt x="64839" y="331678"/>
                </a:cubicBezTo>
                <a:cubicBezTo>
                  <a:pt x="64839" y="314221"/>
                  <a:pt x="49876" y="299258"/>
                  <a:pt x="32420" y="299258"/>
                </a:cubicBezTo>
                <a:close/>
              </a:path>
              <a:path w="1108502" h="364097">
                <a:moveTo>
                  <a:pt x="180802" y="299258"/>
                </a:moveTo>
                <a:cubicBezTo>
                  <a:pt x="163345" y="299258"/>
                  <a:pt x="148382" y="314221"/>
                  <a:pt x="148382" y="331678"/>
                </a:cubicBezTo>
                <a:cubicBezTo>
                  <a:pt x="148382" y="349135"/>
                  <a:pt x="163345" y="364097"/>
                  <a:pt x="180802" y="364097"/>
                </a:cubicBezTo>
                <a:cubicBezTo>
                  <a:pt x="198258" y="364097"/>
                  <a:pt x="213222" y="349135"/>
                  <a:pt x="213222" y="331678"/>
                </a:cubicBezTo>
                <a:cubicBezTo>
                  <a:pt x="213222" y="314221"/>
                  <a:pt x="199505" y="299258"/>
                  <a:pt x="180802" y="299258"/>
                </a:cubicBezTo>
                <a:close/>
              </a:path>
              <a:path w="1108502" h="364097">
                <a:moveTo>
                  <a:pt x="330431" y="299258"/>
                </a:moveTo>
                <a:cubicBezTo>
                  <a:pt x="312974" y="299258"/>
                  <a:pt x="298011" y="314221"/>
                  <a:pt x="298011" y="331678"/>
                </a:cubicBezTo>
                <a:cubicBezTo>
                  <a:pt x="298011" y="349135"/>
                  <a:pt x="312974" y="364097"/>
                  <a:pt x="330431" y="364097"/>
                </a:cubicBezTo>
                <a:cubicBezTo>
                  <a:pt x="347888" y="364097"/>
                  <a:pt x="362851" y="349135"/>
                  <a:pt x="362851" y="331678"/>
                </a:cubicBezTo>
                <a:cubicBezTo>
                  <a:pt x="362851" y="314221"/>
                  <a:pt x="347888" y="299258"/>
                  <a:pt x="330431" y="299258"/>
                </a:cubicBezTo>
                <a:close/>
              </a:path>
              <a:path w="1108502" h="364097">
                <a:moveTo>
                  <a:pt x="480060" y="299258"/>
                </a:moveTo>
                <a:cubicBezTo>
                  <a:pt x="462603" y="299258"/>
                  <a:pt x="447640" y="314221"/>
                  <a:pt x="447640" y="331678"/>
                </a:cubicBezTo>
                <a:cubicBezTo>
                  <a:pt x="447640" y="349135"/>
                  <a:pt x="462603" y="364097"/>
                  <a:pt x="480060" y="364097"/>
                </a:cubicBezTo>
                <a:cubicBezTo>
                  <a:pt x="497517" y="364097"/>
                  <a:pt x="512480" y="349135"/>
                  <a:pt x="512480" y="331678"/>
                </a:cubicBezTo>
                <a:cubicBezTo>
                  <a:pt x="512480" y="314221"/>
                  <a:pt x="497517" y="299258"/>
                  <a:pt x="480060" y="299258"/>
                </a:cubicBezTo>
                <a:close/>
              </a:path>
              <a:path w="1108502" h="364097">
                <a:moveTo>
                  <a:pt x="628442" y="299258"/>
                </a:moveTo>
                <a:cubicBezTo>
                  <a:pt x="610985" y="299258"/>
                  <a:pt x="596022" y="314221"/>
                  <a:pt x="596022" y="331678"/>
                </a:cubicBezTo>
                <a:cubicBezTo>
                  <a:pt x="596022" y="349135"/>
                  <a:pt x="610985" y="364097"/>
                  <a:pt x="628442" y="364097"/>
                </a:cubicBezTo>
                <a:cubicBezTo>
                  <a:pt x="645899" y="364097"/>
                  <a:pt x="660862" y="349135"/>
                  <a:pt x="660862" y="331678"/>
                </a:cubicBezTo>
                <a:cubicBezTo>
                  <a:pt x="660862" y="314221"/>
                  <a:pt x="645899" y="299258"/>
                  <a:pt x="628442" y="299258"/>
                </a:cubicBezTo>
                <a:close/>
              </a:path>
              <a:path w="1108502" h="364097">
                <a:moveTo>
                  <a:pt x="778071" y="299258"/>
                </a:moveTo>
                <a:cubicBezTo>
                  <a:pt x="760615" y="299258"/>
                  <a:pt x="745652" y="314221"/>
                  <a:pt x="745652" y="331678"/>
                </a:cubicBezTo>
                <a:cubicBezTo>
                  <a:pt x="745652" y="349135"/>
                  <a:pt x="760615" y="364097"/>
                  <a:pt x="778071" y="364097"/>
                </a:cubicBezTo>
                <a:cubicBezTo>
                  <a:pt x="795528" y="364097"/>
                  <a:pt x="810491" y="349135"/>
                  <a:pt x="810491" y="331678"/>
                </a:cubicBezTo>
                <a:cubicBezTo>
                  <a:pt x="810491" y="314221"/>
                  <a:pt x="795528" y="299258"/>
                  <a:pt x="778071" y="299258"/>
                </a:cubicBezTo>
                <a:close/>
              </a:path>
              <a:path w="1108502" h="364097">
                <a:moveTo>
                  <a:pt x="926453" y="299258"/>
                </a:moveTo>
                <a:cubicBezTo>
                  <a:pt x="908997" y="299258"/>
                  <a:pt x="894034" y="314221"/>
                  <a:pt x="894034" y="331678"/>
                </a:cubicBezTo>
                <a:cubicBezTo>
                  <a:pt x="894034" y="349135"/>
                  <a:pt x="908997" y="364097"/>
                  <a:pt x="926453" y="364097"/>
                </a:cubicBezTo>
                <a:cubicBezTo>
                  <a:pt x="943910" y="364097"/>
                  <a:pt x="958873" y="349135"/>
                  <a:pt x="958873" y="331678"/>
                </a:cubicBezTo>
                <a:cubicBezTo>
                  <a:pt x="958873" y="314221"/>
                  <a:pt x="943910" y="299258"/>
                  <a:pt x="926453" y="299258"/>
                </a:cubicBezTo>
                <a:close/>
              </a:path>
              <a:path w="1108502" h="364097">
                <a:moveTo>
                  <a:pt x="1076082" y="299258"/>
                </a:moveTo>
                <a:cubicBezTo>
                  <a:pt x="1058626" y="299258"/>
                  <a:pt x="1043663" y="314221"/>
                  <a:pt x="1043663" y="331678"/>
                </a:cubicBezTo>
                <a:cubicBezTo>
                  <a:pt x="1043663" y="349135"/>
                  <a:pt x="1058626" y="364097"/>
                  <a:pt x="1076082" y="364097"/>
                </a:cubicBezTo>
                <a:cubicBezTo>
                  <a:pt x="1093539" y="364097"/>
                  <a:pt x="1108503" y="349135"/>
                  <a:pt x="1108503" y="331678"/>
                </a:cubicBezTo>
                <a:cubicBezTo>
                  <a:pt x="1108503" y="314221"/>
                  <a:pt x="1093539" y="299258"/>
                  <a:pt x="1076082" y="299258"/>
                </a:cubicBezTo>
              </a:path>
            </a:pathLst>
          </a:custGeom>
          <a:gradFill>
            <a:gsLst>
              <a:gs pos="18000">
                <a:schemeClr val="accent1">
                  <a:alpha val="100000"/>
                </a:schemeClr>
              </a:gs>
              <a:gs pos="83000">
                <a:schemeClr val="accent1">
                  <a:alpha val="100000"/>
                  <a:lumMod val="40000"/>
                  <a:lumOff val="60000"/>
                </a:schemeClr>
              </a:gs>
            </a:gsLst>
            <a:lin ang="0"/>
          </a:gradFill>
        </p:spPr>
        <p:txBody>
          <a:bodyPr vert="horz" wrap="square" rtlCol="0" anchor="ctr" anchorCtr="0">
            <a:noAutofit/>
          </a:bodyPr>
          <a:lstStyle/>
          <a:p>
            <a:pPr algn="l">
              <a:defRPr/>
            </a:pPr>
            <a:endParaRPr lang="en-US" sz="1100"/>
          </a:p>
        </p:txBody>
      </p:sp>
      <p:sp>
        <p:nvSpPr>
          <p:cNvPr id="900076" name="AutoShape 10"/>
          <p:cNvSpPr/>
          <p:nvPr/>
        </p:nvSpPr>
        <p:spPr>
          <a:xfrm flipH="1">
            <a:off x="7209387" y="2769571"/>
            <a:ext cx="3530600" cy="285537"/>
          </a:xfrm>
          <a:prstGeom prst="rect">
            <a:avLst/>
          </a:prstGeom>
          <a:gradFill>
            <a:gsLst>
              <a:gs pos="0">
                <a:schemeClr val="accent1">
                  <a:alpha val="100000"/>
                  <a:lumMod val="60000"/>
                  <a:lumOff val="40000"/>
                </a:schemeClr>
              </a:gs>
              <a:gs pos="100000">
                <a:schemeClr val="accent1">
                  <a:alpha val="100000"/>
                  <a:lumMod val="60000"/>
                  <a:lumOff val="40000"/>
                </a:schemeClr>
              </a:gs>
            </a:gsLst>
            <a:lin ang="0"/>
          </a:gradFill>
        </p:spPr>
        <p:txBody>
          <a:bodyPr vert="horz" wrap="square" lIns="91440" tIns="45720" rIns="91440" bIns="45720" rtlCol="0" anchor="ctr" anchorCtr="0">
            <a:noAutofit/>
          </a:bodyPr>
          <a:lstStyle/>
          <a:p>
            <a:pPr algn="ctr">
              <a:defRPr/>
            </a:pPr>
            <a:endParaRPr lang="en-US" sz="1100"/>
          </a:p>
        </p:txBody>
      </p:sp>
      <p:sp>
        <p:nvSpPr>
          <p:cNvPr id="900078" name="TextBox 11"/>
          <p:cNvSpPr txBox="1"/>
          <p:nvPr/>
        </p:nvSpPr>
        <p:spPr>
          <a:xfrm flipH="1">
            <a:off x="7209386" y="1919394"/>
            <a:ext cx="2853996"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Part.</a:t>
            </a:r>
            <a:endParaRPr lang="en-US" sz="6600">
              <a:solidFill>
                <a:schemeClr val="dk1">
                  <a:alpha val="100000"/>
                </a:schemeClr>
              </a:solidFill>
              <a:latin typeface="Noto Sans SC"/>
              <a:ea typeface="Noto Sans SC"/>
              <a:cs typeface="Noto Sans SC"/>
            </a:endParaRPr>
          </a:p>
        </p:txBody>
      </p:sp>
      <p:sp>
        <p:nvSpPr>
          <p:cNvPr id="900081" name="TextBox 12"/>
          <p:cNvSpPr txBox="1"/>
          <p:nvPr/>
        </p:nvSpPr>
        <p:spPr>
          <a:xfrm flipH="1">
            <a:off x="5881179" y="3081881"/>
            <a:ext cx="5448551" cy="1218094"/>
          </a:xfrm>
          <a:prstGeom prst="rect">
            <a:avLst/>
          </a:prstGeom>
          <a:noFill/>
        </p:spPr>
        <p:txBody>
          <a:bodyPr vert="horz" wrap="square" lIns="91440" tIns="45720" rIns="91440" bIns="45720" rtlCol="0" anchor="ctr" anchorCtr="0">
            <a:noAutofit/>
          </a:bodyPr>
          <a:lstStyle/>
          <a:p>
            <a:pPr algn="r">
              <a:lnSpc>
                <a:spcPct val="80000"/>
              </a:lnSpc>
              <a:spcBef>
                <a:spcPct val="0"/>
              </a:spcBef>
              <a:spcAft>
                <a:spcPct val="0"/>
              </a:spcAft>
            </a:pPr>
            <a:r>
              <a:rPr lang="en-US" sz="3600">
                <a:solidFill>
                  <a:schemeClr val="dk1">
                    <a:alpha val="100000"/>
                  </a:schemeClr>
                </a:solidFill>
                <a:latin typeface="Noto Sans SC"/>
                <a:ea typeface="Noto Sans SC"/>
                <a:cs typeface="Noto Sans SC"/>
              </a:rPr>
              <a:t>Comprehensive case practice</a:t>
            </a:r>
            <a:endParaRPr lang="en-US" sz="3600">
              <a:solidFill>
                <a:schemeClr val="dk1">
                  <a:alpha val="100000"/>
                </a:schemeClr>
              </a:solidFill>
              <a:latin typeface="Noto Sans SC"/>
              <a:ea typeface="Noto Sans SC"/>
              <a:cs typeface="Noto Sans SC"/>
            </a:endParaRPr>
          </a:p>
        </p:txBody>
      </p:sp>
      <p:sp>
        <p:nvSpPr>
          <p:cNvPr id="900083" name="TextBox 13"/>
          <p:cNvSpPr txBox="1"/>
          <p:nvPr/>
        </p:nvSpPr>
        <p:spPr>
          <a:xfrm flipH="1">
            <a:off x="8764333" y="1919394"/>
            <a:ext cx="2565398" cy="1223968"/>
          </a:xfrm>
          <a:prstGeom prst="rect">
            <a:avLst/>
          </a:prstGeom>
          <a:noFill/>
        </p:spPr>
        <p:txBody>
          <a:bodyPr vert="horz" wrap="square" lIns="91440" tIns="45720" rIns="91440" bIns="45720" rtlCol="0" anchor="b" anchorCtr="0">
            <a:noAutofit/>
          </a:bodyPr>
          <a:lstStyle/>
          <a:p>
            <a:pPr algn="r">
              <a:lnSpc>
                <a:spcPct val="80000"/>
              </a:lnSpc>
              <a:spcBef>
                <a:spcPct val="0"/>
              </a:spcBef>
              <a:spcAft>
                <a:spcPct val="0"/>
              </a:spcAft>
            </a:pPr>
            <a:r>
              <a:rPr lang="en-US" sz="6600">
                <a:solidFill>
                  <a:schemeClr val="dk1">
                    <a:alpha val="100000"/>
                  </a:schemeClr>
                </a:solidFill>
                <a:latin typeface="Noto Sans SC"/>
                <a:ea typeface="Noto Sans SC"/>
                <a:cs typeface="Noto Sans SC"/>
              </a:rPr>
              <a:t>06</a:t>
            </a:r>
            <a:endParaRPr lang="en-US" sz="6600">
              <a:solidFill>
                <a:schemeClr val="dk1">
                  <a:alpha val="100000"/>
                </a:schemeClr>
              </a:solidFill>
              <a:latin typeface="Noto Sans SC"/>
              <a:ea typeface="Noto Sans SC"/>
              <a:cs typeface="Noto Sans SC"/>
            </a:endParaRPr>
          </a:p>
        </p:txBody>
      </p:sp>
      <p:cxnSp>
        <p:nvCxnSpPr>
          <p:cNvPr id="14" name="Connector 14"/>
          <p:cNvCxnSpPr/>
          <p:nvPr/>
        </p:nvCxnSpPr>
        <p:spPr>
          <a:xfrm flipH="1">
            <a:off x="6106075" y="4579041"/>
            <a:ext cx="5100035"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cxnSp>
        <p:nvCxnSpPr>
          <p:cNvPr id="15" name="Connector 15"/>
          <p:cNvCxnSpPr/>
          <p:nvPr/>
        </p:nvCxnSpPr>
        <p:spPr>
          <a:xfrm flipH="1">
            <a:off x="6106074" y="1658041"/>
            <a:ext cx="3851442" cy="0"/>
          </a:xfrm>
          <a:prstGeom prst="line">
            <a:avLst/>
          </a:prstGeom>
          <a:ln w="12700">
            <a:solidFill>
              <a:schemeClr val="accent2"/>
            </a:solidFill>
            <a:prstDash val="solid"/>
            <a:headEnd type="none"/>
            <a:tailEnd type="none"/>
          </a:ln>
        </p:spPr>
        <p:style>
          <a:lnRef idx="0">
            <a:schemeClr val="accent2"/>
          </a:lnRef>
          <a:fillRef idx="1">
            <a:schemeClr val="accent2"/>
          </a:fillRef>
          <a:effectRef idx="0">
            <a:schemeClr val="accent2"/>
          </a:effectRef>
          <a:fontRef idx="minor">
            <a:schemeClr val="lt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Manufacturing process control case</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1948466"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Injection molding parameter optimization</a:t>
            </a:r>
            <a:endParaRPr lang="en-US" sz="1700" b="1">
              <a:solidFill>
                <a:schemeClr val="accent1">
                  <a:alpha val="100000"/>
                </a:schemeClr>
              </a:solidFill>
              <a:latin typeface="Noto Sans SC"/>
              <a:ea typeface="Noto Sans SC"/>
              <a:cs typeface="Noto Sans SC"/>
            </a:endParaRPr>
          </a:p>
        </p:txBody>
      </p:sp>
      <p:sp>
        <p:nvSpPr>
          <p:cNvPr id="4" name="TextBox 4"/>
          <p:cNvSpPr txBox="1"/>
          <p:nvPr/>
        </p:nvSpPr>
        <p:spPr>
          <a:xfrm>
            <a:off x="1948466"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Monitor key parameters such as melt temperature and injection pressure through SPC to identify the root causes of process variation, analyze the Cp/Cpk value with Minitab, and optimize the process window to reduce product warpage defects.</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6164262"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Welding strength stability analysis</a:t>
            </a:r>
            <a:endParaRPr lang="en-US" sz="1700" b="1">
              <a:solidFill>
                <a:schemeClr val="accent1">
                  <a:alpha val="100000"/>
                </a:schemeClr>
              </a:solidFill>
              <a:latin typeface="Noto Sans SC"/>
              <a:ea typeface="Noto Sans SC"/>
              <a:cs typeface="Noto Sans SC"/>
            </a:endParaRPr>
          </a:p>
        </p:txBody>
      </p:sp>
      <p:sp>
        <p:nvSpPr>
          <p:cNvPr id="6" name="TextBox 6"/>
          <p:cNvSpPr txBox="1"/>
          <p:nvPr/>
        </p:nvSpPr>
        <p:spPr>
          <a:xfrm>
            <a:off x="6164262"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Collect weld strength data, use control charts to determine whether the process is under control, develop a welding gun maintenance plan for special causes of variation, and improve welding consistency.</a:t>
            </a:r>
            <a:endParaRPr lang="en-US" sz="1250">
              <a:solidFill>
                <a:schemeClr val="dk1">
                  <a:alpha val="100000"/>
                </a:schemeClr>
              </a:solidFill>
              <a:latin typeface="Noto Sans SC"/>
              <a:ea typeface="Noto Sans SC"/>
              <a:cs typeface="Noto Sans SC"/>
            </a:endParaRPr>
          </a:p>
        </p:txBody>
      </p:sp>
      <p:sp>
        <p:nvSpPr>
          <p:cNvPr id="7" name="TextBox 7"/>
          <p:cNvSpPr txBox="1"/>
          <p:nvPr/>
        </p:nvSpPr>
        <p:spPr>
          <a:xfrm>
            <a:off x="475287"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Assembly line dimensional tolerance monitoring</a:t>
            </a:r>
            <a:endParaRPr lang="en-US" sz="1700" b="1">
              <a:solidFill>
                <a:schemeClr val="accent1">
                  <a:alpha val="100000"/>
                </a:schemeClr>
              </a:solidFill>
              <a:latin typeface="Noto Sans SC"/>
              <a:ea typeface="Noto Sans SC"/>
              <a:cs typeface="Noto Sans SC"/>
            </a:endParaRPr>
          </a:p>
        </p:txBody>
      </p:sp>
      <p:sp>
        <p:nvSpPr>
          <p:cNvPr id="8" name="TextBox 8"/>
          <p:cNvSpPr txBox="1"/>
          <p:nvPr/>
        </p:nvSpPr>
        <p:spPr>
          <a:xfrm>
            <a:off x="475287"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Implement Xbar-R chart real-time monitoring of key assembly dimensions, conduct normality testing and process capability analysis through Minitab, and reduce the rework rate by more than 15%.</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4416600"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Improved coating thickness uniformity</a:t>
            </a:r>
            <a:endParaRPr lang="en-US" sz="1700" b="1">
              <a:solidFill>
                <a:schemeClr val="accent1">
                  <a:alpha val="100000"/>
                </a:schemeClr>
              </a:solidFill>
              <a:latin typeface="Noto Sans SC"/>
              <a:ea typeface="Noto Sans SC"/>
              <a:cs typeface="Noto Sans SC"/>
            </a:endParaRPr>
          </a:p>
        </p:txBody>
      </p:sp>
      <p:sp>
        <p:nvSpPr>
          <p:cNvPr id="10" name="TextBox 10"/>
          <p:cNvSpPr txBox="1"/>
          <p:nvPr/>
        </p:nvSpPr>
        <p:spPr>
          <a:xfrm>
            <a:off x="4416600"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Based on the histogram and Pareto chart, the nozzle wear problem of the spraying equipment was identified, and the thickness CPK was increased from 0.8 to 1.33 after adjusting the air pressure parameters.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8337121"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Reduced defective rate of stamping parts</a:t>
            </a:r>
            <a:endParaRPr lang="en-US" sz="1700" b="1">
              <a:solidFill>
                <a:schemeClr val="accent1">
                  <a:alpha val="100000"/>
                </a:schemeClr>
              </a:solidFill>
              <a:latin typeface="Noto Sans SC"/>
              <a:ea typeface="Noto Sans SC"/>
              <a:cs typeface="Noto Sans SC"/>
            </a:endParaRPr>
          </a:p>
        </p:txBody>
      </p:sp>
      <p:sp>
        <p:nvSpPr>
          <p:cNvPr id="12" name="TextBox 12"/>
          <p:cNvSpPr txBox="1"/>
          <p:nvPr/>
        </p:nvSpPr>
        <p:spPr>
          <a:xfrm>
            <a:off x="8337121"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Through hierarchical analysis of defect types, the locked mold gap is the key factor. After optimization using DOE experiments, the defective rate was reduced from 5% to 0.7%.</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345567" y="1333976"/>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3" name="Freeform 3"/>
          <p:cNvSpPr/>
          <p:nvPr/>
        </p:nvSpPr>
        <p:spPr>
          <a:xfrm flipH="1">
            <a:off x="6373368" y="1362551"/>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flipH="1">
            <a:off x="858078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5" name="Freeform 5"/>
          <p:cNvSpPr/>
          <p:nvPr/>
        </p:nvSpPr>
        <p:spPr>
          <a:xfrm flipH="1">
            <a:off x="787993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6" name="Freeform 6"/>
          <p:cNvSpPr/>
          <p:nvPr/>
        </p:nvSpPr>
        <p:spPr>
          <a:xfrm>
            <a:off x="34556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7" name="Freeform 7"/>
          <p:cNvSpPr/>
          <p:nvPr/>
        </p:nvSpPr>
        <p:spPr>
          <a:xfrm>
            <a:off x="34556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8" name="Freeform 8"/>
          <p:cNvSpPr/>
          <p:nvPr/>
        </p:nvSpPr>
        <p:spPr>
          <a:xfrm>
            <a:off x="7465511" y="5155091"/>
            <a:ext cx="1312093" cy="1136448"/>
          </a:xfrm>
          <a:custGeom>
            <a:avLst/>
            <a:gdLst/>
            <a:ahLst/>
            <a:cxnLst/>
            <a:rect l="l" t="t" r="r" b="b"/>
            <a:pathLst>
              <a:path w="596961" h="517048">
                <a:moveTo>
                  <a:pt x="0" y="517049"/>
                </a:moveTo>
                <a:lnTo>
                  <a:pt x="0" y="517049"/>
                </a:lnTo>
                <a:lnTo>
                  <a:pt x="596961" y="517049"/>
                </a:lnTo>
                <a:lnTo>
                  <a:pt x="298527" y="0"/>
                </a:lnTo>
              </a:path>
            </a:pathLst>
          </a:custGeom>
          <a:solidFill>
            <a:schemeClr val="accent3">
              <a:alpha val="100000"/>
            </a:schemeClr>
          </a:solidFill>
        </p:spPr>
      </p:sp>
      <p:sp>
        <p:nvSpPr>
          <p:cNvPr id="9" name="Freeform 9"/>
          <p:cNvSpPr/>
          <p:nvPr/>
        </p:nvSpPr>
        <p:spPr>
          <a:xfrm>
            <a:off x="6142870" y="2863519"/>
            <a:ext cx="1931923" cy="3346845"/>
          </a:xfrm>
          <a:custGeom>
            <a:avLst/>
            <a:gdLst/>
            <a:ahLst/>
            <a:cxnLst/>
            <a:rect l="l" t="t" r="r" b="b"/>
            <a:pathLst>
              <a:path w="878964" h="1522709">
                <a:moveTo>
                  <a:pt x="878964" y="1005660"/>
                </a:moveTo>
                <a:lnTo>
                  <a:pt x="298434" y="0"/>
                </a:lnTo>
                <a:lnTo>
                  <a:pt x="0" y="517049"/>
                </a:lnTo>
                <a:lnTo>
                  <a:pt x="580437" y="1522709"/>
                </a:lnTo>
              </a:path>
            </a:pathLst>
          </a:custGeom>
          <a:solidFill>
            <a:schemeClr val="accent1">
              <a:alpha val="100000"/>
            </a:schemeClr>
          </a:solidFill>
        </p:spPr>
      </p:sp>
      <p:sp>
        <p:nvSpPr>
          <p:cNvPr id="10" name="Freeform 10"/>
          <p:cNvSpPr/>
          <p:nvPr/>
        </p:nvSpPr>
        <p:spPr>
          <a:xfrm>
            <a:off x="3414397" y="5155091"/>
            <a:ext cx="1312093" cy="1136448"/>
          </a:xfrm>
          <a:custGeom>
            <a:avLst/>
            <a:gdLst/>
            <a:ahLst/>
            <a:cxnLst/>
            <a:rect l="l" t="t" r="r" b="b"/>
            <a:pathLst>
              <a:path w="596961" h="517048">
                <a:moveTo>
                  <a:pt x="298434" y="0"/>
                </a:moveTo>
                <a:lnTo>
                  <a:pt x="298434" y="0"/>
                </a:lnTo>
                <a:lnTo>
                  <a:pt x="0" y="517049"/>
                </a:lnTo>
                <a:lnTo>
                  <a:pt x="596961" y="517049"/>
                </a:lnTo>
              </a:path>
            </a:pathLst>
          </a:custGeom>
          <a:solidFill>
            <a:schemeClr val="accent3">
              <a:alpha val="100000"/>
            </a:schemeClr>
          </a:solidFill>
        </p:spPr>
      </p:sp>
      <p:sp>
        <p:nvSpPr>
          <p:cNvPr id="11" name="Freeform 11"/>
          <p:cNvSpPr/>
          <p:nvPr/>
        </p:nvSpPr>
        <p:spPr>
          <a:xfrm>
            <a:off x="4164078" y="5155091"/>
            <a:ext cx="3207697" cy="1136448"/>
          </a:xfrm>
          <a:custGeom>
            <a:avLst/>
            <a:gdLst/>
            <a:ahLst/>
            <a:cxnLst/>
            <a:rect l="l" t="t" r="r" b="b"/>
            <a:pathLst>
              <a:path w="1459401" h="517048">
                <a:moveTo>
                  <a:pt x="298434" y="517049"/>
                </a:moveTo>
                <a:lnTo>
                  <a:pt x="1459402" y="517049"/>
                </a:lnTo>
                <a:lnTo>
                  <a:pt x="1160968" y="0"/>
                </a:lnTo>
                <a:lnTo>
                  <a:pt x="0" y="0"/>
                </a:lnTo>
              </a:path>
            </a:pathLst>
          </a:custGeom>
          <a:solidFill>
            <a:schemeClr val="accent1">
              <a:alpha val="100000"/>
            </a:schemeClr>
          </a:solidFill>
        </p:spPr>
      </p:sp>
      <p:sp>
        <p:nvSpPr>
          <p:cNvPr id="12" name="Freeform 12"/>
          <p:cNvSpPr/>
          <p:nvPr/>
        </p:nvSpPr>
        <p:spPr>
          <a:xfrm>
            <a:off x="5440056" y="1645894"/>
            <a:ext cx="1311889" cy="1136448"/>
          </a:xfrm>
          <a:custGeom>
            <a:avLst/>
            <a:gdLst/>
            <a:ahLst/>
            <a:cxnLst/>
            <a:rect l="l" t="t" r="r" b="b"/>
            <a:pathLst>
              <a:path w="596868" h="517048">
                <a:moveTo>
                  <a:pt x="596869" y="517049"/>
                </a:moveTo>
                <a:lnTo>
                  <a:pt x="596869" y="517049"/>
                </a:lnTo>
                <a:lnTo>
                  <a:pt x="298434" y="0"/>
                </a:lnTo>
                <a:lnTo>
                  <a:pt x="0" y="517049"/>
                </a:lnTo>
              </a:path>
            </a:pathLst>
          </a:custGeom>
          <a:solidFill>
            <a:schemeClr val="accent3">
              <a:alpha val="100000"/>
            </a:schemeClr>
          </a:solidFill>
        </p:spPr>
      </p:sp>
      <p:sp>
        <p:nvSpPr>
          <p:cNvPr id="13" name="Freeform 13"/>
          <p:cNvSpPr/>
          <p:nvPr/>
        </p:nvSpPr>
        <p:spPr>
          <a:xfrm>
            <a:off x="4117211" y="2863519"/>
            <a:ext cx="2587867" cy="2210395"/>
          </a:xfrm>
          <a:custGeom>
            <a:avLst/>
            <a:gdLst/>
            <a:ahLst/>
            <a:cxnLst/>
            <a:rect l="l" t="t" r="r" b="b"/>
            <a:pathLst>
              <a:path w="1177398" h="1005660">
                <a:moveTo>
                  <a:pt x="580530" y="0"/>
                </a:moveTo>
                <a:lnTo>
                  <a:pt x="0" y="1005660"/>
                </a:lnTo>
                <a:lnTo>
                  <a:pt x="596961" y="1005660"/>
                </a:lnTo>
                <a:lnTo>
                  <a:pt x="1177399" y="0"/>
                </a:lnTo>
              </a:path>
            </a:pathLst>
          </a:custGeom>
          <a:solidFill>
            <a:schemeClr val="accent1">
              <a:alpha val="100000"/>
            </a:schemeClr>
          </a:solidFill>
        </p:spPr>
      </p:sp>
      <p:sp>
        <p:nvSpPr>
          <p:cNvPr id="14" name="TextBox 14"/>
          <p:cNvSpPr txBox="1"/>
          <p:nvPr/>
        </p:nvSpPr>
        <p:spPr>
          <a:xfrm>
            <a:off x="5379244" y="5460397"/>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data collection</a:t>
            </a:r>
            <a:endParaRPr lang="en-US" sz="1500">
              <a:solidFill>
                <a:srgbClr val="FFFFFF">
                  <a:alpha val="100000"/>
                </a:srgbClr>
              </a:solidFill>
              <a:latin typeface="Noto Sans SC"/>
              <a:ea typeface="Noto Sans SC"/>
              <a:cs typeface="Noto Sans SC"/>
            </a:endParaRPr>
          </a:p>
        </p:txBody>
      </p:sp>
      <p:sp>
        <p:nvSpPr>
          <p:cNvPr id="15" name="TextBox 15"/>
          <p:cNvSpPr txBox="1"/>
          <p:nvPr/>
        </p:nvSpPr>
        <p:spPr>
          <a:xfrm>
            <a:off x="4951952" y="3706273"/>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Teamwork</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6661214" y="4305490"/>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process capability</a:t>
            </a:r>
            <a:endParaRPr lang="en-US" sz="1500">
              <a:solidFill>
                <a:srgbClr val="FFFFFF">
                  <a:alpha val="100000"/>
                </a:srgbClr>
              </a:solidFill>
              <a:latin typeface="Noto Sans SC"/>
              <a:ea typeface="Noto Sans SC"/>
              <a:cs typeface="Noto Sans SC"/>
            </a:endParaRPr>
          </a:p>
        </p:txBody>
      </p:sp>
      <p:sp>
        <p:nvSpPr>
          <p:cNvPr id="17" name="TextBox 17"/>
          <p:cNvSpPr txBox="1"/>
          <p:nvPr/>
        </p:nvSpPr>
        <p:spPr>
          <a:xfrm>
            <a:off x="725617" y="5421809"/>
            <a:ext cx="2362200"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Carry out SPC data collection training, guide team members to formulate measurement plans, determine reasonable sampling frequencies, and master the identification methods of special causes and common causes.</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725617" y="4235977"/>
            <a:ext cx="30194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Conduct process capability analysis training for the current production process, master CP/CPK calculation and interpretation methods, and learn to use control charts to identify sources of process variation.</a:t>
            </a:r>
            <a:endParaRPr lang="en-US" sz="1000">
              <a:solidFill>
                <a:schemeClr val="dk1">
                  <a:alpha val="100000"/>
                </a:schemeClr>
              </a:solidFill>
              <a:latin typeface="Noto Sans SC"/>
              <a:ea typeface="Noto Sans SC"/>
              <a:cs typeface="Noto Sans SC"/>
            </a:endParaRPr>
          </a:p>
        </p:txBody>
      </p:sp>
      <p:sp>
        <p:nvSpPr>
          <p:cNvPr id="19" name="AutoShape 19"/>
          <p:cNvSpPr/>
          <p:nvPr/>
        </p:nvSpPr>
        <p:spPr>
          <a:xfrm>
            <a:off x="1643809" y="3008581"/>
            <a:ext cx="534188" cy="534188"/>
          </a:xfrm>
          <a:prstGeom prst="ellipse">
            <a:avLst/>
          </a:prstGeom>
          <a:solidFill>
            <a:schemeClr val="accent3">
              <a:alpha val="100000"/>
            </a:schemeClr>
          </a:solidFill>
        </p:spPr>
      </p:sp>
      <p:sp>
        <p:nvSpPr>
          <p:cNvPr id="20" name="AutoShape 20"/>
          <p:cNvSpPr/>
          <p:nvPr/>
        </p:nvSpPr>
        <p:spPr>
          <a:xfrm>
            <a:off x="753667" y="3008581"/>
            <a:ext cx="534188" cy="534188"/>
          </a:xfrm>
          <a:prstGeom prst="ellipse">
            <a:avLst/>
          </a:prstGeom>
          <a:solidFill>
            <a:schemeClr val="accent3">
              <a:alpha val="100000"/>
            </a:schemeClr>
          </a:solidFill>
        </p:spPr>
      </p:sp>
      <p:sp>
        <p:nvSpPr>
          <p:cNvPr id="21" name="AutoShape 21"/>
          <p:cNvSpPr/>
          <p:nvPr/>
        </p:nvSpPr>
        <p:spPr>
          <a:xfrm>
            <a:off x="2533951" y="3008581"/>
            <a:ext cx="534188" cy="534188"/>
          </a:xfrm>
          <a:prstGeom prst="ellipse">
            <a:avLst/>
          </a:prstGeom>
          <a:solidFill>
            <a:schemeClr val="accent3">
              <a:alpha val="100000"/>
            </a:schemeClr>
          </a:solidFill>
        </p:spPr>
      </p:sp>
      <p:sp>
        <p:nvSpPr>
          <p:cNvPr id="22" name="TextBox 22"/>
          <p:cNvSpPr txBox="1"/>
          <p:nvPr/>
        </p:nvSpPr>
        <p:spPr>
          <a:xfrm>
            <a:off x="725617" y="2188528"/>
            <a:ext cx="39338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Special SPC training: organize practical training such as control chart interpretation and process stability analysis to improve the team's sensitivity and response speed to variation signals</a:t>
            </a:r>
            <a:endParaRPr lang="en-US" sz="1000">
              <a:solidFill>
                <a:schemeClr val="dk1">
                  <a:alpha val="100000"/>
                </a:schemeClr>
              </a:solidFill>
              <a:latin typeface="Noto Sans SC"/>
              <a:ea typeface="Noto Sans SC"/>
              <a:cs typeface="Noto Sans SC"/>
            </a:endParaRPr>
          </a:p>
        </p:txBody>
      </p:sp>
      <p:sp>
        <p:nvSpPr>
          <p:cNvPr id="23" name="TextBox 23"/>
          <p:cNvSpPr txBox="1"/>
          <p:nvPr/>
        </p:nvSpPr>
        <p:spPr>
          <a:xfrm>
            <a:off x="725617" y="1686081"/>
            <a:ext cx="3883378"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Improvement measures: Skill strengthening</a:t>
            </a:r>
            <a:endParaRPr lang="en-US" sz="2000">
              <a:solidFill>
                <a:schemeClr val="dk1">
                  <a:alpha val="100000"/>
                </a:schemeClr>
              </a:solidFill>
              <a:latin typeface="Noto Sans SC"/>
              <a:ea typeface="Noto Sans SC"/>
              <a:cs typeface="Noto Sans SC"/>
            </a:endParaRPr>
          </a:p>
        </p:txBody>
      </p:sp>
      <p:sp>
        <p:nvSpPr>
          <p:cNvPr id="24" name="TextBox 24"/>
          <p:cNvSpPr txBox="1"/>
          <p:nvPr/>
        </p:nvSpPr>
        <p:spPr>
          <a:xfrm flipH="1">
            <a:off x="9101017" y="5421809"/>
            <a:ext cx="2362200"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Minitab application: Use Minitab for data entry and outlier screening, and establish standardized data collection templates to ensure the stability of the measurement system</a:t>
            </a:r>
            <a:endParaRPr lang="en-US" sz="1000">
              <a:solidFill>
                <a:schemeClr val="dk1">
                  <a:alpha val="100000"/>
                </a:schemeClr>
              </a:solidFill>
              <a:latin typeface="Noto Sans SC"/>
              <a:ea typeface="Noto Sans SC"/>
              <a:cs typeface="Noto Sans SC"/>
            </a:endParaRPr>
          </a:p>
        </p:txBody>
      </p:sp>
      <p:sp>
        <p:nvSpPr>
          <p:cNvPr id="25" name="TextBox 25"/>
          <p:cNvSpPr txBox="1"/>
          <p:nvPr/>
        </p:nvSpPr>
        <p:spPr>
          <a:xfrm flipH="1">
            <a:off x="8441129" y="4235977"/>
            <a:ext cx="30194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Automated analysis: Use Minitab macro commands to automatically generate process capability reports and establish a real-time monitoring system to reduce manual analysis errors</a:t>
            </a:r>
            <a:endParaRPr lang="en-US" sz="1000">
              <a:solidFill>
                <a:schemeClr val="dk1">
                  <a:alpha val="100000"/>
                </a:schemeClr>
              </a:solidFill>
              <a:latin typeface="Noto Sans SC"/>
              <a:ea typeface="Noto Sans SC"/>
              <a:cs typeface="Noto Sans SC"/>
            </a:endParaRPr>
          </a:p>
        </p:txBody>
      </p:sp>
      <p:sp>
        <p:nvSpPr>
          <p:cNvPr id="26" name="AutoShape 26"/>
          <p:cNvSpPr/>
          <p:nvPr/>
        </p:nvSpPr>
        <p:spPr>
          <a:xfrm flipH="1">
            <a:off x="10009606" y="3008581"/>
            <a:ext cx="534188" cy="534188"/>
          </a:xfrm>
          <a:prstGeom prst="ellipse">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7" name="AutoShape 27"/>
          <p:cNvSpPr/>
          <p:nvPr/>
        </p:nvSpPr>
        <p:spPr>
          <a:xfrm flipH="1">
            <a:off x="10899747" y="3008581"/>
            <a:ext cx="534188" cy="534188"/>
          </a:xfrm>
          <a:prstGeom prst="ellipse">
            <a:avLst/>
          </a:prstGeom>
          <a:solidFill>
            <a:schemeClr val="accent3">
              <a:alpha val="100000"/>
            </a:schemeClr>
          </a:solidFill>
        </p:spPr>
      </p:sp>
      <p:sp>
        <p:nvSpPr>
          <p:cNvPr id="28" name="AutoShape 28"/>
          <p:cNvSpPr/>
          <p:nvPr/>
        </p:nvSpPr>
        <p:spPr>
          <a:xfrm flipH="1">
            <a:off x="9119464" y="3008581"/>
            <a:ext cx="534188" cy="534188"/>
          </a:xfrm>
          <a:prstGeom prst="ellipse">
            <a:avLst/>
          </a:prstGeom>
          <a:solidFill>
            <a:schemeClr val="accent3">
              <a:alpha val="100000"/>
            </a:schemeClr>
          </a:solidFill>
        </p:spPr>
      </p:sp>
      <p:sp>
        <p:nvSpPr>
          <p:cNvPr id="29" name="TextBox 29"/>
          <p:cNvSpPr txBox="1"/>
          <p:nvPr/>
        </p:nvSpPr>
        <p:spPr>
          <a:xfrm flipH="1">
            <a:off x="7528879" y="2188528"/>
            <a:ext cx="39338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Minitab collaboration: Establish a shared analysis template library to achieve real-time synchronization of control chart data and multi-position collaborative analysis through the central database</a:t>
            </a:r>
            <a:endParaRPr lang="en-US" sz="1000">
              <a:solidFill>
                <a:schemeClr val="dk1">
                  <a:alpha val="100000"/>
                </a:schemeClr>
              </a:solidFill>
              <a:latin typeface="Noto Sans SC"/>
              <a:ea typeface="Noto Sans SC"/>
              <a:cs typeface="Noto Sans SC"/>
            </a:endParaRPr>
          </a:p>
        </p:txBody>
      </p:sp>
      <p:sp>
        <p:nvSpPr>
          <p:cNvPr id="30" name="TextBox 30"/>
          <p:cNvSpPr txBox="1"/>
          <p:nvPr/>
        </p:nvSpPr>
        <p:spPr>
          <a:xfrm flipH="1">
            <a:off x="7642088" y="1686081"/>
            <a:ext cx="3822902" cy="333375"/>
          </a:xfrm>
          <a:prstGeom prst="rect">
            <a:avLst/>
          </a:prstGeom>
          <a:noFill/>
        </p:spPr>
        <p:txBody>
          <a:bodyPr vert="horz" wrap="squar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Improvement measures: system optimization</a:t>
            </a:r>
            <a:endParaRPr lang="en-US" sz="2000">
              <a:solidFill>
                <a:schemeClr val="dk1">
                  <a:alpha val="100000"/>
                </a:scheme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Continuous improvement project implementation</a:t>
            </a:r>
            <a:endParaRPr lang="en-US" sz="3000" b="1">
              <a:solidFill>
                <a:schemeClr val="dk2">
                  <a:alpha val="100000"/>
                </a:schemeClr>
              </a:solidFill>
              <a:latin typeface="Noto Sans SC"/>
              <a:ea typeface="Noto Sans SC"/>
              <a:cs typeface="Noto Sans SC"/>
            </a:endParaRPr>
          </a:p>
        </p:txBody>
      </p:sp>
      <p:sp>
        <p:nvSpPr>
          <p:cNvPr id="32" name="Freeform 32"/>
          <p:cNvSpPr/>
          <p:nvPr/>
        </p:nvSpPr>
        <p:spPr>
          <a:xfrm>
            <a:off x="1734503" y="3094672"/>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3" name="Freeform 33"/>
          <p:cNvSpPr/>
          <p:nvPr/>
        </p:nvSpPr>
        <p:spPr>
          <a:xfrm>
            <a:off x="844549" y="3094477"/>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4" name="Freeform 34"/>
          <p:cNvSpPr/>
          <p:nvPr/>
        </p:nvSpPr>
        <p:spPr>
          <a:xfrm>
            <a:off x="2624833" y="3113527"/>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35" name="Freeform 35"/>
          <p:cNvSpPr/>
          <p:nvPr/>
        </p:nvSpPr>
        <p:spPr>
          <a:xfrm>
            <a:off x="9200820" y="3104002"/>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6" name="Freeform 36"/>
          <p:cNvSpPr/>
          <p:nvPr/>
        </p:nvSpPr>
        <p:spPr>
          <a:xfrm>
            <a:off x="10086379" y="3094477"/>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7" name="Freeform 37"/>
          <p:cNvSpPr/>
          <p:nvPr/>
        </p:nvSpPr>
        <p:spPr>
          <a:xfrm>
            <a:off x="10981103" y="3104002"/>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Practice data analysis after class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515104" y="1943785"/>
            <a:ext cx="3637467" cy="1772200"/>
          </a:xfrm>
          <a:prstGeom prst="roundRect">
            <a:avLst>
              <a:gd name="adj" fmla="val 7233"/>
            </a:avLst>
          </a:prstGeom>
          <a:solidFill>
            <a:schemeClr val="lt2">
              <a:alpha val="60000"/>
            </a:schemeClr>
          </a:solidFill>
        </p:spPr>
      </p:sp>
      <p:sp>
        <p:nvSpPr>
          <p:cNvPr id="4" name="TextBox 4"/>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Thread aperture stability: 300 sets of aperture measurement data are provided, and students are required to complete stability analysis, process capability calculation and inference of root causes of abnormal points.</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1</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4278857"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2</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42611"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3</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51510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4</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278857"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5</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8042611"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Case 6</a:t>
            </a:r>
            <a:endParaRPr lang="en-US" sz="2400" b="1">
              <a:solidFill>
                <a:schemeClr val="accent1">
                  <a:alpha val="100000"/>
                </a:schemeClr>
              </a:solidFill>
              <a:latin typeface="Noto Sans SC"/>
              <a:ea typeface="Noto Sans SC"/>
              <a:cs typeface="Noto Sans SC"/>
            </a:endParaRPr>
          </a:p>
        </p:txBody>
      </p:sp>
      <p:sp>
        <p:nvSpPr>
          <p:cNvPr id="11" name="AutoShape 11"/>
          <p:cNvSpPr/>
          <p:nvPr/>
        </p:nvSpPr>
        <p:spPr>
          <a:xfrm>
            <a:off x="4278857" y="1943785"/>
            <a:ext cx="3637467" cy="1772200"/>
          </a:xfrm>
          <a:prstGeom prst="roundRect">
            <a:avLst>
              <a:gd name="adj" fmla="val 7233"/>
            </a:avLst>
          </a:prstGeom>
          <a:solidFill>
            <a:schemeClr val="lt2">
              <a:alpha val="60000"/>
            </a:schemeClr>
          </a:solidFill>
        </p:spPr>
      </p:sp>
      <p:sp>
        <p:nvSpPr>
          <p:cNvPr id="12" name="TextBox 12"/>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Battery voltage consistency: Contains voltage test data of 5 production lines. It is required to use box plots to compare differences in production lines and design improvement plans.</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8042611" y="1943785"/>
            <a:ext cx="3637467" cy="1772200"/>
          </a:xfrm>
          <a:prstGeom prst="roundRect">
            <a:avLst>
              <a:gd name="adj" fmla="val 7233"/>
            </a:avLst>
          </a:prstGeom>
          <a:solidFill>
            <a:schemeClr val="lt2">
              <a:alpha val="60000"/>
            </a:schemeClr>
          </a:solidFill>
        </p:spPr>
      </p:sp>
      <p:sp>
        <p:nvSpPr>
          <p:cNvPr id="14" name="TextBox 14"/>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Packaging weight compliance: simulate FDA audit scenarios and generate reports based on 2,000 pieces of weight data, including trend analysis, traceability of out-of-standard batches and corrective measures.</a:t>
            </a:r>
            <a:endParaRPr lang="en-US" sz="1500">
              <a:solidFill>
                <a:schemeClr val="dk1">
                  <a:alpha val="100000"/>
                </a:schemeClr>
              </a:solidFill>
              <a:latin typeface="Noto Sans SC"/>
              <a:ea typeface="Noto Sans SC"/>
              <a:cs typeface="Noto Sans SC"/>
            </a:endParaRPr>
          </a:p>
        </p:txBody>
      </p:sp>
      <p:sp>
        <p:nvSpPr>
          <p:cNvPr id="15" name="AutoShape 15"/>
          <p:cNvSpPr/>
          <p:nvPr/>
        </p:nvSpPr>
        <p:spPr>
          <a:xfrm>
            <a:off x="515104" y="4500511"/>
            <a:ext cx="3637467" cy="1772200"/>
          </a:xfrm>
          <a:prstGeom prst="roundRect">
            <a:avLst>
              <a:gd name="adj" fmla="val 7233"/>
            </a:avLst>
          </a:prstGeom>
          <a:solidFill>
            <a:schemeClr val="lt2">
              <a:alpha val="60000"/>
            </a:schemeClr>
          </a:solidFill>
        </p:spPr>
      </p:sp>
      <p:sp>
        <p:nvSpPr>
          <p:cNvPr id="16" name="TextBox 16"/>
          <p:cNvSpPr txBox="1"/>
          <p:nvPr/>
        </p:nvSpPr>
        <p:spPr>
          <a:xfrm>
            <a:off x="74061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Heat treatment hardness distribution: Different heat hardness values ​​are given to guide students to complete normality conversion, control weight limit calculation and long-term process performance evaluation.</a:t>
            </a:r>
            <a:endParaRPr lang="en-US" sz="1500">
              <a:solidFill>
                <a:schemeClr val="dk1">
                  <a:alpha val="100000"/>
                </a:schemeClr>
              </a:solidFill>
              <a:latin typeface="Noto Sans SC"/>
              <a:ea typeface="Noto Sans SC"/>
              <a:cs typeface="Noto Sans SC"/>
            </a:endParaRPr>
          </a:p>
        </p:txBody>
      </p:sp>
      <p:sp>
        <p:nvSpPr>
          <p:cNvPr id="17" name="AutoShape 17"/>
          <p:cNvSpPr/>
          <p:nvPr/>
        </p:nvSpPr>
        <p:spPr>
          <a:xfrm>
            <a:off x="4278857" y="4500511"/>
            <a:ext cx="3637467" cy="1772200"/>
          </a:xfrm>
          <a:prstGeom prst="roundRect">
            <a:avLst>
              <a:gd name="adj" fmla="val 7233"/>
            </a:avLst>
          </a:prstGeom>
          <a:solidFill>
            <a:schemeClr val="lt2">
              <a:alpha val="60000"/>
            </a:schemeClr>
          </a:solidFill>
        </p:spPr>
      </p:sp>
      <p:sp>
        <p:nvSpPr>
          <p:cNvPr id="18" name="TextBox 18"/>
          <p:cNvSpPr txBox="1"/>
          <p:nvPr/>
        </p:nvSpPr>
        <p:spPr>
          <a:xfrm>
            <a:off x="4504366"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Stamping speed impact analysis: including paired data of speed parameters and dimensional deviations, practicing regression analysis and interaction diagram drawing.</a:t>
            </a:r>
            <a:endParaRPr lang="en-US" sz="1500">
              <a:solidFill>
                <a:schemeClr val="dk1">
                  <a:alpha val="100000"/>
                </a:schemeClr>
              </a:solidFill>
              <a:latin typeface="Noto Sans SC"/>
              <a:ea typeface="Noto Sans SC"/>
              <a:cs typeface="Noto Sans SC"/>
            </a:endParaRPr>
          </a:p>
        </p:txBody>
      </p:sp>
      <p:sp>
        <p:nvSpPr>
          <p:cNvPr id="19" name="AutoShape 19"/>
          <p:cNvSpPr/>
          <p:nvPr/>
        </p:nvSpPr>
        <p:spPr>
          <a:xfrm>
            <a:off x="8042611" y="4500511"/>
            <a:ext cx="3637467" cy="1772200"/>
          </a:xfrm>
          <a:prstGeom prst="roundRect">
            <a:avLst>
              <a:gd name="adj" fmla="val 7233"/>
            </a:avLst>
          </a:prstGeom>
          <a:solidFill>
            <a:schemeClr val="lt2">
              <a:alpha val="60000"/>
            </a:schemeClr>
          </a:solidFill>
        </p:spPr>
      </p:sp>
      <p:sp>
        <p:nvSpPr>
          <p:cNvPr id="20" name="TextBox 20"/>
          <p:cNvSpPr txBox="1"/>
          <p:nvPr/>
        </p:nvSpPr>
        <p:spPr>
          <a:xfrm>
            <a:off x="8268120"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Cleanliness testing data: For particle count data, teachers use Poisson distribution control charts to monitor and formulate cleaning standard optimization suggestions.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thanks for listening</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AFBFF"/>
      </a:lt1>
      <a:dk2>
        <a:srgbClr val="313141"/>
      </a:dk2>
      <a:lt2>
        <a:srgbClr val="EDF6FD"/>
      </a:lt2>
      <a:accent1>
        <a:srgbClr val="2D9AEF"/>
      </a:accent1>
      <a:accent2>
        <a:srgbClr val="2D9AEF"/>
      </a:accent2>
      <a:accent3>
        <a:srgbClr val="00B0F0"/>
      </a:accent3>
      <a:accent4>
        <a:srgbClr val="158DEA"/>
      </a:accent4>
      <a:accent5>
        <a:srgbClr val="2789D5"/>
      </a:accent5>
      <a:accent6>
        <a:srgbClr val="0D80DA"/>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6699</Words>
  <Application>Microsoft PowerPoint</Application>
  <PresentationFormat>Widescreen</PresentationFormat>
  <Paragraphs>700</Paragraphs>
  <Slides>32</Slides>
  <Notes>0</Notes>
  <HiddenSlides>0</HiddenSlides>
  <MMClips>0</MMClips>
  <ScaleCrop>false</ScaleCrop>
  <HeadingPairs>
    <vt:vector size="6" baseType="variant">
      <vt:variant>
        <vt:lpstr>Fonts Used</vt:lpstr>
      </vt:variant>
      <vt:variant>
        <vt:i4>23</vt:i4>
      </vt:variant>
      <vt:variant>
        <vt:lpstr>主题</vt:lpstr>
      </vt:variant>
      <vt:variant>
        <vt:i4>2</vt:i4>
      </vt:variant>
      <vt:variant>
        <vt:lpstr>幻灯片标题</vt:lpstr>
      </vt:variant>
      <vt:variant>
        <vt:i4>32</vt:i4>
      </vt:variant>
    </vt:vector>
  </HeadingPairs>
  <TitlesOfParts>
    <vt:vector size="57" baseType="lpstr">
      <vt:lpstr>Arial</vt:lpstr>
      <vt:lpstr>Calibri</vt:lpstr>
      <vt:lpstr>Wingdings</vt:lpstr>
      <vt:lpstr>Noto Sans SC</vt:lpstr>
      <vt:lpstr>Thonburi</vt:lpstr>
      <vt:lpstr>Arial</vt:lpstr>
      <vt:lpstr>等线</vt:lpstr>
      <vt:lpstr>苹方-简</vt:lpstr>
      <vt:lpstr>Calibri</vt:lpstr>
      <vt:lpstr>Calibri-简</vt:lpstr>
      <vt:lpstr>Calibri</vt:lpstr>
      <vt:lpstr>汉仪旗黑</vt:lpstr>
      <vt:lpstr>Arial Unicode MS</vt:lpstr>
      <vt:lpstr>等线 Light</vt:lpstr>
      <vt:lpstr>Calibri</vt:lpstr>
      <vt:lpstr>Helvetica Neue</vt:lpstr>
      <vt:lpstr>Microsoft Yahei</vt:lpstr>
      <vt:lpstr>Microsoft Yahei</vt:lpstr>
      <vt:lpstr>Noto Sans SC</vt:lpstr>
      <vt:lpstr>Eras Medium ITC</vt:lpstr>
      <vt:lpstr>儷宋 Pro</vt:lpstr>
      <vt:lpstr>Eras Light ITC</vt:lpstr>
      <vt:lpstr>Segoe UI</vt:lpstr>
      <vt:lpstr>Office 主题​​</vt:lpstr>
      <vt:lpstr>2_Office 主题</vt:lpstr>
      <vt:lpstr>VDA6.3过程审核实战培训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3</cp:revision>
  <dcterms:created xsi:type="dcterms:W3CDTF">2026-03-31T13:49:00Z</dcterms:created>
  <dcterms:modified xsi:type="dcterms:W3CDTF">2026-03-31T13:49:00Z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293cb431f1c0f0243c96f806eeb69cf1_1774964790_2ed961682164c36c68c6ccbf632db3dd","ReservedCode1":"c941156069b3f2cce20afcd4ff90725567bd1ad7d1300e58c01af94ac10a8c74","ContentPropagator":"001191110000802100433B10001","PropagateID":"293cb431f1c0f0243c96f806eeb69cf1_1774964790_2ed961682164c36c68c6ccbf632db3dd","ReservedCode2":"c941156069b3f2cce20afcd4ff90725567bd1ad7d1300e58c01af94ac10a8c74"}</vt:lpwstr>
  </property>
  <property fmtid="{D5CDD505-2E9C-101B-9397-08002B2CF9AE}" pid="3" name="ICV">
    <vt:lpwstr>2210136D6EFB4F9FCCD0CB694879C634_42</vt:lpwstr>
  </property>
  <property fmtid="{D5CDD505-2E9C-101B-9397-08002B2CF9AE}" pid="4" name="KSOProductBuildVer">
    <vt:lpwstr>2052-12.1.23155.23155</vt:lpwstr>
  </property>
</Properties>
</file>