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283" r:id="rId3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273" r:id="rId28"/>
  </p:sldIdLst>
  <p:sldSz cx="12192000" cy="6858000"/>
  <p:notesSz cx="6858000" cy="9144000"/>
  <p:embeddedFontLst>
    <p:embeddedFont>
      <p:font typeface="Eras Medium ITC" panose="020B0602030504020804" pitchFamily="2" charset="0"/>
      <p:regular r:id="rId34"/>
    </p:embeddedFont>
    <p:embeddedFont>
      <p:font typeface="Calibri" pitchFamily="2" charset="-122"/>
      <p:regular r:id="rId35"/>
    </p:embeddedFont>
    <p:embeddedFont>
      <p:font typeface="STXinwei" panose="02010800040101010101" pitchFamily="2" charset="-122"/>
      <p:regular r:id="rId36"/>
    </p:embeddedFont>
    <p:embeddedFont>
      <p:font typeface="Calibri"/>
      <p:regular r:id="rId37"/>
    </p:embeddedFont>
    <p:embeddedFont>
      <p:font typeface="Calibri" charset="0"/>
      <p:regular r:id="rId38"/>
    </p:embeddedFont>
    <p:embeddedFont>
      <p:font typeface="Eras Light ITC" panose="020B0402030504020804" pitchFamily="2" charset="0"/>
      <p:regular r:id="rId39"/>
    </p:embeddedFont>
  </p:embeddedFont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005" userDrawn="1">
          <p15:clr>
            <a:srgbClr val="A4A3A4"/>
          </p15:clr>
        </p15:guide>
        <p15:guide id="4" pos="66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PS_1679281038" initials="W" lastIdx="0" clrIdx="0"/>
  <p:cmAuthor id="2" name="123" initials="1" lastIdx="0" clrIdx="1"/>
  <p:cmAuthor id="3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82D"/>
    <a:srgbClr val="E61E0F"/>
    <a:srgbClr val="FF8900"/>
    <a:srgbClr val="F03C0A"/>
    <a:srgbClr val="0079C2"/>
    <a:srgbClr val="0079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howGuides="1">
      <p:cViewPr varScale="1">
        <p:scale>
          <a:sx n="116" d="100"/>
          <a:sy n="116" d="100"/>
        </p:scale>
        <p:origin x="600" y="192"/>
      </p:cViewPr>
      <p:guideLst>
        <p:guide orient="horz" pos="2201"/>
        <p:guide pos="3840"/>
        <p:guide pos="1005"/>
        <p:guide pos="66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9" Type="http://schemas.openxmlformats.org/officeDocument/2006/relationships/font" Target="fonts/font6.fntdata"/><Relationship Id="rId38" Type="http://schemas.openxmlformats.org/officeDocument/2006/relationships/font" Target="fonts/font5.fntdata"/><Relationship Id="rId37" Type="http://schemas.openxmlformats.org/officeDocument/2006/relationships/font" Target="fonts/font4.fntdata"/><Relationship Id="rId36" Type="http://schemas.openxmlformats.org/officeDocument/2006/relationships/font" Target="fonts/font3.fntdata"/><Relationship Id="rId35" Type="http://schemas.openxmlformats.org/officeDocument/2006/relationships/font" Target="fonts/font2.fntdata"/><Relationship Id="rId34" Type="http://schemas.openxmlformats.org/officeDocument/2006/relationships/font" Target="fonts/font1.fntdata"/><Relationship Id="rId33" Type="http://schemas.openxmlformats.org/officeDocument/2006/relationships/commentAuthors" Target="commentAuthors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0F9B84EA-7D68-4D60-9CB1-D50884785D1C}" type="datetimeFigureOut">
              <a:rPr lang="zh-CN" altLang="en-US" strike="noStrike" noProof="1" smtClean="0">
                <a:latin typeface="Eras Medium ITC" panose="020B0602030504020804" pitchFamily="2" charset="0"/>
                <a:ea typeface="Calibri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8D4E0FC9-F1F8-4FAE-9988-3BA365CFD46F}" type="slidenum">
              <a:rPr lang="zh-CN" altLang="en-US" strike="noStrike" noProof="1" smtClean="0">
                <a:latin typeface="Eras Medium ITC" panose="020B0602030504020804" pitchFamily="2" charset="0"/>
                <a:ea typeface="Calibri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fontAlgn="base" hangingPunct="1"/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  <p:sp>
        <p:nvSpPr>
          <p:cNvPr id="4099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 eaLnBrk="1" fontAlgn="base" hangingPunct="1"/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  <p:sp>
        <p:nvSpPr>
          <p:cNvPr id="4100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4101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Click to edit Master title style</a:t>
            </a:r>
            <a:endParaRPr lang="zh-CN" altLang="en-US"/>
          </a:p>
          <a:p>
            <a:pPr lvl="1"/>
            <a:r>
              <a:rPr lang="zh-CN" altLang="en-US"/>
              <a:t>Second level</a:t>
            </a:r>
            <a:endParaRPr lang="zh-CN" altLang="en-US"/>
          </a:p>
          <a:p>
            <a:pPr lvl="2"/>
            <a:r>
              <a:rPr lang="zh-CN" altLang="en-US"/>
              <a:t>Third level</a:t>
            </a:r>
            <a:endParaRPr lang="zh-CN" altLang="en-US"/>
          </a:p>
          <a:p>
            <a:pPr lvl="3"/>
            <a:r>
              <a:rPr lang="zh-CN" altLang="en-US"/>
              <a:t>Fourth level</a:t>
            </a:r>
            <a:endParaRPr lang="zh-CN" altLang="en-US"/>
          </a:p>
          <a:p>
            <a:pPr lvl="4"/>
            <a:r>
              <a:rPr lang="zh-CN" altLang="en-US"/>
              <a:t>Fifth level</a:t>
            </a:r>
            <a:endParaRPr lang="zh-CN" altLang="en-US" dirty="0"/>
          </a:p>
        </p:txBody>
      </p:sp>
      <p:sp>
        <p:nvSpPr>
          <p:cNvPr id="4102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eaLnBrk="1" fontAlgn="base" hangingPunct="1"/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  <p:sp>
        <p:nvSpPr>
          <p:cNvPr id="4103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Calibri" panose="020F0502020204030204" pitchFamily="2" charset="0"/>
                <a:ea typeface="Calibri" pitchFamily="2" charset="-122"/>
                <a:cs typeface="+mn-cs"/>
              </a:rPr>
            </a:fld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hiliangclub.com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eaLnBrk="1" fontAlgn="base" hangingPunct="1"/>
            <a:r>
              <a:rPr lang="zh-CN" altLang="en-US" strike="noStrike" noProof="1">
                <a:latin typeface="Eras Medium ITC" panose="020B0602030504020804" pitchFamily="2" charset="0"/>
                <a:ea typeface="Calibri" pitchFamily="2" charset="-122"/>
                <a:cs typeface="+mn-cs"/>
              </a:rPr>
              <a:t> </a:t>
            </a:r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775335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eaLnBrk="1" fontAlgn="base" hangingPunct="1"/>
            <a:r>
              <a:rPr lang="zh-CN" altLang="en-US" strike="noStrike" noProof="1">
                <a:latin typeface="Eras Medium ITC" panose="020B0602030504020804" pitchFamily="2" charset="0"/>
                <a:ea typeface="Calibri" pitchFamily="2" charset="-122"/>
                <a:cs typeface="+mn-cs"/>
              </a:rPr>
              <a:t> </a:t>
            </a:r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375" y="59690"/>
            <a:ext cx="1301750" cy="553720"/>
          </a:xfrm>
          <a:prstGeom prst="rect">
            <a:avLst/>
          </a:prstGeom>
        </p:spPr>
      </p:pic>
      <p:sp>
        <p:nvSpPr>
          <p:cNvPr id="5" name="文本框 4"/>
          <p:cNvSpPr txBox="1"/>
          <p:nvPr userDrawn="1"/>
        </p:nvSpPr>
        <p:spPr>
          <a:xfrm>
            <a:off x="4764405" y="6445885"/>
            <a:ext cx="285051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65000"/>
                  </a:schemeClr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QTank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 | www.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uFillTx/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zhiliangclub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.com</a:t>
            </a:r>
            <a:endParaRPr lang="en-US" altLang="zh-CN" sz="1200">
              <a:solidFill>
                <a:schemeClr val="bg2">
                  <a:lumMod val="50000"/>
                </a:schemeClr>
              </a:solidFill>
              <a:latin typeface="儷宋 Pro" panose="02020300000000000000" charset="-120"/>
              <a:cs typeface="儷宋 Pro" panose="02020300000000000000" charset="-120"/>
              <a:hlinkClick r:id="rId3" action="ppaction://hlinkfile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Click to edit master subtitle style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37595" y="153035"/>
            <a:ext cx="771525" cy="32829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Click to edit Master title style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/>
              <a:t>Click to edit Master text style</a:t>
            </a:r>
            <a:endParaRPr lang="zh-CN" altLang="en-US"/>
          </a:p>
          <a:p>
            <a:pPr lvl="1"/>
            <a:r>
              <a:rPr lang="zh-CN" altLang="en-US"/>
              <a:t>Second level</a:t>
            </a:r>
            <a:endParaRPr lang="zh-CN" altLang="en-US"/>
          </a:p>
          <a:p>
            <a:pPr lvl="2"/>
            <a:r>
              <a:rPr lang="zh-CN" altLang="en-US"/>
              <a:t>Third level</a:t>
            </a:r>
            <a:endParaRPr lang="zh-CN" altLang="en-US"/>
          </a:p>
          <a:p>
            <a:pPr lvl="3"/>
            <a:r>
              <a:rPr lang="zh-CN" altLang="en-US"/>
              <a:t>Fourth level</a:t>
            </a:r>
            <a:endParaRPr lang="zh-CN" altLang="en-US"/>
          </a:p>
          <a:p>
            <a:pPr lvl="4"/>
            <a:r>
              <a:rPr lang="zh-CN" altLang="en-US"/>
              <a:t>Fifth level</a:t>
            </a:r>
            <a:endParaRPr lang="zh-CN" altLang="en-US"/>
          </a:p>
        </p:txBody>
      </p:sp>
      <p:sp>
        <p:nvSpPr>
          <p:cNvPr id="3076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  <p:sp>
        <p:nvSpPr>
          <p:cNvPr id="3077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eaLnBrk="0" fontAlgn="base" latinLnBrk="0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9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2pPr>
      <a:lvl3pPr marL="914400" lvl="2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3pPr>
      <a:lvl4pPr marL="1371600" lvl="3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4pPr>
      <a:lvl5pPr marL="1828800" lvl="4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5pPr>
      <a:lvl6pPr marL="2286000" lvl="5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6pPr>
      <a:lvl7pPr marL="2743200" lvl="6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7pPr>
      <a:lvl8pPr marL="3200400" lvl="7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8pPr>
      <a:lvl9pPr marL="3657600" lvl="8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In-Depth Guide to the QC Seven Tools</a:t>
            </a:r>
          </a:p>
          <a:p>
            <a:pPr>
              <a:defRPr sz="3200">
                <a:solidFill>
                  <a:srgbClr val="1E293B"/>
                </a:solidFill>
              </a:defRPr>
            </a:pPr>
            <a:r>
              <a:t>Histogram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Averages alone can mislead you twice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Knowledge Code 5.2.4 · QC Seven Tools (Classic Seven QC Tools)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003865"/>
                </a:solidFill>
                <a:latin typeface="Calibri"/>
              </a:defRPr>
            </a:pPr>
            <a:r>
              <a:t>Contents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0" y="914400"/>
            <a:ext cx="2743200" cy="36576"/>
          </a:xfrm>
          <a:prstGeom prst="rect">
            <a:avLst/>
          </a:prstGeom>
          <a:solidFill>
            <a:srgbClr val="0071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828800" y="1371600"/>
            <a:ext cx="8229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1  Nature of Histograms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2  Histogram Plotting and Interpretation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3  Histogram Practical Cases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4  Common Histogram Pitfalls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5  Histogram Combined with Other Tools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6  Advanced Histogram Uses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7  Histogram Evaluation Criteria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Summary: Histogram "Principle" and "Practice"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2/28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Preface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058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"Averages alone can mislead you twice."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Two shifts both average 3% defect rate: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Shift A: stable 2.5%–3.5%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Shift B: swings 0.5% to 8%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Which would you accept?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Averages hide distribution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Histogram is the mirror that reveals distribution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3/28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Nature of Histograms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4/28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1.1–1.2 What Is a Histogram &amp; The Average Trap</a:t>
            </a:r>
          </a:p>
        </p:txBody>
      </p:sp>
      <p:pic>
        <p:nvPicPr>
          <p:cNvPr id="3" name="Picture 2" descr="hist_mean_trap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5/28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1.3 Three Purposes + 1.4 Histogram vs Bar Chart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097280"/>
          <a:ext cx="105156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685800"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Purpose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Description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Application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Understand process state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Judge if process is stable/normal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Process capability analysis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Detect abnormal patterns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Bimodal/skewed/island shapes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Process anomaly diagnosis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Assess process capability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Compare to spec limits; calculate Cp/Cpk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SPC, capability studies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31520" y="4114800"/>
            <a:ext cx="100584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  <a:defRPr sz="1400">
                <a:solidFill>
                  <a:srgbClr val="444444"/>
                </a:solidFill>
                <a:latin typeface="Calibri"/>
              </a:defRPr>
            </a:pPr>
            <a:r>
              <a:t>Histogram vs Bar Chart:</a:t>
            </a:r>
          </a:p>
          <a:p>
            <a:pPr>
              <a:spcAft>
                <a:spcPts val="100"/>
              </a:spcAft>
              <a:defRPr sz="1400">
                <a:solidFill>
                  <a:srgbClr val="444444"/>
                </a:solidFill>
                <a:latin typeface="Calibri"/>
              </a:defRPr>
            </a:pPr>
            <a:r>
              <a:t>Histogram → continuous data, no gaps, numeric order</a:t>
            </a:r>
          </a:p>
          <a:p>
            <a:pPr>
              <a:spcAft>
                <a:spcPts val="100"/>
              </a:spcAft>
              <a:defRPr sz="1400">
                <a:solidFill>
                  <a:srgbClr val="444444"/>
                </a:solidFill>
                <a:latin typeface="Calibri"/>
              </a:defRPr>
            </a:pPr>
            <a:r>
              <a:t>Bar chart → categorical data, gaps, any order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6/28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Histogram Plotting and Interpretation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7/28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2.1 Seven-Step Plotting Process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058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Step 1  Collect data — minimum 50; recommend 100+</a:t>
            </a:r>
          </a:p>
          <a:p>
            <a:pPr>
              <a:spcAft>
                <a:spcPts val="4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Step 2  Determine range — max − min = R</a:t>
            </a:r>
          </a:p>
          <a:p>
            <a:pPr>
              <a:spcAft>
                <a:spcPts val="4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Step 3  Determine bins — k=√n or k=1+3.3lg(n)</a:t>
            </a:r>
          </a:p>
          <a:p>
            <a:pPr>
              <a:spcAft>
                <a:spcPts val="4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50→7 bins, 100→10 bins, 200→12 bins</a:t>
            </a:r>
          </a:p>
          <a:p>
            <a:pPr>
              <a:spcAft>
                <a:spcPts val="4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Step 4  Bin width — range/bins (rounded)</a:t>
            </a:r>
          </a:p>
          <a:p>
            <a:pPr>
              <a:spcAft>
                <a:spcPts val="4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Step 5  Bin boundaries — upper/lower limits, no overlap</a:t>
            </a:r>
          </a:p>
          <a:p>
            <a:pPr>
              <a:spcAft>
                <a:spcPts val="4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Step 6  Count frequency — data per interval</a:t>
            </a:r>
          </a:p>
          <a:p>
            <a:pPr>
              <a:spcAft>
                <a:spcPts val="4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Step 7  Plot — X=value, Y=frequency, mark spec limits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8/28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2.2 Six Typical Histogram Shapes</a:t>
            </a:r>
          </a:p>
        </p:txBody>
      </p:sp>
      <p:pic>
        <p:nvPicPr>
          <p:cNvPr id="3" name="Picture 2" descr="hist_types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486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9/28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Histogram Practical Cases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10/28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Case 1: Manufacturing — Shaft Diameter Distribution</a:t>
            </a:r>
          </a:p>
        </p:txBody>
      </p:sp>
      <p:pic>
        <p:nvPicPr>
          <p:cNvPr id="3" name="Picture 2" descr="hist_shaf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640080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0" y="1097280"/>
            <a:ext cx="4114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Background: Turned shaft diameter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Spec φ50±0.1 mm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100 data points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Analysis: Normal distribution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Center 50.02 mm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All within spec limits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CPK≈1.2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Recommendation: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Target 50.00 mm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Allow margin for tool wear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11/28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Case 2: Bimodal — Mixed Equipment</a:t>
            </a:r>
          </a:p>
        </p:txBody>
      </p:sp>
      <p:pic>
        <p:nvPicPr>
          <p:cNvPr id="3" name="Picture 2" descr="hist_bimodal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640080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0" y="1097280"/>
            <a:ext cx="4114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Background: Injection molded part weight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Histogram shows bimodal shape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Stratification analysis: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Machine A: average 102 g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Machine B: average 98 g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Root cause: different temperature settings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Action: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Standardize process parameters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Restore normal distribution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12/28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0" y="4114800"/>
            <a:ext cx="41148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400">
                <a:solidFill>
                  <a:srgbClr val="444444"/>
                </a:solidFill>
                <a:latin typeface="Calibri"/>
              </a:defRPr>
            </a:pPr>
            <a:r>
              <a:t>Case 4: Isolated Island</a:t>
            </a:r>
          </a:p>
          <a:p>
            <a:pPr>
              <a:spcAft>
                <a:spcPts val="200"/>
              </a:spcAft>
              <a:defRPr sz="1400">
                <a:solidFill>
                  <a:srgbClr val="444444"/>
                </a:solidFill>
                <a:latin typeface="Calibri"/>
              </a:defRPr>
            </a:pPr>
            <a:r>
              <a:t>→ Measurement error found</a:t>
            </a:r>
          </a:p>
          <a:p>
            <a:pPr>
              <a:spcAft>
                <a:spcPts val="200"/>
              </a:spcAft>
              <a:defRPr sz="1400">
                <a:solidFill>
                  <a:srgbClr val="444444"/>
                </a:solidFill>
                <a:latin typeface="Calibri"/>
              </a:defRPr>
            </a:pPr>
            <a:r>
              <a:t>→ Uncalibrated gauge</a:t>
            </a:r>
          </a:p>
          <a:p>
            <a:pPr>
              <a:spcAft>
                <a:spcPts val="200"/>
              </a:spcAft>
              <a:defRPr sz="1400">
                <a:solidFill>
                  <a:srgbClr val="444444"/>
                </a:solidFill>
                <a:latin typeface="Calibri"/>
              </a:defRPr>
            </a:pPr>
            <a:r>
              <a:t>→ Retrain</a:t>
            </a:r>
          </a:p>
          <a:p>
            <a:pPr>
              <a:spcAft>
                <a:spcPts val="200"/>
              </a:spcAft>
              <a:defRPr sz="14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400">
                <a:solidFill>
                  <a:srgbClr val="444444"/>
                </a:solidFill>
                <a:latin typeface="Calibri"/>
              </a:defRPr>
            </a:pPr>
            <a:r>
              <a:t>Case 3: Skewed</a:t>
            </a:r>
          </a:p>
          <a:p>
            <a:pPr>
              <a:spcAft>
                <a:spcPts val="200"/>
              </a:spcAft>
              <a:defRPr sz="1400">
                <a:solidFill>
                  <a:srgbClr val="444444"/>
                </a:solidFill>
                <a:latin typeface="Calibri"/>
              </a:defRPr>
            </a:pPr>
            <a:r>
              <a:t>→ Service wait time</a:t>
            </a:r>
          </a:p>
          <a:p>
            <a:pPr>
              <a:spcAft>
                <a:spcPts val="200"/>
              </a:spcAft>
              <a:defRPr sz="1400">
                <a:solidFill>
                  <a:srgbClr val="444444"/>
                </a:solidFill>
                <a:latin typeface="Calibri"/>
              </a:defRPr>
            </a:pPr>
            <a:r>
              <a:t>→ Long-tail distribution</a:t>
            </a:r>
          </a:p>
          <a:p>
            <a:pPr>
              <a:spcAft>
                <a:spcPts val="200"/>
              </a:spcAft>
              <a:defRPr sz="1400">
                <a:solidFill>
                  <a:srgbClr val="444444"/>
                </a:solidFill>
                <a:latin typeface="Calibri"/>
              </a:defRPr>
            </a:pPr>
            <a:r>
              <a:t>→ Set 15-minute alert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Case 3: Skewed + Case 4: Isolated Island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5486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0071BB"/>
                </a:solidFill>
                <a:latin typeface="Calibri"/>
              </a:defRPr>
            </a:pPr>
            <a:r>
              <a:t>Case 3: Service — Skewed Wait Time Distribution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54864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Background: Bank teller wait time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→ Mostly 3–8 minutes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→ Few exceed 20 minutes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→ Classic "long-tail distribution"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Action: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→ Set 15-minute timeout alert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→ Add windows at peak hours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0" y="118872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ED7D31"/>
                </a:solidFill>
                <a:latin typeface="Calibri"/>
              </a:defRPr>
            </a:pPr>
            <a:r>
              <a:t>Case 4: Isolated Island — Measurement Error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0" y="1737360"/>
            <a:ext cx="45720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Background: Resistance measurement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Main body 100–105 Ω, normal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Three outliers at 95 Ω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Investigation: from new inspector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Used uncalibrated gauge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Action: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→ Recalibrate gauge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→ Retrain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→ Remeasure that lot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13/28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Common Histogram Pitfalls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14/28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Five Common Histogram Pitfalls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1: Insufficient sample — 20 points hide true distribution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Minimum 50; recommend 100+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2: Wrong number of bins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✗ 3–4 bins lose info; 20+ bins messy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k=√n → 50 points→7 bins, 100→10 bins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3: No comparison to spec limits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✗ Ignore conformance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Mark USL/LSL; judge process capability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4: Abnormal shapes not investigated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✗ Bimodal/island — look and forget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Abnormal shape is a clue → stratify → root cause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Pitfall 5: Shape only, ignore sample size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✗ 30 points look "normal" — false comfort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Large sample reliable; confirm with control chart first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15/28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Pitfall 2 Detail: Impact of Wrong Bin Count</a:t>
            </a:r>
          </a:p>
        </p:txBody>
      </p:sp>
      <p:pic>
        <p:nvPicPr>
          <p:cNvPr id="3" name="Picture 2" descr="hist_bins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411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5303520"/>
            <a:ext cx="10058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0071BB"/>
                </a:solidFill>
                <a:latin typeface="Calibri"/>
              </a:defRPr>
            </a:pPr>
            <a:r>
              <a:t>Too few bins → lost info  Right count → clear shape  Too many → cluttered</a:t>
            </a:r>
          </a:p>
          <a:p>
            <a:pPr>
              <a:spcAft>
                <a:spcPts val="200"/>
              </a:spcAft>
              <a:defRPr sz="1600">
                <a:solidFill>
                  <a:srgbClr val="0071BB"/>
                </a:solidFill>
                <a:latin typeface="Calibri"/>
              </a:defRPr>
            </a:pPr>
            <a:r>
              <a:t>Rule of thumb: k = √n or k = 1 + 3.3lg(n)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16/28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Histogram Combined with Other Tools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17/28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Histogram + Control Chart / Stratification / Normality Test / Capability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Histogram + Control Chart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Control chart → in control over time?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Histogram → static distribution shape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Histogram + Stratification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Overall histogram abnormal (e.g., bimodal) → stratify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Histogram finds "problem"; stratification finds "where"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Histogram + Normality Test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Histogram qualitative → normality test quantitative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Cpk calculation assumes normal distribution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Histogram + Spec Limits = Process Capability Index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Cpk = min(CPL, CPU)  |  Cpk≥1.33 adequate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18/28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5.4 Process Capability Indices (Cp/Cpk)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Prerequisites: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① Process in control (control chart confirmed)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② Data normally distributed (histogram confirmed)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CP = (USL - LSL) / 6σ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CPK = min(CPL, CPU)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Where CPL = (μ - LSL) / 3σ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     CPU = (USL - μ) / 3σ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Criteria: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Cpk ≥ 1.33 → adequate capability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1.0 ≤ Cpk &lt; 1.33 → acceptable; monitor</a:t>
            </a:r>
          </a:p>
          <a:p>
            <a:pPr>
              <a:spcAft>
                <a:spcPts val="3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Cpk &lt; 1.0 → inadequate; improve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19/28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Advanced Histogram 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20/28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Advanced Histogram Uses</a:t>
            </a:r>
          </a:p>
        </p:txBody>
      </p:sp>
      <p:pic>
        <p:nvPicPr>
          <p:cNvPr id="3" name="Picture 2" descr="hist_compar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3657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5029200"/>
            <a:ext cx="10058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0071BB"/>
                </a:solidFill>
                <a:latin typeface="Calibri"/>
              </a:defRPr>
            </a:pPr>
            <a:r>
              <a:t>Advanced: histogram + spec limits | before/after | grouped histograms</a:t>
            </a:r>
          </a:p>
          <a:p>
            <a:pPr>
              <a:spcAft>
                <a:spcPts val="200"/>
              </a:spcAft>
              <a:defRPr sz="1600">
                <a:solidFill>
                  <a:srgbClr val="0071BB"/>
                </a:solidFill>
                <a:latin typeface="Calibri"/>
              </a:defRPr>
            </a:pPr>
            <a:r>
              <a:t>One chart: shape + location + spread + capability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21/28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Chapter 7 — Histogram Evaluation Criteria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097280"/>
          <a:ext cx="105156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653142"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Evaluation Dimension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Good Standard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Poor Practice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Adequate sample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100+ data points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Under 50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Reasonable bin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Determine bins by formula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Too many or too few</a:t>
                      </a:r>
                    </a:p>
                  </a:txBody>
                  <a:tcPr/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Clear scale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Clear axis labels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Confusing scale; no units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Spec marked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Mark USL/LSL/target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No spec limits</a:t>
                      </a:r>
                    </a:p>
                  </a:txBody>
                  <a:tcPr/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Correct analysis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Combine shape, location, spread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Shape only, ignore location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653148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Action output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Abnormal shapes investigated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Plot and forget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22/28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Histogram "Principle" and "Practice"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23/28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Calibri"/>
              </a:defRPr>
            </a:pPr>
            <a:r>
              <a:t>Summary: Histogram "Principle" and "Practice"</a:t>
            </a:r>
          </a:p>
        </p:txBody>
      </p:sp>
      <p:sp>
        <p:nvSpPr>
          <p:cNvPr id="3" name="Rectangle 2"/>
          <p:cNvSpPr/>
          <p:nvPr/>
        </p:nvSpPr>
        <p:spPr>
          <a:xfrm>
            <a:off x="3200400" y="1828800"/>
            <a:ext cx="5486400" cy="27432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28600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C8DCF0"/>
                </a:solidFill>
                <a:latin typeface="Calibri"/>
              </a:defRPr>
            </a:pPr>
            <a:r>
              <a:t>Practice (How to Plot)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926080"/>
            <a:ext cx="36576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Collect 100+ data points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Determine bins and bin width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Draw bars + mark spec limits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Observe distribution shape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228600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C8DCF0"/>
                </a:solidFill>
                <a:latin typeface="Calibri"/>
              </a:defRPr>
            </a:pPr>
            <a:r>
              <a:t>Principle (Why Plot)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2926080"/>
            <a:ext cx="36576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Not "a pretty distribution chart"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It is "see what hides behind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  the average"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It is "find problems in data,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  find improvement direction in distribution"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0" y="1828800"/>
            <a:ext cx="27432" cy="4572000"/>
          </a:xfrm>
          <a:prstGeom prst="rect">
            <a:avLst/>
          </a:prstGeom>
          <a:solidFill>
            <a:srgbClr val="FFFFFF">
              <a:lumMod val="50000"/>
              <a:lumOff val="5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371600" y="548640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0">
                <a:solidFill>
                  <a:srgbClr val="ED7D31"/>
                </a:solidFill>
                <a:latin typeface="Calibri"/>
              </a:defRPr>
            </a:pPr>
            <a:r>
              <a:t>Greatest value — expose the lie of averages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594360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C8DCF0"/>
                </a:solidFill>
                <a:latin typeface="Calibri"/>
              </a:defRPr>
            </a:pPr>
            <a:r>
              <a:t>A manager focused only on averages may run a wildly unstable process — and think all is well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640080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C8DCF0"/>
                </a:solidFill>
                <a:latin typeface="Calibri"/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24/28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E382D"/>
      </a:accent1>
      <a:accent2>
        <a:srgbClr val="0079C2"/>
      </a:accent2>
      <a:accent3>
        <a:srgbClr val="FFFFFF"/>
      </a:accent3>
      <a:accent4>
        <a:srgbClr val="000000"/>
      </a:accent4>
      <a:accent5>
        <a:srgbClr val="DBAEAC"/>
      </a:accent5>
      <a:accent6>
        <a:srgbClr val="006CAE"/>
      </a:accent6>
      <a:hlink>
        <a:srgbClr val="0563C1"/>
      </a:hlink>
      <a:folHlink>
        <a:srgbClr val="954F72"/>
      </a:folHlink>
    </a:clrScheme>
    <a:fontScheme name="">
      <a:majorFont>
        <a:latin typeface="Eras Medium ITC"/>
        <a:ea typeface="Calibri"/>
        <a:cs typeface=""/>
      </a:majorFont>
      <a:minorFont>
        <a:latin typeface="Eras Medium ITC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BE382D"/>
        </a:accent1>
        <a:accent2>
          <a:srgbClr val="0079C2"/>
        </a:accent2>
        <a:accent3>
          <a:srgbClr val="FFFFFF"/>
        </a:accent3>
        <a:accent4>
          <a:srgbClr val="000000"/>
        </a:accent4>
        <a:accent5>
          <a:srgbClr val="DBAEAC"/>
        </a:accent5>
        <a:accent6>
          <a:srgbClr val="006CA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2551</Words>
  <Application>Microsoft PowerPoint</Application>
  <PresentationFormat>Widescreen</PresentationFormat>
  <Paragraphs>360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9" baseType="lpstr">
      <vt:lpstr>Arial</vt:lpstr>
      <vt:lpstr>Calibri</vt:lpstr>
      <vt:lpstr>Wingdings</vt:lpstr>
      <vt:lpstr>Eras Medium ITC</vt:lpstr>
      <vt:lpstr>Calibri</vt:lpstr>
      <vt:lpstr>儷宋 Pro</vt:lpstr>
      <vt:lpstr>Calibri</vt:lpstr>
      <vt:lpstr>Helvetica Neue</vt:lpstr>
      <vt:lpstr>汉仪书宋二KW</vt:lpstr>
      <vt:lpstr>Arial Black</vt:lpstr>
      <vt:lpstr>Arial Black</vt:lpstr>
      <vt:lpstr>Arial Black</vt:lpstr>
      <vt:lpstr>Calibri</vt:lpstr>
      <vt:lpstr>Calibri</vt:lpstr>
      <vt:lpstr>STXinwei</vt:lpstr>
      <vt:lpstr>Calibri</vt:lpstr>
      <vt:lpstr>Calibri</vt:lpstr>
      <vt:lpstr>Calibri-简</vt:lpstr>
      <vt:lpstr>Arial Unicode MS</vt:lpstr>
      <vt:lpstr>Eras Light ITC</vt:lpstr>
      <vt:lpstr>Segoe UI</vt:lpstr>
      <vt:lpstr>苹方-简</vt:lpstr>
      <vt:lpstr>Calibri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Thanks！谢谢！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Gavin Yan</dc:creator>
  <cp:lastModifiedBy>QTank</cp:lastModifiedBy>
  <cp:revision>68</cp:revision>
  <dcterms:created xsi:type="dcterms:W3CDTF">2026-05-03T13:21:58Z</dcterms:created>
  <dcterms:modified xsi:type="dcterms:W3CDTF">2026-05-03T13:21:58Z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2052-12.1.25869.25869</vt:lpwstr>
  </property>
  <property fmtid="{D5CDD505-2E9C-101B-9397-08002B2CF9AE}" pid="3" name="ICV">
    <vt:lpwstr>11806BFE189D3F08CC2BA06957139955_41</vt:lpwstr>
  </property>
</Properties>
</file>