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sldIdLst>
    <p:sldId id="287"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8" r:id="rId34"/>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74"/>
  </p:normalViewPr>
  <p:slideViewPr>
    <p:cSldViewPr snapToGrid="0">
      <p:cViewPr varScale="1">
        <p:scale>
          <a:sx n="124" d="100"/>
          <a:sy n="124"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zhiliangclub.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Click to edit master title style</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Click to edit master subtitle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idx="1"/>
          </p:nvPr>
        </p:nvSpPr>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Click to edit master text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sp>
        <p:nvSpPr>
          <p:cNvPr id="3" name="页脚占位符 2"/>
          <p:cNvSpPr>
            <a:spLocks noGrp="1"/>
          </p:cNvSpPr>
          <p:nvPr>
            <p:ph type="ftr" sz="quarter" idx="11"/>
          </p:nvPr>
        </p:nvSpPr>
        <p:spPr>
          <a:xfrm>
            <a:off x="7753350" y="6356350"/>
            <a:ext cx="41148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pic>
        <p:nvPicPr>
          <p:cNvPr id="4" name="图片 3" descr="logo"/>
          <p:cNvPicPr>
            <a:picLocks noChangeAspect="1"/>
          </p:cNvPicPr>
          <p:nvPr userDrawn="1"/>
        </p:nvPicPr>
        <p:blipFill>
          <a:blip r:embed="rId2"/>
          <a:stretch>
            <a:fillRect/>
          </a:stretch>
        </p:blipFill>
        <p:spPr>
          <a:xfrm>
            <a:off x="79375" y="59690"/>
            <a:ext cx="1301750" cy="553720"/>
          </a:xfrm>
          <a:prstGeom prst="rect">
            <a:avLst/>
          </a:prstGeom>
        </p:spPr>
      </p:pic>
      <p:sp>
        <p:nvSpPr>
          <p:cNvPr id="5" name="文本框 4"/>
          <p:cNvSpPr txBox="1"/>
          <p:nvPr userDrawn="1"/>
        </p:nvSpPr>
        <p:spPr>
          <a:xfrm>
            <a:off x="4764405" y="6445885"/>
            <a:ext cx="2850515" cy="275590"/>
          </a:xfrm>
          <a:prstGeom prst="rect">
            <a:avLst/>
          </a:prstGeom>
          <a:noFill/>
          <a:ln>
            <a:noFill/>
          </a:ln>
          <a:extLst>
            <a:ext uri="{909E8E84-426E-40DD-AFC4-6F175D3DCCD1}">
              <a14:hiddenFill xmlns:a14="http://schemas.microsoft.com/office/drawing/2010/main">
                <a:solidFill>
                  <a:schemeClr val="bg1">
                    <a:lumMod val="65000"/>
                  </a:schemeClr>
                </a:solidFill>
              </a14:hiddenFill>
            </a:ext>
          </a:extLst>
        </p:spPr>
        <p:txBody>
          <a:bodyPr wrap="square" rtlCol="0">
            <a:spAutoFit/>
          </a:bodyPr>
          <a:p>
            <a:r>
              <a:rPr lang="zh-CN" altLang="en-US" sz="1200">
                <a:solidFill>
                  <a:schemeClr val="bg2">
                    <a:lumMod val="50000"/>
                  </a:schemeClr>
                </a:solidFill>
                <a:latin typeface="儷宋 Pro" panose="02020300000000000000" charset="-120"/>
                <a:cs typeface="儷宋 Pro" panose="02020300000000000000" charset="-120"/>
                <a:hlinkClick r:id="rId3" action="ppaction://hlinkfile"/>
              </a:rPr>
              <a:t>QTank</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 | www.</a:t>
            </a:r>
            <a:r>
              <a:rPr lang="en-US" altLang="zh-CN" sz="1200">
                <a:solidFill>
                  <a:schemeClr val="bg2">
                    <a:lumMod val="50000"/>
                  </a:schemeClr>
                </a:solidFill>
                <a:uFillTx/>
                <a:latin typeface="儷宋 Pro" panose="02020300000000000000" charset="-120"/>
                <a:cs typeface="儷宋 Pro" panose="02020300000000000000" charset="-120"/>
                <a:hlinkClick r:id="rId3" action="ppaction://hlinkfile"/>
              </a:rPr>
              <a:t>zhiliangclub</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.com</a:t>
            </a:r>
            <a:endParaRPr lang="en-US" altLang="zh-CN" sz="1200">
              <a:solidFill>
                <a:schemeClr val="bg2">
                  <a:lumMod val="50000"/>
                </a:schemeClr>
              </a:solidFill>
              <a:latin typeface="儷宋 Pro" panose="02020300000000000000" charset="-120"/>
              <a:cs typeface="儷宋 Pro" panose="02020300000000000000" charset="-120"/>
              <a:hlinkClick r:id="rId3" action="ppaction://hlinkfile"/>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a:t>Click to edit Master title style</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a:t>Click to edit Master text style</a:t>
            </a:r>
            <a:endParaRPr lang="zh-CN" altLang="en-US"/>
          </a:p>
          <a:p>
            <a:pPr lvl="1"/>
            <a:r>
              <a:rPr lang="zh-CN" altLang="en-US"/>
              <a:t>Second level</a:t>
            </a:r>
            <a:endParaRPr lang="zh-CN" altLang="en-US"/>
          </a:p>
          <a:p>
            <a:pPr lvl="2"/>
            <a:r>
              <a:rPr lang="zh-CN" altLang="en-US"/>
              <a:t>Third level</a:t>
            </a:r>
            <a:endParaRPr lang="zh-CN" altLang="en-US"/>
          </a:p>
          <a:p>
            <a:pPr lvl="3"/>
            <a:r>
              <a:rPr lang="zh-CN" altLang="en-US"/>
              <a:t>Fourth level</a:t>
            </a:r>
            <a:endParaRPr lang="zh-CN" altLang="en-US"/>
          </a:p>
          <a:p>
            <a:pPr lvl="4"/>
            <a:r>
              <a:rPr lang="zh-CN" altLang="en-US"/>
              <a:t>Fifth level</a:t>
            </a:r>
            <a:endParaRPr lang="zh-CN" altLang="en-US"/>
          </a:p>
        </p:txBody>
      </p:sp>
      <p:sp>
        <p:nvSpPr>
          <p:cNvPr id="3076"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
        <p:nvSpPr>
          <p:cNvPr id="3077"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marL="0" lvl="0" indent="0" algn="l" defTabSz="914400" eaLnBrk="0" fontAlgn="base" latinLnBrk="0" hangingPunct="0">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0" fontAlgn="base" latinLnBrk="0" hangingPunct="0">
        <a:lnSpc>
          <a:spcPct val="90000"/>
        </a:lnSpc>
        <a:spcBef>
          <a:spcPts val="1000"/>
        </a:spcBef>
        <a:spcAft>
          <a:spcPct val="0"/>
        </a:spcAft>
        <a:buFont typeface="Arial" panose="020B0604020202090204" pitchFamily="34" charset="0"/>
        <a:buChar char="•"/>
        <a:defRPr sz="2800" b="0" i="0" u="none" kern="1200" baseline="0">
          <a:solidFill>
            <a:schemeClr val="tx1"/>
          </a:solidFill>
          <a:latin typeface="+mn-lt"/>
          <a:ea typeface="+mn-ea"/>
          <a:cs typeface="+mn-cs"/>
        </a:defRPr>
      </a:lvl1pPr>
      <a:lvl2pPr marL="685800" lvl="1" indent="-228600" algn="l" defTabSz="914400" eaLnBrk="0" fontAlgn="base" latinLnBrk="0" hangingPunct="0">
        <a:lnSpc>
          <a:spcPct val="90000"/>
        </a:lnSpc>
        <a:spcBef>
          <a:spcPts val="500"/>
        </a:spcBef>
        <a:spcAft>
          <a:spcPct val="0"/>
        </a:spcAft>
        <a:buFont typeface="Arial" panose="020B0604020202090204" pitchFamily="34" charset="0"/>
        <a:buChar char="•"/>
        <a:defRPr sz="2400" b="0" i="0" u="none" kern="1200" baseline="0">
          <a:solidFill>
            <a:schemeClr val="tx1"/>
          </a:solidFill>
          <a:latin typeface="+mn-lt"/>
          <a:ea typeface="+mn-ea"/>
          <a:cs typeface="+mn-cs"/>
        </a:defRPr>
      </a:lvl2pPr>
      <a:lvl3pPr marL="1143000" lvl="2" indent="-228600" algn="l" defTabSz="914400" eaLnBrk="0" fontAlgn="base" latinLnBrk="0" hangingPunct="0">
        <a:lnSpc>
          <a:spcPct val="90000"/>
        </a:lnSpc>
        <a:spcBef>
          <a:spcPts val="500"/>
        </a:spcBef>
        <a:spcAft>
          <a:spcPct val="0"/>
        </a:spcAft>
        <a:buFont typeface="Arial" panose="020B0604020202090204" pitchFamily="34" charset="0"/>
        <a:buChar char="•"/>
        <a:defRPr sz="2000" b="0" i="0" u="none" kern="1200" baseline="0">
          <a:solidFill>
            <a:schemeClr val="tx1"/>
          </a:solidFill>
          <a:latin typeface="+mn-lt"/>
          <a:ea typeface="+mn-ea"/>
          <a:cs typeface="+mn-cs"/>
        </a:defRPr>
      </a:lvl3pPr>
      <a:lvl4pPr marL="1600200" lvl="3"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4pPr>
      <a:lvl5pPr marL="2057400" lvl="4"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3" name="Rectangle 2"/>
          <p:cNvSpPr/>
          <p:nvPr/>
        </p:nvSpPr>
        <p:spPr>
          <a:xfrm>
            <a:off x="4572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97280" y="1371600"/>
            <a:ext cx="9875520" cy="438912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lIns="365760" tIns="457200"/>
          <a:lstStyle/>
          <a:p>
            <a:pPr algn="ctr">
              <a:defRPr sz="4400" b="1">
                <a:solidFill>
                  <a:srgbClr val="0EA5E9"/>
                </a:solidFill>
              </a:defRPr>
            </a:pPr>
            <a:r>
              <a:t>5S and Visual Management in Practice</a:t>
            </a:r>
          </a:p>
          <a:p>
            <a:pPr>
              <a:defRPr sz="1800">
                <a:solidFill>
                  <a:srgbClr val="64748B"/>
                </a:solidFill>
              </a:defRPr>
            </a:pPr>
            <a:r>
              <a:t>Systematically explains 5S implementation steps, red card operations, fixed-location management, and visual tools (kanban, line drawing, color management), with 5S checklist, improvement cases, and standardized manual templates attached.</a:t>
            </a:r>
          </a:p>
          <a:p>
            <a:pPr>
              <a:defRPr sz="1400">
                <a:solidFill>
                  <a:srgbClr val="64748B"/>
                </a:solidFill>
              </a:defRPr>
            </a:pPr>
            <a:r>
              <a:t>QTank</a:t>
            </a:r>
          </a:p>
        </p:txBody>
      </p:sp>
      <p:sp>
        <p:nvSpPr>
          <p:cNvPr id="8" name="TextBox 7"/>
          <p:cNvSpPr txBox="1"/>
          <p:nvPr/>
        </p:nvSpPr>
        <p:spPr>
          <a:xfrm>
            <a:off x="457200" y="6400800"/>
            <a:ext cx="4114800" cy="320040"/>
          </a:xfrm>
          <a:prstGeom prst="rect">
            <a:avLst/>
          </a:prstGeom>
          <a:noFill/>
        </p:spPr>
        <p:txBody>
          <a:bodyPr wrap="none">
            <a:spAutoFit/>
          </a:bodyPr>
          <a:lstStyle/>
          <a:p>
            <a:pPr>
              <a:defRPr sz="1000">
                <a:solidFill>
                  <a:srgbClr val="64748B"/>
                </a:solidFill>
              </a:defRPr>
            </a:pPr>
            <a:r>
              <a:t>Knowledge No. 7.2.1 · 5S and Visualization</a:t>
            </a:r>
          </a:p>
        </p:txBody>
      </p:sp>
      <p:sp>
        <p:nvSpPr>
          <p:cNvPr id="9" name="TextBox 8"/>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a:srcRect/>
          <a:stretch>
            <a:fillRect/>
          </a:stretch>
        </p:blipFill>
        <p:spPr>
          <a:xfrm>
            <a:off x="0" y="0"/>
            <a:ext cx="12192000" cy="6858000"/>
          </a:xfrm>
          <a:prstGeom prst="rect">
            <a:avLst/>
          </a:prstGeom>
        </p:spPr>
      </p:pic>
      <p:sp>
        <p:nvSpPr>
          <p:cNvPr id="4" name="TextBox 4"/>
          <p:cNvSpPr txBox="1"/>
          <p:nvPr/>
        </p:nvSpPr>
        <p:spPr>
          <a:xfrm>
            <a:off x="1182244" y="3494380"/>
            <a:ext cx="2197085" cy="766889"/>
          </a:xfrm>
          <a:prstGeom prst="rect">
            <a:avLst/>
          </a:prstGeom>
        </p:spPr>
        <p:txBody>
          <a:bodyPr vert="horz" wrap="square" lIns="114300" tIns="57150" rIns="114300" bIns="57150" rtlCol="0" anchor="ctr" anchorCtr="0">
            <a:normAutofit/>
          </a:bodyPr>
          <a:lstStyle/>
          <a:p>
            <a:pPr algn="ctr">
              <a:lnSpc>
                <a:spcPct val="120000"/>
              </a:lnSpc>
            </a:pPr>
            <a:r>
              <a:rPr lang="en-US" sz="1200" b="1">
                <a:solidFill>
                  <a:schemeClr val="accent1">
                    <a:alpha val="100000"/>
                  </a:schemeClr>
                </a:solidFill>
                <a:latin typeface="Noto Sans SC"/>
                <a:ea typeface="Noto Sans SC"/>
                <a:cs typeface="Noto Sans SC"/>
              </a:rPr>
              <a:t>CATALOGUE</a:t>
            </a:r>
            <a:endParaRPr lang="en-US" sz="1200" b="1">
              <a:solidFill>
                <a:schemeClr val="accent1">
                  <a:alpha val="100000"/>
                </a:schemeClr>
              </a:solidFill>
              <a:latin typeface="Noto Sans SC"/>
              <a:ea typeface="Noto Sans SC"/>
              <a:cs typeface="Noto Sans SC"/>
            </a:endParaRPr>
          </a:p>
        </p:txBody>
      </p:sp>
      <p:sp>
        <p:nvSpPr>
          <p:cNvPr id="5" name="TextBox 5"/>
          <p:cNvSpPr txBox="1"/>
          <p:nvPr/>
        </p:nvSpPr>
        <p:spPr>
          <a:xfrm>
            <a:off x="728786" y="2781296"/>
            <a:ext cx="3104002" cy="977265"/>
          </a:xfrm>
          <a:prstGeom prst="rect">
            <a:avLst/>
          </a:prstGeom>
        </p:spPr>
        <p:txBody>
          <a:bodyPr vert="horz" wrap="square" lIns="91440" tIns="45720" rIns="91440" bIns="45720" rtlCol="0" anchor="ctr" anchorCtr="0">
            <a:normAutofit/>
          </a:bodyPr>
          <a:lstStyle/>
          <a:p>
            <a:pPr algn="ctr">
              <a:lnSpc>
                <a:spcPct val="100000"/>
              </a:lnSpc>
              <a:spcBef>
                <a:spcPts val="375"/>
              </a:spcBef>
            </a:pPr>
            <a:r>
              <a:rPr lang="en-US" sz="5175" b="1">
                <a:solidFill>
                  <a:srgbClr val="1F1F1F">
                    <a:alpha val="100000"/>
                  </a:srgbClr>
                </a:solidFill>
                <a:latin typeface="Noto Sans SC"/>
                <a:ea typeface="Noto Sans SC"/>
                <a:cs typeface="Noto Sans SC"/>
              </a:rPr>
              <a:t>Table of contents</a:t>
            </a:r>
            <a:endParaRPr lang="en-US" sz="5175" b="1">
              <a:solidFill>
                <a:srgbClr val="1F1F1F">
                  <a:alpha val="100000"/>
                </a:srgbClr>
              </a:solidFill>
              <a:latin typeface="Noto Sans SC"/>
              <a:ea typeface="Noto Sans SC"/>
              <a:cs typeface="Noto Sans SC"/>
            </a:endParaRPr>
          </a:p>
        </p:txBody>
      </p:sp>
      <p:sp>
        <p:nvSpPr>
          <p:cNvPr id="6" name="TextBox 6"/>
          <p:cNvSpPr txBox="1"/>
          <p:nvPr/>
        </p:nvSpPr>
        <p:spPr>
          <a:xfrm>
            <a:off x="4884695" y="1702344"/>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01</a:t>
            </a:r>
            <a:endParaRPr lang="en-US" sz="2700">
              <a:solidFill>
                <a:schemeClr val="accent1">
                  <a:alpha val="100000"/>
                </a:schemeClr>
              </a:solidFill>
              <a:latin typeface="Noto Sans SC"/>
              <a:ea typeface="Noto Sans SC"/>
              <a:cs typeface="Noto Sans SC"/>
            </a:endParaRPr>
          </a:p>
        </p:txBody>
      </p:sp>
      <p:sp>
        <p:nvSpPr>
          <p:cNvPr id="7" name="TextBox 7"/>
          <p:cNvSpPr txBox="1"/>
          <p:nvPr/>
        </p:nvSpPr>
        <p:spPr>
          <a:xfrm>
            <a:off x="5580020" y="1751878"/>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5S Management Overview</a:t>
            </a:r>
            <a:endParaRPr lang="en-US" sz="2100">
              <a:solidFill>
                <a:srgbClr val="232323">
                  <a:alpha val="100000"/>
                </a:srgbClr>
              </a:solidFill>
              <a:latin typeface="Noto Sans SC"/>
              <a:ea typeface="Noto Sans SC"/>
              <a:cs typeface="Noto Sans SC"/>
            </a:endParaRPr>
          </a:p>
        </p:txBody>
      </p:sp>
      <p:sp>
        <p:nvSpPr>
          <p:cNvPr id="8" name="TextBox 8"/>
          <p:cNvSpPr txBox="1"/>
          <p:nvPr/>
        </p:nvSpPr>
        <p:spPr>
          <a:xfrm>
            <a:off x="4884695" y="2411090"/>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02</a:t>
            </a:r>
            <a:endParaRPr lang="en-US" sz="2700">
              <a:solidFill>
                <a:schemeClr val="accent1">
                  <a:alpha val="100000"/>
                </a:schemeClr>
              </a:solidFill>
              <a:latin typeface="Noto Sans SC"/>
              <a:ea typeface="Noto Sans SC"/>
              <a:cs typeface="Noto Sans SC"/>
            </a:endParaRPr>
          </a:p>
        </p:txBody>
      </p:sp>
      <p:sp>
        <p:nvSpPr>
          <p:cNvPr id="9" name="TextBox 9"/>
          <p:cNvSpPr txBox="1"/>
          <p:nvPr/>
        </p:nvSpPr>
        <p:spPr>
          <a:xfrm>
            <a:off x="5580020" y="2456811"/>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5S implementation steps</a:t>
            </a:r>
            <a:endParaRPr lang="en-US" sz="2100">
              <a:solidFill>
                <a:srgbClr val="232323">
                  <a:alpha val="100000"/>
                </a:srgbClr>
              </a:solidFill>
              <a:latin typeface="Noto Sans SC"/>
              <a:ea typeface="Noto Sans SC"/>
              <a:cs typeface="Noto Sans SC"/>
            </a:endParaRPr>
          </a:p>
        </p:txBody>
      </p:sp>
      <p:sp>
        <p:nvSpPr>
          <p:cNvPr id="10" name="TextBox 10"/>
          <p:cNvSpPr txBox="1"/>
          <p:nvPr/>
        </p:nvSpPr>
        <p:spPr>
          <a:xfrm>
            <a:off x="4884695" y="3119837"/>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03</a:t>
            </a:r>
            <a:endParaRPr lang="en-US" sz="2700">
              <a:solidFill>
                <a:schemeClr val="accent1">
                  <a:alpha val="100000"/>
                </a:schemeClr>
              </a:solidFill>
              <a:latin typeface="Noto Sans SC"/>
              <a:ea typeface="Noto Sans SC"/>
              <a:cs typeface="Noto Sans SC"/>
            </a:endParaRPr>
          </a:p>
        </p:txBody>
      </p:sp>
      <p:sp>
        <p:nvSpPr>
          <p:cNvPr id="11" name="TextBox 11"/>
          <p:cNvSpPr txBox="1"/>
          <p:nvPr/>
        </p:nvSpPr>
        <p:spPr>
          <a:xfrm>
            <a:off x="5580020" y="3175083"/>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Red card combat practice</a:t>
            </a:r>
            <a:endParaRPr lang="en-US" sz="2100">
              <a:solidFill>
                <a:srgbClr val="232323">
                  <a:alpha val="100000"/>
                </a:srgbClr>
              </a:solidFill>
              <a:latin typeface="Noto Sans SC"/>
              <a:ea typeface="Noto Sans SC"/>
              <a:cs typeface="Noto Sans SC"/>
            </a:endParaRPr>
          </a:p>
        </p:txBody>
      </p:sp>
      <p:sp>
        <p:nvSpPr>
          <p:cNvPr id="12" name="TextBox 12"/>
          <p:cNvSpPr txBox="1"/>
          <p:nvPr/>
        </p:nvSpPr>
        <p:spPr>
          <a:xfrm>
            <a:off x="4894220" y="3828583"/>
            <a:ext cx="561975"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04</a:t>
            </a:r>
            <a:endParaRPr lang="en-US" sz="2700">
              <a:solidFill>
                <a:schemeClr val="accent1">
                  <a:alpha val="100000"/>
                </a:schemeClr>
              </a:solidFill>
              <a:latin typeface="Noto Sans SC"/>
              <a:ea typeface="Noto Sans SC"/>
              <a:cs typeface="Noto Sans SC"/>
            </a:endParaRPr>
          </a:p>
        </p:txBody>
      </p:sp>
      <p:sp>
        <p:nvSpPr>
          <p:cNvPr id="13" name="TextBox 13"/>
          <p:cNvSpPr txBox="1"/>
          <p:nvPr/>
        </p:nvSpPr>
        <p:spPr>
          <a:xfrm>
            <a:off x="5580020" y="3883830"/>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Setting management method</a:t>
            </a:r>
            <a:endParaRPr lang="en-US" sz="2100">
              <a:solidFill>
                <a:srgbClr val="232323">
                  <a:alpha val="100000"/>
                </a:srgbClr>
              </a:solidFill>
              <a:latin typeface="Noto Sans SC"/>
              <a:ea typeface="Noto Sans SC"/>
              <a:cs typeface="Noto Sans SC"/>
            </a:endParaRPr>
          </a:p>
        </p:txBody>
      </p:sp>
      <p:sp>
        <p:nvSpPr>
          <p:cNvPr id="14" name="TextBox 14"/>
          <p:cNvSpPr txBox="1"/>
          <p:nvPr/>
        </p:nvSpPr>
        <p:spPr>
          <a:xfrm>
            <a:off x="4884695" y="4535669"/>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05</a:t>
            </a:r>
            <a:endParaRPr lang="en-US" sz="2700">
              <a:solidFill>
                <a:schemeClr val="accent1">
                  <a:alpha val="100000"/>
                </a:schemeClr>
              </a:solidFill>
              <a:latin typeface="Noto Sans SC"/>
              <a:ea typeface="Noto Sans SC"/>
              <a:cs typeface="Noto Sans SC"/>
            </a:endParaRPr>
          </a:p>
        </p:txBody>
      </p:sp>
      <p:sp>
        <p:nvSpPr>
          <p:cNvPr id="15" name="TextBox 15"/>
          <p:cNvSpPr txBox="1"/>
          <p:nvPr/>
        </p:nvSpPr>
        <p:spPr>
          <a:xfrm>
            <a:off x="5580020" y="4560436"/>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Visualization tool application</a:t>
            </a:r>
            <a:endParaRPr lang="en-US" sz="2100">
              <a:solidFill>
                <a:srgbClr val="232323">
                  <a:alpha val="100000"/>
                </a:srgbClr>
              </a:solidFill>
              <a:latin typeface="Noto Sans SC"/>
              <a:ea typeface="Noto Sans SC"/>
              <a:cs typeface="Noto Sans SC"/>
            </a:endParaRPr>
          </a:p>
        </p:txBody>
      </p:sp>
      <p:sp>
        <p:nvSpPr>
          <p:cNvPr id="16" name="TextBox 16"/>
          <p:cNvSpPr txBox="1"/>
          <p:nvPr/>
        </p:nvSpPr>
        <p:spPr>
          <a:xfrm>
            <a:off x="4888034" y="5234961"/>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06</a:t>
            </a:r>
            <a:endParaRPr lang="en-US" sz="2700">
              <a:solidFill>
                <a:schemeClr val="accent1">
                  <a:alpha val="100000"/>
                </a:schemeClr>
              </a:solidFill>
              <a:latin typeface="Noto Sans SC"/>
              <a:ea typeface="Noto Sans SC"/>
              <a:cs typeface="Noto Sans SC"/>
            </a:endParaRPr>
          </a:p>
        </p:txBody>
      </p:sp>
      <p:sp>
        <p:nvSpPr>
          <p:cNvPr id="17" name="TextBox 17"/>
          <p:cNvSpPr txBox="1"/>
          <p:nvPr/>
        </p:nvSpPr>
        <p:spPr>
          <a:xfrm>
            <a:off x="5583359" y="5278778"/>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Practical cases and challenges</a:t>
            </a:r>
            <a:endParaRPr lang="en-US" sz="2100">
              <a:solidFill>
                <a:srgbClr val="232323">
                  <a:alpha val="100000"/>
                </a:srgbClr>
              </a:solidFill>
              <a:latin typeface="Noto Sans SC"/>
              <a:ea typeface="Noto Sans SC"/>
              <a:cs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01</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5S Management Overview</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91125" y="2110894"/>
            <a:ext cx="369656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5S originated from Japan's Toyota Production System (TPS) and is one of the basic tools of lean production. It was originally proposed by the Japanese manufacturing industry to improve on-site efficiency, and later gradually developed into a global management method.</a:t>
            </a:r>
            <a:endParaRPr lang="en-US" sz="1500">
              <a:solidFill>
                <a:schemeClr val="dk1">
                  <a:alpha val="100000"/>
                </a:schemeClr>
              </a:solidFill>
              <a:latin typeface="Noto Sans SC"/>
              <a:ea typeface="Noto Sans SC"/>
              <a:cs typeface="Noto Sans SC"/>
            </a:endParaRPr>
          </a:p>
        </p:txBody>
      </p:sp>
      <p:sp>
        <p:nvSpPr>
          <p:cNvPr id="3" name="TextBox 3"/>
          <p:cNvSpPr txBox="1"/>
          <p:nvPr/>
        </p:nvSpPr>
        <p:spPr>
          <a:xfrm>
            <a:off x="607698" y="1650147"/>
            <a:ext cx="3679987"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Origin of management philosophy</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563125" y="4426629"/>
            <a:ext cx="372456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The core concept of 5S is deeply influenced by the Japanese "craftsman spirit" and emphasizes reducing waste and improving efficiency through detail optimization and environmental order, while cultivating employees' professionalism.</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579698" y="3965882"/>
            <a:ext cx="3707987"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cultural background</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7913397" y="2110894"/>
            <a:ext cx="363680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5S stands for Seiri, Seiton, Seiso, Seiketsu and Shitsuke. They are the acronyms of five Japanese words, corresponding to different on-site management principles.</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7913397" y="1650147"/>
            <a:ext cx="3653373"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Terminology explanation</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7913397" y="4426629"/>
            <a:ext cx="3608800" cy="1622772"/>
          </a:xfrm>
          <a:prstGeom prst="rect">
            <a:avLst/>
          </a:prstGeom>
          <a:noFill/>
        </p:spPr>
        <p:txBody>
          <a:bodyPr vert="horz" wrap="square" lIns="91440" tIns="45720" rIns="91440" bIns="4572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After the 1980s, with the popularization of the lean production concept, 5S was widely adopted by European and American companies, and variants such as 6S (increased safety) were derived, becoming a common standard in the manufacturing and service industries.</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7913397" y="3965882"/>
            <a:ext cx="3625373" cy="560841"/>
          </a:xfrm>
          <a:prstGeom prst="rect">
            <a:avLst/>
          </a:prstGeom>
          <a:noFill/>
        </p:spPr>
        <p:txBody>
          <a:bodyPr vert="horz" wrap="square" lIns="91440" tIns="45720" rIns="91440" bIns="45720"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Global promotion</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definition and origin of 5S</a:t>
            </a:r>
            <a:endParaRPr lang="en-US" sz="3000" b="1">
              <a:solidFill>
                <a:schemeClr val="dk2">
                  <a:alpha val="100000"/>
                </a:schemeClr>
              </a:solidFill>
              <a:latin typeface="Noto Sans SC"/>
              <a:ea typeface="Noto Sans SC"/>
              <a:cs typeface="Noto Sans SC"/>
            </a:endParaRPr>
          </a:p>
        </p:txBody>
      </p:sp>
      <p:sp>
        <p:nvSpPr>
          <p:cNvPr id="11" name="Freeform 11"/>
          <p:cNvSpPr/>
          <p:nvPr/>
        </p:nvSpPr>
        <p:spPr>
          <a:xfrm>
            <a:off x="5298153" y="3104315"/>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2" name="Freeform 12"/>
          <p:cNvSpPr/>
          <p:nvPr/>
        </p:nvSpPr>
        <p:spPr>
          <a:xfrm>
            <a:off x="4434792" y="2240953"/>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2">
              <a:alpha val="100000"/>
            </a:schemeClr>
          </a:solidFill>
        </p:spPr>
      </p:sp>
      <p:sp>
        <p:nvSpPr>
          <p:cNvPr id="13" name="Freeform 13"/>
          <p:cNvSpPr/>
          <p:nvPr/>
        </p:nvSpPr>
        <p:spPr>
          <a:xfrm>
            <a:off x="6159720" y="3965882"/>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2">
              <a:alpha val="100000"/>
            </a:schemeClr>
          </a:solidFill>
        </p:spPr>
      </p:sp>
      <p:sp>
        <p:nvSpPr>
          <p:cNvPr id="14" name="Freeform 14"/>
          <p:cNvSpPr/>
          <p:nvPr/>
        </p:nvSpPr>
        <p:spPr>
          <a:xfrm>
            <a:off x="6159720" y="2240953"/>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5" name="Freeform 15"/>
          <p:cNvSpPr/>
          <p:nvPr/>
        </p:nvSpPr>
        <p:spPr>
          <a:xfrm>
            <a:off x="4434792" y="3965882"/>
            <a:ext cx="1597488" cy="1597488"/>
          </a:xfrm>
          <a:custGeom>
            <a:avLst/>
            <a:gdLst/>
            <a:ahLst/>
            <a:cxnLst/>
            <a:rect l="l" t="t" r="r" b="b"/>
            <a:pathLst>
              <a:path w="890" h="890">
                <a:moveTo>
                  <a:pt x="0" y="445"/>
                </a:moveTo>
                <a:lnTo>
                  <a:pt x="445" y="0"/>
                </a:lnTo>
                <a:lnTo>
                  <a:pt x="890" y="445"/>
                </a:lnTo>
                <a:lnTo>
                  <a:pt x="445" y="890"/>
                </a:lnTo>
                <a:lnTo>
                  <a:pt x="0" y="445"/>
                </a:lnTo>
              </a:path>
            </a:pathLst>
          </a:custGeom>
          <a:solidFill>
            <a:schemeClr val="accent1">
              <a:alpha val="100000"/>
            </a:schemeClr>
          </a:solidFill>
        </p:spPr>
      </p:sp>
      <p:sp>
        <p:nvSpPr>
          <p:cNvPr id="16" name="TextBox 16"/>
          <p:cNvSpPr txBox="1"/>
          <p:nvPr/>
        </p:nvSpPr>
        <p:spPr>
          <a:xfrm>
            <a:off x="4808721" y="2798715"/>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7" name="TextBox 17"/>
          <p:cNvSpPr txBox="1"/>
          <p:nvPr/>
        </p:nvSpPr>
        <p:spPr>
          <a:xfrm>
            <a:off x="6533649" y="2798715"/>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18" name="TextBox 18"/>
          <p:cNvSpPr txBox="1"/>
          <p:nvPr/>
        </p:nvSpPr>
        <p:spPr>
          <a:xfrm>
            <a:off x="4808721" y="452364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6533649" y="452364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0" name="Freeform 20"/>
          <p:cNvSpPr/>
          <p:nvPr/>
        </p:nvSpPr>
        <p:spPr>
          <a:xfrm>
            <a:off x="5811147" y="3680132"/>
            <a:ext cx="571500" cy="571500"/>
          </a:xfrm>
          <a:custGeom>
            <a:avLst/>
            <a:gdLst/>
            <a:ahLst/>
            <a:cxnLst/>
            <a:rect l="l" t="t" r="r" b="b"/>
            <a:pathLst>
              <a:path w="9753600" h="9753600">
                <a:moveTo>
                  <a:pt x="9480575" y="2318400"/>
                </a:moveTo>
                <a:cubicBezTo>
                  <a:pt x="9330477" y="1970037"/>
                  <a:pt x="9115410" y="1658638"/>
                  <a:pt x="8843216" y="1390924"/>
                </a:cubicBezTo>
                <a:cubicBezTo>
                  <a:pt x="8571022" y="1124331"/>
                  <a:pt x="8255142" y="915985"/>
                  <a:pt x="7902298" y="769247"/>
                </a:cubicBezTo>
                <a:cubicBezTo>
                  <a:pt x="7538253" y="618028"/>
                  <a:pt x="7152924" y="541858"/>
                  <a:pt x="6755275" y="541858"/>
                </a:cubicBezTo>
                <a:cubicBezTo>
                  <a:pt x="6203046" y="541858"/>
                  <a:pt x="5664258" y="693077"/>
                  <a:pt x="5196040" y="978713"/>
                </a:cubicBezTo>
                <a:cubicBezTo>
                  <a:pt x="5084026" y="1047041"/>
                  <a:pt x="4977613" y="1122091"/>
                  <a:pt x="4876800" y="1203861"/>
                </a:cubicBezTo>
                <a:cubicBezTo>
                  <a:pt x="4775987" y="1122091"/>
                  <a:pt x="4669574" y="1047041"/>
                  <a:pt x="4557560" y="978713"/>
                </a:cubicBezTo>
                <a:cubicBezTo>
                  <a:pt x="4089342" y="693077"/>
                  <a:pt x="3550554" y="541858"/>
                  <a:pt x="2998325" y="541858"/>
                </a:cubicBezTo>
                <a:cubicBezTo>
                  <a:pt x="2600676" y="541858"/>
                  <a:pt x="2215347" y="618028"/>
                  <a:pt x="1851302" y="769247"/>
                </a:cubicBezTo>
                <a:cubicBezTo>
                  <a:pt x="1499578" y="914865"/>
                  <a:pt x="1182578" y="1124331"/>
                  <a:pt x="910384" y="1390924"/>
                </a:cubicBezTo>
                <a:cubicBezTo>
                  <a:pt x="637070" y="1658638"/>
                  <a:pt x="423123" y="1970037"/>
                  <a:pt x="273025" y="2318400"/>
                </a:cubicBezTo>
                <a:cubicBezTo>
                  <a:pt x="117325" y="2680205"/>
                  <a:pt x="37795" y="3064413"/>
                  <a:pt x="37795" y="3459823"/>
                </a:cubicBezTo>
                <a:cubicBezTo>
                  <a:pt x="37795" y="3832830"/>
                  <a:pt x="113965" y="4221518"/>
                  <a:pt x="265184" y="4616928"/>
                </a:cubicBezTo>
                <a:cubicBezTo>
                  <a:pt x="391759" y="4947369"/>
                  <a:pt x="573222" y="5290132"/>
                  <a:pt x="805091" y="5636255"/>
                </a:cubicBezTo>
                <a:cubicBezTo>
                  <a:pt x="1172497" y="6184003"/>
                  <a:pt x="1677680" y="6755275"/>
                  <a:pt x="2304959" y="7334387"/>
                </a:cubicBezTo>
                <a:cubicBezTo>
                  <a:pt x="3344448" y="8294347"/>
                  <a:pt x="4373857" y="8957470"/>
                  <a:pt x="4417543" y="8984353"/>
                </a:cubicBezTo>
                <a:lnTo>
                  <a:pt x="4683016" y="9154615"/>
                </a:lnTo>
                <a:cubicBezTo>
                  <a:pt x="4800630" y="9229664"/>
                  <a:pt x="4951849" y="9229664"/>
                  <a:pt x="5069464" y="9154615"/>
                </a:cubicBezTo>
                <a:lnTo>
                  <a:pt x="5334937" y="8984353"/>
                </a:lnTo>
                <a:cubicBezTo>
                  <a:pt x="5378623" y="8956350"/>
                  <a:pt x="6406911" y="8294347"/>
                  <a:pt x="7447521" y="7334387"/>
                </a:cubicBezTo>
                <a:cubicBezTo>
                  <a:pt x="8074800" y="6755275"/>
                  <a:pt x="8579983" y="6184003"/>
                  <a:pt x="8947389" y="5636255"/>
                </a:cubicBezTo>
                <a:cubicBezTo>
                  <a:pt x="9179258" y="5290132"/>
                  <a:pt x="9361841" y="4947369"/>
                  <a:pt x="9487296" y="4616928"/>
                </a:cubicBezTo>
                <a:cubicBezTo>
                  <a:pt x="9638515" y="4221518"/>
                  <a:pt x="9714685" y="3832830"/>
                  <a:pt x="9714685" y="3459823"/>
                </a:cubicBezTo>
                <a:cubicBezTo>
                  <a:pt x="9715805" y="3064413"/>
                  <a:pt x="9636275" y="2680205"/>
                  <a:pt x="9480575" y="2318400"/>
                </a:cubicBezTo>
              </a:path>
            </a:pathLst>
          </a:custGeom>
          <a:solidFill>
            <a:srgbClr val="FFFFFE">
              <a:alpha val="100000"/>
            </a:srgbClr>
          </a:solid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369164" y="3086153"/>
            <a:ext cx="2274704" cy="547649"/>
          </a:xfrm>
          <a:custGeom>
            <a:avLst/>
            <a:gdLst/>
            <a:ahLst/>
            <a:cxnLst/>
            <a:rect l="l" t="t" r="r" b="b"/>
            <a:pathLst>
              <a:path w="2274704" h="547649">
                <a:moveTo>
                  <a:pt x="0" y="0"/>
                </a:moveTo>
                <a:lnTo>
                  <a:pt x="2274704" y="0"/>
                </a:lnTo>
                <a:lnTo>
                  <a:pt x="2274704" y="547649"/>
                </a:lnTo>
                <a:lnTo>
                  <a:pt x="0" y="547649"/>
                </a:lnTo>
                <a:lnTo>
                  <a:pt x="0" y="0"/>
                </a:lnTo>
              </a:path>
            </a:pathLst>
          </a:custGeom>
          <a:solidFill>
            <a:schemeClr val="accent1">
              <a:alpha val="100000"/>
            </a:schemeClr>
          </a:solidFill>
        </p:spPr>
      </p:sp>
      <p:sp>
        <p:nvSpPr>
          <p:cNvPr id="3" name="Freeform 3"/>
          <p:cNvSpPr/>
          <p:nvPr/>
        </p:nvSpPr>
        <p:spPr>
          <a:xfrm>
            <a:off x="2689587"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a:off x="4982400"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sp>
      <p:sp>
        <p:nvSpPr>
          <p:cNvPr id="5" name="Freeform 5"/>
          <p:cNvSpPr/>
          <p:nvPr/>
        </p:nvSpPr>
        <p:spPr>
          <a:xfrm>
            <a:off x="7275213"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sp>
      <p:sp>
        <p:nvSpPr>
          <p:cNvPr id="6" name="TextBox 6"/>
          <p:cNvSpPr txBox="1"/>
          <p:nvPr/>
        </p:nvSpPr>
        <p:spPr>
          <a:xfrm>
            <a:off x="369164" y="3175310"/>
            <a:ext cx="2278380"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Sort (Seiri)</a:t>
            </a:r>
            <a:endParaRPr lang="en-US" sz="1800">
              <a:solidFill>
                <a:srgbClr val="FFFFFF">
                  <a:alpha val="100000"/>
                </a:srgbClr>
              </a:solidFill>
              <a:latin typeface="Noto Sans SC"/>
              <a:ea typeface="Noto Sans SC"/>
              <a:cs typeface="Noto Sans SC"/>
            </a:endParaRPr>
          </a:p>
        </p:txBody>
      </p:sp>
      <p:sp>
        <p:nvSpPr>
          <p:cNvPr id="7" name="TextBox 7"/>
          <p:cNvSpPr txBox="1"/>
          <p:nvPr/>
        </p:nvSpPr>
        <p:spPr>
          <a:xfrm>
            <a:off x="2689587"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Set in Order (Seiton)</a:t>
            </a:r>
            <a:endParaRPr lang="en-US" sz="1800">
              <a:solidFill>
                <a:srgbClr val="FFFFFF">
                  <a:alpha val="100000"/>
                </a:srgbClr>
              </a:solidFill>
              <a:latin typeface="Noto Sans SC"/>
              <a:ea typeface="Noto Sans SC"/>
              <a:cs typeface="Noto Sans SC"/>
            </a:endParaRPr>
          </a:p>
        </p:txBody>
      </p:sp>
      <p:sp>
        <p:nvSpPr>
          <p:cNvPr id="8" name="TextBox 8"/>
          <p:cNvSpPr txBox="1"/>
          <p:nvPr/>
        </p:nvSpPr>
        <p:spPr>
          <a:xfrm>
            <a:off x="4982400"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Shine (Seiso)</a:t>
            </a:r>
            <a:endParaRPr lang="en-US" sz="1800">
              <a:solidFill>
                <a:srgbClr val="FFFFFF">
                  <a:alpha val="100000"/>
                </a:srgbClr>
              </a:solidFill>
              <a:latin typeface="Noto Sans SC"/>
              <a:ea typeface="Noto Sans SC"/>
              <a:cs typeface="Noto Sans SC"/>
            </a:endParaRPr>
          </a:p>
        </p:txBody>
      </p:sp>
      <p:sp>
        <p:nvSpPr>
          <p:cNvPr id="9" name="TextBox 9"/>
          <p:cNvSpPr txBox="1"/>
          <p:nvPr/>
        </p:nvSpPr>
        <p:spPr>
          <a:xfrm>
            <a:off x="7275213"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Standardize (Seiketsu)</a:t>
            </a:r>
            <a:endParaRPr lang="en-US" sz="1800">
              <a:solidFill>
                <a:srgbClr val="FFFFFF">
                  <a:alpha val="100000"/>
                </a:srgbClr>
              </a:solidFill>
              <a:latin typeface="Noto Sans SC"/>
              <a:ea typeface="Noto Sans SC"/>
              <a:cs typeface="Noto Sans SC"/>
            </a:endParaRPr>
          </a:p>
        </p:txBody>
      </p:sp>
      <p:sp>
        <p:nvSpPr>
          <p:cNvPr id="10" name="Freeform 10"/>
          <p:cNvSpPr/>
          <p:nvPr/>
        </p:nvSpPr>
        <p:spPr>
          <a:xfrm>
            <a:off x="9568026" y="3086153"/>
            <a:ext cx="2260984" cy="547649"/>
          </a:xfrm>
          <a:custGeom>
            <a:avLst/>
            <a:gdLst/>
            <a:ahLst/>
            <a:cxnLst/>
            <a:rect l="l" t="t" r="r" b="b"/>
            <a:pathLst>
              <a:path w="2260984" h="547649">
                <a:moveTo>
                  <a:pt x="0" y="0"/>
                </a:moveTo>
                <a:lnTo>
                  <a:pt x="2260984" y="0"/>
                </a:lnTo>
                <a:lnTo>
                  <a:pt x="2260984" y="547649"/>
                </a:lnTo>
                <a:lnTo>
                  <a:pt x="0" y="547649"/>
                </a:lnTo>
                <a:lnTo>
                  <a:pt x="0" y="0"/>
                </a:lnTo>
              </a:path>
            </a:pathLst>
          </a:custGeom>
          <a:solidFill>
            <a:schemeClr val="accent2">
              <a:alpha val="100000"/>
            </a:schemeClr>
          </a:solidFill>
        </p:spPr>
      </p:sp>
      <p:sp>
        <p:nvSpPr>
          <p:cNvPr id="11" name="TextBox 11"/>
          <p:cNvSpPr txBox="1"/>
          <p:nvPr/>
        </p:nvSpPr>
        <p:spPr>
          <a:xfrm>
            <a:off x="9568026" y="3175310"/>
            <a:ext cx="217677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Sustain (Shitsuke)</a:t>
            </a:r>
            <a:endParaRPr lang="en-US" sz="1800">
              <a:solidFill>
                <a:srgbClr val="FFFFFF">
                  <a:alpha val="100000"/>
                </a:srgbClr>
              </a:solidFill>
              <a:latin typeface="Noto Sans SC"/>
              <a:ea typeface="Noto Sans SC"/>
              <a:cs typeface="Noto Sans SC"/>
            </a:endParaRPr>
          </a:p>
        </p:txBody>
      </p:sp>
      <p:sp>
        <p:nvSpPr>
          <p:cNvPr id="12" name="AutoShape 12"/>
          <p:cNvSpPr/>
          <p:nvPr/>
        </p:nvSpPr>
        <p:spPr>
          <a:xfrm>
            <a:off x="1413355" y="2969916"/>
            <a:ext cx="186322" cy="116234"/>
          </a:xfrm>
          <a:prstGeom prst="triangle">
            <a:avLst>
              <a:gd name="adj" fmla="val 50000"/>
            </a:avLst>
          </a:prstGeom>
          <a:solidFill>
            <a:schemeClr val="accent1">
              <a:alpha val="100000"/>
            </a:schemeClr>
          </a:solidFill>
        </p:spPr>
      </p:sp>
      <p:sp>
        <p:nvSpPr>
          <p:cNvPr id="13" name="AutoShape 13"/>
          <p:cNvSpPr/>
          <p:nvPr/>
        </p:nvSpPr>
        <p:spPr>
          <a:xfrm>
            <a:off x="6012786" y="2969916"/>
            <a:ext cx="186322" cy="116234"/>
          </a:xfrm>
          <a:prstGeom prst="triangle">
            <a:avLst>
              <a:gd name="adj" fmla="val 50000"/>
            </a:avLst>
          </a:prstGeom>
          <a:solidFill>
            <a:schemeClr val="accent1">
              <a:alpha val="100000"/>
            </a:schemeClr>
          </a:solidFill>
        </p:spPr>
      </p:sp>
      <p:sp>
        <p:nvSpPr>
          <p:cNvPr id="14" name="AutoShape 14"/>
          <p:cNvSpPr/>
          <p:nvPr/>
        </p:nvSpPr>
        <p:spPr>
          <a:xfrm rot="10800000">
            <a:off x="3719974" y="3630699"/>
            <a:ext cx="186322" cy="116234"/>
          </a:xfrm>
          <a:prstGeom prst="triangle">
            <a:avLst>
              <a:gd name="adj" fmla="val 50000"/>
            </a:avLst>
          </a:prstGeom>
          <a:solidFill>
            <a:schemeClr val="accent1">
              <a:alpha val="100000"/>
            </a:schemeClr>
          </a:solidFill>
        </p:spPr>
      </p:sp>
      <p:sp>
        <p:nvSpPr>
          <p:cNvPr id="15" name="AutoShape 15"/>
          <p:cNvSpPr/>
          <p:nvPr/>
        </p:nvSpPr>
        <p:spPr>
          <a:xfrm rot="10800000">
            <a:off x="8305599" y="3630699"/>
            <a:ext cx="186322" cy="116234"/>
          </a:xfrm>
          <a:prstGeom prst="triangle">
            <a:avLst>
              <a:gd name="adj" fmla="val 50000"/>
            </a:avLst>
          </a:prstGeom>
          <a:solidFill>
            <a:schemeClr val="accent1">
              <a:alpha val="100000"/>
            </a:schemeClr>
          </a:solidFill>
        </p:spPr>
      </p:sp>
      <p:cxnSp>
        <p:nvCxnSpPr>
          <p:cNvPr id="16" name="Connector 16"/>
          <p:cNvCxnSpPr/>
          <p:nvPr/>
        </p:nvCxnSpPr>
        <p:spPr>
          <a:xfrm>
            <a:off x="1506516" y="2037587"/>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2049591" y="2037587"/>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Distinguish necessary items from non-essential items and remove unnecessary items from the site.</a:t>
            </a:r>
            <a:endParaRPr lang="en-US" sz="1200">
              <a:solidFill>
                <a:schemeClr val="dk1">
                  <a:alpha val="100000"/>
                </a:schemeClr>
              </a:solidFill>
              <a:latin typeface="Noto Sans SC"/>
              <a:ea typeface="Noto Sans SC"/>
              <a:cs typeface="Noto Sans SC"/>
            </a:endParaRPr>
          </a:p>
        </p:txBody>
      </p:sp>
      <p:sp>
        <p:nvSpPr>
          <p:cNvPr id="18" name="TextBox 18"/>
          <p:cNvSpPr txBox="1"/>
          <p:nvPr/>
        </p:nvSpPr>
        <p:spPr>
          <a:xfrm>
            <a:off x="2021015" y="1585561"/>
            <a:ext cx="2334600"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Clear</a:t>
            </a:r>
            <a:endParaRPr lang="en-US" sz="2000">
              <a:solidFill>
                <a:schemeClr val="accent1">
                  <a:alpha val="100000"/>
                </a:schemeClr>
              </a:solidFill>
              <a:latin typeface="Noto Sans SC"/>
              <a:ea typeface="Noto Sans SC"/>
              <a:cs typeface="Noto Sans SC"/>
            </a:endParaRPr>
          </a:p>
        </p:txBody>
      </p:sp>
      <p:sp>
        <p:nvSpPr>
          <p:cNvPr id="19" name="TextBox 19"/>
          <p:cNvSpPr txBox="1"/>
          <p:nvPr/>
        </p:nvSpPr>
        <p:spPr>
          <a:xfrm>
            <a:off x="4440508" y="4726196"/>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Scientifically lay out the location of items to achieve quick access within 30 seconds.</a:t>
            </a:r>
            <a:endParaRPr lang="en-US" sz="1200">
              <a:solidFill>
                <a:schemeClr val="dk1">
                  <a:alpha val="100000"/>
                </a:schemeClr>
              </a:solidFill>
              <a:latin typeface="Noto Sans SC"/>
              <a:ea typeface="Noto Sans SC"/>
              <a:cs typeface="Noto Sans SC"/>
            </a:endParaRPr>
          </a:p>
        </p:txBody>
      </p:sp>
      <p:sp>
        <p:nvSpPr>
          <p:cNvPr id="20" name="TextBox 20"/>
          <p:cNvSpPr txBox="1"/>
          <p:nvPr/>
        </p:nvSpPr>
        <p:spPr>
          <a:xfrm>
            <a:off x="4450033" y="4274170"/>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position</a:t>
            </a:r>
            <a:endParaRPr lang="en-US" sz="2000">
              <a:solidFill>
                <a:schemeClr val="accent1">
                  <a:alpha val="100000"/>
                </a:schemeClr>
              </a:solidFill>
              <a:latin typeface="Noto Sans SC"/>
              <a:ea typeface="Noto Sans SC"/>
              <a:cs typeface="Noto Sans SC"/>
            </a:endParaRPr>
          </a:p>
        </p:txBody>
      </p:sp>
      <p:cxnSp>
        <p:nvCxnSpPr>
          <p:cNvPr id="21" name="Connector 21"/>
          <p:cNvCxnSpPr/>
          <p:nvPr/>
        </p:nvCxnSpPr>
        <p:spPr>
          <a:xfrm>
            <a:off x="6094845" y="2037587"/>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2" name="TextBox 22"/>
          <p:cNvSpPr txBox="1"/>
          <p:nvPr/>
        </p:nvSpPr>
        <p:spPr>
          <a:xfrm>
            <a:off x="6637920" y="2037587"/>
            <a:ext cx="2390775" cy="866775"/>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Establish cleaning standards to keep equipment and facilities free of dust and pollution.</a:t>
            </a:r>
            <a:endParaRPr lang="en-US" sz="1200">
              <a:solidFill>
                <a:schemeClr val="dk1">
                  <a:alpha val="100000"/>
                </a:schemeClr>
              </a:solidFill>
              <a:latin typeface="Noto Sans SC"/>
              <a:ea typeface="Noto Sans SC"/>
              <a:cs typeface="Noto Sans SC"/>
            </a:endParaRPr>
          </a:p>
        </p:txBody>
      </p:sp>
      <p:sp>
        <p:nvSpPr>
          <p:cNvPr id="23" name="TextBox 23"/>
          <p:cNvSpPr txBox="1"/>
          <p:nvPr/>
        </p:nvSpPr>
        <p:spPr>
          <a:xfrm>
            <a:off x="6609344" y="1585561"/>
            <a:ext cx="2247900" cy="323850"/>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Standardize (Seiketsu)</a:t>
            </a:r>
            <a:endParaRPr lang="en-US" sz="2000">
              <a:solidFill>
                <a:schemeClr val="accent1">
                  <a:alpha val="100000"/>
                </a:schemeClr>
              </a:solidFill>
              <a:latin typeface="Noto Sans SC"/>
              <a:ea typeface="Noto Sans SC"/>
              <a:cs typeface="Noto Sans SC"/>
            </a:endParaRPr>
          </a:p>
        </p:txBody>
      </p:sp>
      <p:sp>
        <p:nvSpPr>
          <p:cNvPr id="24" name="TextBox 24"/>
          <p:cNvSpPr txBox="1"/>
          <p:nvPr/>
        </p:nvSpPr>
        <p:spPr>
          <a:xfrm>
            <a:off x="9066936" y="4726196"/>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Develop visual standards and form institutionalized and standardized management.</a:t>
            </a:r>
            <a:endParaRPr lang="en-US" sz="1200">
              <a:solidFill>
                <a:schemeClr val="dk1">
                  <a:alpha val="100000"/>
                </a:schemeClr>
              </a:solidFill>
              <a:latin typeface="Noto Sans SC"/>
              <a:ea typeface="Noto Sans SC"/>
              <a:cs typeface="Noto Sans SC"/>
            </a:endParaRPr>
          </a:p>
        </p:txBody>
      </p:sp>
      <p:sp>
        <p:nvSpPr>
          <p:cNvPr id="25" name="TextBox 25"/>
          <p:cNvSpPr txBox="1"/>
          <p:nvPr/>
        </p:nvSpPr>
        <p:spPr>
          <a:xfrm>
            <a:off x="9038361" y="4274170"/>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maintain</a:t>
            </a:r>
            <a:endParaRPr lang="en-US" sz="2000">
              <a:solidFill>
                <a:schemeClr val="accent1">
                  <a:alpha val="100000"/>
                </a:schemeClr>
              </a:solidFill>
              <a:latin typeface="Noto Sans SC"/>
              <a:ea typeface="Noto Sans SC"/>
              <a:cs typeface="Noto Sans SC"/>
            </a:endParaRPr>
          </a:p>
        </p:txBody>
      </p:sp>
      <p:sp>
        <p:nvSpPr>
          <p:cNvPr id="26" name="TextBox 26"/>
          <p:cNvSpPr txBox="1"/>
          <p:nvPr/>
        </p:nvSpPr>
        <p:spPr>
          <a:xfrm>
            <a:off x="9916002" y="1585561"/>
            <a:ext cx="1828800" cy="276225"/>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Habit</a:t>
            </a:r>
            <a:endParaRPr lang="en-US" sz="1400">
              <a:solidFill>
                <a:schemeClr val="dk1">
                  <a:alpha val="100000"/>
                </a:schemeClr>
              </a:solidFill>
              <a:latin typeface="Noto Sans SC"/>
              <a:ea typeface="Noto Sans SC"/>
              <a:cs typeface="Noto Sans SC"/>
            </a:endParaRPr>
          </a:p>
        </p:txBody>
      </p:sp>
      <p:sp>
        <p:nvSpPr>
          <p:cNvPr id="27" name="TextBox 27"/>
          <p:cNvSpPr txBox="1"/>
          <p:nvPr/>
        </p:nvSpPr>
        <p:spPr>
          <a:xfrm>
            <a:off x="9916002" y="2037587"/>
            <a:ext cx="1828800" cy="228600"/>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self-discipline</a:t>
            </a:r>
            <a:endParaRPr lang="en-US" sz="1400">
              <a:solidFill>
                <a:schemeClr val="dk1">
                  <a:alpha val="100000"/>
                </a:schemeClr>
              </a:solidFill>
              <a:latin typeface="Noto Sans SC"/>
              <a:ea typeface="Noto Sans SC"/>
              <a:cs typeface="Noto Sans SC"/>
            </a:endParaRPr>
          </a:p>
        </p:txBody>
      </p:sp>
      <p:sp>
        <p:nvSpPr>
          <p:cNvPr id="28" name="TextBox 28"/>
          <p:cNvSpPr txBox="1"/>
          <p:nvPr/>
        </p:nvSpPr>
        <p:spPr>
          <a:xfrm>
            <a:off x="9916002" y="2470974"/>
            <a:ext cx="1828800" cy="228600"/>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continued</a:t>
            </a:r>
            <a:endParaRPr lang="en-US" sz="1400">
              <a:solidFill>
                <a:schemeClr val="dk1">
                  <a:alpha val="100000"/>
                </a:schemeClr>
              </a:solidFill>
              <a:latin typeface="Noto Sans SC"/>
              <a:ea typeface="Noto Sans SC"/>
              <a:cs typeface="Noto Sans SC"/>
            </a:endParaRPr>
          </a:p>
        </p:txBody>
      </p:sp>
      <p:sp>
        <p:nvSpPr>
          <p:cNvPr id="29" name="AutoShape 29"/>
          <p:cNvSpPr/>
          <p:nvPr/>
        </p:nvSpPr>
        <p:spPr>
          <a:xfrm>
            <a:off x="369164" y="5834790"/>
            <a:ext cx="11459847" cy="621927"/>
          </a:xfrm>
          <a:prstGeom prst="roundRect">
            <a:avLst>
              <a:gd name="adj" fmla="val 0"/>
            </a:avLst>
          </a:prstGeom>
          <a:solidFill>
            <a:schemeClr val="accent2">
              <a:alpha val="100000"/>
            </a:schemeClr>
          </a:solidFill>
        </p:spPr>
      </p:sp>
      <p:sp>
        <p:nvSpPr>
          <p:cNvPr id="30" name="TextBox 30"/>
          <p:cNvSpPr txBox="1"/>
          <p:nvPr/>
        </p:nvSpPr>
        <p:spPr>
          <a:xfrm>
            <a:off x="818363" y="591662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FFFFF">
                    <a:alpha val="100000"/>
                  </a:srgbClr>
                </a:solidFill>
                <a:latin typeface="Noto Sans SC"/>
                <a:ea typeface="Noto Sans SC"/>
                <a:cs typeface="Noto Sans SC"/>
              </a:rPr>
              <a:t>Key points of 5S management</a:t>
            </a:r>
            <a:endParaRPr lang="en-US" sz="1400">
              <a:solidFill>
                <a:srgbClr val="FFFFFF">
                  <a:alpha val="100000"/>
                </a:srgb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Core elements of 5S</a:t>
            </a:r>
            <a:endParaRPr lang="en-US" sz="3000" b="1">
              <a:solidFill>
                <a:schemeClr val="dk2">
                  <a:alpha val="100000"/>
                </a:schemeClr>
              </a:solidFill>
              <a:latin typeface="Noto Sans SC"/>
              <a:ea typeface="Noto Sans SC"/>
              <a:cs typeface="Noto Sans SC"/>
            </a:endParaRPr>
          </a:p>
        </p:txBody>
      </p:sp>
      <p:cxnSp>
        <p:nvCxnSpPr>
          <p:cNvPr id="32" name="Connector 32"/>
          <p:cNvCxnSpPr/>
          <p:nvPr/>
        </p:nvCxnSpPr>
        <p:spPr>
          <a:xfrm>
            <a:off x="8401261" y="3733279"/>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3" name="AutoShape 33"/>
          <p:cNvSpPr/>
          <p:nvPr/>
        </p:nvSpPr>
        <p:spPr>
          <a:xfrm rot="10800000">
            <a:off x="8305599" y="4598020"/>
            <a:ext cx="627793" cy="627793"/>
          </a:xfrm>
          <a:prstGeom prst="ellipse">
            <a:avLst/>
          </a:prstGeom>
          <a:solidFill>
            <a:schemeClr val="accent1">
              <a:alpha val="100000"/>
            </a:schemeClr>
          </a:solidFill>
        </p:spPr>
      </p:sp>
      <p:sp>
        <p:nvSpPr>
          <p:cNvPr id="34" name="AutoShape 34"/>
          <p:cNvSpPr/>
          <p:nvPr/>
        </p:nvSpPr>
        <p:spPr>
          <a:xfrm>
            <a:off x="5792051" y="1651397"/>
            <a:ext cx="627793" cy="627793"/>
          </a:xfrm>
          <a:prstGeom prst="ellipse">
            <a:avLst/>
          </a:prstGeom>
          <a:solidFill>
            <a:schemeClr val="accent1">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cxnSp>
        <p:nvCxnSpPr>
          <p:cNvPr id="35" name="Connector 35"/>
          <p:cNvCxnSpPr/>
          <p:nvPr/>
        </p:nvCxnSpPr>
        <p:spPr>
          <a:xfrm>
            <a:off x="3813014" y="3733279"/>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6" name="AutoShape 36"/>
          <p:cNvSpPr/>
          <p:nvPr/>
        </p:nvSpPr>
        <p:spPr>
          <a:xfrm rot="10800000">
            <a:off x="3660374" y="4412300"/>
            <a:ext cx="627793" cy="627793"/>
          </a:xfrm>
          <a:prstGeom prst="ellipse">
            <a:avLst/>
          </a:prstGeom>
          <a:solidFill>
            <a:schemeClr val="accent1">
              <a:alpha val="100000"/>
            </a:schemeClr>
          </a:solidFill>
        </p:spPr>
      </p:sp>
      <p:sp>
        <p:nvSpPr>
          <p:cNvPr id="37" name="AutoShape 37"/>
          <p:cNvSpPr/>
          <p:nvPr/>
        </p:nvSpPr>
        <p:spPr>
          <a:xfrm>
            <a:off x="1192625" y="1647730"/>
            <a:ext cx="627793" cy="627793"/>
          </a:xfrm>
          <a:prstGeom prst="ellipse">
            <a:avLst/>
          </a:prstGeom>
          <a:solidFill>
            <a:schemeClr val="accent1">
              <a:alpha val="100000"/>
            </a:schemeClr>
          </a:solidFill>
        </p:spPr>
      </p:sp>
      <p:sp>
        <p:nvSpPr>
          <p:cNvPr id="38" name="Freeform 38"/>
          <p:cNvSpPr/>
          <p:nvPr/>
        </p:nvSpPr>
        <p:spPr>
          <a:xfrm>
            <a:off x="5900922" y="174748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39" name="Freeform 39"/>
          <p:cNvSpPr/>
          <p:nvPr/>
        </p:nvSpPr>
        <p:spPr>
          <a:xfrm>
            <a:off x="1301491" y="174748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40" name="Freeform 40"/>
          <p:cNvSpPr/>
          <p:nvPr/>
        </p:nvSpPr>
        <p:spPr>
          <a:xfrm>
            <a:off x="3775034" y="4521171"/>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41" name="Freeform 41"/>
          <p:cNvSpPr/>
          <p:nvPr/>
        </p:nvSpPr>
        <p:spPr>
          <a:xfrm>
            <a:off x="8425246" y="470714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186" b="-186"/>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00000"/>
          </a:blip>
          <a:srcRect/>
          <a:stretch>
            <a:fillRect/>
          </a:stretch>
        </p:blipFill>
        <p:spPr>
          <a:xfrm>
            <a:off x="640619" y="1239230"/>
            <a:ext cx="3783578" cy="5044771"/>
          </a:xfrm>
          <a:prstGeom prst="rect">
            <a:avLst/>
          </a:prstGeom>
        </p:spPr>
      </p:pic>
      <p:sp>
        <p:nvSpPr>
          <p:cNvPr id="3" name="TextBox 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The purpose and importance of 5S</a:t>
            </a:r>
            <a:endParaRPr lang="en-US" sz="3000" b="1">
              <a:solidFill>
                <a:schemeClr val="dk2">
                  <a:alpha val="100000"/>
                </a:schemeClr>
              </a:solidFill>
              <a:latin typeface="Noto Sans SC"/>
              <a:ea typeface="Noto Sans SC"/>
              <a:cs typeface="Noto Sans SC"/>
            </a:endParaRPr>
          </a:p>
        </p:txBody>
      </p:sp>
      <p:sp>
        <p:nvSpPr>
          <p:cNvPr id="4" name="AutoShape 4"/>
          <p:cNvSpPr/>
          <p:nvPr/>
        </p:nvSpPr>
        <p:spPr>
          <a:xfrm>
            <a:off x="4195024" y="4787018"/>
            <a:ext cx="701468" cy="550104"/>
          </a:xfrm>
          <a:prstGeom prst="rect">
            <a:avLst/>
          </a:prstGeom>
          <a:solidFill>
            <a:schemeClr val="accent1">
              <a:alpha val="100000"/>
            </a:schemeClr>
          </a:solidFill>
        </p:spPr>
      </p:sp>
      <p:sp>
        <p:nvSpPr>
          <p:cNvPr id="5" name="AutoShape 5"/>
          <p:cNvSpPr/>
          <p:nvPr/>
        </p:nvSpPr>
        <p:spPr>
          <a:xfrm>
            <a:off x="4195024" y="3018088"/>
            <a:ext cx="701468" cy="550104"/>
          </a:xfrm>
          <a:prstGeom prst="rect">
            <a:avLst/>
          </a:prstGeom>
          <a:solidFill>
            <a:schemeClr val="accent1">
              <a:alpha val="100000"/>
            </a:schemeClr>
          </a:solidFill>
        </p:spPr>
      </p:sp>
      <p:sp>
        <p:nvSpPr>
          <p:cNvPr id="6" name="AutoShape 6"/>
          <p:cNvSpPr/>
          <p:nvPr/>
        </p:nvSpPr>
        <p:spPr>
          <a:xfrm>
            <a:off x="4195024" y="1237957"/>
            <a:ext cx="701468" cy="550104"/>
          </a:xfrm>
          <a:prstGeom prst="rect">
            <a:avLst/>
          </a:prstGeom>
          <a:solidFill>
            <a:schemeClr val="accent1">
              <a:alpha val="100000"/>
            </a:schemeClr>
          </a:solidFill>
        </p:spPr>
      </p:sp>
      <p:sp>
        <p:nvSpPr>
          <p:cNvPr id="7" name="TextBox 7"/>
          <p:cNvSpPr txBox="1"/>
          <p:nvPr/>
        </p:nvSpPr>
        <p:spPr>
          <a:xfrm>
            <a:off x="5259845" y="294547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Ensure work safety</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5259845" y="3472246"/>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a:ea typeface="Noto Sans SC"/>
                <a:cs typeface="Noto Sans SC"/>
              </a:rPr>
              <a:t>5S management emphasizes the cleanliness and orderliness of the workplace and reduces the probability of accidents by eliminating safety hazards and sources of danger. For example, clear debris and oil stains in a timely manner to ensure smooth passages and prevent employees from having accidents during operations.</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5272199" y="4714408"/>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Improve product quality</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5272199" y="5252378"/>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a:ea typeface="Noto Sans SC"/>
                <a:cs typeface="Noto Sans SC"/>
              </a:rPr>
              <a:t>5S management helps reduce contamination and errors in the production process and improve product quality. By keeping the working environment clean and equipment in good condition, we can reduce quality problems caused by environmental factors and improve product qualification rates and customer satisfaction.</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5272221" y="1165346"/>
            <a:ext cx="6286500" cy="695325"/>
          </a:xfrm>
          <a:prstGeom prst="rect">
            <a:avLst/>
          </a:prstGeom>
        </p:spPr>
        <p:txBody>
          <a:bodyPr vert="horz" wrap="square" lIns="123825" tIns="123825" rIns="57150" bIns="123825" rtlCol="0" anchor="ctr" anchorCtr="0">
            <a:noAutofit/>
          </a:bodyPr>
          <a:lstStyle/>
          <a:p>
            <a:pPr>
              <a:lnSpc>
                <a:spcPct val="140000"/>
              </a:lnSpc>
            </a:pPr>
            <a:r>
              <a:rPr lang="en-US" sz="2400" b="1">
                <a:solidFill>
                  <a:schemeClr val="accent1">
                    <a:alpha val="100000"/>
                  </a:schemeClr>
                </a:solidFill>
                <a:latin typeface="Noto Sans SC"/>
                <a:ea typeface="Noto Sans SC"/>
                <a:cs typeface="Noto Sans SC"/>
              </a:rPr>
              <a:t>Improve work efficiency</a:t>
            </a:r>
            <a:endParaRPr lang="en-US" sz="2400" b="1">
              <a:solidFill>
                <a:schemeClr val="accent1">
                  <a:alpha val="100000"/>
                </a:schemeClr>
              </a:solidFill>
              <a:latin typeface="Noto Sans SC"/>
              <a:ea typeface="Noto Sans SC"/>
              <a:cs typeface="Noto Sans SC"/>
            </a:endParaRPr>
          </a:p>
        </p:txBody>
      </p:sp>
      <p:sp>
        <p:nvSpPr>
          <p:cNvPr id="12" name="TextBox 12"/>
          <p:cNvSpPr txBox="1"/>
          <p:nvPr/>
        </p:nvSpPr>
        <p:spPr>
          <a:xfrm>
            <a:off x="5272221" y="1692114"/>
            <a:ext cx="6124575" cy="1247775"/>
          </a:xfrm>
          <a:prstGeom prst="rect">
            <a:avLst/>
          </a:prstGeom>
        </p:spPr>
        <p:txBody>
          <a:bodyPr vert="horz" wrap="square" lIns="123825" tIns="123825" rIns="57150" bIns="123825" rtlCol="0" anchor="t" anchorCtr="0">
            <a:normAutofit/>
          </a:bodyPr>
          <a:lstStyle/>
          <a:p>
            <a:pPr>
              <a:lnSpc>
                <a:spcPct val="140000"/>
              </a:lnSpc>
            </a:pPr>
            <a:r>
              <a:rPr lang="en-US" sz="1500">
                <a:solidFill>
                  <a:schemeClr val="dk1">
                    <a:alpha val="100000"/>
                  </a:schemeClr>
                </a:solidFill>
                <a:latin typeface="Noto Sans SC"/>
                <a:ea typeface="Noto Sans SC"/>
                <a:cs typeface="Noto Sans SC"/>
              </a:rPr>
              <a:t>5S management optimizes the working environment, reduces the time of searching for items, and improves work efficiency through the five steps of sorting, arranging, cleaning, cleaning and literacy. Employees can quickly find what they need, avoiding ineffective work and wasting time, making the work process smoother and more efficient.</a:t>
            </a:r>
            <a:endParaRPr lang="en-US" sz="1500">
              <a:solidFill>
                <a:schemeClr val="dk1">
                  <a:alpha val="100000"/>
                </a:schemeClr>
              </a:solidFill>
              <a:latin typeface="Noto Sans SC"/>
              <a:ea typeface="Noto Sans SC"/>
              <a:cs typeface="Noto Sans SC"/>
            </a:endParaRPr>
          </a:p>
        </p:txBody>
      </p:sp>
      <p:sp>
        <p:nvSpPr>
          <p:cNvPr id="13" name="AutoShape 13"/>
          <p:cNvSpPr/>
          <p:nvPr/>
        </p:nvSpPr>
        <p:spPr>
          <a:xfrm>
            <a:off x="4629608" y="4787018"/>
            <a:ext cx="550104" cy="550104"/>
          </a:xfrm>
          <a:prstGeom prst="ellipse">
            <a:avLst/>
          </a:prstGeom>
          <a:solidFill>
            <a:schemeClr val="accent1">
              <a:alpha val="100000"/>
            </a:schemeClr>
          </a:solidFill>
        </p:spPr>
      </p:sp>
      <p:sp>
        <p:nvSpPr>
          <p:cNvPr id="14" name="AutoShape 14"/>
          <p:cNvSpPr/>
          <p:nvPr/>
        </p:nvSpPr>
        <p:spPr>
          <a:xfrm>
            <a:off x="3911804" y="4787018"/>
            <a:ext cx="550104" cy="550104"/>
          </a:xfrm>
          <a:prstGeom prst="ellipse">
            <a:avLst/>
          </a:prstGeom>
          <a:solidFill>
            <a:schemeClr val="accent1">
              <a:alpha val="100000"/>
            </a:schemeClr>
          </a:solidFill>
        </p:spPr>
      </p:sp>
      <p:sp>
        <p:nvSpPr>
          <p:cNvPr id="15" name="AutoShape 15"/>
          <p:cNvSpPr/>
          <p:nvPr/>
        </p:nvSpPr>
        <p:spPr>
          <a:xfrm>
            <a:off x="4629608" y="3018088"/>
            <a:ext cx="550104" cy="550104"/>
          </a:xfrm>
          <a:prstGeom prst="ellipse">
            <a:avLst/>
          </a:prstGeom>
          <a:solidFill>
            <a:schemeClr val="accent1">
              <a:alpha val="100000"/>
            </a:schemeClr>
          </a:solidFill>
        </p:spPr>
      </p:sp>
      <p:sp>
        <p:nvSpPr>
          <p:cNvPr id="16" name="AutoShape 16"/>
          <p:cNvSpPr/>
          <p:nvPr/>
        </p:nvSpPr>
        <p:spPr>
          <a:xfrm>
            <a:off x="3911804" y="3018088"/>
            <a:ext cx="550104" cy="550104"/>
          </a:xfrm>
          <a:prstGeom prst="ellipse">
            <a:avLst/>
          </a:prstGeom>
          <a:solidFill>
            <a:schemeClr val="accent1">
              <a:alpha val="100000"/>
            </a:schemeClr>
          </a:solidFill>
        </p:spPr>
      </p:sp>
      <p:sp>
        <p:nvSpPr>
          <p:cNvPr id="17" name="AutoShape 17"/>
          <p:cNvSpPr/>
          <p:nvPr/>
        </p:nvSpPr>
        <p:spPr>
          <a:xfrm>
            <a:off x="4629608" y="1237957"/>
            <a:ext cx="550104" cy="550104"/>
          </a:xfrm>
          <a:prstGeom prst="ellipse">
            <a:avLst/>
          </a:prstGeom>
          <a:solidFill>
            <a:schemeClr val="accent1">
              <a:alpha val="100000"/>
            </a:schemeClr>
          </a:solidFill>
        </p:spPr>
      </p:sp>
      <p:sp>
        <p:nvSpPr>
          <p:cNvPr id="18" name="AutoShape 18"/>
          <p:cNvSpPr/>
          <p:nvPr/>
        </p:nvSpPr>
        <p:spPr>
          <a:xfrm>
            <a:off x="3911804" y="1237957"/>
            <a:ext cx="550104" cy="550104"/>
          </a:xfrm>
          <a:prstGeom prst="ellipse">
            <a:avLst/>
          </a:prstGeom>
          <a:solidFill>
            <a:schemeClr val="accent1">
              <a:alpha val="100000"/>
            </a:schemeClr>
          </a:solidFill>
        </p:spPr>
      </p:sp>
      <p:sp>
        <p:nvSpPr>
          <p:cNvPr id="19" name="TextBox 19"/>
          <p:cNvSpPr txBox="1"/>
          <p:nvPr/>
        </p:nvSpPr>
        <p:spPr>
          <a:xfrm>
            <a:off x="4162763" y="4825850"/>
            <a:ext cx="765990" cy="472440"/>
          </a:xfrm>
          <a:prstGeom prst="rect">
            <a:avLst/>
          </a:prstGeom>
        </p:spPr>
        <p:txBody>
          <a:bodyPr vert="horz" wrap="square" lIns="91440" tIns="45720" rIns="91440" bIns="45720" rtlCol="0" anchor="ctr" anchorCtr="1">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03</a:t>
            </a:r>
            <a:endParaRPr lang="en-US" sz="2325" b="1">
              <a:solidFill>
                <a:srgbClr val="FFFFFF">
                  <a:alpha val="100000"/>
                </a:srgbClr>
              </a:solidFill>
              <a:latin typeface="Noto Sans SC"/>
              <a:ea typeface="Noto Sans SC"/>
              <a:cs typeface="Noto Sans SC"/>
            </a:endParaRPr>
          </a:p>
        </p:txBody>
      </p:sp>
      <p:sp>
        <p:nvSpPr>
          <p:cNvPr id="20" name="TextBox 20"/>
          <p:cNvSpPr txBox="1"/>
          <p:nvPr/>
        </p:nvSpPr>
        <p:spPr>
          <a:xfrm>
            <a:off x="4162763" y="3056920"/>
            <a:ext cx="765990" cy="472440"/>
          </a:xfrm>
          <a:prstGeom prst="rect">
            <a:avLst/>
          </a:prstGeom>
        </p:spPr>
        <p:txBody>
          <a:bodyPr vert="horz" wrap="square" lIns="91440" tIns="45720" rIns="91440" bIns="45720" rtlCol="0" anchor="ctr" anchorCtr="1">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02</a:t>
            </a:r>
            <a:endParaRPr lang="en-US" sz="2325" b="1">
              <a:solidFill>
                <a:srgbClr val="FFFFFF">
                  <a:alpha val="100000"/>
                </a:srgbClr>
              </a:solidFill>
              <a:latin typeface="Noto Sans SC"/>
              <a:ea typeface="Noto Sans SC"/>
              <a:cs typeface="Noto Sans SC"/>
            </a:endParaRPr>
          </a:p>
        </p:txBody>
      </p:sp>
      <p:sp>
        <p:nvSpPr>
          <p:cNvPr id="21" name="TextBox 21"/>
          <p:cNvSpPr txBox="1"/>
          <p:nvPr/>
        </p:nvSpPr>
        <p:spPr>
          <a:xfrm>
            <a:off x="4162763" y="1276789"/>
            <a:ext cx="765990" cy="472440"/>
          </a:xfrm>
          <a:prstGeom prst="rect">
            <a:avLst/>
          </a:prstGeom>
        </p:spPr>
        <p:txBody>
          <a:bodyPr vert="horz" wrap="square" lIns="91440" tIns="45720" rIns="91440" bIns="45720" rtlCol="0" anchor="ctr" anchorCtr="1">
            <a:noAutofit/>
          </a:bodyPr>
          <a:lstStyle/>
          <a:p>
            <a:pPr algn="ctr">
              <a:lnSpc>
                <a:spcPct val="100000"/>
              </a:lnSpc>
              <a:spcBef>
                <a:spcPts val="375"/>
              </a:spcBef>
            </a:pPr>
            <a:r>
              <a:rPr lang="en-US" sz="2325" b="1">
                <a:solidFill>
                  <a:srgbClr val="FFFFFF">
                    <a:alpha val="100000"/>
                  </a:srgbClr>
                </a:solidFill>
                <a:latin typeface="Noto Sans SC"/>
                <a:ea typeface="Noto Sans SC"/>
                <a:cs typeface="Noto Sans SC"/>
              </a:rPr>
              <a:t>01</a:t>
            </a:r>
            <a:endParaRPr lang="en-US" sz="2325" b="1">
              <a:solidFill>
                <a:srgbClr val="FFFFFF">
                  <a:alpha val="100000"/>
                </a:srgbClr>
              </a:solidFill>
              <a:latin typeface="Noto Sans SC"/>
              <a:ea typeface="Noto Sans SC"/>
              <a:cs typeface="Noto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6675" r="16675"/>
          <a:stretch>
            <a:fillRect/>
          </a:stretch>
        </p:blipFill>
        <p:spPr>
          <a:xfrm>
            <a:off x="4462463" y="2088071"/>
            <a:ext cx="3267075" cy="3267075"/>
          </a:xfrm>
          <a:prstGeom prst="ellipse">
            <a:avLst/>
          </a:prstGeom>
          <a:ln w="57150">
            <a:solidFill>
              <a:schemeClr val="accent1"/>
            </a:solidFill>
            <a:prstDash val="solid"/>
          </a:ln>
        </p:spPr>
      </p:pic>
      <p:sp>
        <p:nvSpPr>
          <p:cNvPr id="3" name="TextBox 3"/>
          <p:cNvSpPr txBox="1"/>
          <p:nvPr/>
        </p:nvSpPr>
        <p:spPr>
          <a:xfrm>
            <a:off x="742971" y="2306715"/>
            <a:ext cx="3314231" cy="647995"/>
          </a:xfrm>
          <a:prstGeom prst="rect">
            <a:avLst/>
          </a:prstGeom>
        </p:spPr>
        <p:txBody>
          <a:bodyPr vert="horz" wrap="square" lIns="114300" tIns="57150" rIns="114300" bIns="57150" rtlCol="0" anchor="ctr" anchorCtr="0">
            <a:noAutofit/>
          </a:bodyPr>
          <a:lstStyle/>
          <a:p>
            <a:pPr algn="r">
              <a:lnSpc>
                <a:spcPct val="120000"/>
              </a:lnSpc>
            </a:pPr>
            <a:r>
              <a:rPr lang="en-US" sz="2400" b="1">
                <a:solidFill>
                  <a:schemeClr val="accent1">
                    <a:alpha val="100000"/>
                  </a:schemeClr>
                </a:solidFill>
                <a:latin typeface="Noto Sans SC"/>
                <a:ea typeface="Noto Sans SC"/>
                <a:cs typeface="Noto Sans SC"/>
              </a:rPr>
              <a:t>Reduce operating costs</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8059848" y="1716027"/>
            <a:ext cx="3794740" cy="1968111"/>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5S management helps create a clean, orderly and efficient corporate image and enhances the company's social reputation and brand value. A clean and orderly working environment can leave a good impression on customers and enhance their trust and loyalty to the company.</a:t>
            </a:r>
            <a:endParaRPr lang="en-US" sz="1350">
              <a:solidFill>
                <a:schemeClr val="dk1">
                  <a:alpha val="100000"/>
                </a:schemeClr>
              </a:solidFill>
              <a:latin typeface="Noto Sans SC"/>
              <a:ea typeface="Noto Sans SC"/>
              <a:cs typeface="Noto Sans SC"/>
            </a:endParaRPr>
          </a:p>
        </p:txBody>
      </p:sp>
      <p:sp>
        <p:nvSpPr>
          <p:cNvPr id="5" name="TextBox 5"/>
          <p:cNvSpPr txBox="1"/>
          <p:nvPr/>
        </p:nvSpPr>
        <p:spPr>
          <a:xfrm>
            <a:off x="8059848" y="1097369"/>
            <a:ext cx="3314231" cy="622955"/>
          </a:xfrm>
          <a:prstGeom prst="rect">
            <a:avLst/>
          </a:prstGeom>
        </p:spPr>
        <p:txBody>
          <a:bodyPr vert="horz" wrap="square" lIns="114300" tIns="57150" rIns="114300" bIns="57150" rtlCol="0" anchor="ctr" anchorCtr="0">
            <a:noAutofit/>
          </a:bodyPr>
          <a:lstStyle/>
          <a:p>
            <a:pPr>
              <a:lnSpc>
                <a:spcPct val="96000"/>
              </a:lnSpc>
            </a:pPr>
            <a:r>
              <a:rPr lang="en-US" sz="2400" b="1">
                <a:solidFill>
                  <a:schemeClr val="accent1">
                    <a:alpha val="100000"/>
                  </a:schemeClr>
                </a:solidFill>
                <a:latin typeface="Noto Sans SC"/>
                <a:ea typeface="Noto Sans SC"/>
                <a:cs typeface="Noto Sans SC"/>
              </a:rPr>
              <a:t>Shape corporate image</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8059848" y="4019931"/>
            <a:ext cx="3314231" cy="547835"/>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Develop employee literacy</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8059848" y="4565142"/>
            <a:ext cx="3794740" cy="1995832"/>
          </a:xfrm>
          <a:prstGeom prst="rect">
            <a:avLst/>
          </a:prstGeom>
        </p:spPr>
        <p:txBody>
          <a:bodyPr vert="horz" wrap="square" lIns="114300" tIns="57150" rIns="11430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5S management not only focuses on the improvement of the physical environment, but also focuses on the improvement of employee quality. Through long-term 5S practice, employees can develop good working habits and self-discipline, improve personal quality and teamwork capabilities, and lay a solid talent foundation for the development of the enterprise.</a:t>
            </a:r>
            <a:endParaRPr lang="en-US" sz="1350">
              <a:solidFill>
                <a:schemeClr val="dk1">
                  <a:alpha val="100000"/>
                </a:schemeClr>
              </a:solidFill>
              <a:latin typeface="Noto Sans SC"/>
              <a:ea typeface="Noto Sans SC"/>
              <a:cs typeface="Noto Sans SC"/>
            </a:endParaRPr>
          </a:p>
        </p:txBody>
      </p:sp>
      <p:sp>
        <p:nvSpPr>
          <p:cNvPr id="8" name="TextBox 8"/>
          <p:cNvSpPr txBox="1"/>
          <p:nvPr/>
        </p:nvSpPr>
        <p:spPr>
          <a:xfrm>
            <a:off x="401071" y="2954711"/>
            <a:ext cx="3656131" cy="2115960"/>
          </a:xfrm>
          <a:prstGeom prst="rect">
            <a:avLst/>
          </a:prstGeom>
        </p:spPr>
        <p:txBody>
          <a:bodyPr vert="horz" wrap="square" lIns="114300" tIns="57150" rIns="114300" bIns="57150" rtlCol="0" anchor="t" anchorCtr="0">
            <a:noAutofit/>
          </a:bodyPr>
          <a:lstStyle/>
          <a:p>
            <a:pPr algn="r">
              <a:lnSpc>
                <a:spcPct val="140000"/>
              </a:lnSpc>
            </a:pPr>
            <a:r>
              <a:rPr lang="en-US" sz="1350">
                <a:solidFill>
                  <a:schemeClr val="dk1">
                    <a:alpha val="100000"/>
                  </a:schemeClr>
                </a:solidFill>
                <a:latin typeface="Noto Sans SC"/>
                <a:ea typeface="Noto Sans SC"/>
                <a:cs typeface="Noto Sans SC"/>
              </a:rPr>
              <a:t>5S management helps companies reduce operating costs by reducing waste, improving resource utilization and reducing maintenance costs. For example, through organization and rectification, we can reduce inventory backlogs and idle items and reduce inventory costs; through regular cleaning and maintenance of equipment, we can extend the service life of equipment and reduce maintenance costs.</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purpose and importance of 5S</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02</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5S implementation steps</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How to implement finishing</a:t>
            </a:r>
            <a:endParaRPr lang="en-US" sz="3000" b="1">
              <a:solidFill>
                <a:schemeClr val="dk2">
                  <a:alpha val="100000"/>
                </a:schemeClr>
              </a:solidFill>
              <a:latin typeface="Noto Sans SC"/>
              <a:ea typeface="Noto Sans SC"/>
              <a:cs typeface="Noto Sans SC"/>
            </a:endParaRPr>
          </a:p>
        </p:txBody>
      </p:sp>
      <p:grpSp>
        <p:nvGrpSpPr>
          <p:cNvPr id="3" name="Group 3"/>
          <p:cNvGrpSpPr/>
          <p:nvPr/>
        </p:nvGrpSpPr>
        <p:grpSpPr>
          <a:xfrm rot="0">
            <a:off x="839115" y="1512589"/>
            <a:ext cx="197186" cy="5357334"/>
            <a:chOff x="839115" y="1512589"/>
            <a:chExt cx="197186" cy="5357334"/>
          </a:xfrm>
        </p:grpSpPr>
        <p:sp>
          <p:nvSpPr>
            <p:cNvPr id="4" name="AutoShape 4"/>
            <p:cNvSpPr/>
            <p:nvPr/>
          </p:nvSpPr>
          <p:spPr>
            <a:xfrm>
              <a:off x="839115" y="1512589"/>
              <a:ext cx="197186" cy="197186"/>
            </a:xfrm>
            <a:prstGeom prst="ellipse">
              <a:avLst/>
            </a:prstGeom>
            <a:solidFill>
              <a:schemeClr val="accent1">
                <a:alpha val="100000"/>
              </a:schemeClr>
            </a:solidFill>
          </p:spPr>
        </p:sp>
        <p:sp>
          <p:nvSpPr>
            <p:cNvPr id="5" name="AutoShape 5"/>
            <p:cNvSpPr/>
            <p:nvPr/>
          </p:nvSpPr>
          <p:spPr>
            <a:xfrm>
              <a:off x="839115" y="3230148"/>
              <a:ext cx="197186" cy="197186"/>
            </a:xfrm>
            <a:prstGeom prst="ellipse">
              <a:avLst/>
            </a:prstGeom>
            <a:solidFill>
              <a:schemeClr val="accent1">
                <a:alpha val="100000"/>
              </a:schemeClr>
            </a:solidFill>
          </p:spPr>
        </p:sp>
        <p:sp>
          <p:nvSpPr>
            <p:cNvPr id="6" name="AutoShape 6"/>
            <p:cNvSpPr/>
            <p:nvPr/>
          </p:nvSpPr>
          <p:spPr>
            <a:xfrm>
              <a:off x="839115" y="4975845"/>
              <a:ext cx="197186" cy="197186"/>
            </a:xfrm>
            <a:prstGeom prst="ellipse">
              <a:avLst/>
            </a:prstGeom>
            <a:solidFill>
              <a:schemeClr val="accent1">
                <a:alpha val="100000"/>
              </a:schemeClr>
            </a:solidFill>
          </p:spPr>
        </p:sp>
        <p:cxnSp>
          <p:nvCxnSpPr>
            <p:cNvPr id="7" name="Connector 7"/>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grpSp>
        <p:nvGrpSpPr>
          <p:cNvPr id="8" name="Group 8"/>
          <p:cNvGrpSpPr/>
          <p:nvPr/>
        </p:nvGrpSpPr>
        <p:grpSpPr>
          <a:xfrm rot="0">
            <a:off x="6455568" y="1512589"/>
            <a:ext cx="197186" cy="5357334"/>
            <a:chOff x="6455568" y="1512589"/>
            <a:chExt cx="197186" cy="5357334"/>
          </a:xfrm>
        </p:grpSpPr>
        <p:sp>
          <p:nvSpPr>
            <p:cNvPr id="9" name="AutoShape 9"/>
            <p:cNvSpPr/>
            <p:nvPr/>
          </p:nvSpPr>
          <p:spPr>
            <a:xfrm>
              <a:off x="6455568" y="1512589"/>
              <a:ext cx="197186" cy="197186"/>
            </a:xfrm>
            <a:prstGeom prst="ellipse">
              <a:avLst/>
            </a:prstGeom>
            <a:solidFill>
              <a:schemeClr val="accent1">
                <a:alpha val="100000"/>
              </a:schemeClr>
            </a:solidFill>
          </p:spPr>
        </p:sp>
        <p:sp>
          <p:nvSpPr>
            <p:cNvPr id="10" name="AutoShape 10"/>
            <p:cNvSpPr/>
            <p:nvPr/>
          </p:nvSpPr>
          <p:spPr>
            <a:xfrm>
              <a:off x="6455568" y="3230148"/>
              <a:ext cx="197186" cy="197186"/>
            </a:xfrm>
            <a:prstGeom prst="ellipse">
              <a:avLst/>
            </a:prstGeom>
            <a:solidFill>
              <a:schemeClr val="accent1">
                <a:alpha val="100000"/>
              </a:schemeClr>
            </a:solidFill>
          </p:spPr>
        </p:sp>
        <p:sp>
          <p:nvSpPr>
            <p:cNvPr id="11" name="AutoShape 11"/>
            <p:cNvSpPr/>
            <p:nvPr/>
          </p:nvSpPr>
          <p:spPr>
            <a:xfrm>
              <a:off x="6455568" y="4975845"/>
              <a:ext cx="197186" cy="197186"/>
            </a:xfrm>
            <a:prstGeom prst="ellipse">
              <a:avLst/>
            </a:prstGeom>
            <a:solidFill>
              <a:schemeClr val="accent1">
                <a:alpha val="100000"/>
              </a:schemeClr>
            </a:solidFill>
          </p:spPr>
        </p:sp>
        <p:cxnSp>
          <p:nvCxnSpPr>
            <p:cNvPr id="12" name="Connector 12"/>
            <p:cNvCxnSpPr/>
            <p:nvPr/>
          </p:nvCxnSpPr>
          <p:spPr>
            <a:xfrm>
              <a:off x="6554162"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3" name="TextBox 13"/>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Clear organization goals</a:t>
            </a:r>
            <a:endParaRPr lang="en-US" sz="2000" b="1">
              <a:solidFill>
                <a:schemeClr val="accent1">
                  <a:alpha val="100000"/>
                </a:schemeClr>
              </a:solidFill>
              <a:latin typeface="Noto Sans SC"/>
              <a:ea typeface="Noto Sans SC"/>
              <a:cs typeface="Noto Sans SC"/>
            </a:endParaRPr>
          </a:p>
        </p:txBody>
      </p:sp>
      <p:sp>
        <p:nvSpPr>
          <p:cNvPr id="14" name="TextBox 14"/>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Distinguish between essentials and non-essentials</a:t>
            </a:r>
            <a:endParaRPr lang="en-US" sz="2000" b="1">
              <a:solidFill>
                <a:schemeClr val="accent1">
                  <a:alpha val="100000"/>
                </a:schemeClr>
              </a:solidFill>
              <a:latin typeface="Noto Sans SC"/>
              <a:ea typeface="Noto Sans SC"/>
              <a:cs typeface="Noto Sans SC"/>
            </a:endParaRPr>
          </a:p>
        </p:txBody>
      </p:sp>
      <p:sp>
        <p:nvSpPr>
          <p:cNvPr id="15" name="TextBox 15"/>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Make a decluttering plan</a:t>
            </a:r>
            <a:endParaRPr lang="en-US" sz="2000" b="1">
              <a:solidFill>
                <a:schemeClr val="accent1">
                  <a:alpha val="100000"/>
                </a:schemeClr>
              </a:solidFill>
              <a:latin typeface="Noto Sans SC"/>
              <a:ea typeface="Noto Sans SC"/>
              <a:cs typeface="Noto Sans SC"/>
            </a:endParaRPr>
          </a:p>
        </p:txBody>
      </p: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Determine the specific goals of organization activities, such as reducing inventory, improving work efficiency, optimizing workplace layout, etc., so that organization work can be carried out in a targeted manner.</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Based on the sorting objectives, formulate a detailed sorting plan, including sorting time, personnel division of labor, required resources, etc., to ensure that sorting activities are carried out in an orderly manner.</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Classify all items in the workplace to clarify which ones are essential and which ones are non-essential, to provide a basis for subsequent cleaning and disposal.</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Clear out non-essential items</a:t>
            </a:r>
            <a:endParaRPr lang="en-US" sz="2000" b="1">
              <a:solidFill>
                <a:schemeClr val="accent1">
                  <a:alpha val="100000"/>
                </a:schemeClr>
              </a:solidFill>
              <a:latin typeface="Noto Sans SC"/>
              <a:ea typeface="Noto Sans SC"/>
              <a:cs typeface="Noto Sans SC"/>
            </a:endParaRPr>
          </a:p>
        </p:txBody>
      </p:sp>
      <p:sp>
        <p:nvSpPr>
          <p:cNvPr id="20" name="TextBox 20"/>
          <p:cNvSpPr txBox="1"/>
          <p:nvPr/>
        </p:nvSpPr>
        <p:spPr>
          <a:xfrm>
            <a:off x="6865764" y="3025846"/>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Identity and positioning</a:t>
            </a:r>
            <a:endParaRPr lang="en-US" sz="2000" b="1">
              <a:solidFill>
                <a:schemeClr val="accent1">
                  <a:alpha val="100000"/>
                </a:schemeClr>
              </a:solidFill>
              <a:latin typeface="Noto Sans SC"/>
              <a:ea typeface="Noto Sans SC"/>
              <a:cs typeface="Noto Sans SC"/>
            </a:endParaRPr>
          </a:p>
        </p:txBody>
      </p:sp>
      <p:sp>
        <p:nvSpPr>
          <p:cNvPr id="21" name="TextBox 21"/>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Clean up non-essential items by discarding, recycling, selling or moving them to other places for storage to ensure that only essential items are kept in the workplace.</a:t>
            </a:r>
            <a:endParaRPr lang="en-US" sz="1500">
              <a:solidFill>
                <a:schemeClr val="dk1">
                  <a:alpha val="100000"/>
                </a:schemeClr>
              </a:solidFill>
              <a:latin typeface="Noto Sans SC"/>
              <a:ea typeface="Noto Sans SC"/>
              <a:cs typeface="Noto Sans SC"/>
            </a:endParaRPr>
          </a:p>
        </p:txBody>
      </p:sp>
      <p:sp>
        <p:nvSpPr>
          <p:cNvPr id="22" name="TextBox 22"/>
          <p:cNvSpPr txBox="1"/>
          <p:nvPr/>
        </p:nvSpPr>
        <p:spPr>
          <a:xfrm>
            <a:off x="6865764"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Label the sorted necessities, clarify their name, quantity, storage location and other information, and set a fixed storage location for them to facilitate subsequent management and use.</a:t>
            </a:r>
            <a:endParaRPr lang="en-US" sz="1500">
              <a:solidFill>
                <a:schemeClr val="dk1">
                  <a:alpha val="100000"/>
                </a:schemeClr>
              </a:solidFill>
              <a:latin typeface="Noto Sans SC"/>
              <a:ea typeface="Noto Sans SC"/>
              <a:cs typeface="Noto Sans SC"/>
            </a:endParaRPr>
          </a:p>
        </p:txBody>
      </p:sp>
      <p:sp>
        <p:nvSpPr>
          <p:cNvPr id="23" name="TextBox 23"/>
          <p:cNvSpPr txBox="1"/>
          <p:nvPr/>
        </p:nvSpPr>
        <p:spPr>
          <a:xfrm>
            <a:off x="6865764" y="4780608"/>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Regular inspection and adjustment</a:t>
            </a:r>
            <a:endParaRPr lang="en-US" sz="2000" b="1">
              <a:solidFill>
                <a:schemeClr val="accent1">
                  <a:alpha val="100000"/>
                </a:schemeClr>
              </a:solidFill>
              <a:latin typeface="Noto Sans SC"/>
              <a:ea typeface="Noto Sans SC"/>
              <a:cs typeface="Noto Sans SC"/>
            </a:endParaRPr>
          </a:p>
        </p:txBody>
      </p:sp>
      <p:sp>
        <p:nvSpPr>
          <p:cNvPr id="24" name="TextBox 24"/>
          <p:cNvSpPr txBox="1"/>
          <p:nvPr/>
        </p:nvSpPr>
        <p:spPr>
          <a:xfrm>
            <a:off x="6865764" y="5298231"/>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Regularly inspect the sorted workplace, and adjust the storage locations and markings of items according to actual conditions to ensure that the sorting results are maintained.</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032113" y="5184323"/>
            <a:ext cx="2429542" cy="1127284"/>
          </a:xfrm>
          <a:custGeom>
            <a:avLst/>
            <a:gdLst/>
            <a:ahLst/>
            <a:cxnLst/>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p:spPr>
      </p:sp>
      <p:sp>
        <p:nvSpPr>
          <p:cNvPr id="3" name="Freeform 3"/>
          <p:cNvSpPr/>
          <p:nvPr/>
        </p:nvSpPr>
        <p:spPr>
          <a:xfrm>
            <a:off x="6032113" y="4073042"/>
            <a:ext cx="1515142" cy="2095595"/>
          </a:xfrm>
          <a:custGeom>
            <a:avLst/>
            <a:gdLst/>
            <a:ahLst/>
            <a:cxnLst/>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p:spPr>
      </p:sp>
      <p:sp>
        <p:nvSpPr>
          <p:cNvPr id="4" name="Freeform 4"/>
          <p:cNvSpPr/>
          <p:nvPr/>
        </p:nvSpPr>
        <p:spPr>
          <a:xfrm>
            <a:off x="3612763" y="5184323"/>
            <a:ext cx="2419350" cy="1127284"/>
          </a:xfrm>
          <a:custGeom>
            <a:avLst/>
            <a:gdLst/>
            <a:ahLst/>
            <a:cxnLst/>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p:spPr>
      </p:sp>
      <p:sp>
        <p:nvSpPr>
          <p:cNvPr id="5" name="Freeform 5"/>
          <p:cNvSpPr/>
          <p:nvPr/>
        </p:nvSpPr>
        <p:spPr>
          <a:xfrm>
            <a:off x="4527163" y="4073042"/>
            <a:ext cx="1513713" cy="2095595"/>
          </a:xfrm>
          <a:custGeom>
            <a:avLst/>
            <a:gdLst/>
            <a:ahLst/>
            <a:cxnLst/>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p:spPr>
      </p:sp>
      <p:sp>
        <p:nvSpPr>
          <p:cNvPr id="6" name="Freeform 6"/>
          <p:cNvSpPr/>
          <p:nvPr/>
        </p:nvSpPr>
        <p:spPr>
          <a:xfrm>
            <a:off x="5609203" y="3588886"/>
            <a:ext cx="856012" cy="2579751"/>
          </a:xfrm>
          <a:custGeom>
            <a:avLst/>
            <a:gdLst/>
            <a:ahLst/>
            <a:cxnLst/>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p:spPr>
      </p:sp>
      <p:sp>
        <p:nvSpPr>
          <p:cNvPr id="7" name="TextBox 7"/>
          <p:cNvSpPr txBox="1"/>
          <p:nvPr/>
        </p:nvSpPr>
        <p:spPr>
          <a:xfrm>
            <a:off x="463378"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Positioning and marking standardization</a:t>
            </a:r>
            <a:endParaRPr lang="en-US" sz="2100" b="1">
              <a:solidFill>
                <a:schemeClr val="accent1">
                  <a:alpha val="100000"/>
                </a:schemeClr>
              </a:solidFill>
              <a:latin typeface="Noto Sans SC"/>
              <a:ea typeface="Noto Sans SC"/>
              <a:cs typeface="Noto Sans SC"/>
            </a:endParaRPr>
          </a:p>
        </p:txBody>
      </p:sp>
      <p:sp>
        <p:nvSpPr>
          <p:cNvPr id="8" name="TextBox 8"/>
          <p:cNvSpPr txBox="1"/>
          <p:nvPr/>
        </p:nvSpPr>
        <p:spPr>
          <a:xfrm>
            <a:off x="449597"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Use landmark lines of different colors to divide passages, operating areas, and material storage areas. Yellow is the passage line, green is the safe area, and red is the prohibited area.</a:t>
            </a:r>
            <a:endParaRPr lang="en-US" sz="1400">
              <a:solidFill>
                <a:schemeClr val="dk1">
                  <a:alpha val="100000"/>
                </a:schemeClr>
              </a:solidFill>
              <a:latin typeface="Noto Sans SC"/>
              <a:ea typeface="Noto Sans SC"/>
              <a:cs typeface="Noto Sans SC"/>
            </a:endParaRPr>
          </a:p>
        </p:txBody>
      </p:sp>
      <p:sp>
        <p:nvSpPr>
          <p:cNvPr id="9" name="TextBox 9"/>
          <p:cNvSpPr txBox="1"/>
          <p:nvPr/>
        </p:nvSpPr>
        <p:spPr>
          <a:xfrm>
            <a:off x="1288216"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trace management technology</a:t>
            </a:r>
            <a:endParaRPr lang="en-US" sz="2100" b="1">
              <a:solidFill>
                <a:schemeClr val="accent1">
                  <a:alpha val="100000"/>
                </a:schemeClr>
              </a:solidFill>
              <a:latin typeface="Noto Sans SC"/>
              <a:ea typeface="Noto Sans SC"/>
              <a:cs typeface="Noto Sans SC"/>
            </a:endParaRPr>
          </a:p>
        </p:txBody>
      </p:sp>
      <p:sp>
        <p:nvSpPr>
          <p:cNvPr id="10" name="TextBox 10"/>
          <p:cNvSpPr txBox="1"/>
          <p:nvPr/>
        </p:nvSpPr>
        <p:spPr>
          <a:xfrm>
            <a:off x="1274435"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Draw tool outlines on the tool board to visualize missing parts, and use error-proofing to ensure tools can only be returned to their designated locations.</a:t>
            </a:r>
            <a:endParaRPr lang="en-US" sz="1400">
              <a:solidFill>
                <a:schemeClr val="dk1">
                  <a:alpha val="100000"/>
                </a:schemeClr>
              </a:solidFill>
              <a:latin typeface="Noto Sans SC"/>
              <a:ea typeface="Noto Sans SC"/>
              <a:cs typeface="Noto Sans SC"/>
            </a:endParaRPr>
          </a:p>
        </p:txBody>
      </p:sp>
      <p:sp>
        <p:nvSpPr>
          <p:cNvPr id="11" name="TextBox 11"/>
          <p:cNvSpPr txBox="1"/>
          <p:nvPr/>
        </p:nvSpPr>
        <p:spPr>
          <a:xfrm>
            <a:off x="4540944" y="1591726"/>
            <a:ext cx="3020092"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Application of the Three Certainties Principle</a:t>
            </a:r>
            <a:endParaRPr lang="en-US" sz="2100" b="1">
              <a:solidFill>
                <a:schemeClr val="accent1">
                  <a:alpha val="100000"/>
                </a:schemeClr>
              </a:solidFill>
              <a:latin typeface="Noto Sans SC"/>
              <a:ea typeface="Noto Sans SC"/>
              <a:cs typeface="Noto Sans SC"/>
            </a:endParaRPr>
          </a:p>
        </p:txBody>
      </p:sp>
      <p:sp>
        <p:nvSpPr>
          <p:cNvPr id="12" name="TextBox 12"/>
          <p:cNvSpPr txBox="1"/>
          <p:nvPr/>
        </p:nvSpPr>
        <p:spPr>
          <a:xfrm>
            <a:off x="4564095" y="2060868"/>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Strictly implement fixed-point (fixed location), fixed-volume (specified containers), and quantitative (clear quantity) management, such as using layered material racks with maximum and minimum inventory labels.</a:t>
            </a:r>
            <a:endParaRPr lang="en-US" sz="1400">
              <a:solidFill>
                <a:schemeClr val="dk1">
                  <a:alpha val="100000"/>
                </a:schemeClr>
              </a:solidFill>
              <a:latin typeface="Noto Sans SC"/>
              <a:ea typeface="Noto Sans SC"/>
              <a:cs typeface="Noto Sans SC"/>
            </a:endParaRPr>
          </a:p>
        </p:txBody>
      </p:sp>
      <p:sp>
        <p:nvSpPr>
          <p:cNvPr id="13" name="TextBox 13"/>
          <p:cNvSpPr txBox="1"/>
          <p:nvPr/>
        </p:nvSpPr>
        <p:spPr>
          <a:xfrm>
            <a:off x="8261908"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FIFO first in first out</a:t>
            </a:r>
            <a:endParaRPr lang="en-US" sz="2100" b="1">
              <a:solidFill>
                <a:schemeClr val="accent1">
                  <a:alpha val="100000"/>
                </a:schemeClr>
              </a:solidFill>
              <a:latin typeface="Noto Sans SC"/>
              <a:ea typeface="Noto Sans SC"/>
              <a:cs typeface="Noto Sans SC"/>
            </a:endParaRPr>
          </a:p>
        </p:txBody>
      </p:sp>
      <p:sp>
        <p:nvSpPr>
          <p:cNvPr id="14" name="TextBox 14"/>
          <p:cNvSpPr txBox="1"/>
          <p:nvPr/>
        </p:nvSpPr>
        <p:spPr>
          <a:xfrm>
            <a:off x="8248127"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Use slope-type shelves or track designs for time-sensitive materials to ensure that materials are automatically circulated in the order they are put into storage to avoid expired waste.</a:t>
            </a:r>
            <a:endParaRPr lang="en-US" sz="1400">
              <a:solidFill>
                <a:schemeClr val="dk1">
                  <a:alpha val="100000"/>
                </a:schemeClr>
              </a:solidFill>
              <a:latin typeface="Noto Sans SC"/>
              <a:ea typeface="Noto Sans SC"/>
              <a:cs typeface="Noto Sans SC"/>
            </a:endParaRPr>
          </a:p>
        </p:txBody>
      </p:sp>
      <p:sp>
        <p:nvSpPr>
          <p:cNvPr id="15" name="TextBox 15"/>
          <p:cNvSpPr txBox="1"/>
          <p:nvPr/>
        </p:nvSpPr>
        <p:spPr>
          <a:xfrm>
            <a:off x="8814029"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Visual management dashboard</a:t>
            </a:r>
            <a:endParaRPr lang="en-US" sz="2100" b="1">
              <a:solidFill>
                <a:schemeClr val="accent1">
                  <a:alpha val="100000"/>
                </a:schemeClr>
              </a:solidFill>
              <a:latin typeface="Noto Sans SC"/>
              <a:ea typeface="Noto Sans SC"/>
              <a:cs typeface="Noto Sans SC"/>
            </a:endParaRPr>
          </a:p>
        </p:txBody>
      </p:sp>
      <p:sp>
        <p:nvSpPr>
          <p:cNvPr id="16" name="TextBox 16"/>
          <p:cNvSpPr txBox="1"/>
          <p:nvPr/>
        </p:nvSpPr>
        <p:spPr>
          <a:xfrm>
            <a:off x="8800248"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Set up a comprehensive signboard containing the item name, number, responsible person, and replenishment cycle, and a supporting indicator system to display abnormal status.</a:t>
            </a:r>
            <a:endParaRPr lang="en-US" sz="1400">
              <a:solidFill>
                <a:schemeClr val="dk1">
                  <a:alpha val="100000"/>
                </a:schemeClr>
              </a:solidFill>
              <a:latin typeface="Noto Sans SC"/>
              <a:ea typeface="Noto Sans SC"/>
              <a:cs typeface="Noto Sans SC"/>
            </a:endParaRPr>
          </a:p>
        </p:txBody>
      </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Implementation methods of rectification</a:t>
            </a:r>
            <a:endParaRPr lang="en-US" sz="3000" b="1">
              <a:solidFill>
                <a:schemeClr val="dk2">
                  <a:alpha val="100000"/>
                </a:schemeClr>
              </a:solidFill>
              <a:latin typeface="Noto Sans SC"/>
              <a:ea typeface="Noto Sans SC"/>
              <a:cs typeface="Noto Sans SC"/>
            </a:endParaRPr>
          </a:p>
        </p:txBody>
      </p:sp>
      <p:sp>
        <p:nvSpPr>
          <p:cNvPr id="18" name="TextBox 18"/>
          <p:cNvSpPr txBox="1"/>
          <p:nvPr/>
        </p:nvSpPr>
        <p:spPr>
          <a:xfrm>
            <a:off x="3794737"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4527163"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20" name="TextBox 20"/>
          <p:cNvSpPr txBox="1"/>
          <p:nvPr/>
        </p:nvSpPr>
        <p:spPr>
          <a:xfrm>
            <a:off x="5607298" y="4073042"/>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TextBox 21"/>
          <p:cNvSpPr txBox="1"/>
          <p:nvPr/>
        </p:nvSpPr>
        <p:spPr>
          <a:xfrm>
            <a:off x="6697625"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2" name="TextBox 22"/>
          <p:cNvSpPr txBox="1"/>
          <p:nvPr/>
        </p:nvSpPr>
        <p:spPr>
          <a:xfrm>
            <a:off x="7495431"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65700" y="1701094"/>
            <a:ext cx="3419475" cy="571500"/>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a:ea typeface="Noto Sans SC"/>
                <a:cs typeface="Noto Sans SC"/>
              </a:rPr>
              <a:t>Pollution source tracking map</a:t>
            </a:r>
            <a:endParaRPr lang="en-US" sz="2400" b="1">
              <a:solidFill>
                <a:schemeClr val="accent1">
                  <a:alpha val="100000"/>
                </a:schemeClr>
              </a:solidFill>
              <a:latin typeface="Noto Sans SC"/>
              <a:ea typeface="Noto Sans SC"/>
              <a:cs typeface="Noto Sans SC"/>
            </a:endParaRPr>
          </a:p>
        </p:txBody>
      </p:sp>
      <p:sp>
        <p:nvSpPr>
          <p:cNvPr id="3" name="TextBox 3"/>
          <p:cNvSpPr txBox="1"/>
          <p:nvPr/>
        </p:nvSpPr>
        <p:spPr>
          <a:xfrm>
            <a:off x="565700" y="3875308"/>
            <a:ext cx="3419475" cy="571500"/>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a:ea typeface="Noto Sans SC"/>
                <a:cs typeface="Noto Sans SC"/>
              </a:rPr>
              <a:t>Preparation of cleaning standard book</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8310539" y="2205325"/>
            <a:ext cx="3419475" cy="1114425"/>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We will proceed in the steps of initial cleaning → pollution source countermeasures → setting standards → general inspection → independent inspection → standardization → full implementation.</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8310539" y="1701094"/>
            <a:ext cx="3419475" cy="571500"/>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Seven steps of self-maintenance</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8310539" y="4380130"/>
            <a:ext cx="3409950" cy="1114425"/>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Use a shadow board to manage cleaning tools and a color coding system (red oil stain brush, blue water stain mop, etc.).</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8310539" y="3875308"/>
            <a:ext cx="3423043" cy="571500"/>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Visualization of cleaning tools</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4422541" y="5507338"/>
            <a:ext cx="3438525" cy="1114425"/>
          </a:xfrm>
          <a:prstGeom prst="rect">
            <a:avLst/>
          </a:prstGeom>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Combine equipment cleaning with inspection, such as simultaneously checking 23 key indicators such as oil level and belt tension when cleaning machine tools.</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4376738" y="5021566"/>
            <a:ext cx="3438525" cy="495300"/>
          </a:xfrm>
          <a:prstGeom prst="rect">
            <a:avLst/>
          </a:prstGeom>
        </p:spPr>
        <p:txBody>
          <a:bodyPr vert="horz" wrap="square" lIns="114300" tIns="57150" rIns="114300" bIns="57150" rtlCol="0" anchor="ctr" anchorCtr="0">
            <a:noAutofit/>
          </a:bodyPr>
          <a:lstStyle/>
          <a:p>
            <a:pPr algn="ctr">
              <a:lnSpc>
                <a:spcPct val="96000"/>
              </a:lnSpc>
            </a:pPr>
            <a:r>
              <a:rPr lang="en-US" sz="2400" b="1">
                <a:solidFill>
                  <a:schemeClr val="accent1">
                    <a:alpha val="100000"/>
                  </a:schemeClr>
                </a:solidFill>
                <a:latin typeface="Noto Sans SC"/>
                <a:ea typeface="Noto Sans SC"/>
                <a:cs typeface="Noto Sans SC"/>
              </a:rPr>
              <a:t>Equipment cleaning checklist</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565700" y="2205325"/>
            <a:ext cx="34194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a:ea typeface="Noto Sans SC"/>
                <a:cs typeface="Noto Sans SC"/>
              </a:rPr>
              <a:t>Create a dynamic heat map containing pollution sources such as dust, oil, debris, etc., and mark the occurrence frequency and severity level.</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565700" y="4380130"/>
            <a:ext cx="34194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a:ea typeface="Noto Sans SC"/>
                <a:cs typeface="Noto Sans SC"/>
              </a:rPr>
              <a:t>Detailed stipulations of cleaning tools, methods, cycles, standards (such as white glove inspection method) and acceptance personnel for each area.</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How to implement cleaning</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5527532" y="1590406"/>
            <a:ext cx="1175454" cy="1037165"/>
          </a:xfrm>
          <a:prstGeom prst="triangle">
            <a:avLst>
              <a:gd name="adj" fmla="val 50000"/>
            </a:avLst>
          </a:prstGeom>
          <a:solidFill>
            <a:schemeClr val="accent1">
              <a:alpha val="100000"/>
            </a:schemeClr>
          </a:solidFill>
        </p:spPr>
      </p:sp>
      <p:sp>
        <p:nvSpPr>
          <p:cNvPr id="14" name="AutoShape 14"/>
          <p:cNvSpPr/>
          <p:nvPr/>
        </p:nvSpPr>
        <p:spPr>
          <a:xfrm rot="4275690">
            <a:off x="6785438" y="2506602"/>
            <a:ext cx="1175454" cy="1037165"/>
          </a:xfrm>
          <a:prstGeom prst="triangle">
            <a:avLst>
              <a:gd name="adj" fmla="val 50000"/>
            </a:avLst>
          </a:prstGeom>
          <a:solidFill>
            <a:schemeClr val="accent1">
              <a:alpha val="100000"/>
            </a:schemeClr>
          </a:solidFill>
        </p:spPr>
      </p:sp>
      <p:sp>
        <p:nvSpPr>
          <p:cNvPr id="15" name="AutoShape 15"/>
          <p:cNvSpPr/>
          <p:nvPr/>
        </p:nvSpPr>
        <p:spPr>
          <a:xfrm rot="2700000" flipH="1">
            <a:off x="4584703" y="2469836"/>
            <a:ext cx="1175454" cy="1037165"/>
          </a:xfrm>
          <a:prstGeom prst="triangle">
            <a:avLst>
              <a:gd name="adj" fmla="val 50000"/>
            </a:avLst>
          </a:prstGeom>
          <a:solidFill>
            <a:schemeClr val="accent1">
              <a:alpha val="100000"/>
            </a:schemeClr>
          </a:solidFill>
        </p:spPr>
      </p:sp>
      <p:sp>
        <p:nvSpPr>
          <p:cNvPr id="16" name="AutoShape 16"/>
          <p:cNvSpPr/>
          <p:nvPr/>
        </p:nvSpPr>
        <p:spPr>
          <a:xfrm rot="-8546356" flipH="1">
            <a:off x="4774012" y="4013018"/>
            <a:ext cx="1175454" cy="1037165"/>
          </a:xfrm>
          <a:prstGeom prst="triangle">
            <a:avLst>
              <a:gd name="adj" fmla="val 50000"/>
            </a:avLst>
          </a:prstGeom>
          <a:solidFill>
            <a:schemeClr val="accent1">
              <a:alpha val="100000"/>
            </a:schemeClr>
          </a:solidFill>
        </p:spPr>
      </p:sp>
      <p:sp>
        <p:nvSpPr>
          <p:cNvPr id="17" name="AutoShape 17"/>
          <p:cNvSpPr/>
          <p:nvPr/>
        </p:nvSpPr>
        <p:spPr>
          <a:xfrm rot="8546493" flipH="1">
            <a:off x="6327203" y="4006453"/>
            <a:ext cx="1175454" cy="1037165"/>
          </a:xfrm>
          <a:prstGeom prst="triangle">
            <a:avLst>
              <a:gd name="adj" fmla="val 50000"/>
            </a:avLst>
          </a:prstGeom>
          <a:solidFill>
            <a:schemeClr val="accent1">
              <a:alpha val="100000"/>
            </a:schemeClr>
          </a:solidFill>
        </p:spPr>
      </p:sp>
      <p:sp>
        <p:nvSpPr>
          <p:cNvPr id="18" name="Freeform 18"/>
          <p:cNvSpPr/>
          <p:nvPr/>
        </p:nvSpPr>
        <p:spPr>
          <a:xfrm>
            <a:off x="5803666" y="2981611"/>
            <a:ext cx="676277" cy="676277"/>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chemeClr val="accent1">
              <a:alpha val="100000"/>
            </a:schemeClr>
          </a:solid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5S inspection scoring system</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color management system</a:t>
            </a:r>
            <a:endParaRPr lang="en-US" sz="20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Code of Conduct Manual</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Abnormal exposure platform</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Standardized operation video library</a:t>
            </a:r>
            <a:endParaRPr lang="en-US" sz="20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How to implement cleaning</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1512589"/>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1670999"/>
            <a:ext cx="0" cy="5208748"/>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A score sheet containing 128 check points was designed, and on-site audits were conducted weekly by a cross-departmental team and the results were publicized.</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Record standard operation videos for each position, including detailed demonstrations of clothing and appearance, tool placement, and work procedures.</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An electronic display screen is set up to display non-conforming items in real time, with comparison photos before and after rectification and root cause analysis.</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entire factory adopts unified color standards, such as blue for documents, yellow for safety signs, and green for qualified product areas.</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Prepare a 5S code of conduct with pictures and texts, down to details such as the order of items in desk drawers and the angle of file labels.</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1668" y="1405020"/>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5S medal incentive system</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1241668" y="1916915"/>
            <a:ext cx="4314825" cy="916471"/>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A three-level certification system of bronze, silver and gold has been established, with corresponding badges awarded through quarterly reviews and linked to promotions.</a:t>
            </a:r>
            <a:endParaRPr lang="en-US" sz="1500">
              <a:solidFill>
                <a:schemeClr val="dk1">
                  <a:alpha val="100000"/>
                </a:schemeClr>
              </a:solidFill>
              <a:latin typeface="Noto Sans SC"/>
              <a:ea typeface="Noto Sans SC"/>
              <a:cs typeface="Noto Sans SC"/>
            </a:endParaRPr>
          </a:p>
        </p:txBody>
      </p:sp>
      <p:sp>
        <p:nvSpPr>
          <p:cNvPr id="4" name="TextBox 4"/>
          <p:cNvSpPr txBox="1"/>
          <p:nvPr/>
        </p:nvSpPr>
        <p:spPr>
          <a:xfrm>
            <a:off x="7246698" y="1405020"/>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Improve proposal points system</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7246698" y="1916915"/>
            <a:ext cx="4295775" cy="966982"/>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Employees can earn points for every valid 5S improvement proposal they submit, which can be redeemed cumulatively for training opportunities or vacation rewards.</a:t>
            </a:r>
            <a:endParaRPr lang="en-US" sz="1500">
              <a:solidFill>
                <a:schemeClr val="dk1">
                  <a:alpha val="100000"/>
                </a:schemeClr>
              </a:solidFill>
              <a:latin typeface="Noto Sans SC"/>
              <a:ea typeface="Noto Sans SC"/>
              <a:cs typeface="Noto Sans SC"/>
            </a:endParaRPr>
          </a:p>
        </p:txBody>
      </p:sp>
      <p:sp>
        <p:nvSpPr>
          <p:cNvPr id="6" name="TextBox 6"/>
          <p:cNvSpPr txBox="1"/>
          <p:nvPr/>
        </p:nvSpPr>
        <p:spPr>
          <a:xfrm>
            <a:off x="1241668" y="3037215"/>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Scenario simulation training</a:t>
            </a:r>
            <a:endParaRPr lang="en-US" sz="2000" b="1">
              <a:solidFill>
                <a:schemeClr val="accent1">
                  <a:alpha val="100000"/>
                </a:schemeClr>
              </a:solidFill>
              <a:latin typeface="Noto Sans SC"/>
              <a:ea typeface="Noto Sans SC"/>
              <a:cs typeface="Noto Sans SC"/>
            </a:endParaRPr>
          </a:p>
        </p:txBody>
      </p:sp>
      <p:sp>
        <p:nvSpPr>
          <p:cNvPr id="7" name="TextBox 7"/>
          <p:cNvSpPr txBox="1"/>
          <p:nvPr/>
        </p:nvSpPr>
        <p:spPr>
          <a:xfrm>
            <a:off x="1241668" y="3547367"/>
            <a:ext cx="4314825" cy="89193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Design emergency scenarios such as equipment failure and material shortage to test employees' ability to maintain 5S standards under pressure.</a:t>
            </a:r>
            <a:endParaRPr lang="en-US" sz="1500">
              <a:solidFill>
                <a:schemeClr val="dk1">
                  <a:alpha val="100000"/>
                </a:schemeClr>
              </a:solidFill>
              <a:latin typeface="Noto Sans SC"/>
              <a:ea typeface="Noto Sans SC"/>
              <a:cs typeface="Noto Sans SC"/>
            </a:endParaRPr>
          </a:p>
        </p:txBody>
      </p:sp>
      <p:sp>
        <p:nvSpPr>
          <p:cNvPr id="8" name="TextBox 8"/>
          <p:cNvSpPr txBox="1"/>
          <p:nvPr/>
        </p:nvSpPr>
        <p:spPr>
          <a:xfrm>
            <a:off x="7246698" y="3037215"/>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5-minute walkthrough for morning meeting</a:t>
            </a:r>
            <a:endParaRPr lang="en-US" sz="2000" b="1">
              <a:solidFill>
                <a:schemeClr val="accent1">
                  <a:alpha val="100000"/>
                </a:schemeClr>
              </a:solidFill>
              <a:latin typeface="Noto Sans SC"/>
              <a:ea typeface="Noto Sans SC"/>
              <a:cs typeface="Noto Sans SC"/>
            </a:endParaRPr>
          </a:p>
        </p:txBody>
      </p:sp>
      <p:sp>
        <p:nvSpPr>
          <p:cNvPr id="9" name="TextBox 9"/>
          <p:cNvSpPr txBox="1"/>
          <p:nvPr/>
        </p:nvSpPr>
        <p:spPr>
          <a:xfrm>
            <a:off x="7246698" y="3547367"/>
            <a:ext cx="4295775" cy="89193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Daily morning meetings include a random item location test or a quick cleaning competition to maintain team sensitivity.</a:t>
            </a:r>
            <a:endParaRPr lang="en-US" sz="1500">
              <a:solidFill>
                <a:schemeClr val="dk1">
                  <a:alpha val="100000"/>
                </a:schemeClr>
              </a:solidFill>
              <a:latin typeface="Noto Sans SC"/>
              <a:ea typeface="Noto Sans SC"/>
              <a:cs typeface="Noto Sans SC"/>
            </a:endParaRPr>
          </a:p>
        </p:txBody>
      </p:sp>
      <p:sp>
        <p:nvSpPr>
          <p:cNvPr id="10" name="TextBox 10"/>
          <p:cNvSpPr txBox="1"/>
          <p:nvPr/>
        </p:nvSpPr>
        <p:spPr>
          <a:xfrm>
            <a:off x="1241668" y="4693420"/>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Cultural wall construction</a:t>
            </a:r>
            <a:endParaRPr lang="en-US" sz="2000" b="1">
              <a:solidFill>
                <a:schemeClr val="accent1">
                  <a:alpha val="100000"/>
                </a:schemeClr>
              </a:solidFill>
              <a:latin typeface="Noto Sans SC"/>
              <a:ea typeface="Noto Sans SC"/>
              <a:cs typeface="Noto Sans SC"/>
            </a:endParaRPr>
          </a:p>
        </p:txBody>
      </p:sp>
      <p:sp>
        <p:nvSpPr>
          <p:cNvPr id="11" name="TextBox 11"/>
          <p:cNvSpPr txBox="1"/>
          <p:nvPr/>
        </p:nvSpPr>
        <p:spPr>
          <a:xfrm>
            <a:off x="1241668" y="5155321"/>
            <a:ext cx="4314825" cy="89193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Set up a cultural gallery to display 5S improvement cases over the years and the experiences of benchmark employees to strengthen the awareness of continuous improvement.</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7246698" y="4693420"/>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Family 5S extension plan</a:t>
            </a:r>
            <a:endParaRPr lang="en-US" sz="2000" b="1">
              <a:solidFill>
                <a:schemeClr val="accent1">
                  <a:alpha val="100000"/>
                </a:schemeClr>
              </a:solidFill>
              <a:latin typeface="Noto Sans SC"/>
              <a:ea typeface="Noto Sans SC"/>
              <a:cs typeface="Noto Sans SC"/>
            </a:endParaRPr>
          </a:p>
        </p:txBody>
      </p:sp>
      <p:sp>
        <p:nvSpPr>
          <p:cNvPr id="13" name="TextBox 13"/>
          <p:cNvSpPr txBox="1"/>
          <p:nvPr/>
        </p:nvSpPr>
        <p:spPr>
          <a:xfrm>
            <a:off x="7246698" y="5155321"/>
            <a:ext cx="4295775" cy="89193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Provide home organization training courses to help employees extend 5S thinking to the home environment and form habitual inertia.</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How to implement literacy</a:t>
            </a:r>
            <a:endParaRPr lang="en-US" sz="3000" b="1">
              <a:solidFill>
                <a:schemeClr val="dk2">
                  <a:alpha val="100000"/>
                </a:schemeClr>
              </a:solidFill>
              <a:latin typeface="Noto Sans SC"/>
              <a:ea typeface="Noto Sans SC"/>
              <a:cs typeface="Noto Sans SC"/>
            </a:endParaRPr>
          </a:p>
        </p:txBody>
      </p:sp>
      <p:sp>
        <p:nvSpPr>
          <p:cNvPr id="15" name="TextBox 15"/>
          <p:cNvSpPr txBox="1"/>
          <p:nvPr/>
        </p:nvSpPr>
        <p:spPr>
          <a:xfrm>
            <a:off x="325363" y="1452351"/>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01</a:t>
            </a:r>
            <a:endParaRPr lang="en-US" sz="4950" b="1">
              <a:solidFill>
                <a:schemeClr val="accent1">
                  <a:alpha val="100000"/>
                </a:schemeClr>
              </a:solidFill>
              <a:latin typeface="Helvetica"/>
              <a:ea typeface="Helvetica"/>
              <a:cs typeface="Helvetica"/>
            </a:endParaRPr>
          </a:p>
        </p:txBody>
      </p:sp>
      <p:sp>
        <p:nvSpPr>
          <p:cNvPr id="16" name="TextBox 16"/>
          <p:cNvSpPr txBox="1"/>
          <p:nvPr/>
        </p:nvSpPr>
        <p:spPr>
          <a:xfrm>
            <a:off x="6231800" y="1461876"/>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02</a:t>
            </a:r>
            <a:endParaRPr lang="en-US" sz="4950" b="1">
              <a:solidFill>
                <a:schemeClr val="accent1">
                  <a:alpha val="100000"/>
                </a:schemeClr>
              </a:solidFill>
              <a:latin typeface="Helvetica"/>
              <a:ea typeface="Helvetica"/>
              <a:cs typeface="Helvetica"/>
            </a:endParaRPr>
          </a:p>
        </p:txBody>
      </p:sp>
      <p:sp>
        <p:nvSpPr>
          <p:cNvPr id="17" name="TextBox 17"/>
          <p:cNvSpPr txBox="1"/>
          <p:nvPr/>
        </p:nvSpPr>
        <p:spPr>
          <a:xfrm>
            <a:off x="262865" y="3084545"/>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03</a:t>
            </a:r>
            <a:endParaRPr lang="en-US" sz="4950" b="1">
              <a:solidFill>
                <a:schemeClr val="accent1">
                  <a:alpha val="100000"/>
                </a:schemeClr>
              </a:solidFill>
              <a:latin typeface="Helvetica"/>
              <a:ea typeface="Helvetica"/>
              <a:cs typeface="Helvetica"/>
            </a:endParaRPr>
          </a:p>
        </p:txBody>
      </p:sp>
      <p:sp>
        <p:nvSpPr>
          <p:cNvPr id="18" name="TextBox 18"/>
          <p:cNvSpPr txBox="1"/>
          <p:nvPr/>
        </p:nvSpPr>
        <p:spPr>
          <a:xfrm>
            <a:off x="6231800" y="3094070"/>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04</a:t>
            </a:r>
            <a:endParaRPr lang="en-US" sz="4950" b="1">
              <a:solidFill>
                <a:schemeClr val="accent1">
                  <a:alpha val="100000"/>
                </a:schemeClr>
              </a:solidFill>
              <a:latin typeface="Helvetica"/>
              <a:ea typeface="Helvetica"/>
              <a:cs typeface="Helvetica"/>
            </a:endParaRPr>
          </a:p>
        </p:txBody>
      </p:sp>
      <p:sp>
        <p:nvSpPr>
          <p:cNvPr id="19" name="TextBox 19"/>
          <p:cNvSpPr txBox="1"/>
          <p:nvPr/>
        </p:nvSpPr>
        <p:spPr>
          <a:xfrm>
            <a:off x="262865" y="4754608"/>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05</a:t>
            </a:r>
            <a:endParaRPr lang="en-US" sz="4950" b="1">
              <a:solidFill>
                <a:schemeClr val="accent1">
                  <a:alpha val="100000"/>
                </a:schemeClr>
              </a:solidFill>
              <a:latin typeface="Helvetica"/>
              <a:ea typeface="Helvetica"/>
              <a:cs typeface="Helvetica"/>
            </a:endParaRPr>
          </a:p>
        </p:txBody>
      </p:sp>
      <p:sp>
        <p:nvSpPr>
          <p:cNvPr id="20" name="TextBox 20"/>
          <p:cNvSpPr txBox="1"/>
          <p:nvPr/>
        </p:nvSpPr>
        <p:spPr>
          <a:xfrm>
            <a:off x="6231800" y="4754608"/>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06</a:t>
            </a:r>
            <a:endParaRPr lang="en-US" sz="4950" b="1">
              <a:solidFill>
                <a:schemeClr val="accent1">
                  <a:alpha val="100000"/>
                </a:schemeClr>
              </a:solidFill>
              <a:latin typeface="Helvetica"/>
              <a:ea typeface="Helvetica"/>
              <a:cs typeface="Helvetic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03</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Red card combat practice</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meaning and purpose of red card combat</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01832" y="2050015"/>
            <a:ext cx="2190750" cy="4428588"/>
          </a:xfrm>
          <a:prstGeom prst="round2SameRect">
            <a:avLst/>
          </a:prstGeom>
          <a:solidFill>
            <a:schemeClr val="lt2">
              <a:alpha val="80000"/>
            </a:schemeClr>
          </a:solidFill>
        </p:spPr>
      </p:sp>
      <p:sp>
        <p:nvSpPr>
          <p:cNvPr id="4" name="AutoShape 4"/>
          <p:cNvSpPr/>
          <p:nvPr/>
        </p:nvSpPr>
        <p:spPr>
          <a:xfrm>
            <a:off x="1069343" y="1649980"/>
            <a:ext cx="855726" cy="855726"/>
          </a:xfrm>
          <a:prstGeom prst="ellipse">
            <a:avLst/>
          </a:prstGeom>
          <a:solidFill>
            <a:schemeClr val="accent1">
              <a:alpha val="100000"/>
            </a:schemeClr>
          </a:solidFill>
        </p:spPr>
      </p:sp>
      <p:sp>
        <p:nvSpPr>
          <p:cNvPr id="5" name="TextBox 5"/>
          <p:cNvSpPr txBox="1"/>
          <p:nvPr/>
        </p:nvSpPr>
        <p:spPr>
          <a:xfrm>
            <a:off x="487557"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Red Card Operation is a management tool that visually displays waste, redundancy and unreasonable phenomena in the production site by identifying problem areas or items, thereby promoting improvement.</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095725"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01</a:t>
            </a:r>
            <a:endParaRPr lang="en-US" sz="3600">
              <a:solidFill>
                <a:srgbClr val="FFFFFF">
                  <a:alpha val="100000"/>
                </a:srgbClr>
              </a:solidFill>
              <a:latin typeface="Noto Sans SC"/>
              <a:ea typeface="Noto Sans SC"/>
              <a:cs typeface="Noto Sans SC"/>
            </a:endParaRPr>
          </a:p>
        </p:txBody>
      </p:sp>
      <p:sp>
        <p:nvSpPr>
          <p:cNvPr id="7" name="AutoShape 7"/>
          <p:cNvSpPr/>
          <p:nvPr/>
        </p:nvSpPr>
        <p:spPr>
          <a:xfrm>
            <a:off x="2710003" y="2050015"/>
            <a:ext cx="2190750" cy="4428588"/>
          </a:xfrm>
          <a:prstGeom prst="round2SameRect">
            <a:avLst/>
          </a:prstGeom>
          <a:solidFill>
            <a:schemeClr val="lt2">
              <a:alpha val="80000"/>
            </a:schemeClr>
          </a:solidFill>
        </p:spPr>
      </p:sp>
      <p:sp>
        <p:nvSpPr>
          <p:cNvPr id="8" name="AutoShape 8"/>
          <p:cNvSpPr/>
          <p:nvPr/>
        </p:nvSpPr>
        <p:spPr>
          <a:xfrm>
            <a:off x="3377515" y="1649980"/>
            <a:ext cx="855726" cy="855726"/>
          </a:xfrm>
          <a:prstGeom prst="ellipse">
            <a:avLst/>
          </a:prstGeom>
          <a:solidFill>
            <a:schemeClr val="accent1">
              <a:alpha val="100000"/>
            </a:schemeClr>
          </a:solidFill>
        </p:spPr>
      </p:sp>
      <p:sp>
        <p:nvSpPr>
          <p:cNvPr id="9" name="TextBox 9"/>
          <p:cNvSpPr txBox="1"/>
          <p:nvPr/>
        </p:nvSpPr>
        <p:spPr>
          <a:xfrm>
            <a:off x="2795728"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The red card logo can effectively stimulate employees' attention to problems and awareness of improvement, prompt the team to actively participate in on-site optimization, and form a culture of continuous improvement.</a:t>
            </a:r>
            <a:endParaRPr lang="en-US" sz="1250">
              <a:solidFill>
                <a:schemeClr val="dk1">
                  <a:alpha val="100000"/>
                </a:schemeClr>
              </a:solidFill>
              <a:latin typeface="Noto Sans SC"/>
              <a:ea typeface="Noto Sans SC"/>
              <a:cs typeface="Noto Sans SC"/>
            </a:endParaRPr>
          </a:p>
        </p:txBody>
      </p:sp>
      <p:sp>
        <p:nvSpPr>
          <p:cNvPr id="10" name="TextBox 10"/>
          <p:cNvSpPr txBox="1"/>
          <p:nvPr/>
        </p:nvSpPr>
        <p:spPr>
          <a:xfrm>
            <a:off x="3403897"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02</a:t>
            </a:r>
            <a:endParaRPr lang="en-US" sz="3600">
              <a:solidFill>
                <a:srgbClr val="FFFFFF">
                  <a:alpha val="100000"/>
                </a:srgbClr>
              </a:solidFill>
              <a:latin typeface="Noto Sans SC"/>
              <a:ea typeface="Noto Sans SC"/>
              <a:cs typeface="Noto Sans SC"/>
            </a:endParaRPr>
          </a:p>
        </p:txBody>
      </p:sp>
      <p:sp>
        <p:nvSpPr>
          <p:cNvPr id="11" name="AutoShape 11"/>
          <p:cNvSpPr/>
          <p:nvPr/>
        </p:nvSpPr>
        <p:spPr>
          <a:xfrm>
            <a:off x="5003222" y="2050015"/>
            <a:ext cx="2190750" cy="4428588"/>
          </a:xfrm>
          <a:prstGeom prst="round2SameRect">
            <a:avLst/>
          </a:prstGeom>
          <a:solidFill>
            <a:schemeClr val="lt2">
              <a:alpha val="80000"/>
            </a:schemeClr>
          </a:solidFill>
        </p:spPr>
      </p:sp>
      <p:sp>
        <p:nvSpPr>
          <p:cNvPr id="12" name="AutoShape 12"/>
          <p:cNvSpPr/>
          <p:nvPr/>
        </p:nvSpPr>
        <p:spPr>
          <a:xfrm>
            <a:off x="5670734" y="1649980"/>
            <a:ext cx="855726" cy="855726"/>
          </a:xfrm>
          <a:prstGeom prst="ellipse">
            <a:avLst/>
          </a:prstGeom>
          <a:solidFill>
            <a:schemeClr val="accent1">
              <a:alpha val="100000"/>
            </a:schemeClr>
          </a:solidFill>
        </p:spPr>
      </p:sp>
      <p:sp>
        <p:nvSpPr>
          <p:cNvPr id="13" name="TextBox 13"/>
          <p:cNvSpPr txBox="1"/>
          <p:nvPr/>
        </p:nvSpPr>
        <p:spPr>
          <a:xfrm>
            <a:off x="5186928"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Eliminate waste</a:t>
            </a:r>
            <a:endParaRPr lang="en-US" sz="1600" b="1">
              <a:solidFill>
                <a:schemeClr val="accent1">
                  <a:alpha val="100000"/>
                </a:schemeClr>
              </a:solidFill>
              <a:latin typeface="Noto Sans SC"/>
              <a:ea typeface="Noto Sans SC"/>
              <a:cs typeface="Noto Sans SC"/>
            </a:endParaRPr>
          </a:p>
        </p:txBody>
      </p:sp>
      <p:sp>
        <p:nvSpPr>
          <p:cNvPr id="14" name="TextBox 14"/>
          <p:cNvSpPr txBox="1"/>
          <p:nvPr/>
        </p:nvSpPr>
        <p:spPr>
          <a:xfrm>
            <a:off x="508894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The core purpose of red card operations is to identify and eliminate various types of waste on site, including excess inventory, idle equipment, space occupation, etc., thereby improving overall operational efficiency.</a:t>
            </a:r>
            <a:endParaRPr lang="en-US" sz="1250">
              <a:solidFill>
                <a:schemeClr val="dk1">
                  <a:alpha val="100000"/>
                </a:schemeClr>
              </a:solidFill>
              <a:latin typeface="Noto Sans SC"/>
              <a:ea typeface="Noto Sans SC"/>
              <a:cs typeface="Noto Sans SC"/>
            </a:endParaRPr>
          </a:p>
        </p:txBody>
      </p:sp>
      <p:sp>
        <p:nvSpPr>
          <p:cNvPr id="15" name="TextBox 15"/>
          <p:cNvSpPr txBox="1"/>
          <p:nvPr/>
        </p:nvSpPr>
        <p:spPr>
          <a:xfrm>
            <a:off x="569711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03</a:t>
            </a:r>
            <a:endParaRPr lang="en-US" sz="3600">
              <a:solidFill>
                <a:srgbClr val="FFFFFF">
                  <a:alpha val="100000"/>
                </a:srgbClr>
              </a:solidFill>
              <a:latin typeface="Noto Sans SC"/>
              <a:ea typeface="Noto Sans SC"/>
              <a:cs typeface="Noto Sans SC"/>
            </a:endParaRPr>
          </a:p>
        </p:txBody>
      </p:sp>
      <p:sp>
        <p:nvSpPr>
          <p:cNvPr id="16" name="AutoShape 16"/>
          <p:cNvSpPr/>
          <p:nvPr/>
        </p:nvSpPr>
        <p:spPr>
          <a:xfrm>
            <a:off x="7275952" y="2079919"/>
            <a:ext cx="2190750" cy="4398684"/>
          </a:xfrm>
          <a:prstGeom prst="round2SameRect">
            <a:avLst/>
          </a:prstGeom>
          <a:solidFill>
            <a:schemeClr val="lt2">
              <a:alpha val="80000"/>
            </a:schemeClr>
          </a:solidFill>
        </p:spPr>
      </p:sp>
      <p:sp>
        <p:nvSpPr>
          <p:cNvPr id="17" name="AutoShape 17"/>
          <p:cNvSpPr/>
          <p:nvPr/>
        </p:nvSpPr>
        <p:spPr>
          <a:xfrm>
            <a:off x="7943464" y="1679885"/>
            <a:ext cx="855726" cy="855726"/>
          </a:xfrm>
          <a:prstGeom prst="ellipse">
            <a:avLst/>
          </a:prstGeom>
          <a:solidFill>
            <a:schemeClr val="accent1">
              <a:alpha val="100000"/>
            </a:schemeClr>
          </a:solidFill>
        </p:spPr>
      </p:sp>
      <p:sp>
        <p:nvSpPr>
          <p:cNvPr id="18" name="TextBox 18"/>
          <p:cNvSpPr txBox="1"/>
          <p:nvPr/>
        </p:nvSpPr>
        <p:spPr>
          <a:xfrm>
            <a:off x="7361677" y="3305411"/>
            <a:ext cx="2019300" cy="2980876"/>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Through the implementation of red card operations, standardized work processes and on-site management specifications can be gradually established to reduce efficiency losses caused by disorderly operations.</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7969846" y="174264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04</a:t>
            </a:r>
            <a:endParaRPr lang="en-US" sz="3600">
              <a:solidFill>
                <a:srgbClr val="FFFFFF">
                  <a:alpha val="100000"/>
                </a:srgbClr>
              </a:solidFill>
              <a:latin typeface="Noto Sans SC"/>
              <a:ea typeface="Noto Sans SC"/>
              <a:cs typeface="Noto Sans SC"/>
            </a:endParaRPr>
          </a:p>
        </p:txBody>
      </p:sp>
      <p:sp>
        <p:nvSpPr>
          <p:cNvPr id="20" name="AutoShape 20"/>
          <p:cNvSpPr/>
          <p:nvPr/>
        </p:nvSpPr>
        <p:spPr>
          <a:xfrm>
            <a:off x="9548682" y="2050015"/>
            <a:ext cx="2190750" cy="4428588"/>
          </a:xfrm>
          <a:prstGeom prst="round2SameRect">
            <a:avLst/>
          </a:prstGeom>
          <a:solidFill>
            <a:schemeClr val="lt2">
              <a:alpha val="80000"/>
            </a:schemeClr>
          </a:solidFill>
        </p:spPr>
      </p:sp>
      <p:sp>
        <p:nvSpPr>
          <p:cNvPr id="21" name="AutoShape 21"/>
          <p:cNvSpPr/>
          <p:nvPr/>
        </p:nvSpPr>
        <p:spPr>
          <a:xfrm>
            <a:off x="10216194" y="1649980"/>
            <a:ext cx="855726" cy="855726"/>
          </a:xfrm>
          <a:prstGeom prst="ellipse">
            <a:avLst/>
          </a:prstGeom>
          <a:solidFill>
            <a:schemeClr val="accent1">
              <a:alpha val="100000"/>
            </a:schemeClr>
          </a:solidFill>
        </p:spPr>
      </p:sp>
      <p:sp>
        <p:nvSpPr>
          <p:cNvPr id="22" name="TextBox 22"/>
          <p:cNvSpPr txBox="1"/>
          <p:nvPr/>
        </p:nvSpPr>
        <p:spPr>
          <a:xfrm>
            <a:off x="963440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Red Card Operations emphasizes the participation of all employees. Through joint identification and solution of problems, it enhances employees' sense of belonging and responsibility and promotes teamwork.</a:t>
            </a:r>
            <a:endParaRPr lang="en-US" sz="1250">
              <a:solidFill>
                <a:schemeClr val="dk1">
                  <a:alpha val="100000"/>
                </a:schemeClr>
              </a:solidFill>
              <a:latin typeface="Noto Sans SC"/>
              <a:ea typeface="Noto Sans SC"/>
              <a:cs typeface="Noto Sans SC"/>
            </a:endParaRPr>
          </a:p>
        </p:txBody>
      </p:sp>
      <p:sp>
        <p:nvSpPr>
          <p:cNvPr id="23" name="TextBox 23"/>
          <p:cNvSpPr txBox="1"/>
          <p:nvPr/>
        </p:nvSpPr>
        <p:spPr>
          <a:xfrm>
            <a:off x="1024257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05</a:t>
            </a:r>
            <a:endParaRPr lang="en-US" sz="3600">
              <a:solidFill>
                <a:srgbClr val="FFFFFF">
                  <a:alpha val="100000"/>
                </a:srgbClr>
              </a:solidFill>
              <a:latin typeface="Noto Sans SC"/>
              <a:ea typeface="Noto Sans SC"/>
              <a:cs typeface="Noto Sans SC"/>
            </a:endParaRPr>
          </a:p>
        </p:txBody>
      </p:sp>
      <p:sp>
        <p:nvSpPr>
          <p:cNvPr id="24" name="TextBox 24"/>
          <p:cNvSpPr txBox="1"/>
          <p:nvPr/>
        </p:nvSpPr>
        <p:spPr>
          <a:xfrm>
            <a:off x="2896533"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stimulate awareness of improvement</a:t>
            </a:r>
            <a:endParaRPr lang="en-US" sz="1600" b="1">
              <a:solidFill>
                <a:schemeClr val="accent1">
                  <a:alpha val="100000"/>
                </a:schemeClr>
              </a:solidFill>
              <a:latin typeface="Noto Sans SC"/>
              <a:ea typeface="Noto Sans SC"/>
              <a:cs typeface="Noto Sans SC"/>
            </a:endParaRPr>
          </a:p>
        </p:txBody>
      </p:sp>
      <p:sp>
        <p:nvSpPr>
          <p:cNvPr id="25" name="TextBox 25"/>
          <p:cNvSpPr txBox="1"/>
          <p:nvPr/>
        </p:nvSpPr>
        <p:spPr>
          <a:xfrm>
            <a:off x="9717122"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Improve employee engagement</a:t>
            </a:r>
            <a:endParaRPr lang="en-US" sz="1600" b="1">
              <a:solidFill>
                <a:schemeClr val="accent1">
                  <a:alpha val="100000"/>
                </a:schemeClr>
              </a:solidFill>
              <a:latin typeface="Noto Sans SC"/>
              <a:ea typeface="Noto Sans SC"/>
              <a:cs typeface="Noto Sans SC"/>
            </a:endParaRPr>
          </a:p>
        </p:txBody>
      </p:sp>
      <p:sp>
        <p:nvSpPr>
          <p:cNvPr id="26" name="TextBox 26"/>
          <p:cNvSpPr txBox="1"/>
          <p:nvPr/>
        </p:nvSpPr>
        <p:spPr>
          <a:xfrm>
            <a:off x="7426726"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Standardized management</a:t>
            </a:r>
            <a:endParaRPr lang="en-US" sz="1600" b="1">
              <a:solidFill>
                <a:schemeClr val="accent1">
                  <a:alpha val="100000"/>
                </a:schemeClr>
              </a:solidFill>
              <a:latin typeface="Noto Sans SC"/>
              <a:ea typeface="Noto Sans SC"/>
              <a:cs typeface="Noto Sans SC"/>
            </a:endParaRPr>
          </a:p>
        </p:txBody>
      </p:sp>
      <p:sp>
        <p:nvSpPr>
          <p:cNvPr id="27" name="TextBox 27"/>
          <p:cNvSpPr txBox="1"/>
          <p:nvPr/>
        </p:nvSpPr>
        <p:spPr>
          <a:xfrm>
            <a:off x="588361"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Problem visualization</a:t>
            </a:r>
            <a:endParaRPr lang="en-US" sz="1600" b="1">
              <a:solidFill>
                <a:schemeClr val="accent1">
                  <a:alpha val="100000"/>
                </a:schemeClr>
              </a:solidFill>
              <a:latin typeface="Noto Sans SC"/>
              <a:ea typeface="Noto Sans SC"/>
              <a:cs typeface="Noto Sans S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flipH="1">
            <a:off x="619335" y="3608265"/>
            <a:ext cx="2528378" cy="2528378"/>
          </a:xfrm>
          <a:prstGeom prst="blockArc">
            <a:avLst/>
          </a:prstGeom>
          <a:solidFill>
            <a:schemeClr val="accent1">
              <a:alpha val="100000"/>
            </a:schemeClr>
          </a:solidFill>
        </p:spPr>
      </p:sp>
      <p:sp>
        <p:nvSpPr>
          <p:cNvPr id="3" name="AutoShape 3"/>
          <p:cNvSpPr/>
          <p:nvPr/>
        </p:nvSpPr>
        <p:spPr>
          <a:xfrm>
            <a:off x="9066112" y="1570545"/>
            <a:ext cx="2528119" cy="2528119"/>
          </a:xfrm>
          <a:prstGeom prst="blockArc">
            <a:avLst/>
          </a:prstGeom>
          <a:solidFill>
            <a:schemeClr val="accent1">
              <a:alpha val="100000"/>
            </a:schemeClr>
          </a:solidFill>
        </p:spPr>
      </p:sp>
      <p:sp>
        <p:nvSpPr>
          <p:cNvPr id="4" name="AutoShape 4"/>
          <p:cNvSpPr/>
          <p:nvPr/>
        </p:nvSpPr>
        <p:spPr>
          <a:xfrm>
            <a:off x="856343" y="4357420"/>
            <a:ext cx="10737888" cy="1030068"/>
          </a:xfrm>
          <a:prstGeom prst="roundRect">
            <a:avLst>
              <a:gd name="adj" fmla="val 0"/>
            </a:avLst>
          </a:prstGeom>
          <a:solidFill>
            <a:schemeClr val="lt2">
              <a:alpha val="100000"/>
            </a:schemeClr>
          </a:solidFill>
        </p:spPr>
      </p:sp>
      <p:sp>
        <p:nvSpPr>
          <p:cNvPr id="5" name="AutoShape 5"/>
          <p:cNvSpPr/>
          <p:nvPr/>
        </p:nvSpPr>
        <p:spPr>
          <a:xfrm>
            <a:off x="707860" y="2308745"/>
            <a:ext cx="10700369" cy="1030068"/>
          </a:xfrm>
          <a:prstGeom prst="roundRect">
            <a:avLst>
              <a:gd name="adj" fmla="val 0"/>
            </a:avLst>
          </a:prstGeom>
          <a:solidFill>
            <a:schemeClr val="lt2">
              <a:alpha val="100000"/>
            </a:schemeClr>
          </a:solidFill>
        </p:spPr>
      </p:sp>
      <p:sp>
        <p:nvSpPr>
          <p:cNvPr id="6" name="AutoShape 6"/>
          <p:cNvSpPr/>
          <p:nvPr/>
        </p:nvSpPr>
        <p:spPr>
          <a:xfrm rot="5400000">
            <a:off x="9064705" y="1570545"/>
            <a:ext cx="2528119" cy="2528119"/>
          </a:xfrm>
          <a:prstGeom prst="blockArc">
            <a:avLst/>
          </a:prstGeom>
          <a:solidFill>
            <a:schemeClr val="accent1">
              <a:alpha val="100000"/>
            </a:schemeClr>
          </a:solidFill>
        </p:spPr>
      </p:sp>
      <p:sp>
        <p:nvSpPr>
          <p:cNvPr id="7" name="AutoShape 7"/>
          <p:cNvSpPr/>
          <p:nvPr/>
        </p:nvSpPr>
        <p:spPr>
          <a:xfrm rot="16200000" flipH="1">
            <a:off x="619335" y="3608265"/>
            <a:ext cx="2528378" cy="2528378"/>
          </a:xfrm>
          <a:prstGeom prst="blockArc">
            <a:avLst/>
          </a:prstGeom>
          <a:solidFill>
            <a:schemeClr val="accent1">
              <a:alpha val="100000"/>
            </a:schemeClr>
          </a:solidFill>
        </p:spPr>
      </p:sp>
      <p:sp>
        <p:nvSpPr>
          <p:cNvPr id="8" name="AutoShape 8"/>
          <p:cNvSpPr/>
          <p:nvPr/>
        </p:nvSpPr>
        <p:spPr>
          <a:xfrm>
            <a:off x="1873999" y="5623796"/>
            <a:ext cx="9720232" cy="503999"/>
          </a:xfrm>
          <a:prstGeom prst="rect">
            <a:avLst/>
          </a:prstGeom>
          <a:solidFill>
            <a:schemeClr val="accent1">
              <a:alpha val="100000"/>
            </a:schemeClr>
          </a:solidFill>
        </p:spPr>
      </p:sp>
      <p:sp>
        <p:nvSpPr>
          <p:cNvPr id="9" name="AutoShape 9"/>
          <p:cNvSpPr/>
          <p:nvPr/>
        </p:nvSpPr>
        <p:spPr>
          <a:xfrm>
            <a:off x="1873999" y="3598487"/>
            <a:ext cx="8464570" cy="500178"/>
          </a:xfrm>
          <a:prstGeom prst="rect">
            <a:avLst/>
          </a:prstGeom>
          <a:solidFill>
            <a:schemeClr val="accent1">
              <a:alpha val="100000"/>
            </a:schemeClr>
          </a:solidFill>
        </p:spPr>
      </p:sp>
      <p:sp>
        <p:nvSpPr>
          <p:cNvPr id="10" name="AutoShape 10"/>
          <p:cNvSpPr/>
          <p:nvPr/>
        </p:nvSpPr>
        <p:spPr>
          <a:xfrm>
            <a:off x="2833966" y="5470278"/>
            <a:ext cx="1249349" cy="792000"/>
          </a:xfrm>
          <a:prstGeom prst="chevron">
            <a:avLst/>
          </a:prstGeom>
          <a:solidFill>
            <a:schemeClr val="accent2">
              <a:alpha val="100000"/>
            </a:schemeClr>
          </a:solidFill>
        </p:spPr>
      </p:sp>
      <p:sp>
        <p:nvSpPr>
          <p:cNvPr id="11" name="AutoShape 11"/>
          <p:cNvSpPr/>
          <p:nvPr/>
        </p:nvSpPr>
        <p:spPr>
          <a:xfrm>
            <a:off x="7951304" y="5470278"/>
            <a:ext cx="1249349" cy="792000"/>
          </a:xfrm>
          <a:prstGeom prst="chevron">
            <a:avLst/>
          </a:prstGeom>
          <a:solidFill>
            <a:schemeClr val="accent3">
              <a:alpha val="100000"/>
            </a:schemeClr>
          </a:solidFill>
        </p:spPr>
      </p:sp>
      <p:sp>
        <p:nvSpPr>
          <p:cNvPr id="12" name="AutoShape 12"/>
          <p:cNvSpPr/>
          <p:nvPr/>
        </p:nvSpPr>
        <p:spPr>
          <a:xfrm flipH="1">
            <a:off x="2833966" y="3450622"/>
            <a:ext cx="1249349" cy="792000"/>
          </a:xfrm>
          <a:prstGeom prst="chevron">
            <a:avLst/>
          </a:prstGeom>
          <a:solidFill>
            <a:schemeClr val="accent3">
              <a:alpha val="100000"/>
            </a:schemeClr>
          </a:solidFill>
        </p:spPr>
      </p:sp>
      <p:sp>
        <p:nvSpPr>
          <p:cNvPr id="13" name="AutoShape 13"/>
          <p:cNvSpPr/>
          <p:nvPr/>
        </p:nvSpPr>
        <p:spPr>
          <a:xfrm flipH="1">
            <a:off x="7951304" y="3450622"/>
            <a:ext cx="1249349" cy="792000"/>
          </a:xfrm>
          <a:prstGeom prst="chevron">
            <a:avLst/>
          </a:prstGeom>
          <a:solidFill>
            <a:schemeClr val="accent2">
              <a:alpha val="100000"/>
            </a:schemeClr>
          </a:solidFill>
        </p:spPr>
      </p:sp>
      <p:sp>
        <p:nvSpPr>
          <p:cNvPr id="14" name="Freeform 14"/>
          <p:cNvSpPr/>
          <p:nvPr/>
        </p:nvSpPr>
        <p:spPr>
          <a:xfrm>
            <a:off x="479961" y="1576029"/>
            <a:ext cx="9878384" cy="500399"/>
          </a:xfrm>
          <a:custGeom>
            <a:avLst/>
            <a:gdLst/>
            <a:ahLst/>
            <a:cxnLst/>
            <a:rect l="l" t="t" r="r" b="b"/>
            <a:pathLst>
              <a:path w="9878384" h="500399">
                <a:moveTo>
                  <a:pt x="0" y="0"/>
                </a:moveTo>
                <a:lnTo>
                  <a:pt x="9878384" y="0"/>
                </a:lnTo>
                <a:lnTo>
                  <a:pt x="9878384" y="500399"/>
                </a:lnTo>
                <a:lnTo>
                  <a:pt x="9293" y="500399"/>
                </a:lnTo>
                <a:lnTo>
                  <a:pt x="254846" y="254846"/>
                </a:lnTo>
                <a:lnTo>
                  <a:pt x="0" y="0"/>
                </a:lnTo>
              </a:path>
            </a:pathLst>
          </a:custGeom>
          <a:solidFill>
            <a:schemeClr val="accent1">
              <a:alpha val="100000"/>
            </a:schemeClr>
          </a:solidFill>
        </p:spPr>
      </p:sp>
      <p:sp>
        <p:nvSpPr>
          <p:cNvPr id="15" name="AutoShape 15"/>
          <p:cNvSpPr/>
          <p:nvPr/>
        </p:nvSpPr>
        <p:spPr>
          <a:xfrm rot="5400000" flipH="1">
            <a:off x="11478657" y="5739369"/>
            <a:ext cx="503999" cy="272854"/>
          </a:xfrm>
          <a:prstGeom prst="triangle">
            <a:avLst>
              <a:gd name="adj" fmla="val 50000"/>
            </a:avLst>
          </a:prstGeom>
          <a:solidFill>
            <a:schemeClr val="accent1">
              <a:alpha val="100000"/>
            </a:schemeClr>
          </a:solidFill>
        </p:spPr>
      </p:sp>
      <p:sp>
        <p:nvSpPr>
          <p:cNvPr id="16" name="AutoShape 16"/>
          <p:cNvSpPr/>
          <p:nvPr/>
        </p:nvSpPr>
        <p:spPr>
          <a:xfrm>
            <a:off x="2833966" y="1434874"/>
            <a:ext cx="1249349" cy="792000"/>
          </a:xfrm>
          <a:prstGeom prst="chevron">
            <a:avLst/>
          </a:prstGeom>
          <a:solidFill>
            <a:schemeClr val="accent2">
              <a:alpha val="100000"/>
            </a:schemeClr>
          </a:solidFill>
        </p:spPr>
      </p:sp>
      <p:sp>
        <p:nvSpPr>
          <p:cNvPr id="17" name="AutoShape 17"/>
          <p:cNvSpPr/>
          <p:nvPr/>
        </p:nvSpPr>
        <p:spPr>
          <a:xfrm>
            <a:off x="7951304" y="1434874"/>
            <a:ext cx="1249349" cy="792000"/>
          </a:xfrm>
          <a:prstGeom prst="chevron">
            <a:avLst/>
          </a:prstGeom>
          <a:solidFill>
            <a:schemeClr val="accent3">
              <a:alpha val="100000"/>
            </a:schemeClr>
          </a:solidFill>
        </p:spPr>
      </p:sp>
      <p:sp>
        <p:nvSpPr>
          <p:cNvPr id="18" name="AutoShape 18"/>
          <p:cNvSpPr/>
          <p:nvPr/>
        </p:nvSpPr>
        <p:spPr>
          <a:xfrm>
            <a:off x="3104477" y="1649260"/>
            <a:ext cx="734083" cy="332399"/>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01</a:t>
            </a:r>
            <a:endParaRPr lang="en-US" sz="1100"/>
          </a:p>
        </p:txBody>
      </p:sp>
      <p:sp>
        <p:nvSpPr>
          <p:cNvPr id="19" name="AutoShape 19"/>
          <p:cNvSpPr/>
          <p:nvPr/>
        </p:nvSpPr>
        <p:spPr>
          <a:xfrm>
            <a:off x="8208936" y="1649260"/>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02</a:t>
            </a:r>
            <a:endParaRPr lang="en-US" sz="1100"/>
          </a:p>
        </p:txBody>
      </p:sp>
      <p:sp>
        <p:nvSpPr>
          <p:cNvPr id="20" name="AutoShape 20"/>
          <p:cNvSpPr/>
          <p:nvPr/>
        </p:nvSpPr>
        <p:spPr>
          <a:xfrm>
            <a:off x="3047325" y="3658365"/>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04</a:t>
            </a:r>
            <a:endParaRPr lang="en-US" sz="1100"/>
          </a:p>
        </p:txBody>
      </p:sp>
      <p:sp>
        <p:nvSpPr>
          <p:cNvPr id="21" name="AutoShape 21"/>
          <p:cNvSpPr/>
          <p:nvPr/>
        </p:nvSpPr>
        <p:spPr>
          <a:xfrm>
            <a:off x="8208936" y="3658365"/>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03</a:t>
            </a:r>
            <a:endParaRPr lang="en-US" sz="1100"/>
          </a:p>
        </p:txBody>
      </p:sp>
      <p:sp>
        <p:nvSpPr>
          <p:cNvPr id="22" name="AutoShape 22"/>
          <p:cNvSpPr/>
          <p:nvPr/>
        </p:nvSpPr>
        <p:spPr>
          <a:xfrm>
            <a:off x="3104477" y="5680348"/>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05</a:t>
            </a:r>
            <a:endParaRPr lang="en-US" sz="1100"/>
          </a:p>
        </p:txBody>
      </p:sp>
      <p:sp>
        <p:nvSpPr>
          <p:cNvPr id="23" name="AutoShape 23"/>
          <p:cNvSpPr/>
          <p:nvPr/>
        </p:nvSpPr>
        <p:spPr>
          <a:xfrm>
            <a:off x="8266088" y="5680348"/>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06</a:t>
            </a:r>
            <a:endParaRPr lang="en-US" sz="1100"/>
          </a:p>
        </p:txBody>
      </p:sp>
      <p:sp>
        <p:nvSpPr>
          <p:cNvPr id="24" name="TextBox 24"/>
          <p:cNvSpPr txBox="1"/>
          <p:nvPr/>
        </p:nvSpPr>
        <p:spPr>
          <a:xfrm flipH="1">
            <a:off x="1281539" y="1751128"/>
            <a:ext cx="1639118" cy="180975"/>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start up</a:t>
            </a:r>
            <a:endParaRPr lang="en-US" sz="1000">
              <a:solidFill>
                <a:srgbClr val="FFFFFF">
                  <a:alpha val="100000"/>
                </a:srgbClr>
              </a:solidFill>
              <a:latin typeface="Noto Sans SC"/>
              <a:ea typeface="Noto Sans SC"/>
              <a:cs typeface="Noto Sans SC"/>
            </a:endParaRPr>
          </a:p>
        </p:txBody>
      </p:sp>
      <p:cxnSp>
        <p:nvCxnSpPr>
          <p:cNvPr id="25" name="Connector 25"/>
          <p:cNvCxnSpPr/>
          <p:nvPr/>
        </p:nvCxnSpPr>
        <p:spPr>
          <a:xfrm flipH="1">
            <a:off x="3793883" y="3851542"/>
            <a:ext cx="4157420" cy="0"/>
          </a:xfrm>
          <a:prstGeom prst="line">
            <a:avLst/>
          </a:prstGeom>
          <a:ln w="19050">
            <a:solidFill>
              <a:srgbClr val="FFFFFF">
                <a:alpha val="100000"/>
              </a:srgbClr>
            </a:solidFill>
            <a:prstDash val="dash"/>
            <a:headEnd type="none"/>
            <a:tailEnd type="triangle"/>
          </a:ln>
        </p:spPr>
      </p:cxnSp>
      <p:sp>
        <p:nvSpPr>
          <p:cNvPr id="26" name="TextBox 26"/>
          <p:cNvSpPr txBox="1"/>
          <p:nvPr/>
        </p:nvSpPr>
        <p:spPr>
          <a:xfrm>
            <a:off x="5140151" y="1615194"/>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Set goals</a:t>
            </a:r>
            <a:endParaRPr lang="en-US" sz="1100">
              <a:solidFill>
                <a:srgbClr val="FFFFFF">
                  <a:alpha val="100000"/>
                </a:srgbClr>
              </a:solidFill>
              <a:latin typeface="Noto Sans SC"/>
              <a:ea typeface="Noto Sans SC"/>
              <a:cs typeface="Noto Sans SC"/>
            </a:endParaRPr>
          </a:p>
        </p:txBody>
      </p:sp>
      <p:sp>
        <p:nvSpPr>
          <p:cNvPr id="27" name="TextBox 27"/>
          <p:cNvSpPr txBox="1"/>
          <p:nvPr/>
        </p:nvSpPr>
        <p:spPr>
          <a:xfrm flipH="1">
            <a:off x="9296674" y="1751128"/>
            <a:ext cx="1379678"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Analyze needs</a:t>
            </a:r>
            <a:endParaRPr lang="en-US" sz="1000">
              <a:solidFill>
                <a:srgbClr val="FFFFFF">
                  <a:alpha val="100000"/>
                </a:srgbClr>
              </a:solidFill>
              <a:latin typeface="Noto Sans SC"/>
              <a:ea typeface="Noto Sans SC"/>
              <a:cs typeface="Noto Sans SC"/>
            </a:endParaRPr>
          </a:p>
        </p:txBody>
      </p:sp>
      <p:sp>
        <p:nvSpPr>
          <p:cNvPr id="28" name="TextBox 28"/>
          <p:cNvSpPr txBox="1"/>
          <p:nvPr/>
        </p:nvSpPr>
        <p:spPr>
          <a:xfrm>
            <a:off x="997215" y="2750464"/>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Comprehensively identify on-site problem points and record red card objects.</a:t>
            </a:r>
            <a:endParaRPr lang="en-US" sz="1000">
              <a:solidFill>
                <a:schemeClr val="dk1">
                  <a:alpha val="100000"/>
                </a:schemeClr>
              </a:solidFill>
              <a:latin typeface="Noto Sans SC"/>
              <a:ea typeface="Noto Sans SC"/>
              <a:cs typeface="Noto Sans SC"/>
            </a:endParaRPr>
          </a:p>
        </p:txBody>
      </p:sp>
      <p:sp>
        <p:nvSpPr>
          <p:cNvPr id="29" name="Freeform 29"/>
          <p:cNvSpPr/>
          <p:nvPr/>
        </p:nvSpPr>
        <p:spPr>
          <a:xfrm flipH="1">
            <a:off x="3508009" y="2445697"/>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0" name="Freeform 30"/>
          <p:cNvSpPr/>
          <p:nvPr/>
        </p:nvSpPr>
        <p:spPr>
          <a:xfrm flipH="1">
            <a:off x="6948622" y="2445697"/>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1" name="TextBox 31"/>
          <p:cNvSpPr txBox="1"/>
          <p:nvPr/>
        </p:nvSpPr>
        <p:spPr>
          <a:xfrm flipH="1">
            <a:off x="1596681" y="5807042"/>
            <a:ext cx="1323975" cy="171450"/>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Evaluate the effect</a:t>
            </a:r>
            <a:endParaRPr lang="en-US" sz="1000">
              <a:solidFill>
                <a:srgbClr val="FFFFFF">
                  <a:alpha val="100000"/>
                </a:srgbClr>
              </a:solidFill>
              <a:latin typeface="Noto Sans SC"/>
              <a:ea typeface="Noto Sans SC"/>
              <a:cs typeface="Noto Sans SC"/>
            </a:endParaRPr>
          </a:p>
        </p:txBody>
      </p:sp>
      <p:cxnSp>
        <p:nvCxnSpPr>
          <p:cNvPr id="32" name="Connector 32"/>
          <p:cNvCxnSpPr/>
          <p:nvPr/>
        </p:nvCxnSpPr>
        <p:spPr>
          <a:xfrm>
            <a:off x="4051516" y="5873525"/>
            <a:ext cx="4157420" cy="0"/>
          </a:xfrm>
          <a:prstGeom prst="line">
            <a:avLst/>
          </a:prstGeom>
          <a:ln w="19050">
            <a:solidFill>
              <a:srgbClr val="FFFFFF">
                <a:alpha val="100000"/>
              </a:srgbClr>
            </a:solidFill>
            <a:prstDash val="dash"/>
            <a:headEnd type="none"/>
            <a:tailEnd type="triangle"/>
          </a:ln>
        </p:spPr>
      </p:cxnSp>
      <p:sp>
        <p:nvSpPr>
          <p:cNvPr id="33" name="TextBox 33"/>
          <p:cNvSpPr txBox="1"/>
          <p:nvPr/>
        </p:nvSpPr>
        <p:spPr>
          <a:xfrm>
            <a:off x="5140151" y="5659160"/>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Insufficient changes</a:t>
            </a:r>
            <a:endParaRPr lang="en-US" sz="1100">
              <a:solidFill>
                <a:srgbClr val="FFFFFF">
                  <a:alpha val="100000"/>
                </a:srgbClr>
              </a:solidFill>
              <a:latin typeface="Noto Sans SC"/>
              <a:ea typeface="Noto Sans SC"/>
              <a:cs typeface="Noto Sans SC"/>
            </a:endParaRPr>
          </a:p>
        </p:txBody>
      </p:sp>
      <p:sp>
        <p:nvSpPr>
          <p:cNvPr id="34" name="TextBox 34"/>
          <p:cNvSpPr txBox="1"/>
          <p:nvPr/>
        </p:nvSpPr>
        <p:spPr>
          <a:xfrm flipH="1">
            <a:off x="9296674" y="5792150"/>
            <a:ext cx="1843123"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Continue to change</a:t>
            </a:r>
            <a:endParaRPr lang="en-US" sz="1000">
              <a:solidFill>
                <a:srgbClr val="FFFFFF">
                  <a:alpha val="100000"/>
                </a:srgbClr>
              </a:solidFill>
              <a:latin typeface="Noto Sans SC"/>
              <a:ea typeface="Noto Sans SC"/>
              <a:cs typeface="Noto Sans SC"/>
            </a:endParaRPr>
          </a:p>
        </p:txBody>
      </p:sp>
      <p:sp>
        <p:nvSpPr>
          <p:cNvPr id="35" name="Freeform 35"/>
          <p:cNvSpPr/>
          <p:nvPr/>
        </p:nvSpPr>
        <p:spPr>
          <a:xfrm flipH="1">
            <a:off x="4667895" y="4494372"/>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6" name="Freeform 36"/>
          <p:cNvSpPr/>
          <p:nvPr/>
        </p:nvSpPr>
        <p:spPr>
          <a:xfrm flipH="1">
            <a:off x="8108508" y="4494372"/>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cxnSp>
        <p:nvCxnSpPr>
          <p:cNvPr id="37" name="Connector 37"/>
          <p:cNvCxnSpPr/>
          <p:nvPr/>
        </p:nvCxnSpPr>
        <p:spPr>
          <a:xfrm>
            <a:off x="4051516" y="1842438"/>
            <a:ext cx="4157420" cy="0"/>
          </a:xfrm>
          <a:prstGeom prst="line">
            <a:avLst/>
          </a:prstGeom>
          <a:ln w="19050">
            <a:solidFill>
              <a:srgbClr val="FFFFFF">
                <a:alpha val="100000"/>
              </a:srgbClr>
            </a:solidFill>
            <a:prstDash val="dash"/>
            <a:headEnd type="none"/>
            <a:tailEnd type="triangle"/>
          </a:ln>
        </p:spPr>
      </p:cxnSp>
      <p:sp>
        <p:nvSpPr>
          <p:cNvPr id="38" name="TextBox 38"/>
          <p:cNvSpPr txBox="1"/>
          <p:nvPr/>
        </p:nvSpPr>
        <p:spPr>
          <a:xfrm>
            <a:off x="5140151" y="3637177"/>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row plan</a:t>
            </a:r>
            <a:endParaRPr lang="en-US" sz="1100">
              <a:solidFill>
                <a:srgbClr val="FFFFFF">
                  <a:alpha val="100000"/>
                </a:srgbClr>
              </a:solidFill>
              <a:latin typeface="Noto Sans SC"/>
              <a:ea typeface="Noto Sans SC"/>
              <a:cs typeface="Noto Sans SC"/>
            </a:endParaRPr>
          </a:p>
        </p:txBody>
      </p:sp>
      <p:sp>
        <p:nvSpPr>
          <p:cNvPr id="39" name="TextBox 39"/>
          <p:cNvSpPr txBox="1"/>
          <p:nvPr/>
        </p:nvSpPr>
        <p:spPr>
          <a:xfrm flipH="1">
            <a:off x="1523823" y="3774228"/>
            <a:ext cx="1228725" cy="171450"/>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implement</a:t>
            </a:r>
            <a:endParaRPr lang="en-US" sz="1000">
              <a:solidFill>
                <a:srgbClr val="FFFFFF">
                  <a:alpha val="100000"/>
                </a:srgbClr>
              </a:solidFill>
              <a:latin typeface="Noto Sans SC"/>
              <a:ea typeface="Noto Sans SC"/>
              <a:cs typeface="Noto Sans SC"/>
            </a:endParaRPr>
          </a:p>
        </p:txBody>
      </p:sp>
      <p:sp>
        <p:nvSpPr>
          <p:cNvPr id="40" name="TextBox 40"/>
          <p:cNvSpPr txBox="1"/>
          <p:nvPr/>
        </p:nvSpPr>
        <p:spPr>
          <a:xfrm flipH="1">
            <a:off x="9149190" y="3774228"/>
            <a:ext cx="1527162"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Make a plan</a:t>
            </a:r>
            <a:endParaRPr lang="en-US" sz="1000">
              <a:solidFill>
                <a:srgbClr val="FFFFFF">
                  <a:alpha val="100000"/>
                </a:srgbClr>
              </a:solidFill>
              <a:latin typeface="Noto Sans SC"/>
              <a:ea typeface="Noto Sans SC"/>
              <a:cs typeface="Noto Sans SC"/>
            </a:endParaRPr>
          </a:p>
        </p:txBody>
      </p:sp>
      <p:sp>
        <p:nvSpPr>
          <p:cNvPr id="41" name="TextBox 41"/>
          <p:cNvSpPr txBox="1"/>
          <p:nvPr/>
        </p:nvSpPr>
        <p:spPr>
          <a:xfrm flipH="1">
            <a:off x="1092032"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Looking for problems</a:t>
            </a:r>
            <a:endParaRPr lang="en-US" sz="1550">
              <a:solidFill>
                <a:schemeClr val="accent1">
                  <a:alpha val="100000"/>
                </a:schemeClr>
              </a:solidFill>
              <a:latin typeface="Noto Sans SC"/>
              <a:ea typeface="Noto Sans SC"/>
              <a:cs typeface="Noto Sans SC"/>
            </a:endParaRPr>
          </a:p>
        </p:txBody>
      </p:sp>
      <p:sp>
        <p:nvSpPr>
          <p:cNvPr id="42" name="TextBox 42"/>
          <p:cNvSpPr txBox="1"/>
          <p:nvPr/>
        </p:nvSpPr>
        <p:spPr>
          <a:xfrm>
            <a:off x="4363290" y="2750464"/>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Clarify red card judgment criteria and rectification priorities.</a:t>
            </a:r>
            <a:endParaRPr lang="en-US" sz="1000">
              <a:solidFill>
                <a:schemeClr val="dk1">
                  <a:alpha val="100000"/>
                </a:schemeClr>
              </a:solidFill>
              <a:latin typeface="Noto Sans SC"/>
              <a:ea typeface="Noto Sans SC"/>
              <a:cs typeface="Noto Sans SC"/>
            </a:endParaRPr>
          </a:p>
        </p:txBody>
      </p:sp>
      <p:sp>
        <p:nvSpPr>
          <p:cNvPr id="43" name="TextBox 43"/>
          <p:cNvSpPr txBox="1"/>
          <p:nvPr/>
        </p:nvSpPr>
        <p:spPr>
          <a:xfrm flipH="1">
            <a:off x="4458107"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Set standards</a:t>
            </a:r>
            <a:endParaRPr lang="en-US" sz="1550">
              <a:solidFill>
                <a:schemeClr val="accent1">
                  <a:alpha val="100000"/>
                </a:schemeClr>
              </a:solidFill>
              <a:latin typeface="Noto Sans SC"/>
              <a:ea typeface="Noto Sans SC"/>
              <a:cs typeface="Noto Sans SC"/>
            </a:endParaRPr>
          </a:p>
        </p:txBody>
      </p:sp>
      <p:sp>
        <p:nvSpPr>
          <p:cNvPr id="44" name="TextBox 44"/>
          <p:cNvSpPr txBox="1"/>
          <p:nvPr/>
        </p:nvSpPr>
        <p:spPr>
          <a:xfrm>
            <a:off x="7450089" y="2750464"/>
            <a:ext cx="2145030" cy="634365"/>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Post red cards for non-conforming items and take photos for archiving.</a:t>
            </a:r>
            <a:endParaRPr lang="en-US" sz="1000">
              <a:solidFill>
                <a:schemeClr val="dk1">
                  <a:alpha val="100000"/>
                </a:schemeClr>
              </a:solidFill>
              <a:latin typeface="Noto Sans SC"/>
              <a:ea typeface="Noto Sans SC"/>
              <a:cs typeface="Noto Sans SC"/>
            </a:endParaRPr>
          </a:p>
        </p:txBody>
      </p:sp>
      <p:sp>
        <p:nvSpPr>
          <p:cNvPr id="45" name="TextBox 45"/>
          <p:cNvSpPr txBox="1"/>
          <p:nvPr/>
        </p:nvSpPr>
        <p:spPr>
          <a:xfrm flipH="1">
            <a:off x="7544906"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issue red card</a:t>
            </a:r>
            <a:endParaRPr lang="en-US" sz="1550">
              <a:solidFill>
                <a:schemeClr val="accent1">
                  <a:alpha val="100000"/>
                </a:schemeClr>
              </a:solidFill>
              <a:latin typeface="Noto Sans SC"/>
              <a:ea typeface="Noto Sans SC"/>
              <a:cs typeface="Noto Sans SC"/>
            </a:endParaRPr>
          </a:p>
        </p:txBody>
      </p:sp>
      <p:sp>
        <p:nvSpPr>
          <p:cNvPr id="46" name="TextBox 46"/>
          <p:cNvSpPr txBox="1"/>
          <p:nvPr/>
        </p:nvSpPr>
        <p:spPr>
          <a:xfrm>
            <a:off x="2410559"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Assign red card rectification tasks according to areas of responsibility.</a:t>
            </a:r>
            <a:endParaRPr lang="en-US" sz="1000">
              <a:solidFill>
                <a:schemeClr val="dk1">
                  <a:alpha val="100000"/>
                </a:schemeClr>
              </a:solidFill>
              <a:latin typeface="Noto Sans SC"/>
              <a:ea typeface="Noto Sans SC"/>
              <a:cs typeface="Noto Sans SC"/>
            </a:endParaRPr>
          </a:p>
        </p:txBody>
      </p:sp>
      <p:sp>
        <p:nvSpPr>
          <p:cNvPr id="47" name="TextBox 47"/>
          <p:cNvSpPr txBox="1"/>
          <p:nvPr/>
        </p:nvSpPr>
        <p:spPr>
          <a:xfrm flipH="1">
            <a:off x="2505376"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Divide tasks</a:t>
            </a:r>
            <a:endParaRPr lang="en-US" sz="1550">
              <a:solidFill>
                <a:schemeClr val="accent1">
                  <a:alpha val="100000"/>
                </a:schemeClr>
              </a:solidFill>
              <a:latin typeface="Noto Sans SC"/>
              <a:ea typeface="Noto Sans SC"/>
              <a:cs typeface="Noto Sans SC"/>
            </a:endParaRPr>
          </a:p>
        </p:txBody>
      </p:sp>
      <p:sp>
        <p:nvSpPr>
          <p:cNvPr id="48" name="TextBox 48"/>
          <p:cNvSpPr txBox="1"/>
          <p:nvPr/>
        </p:nvSpPr>
        <p:spPr>
          <a:xfrm>
            <a:off x="5497358"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The responsible person must complete the rectification of the problem within the specified time limit.</a:t>
            </a:r>
            <a:endParaRPr lang="en-US" sz="1000">
              <a:solidFill>
                <a:schemeClr val="dk1">
                  <a:alpha val="100000"/>
                </a:schemeClr>
              </a:solidFill>
              <a:latin typeface="Noto Sans SC"/>
              <a:ea typeface="Noto Sans SC"/>
              <a:cs typeface="Noto Sans SC"/>
            </a:endParaRPr>
          </a:p>
        </p:txBody>
      </p:sp>
      <p:sp>
        <p:nvSpPr>
          <p:cNvPr id="49" name="TextBox 49"/>
          <p:cNvSpPr txBox="1"/>
          <p:nvPr/>
        </p:nvSpPr>
        <p:spPr>
          <a:xfrm flipH="1">
            <a:off x="5592175"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Quick rectification</a:t>
            </a:r>
            <a:endParaRPr lang="en-US" sz="1550">
              <a:solidFill>
                <a:schemeClr val="accent1">
                  <a:alpha val="100000"/>
                </a:schemeClr>
              </a:solidFill>
              <a:latin typeface="Noto Sans SC"/>
              <a:ea typeface="Noto Sans SC"/>
              <a:cs typeface="Noto Sans SC"/>
            </a:endParaRPr>
          </a:p>
        </p:txBody>
      </p:sp>
      <p:sp>
        <p:nvSpPr>
          <p:cNvPr id="50" name="TextBox 50"/>
          <p:cNvSpPr txBox="1"/>
          <p:nvPr/>
        </p:nvSpPr>
        <p:spPr>
          <a:xfrm>
            <a:off x="8688953"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Accept the rectification effect and cancel the qualified red card.</a:t>
            </a:r>
            <a:endParaRPr lang="en-US" sz="1000">
              <a:solidFill>
                <a:schemeClr val="dk1">
                  <a:alpha val="100000"/>
                </a:schemeClr>
              </a:solidFill>
              <a:latin typeface="Noto Sans SC"/>
              <a:ea typeface="Noto Sans SC"/>
              <a:cs typeface="Noto Sans SC"/>
            </a:endParaRPr>
          </a:p>
        </p:txBody>
      </p:sp>
      <p:sp>
        <p:nvSpPr>
          <p:cNvPr id="51" name="TextBox 51"/>
          <p:cNvSpPr txBox="1"/>
          <p:nvPr/>
        </p:nvSpPr>
        <p:spPr>
          <a:xfrm flipH="1">
            <a:off x="8783770"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Check results</a:t>
            </a:r>
            <a:endParaRPr lang="en-US" sz="1550">
              <a:solidFill>
                <a:schemeClr val="accent1">
                  <a:alpha val="100000"/>
                </a:schemeClr>
              </a:solidFill>
              <a:latin typeface="Noto Sans SC"/>
              <a:ea typeface="Noto Sans SC"/>
              <a:cs typeface="Noto Sans SC"/>
            </a:endParaRPr>
          </a:p>
        </p:txBody>
      </p:sp>
      <p:sp>
        <p:nvSpPr>
          <p:cNvPr id="52" name="AutoShape 52"/>
          <p:cNvSpPr/>
          <p:nvPr/>
        </p:nvSpPr>
        <p:spPr>
          <a:xfrm>
            <a:off x="10676352" y="2175779"/>
            <a:ext cx="1296000" cy="1296000"/>
          </a:xfrm>
          <a:prstGeom prst="ellipse">
            <a:avLst/>
          </a:prstGeom>
          <a:solidFill>
            <a:schemeClr val="accent1">
              <a:alpha val="100000"/>
            </a:schemeClr>
          </a:solidFill>
        </p:spPr>
      </p:sp>
      <p:sp>
        <p:nvSpPr>
          <p:cNvPr id="53" name="AutoShape 53"/>
          <p:cNvSpPr/>
          <p:nvPr/>
        </p:nvSpPr>
        <p:spPr>
          <a:xfrm>
            <a:off x="10822312" y="2291615"/>
            <a:ext cx="1047198" cy="1047198"/>
          </a:xfrm>
          <a:prstGeom prst="ellipse">
            <a:avLst/>
          </a:prstGeom>
          <a:solidFill>
            <a:schemeClr val="accent3">
              <a:alpha val="100000"/>
            </a:schemeClr>
          </a:solidFill>
        </p:spPr>
      </p:sp>
      <p:sp>
        <p:nvSpPr>
          <p:cNvPr id="54" name="TextBox 54"/>
          <p:cNvSpPr txBox="1"/>
          <p:nvPr/>
        </p:nvSpPr>
        <p:spPr>
          <a:xfrm>
            <a:off x="10829255" y="2644709"/>
            <a:ext cx="1040130" cy="35814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battle planning</a:t>
            </a:r>
            <a:endParaRPr lang="en-US" sz="1600">
              <a:solidFill>
                <a:srgbClr val="FFFFFF">
                  <a:alpha val="100000"/>
                </a:srgbClr>
              </a:solidFill>
              <a:latin typeface="Noto Sans SC"/>
              <a:ea typeface="Noto Sans SC"/>
              <a:cs typeface="Noto Sans SC"/>
            </a:endParaRPr>
          </a:p>
        </p:txBody>
      </p:sp>
      <p:sp>
        <p:nvSpPr>
          <p:cNvPr id="55" name="AutoShape 55"/>
          <p:cNvSpPr/>
          <p:nvPr/>
        </p:nvSpPr>
        <p:spPr>
          <a:xfrm>
            <a:off x="301353" y="4208560"/>
            <a:ext cx="1296000" cy="1296000"/>
          </a:xfrm>
          <a:prstGeom prst="ellipse">
            <a:avLst/>
          </a:prstGeom>
          <a:solidFill>
            <a:schemeClr val="accent1">
              <a:alpha val="100000"/>
            </a:schemeClr>
          </a:solidFill>
        </p:spPr>
      </p:sp>
      <p:sp>
        <p:nvSpPr>
          <p:cNvPr id="56" name="AutoShape 56"/>
          <p:cNvSpPr/>
          <p:nvPr/>
        </p:nvSpPr>
        <p:spPr>
          <a:xfrm>
            <a:off x="419048" y="4332196"/>
            <a:ext cx="1047198" cy="1047198"/>
          </a:xfrm>
          <a:prstGeom prst="ellipse">
            <a:avLst/>
          </a:prstGeom>
          <a:solidFill>
            <a:schemeClr val="accent3">
              <a:alpha val="100000"/>
            </a:schemeClr>
          </a:solidFill>
        </p:spPr>
      </p:sp>
      <p:sp>
        <p:nvSpPr>
          <p:cNvPr id="57" name="TextBox 57"/>
          <p:cNvSpPr txBox="1"/>
          <p:nvPr/>
        </p:nvSpPr>
        <p:spPr>
          <a:xfrm>
            <a:off x="593834" y="4970424"/>
            <a:ext cx="687705" cy="2533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acceptance</a:t>
            </a:r>
            <a:endParaRPr lang="en-US" sz="1000">
              <a:solidFill>
                <a:srgbClr val="FFFFFF">
                  <a:alpha val="100000"/>
                </a:srgbClr>
              </a:solidFill>
              <a:latin typeface="Noto Sans SC"/>
              <a:ea typeface="Noto Sans SC"/>
              <a:cs typeface="Noto Sans SC"/>
            </a:endParaRPr>
          </a:p>
        </p:txBody>
      </p:sp>
      <p:sp>
        <p:nvSpPr>
          <p:cNvPr id="58" name="TextBox 5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Objects and processes of red card operations</a:t>
            </a:r>
            <a:endParaRPr lang="en-US" sz="3000" b="1">
              <a:solidFill>
                <a:schemeClr val="dk2">
                  <a:alpha val="100000"/>
                </a:schemeClr>
              </a:solidFill>
              <a:latin typeface="Noto Sans SC"/>
              <a:ea typeface="Noto Sans SC"/>
              <a:cs typeface="Noto Sans SC"/>
            </a:endParaRPr>
          </a:p>
        </p:txBody>
      </p:sp>
      <p:sp>
        <p:nvSpPr>
          <p:cNvPr id="59" name="Freeform 59"/>
          <p:cNvSpPr/>
          <p:nvPr/>
        </p:nvSpPr>
        <p:spPr>
          <a:xfrm>
            <a:off x="707860" y="4494372"/>
            <a:ext cx="466725" cy="400050"/>
          </a:xfrm>
          <a:custGeom>
            <a:avLst/>
            <a:gdLst/>
            <a:ahLst/>
            <a:cxnLst/>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path>
              <a:path w="304800" h="304800">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path>
            </a:pathLst>
          </a:custGeom>
          <a:solidFill>
            <a:srgbClr val="FFFFFF">
              <a:alpha val="100000"/>
            </a:srgbClr>
          </a:solid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Implementation steps of red card operations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515104" y="1943785"/>
            <a:ext cx="3637467" cy="1772200"/>
          </a:xfrm>
          <a:prstGeom prst="roundRect">
            <a:avLst>
              <a:gd name="adj" fmla="val 7233"/>
            </a:avLst>
          </a:prstGeom>
          <a:solidFill>
            <a:schemeClr val="lt2">
              <a:alpha val="60000"/>
            </a:schemeClr>
          </a:solidFill>
        </p:spPr>
      </p:sp>
      <p:sp>
        <p:nvSpPr>
          <p:cNvPr id="4" name="TextBox 4"/>
          <p:cNvSpPr txBox="1"/>
          <p:nvPr/>
        </p:nvSpPr>
        <p:spPr>
          <a:xfrm>
            <a:off x="740613"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Before implementation, all employees need to be trained on red card operations to clarify the meaning, usage rules and operating procedures of red cards to ensure that the team understands and supports the activity.</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515104"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Preliminary training</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4278857" y="1377315"/>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On-site inspection and identification</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8042611" y="1377315"/>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Problem rectification and tracking</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515104"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Effect verification and standardization</a:t>
            </a:r>
            <a:endParaRPr lang="en-US" sz="2400" b="1">
              <a:solidFill>
                <a:schemeClr val="accent1">
                  <a:alpha val="100000"/>
                </a:schemeClr>
              </a:solidFill>
              <a:latin typeface="Noto Sans SC"/>
              <a:ea typeface="Noto Sans SC"/>
              <a:cs typeface="Noto Sans SC"/>
            </a:endParaRPr>
          </a:p>
        </p:txBody>
      </p:sp>
      <p:sp>
        <p:nvSpPr>
          <p:cNvPr id="9" name="TextBox 9"/>
          <p:cNvSpPr txBox="1"/>
          <p:nvPr/>
        </p:nvSpPr>
        <p:spPr>
          <a:xfrm>
            <a:off x="4278857"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Summary and motivation</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8042611"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Continuous optimization</a:t>
            </a:r>
            <a:endParaRPr lang="en-US" sz="2400" b="1">
              <a:solidFill>
                <a:schemeClr val="accent1">
                  <a:alpha val="100000"/>
                </a:schemeClr>
              </a:solidFill>
              <a:latin typeface="Noto Sans SC"/>
              <a:ea typeface="Noto Sans SC"/>
              <a:cs typeface="Noto Sans SC"/>
            </a:endParaRPr>
          </a:p>
        </p:txBody>
      </p:sp>
      <p:sp>
        <p:nvSpPr>
          <p:cNvPr id="11" name="AutoShape 11"/>
          <p:cNvSpPr/>
          <p:nvPr/>
        </p:nvSpPr>
        <p:spPr>
          <a:xfrm>
            <a:off x="4278857" y="1943785"/>
            <a:ext cx="3637467" cy="1772200"/>
          </a:xfrm>
          <a:prstGeom prst="roundRect">
            <a:avLst>
              <a:gd name="adj" fmla="val 7233"/>
            </a:avLst>
          </a:prstGeom>
          <a:solidFill>
            <a:schemeClr val="lt2">
              <a:alpha val="60000"/>
            </a:schemeClr>
          </a:solidFill>
        </p:spPr>
      </p:sp>
      <p:sp>
        <p:nvSpPr>
          <p:cNvPr id="12" name="TextBox 12"/>
          <p:cNvSpPr txBox="1"/>
          <p:nvPr/>
        </p:nvSpPr>
        <p:spPr>
          <a:xfrm>
            <a:off x="4504366"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The improvement team or management personnel will lead an on-site inspection, and red cards will be posted on areas that do not meet 5S standards or where there is waste, and a description of the problem and a rectification deadline will be noted.</a:t>
            </a:r>
            <a:endParaRPr lang="en-US" sz="1500">
              <a:solidFill>
                <a:schemeClr val="dk1">
                  <a:alpha val="100000"/>
                </a:schemeClr>
              </a:solidFill>
              <a:latin typeface="Noto Sans SC"/>
              <a:ea typeface="Noto Sans SC"/>
              <a:cs typeface="Noto Sans SC"/>
            </a:endParaRPr>
          </a:p>
        </p:txBody>
      </p:sp>
      <p:sp>
        <p:nvSpPr>
          <p:cNvPr id="13" name="AutoShape 13"/>
          <p:cNvSpPr/>
          <p:nvPr/>
        </p:nvSpPr>
        <p:spPr>
          <a:xfrm>
            <a:off x="8042611" y="1943785"/>
            <a:ext cx="3637467" cy="1772200"/>
          </a:xfrm>
          <a:prstGeom prst="roundRect">
            <a:avLst>
              <a:gd name="adj" fmla="val 7233"/>
            </a:avLst>
          </a:prstGeom>
          <a:solidFill>
            <a:schemeClr val="lt2">
              <a:alpha val="60000"/>
            </a:schemeClr>
          </a:solidFill>
        </p:spPr>
      </p:sp>
      <p:sp>
        <p:nvSpPr>
          <p:cNvPr id="14" name="TextBox 14"/>
          <p:cNvSpPr txBox="1"/>
          <p:nvPr/>
        </p:nvSpPr>
        <p:spPr>
          <a:xfrm>
            <a:off x="8268120"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The responsible department needs to complete the rectification of the red card problem within the specified time, and the improvement team regularly tracks the rectification progress to ensure that the problem is effectively solved.</a:t>
            </a:r>
            <a:endParaRPr lang="en-US" sz="1500">
              <a:solidFill>
                <a:schemeClr val="dk1">
                  <a:alpha val="100000"/>
                </a:schemeClr>
              </a:solidFill>
              <a:latin typeface="Noto Sans SC"/>
              <a:ea typeface="Noto Sans SC"/>
              <a:cs typeface="Noto Sans SC"/>
            </a:endParaRPr>
          </a:p>
        </p:txBody>
      </p:sp>
      <p:sp>
        <p:nvSpPr>
          <p:cNvPr id="15" name="AutoShape 15"/>
          <p:cNvSpPr/>
          <p:nvPr/>
        </p:nvSpPr>
        <p:spPr>
          <a:xfrm>
            <a:off x="515104" y="4500511"/>
            <a:ext cx="3637467" cy="1772200"/>
          </a:xfrm>
          <a:prstGeom prst="roundRect">
            <a:avLst>
              <a:gd name="adj" fmla="val 7233"/>
            </a:avLst>
          </a:prstGeom>
          <a:solidFill>
            <a:schemeClr val="lt2">
              <a:alpha val="60000"/>
            </a:schemeClr>
          </a:solidFill>
        </p:spPr>
      </p:sp>
      <p:sp>
        <p:nvSpPr>
          <p:cNvPr id="16" name="TextBox 16"/>
          <p:cNvSpPr txBox="1"/>
          <p:nvPr/>
        </p:nvSpPr>
        <p:spPr>
          <a:xfrm>
            <a:off x="740613"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After the rectification is completed, the improvement team needs to review the red card area to confirm that the problem has been eliminated, and incorporate effective improvement measures into the standardized document to prevent the recurrence of the problem.</a:t>
            </a:r>
            <a:endParaRPr lang="en-US" sz="1500">
              <a:solidFill>
                <a:schemeClr val="dk1">
                  <a:alpha val="100000"/>
                </a:schemeClr>
              </a:solidFill>
              <a:latin typeface="Noto Sans SC"/>
              <a:ea typeface="Noto Sans SC"/>
              <a:cs typeface="Noto Sans SC"/>
            </a:endParaRPr>
          </a:p>
        </p:txBody>
      </p:sp>
      <p:sp>
        <p:nvSpPr>
          <p:cNvPr id="17" name="AutoShape 17"/>
          <p:cNvSpPr/>
          <p:nvPr/>
        </p:nvSpPr>
        <p:spPr>
          <a:xfrm>
            <a:off x="4278857" y="4500511"/>
            <a:ext cx="3637467" cy="1772200"/>
          </a:xfrm>
          <a:prstGeom prst="roundRect">
            <a:avLst>
              <a:gd name="adj" fmla="val 7233"/>
            </a:avLst>
          </a:prstGeom>
          <a:solidFill>
            <a:schemeClr val="lt2">
              <a:alpha val="60000"/>
            </a:schemeClr>
          </a:solidFill>
        </p:spPr>
      </p:sp>
      <p:sp>
        <p:nvSpPr>
          <p:cNvPr id="18" name="TextBox 18"/>
          <p:cNvSpPr txBox="1"/>
          <p:nvPr/>
        </p:nvSpPr>
        <p:spPr>
          <a:xfrm>
            <a:off x="4504366"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Regularly summarize the results of red card operations, commend outstanding teams or individuals, and strengthen the enthusiasm of all employees to participate in improvement through positive incentives.</a:t>
            </a:r>
            <a:endParaRPr lang="en-US" sz="1500">
              <a:solidFill>
                <a:schemeClr val="dk1">
                  <a:alpha val="100000"/>
                </a:schemeClr>
              </a:solidFill>
              <a:latin typeface="Noto Sans SC"/>
              <a:ea typeface="Noto Sans SC"/>
              <a:cs typeface="Noto Sans SC"/>
            </a:endParaRPr>
          </a:p>
        </p:txBody>
      </p:sp>
      <p:sp>
        <p:nvSpPr>
          <p:cNvPr id="19" name="AutoShape 19"/>
          <p:cNvSpPr/>
          <p:nvPr/>
        </p:nvSpPr>
        <p:spPr>
          <a:xfrm>
            <a:off x="8042611" y="4500511"/>
            <a:ext cx="3637467" cy="1772200"/>
          </a:xfrm>
          <a:prstGeom prst="roundRect">
            <a:avLst>
              <a:gd name="adj" fmla="val 7233"/>
            </a:avLst>
          </a:prstGeom>
          <a:solidFill>
            <a:schemeClr val="lt2">
              <a:alpha val="60000"/>
            </a:schemeClr>
          </a:solidFill>
        </p:spPr>
      </p:sp>
      <p:sp>
        <p:nvSpPr>
          <p:cNvPr id="20" name="TextBox 20"/>
          <p:cNvSpPr txBox="1"/>
          <p:nvPr/>
        </p:nvSpPr>
        <p:spPr>
          <a:xfrm>
            <a:off x="8268120"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Red card operations should be used as a normal management tool, carried out regularly and combined with other visual management methods (such as Kanban management) to promote the continuous improvement of on-site management levels.</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04</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Setting management method</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concept and function of placement management</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384075" y="1963339"/>
            <a:ext cx="3637467" cy="1772200"/>
          </a:xfrm>
          <a:prstGeom prst="roundRect">
            <a:avLst>
              <a:gd name="adj" fmla="val 7233"/>
            </a:avLst>
          </a:prstGeom>
          <a:solidFill>
            <a:schemeClr val="lt2">
              <a:alpha val="61000"/>
            </a:schemeClr>
          </a:solidFill>
        </p:spPr>
      </p:sp>
      <p:sp>
        <p:nvSpPr>
          <p:cNvPr id="4" name="TextBox 4"/>
          <p:cNvSpPr txBox="1"/>
          <p:nvPr/>
        </p:nvSpPr>
        <p:spPr>
          <a:xfrm>
            <a:off x="45401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Positioning management is an on-site management method that achieves efficient and orderly work in the workplace by scientifically planning the fixed location, labeling and storage methods of items. Its core is "things have their place, and everything is in its place".</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35827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Definition and core</a:t>
            </a:r>
            <a:endParaRPr lang="en-US" sz="1700" b="1">
              <a:solidFill>
                <a:schemeClr val="accent1">
                  <a:alpha val="100000"/>
                </a:schemeClr>
              </a:solidFill>
              <a:latin typeface="Noto Sans SC"/>
              <a:ea typeface="Noto Sans SC"/>
              <a:cs typeface="Noto Sans SC"/>
            </a:endParaRPr>
          </a:p>
        </p:txBody>
      </p:sp>
      <p:sp>
        <p:nvSpPr>
          <p:cNvPr id="6" name="AutoShape 6"/>
          <p:cNvSpPr/>
          <p:nvPr/>
        </p:nvSpPr>
        <p:spPr>
          <a:xfrm>
            <a:off x="4297736" y="1963339"/>
            <a:ext cx="3637467" cy="1772200"/>
          </a:xfrm>
          <a:prstGeom prst="roundRect">
            <a:avLst>
              <a:gd name="adj" fmla="val 7233"/>
            </a:avLst>
          </a:prstGeom>
          <a:solidFill>
            <a:schemeClr val="lt2">
              <a:alpha val="61000"/>
            </a:schemeClr>
          </a:solidFill>
        </p:spPr>
      </p:sp>
      <p:sp>
        <p:nvSpPr>
          <p:cNvPr id="7" name="TextBox 7"/>
          <p:cNvSpPr txBox="1"/>
          <p:nvPr/>
        </p:nvSpPr>
        <p:spPr>
          <a:xfrm>
            <a:off x="436767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By reducing the time spent searching for tools and materials and reducing non-value-added work time, employees can quickly locate the required resources and directly improve production efficiency.</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427193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Improve work efficiency</a:t>
            </a:r>
            <a:endParaRPr lang="en-US" sz="1700" b="1">
              <a:solidFill>
                <a:schemeClr val="accent1">
                  <a:alpha val="100000"/>
                </a:schemeClr>
              </a:solidFill>
              <a:latin typeface="Noto Sans SC"/>
              <a:ea typeface="Noto Sans SC"/>
              <a:cs typeface="Noto Sans SC"/>
            </a:endParaRPr>
          </a:p>
        </p:txBody>
      </p:sp>
      <p:sp>
        <p:nvSpPr>
          <p:cNvPr id="9" name="AutoShape 9"/>
          <p:cNvSpPr/>
          <p:nvPr/>
        </p:nvSpPr>
        <p:spPr>
          <a:xfrm>
            <a:off x="2127802" y="4534143"/>
            <a:ext cx="3637467" cy="1772200"/>
          </a:xfrm>
          <a:prstGeom prst="roundRect">
            <a:avLst>
              <a:gd name="adj" fmla="val 7233"/>
            </a:avLst>
          </a:prstGeom>
          <a:solidFill>
            <a:schemeClr val="lt2">
              <a:alpha val="61000"/>
            </a:schemeClr>
          </a:solidFill>
        </p:spPr>
      </p:sp>
      <p:sp>
        <p:nvSpPr>
          <p:cNvPr id="10" name="TextBox 10"/>
          <p:cNvSpPr txBox="1"/>
          <p:nvPr/>
        </p:nvSpPr>
        <p:spPr>
          <a:xfrm>
            <a:off x="2197737"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By delineating dangerous areas and clearly marking passages, we can reduce safety accidents such as tripping and collisions caused by messy stacking and ensure the personal safety of employees.</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2102002"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Improve safety environment</a:t>
            </a:r>
            <a:endParaRPr lang="en-US" sz="1700" b="1">
              <a:solidFill>
                <a:schemeClr val="accent1">
                  <a:alpha val="100000"/>
                </a:schemeClr>
              </a:solidFill>
              <a:latin typeface="Noto Sans SC"/>
              <a:ea typeface="Noto Sans SC"/>
              <a:cs typeface="Noto Sans SC"/>
            </a:endParaRPr>
          </a:p>
        </p:txBody>
      </p:sp>
      <p:sp>
        <p:nvSpPr>
          <p:cNvPr id="12" name="AutoShape 12"/>
          <p:cNvSpPr/>
          <p:nvPr/>
        </p:nvSpPr>
        <p:spPr>
          <a:xfrm>
            <a:off x="6142390" y="4534143"/>
            <a:ext cx="3637467" cy="1772200"/>
          </a:xfrm>
          <a:prstGeom prst="roundRect">
            <a:avLst>
              <a:gd name="adj" fmla="val 7233"/>
            </a:avLst>
          </a:prstGeom>
          <a:solidFill>
            <a:schemeClr val="lt2">
              <a:alpha val="61000"/>
            </a:schemeClr>
          </a:solidFill>
        </p:spPr>
      </p:sp>
      <p:sp>
        <p:nvSpPr>
          <p:cNvPr id="13" name="TextBox 13"/>
          <p:cNvSpPr txBox="1"/>
          <p:nvPr/>
        </p:nvSpPr>
        <p:spPr>
          <a:xfrm>
            <a:off x="6212325"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Long-term implementation of fixed management can subtly regulate employee behavior, form the habit of consciously maintaining work order, and promote the healthy development of corporate culture.</a:t>
            </a:r>
            <a:endParaRPr lang="en-US" sz="1250">
              <a:solidFill>
                <a:schemeClr val="dk1">
                  <a:alpha val="100000"/>
                </a:schemeClr>
              </a:solidFill>
              <a:latin typeface="Noto Sans SC"/>
              <a:ea typeface="Noto Sans SC"/>
              <a:cs typeface="Noto Sans SC"/>
            </a:endParaRPr>
          </a:p>
        </p:txBody>
      </p:sp>
      <p:sp>
        <p:nvSpPr>
          <p:cNvPr id="14" name="TextBox 14"/>
          <p:cNvSpPr txBox="1"/>
          <p:nvPr/>
        </p:nvSpPr>
        <p:spPr>
          <a:xfrm>
            <a:off x="6116589"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Develop employee literacy</a:t>
            </a:r>
            <a:endParaRPr lang="en-US" sz="1700" b="1">
              <a:solidFill>
                <a:schemeClr val="accent1">
                  <a:alpha val="100000"/>
                </a:schemeClr>
              </a:solidFill>
              <a:latin typeface="Noto Sans SC"/>
              <a:ea typeface="Noto Sans SC"/>
              <a:cs typeface="Noto Sans SC"/>
            </a:endParaRPr>
          </a:p>
        </p:txBody>
      </p:sp>
      <p:sp>
        <p:nvSpPr>
          <p:cNvPr id="15" name="AutoShape 15"/>
          <p:cNvSpPr/>
          <p:nvPr/>
        </p:nvSpPr>
        <p:spPr>
          <a:xfrm>
            <a:off x="8177754" y="1963339"/>
            <a:ext cx="3637467" cy="1772200"/>
          </a:xfrm>
          <a:prstGeom prst="roundRect">
            <a:avLst>
              <a:gd name="adj" fmla="val 7233"/>
            </a:avLst>
          </a:prstGeom>
          <a:solidFill>
            <a:schemeClr val="lt2">
              <a:alpha val="61000"/>
            </a:schemeClr>
          </a:solidFill>
        </p:spPr>
      </p:sp>
      <p:sp>
        <p:nvSpPr>
          <p:cNvPr id="16" name="TextBox 16"/>
          <p:cNvSpPr txBox="1"/>
          <p:nvPr/>
        </p:nvSpPr>
        <p:spPr>
          <a:xfrm>
            <a:off x="8247690"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Standardized placement and marking of items can avoid operational errors caused by mistaking or misplacing items, especially in multi-process collaboration.</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8151954"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Reduce error rate</a:t>
            </a:r>
            <a:endParaRPr lang="en-US" sz="1700" b="1">
              <a:solidFill>
                <a:schemeClr val="accent1">
                  <a:alpha val="100000"/>
                </a:schemeClr>
              </a:solidFill>
              <a:latin typeface="Noto Sans SC"/>
              <a:ea typeface="Noto Sans SC"/>
              <a:cs typeface="Noto Sans S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Current situation investigation and analysis</a:t>
            </a:r>
            <a:endParaRPr lang="en-US" sz="1800" b="1">
              <a:solidFill>
                <a:schemeClr val="accent1">
                  <a:alpha val="100000"/>
                </a:schemeClr>
              </a:solidFill>
              <a:latin typeface="Noto Sans SC"/>
              <a:ea typeface="Noto Sans SC"/>
              <a:cs typeface="Noto Sans SC"/>
            </a:endParaRPr>
          </a:p>
        </p:txBody>
      </p:sp>
      <p:sp>
        <p:nvSpPr>
          <p:cNvPr id="3" name="TextBox 3"/>
          <p:cNvSpPr txBox="1"/>
          <p:nvPr/>
        </p:nvSpPr>
        <p:spPr>
          <a:xfrm>
            <a:off x="6865764" y="1981135"/>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Staff training and piloting</a:t>
            </a:r>
            <a:endParaRPr lang="en-US" sz="18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Comprehensive promotion and solidification</a:t>
            </a:r>
            <a:endParaRPr lang="en-US" sz="18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Positioning mark standardization</a:t>
            </a:r>
            <a:endParaRPr lang="en-US" sz="18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Regional Planning and Design</a:t>
            </a:r>
            <a:endParaRPr lang="en-US" sz="18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Implementation steps of location management</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2185437"/>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2284030"/>
            <a:ext cx="0" cy="462561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14526" cy="1203960"/>
          </a:xfrm>
          <a:prstGeom prst="rect">
            <a:avLst/>
          </a:prstGeom>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Through on-site observation and data collection, identify current pain points in material and tool storage, such as high-frequency movement paths, accumulation of redundant items, etc., and form a problem list.</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14526" cy="1218548"/>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Divide functional areas (such as raw material area, operation area, and finished product area) according to the process flow and operation frequency, and design reasonable flow routes for items to ensure the shortest transportation distance.</a:t>
            </a:r>
            <a:endParaRPr lang="en-US" sz="125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14526" cy="1215852"/>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Use visual means such as color labels (for example, red is the waste area), trace management (tool outlines), and Kanban boards to ensure that the location of all items is clear at a glance.</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6865764" y="2477197"/>
            <a:ext cx="4416675" cy="1231684"/>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Organize special training to explain the setting rules, collect feedback through a 1-2 week trial run, and adjust unreasonable positioning points to ensure that the plan meets actual needs.</a:t>
            </a:r>
            <a:endParaRPr lang="en-US" sz="125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16675" cy="1144609"/>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Incorporate the optimized fixed standards into daily assessments, and ensure long-term implementation through regular inspections (such as red card operations) and reward and punishment mechanisms.</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69165" y="1183728"/>
            <a:ext cx="11459846" cy="692146"/>
          </a:xfrm>
          <a:prstGeom prst="roundRect">
            <a:avLst>
              <a:gd name="adj" fmla="val 0"/>
            </a:avLst>
          </a:prstGeom>
          <a:solidFill>
            <a:schemeClr val="accent2">
              <a:alpha val="100000"/>
            </a:schemeClr>
          </a:solidFill>
        </p:spPr>
      </p:sp>
      <p:sp>
        <p:nvSpPr>
          <p:cNvPr id="3" name="Freeform 3"/>
          <p:cNvSpPr/>
          <p:nvPr/>
        </p:nvSpPr>
        <p:spPr>
          <a:xfrm>
            <a:off x="1458055" y="3155486"/>
            <a:ext cx="9275890" cy="605612"/>
          </a:xfrm>
          <a:custGeom>
            <a:avLst/>
            <a:gdLst/>
            <a:ahLst/>
            <a:cxnLst/>
            <a:rect l="l" t="t" r="r" b="b"/>
            <a:pathLst>
              <a:path w="8348133" h="561260">
                <a:moveTo>
                  <a:pt x="0" y="561260"/>
                </a:moveTo>
                <a:cubicBezTo>
                  <a:pt x="2751667" y="-155585"/>
                  <a:pt x="5545667" y="-212029"/>
                  <a:pt x="8348133" y="544326"/>
                </a:cubicBezTo>
              </a:path>
            </a:pathLst>
          </a:custGeom>
          <a:noFill/>
          <a:ln w="12700">
            <a:solidFill>
              <a:schemeClr val="accent1">
                <a:alpha val="100000"/>
              </a:schemeClr>
            </a:solidFill>
            <a:prstDash val="solid"/>
          </a:ln>
        </p:spPr>
      </p:sp>
      <p:sp>
        <p:nvSpPr>
          <p:cNvPr id="4" name="AutoShape 4"/>
          <p:cNvSpPr/>
          <p:nvPr/>
        </p:nvSpPr>
        <p:spPr>
          <a:xfrm>
            <a:off x="1335949" y="3653297"/>
            <a:ext cx="191850" cy="191850"/>
          </a:xfrm>
          <a:prstGeom prst="ellipse">
            <a:avLst/>
          </a:prstGeom>
          <a:solidFill>
            <a:schemeClr val="accent1">
              <a:alpha val="100000"/>
            </a:schemeClr>
          </a:solidFill>
        </p:spPr>
      </p:sp>
      <p:sp>
        <p:nvSpPr>
          <p:cNvPr id="5" name="AutoShape 5"/>
          <p:cNvSpPr/>
          <p:nvPr/>
        </p:nvSpPr>
        <p:spPr>
          <a:xfrm>
            <a:off x="3668384" y="3217524"/>
            <a:ext cx="191850" cy="191850"/>
          </a:xfrm>
          <a:prstGeom prst="ellipse">
            <a:avLst/>
          </a:prstGeom>
          <a:solidFill>
            <a:schemeClr val="accent1">
              <a:alpha val="100000"/>
            </a:schemeClr>
          </a:solidFill>
        </p:spPr>
      </p:sp>
      <p:sp>
        <p:nvSpPr>
          <p:cNvPr id="6" name="AutoShape 6"/>
          <p:cNvSpPr/>
          <p:nvPr/>
        </p:nvSpPr>
        <p:spPr>
          <a:xfrm>
            <a:off x="6000075" y="3059561"/>
            <a:ext cx="191850" cy="191850"/>
          </a:xfrm>
          <a:prstGeom prst="ellipse">
            <a:avLst/>
          </a:prstGeom>
          <a:solidFill>
            <a:schemeClr val="accent1">
              <a:alpha val="100000"/>
            </a:schemeClr>
          </a:solidFill>
        </p:spPr>
      </p:sp>
      <p:sp>
        <p:nvSpPr>
          <p:cNvPr id="7" name="AutoShape 7"/>
          <p:cNvSpPr/>
          <p:nvPr/>
        </p:nvSpPr>
        <p:spPr>
          <a:xfrm>
            <a:off x="8333253" y="3217524"/>
            <a:ext cx="191850" cy="191850"/>
          </a:xfrm>
          <a:prstGeom prst="ellipse">
            <a:avLst/>
          </a:prstGeom>
          <a:solidFill>
            <a:schemeClr val="accent1">
              <a:alpha val="100000"/>
            </a:schemeClr>
          </a:solidFill>
        </p:spPr>
      </p:sp>
      <p:sp>
        <p:nvSpPr>
          <p:cNvPr id="8" name="AutoShape 8"/>
          <p:cNvSpPr/>
          <p:nvPr/>
        </p:nvSpPr>
        <p:spPr>
          <a:xfrm>
            <a:off x="10665687" y="3653297"/>
            <a:ext cx="191850" cy="191850"/>
          </a:xfrm>
          <a:prstGeom prst="ellipse">
            <a:avLst/>
          </a:prstGeom>
          <a:solidFill>
            <a:schemeClr val="accent1">
              <a:alpha val="100000"/>
            </a:schemeClr>
          </a:solidFill>
        </p:spPr>
      </p:sp>
      <p:sp>
        <p:nvSpPr>
          <p:cNvPr id="9" name="AutoShape 9"/>
          <p:cNvSpPr/>
          <p:nvPr/>
        </p:nvSpPr>
        <p:spPr>
          <a:xfrm>
            <a:off x="5696624" y="2070762"/>
            <a:ext cx="838202" cy="838202"/>
          </a:xfrm>
          <a:prstGeom prst="ellipse">
            <a:avLst/>
          </a:prstGeom>
          <a:solidFill>
            <a:schemeClr val="accent1">
              <a:alpha val="100000"/>
            </a:schemeClr>
          </a:solidFill>
        </p:spPr>
      </p:sp>
      <p:sp>
        <p:nvSpPr>
          <p:cNvPr id="10" name="AutoShape 10"/>
          <p:cNvSpPr/>
          <p:nvPr/>
        </p:nvSpPr>
        <p:spPr>
          <a:xfrm>
            <a:off x="3345208" y="2243605"/>
            <a:ext cx="838202" cy="838202"/>
          </a:xfrm>
          <a:prstGeom prst="ellipse">
            <a:avLst/>
          </a:prstGeom>
          <a:solidFill>
            <a:schemeClr val="accent1">
              <a:alpha val="100000"/>
            </a:schemeClr>
          </a:solidFill>
        </p:spPr>
      </p:sp>
      <p:sp>
        <p:nvSpPr>
          <p:cNvPr id="11" name="AutoShape 11"/>
          <p:cNvSpPr/>
          <p:nvPr/>
        </p:nvSpPr>
        <p:spPr>
          <a:xfrm>
            <a:off x="1012773" y="2635299"/>
            <a:ext cx="838202" cy="838202"/>
          </a:xfrm>
          <a:prstGeom prst="ellipse">
            <a:avLst/>
          </a:prstGeom>
          <a:solidFill>
            <a:schemeClr val="accent1">
              <a:alpha val="100000"/>
            </a:schemeClr>
          </a:solidFill>
        </p:spPr>
      </p:sp>
      <p:sp>
        <p:nvSpPr>
          <p:cNvPr id="12" name="AutoShape 12"/>
          <p:cNvSpPr/>
          <p:nvPr/>
        </p:nvSpPr>
        <p:spPr>
          <a:xfrm>
            <a:off x="8010077" y="2243605"/>
            <a:ext cx="838202" cy="838202"/>
          </a:xfrm>
          <a:prstGeom prst="ellipse">
            <a:avLst/>
          </a:prstGeom>
          <a:solidFill>
            <a:schemeClr val="accent1">
              <a:alpha val="100000"/>
            </a:schemeClr>
          </a:solidFill>
        </p:spPr>
      </p:sp>
      <p:sp>
        <p:nvSpPr>
          <p:cNvPr id="13" name="AutoShape 13"/>
          <p:cNvSpPr/>
          <p:nvPr/>
        </p:nvSpPr>
        <p:spPr>
          <a:xfrm>
            <a:off x="10342511" y="2635299"/>
            <a:ext cx="838202" cy="838202"/>
          </a:xfrm>
          <a:prstGeom prst="ellipse">
            <a:avLst/>
          </a:prstGeom>
          <a:solidFill>
            <a:schemeClr val="accent1">
              <a:alpha val="100000"/>
            </a:schemeClr>
          </a:solidFill>
        </p:spPr>
      </p:sp>
      <p:sp>
        <p:nvSpPr>
          <p:cNvPr id="14" name="TextBox 14"/>
          <p:cNvSpPr txBox="1"/>
          <p:nvPr/>
        </p:nvSpPr>
        <p:spPr>
          <a:xfrm>
            <a:off x="2917461" y="3723718"/>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DFBFB">
                    <a:alpha val="100000"/>
                  </a:srgbClr>
                </a:solidFill>
                <a:latin typeface="Noto Sans SC"/>
                <a:ea typeface="Noto Sans SC"/>
                <a:cs typeface="Noto Sans SC"/>
              </a:rPr>
              <a:t>Space utilization assessment</a:t>
            </a:r>
            <a:endParaRPr lang="en-US" sz="1200">
              <a:solidFill>
                <a:srgbClr val="FDFBFB">
                  <a:alpha val="100000"/>
                </a:srgbClr>
              </a:solidFill>
              <a:latin typeface="Noto Sans SC"/>
              <a:ea typeface="Noto Sans SC"/>
              <a:cs typeface="Noto Sans SC"/>
            </a:endParaRPr>
          </a:p>
        </p:txBody>
      </p:sp>
      <p:sp>
        <p:nvSpPr>
          <p:cNvPr id="15" name="TextBox 15"/>
          <p:cNvSpPr txBox="1"/>
          <p:nvPr/>
        </p:nvSpPr>
        <p:spPr>
          <a:xfrm>
            <a:off x="5249896" y="3438475"/>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9F8F8">
                    <a:alpha val="100000"/>
                  </a:srgbClr>
                </a:solidFill>
                <a:latin typeface="Noto Sans SC"/>
                <a:ea typeface="Noto Sans SC"/>
                <a:cs typeface="Noto Sans SC"/>
              </a:rPr>
              <a:t>Standards Implementation Assessment</a:t>
            </a:r>
            <a:endParaRPr lang="en-US" sz="1200">
              <a:solidFill>
                <a:srgbClr val="F9F8F8">
                  <a:alpha val="100000"/>
                </a:srgbClr>
              </a:solidFill>
              <a:latin typeface="Noto Sans SC"/>
              <a:ea typeface="Noto Sans SC"/>
              <a:cs typeface="Noto Sans SC"/>
            </a:endParaRPr>
          </a:p>
        </p:txBody>
      </p:sp>
      <p:sp>
        <p:nvSpPr>
          <p:cNvPr id="16" name="TextBox 16"/>
          <p:cNvSpPr txBox="1"/>
          <p:nvPr/>
        </p:nvSpPr>
        <p:spPr>
          <a:xfrm>
            <a:off x="7582330" y="3723718"/>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DFCFC">
                    <a:alpha val="100000"/>
                  </a:srgbClr>
                </a:solidFill>
                <a:latin typeface="Noto Sans SC"/>
                <a:ea typeface="Noto Sans SC"/>
                <a:cs typeface="Noto Sans SC"/>
              </a:rPr>
              <a:t>Cross-regional collaborative assessment</a:t>
            </a:r>
            <a:endParaRPr lang="en-US" sz="1200">
              <a:solidFill>
                <a:srgbClr val="FDFCFC">
                  <a:alpha val="100000"/>
                </a:srgbClr>
              </a:solidFill>
              <a:latin typeface="Noto Sans SC"/>
              <a:ea typeface="Noto Sans SC"/>
              <a:cs typeface="Noto Sans SC"/>
            </a:endParaRPr>
          </a:p>
        </p:txBody>
      </p:sp>
      <p:sp>
        <p:nvSpPr>
          <p:cNvPr id="17" name="TextBox 17"/>
          <p:cNvSpPr txBox="1"/>
          <p:nvPr/>
        </p:nvSpPr>
        <p:spPr>
          <a:xfrm>
            <a:off x="9914765" y="4017403"/>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BFAFA">
                    <a:alpha val="100000"/>
                  </a:srgbClr>
                </a:solidFill>
                <a:latin typeface="Noto Sans SC"/>
                <a:ea typeface="Noto Sans SC"/>
                <a:cs typeface="Noto Sans SC"/>
              </a:rPr>
              <a:t>continuous improvement assessment</a:t>
            </a:r>
            <a:endParaRPr lang="en-US" sz="1200">
              <a:solidFill>
                <a:srgbClr val="FBFAFA">
                  <a:alpha val="100000"/>
                </a:srgbClr>
              </a:solidFill>
              <a:latin typeface="Noto Sans SC"/>
              <a:ea typeface="Noto Sans SC"/>
              <a:cs typeface="Noto Sans SC"/>
            </a:endParaRPr>
          </a:p>
        </p:txBody>
      </p:sp>
      <p:sp>
        <p:nvSpPr>
          <p:cNvPr id="18" name="TextBox 18"/>
          <p:cNvSpPr txBox="1"/>
          <p:nvPr/>
        </p:nvSpPr>
        <p:spPr>
          <a:xfrm>
            <a:off x="369165" y="1298297"/>
            <a:ext cx="11460480" cy="5010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2400">
                <a:solidFill>
                  <a:srgbClr val="FBF8F8">
                    <a:alpha val="100000"/>
                  </a:srgbClr>
                </a:solidFill>
                <a:latin typeface="Noto Sans SC"/>
                <a:ea typeface="Noto Sans SC"/>
                <a:cs typeface="Noto Sans SC"/>
              </a:rPr>
              <a:t>Regular inspection</a:t>
            </a:r>
            <a:endParaRPr lang="en-US" sz="2400">
              <a:solidFill>
                <a:srgbClr val="FBF8F8">
                  <a:alpha val="100000"/>
                </a:srgbClr>
              </a:solidFill>
              <a:latin typeface="Noto Sans SC"/>
              <a:ea typeface="Noto Sans SC"/>
              <a:cs typeface="Noto Sans SC"/>
            </a:endParaRPr>
          </a:p>
        </p:txBody>
      </p:sp>
      <p:sp>
        <p:nvSpPr>
          <p:cNvPr id="19" name="AutoShape 19"/>
          <p:cNvSpPr/>
          <p:nvPr/>
        </p:nvSpPr>
        <p:spPr>
          <a:xfrm>
            <a:off x="349287" y="4907084"/>
            <a:ext cx="2125418" cy="1652259"/>
          </a:xfrm>
          <a:prstGeom prst="rect">
            <a:avLst/>
          </a:prstGeom>
          <a:solidFill>
            <a:schemeClr val="lt2">
              <a:alpha val="100000"/>
            </a:schemeClr>
          </a:solidFill>
        </p:spPr>
      </p:sp>
      <p:sp>
        <p:nvSpPr>
          <p:cNvPr id="20" name="AutoShape 20"/>
          <p:cNvSpPr/>
          <p:nvPr/>
        </p:nvSpPr>
        <p:spPr>
          <a:xfrm>
            <a:off x="369165" y="4305652"/>
            <a:ext cx="2125418" cy="668733"/>
          </a:xfrm>
          <a:prstGeom prst="rect">
            <a:avLst/>
          </a:prstGeom>
          <a:solidFill>
            <a:schemeClr val="accent1">
              <a:alpha val="100000"/>
            </a:schemeClr>
          </a:solidFill>
        </p:spPr>
      </p:sp>
      <p:sp>
        <p:nvSpPr>
          <p:cNvPr id="21" name="TextBox 21"/>
          <p:cNvSpPr txBox="1"/>
          <p:nvPr/>
        </p:nvSpPr>
        <p:spPr>
          <a:xfrm>
            <a:off x="493136" y="4504822"/>
            <a:ext cx="1525905"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AFBFB">
                    <a:alpha val="100000"/>
                  </a:srgbClr>
                </a:solidFill>
                <a:latin typeface="Noto Sans SC"/>
                <a:ea typeface="Noto Sans SC"/>
                <a:cs typeface="Noto Sans SC"/>
              </a:rPr>
              <a:t>Assessment points</a:t>
            </a:r>
            <a:endParaRPr lang="en-US" sz="1200">
              <a:solidFill>
                <a:srgbClr val="FAFBFB">
                  <a:alpha val="100000"/>
                </a:srgbClr>
              </a:solidFill>
              <a:latin typeface="Noto Sans SC"/>
              <a:ea typeface="Noto Sans SC"/>
              <a:cs typeface="Noto Sans SC"/>
            </a:endParaRPr>
          </a:p>
        </p:txBody>
      </p:sp>
      <p:sp>
        <p:nvSpPr>
          <p:cNvPr id="22" name="AutoShape 22"/>
          <p:cNvSpPr/>
          <p:nvPr/>
        </p:nvSpPr>
        <p:spPr>
          <a:xfrm>
            <a:off x="1737715" y="4326646"/>
            <a:ext cx="81624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100000">
                      <a:schemeClr val="accent1">
                        <a:alpha val="100000"/>
                      </a:schemeClr>
                    </a:gs>
                  </a:gsLst>
                  <a:lin ang="5400000"/>
                </a:gradFill>
                <a:latin typeface="Noto Sans SC"/>
                <a:ea typeface="Noto Sans SC"/>
                <a:cs typeface="Noto Sans SC"/>
              </a:rPr>
              <a:t>01</a:t>
            </a:r>
            <a:endParaRPr lang="en-US" sz="1100"/>
          </a:p>
        </p:txBody>
      </p:sp>
      <p:sp>
        <p:nvSpPr>
          <p:cNvPr id="23" name="TextBox 23"/>
          <p:cNvSpPr txBox="1"/>
          <p:nvPr/>
        </p:nvSpPr>
        <p:spPr>
          <a:xfrm>
            <a:off x="585026" y="4017403"/>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9F6F6">
                    <a:alpha val="100000"/>
                  </a:srgbClr>
                </a:solidFill>
                <a:latin typeface="Noto Sans SC"/>
                <a:ea typeface="Noto Sans SC"/>
                <a:cs typeface="Noto Sans SC"/>
              </a:rPr>
              <a:t>Positioning accuracy assessment</a:t>
            </a:r>
            <a:endParaRPr lang="en-US" sz="1200">
              <a:solidFill>
                <a:srgbClr val="F9F6F6">
                  <a:alpha val="100000"/>
                </a:srgbClr>
              </a:solidFill>
              <a:latin typeface="Noto Sans SC"/>
              <a:ea typeface="Noto Sans SC"/>
              <a:cs typeface="Noto Sans SC"/>
            </a:endParaRPr>
          </a:p>
        </p:txBody>
      </p:sp>
      <p:sp>
        <p:nvSpPr>
          <p:cNvPr id="24" name="AutoShape 24"/>
          <p:cNvSpPr/>
          <p:nvPr/>
        </p:nvSpPr>
        <p:spPr>
          <a:xfrm>
            <a:off x="5034035" y="4458017"/>
            <a:ext cx="2125418" cy="2118566"/>
          </a:xfrm>
          <a:prstGeom prst="rect">
            <a:avLst/>
          </a:prstGeom>
          <a:solidFill>
            <a:schemeClr val="lt2">
              <a:alpha val="100000"/>
            </a:schemeClr>
          </a:solidFill>
        </p:spPr>
      </p:sp>
      <p:sp>
        <p:nvSpPr>
          <p:cNvPr id="25" name="AutoShape 25"/>
          <p:cNvSpPr/>
          <p:nvPr/>
        </p:nvSpPr>
        <p:spPr>
          <a:xfrm>
            <a:off x="2701600" y="4017403"/>
            <a:ext cx="2125418" cy="2559180"/>
          </a:xfrm>
          <a:prstGeom prst="rect">
            <a:avLst/>
          </a:prstGeom>
          <a:solidFill>
            <a:schemeClr val="lt2">
              <a:alpha val="100000"/>
            </a:schemeClr>
          </a:solidFill>
        </p:spPr>
      </p:sp>
      <p:sp>
        <p:nvSpPr>
          <p:cNvPr id="26" name="AutoShape 26"/>
          <p:cNvSpPr/>
          <p:nvPr/>
        </p:nvSpPr>
        <p:spPr>
          <a:xfrm>
            <a:off x="7366469" y="4017403"/>
            <a:ext cx="2125418" cy="2559180"/>
          </a:xfrm>
          <a:prstGeom prst="rect">
            <a:avLst/>
          </a:prstGeom>
          <a:solidFill>
            <a:schemeClr val="lt2">
              <a:alpha val="100000"/>
            </a:schemeClr>
          </a:solidFill>
        </p:spPr>
      </p:sp>
      <p:sp>
        <p:nvSpPr>
          <p:cNvPr id="27" name="AutoShape 27"/>
          <p:cNvSpPr/>
          <p:nvPr/>
        </p:nvSpPr>
        <p:spPr>
          <a:xfrm>
            <a:off x="9698903" y="4305000"/>
            <a:ext cx="2125418" cy="2254343"/>
          </a:xfrm>
          <a:prstGeom prst="rect">
            <a:avLst/>
          </a:prstGeom>
          <a:solidFill>
            <a:schemeClr val="lt2">
              <a:alpha val="100000"/>
            </a:schemeClr>
          </a:solidFill>
        </p:spPr>
      </p:sp>
      <p:sp>
        <p:nvSpPr>
          <p:cNvPr id="28" name="AutoShape 28"/>
          <p:cNvSpPr/>
          <p:nvPr/>
        </p:nvSpPr>
        <p:spPr>
          <a:xfrm>
            <a:off x="9697417" y="4305652"/>
            <a:ext cx="2125418" cy="668733"/>
          </a:xfrm>
          <a:prstGeom prst="rect">
            <a:avLst/>
          </a:prstGeom>
          <a:solidFill>
            <a:schemeClr val="accent1">
              <a:alpha val="100000"/>
            </a:schemeClr>
          </a:solidFill>
        </p:spPr>
      </p:sp>
      <p:sp>
        <p:nvSpPr>
          <p:cNvPr id="29" name="TextBox 29"/>
          <p:cNvSpPr txBox="1"/>
          <p:nvPr/>
        </p:nvSpPr>
        <p:spPr>
          <a:xfrm>
            <a:off x="9821387" y="452387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FFEFE">
                    <a:alpha val="100000"/>
                  </a:srgbClr>
                </a:solidFill>
                <a:latin typeface="Noto Sans SC"/>
                <a:ea typeface="Noto Sans SC"/>
                <a:cs typeface="Noto Sans SC"/>
              </a:rPr>
              <a:t>Assessment points</a:t>
            </a:r>
            <a:endParaRPr lang="en-US" sz="1200">
              <a:solidFill>
                <a:srgbClr val="FFFEFE">
                  <a:alpha val="100000"/>
                </a:srgbClr>
              </a:solidFill>
              <a:latin typeface="Noto Sans SC"/>
              <a:ea typeface="Noto Sans SC"/>
              <a:cs typeface="Noto Sans SC"/>
            </a:endParaRPr>
          </a:p>
        </p:txBody>
      </p:sp>
      <p:sp>
        <p:nvSpPr>
          <p:cNvPr id="30" name="AutoShape 30"/>
          <p:cNvSpPr/>
          <p:nvPr/>
        </p:nvSpPr>
        <p:spPr>
          <a:xfrm>
            <a:off x="11027868" y="4279021"/>
            <a:ext cx="880369" cy="707886"/>
          </a:xfrm>
          <a:prstGeom prst="rect">
            <a:avLst/>
          </a:prstGeom>
          <a:noFill/>
        </p:spPr>
        <p:txBody>
          <a:bodyPr vert="horz" wrap="none" lIns="91440" tIns="45720" rIns="91440" bIns="45720" rtlCol="0" anchor="t" anchorCtr="0">
            <a:noAutofit/>
          </a:bodyPr>
          <a:lstStyle/>
          <a:p>
            <a:pPr algn="l">
              <a:lnSpc>
                <a:spcPct val="100000"/>
              </a:lnSpc>
              <a:spcBef>
                <a:spcPct val="0"/>
              </a:spcBef>
              <a:defRPr/>
            </a:pPr>
            <a:r>
              <a:rPr lang="en-US" sz="4000">
                <a:gradFill>
                  <a:gsLst>
                    <a:gs pos="0">
                      <a:srgbClr val="FFFFFF">
                        <a:alpha val="100000"/>
                      </a:srgbClr>
                    </a:gs>
                    <a:gs pos="100000">
                      <a:schemeClr val="accent1">
                        <a:alpha val="100000"/>
                      </a:schemeClr>
                    </a:gs>
                  </a:gsLst>
                  <a:lin ang="5400000"/>
                </a:gradFill>
                <a:latin typeface="Noto Sans SC"/>
                <a:ea typeface="Noto Sans SC"/>
                <a:cs typeface="Noto Sans SC"/>
              </a:rPr>
              <a:t>05</a:t>
            </a:r>
            <a:endParaRPr lang="en-US" sz="1100"/>
          </a:p>
        </p:txBody>
      </p:sp>
      <p:sp>
        <p:nvSpPr>
          <p:cNvPr id="31" name="AutoShape 31"/>
          <p:cNvSpPr/>
          <p:nvPr/>
        </p:nvSpPr>
        <p:spPr>
          <a:xfrm>
            <a:off x="2696388" y="4015572"/>
            <a:ext cx="2125418" cy="668733"/>
          </a:xfrm>
          <a:prstGeom prst="rect">
            <a:avLst/>
          </a:prstGeom>
          <a:solidFill>
            <a:schemeClr val="accent1">
              <a:alpha val="100000"/>
            </a:schemeClr>
          </a:solidFill>
        </p:spPr>
      </p:sp>
      <p:sp>
        <p:nvSpPr>
          <p:cNvPr id="32" name="TextBox 32"/>
          <p:cNvSpPr txBox="1"/>
          <p:nvPr/>
        </p:nvSpPr>
        <p:spPr>
          <a:xfrm>
            <a:off x="2820358" y="421474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AFBFB">
                    <a:alpha val="100000"/>
                  </a:srgbClr>
                </a:solidFill>
                <a:latin typeface="Noto Sans SC"/>
                <a:ea typeface="Noto Sans SC"/>
                <a:cs typeface="Noto Sans SC"/>
              </a:rPr>
              <a:t>Assessment points</a:t>
            </a:r>
            <a:endParaRPr lang="en-US" sz="1200">
              <a:solidFill>
                <a:srgbClr val="FAFBFB">
                  <a:alpha val="100000"/>
                </a:srgbClr>
              </a:solidFill>
              <a:latin typeface="Noto Sans SC"/>
              <a:ea typeface="Noto Sans SC"/>
              <a:cs typeface="Noto Sans SC"/>
            </a:endParaRPr>
          </a:p>
        </p:txBody>
      </p:sp>
      <p:sp>
        <p:nvSpPr>
          <p:cNvPr id="33" name="AutoShape 33"/>
          <p:cNvSpPr/>
          <p:nvPr/>
        </p:nvSpPr>
        <p:spPr>
          <a:xfrm>
            <a:off x="4026838" y="401751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02</a:t>
            </a:r>
            <a:endParaRPr lang="en-US" sz="1100"/>
          </a:p>
        </p:txBody>
      </p:sp>
      <p:sp>
        <p:nvSpPr>
          <p:cNvPr id="34" name="AutoShape 34"/>
          <p:cNvSpPr/>
          <p:nvPr/>
        </p:nvSpPr>
        <p:spPr>
          <a:xfrm>
            <a:off x="5030013" y="3761099"/>
            <a:ext cx="2125418" cy="696918"/>
          </a:xfrm>
          <a:prstGeom prst="rect">
            <a:avLst/>
          </a:prstGeom>
          <a:solidFill>
            <a:schemeClr val="accent1">
              <a:alpha val="100000"/>
            </a:schemeClr>
          </a:solidFill>
        </p:spPr>
      </p:sp>
      <p:sp>
        <p:nvSpPr>
          <p:cNvPr id="35" name="TextBox 35"/>
          <p:cNvSpPr txBox="1"/>
          <p:nvPr/>
        </p:nvSpPr>
        <p:spPr>
          <a:xfrm>
            <a:off x="5153983" y="396732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BFDFD">
                    <a:alpha val="100000"/>
                  </a:srgbClr>
                </a:solidFill>
                <a:latin typeface="Noto Sans SC"/>
                <a:ea typeface="Noto Sans SC"/>
                <a:cs typeface="Noto Sans SC"/>
              </a:rPr>
              <a:t>Assessment points</a:t>
            </a:r>
            <a:endParaRPr lang="en-US" sz="1200">
              <a:solidFill>
                <a:srgbClr val="FBFDFD">
                  <a:alpha val="100000"/>
                </a:srgbClr>
              </a:solidFill>
              <a:latin typeface="Noto Sans SC"/>
              <a:ea typeface="Noto Sans SC"/>
              <a:cs typeface="Noto Sans SC"/>
            </a:endParaRPr>
          </a:p>
        </p:txBody>
      </p:sp>
      <p:sp>
        <p:nvSpPr>
          <p:cNvPr id="36" name="AutoShape 36"/>
          <p:cNvSpPr/>
          <p:nvPr/>
        </p:nvSpPr>
        <p:spPr>
          <a:xfrm>
            <a:off x="6341413" y="377009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03</a:t>
            </a:r>
            <a:endParaRPr lang="en-US" sz="1100"/>
          </a:p>
        </p:txBody>
      </p:sp>
      <p:sp>
        <p:nvSpPr>
          <p:cNvPr id="37" name="AutoShape 37"/>
          <p:cNvSpPr/>
          <p:nvPr/>
        </p:nvSpPr>
        <p:spPr>
          <a:xfrm>
            <a:off x="7354113" y="4015572"/>
            <a:ext cx="2125418" cy="668733"/>
          </a:xfrm>
          <a:prstGeom prst="rect">
            <a:avLst/>
          </a:prstGeom>
          <a:solidFill>
            <a:schemeClr val="accent1">
              <a:alpha val="100000"/>
            </a:schemeClr>
          </a:solidFill>
        </p:spPr>
      </p:sp>
      <p:sp>
        <p:nvSpPr>
          <p:cNvPr id="38" name="TextBox 38"/>
          <p:cNvSpPr txBox="1"/>
          <p:nvPr/>
        </p:nvSpPr>
        <p:spPr>
          <a:xfrm>
            <a:off x="7478083" y="4200877"/>
            <a:ext cx="1373505"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FFEFE">
                    <a:alpha val="100000"/>
                  </a:srgbClr>
                </a:solidFill>
                <a:latin typeface="Noto Sans SC"/>
                <a:ea typeface="Noto Sans SC"/>
                <a:cs typeface="Noto Sans SC"/>
              </a:rPr>
              <a:t>Assessment points</a:t>
            </a:r>
            <a:endParaRPr lang="en-US" sz="1200">
              <a:solidFill>
                <a:srgbClr val="FFFEFE">
                  <a:alpha val="100000"/>
                </a:srgbClr>
              </a:solidFill>
              <a:latin typeface="Noto Sans SC"/>
              <a:ea typeface="Noto Sans SC"/>
              <a:cs typeface="Noto Sans SC"/>
            </a:endParaRPr>
          </a:p>
        </p:txBody>
      </p:sp>
      <p:sp>
        <p:nvSpPr>
          <p:cNvPr id="39" name="AutoShape 39"/>
          <p:cNvSpPr/>
          <p:nvPr/>
        </p:nvSpPr>
        <p:spPr>
          <a:xfrm>
            <a:off x="8665513" y="399846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04</a:t>
            </a:r>
            <a:endParaRPr lang="en-US" sz="1100"/>
          </a:p>
        </p:txBody>
      </p:sp>
      <p:sp>
        <p:nvSpPr>
          <p:cNvPr id="40" name="TextBox 40"/>
          <p:cNvSpPr txBox="1"/>
          <p:nvPr/>
        </p:nvSpPr>
        <p:spPr>
          <a:xfrm>
            <a:off x="690272" y="5186031"/>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Evaluate the accuracy of item positioning through on-site inspections, focusing on checking the matching between the logo and the actual object.</a:t>
            </a:r>
            <a:endParaRPr lang="en-US" sz="1000">
              <a:solidFill>
                <a:schemeClr val="dk1">
                  <a:alpha val="100000"/>
                </a:schemeClr>
              </a:solidFill>
              <a:latin typeface="Noto Sans SC"/>
              <a:ea typeface="Noto Sans SC"/>
              <a:cs typeface="Noto Sans SC"/>
            </a:endParaRPr>
          </a:p>
        </p:txBody>
      </p:sp>
      <p:sp>
        <p:nvSpPr>
          <p:cNvPr id="41" name="TextBox 41"/>
          <p:cNvSpPr txBox="1"/>
          <p:nvPr/>
        </p:nvSpPr>
        <p:spPr>
          <a:xfrm>
            <a:off x="690272" y="5867518"/>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Adjust the positioning plan based on the evaluation results to ensure the efficiency of item access.</a:t>
            </a:r>
            <a:endParaRPr lang="en-US" sz="1000">
              <a:solidFill>
                <a:schemeClr val="dk1">
                  <a:alpha val="100000"/>
                </a:schemeClr>
              </a:solidFill>
              <a:latin typeface="Noto Sans SC"/>
              <a:ea typeface="Noto Sans SC"/>
              <a:cs typeface="Noto Sans SC"/>
            </a:endParaRPr>
          </a:p>
        </p:txBody>
      </p:sp>
      <p:sp>
        <p:nvSpPr>
          <p:cNvPr id="42" name="TextBox 42"/>
          <p:cNvSpPr txBox="1"/>
          <p:nvPr/>
        </p:nvSpPr>
        <p:spPr>
          <a:xfrm>
            <a:off x="10049778" y="5186031"/>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Quantify the efficiency improvement and waste reduction before and after improvement of fixed location management.</a:t>
            </a:r>
            <a:endParaRPr lang="en-US" sz="1000">
              <a:solidFill>
                <a:schemeClr val="dk1">
                  <a:alpha val="100000"/>
                </a:schemeClr>
              </a:solidFill>
              <a:latin typeface="Noto Sans SC"/>
              <a:ea typeface="Noto Sans SC"/>
              <a:cs typeface="Noto Sans SC"/>
            </a:endParaRPr>
          </a:p>
        </p:txBody>
      </p:sp>
      <p:sp>
        <p:nvSpPr>
          <p:cNvPr id="43" name="TextBox 43"/>
          <p:cNvSpPr txBox="1"/>
          <p:nvPr/>
        </p:nvSpPr>
        <p:spPr>
          <a:xfrm>
            <a:off x="10049778" y="5867518"/>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Summarize improvement experience, adjust the optimization direction, and form a PDCA cycle.</a:t>
            </a:r>
            <a:endParaRPr lang="en-US" sz="1000">
              <a:solidFill>
                <a:schemeClr val="dk1">
                  <a:alpha val="100000"/>
                </a:schemeClr>
              </a:solidFill>
              <a:latin typeface="Noto Sans SC"/>
              <a:ea typeface="Noto Sans SC"/>
              <a:cs typeface="Noto Sans SC"/>
            </a:endParaRPr>
          </a:p>
        </p:txBody>
      </p:sp>
      <p:sp>
        <p:nvSpPr>
          <p:cNvPr id="44" name="TextBox 44"/>
          <p:cNvSpPr txBox="1"/>
          <p:nvPr/>
        </p:nvSpPr>
        <p:spPr>
          <a:xfrm>
            <a:off x="3054918" y="4912342"/>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Statistics and analysis of space usage and turnover efficiency of fixed areas.</a:t>
            </a:r>
            <a:endParaRPr lang="en-US" sz="1000">
              <a:solidFill>
                <a:schemeClr val="dk1">
                  <a:alpha val="100000"/>
                </a:schemeClr>
              </a:solidFill>
              <a:latin typeface="Noto Sans SC"/>
              <a:ea typeface="Noto Sans SC"/>
              <a:cs typeface="Noto Sans SC"/>
            </a:endParaRPr>
          </a:p>
        </p:txBody>
      </p:sp>
      <p:sp>
        <p:nvSpPr>
          <p:cNvPr id="45" name="TextBox 45"/>
          <p:cNvSpPr txBox="1"/>
          <p:nvPr/>
        </p:nvSpPr>
        <p:spPr>
          <a:xfrm>
            <a:off x="3054918" y="5436861"/>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Evaluate the actual effect of signage systems, positioning lines, etc. on space optimization.</a:t>
            </a:r>
            <a:endParaRPr lang="en-US" sz="1000">
              <a:solidFill>
                <a:schemeClr val="dk1">
                  <a:alpha val="100000"/>
                </a:schemeClr>
              </a:solidFill>
              <a:latin typeface="Noto Sans SC"/>
              <a:ea typeface="Noto Sans SC"/>
              <a:cs typeface="Noto Sans SC"/>
            </a:endParaRPr>
          </a:p>
        </p:txBody>
      </p:sp>
      <p:sp>
        <p:nvSpPr>
          <p:cNvPr id="46" name="TextBox 46"/>
          <p:cNvSpPr txBox="1"/>
          <p:nvPr/>
        </p:nvSpPr>
        <p:spPr>
          <a:xfrm>
            <a:off x="3054918" y="5951210"/>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Optimize positioning layout based on data to improve space usage efficiency.</a:t>
            </a:r>
            <a:endParaRPr lang="en-US" sz="1000">
              <a:solidFill>
                <a:schemeClr val="dk1">
                  <a:alpha val="100000"/>
                </a:schemeClr>
              </a:solidFill>
              <a:latin typeface="Noto Sans SC"/>
              <a:ea typeface="Noto Sans SC"/>
              <a:cs typeface="Noto Sans SC"/>
            </a:endParaRPr>
          </a:p>
        </p:txBody>
      </p:sp>
      <p:sp>
        <p:nvSpPr>
          <p:cNvPr id="47" name="TextBox 47"/>
          <p:cNvSpPr txBox="1"/>
          <p:nvPr/>
        </p:nvSpPr>
        <p:spPr>
          <a:xfrm>
            <a:off x="7712643" y="4912342"/>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Collect connection data and collaborative feedback on cross-regional item placement.</a:t>
            </a:r>
            <a:endParaRPr lang="en-US" sz="1000">
              <a:solidFill>
                <a:schemeClr val="dk1">
                  <a:alpha val="100000"/>
                </a:schemeClr>
              </a:solidFill>
              <a:latin typeface="Noto Sans SC"/>
              <a:ea typeface="Noto Sans SC"/>
              <a:cs typeface="Noto Sans SC"/>
            </a:endParaRPr>
          </a:p>
        </p:txBody>
      </p:sp>
      <p:sp>
        <p:nvSpPr>
          <p:cNvPr id="48" name="TextBox 48"/>
          <p:cNvSpPr txBox="1"/>
          <p:nvPr/>
        </p:nvSpPr>
        <p:spPr>
          <a:xfrm>
            <a:off x="7712643" y="5436861"/>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Evaluate the rationality of channel planning and transfer area settings.</a:t>
            </a:r>
            <a:endParaRPr lang="en-US" sz="1000">
              <a:solidFill>
                <a:schemeClr val="dk1">
                  <a:alpha val="100000"/>
                </a:schemeClr>
              </a:solidFill>
              <a:latin typeface="Noto Sans SC"/>
              <a:ea typeface="Noto Sans SC"/>
              <a:cs typeface="Noto Sans SC"/>
            </a:endParaRPr>
          </a:p>
        </p:txBody>
      </p:sp>
      <p:sp>
        <p:nvSpPr>
          <p:cNvPr id="49" name="TextBox 49"/>
          <p:cNvSpPr txBox="1"/>
          <p:nvPr/>
        </p:nvSpPr>
        <p:spPr>
          <a:xfrm>
            <a:off x="7712643" y="5951210"/>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Optimize regional linkage mechanisms based on evaluation to reduce handling waste.</a:t>
            </a:r>
            <a:endParaRPr lang="en-US" sz="1000">
              <a:solidFill>
                <a:schemeClr val="dk1">
                  <a:alpha val="100000"/>
                </a:schemeClr>
              </a:solidFill>
              <a:latin typeface="Noto Sans SC"/>
              <a:ea typeface="Noto Sans SC"/>
              <a:cs typeface="Noto Sans SC"/>
            </a:endParaRPr>
          </a:p>
        </p:txBody>
      </p:sp>
      <p:sp>
        <p:nvSpPr>
          <p:cNvPr id="50" name="TextBox 50"/>
          <p:cNvSpPr txBox="1"/>
          <p:nvPr/>
        </p:nvSpPr>
        <p:spPr>
          <a:xfrm>
            <a:off x="5383780" y="4656708"/>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Check the implementation rate and deviation of fixed management standards.</a:t>
            </a:r>
            <a:endParaRPr lang="en-US" sz="1000">
              <a:solidFill>
                <a:schemeClr val="dk1">
                  <a:alpha val="100000"/>
                </a:schemeClr>
              </a:solidFill>
              <a:latin typeface="Noto Sans SC"/>
              <a:ea typeface="Noto Sans SC"/>
              <a:cs typeface="Noto Sans SC"/>
            </a:endParaRPr>
          </a:p>
        </p:txBody>
      </p:sp>
      <p:sp>
        <p:nvSpPr>
          <p:cNvPr id="51" name="TextBox 51"/>
          <p:cNvSpPr txBox="1"/>
          <p:nvPr/>
        </p:nvSpPr>
        <p:spPr>
          <a:xfrm>
            <a:off x="5383780" y="5181227"/>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Evaluate the effectiveness of visual tools such as positioning signs and billboards.</a:t>
            </a:r>
            <a:endParaRPr lang="en-US" sz="1000">
              <a:solidFill>
                <a:schemeClr val="dk1">
                  <a:alpha val="100000"/>
                </a:schemeClr>
              </a:solidFill>
              <a:latin typeface="Noto Sans SC"/>
              <a:ea typeface="Noto Sans SC"/>
              <a:cs typeface="Noto Sans SC"/>
            </a:endParaRPr>
          </a:p>
        </p:txBody>
      </p:sp>
      <p:sp>
        <p:nvSpPr>
          <p:cNvPr id="52" name="TextBox 52"/>
          <p:cNvSpPr txBox="1"/>
          <p:nvPr/>
        </p:nvSpPr>
        <p:spPr>
          <a:xfrm>
            <a:off x="5383780" y="5695576"/>
            <a:ext cx="1438275" cy="72390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Revise standards based on evaluation feedback and strengthen on-site implementation.</a:t>
            </a:r>
            <a:endParaRPr lang="en-US" sz="1000">
              <a:solidFill>
                <a:schemeClr val="dk1">
                  <a:alpha val="100000"/>
                </a:schemeClr>
              </a:solidFill>
              <a:latin typeface="Noto Sans SC"/>
              <a:ea typeface="Noto Sans SC"/>
              <a:cs typeface="Noto Sans SC"/>
            </a:endParaRPr>
          </a:p>
        </p:txBody>
      </p:sp>
      <p:sp>
        <p:nvSpPr>
          <p:cNvPr id="53" name="Freeform 53"/>
          <p:cNvSpPr/>
          <p:nvPr/>
        </p:nvSpPr>
        <p:spPr>
          <a:xfrm>
            <a:off x="1307454" y="2880389"/>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4" name="Freeform 54"/>
          <p:cNvSpPr/>
          <p:nvPr/>
        </p:nvSpPr>
        <p:spPr>
          <a:xfrm>
            <a:off x="10656484" y="2899439"/>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6" name="TextBox 5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Evaluation of the effectiveness of placement management</a:t>
            </a:r>
            <a:endParaRPr lang="en-US" sz="3000" b="1">
              <a:solidFill>
                <a:schemeClr val="dk2">
                  <a:alpha val="100000"/>
                </a:schemeClr>
              </a:solidFill>
              <a:latin typeface="Noto Sans SC"/>
              <a:ea typeface="Noto Sans SC"/>
              <a:cs typeface="Noto Sans SC"/>
            </a:endParaRPr>
          </a:p>
        </p:txBody>
      </p:sp>
      <p:sp>
        <p:nvSpPr>
          <p:cNvPr id="57" name="Freeform 57"/>
          <p:cNvSpPr/>
          <p:nvPr/>
        </p:nvSpPr>
        <p:spPr>
          <a:xfrm>
            <a:off x="3552466" y="2463591"/>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4F4">
              <a:alpha val="100000"/>
            </a:srgbClr>
          </a:solidFill>
        </p:spPr>
      </p:sp>
      <p:sp>
        <p:nvSpPr>
          <p:cNvPr id="58" name="Freeform 58"/>
          <p:cNvSpPr/>
          <p:nvPr/>
        </p:nvSpPr>
        <p:spPr>
          <a:xfrm>
            <a:off x="8245909" y="2464759"/>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6F6">
              <a:alpha val="100000"/>
            </a:srgbClr>
          </a:solidFill>
        </p:spPr>
      </p:sp>
      <p:sp>
        <p:nvSpPr>
          <p:cNvPr id="59" name="Freeform 59"/>
          <p:cNvSpPr/>
          <p:nvPr/>
        </p:nvSpPr>
        <p:spPr>
          <a:xfrm>
            <a:off x="5906295" y="2317994"/>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6F6">
              <a:alpha val="100000"/>
            </a:srgbClr>
          </a:solid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05</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Visualization tool application</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Kanban management tool</a:t>
            </a:r>
            <a:endParaRPr lang="en-US" sz="3000" b="1">
              <a:solidFill>
                <a:schemeClr val="dk2">
                  <a:alpha val="100000"/>
                </a:schemeClr>
              </a:solidFill>
              <a:latin typeface="Noto Sans SC"/>
              <a:ea typeface="Noto Sans SC"/>
              <a:cs typeface="Noto Sans SC"/>
            </a:endParaRPr>
          </a:p>
        </p:txBody>
      </p:sp>
      <p:sp>
        <p:nvSpPr>
          <p:cNvPr id="3" name="TextBox 3"/>
          <p:cNvSpPr txBox="1"/>
          <p:nvPr/>
        </p:nvSpPr>
        <p:spPr>
          <a:xfrm>
            <a:off x="1948466" y="1833388"/>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reverse pull production</a:t>
            </a:r>
            <a:endParaRPr lang="en-US" sz="1700" b="1">
              <a:solidFill>
                <a:schemeClr val="accent1">
                  <a:alpha val="100000"/>
                </a:schemeClr>
              </a:solidFill>
              <a:latin typeface="Noto Sans SC"/>
              <a:ea typeface="Noto Sans SC"/>
              <a:cs typeface="Noto Sans SC"/>
            </a:endParaRPr>
          </a:p>
        </p:txBody>
      </p:sp>
      <p:sp>
        <p:nvSpPr>
          <p:cNvPr id="4" name="TextBox 4"/>
          <p:cNvSpPr txBox="1"/>
          <p:nvPr/>
        </p:nvSpPr>
        <p:spPr>
          <a:xfrm>
            <a:off x="1948466" y="2297252"/>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Kanban management transmits demand information to upstream processes through downstream processes to achieve on-time supply on demand, avoid inventory backlogs and resource waste caused by over-production, and significantly improve production efficiency.</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6164262" y="1833388"/>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Visual progress control</a:t>
            </a:r>
            <a:endParaRPr lang="en-US" sz="1700" b="1">
              <a:solidFill>
                <a:schemeClr val="accent1">
                  <a:alpha val="100000"/>
                </a:schemeClr>
              </a:solidFill>
              <a:latin typeface="Noto Sans SC"/>
              <a:ea typeface="Noto Sans SC"/>
              <a:cs typeface="Noto Sans SC"/>
            </a:endParaRPr>
          </a:p>
        </p:txBody>
      </p:sp>
      <p:sp>
        <p:nvSpPr>
          <p:cNvPr id="6" name="TextBox 6"/>
          <p:cNvSpPr txBox="1"/>
          <p:nvPr/>
        </p:nvSpPr>
        <p:spPr>
          <a:xfrm>
            <a:off x="6164262" y="2297252"/>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double-box signage or electronic signage to display production progress, abnormal status and delivery cycle in real time, allowing managers to quickly identify bottleneck processes and make adjustment decisions.</a:t>
            </a:r>
            <a:endParaRPr lang="en-US" sz="1250">
              <a:solidFill>
                <a:schemeClr val="dk1">
                  <a:alpha val="100000"/>
                </a:schemeClr>
              </a:solidFill>
              <a:latin typeface="Noto Sans SC"/>
              <a:ea typeface="Noto Sans SC"/>
              <a:cs typeface="Noto Sans SC"/>
            </a:endParaRPr>
          </a:p>
        </p:txBody>
      </p:sp>
      <p:sp>
        <p:nvSpPr>
          <p:cNvPr id="7" name="TextBox 7"/>
          <p:cNvSpPr txBox="1"/>
          <p:nvPr/>
        </p:nvSpPr>
        <p:spPr>
          <a:xfrm>
            <a:off x="475287"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Standardized container management</a:t>
            </a:r>
            <a:endParaRPr lang="en-US" sz="1700" b="1">
              <a:solidFill>
                <a:schemeClr val="accent1">
                  <a:alpha val="100000"/>
                </a:schemeClr>
              </a:solidFill>
              <a:latin typeface="Noto Sans SC"/>
              <a:ea typeface="Noto Sans SC"/>
              <a:cs typeface="Noto Sans SC"/>
            </a:endParaRPr>
          </a:p>
        </p:txBody>
      </p:sp>
      <p:sp>
        <p:nvSpPr>
          <p:cNvPr id="8" name="TextBox 8"/>
          <p:cNvSpPr txBox="1"/>
          <p:nvPr/>
        </p:nvSpPr>
        <p:spPr>
          <a:xfrm>
            <a:off x="475287"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Material containers and Kanban cards with unified specifications are used to clearly define the loading quantity, storage location and turnover frequency to achieve precise control of material flow.</a:t>
            </a:r>
            <a:endParaRPr lang="en-US" sz="1250">
              <a:solidFill>
                <a:schemeClr val="dk1">
                  <a:alpha val="100000"/>
                </a:schemeClr>
              </a:solidFill>
              <a:latin typeface="Noto Sans SC"/>
              <a:ea typeface="Noto Sans SC"/>
              <a:cs typeface="Noto Sans SC"/>
            </a:endParaRPr>
          </a:p>
        </p:txBody>
      </p:sp>
      <p:sp>
        <p:nvSpPr>
          <p:cNvPr id="9" name="TextBox 9"/>
          <p:cNvSpPr txBox="1"/>
          <p:nvPr/>
        </p:nvSpPr>
        <p:spPr>
          <a:xfrm>
            <a:off x="4416600"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Exception response mechanism</a:t>
            </a:r>
            <a:endParaRPr lang="en-US" sz="1700" b="1">
              <a:solidFill>
                <a:schemeClr val="accent1">
                  <a:alpha val="100000"/>
                </a:schemeClr>
              </a:solidFill>
              <a:latin typeface="Noto Sans SC"/>
              <a:ea typeface="Noto Sans SC"/>
              <a:cs typeface="Noto Sans SC"/>
            </a:endParaRPr>
          </a:p>
        </p:txBody>
      </p:sp>
      <p:sp>
        <p:nvSpPr>
          <p:cNvPr id="10" name="TextBox 10"/>
          <p:cNvSpPr txBox="1"/>
          <p:nvPr/>
        </p:nvSpPr>
        <p:spPr>
          <a:xfrm>
            <a:off x="4416600"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Set up the Andon Kanban System (Andon). When quality defects or equipment failures occur, a rapid response process is triggered through audible and visual alarms to ensure that the problem is solved in the shortest possible time.</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8337121"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Multi-level Kanban collaboration</a:t>
            </a:r>
            <a:endParaRPr lang="en-US" sz="1700" b="1">
              <a:solidFill>
                <a:schemeClr val="accent1">
                  <a:alpha val="100000"/>
                </a:schemeClr>
              </a:solidFill>
              <a:latin typeface="Noto Sans SC"/>
              <a:ea typeface="Noto Sans SC"/>
              <a:cs typeface="Noto Sans SC"/>
            </a:endParaRPr>
          </a:p>
        </p:txBody>
      </p:sp>
      <p:sp>
        <p:nvSpPr>
          <p:cNvPr id="12" name="TextBox 12"/>
          <p:cNvSpPr txBox="1"/>
          <p:nvPr/>
        </p:nvSpPr>
        <p:spPr>
          <a:xfrm>
            <a:off x="8337121"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Establish a three-level Kanban system at the factory level, workshop level and production line level to achieve full-link visual management and control from strategic goals to daily execution.</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69165" y="4391695"/>
            <a:ext cx="11459846" cy="1385974"/>
          </a:xfrm>
          <a:prstGeom prst="trapezoid">
            <a:avLst>
              <a:gd name="adj" fmla="val 66630"/>
            </a:avLst>
          </a:prstGeom>
          <a:gradFill>
            <a:gsLst>
              <a:gs pos="0">
                <a:schemeClr val="accent3">
                  <a:alpha val="0"/>
                </a:schemeClr>
              </a:gs>
              <a:gs pos="50000">
                <a:schemeClr val="accent3">
                  <a:alpha val="30154"/>
                </a:schemeClr>
              </a:gs>
              <a:gs pos="100000">
                <a:schemeClr val="accent3">
                  <a:alpha val="49908"/>
                </a:schemeClr>
              </a:gs>
            </a:gsLst>
            <a:lin ang="5400000"/>
          </a:gradFill>
        </p:spPr>
      </p:sp>
      <p:sp>
        <p:nvSpPr>
          <p:cNvPr id="3" name="AutoShape 3"/>
          <p:cNvSpPr/>
          <p:nvPr/>
        </p:nvSpPr>
        <p:spPr>
          <a:xfrm flipH="1">
            <a:off x="7984646" y="134531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4" name="AutoShape 4"/>
          <p:cNvSpPr/>
          <p:nvPr/>
        </p:nvSpPr>
        <p:spPr>
          <a:xfrm>
            <a:off x="914400" y="346948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5" name="AutoShape 5"/>
          <p:cNvSpPr/>
          <p:nvPr/>
        </p:nvSpPr>
        <p:spPr>
          <a:xfrm>
            <a:off x="4439507" y="346948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6" name="AutoShape 6"/>
          <p:cNvSpPr/>
          <p:nvPr/>
        </p:nvSpPr>
        <p:spPr>
          <a:xfrm>
            <a:off x="4439507" y="134531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7" name="AutoShape 7"/>
          <p:cNvSpPr/>
          <p:nvPr/>
        </p:nvSpPr>
        <p:spPr>
          <a:xfrm>
            <a:off x="914400" y="1345311"/>
            <a:ext cx="3313081" cy="1899761"/>
          </a:xfrm>
          <a:prstGeom prst="roundRect">
            <a:avLst>
              <a:gd name="adj" fmla="val 0"/>
            </a:avLst>
          </a:prstGeom>
          <a:solidFill>
            <a:schemeClr val="lt2">
              <a:alpha val="100000"/>
            </a:schemeClr>
          </a:solidFill>
        </p:spPr>
      </p:sp>
      <p:sp>
        <p:nvSpPr>
          <p:cNvPr id="8" name="AutoShape 8"/>
          <p:cNvSpPr/>
          <p:nvPr/>
        </p:nvSpPr>
        <p:spPr>
          <a:xfrm>
            <a:off x="369165" y="5777687"/>
            <a:ext cx="11459846" cy="705447"/>
          </a:xfrm>
          <a:prstGeom prst="rect">
            <a:avLst/>
          </a:prstGeom>
          <a:solidFill>
            <a:schemeClr val="accent1">
              <a:alpha val="100000"/>
            </a:schemeClr>
          </a:solidFill>
        </p:spPr>
      </p:sp>
      <p:sp>
        <p:nvSpPr>
          <p:cNvPr id="9" name="TextBox 9"/>
          <p:cNvSpPr txBox="1"/>
          <p:nvPr/>
        </p:nvSpPr>
        <p:spPr>
          <a:xfrm flipH="1">
            <a:off x="1213584"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Channel ID</a:t>
            </a:r>
            <a:endParaRPr lang="en-US" sz="1500">
              <a:solidFill>
                <a:schemeClr val="accent1">
                  <a:alpha val="100000"/>
                </a:schemeClr>
              </a:solidFill>
              <a:latin typeface="Noto Sans SC"/>
              <a:ea typeface="Noto Sans SC"/>
              <a:cs typeface="Noto Sans SC"/>
            </a:endParaRPr>
          </a:p>
        </p:txBody>
      </p:sp>
      <p:sp>
        <p:nvSpPr>
          <p:cNvPr id="10" name="TextBox 10"/>
          <p:cNvSpPr txBox="1"/>
          <p:nvPr/>
        </p:nvSpPr>
        <p:spPr>
          <a:xfrm flipH="1">
            <a:off x="1213584" y="2534112"/>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Use a yellow solid line to mark the main channel, with a width of not less than 1.2 meters, and a red dotted line to mark the dangerous area.</a:t>
            </a:r>
            <a:endParaRPr lang="en-US" sz="900">
              <a:solidFill>
                <a:schemeClr val="dk1">
                  <a:alpha val="100000"/>
                </a:schemeClr>
              </a:solidFill>
              <a:latin typeface="Noto Sans SC"/>
              <a:ea typeface="Noto Sans SC"/>
              <a:cs typeface="Noto Sans SC"/>
            </a:endParaRPr>
          </a:p>
        </p:txBody>
      </p:sp>
      <p:sp>
        <p:nvSpPr>
          <p:cNvPr id="11" name="AutoShape 11"/>
          <p:cNvSpPr/>
          <p:nvPr/>
        </p:nvSpPr>
        <p:spPr>
          <a:xfrm>
            <a:off x="3210377" y="1438690"/>
            <a:ext cx="976549"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01</a:t>
            </a:r>
            <a:endParaRPr lang="en-US" sz="1100"/>
          </a:p>
        </p:txBody>
      </p:sp>
      <p:sp>
        <p:nvSpPr>
          <p:cNvPr id="12" name="TextBox 12"/>
          <p:cNvSpPr txBox="1"/>
          <p:nvPr/>
        </p:nvSpPr>
        <p:spPr>
          <a:xfrm flipH="1">
            <a:off x="8275865"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Item location</a:t>
            </a:r>
            <a:endParaRPr lang="en-US" sz="1500">
              <a:solidFill>
                <a:schemeClr val="accent1">
                  <a:alpha val="100000"/>
                </a:schemeClr>
              </a:solidFill>
              <a:latin typeface="Noto Sans SC"/>
              <a:ea typeface="Noto Sans SC"/>
              <a:cs typeface="Noto Sans SC"/>
            </a:endParaRPr>
          </a:p>
        </p:txBody>
      </p:sp>
      <p:sp>
        <p:nvSpPr>
          <p:cNvPr id="13" name="TextBox 13"/>
          <p:cNvSpPr txBox="1"/>
          <p:nvPr/>
        </p:nvSpPr>
        <p:spPr>
          <a:xfrm flipH="1">
            <a:off x="8275865" y="2534112"/>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Equipment and tools use the four-corner positioning method. Materials are marked according to the maximum and minimum quantities, and the product name and quantity are indicated.</a:t>
            </a:r>
            <a:endParaRPr lang="en-US" sz="900">
              <a:solidFill>
                <a:schemeClr val="dk1">
                  <a:alpha val="100000"/>
                </a:schemeClr>
              </a:solidFill>
              <a:latin typeface="Noto Sans SC"/>
              <a:ea typeface="Noto Sans SC"/>
              <a:cs typeface="Noto Sans SC"/>
            </a:endParaRPr>
          </a:p>
        </p:txBody>
      </p:sp>
      <p:sp>
        <p:nvSpPr>
          <p:cNvPr id="14" name="AutoShape 14"/>
          <p:cNvSpPr/>
          <p:nvPr/>
        </p:nvSpPr>
        <p:spPr>
          <a:xfrm>
            <a:off x="10106403" y="1438690"/>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03</a:t>
            </a:r>
            <a:endParaRPr lang="en-US" sz="1100"/>
          </a:p>
        </p:txBody>
      </p:sp>
      <p:sp>
        <p:nvSpPr>
          <p:cNvPr id="15" name="TextBox 15"/>
          <p:cNvSpPr txBox="1"/>
          <p:nvPr/>
        </p:nvSpPr>
        <p:spPr>
          <a:xfrm flipH="1">
            <a:off x="4754453"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Regional division</a:t>
            </a:r>
            <a:endParaRPr lang="en-US" sz="1500">
              <a:solidFill>
                <a:schemeClr val="accent1">
                  <a:alpha val="100000"/>
                </a:schemeClr>
              </a:solidFill>
              <a:latin typeface="Noto Sans SC"/>
              <a:ea typeface="Noto Sans SC"/>
              <a:cs typeface="Noto Sans SC"/>
            </a:endParaRPr>
          </a:p>
        </p:txBody>
      </p:sp>
      <p:sp>
        <p:nvSpPr>
          <p:cNvPr id="16" name="TextBox 16"/>
          <p:cNvSpPr txBox="1"/>
          <p:nvPr/>
        </p:nvSpPr>
        <p:spPr>
          <a:xfrm flipH="1">
            <a:off x="4754453" y="2534112"/>
            <a:ext cx="2762250" cy="542925"/>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Use different colors of floor glue to distinguish the operating area, temporary storage area and passage, and use signboards to explain</a:t>
            </a:r>
            <a:endParaRPr lang="en-US" sz="900">
              <a:solidFill>
                <a:schemeClr val="dk1">
                  <a:alpha val="100000"/>
                </a:schemeClr>
              </a:solidFill>
              <a:latin typeface="Noto Sans SC"/>
              <a:ea typeface="Noto Sans SC"/>
              <a:cs typeface="Noto Sans SC"/>
            </a:endParaRPr>
          </a:p>
        </p:txBody>
      </p:sp>
      <p:sp>
        <p:nvSpPr>
          <p:cNvPr id="17" name="AutoShape 17"/>
          <p:cNvSpPr/>
          <p:nvPr/>
        </p:nvSpPr>
        <p:spPr>
          <a:xfrm>
            <a:off x="6584991" y="1438690"/>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02</a:t>
            </a:r>
            <a:endParaRPr lang="en-US" sz="1100"/>
          </a:p>
        </p:txBody>
      </p:sp>
      <p:sp>
        <p:nvSpPr>
          <p:cNvPr id="18" name="TextBox 18"/>
          <p:cNvSpPr txBox="1"/>
          <p:nvPr/>
        </p:nvSpPr>
        <p:spPr>
          <a:xfrm flipH="1">
            <a:off x="1213584" y="4359621"/>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Safety warning</a:t>
            </a:r>
            <a:endParaRPr lang="en-US" sz="1500">
              <a:solidFill>
                <a:schemeClr val="accent1">
                  <a:alpha val="100000"/>
                </a:schemeClr>
              </a:solidFill>
              <a:latin typeface="Noto Sans SC"/>
              <a:ea typeface="Noto Sans SC"/>
              <a:cs typeface="Noto Sans SC"/>
            </a:endParaRPr>
          </a:p>
        </p:txBody>
      </p:sp>
      <p:sp>
        <p:nvSpPr>
          <p:cNvPr id="19" name="TextBox 19"/>
          <p:cNvSpPr txBox="1"/>
          <p:nvPr/>
        </p:nvSpPr>
        <p:spPr>
          <a:xfrm flipH="1">
            <a:off x="1213584" y="4654741"/>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Firefighting equipment is positioned with red zebra crossings, and emergency passages remain clear and unobstructed</a:t>
            </a:r>
            <a:endParaRPr lang="en-US" sz="900">
              <a:solidFill>
                <a:schemeClr val="dk1">
                  <a:alpha val="100000"/>
                </a:schemeClr>
              </a:solidFill>
              <a:latin typeface="Noto Sans SC"/>
              <a:ea typeface="Noto Sans SC"/>
              <a:cs typeface="Noto Sans SC"/>
            </a:endParaRPr>
          </a:p>
        </p:txBody>
      </p:sp>
      <p:sp>
        <p:nvSpPr>
          <p:cNvPr id="20" name="AutoShape 20"/>
          <p:cNvSpPr/>
          <p:nvPr/>
        </p:nvSpPr>
        <p:spPr>
          <a:xfrm>
            <a:off x="3044122"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04</a:t>
            </a:r>
            <a:endParaRPr lang="en-US" sz="1100"/>
          </a:p>
        </p:txBody>
      </p:sp>
      <p:sp>
        <p:nvSpPr>
          <p:cNvPr id="21" name="AutoShape 21"/>
          <p:cNvSpPr/>
          <p:nvPr/>
        </p:nvSpPr>
        <p:spPr>
          <a:xfrm flipH="1">
            <a:off x="7988536" y="3468598"/>
            <a:ext cx="3297830" cy="1877922"/>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22" name="TextBox 22"/>
          <p:cNvSpPr txBox="1"/>
          <p:nvPr/>
        </p:nvSpPr>
        <p:spPr>
          <a:xfrm flipH="1">
            <a:off x="8275864" y="4359621"/>
            <a:ext cx="2762251"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Dynamic maintenance</a:t>
            </a:r>
            <a:endParaRPr lang="en-US" sz="1500">
              <a:solidFill>
                <a:schemeClr val="accent1">
                  <a:alpha val="100000"/>
                </a:schemeClr>
              </a:solidFill>
              <a:latin typeface="Noto Sans SC"/>
              <a:ea typeface="Noto Sans SC"/>
              <a:cs typeface="Noto Sans SC"/>
            </a:endParaRPr>
          </a:p>
        </p:txBody>
      </p:sp>
      <p:sp>
        <p:nvSpPr>
          <p:cNvPr id="23" name="TextBox 23"/>
          <p:cNvSpPr txBox="1"/>
          <p:nvPr/>
        </p:nvSpPr>
        <p:spPr>
          <a:xfrm flipH="1">
            <a:off x="8275865" y="4654741"/>
            <a:ext cx="2762250" cy="68580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Establish a line marking management system, conduct daily inspection and maintenance, and promptly repair and update any damage or fading.</a:t>
            </a:r>
            <a:endParaRPr lang="en-US" sz="900">
              <a:solidFill>
                <a:schemeClr val="dk1">
                  <a:alpha val="100000"/>
                </a:schemeClr>
              </a:solidFill>
              <a:latin typeface="Noto Sans SC"/>
              <a:ea typeface="Noto Sans SC"/>
              <a:cs typeface="Noto Sans SC"/>
            </a:endParaRPr>
          </a:p>
        </p:txBody>
      </p:sp>
      <p:sp>
        <p:nvSpPr>
          <p:cNvPr id="24" name="AutoShape 24"/>
          <p:cNvSpPr/>
          <p:nvPr/>
        </p:nvSpPr>
        <p:spPr>
          <a:xfrm>
            <a:off x="10106403"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06</a:t>
            </a:r>
            <a:endParaRPr lang="en-US" sz="1100"/>
          </a:p>
        </p:txBody>
      </p:sp>
      <p:sp>
        <p:nvSpPr>
          <p:cNvPr id="25" name="TextBox 25"/>
          <p:cNvSpPr txBox="1"/>
          <p:nvPr/>
        </p:nvSpPr>
        <p:spPr>
          <a:xfrm flipH="1">
            <a:off x="4754453" y="4359621"/>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Kanban management</a:t>
            </a:r>
            <a:endParaRPr lang="en-US" sz="1500">
              <a:solidFill>
                <a:schemeClr val="accent1">
                  <a:alpha val="100000"/>
                </a:schemeClr>
              </a:solidFill>
              <a:latin typeface="Noto Sans SC"/>
              <a:ea typeface="Noto Sans SC"/>
              <a:cs typeface="Noto Sans SC"/>
            </a:endParaRPr>
          </a:p>
        </p:txBody>
      </p:sp>
      <p:sp>
        <p:nvSpPr>
          <p:cNvPr id="26" name="TextBox 26"/>
          <p:cNvSpPr txBox="1"/>
          <p:nvPr/>
        </p:nvSpPr>
        <p:spPr>
          <a:xfrm flipH="1">
            <a:off x="4754453" y="4654741"/>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Set up management signboards in the marked areas to indicate responsible persons and inspection standards.</a:t>
            </a:r>
            <a:endParaRPr lang="en-US" sz="900">
              <a:solidFill>
                <a:schemeClr val="dk1">
                  <a:alpha val="100000"/>
                </a:schemeClr>
              </a:solidFill>
              <a:latin typeface="Noto Sans SC"/>
              <a:ea typeface="Noto Sans SC"/>
              <a:cs typeface="Noto Sans SC"/>
            </a:endParaRPr>
          </a:p>
        </p:txBody>
      </p:sp>
      <p:sp>
        <p:nvSpPr>
          <p:cNvPr id="27" name="AutoShape 27"/>
          <p:cNvSpPr/>
          <p:nvPr/>
        </p:nvSpPr>
        <p:spPr>
          <a:xfrm>
            <a:off x="6584991"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05</a:t>
            </a:r>
            <a:endParaRPr lang="en-US" sz="1100"/>
          </a:p>
        </p:txBody>
      </p:sp>
      <p:sp>
        <p:nvSpPr>
          <p:cNvPr id="28" name="TextBox 28"/>
          <p:cNvSpPr txBox="1"/>
          <p:nvPr/>
        </p:nvSpPr>
        <p:spPr>
          <a:xfrm>
            <a:off x="3118263" y="5965973"/>
            <a:ext cx="5897880" cy="4057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Achieve on-site visual and efficient management through standardized line marking</a:t>
            </a:r>
            <a:endParaRPr lang="en-US" sz="1800">
              <a:solidFill>
                <a:srgbClr val="FFFFFF">
                  <a:alpha val="100000"/>
                </a:srgbClr>
              </a:solidFill>
              <a:latin typeface="Noto Sans SC"/>
              <a:ea typeface="Noto Sans SC"/>
              <a:cs typeface="Noto Sans SC"/>
            </a:endParaRPr>
          </a:p>
        </p:txBody>
      </p:sp>
      <p:sp>
        <p:nvSpPr>
          <p:cNvPr id="29" name="Freeform 29"/>
          <p:cNvSpPr/>
          <p:nvPr/>
        </p:nvSpPr>
        <p:spPr>
          <a:xfrm>
            <a:off x="4852080" y="1678568"/>
            <a:ext cx="269476" cy="269476"/>
          </a:xfrm>
          <a:custGeom>
            <a:avLst/>
            <a:gdLst/>
            <a:ahLst/>
            <a:cxnLst/>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sp>
      <p:sp>
        <p:nvSpPr>
          <p:cNvPr id="30" name="AutoShape 30"/>
          <p:cNvSpPr/>
          <p:nvPr/>
        </p:nvSpPr>
        <p:spPr>
          <a:xfrm>
            <a:off x="914400" y="1268444"/>
            <a:ext cx="3394043" cy="76867"/>
          </a:xfrm>
          <a:prstGeom prst="parallelogram">
            <a:avLst>
              <a:gd name="adj" fmla="val 98201"/>
            </a:avLst>
          </a:prstGeom>
          <a:solidFill>
            <a:schemeClr val="accent3">
              <a:alpha val="100000"/>
            </a:schemeClr>
          </a:solidFill>
        </p:spPr>
      </p:sp>
      <p:sp>
        <p:nvSpPr>
          <p:cNvPr id="31" name="AutoShape 31"/>
          <p:cNvSpPr/>
          <p:nvPr/>
        </p:nvSpPr>
        <p:spPr>
          <a:xfrm rot="16200000" flipH="1">
            <a:off x="3207544" y="2218944"/>
            <a:ext cx="2120837" cy="75533"/>
          </a:xfrm>
          <a:prstGeom prst="parallelogram">
            <a:avLst>
              <a:gd name="adj" fmla="val 98201"/>
            </a:avLst>
          </a:prstGeom>
          <a:solidFill>
            <a:schemeClr val="accent1">
              <a:alpha val="100000"/>
            </a:schemeClr>
          </a:solidFill>
        </p:spPr>
      </p:sp>
      <p:sp>
        <p:nvSpPr>
          <p:cNvPr id="32" name="AutoShape 32"/>
          <p:cNvSpPr/>
          <p:nvPr/>
        </p:nvSpPr>
        <p:spPr>
          <a:xfrm>
            <a:off x="4439507" y="1268444"/>
            <a:ext cx="3313081" cy="93059"/>
          </a:xfrm>
          <a:prstGeom prst="trapezoid">
            <a:avLst>
              <a:gd name="adj" fmla="val 63361"/>
            </a:avLst>
          </a:prstGeom>
          <a:solidFill>
            <a:schemeClr val="accent3">
              <a:alpha val="100000"/>
            </a:schemeClr>
          </a:solidFill>
        </p:spPr>
      </p:sp>
      <p:sp>
        <p:nvSpPr>
          <p:cNvPr id="33" name="AutoShape 33"/>
          <p:cNvSpPr/>
          <p:nvPr/>
        </p:nvSpPr>
        <p:spPr>
          <a:xfrm>
            <a:off x="1208861" y="1540920"/>
            <a:ext cx="571500" cy="571500"/>
          </a:xfrm>
          <a:prstGeom prst="ellipse">
            <a:avLst/>
          </a:prstGeom>
          <a:solidFill>
            <a:schemeClr val="accent1">
              <a:alpha val="100000"/>
            </a:schemeClr>
          </a:solidFill>
        </p:spPr>
      </p:sp>
      <p:sp>
        <p:nvSpPr>
          <p:cNvPr id="34" name="Freeform 34"/>
          <p:cNvSpPr/>
          <p:nvPr/>
        </p:nvSpPr>
        <p:spPr>
          <a:xfrm>
            <a:off x="1322275" y="1646618"/>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35" name="AutoShape 35"/>
          <p:cNvSpPr/>
          <p:nvPr/>
        </p:nvSpPr>
        <p:spPr>
          <a:xfrm>
            <a:off x="4791285" y="1543279"/>
            <a:ext cx="571500" cy="571500"/>
          </a:xfrm>
          <a:prstGeom prst="ellipse">
            <a:avLst/>
          </a:prstGeom>
          <a:solidFill>
            <a:schemeClr val="accent1">
              <a:alpha val="100000"/>
            </a:schemeClr>
          </a:solidFill>
        </p:spPr>
      </p:sp>
      <p:sp>
        <p:nvSpPr>
          <p:cNvPr id="36" name="Freeform 36"/>
          <p:cNvSpPr/>
          <p:nvPr/>
        </p:nvSpPr>
        <p:spPr>
          <a:xfrm>
            <a:off x="4914224" y="164897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37" name="AutoShape 37"/>
          <p:cNvSpPr/>
          <p:nvPr/>
        </p:nvSpPr>
        <p:spPr>
          <a:xfrm flipH="1">
            <a:off x="7903684" y="1268444"/>
            <a:ext cx="3394043" cy="76867"/>
          </a:xfrm>
          <a:prstGeom prst="parallelogram">
            <a:avLst>
              <a:gd name="adj" fmla="val 98201"/>
            </a:avLst>
          </a:prstGeom>
          <a:solidFill>
            <a:schemeClr val="accent3">
              <a:alpha val="100000"/>
            </a:schemeClr>
          </a:solidFill>
        </p:spPr>
      </p:sp>
      <p:sp>
        <p:nvSpPr>
          <p:cNvPr id="38" name="AutoShape 38"/>
          <p:cNvSpPr/>
          <p:nvPr/>
        </p:nvSpPr>
        <p:spPr>
          <a:xfrm rot="5400000">
            <a:off x="6883747" y="2218944"/>
            <a:ext cx="2120837" cy="75533"/>
          </a:xfrm>
          <a:prstGeom prst="parallelogram">
            <a:avLst>
              <a:gd name="adj" fmla="val 98201"/>
            </a:avLst>
          </a:prstGeom>
          <a:solidFill>
            <a:schemeClr val="accent1">
              <a:alpha val="100000"/>
            </a:schemeClr>
          </a:solidFill>
        </p:spPr>
      </p:sp>
      <p:sp>
        <p:nvSpPr>
          <p:cNvPr id="39" name="AutoShape 39"/>
          <p:cNvSpPr/>
          <p:nvPr/>
        </p:nvSpPr>
        <p:spPr>
          <a:xfrm>
            <a:off x="4439507" y="3392614"/>
            <a:ext cx="3313081" cy="93059"/>
          </a:xfrm>
          <a:prstGeom prst="trapezoid">
            <a:avLst>
              <a:gd name="adj" fmla="val 63361"/>
            </a:avLst>
          </a:prstGeom>
          <a:solidFill>
            <a:schemeClr val="accent3">
              <a:alpha val="100000"/>
            </a:schemeClr>
          </a:solidFill>
        </p:spPr>
      </p:sp>
      <p:sp>
        <p:nvSpPr>
          <p:cNvPr id="40" name="AutoShape 40"/>
          <p:cNvSpPr/>
          <p:nvPr/>
        </p:nvSpPr>
        <p:spPr>
          <a:xfrm>
            <a:off x="914400" y="3392614"/>
            <a:ext cx="3394043" cy="76867"/>
          </a:xfrm>
          <a:prstGeom prst="parallelogram">
            <a:avLst>
              <a:gd name="adj" fmla="val 98201"/>
            </a:avLst>
          </a:prstGeom>
          <a:solidFill>
            <a:schemeClr val="accent3">
              <a:alpha val="100000"/>
            </a:schemeClr>
          </a:solidFill>
        </p:spPr>
      </p:sp>
      <p:sp>
        <p:nvSpPr>
          <p:cNvPr id="41" name="AutoShape 41"/>
          <p:cNvSpPr/>
          <p:nvPr/>
        </p:nvSpPr>
        <p:spPr>
          <a:xfrm rot="16200000" flipH="1">
            <a:off x="3207544" y="4343114"/>
            <a:ext cx="2120837" cy="75533"/>
          </a:xfrm>
          <a:prstGeom prst="parallelogram">
            <a:avLst>
              <a:gd name="adj" fmla="val 98201"/>
            </a:avLst>
          </a:prstGeom>
          <a:solidFill>
            <a:schemeClr val="accent1">
              <a:alpha val="100000"/>
            </a:schemeClr>
          </a:solidFill>
        </p:spPr>
      </p:sp>
      <p:sp>
        <p:nvSpPr>
          <p:cNvPr id="42" name="AutoShape 42"/>
          <p:cNvSpPr/>
          <p:nvPr/>
        </p:nvSpPr>
        <p:spPr>
          <a:xfrm>
            <a:off x="8279485" y="1502811"/>
            <a:ext cx="571500" cy="571500"/>
          </a:xfrm>
          <a:prstGeom prst="ellipse">
            <a:avLst/>
          </a:prstGeom>
          <a:solidFill>
            <a:schemeClr val="accent1">
              <a:alpha val="100000"/>
            </a:schemeClr>
          </a:solidFill>
        </p:spPr>
      </p:sp>
      <p:sp>
        <p:nvSpPr>
          <p:cNvPr id="43" name="Freeform 43"/>
          <p:cNvSpPr/>
          <p:nvPr/>
        </p:nvSpPr>
        <p:spPr>
          <a:xfrm>
            <a:off x="8402424" y="1608509"/>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4" name="AutoShape 44"/>
          <p:cNvSpPr/>
          <p:nvPr/>
        </p:nvSpPr>
        <p:spPr>
          <a:xfrm>
            <a:off x="8279485" y="3659219"/>
            <a:ext cx="571500" cy="571500"/>
          </a:xfrm>
          <a:prstGeom prst="ellipse">
            <a:avLst/>
          </a:prstGeom>
          <a:solidFill>
            <a:schemeClr val="accent1">
              <a:alpha val="100000"/>
            </a:schemeClr>
          </a:solidFill>
        </p:spPr>
      </p:sp>
      <p:sp>
        <p:nvSpPr>
          <p:cNvPr id="45" name="Freeform 45"/>
          <p:cNvSpPr/>
          <p:nvPr/>
        </p:nvSpPr>
        <p:spPr>
          <a:xfrm>
            <a:off x="8402424" y="376491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6" name="AutoShape 46"/>
          <p:cNvSpPr/>
          <p:nvPr/>
        </p:nvSpPr>
        <p:spPr>
          <a:xfrm>
            <a:off x="4765897" y="3689379"/>
            <a:ext cx="571500" cy="571500"/>
          </a:xfrm>
          <a:prstGeom prst="ellipse">
            <a:avLst/>
          </a:prstGeom>
          <a:solidFill>
            <a:schemeClr val="accent1">
              <a:alpha val="100000"/>
            </a:schemeClr>
          </a:solidFill>
        </p:spPr>
      </p:sp>
      <p:sp>
        <p:nvSpPr>
          <p:cNvPr id="47" name="Freeform 47"/>
          <p:cNvSpPr/>
          <p:nvPr/>
        </p:nvSpPr>
        <p:spPr>
          <a:xfrm>
            <a:off x="4888836" y="3795076"/>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8" name="AutoShape 48"/>
          <p:cNvSpPr/>
          <p:nvPr/>
        </p:nvSpPr>
        <p:spPr>
          <a:xfrm>
            <a:off x="1207069" y="3681839"/>
            <a:ext cx="571500" cy="571500"/>
          </a:xfrm>
          <a:prstGeom prst="ellipse">
            <a:avLst/>
          </a:prstGeom>
          <a:solidFill>
            <a:schemeClr val="accent1">
              <a:alpha val="100000"/>
            </a:schemeClr>
          </a:solidFill>
        </p:spPr>
      </p:sp>
      <p:sp>
        <p:nvSpPr>
          <p:cNvPr id="49" name="Freeform 49"/>
          <p:cNvSpPr/>
          <p:nvPr/>
        </p:nvSpPr>
        <p:spPr>
          <a:xfrm>
            <a:off x="1330008" y="378753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50" name="TextBox 5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Line management tools</a:t>
            </a:r>
            <a:endParaRPr lang="en-US" sz="3000" b="1">
              <a:solidFill>
                <a:schemeClr val="dk2">
                  <a:alpha val="100000"/>
                </a:schemeClr>
              </a:solidFill>
              <a:latin typeface="Noto Sans SC"/>
              <a:ea typeface="Noto Sans SC"/>
              <a:cs typeface="Noto Sans SC"/>
            </a:endParaRPr>
          </a:p>
        </p:txBody>
      </p:sp>
      <p:sp>
        <p:nvSpPr>
          <p:cNvPr id="51" name="AutoShape 51"/>
          <p:cNvSpPr/>
          <p:nvPr/>
        </p:nvSpPr>
        <p:spPr>
          <a:xfrm flipH="1">
            <a:off x="7907946" y="3392614"/>
            <a:ext cx="3378420" cy="75983"/>
          </a:xfrm>
          <a:prstGeom prst="parallelogram">
            <a:avLst>
              <a:gd name="adj" fmla="val 98201"/>
            </a:avLst>
          </a:prstGeom>
          <a:solidFill>
            <a:schemeClr val="accent3">
              <a:alpha val="100000"/>
            </a:schemeClr>
          </a:solidFill>
        </p:spPr>
      </p:sp>
      <p:sp>
        <p:nvSpPr>
          <p:cNvPr id="52" name="AutoShape 52"/>
          <p:cNvSpPr/>
          <p:nvPr/>
        </p:nvSpPr>
        <p:spPr>
          <a:xfrm rot="5400000">
            <a:off x="6892704" y="4332188"/>
            <a:ext cx="2111074" cy="74665"/>
          </a:xfrm>
          <a:prstGeom prst="parallelogram">
            <a:avLst>
              <a:gd name="adj" fmla="val 98201"/>
            </a:avLst>
          </a:prstGeom>
          <a:solidFill>
            <a:schemeClr val="accent1">
              <a:alpha val="100000"/>
            </a:schemeClr>
          </a:solidFill>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Standard light source system</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6865764" y="1271476"/>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visual management system</a:t>
            </a:r>
            <a:endParaRPr lang="en-US" sz="2000" b="1">
              <a:solidFill>
                <a:schemeClr val="accent1">
                  <a:alpha val="100000"/>
                </a:schemeClr>
              </a:solidFill>
              <a:latin typeface="Noto Sans SC"/>
              <a:ea typeface="Noto Sans SC"/>
              <a:cs typeface="Noto Sans SC"/>
            </a:endParaRPr>
          </a:p>
        </p:txBody>
      </p:sp>
      <p:sp>
        <p:nvSpPr>
          <p:cNvPr id="4" name="TextBox 4"/>
          <p:cNvSpPr txBox="1"/>
          <p:nvPr/>
        </p:nvSpPr>
        <p:spPr>
          <a:xfrm>
            <a:off x="6878035" y="2989034"/>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environmental color design</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6890305" y="4725206"/>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Dynamic color monitoring</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1321733"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Industry color coding</a:t>
            </a:r>
            <a:endParaRPr lang="en-US" sz="2000" b="1">
              <a:solidFill>
                <a:schemeClr val="accent1">
                  <a:alpha val="100000"/>
                </a:schemeClr>
              </a:solidFill>
              <a:latin typeface="Noto Sans SC"/>
              <a:ea typeface="Noto Sans SC"/>
              <a:cs typeface="Noto Sans SC"/>
            </a:endParaRPr>
          </a:p>
        </p:txBody>
      </p:sp>
      <p:sp>
        <p:nvSpPr>
          <p:cNvPr id="7" name="TextBox 7"/>
          <p:cNvSpPr txBox="1"/>
          <p:nvPr/>
        </p:nvSpPr>
        <p:spPr>
          <a:xfrm>
            <a:off x="1309463"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Digital color difference control</a:t>
            </a:r>
            <a:endParaRPr lang="en-US" sz="2000" b="1">
              <a:solidFill>
                <a:schemeClr val="accent1">
                  <a:alpha val="100000"/>
                </a:schemeClr>
              </a:solidFill>
              <a:latin typeface="Noto Sans SC"/>
              <a:ea typeface="Noto Sans SC"/>
              <a:cs typeface="Noto Sans SC"/>
            </a:endParaRPr>
          </a:p>
        </p:txBody>
      </p:sp>
      <p:sp>
        <p:nvSpPr>
          <p:cNvPr id="8" name="TextBox 8"/>
          <p:cNvSpPr txBox="1"/>
          <p:nvPr/>
        </p:nvSpPr>
        <p:spPr>
          <a:xfrm>
            <a:off x="1297192" y="1670999"/>
            <a:ext cx="4486656" cy="120396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Equipped with a D65 artificial daylight light source box (color temperature 6500K), it establishes a benchmark environment for color evaluation and eliminates quality disputes caused by metameric effects.</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1309463" y="3410120"/>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Use a spectrophotometer to measure the ΔE value, establish a color difference tolerance standard of ≤1.5, and start an automatic isolation process for batches that exceed the threshold.</a:t>
            </a:r>
            <a:endParaRPr lang="en-US" sz="1500">
              <a:solidFill>
                <a:schemeClr val="dk1">
                  <a:alpha val="100000"/>
                </a:schemeClr>
              </a:solidFill>
              <a:latin typeface="Noto Sans SC"/>
              <a:ea typeface="Noto Sans SC"/>
              <a:cs typeface="Noto Sans SC"/>
            </a:endParaRPr>
          </a:p>
        </p:txBody>
      </p:sp>
      <p:sp>
        <p:nvSpPr>
          <p:cNvPr id="10" name="TextBox 10"/>
          <p:cNvSpPr txBox="1"/>
          <p:nvPr/>
        </p:nvSpPr>
        <p:spPr>
          <a:xfrm>
            <a:off x="1321733" y="5149114"/>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Dangerous goods containers are marked with OSHA red markings, fire-fighting equipment is marked with Pantone 485C standard red, and piping systems are marked with medium classifications in accordance with ANSI/ASME A13.1 standards.</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6865764" y="1634188"/>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Develop an enterprise-specific color card library to associate product color numbers, process parameters and supplier information to achieve color data traceability throughout the supply chain.</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6878035" y="3373308"/>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office area uses neutral gray with a brightness range of Munsell N7~N9, and the production area uses 10GY9/1 light green to reduce visual fatigue and adjust the psychological state of employees through environmental colors.</a:t>
            </a:r>
            <a:endParaRPr lang="en-US" sz="1500">
              <a:solidFill>
                <a:schemeClr val="dk1">
                  <a:alpha val="100000"/>
                </a:schemeClr>
              </a:solidFill>
              <a:latin typeface="Noto Sans SC"/>
              <a:ea typeface="Noto Sans SC"/>
              <a:cs typeface="Noto Sans SC"/>
            </a:endParaRPr>
          </a:p>
        </p:txBody>
      </p:sp>
      <p:sp>
        <p:nvSpPr>
          <p:cNvPr id="13" name="TextBox 13"/>
          <p:cNvSpPr txBox="1"/>
          <p:nvPr/>
        </p:nvSpPr>
        <p:spPr>
          <a:xfrm>
            <a:off x="6890305" y="5112302"/>
            <a:ext cx="4486275" cy="1152525"/>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An online colorimeter is installed in the spraying workshop to monitor the coating Lab value in real time and provide automatic feedback to adjust spraying parameters to ensure color consistency between batches.</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Color management tools</a:t>
            </a:r>
            <a:endParaRPr lang="en-US" sz="3000" b="1">
              <a:solidFill>
                <a:schemeClr val="dk2">
                  <a:alpha val="100000"/>
                </a:schemeClr>
              </a:solidFill>
              <a:latin typeface="Noto Sans SC"/>
              <a:ea typeface="Noto Sans SC"/>
              <a:cs typeface="Noto Sans SC"/>
            </a:endParaRPr>
          </a:p>
        </p:txBody>
      </p:sp>
      <p:grpSp>
        <p:nvGrpSpPr>
          <p:cNvPr id="15" name="Group 15"/>
          <p:cNvGrpSpPr/>
          <p:nvPr/>
        </p:nvGrpSpPr>
        <p:grpSpPr>
          <a:xfrm rot="0">
            <a:off x="839115" y="1512589"/>
            <a:ext cx="197186" cy="5357334"/>
            <a:chOff x="839115" y="1512589"/>
            <a:chExt cx="197186" cy="5357334"/>
          </a:xfrm>
        </p:grpSpPr>
        <p:sp>
          <p:nvSpPr>
            <p:cNvPr id="16" name="AutoShape 16"/>
            <p:cNvSpPr/>
            <p:nvPr/>
          </p:nvSpPr>
          <p:spPr>
            <a:xfrm>
              <a:off x="839115" y="1512589"/>
              <a:ext cx="197186" cy="197186"/>
            </a:xfrm>
            <a:prstGeom prst="ellipse">
              <a:avLst/>
            </a:prstGeom>
            <a:solidFill>
              <a:schemeClr val="accent1">
                <a:alpha val="100000"/>
              </a:schemeClr>
            </a:solidFill>
          </p:spPr>
        </p:sp>
        <p:sp>
          <p:nvSpPr>
            <p:cNvPr id="17" name="AutoShape 17"/>
            <p:cNvSpPr/>
            <p:nvPr/>
          </p:nvSpPr>
          <p:spPr>
            <a:xfrm>
              <a:off x="839115" y="3230148"/>
              <a:ext cx="197186" cy="197186"/>
            </a:xfrm>
            <a:prstGeom prst="ellipse">
              <a:avLst/>
            </a:prstGeom>
            <a:solidFill>
              <a:schemeClr val="accent1">
                <a:alpha val="100000"/>
              </a:schemeClr>
            </a:solidFill>
          </p:spPr>
        </p:sp>
        <p:sp>
          <p:nvSpPr>
            <p:cNvPr id="18" name="AutoShape 18"/>
            <p:cNvSpPr/>
            <p:nvPr/>
          </p:nvSpPr>
          <p:spPr>
            <a:xfrm>
              <a:off x="839115" y="4975845"/>
              <a:ext cx="197186" cy="197186"/>
            </a:xfrm>
            <a:prstGeom prst="ellipse">
              <a:avLst/>
            </a:prstGeom>
            <a:solidFill>
              <a:schemeClr val="accent1">
                <a:alpha val="100000"/>
              </a:schemeClr>
            </a:solidFill>
          </p:spPr>
        </p:sp>
        <p:cxnSp>
          <p:nvCxnSpPr>
            <p:cNvPr id="19" name="Connector 19"/>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grpSp>
        <p:nvGrpSpPr>
          <p:cNvPr id="20" name="Group 20"/>
          <p:cNvGrpSpPr/>
          <p:nvPr/>
        </p:nvGrpSpPr>
        <p:grpSpPr>
          <a:xfrm rot="0">
            <a:off x="6455568" y="1512589"/>
            <a:ext cx="197186" cy="5357334"/>
            <a:chOff x="6455568" y="1512589"/>
            <a:chExt cx="197186" cy="5357334"/>
          </a:xfrm>
        </p:grpSpPr>
        <p:sp>
          <p:nvSpPr>
            <p:cNvPr id="21" name="AutoShape 21"/>
            <p:cNvSpPr/>
            <p:nvPr/>
          </p:nvSpPr>
          <p:spPr>
            <a:xfrm>
              <a:off x="6455568" y="1512589"/>
              <a:ext cx="197186" cy="197186"/>
            </a:xfrm>
            <a:prstGeom prst="ellipse">
              <a:avLst/>
            </a:prstGeom>
            <a:solidFill>
              <a:schemeClr val="accent1">
                <a:alpha val="100000"/>
              </a:schemeClr>
            </a:solidFill>
          </p:spPr>
        </p:sp>
        <p:sp>
          <p:nvSpPr>
            <p:cNvPr id="22" name="AutoShape 22"/>
            <p:cNvSpPr/>
            <p:nvPr/>
          </p:nvSpPr>
          <p:spPr>
            <a:xfrm>
              <a:off x="6455568" y="3230148"/>
              <a:ext cx="197186" cy="197186"/>
            </a:xfrm>
            <a:prstGeom prst="ellipse">
              <a:avLst/>
            </a:prstGeom>
            <a:solidFill>
              <a:schemeClr val="accent1">
                <a:alpha val="100000"/>
              </a:schemeClr>
            </a:solidFill>
          </p:spPr>
        </p:sp>
        <p:sp>
          <p:nvSpPr>
            <p:cNvPr id="23" name="AutoShape 23"/>
            <p:cNvSpPr/>
            <p:nvPr/>
          </p:nvSpPr>
          <p:spPr>
            <a:xfrm>
              <a:off x="6455568" y="4975845"/>
              <a:ext cx="197186" cy="197186"/>
            </a:xfrm>
            <a:prstGeom prst="ellipse">
              <a:avLst/>
            </a:prstGeom>
            <a:solidFill>
              <a:schemeClr val="accent1">
                <a:alpha val="100000"/>
              </a:schemeClr>
            </a:solidFill>
          </p:spPr>
        </p:sp>
        <p:cxnSp>
          <p:nvCxnSpPr>
            <p:cNvPr id="24" name="Connector 24"/>
            <p:cNvCxnSpPr/>
            <p:nvPr/>
          </p:nvCxnSpPr>
          <p:spPr>
            <a:xfrm>
              <a:off x="6554162"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06</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Practical cases and challenges</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92919" y="1471389"/>
            <a:ext cx="638629" cy="638629"/>
          </a:xfrm>
          <a:prstGeom prst="rect">
            <a:avLst/>
          </a:prstGeom>
          <a:noFill/>
          <a:ln w="19050">
            <a:solidFill>
              <a:schemeClr val="accent1">
                <a:alpha val="100000"/>
              </a:schemeClr>
            </a:solidFill>
            <a:prstDash val="solid"/>
          </a:ln>
        </p:spPr>
      </p:sp>
      <p:sp>
        <p:nvSpPr>
          <p:cNvPr id="3" name="AutoShape 3"/>
          <p:cNvSpPr/>
          <p:nvPr/>
        </p:nvSpPr>
        <p:spPr>
          <a:xfrm>
            <a:off x="642135" y="4823305"/>
            <a:ext cx="638629" cy="638629"/>
          </a:xfrm>
          <a:prstGeom prst="rect">
            <a:avLst/>
          </a:prstGeom>
          <a:noFill/>
          <a:ln w="19050">
            <a:solidFill>
              <a:schemeClr val="accent1">
                <a:alpha val="100000"/>
              </a:schemeClr>
            </a:solidFill>
            <a:prstDash val="solid"/>
          </a:ln>
        </p:spPr>
      </p:sp>
      <p:sp>
        <p:nvSpPr>
          <p:cNvPr id="4" name="AutoShape 4"/>
          <p:cNvSpPr/>
          <p:nvPr/>
        </p:nvSpPr>
        <p:spPr>
          <a:xfrm>
            <a:off x="642135" y="3187764"/>
            <a:ext cx="638629" cy="638629"/>
          </a:xfrm>
          <a:prstGeom prst="rect">
            <a:avLst/>
          </a:prstGeom>
          <a:noFill/>
          <a:ln w="19050">
            <a:solidFill>
              <a:schemeClr val="accent1">
                <a:alpha val="100000"/>
              </a:schemeClr>
            </a:solidFill>
            <a:prstDash val="solid"/>
          </a:ln>
        </p:spPr>
      </p:sp>
      <p:sp>
        <p:nvSpPr>
          <p:cNvPr id="5" name="TextBox 5"/>
          <p:cNvSpPr txBox="1"/>
          <p:nvPr/>
        </p:nvSpPr>
        <p:spPr>
          <a:xfrm>
            <a:off x="1477002" y="1805928"/>
            <a:ext cx="4405069" cy="1127581"/>
          </a:xfrm>
          <a:prstGeom prst="rect">
            <a:avLst/>
          </a:prstGeom>
          <a:noFill/>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A car company used red card operations to clear more than 300 pieces of idle equipment, free up 25% of storage space, increase the material turnover efficiency of the production line by 40%, and establish a "30-second access" tooling positioning standard.</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477002" y="1456420"/>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Automobile manufacturing workshop finishing (Seiri) case</a:t>
            </a:r>
            <a:endParaRPr lang="en-US" sz="1650" b="1">
              <a:solidFill>
                <a:schemeClr val="accent1">
                  <a:alpha val="100000"/>
                </a:schemeClr>
              </a:solidFill>
              <a:latin typeface="Noto Sans SC"/>
              <a:ea typeface="Noto Sans SC"/>
              <a:cs typeface="Noto Sans SC"/>
            </a:endParaRPr>
          </a:p>
        </p:txBody>
      </p:sp>
      <p:sp>
        <p:nvSpPr>
          <p:cNvPr id="7" name="TextBox 7"/>
          <p:cNvSpPr txBox="1"/>
          <p:nvPr/>
        </p:nvSpPr>
        <p:spPr>
          <a:xfrm>
            <a:off x="1477002" y="5176569"/>
            <a:ext cx="4346229" cy="1164308"/>
          </a:xfrm>
          <a:prstGeom prst="rect">
            <a:avLst/>
          </a:prstGeom>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We designed a cleaning visual signboard and broke down the equipment inspection items into 36 luminous marking areas. The microbial exceedance rate dropped from 12% to 0.3%. We received special commendation from the auditor when we passed the FSSC22000 certification.</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1477002" y="3507078"/>
            <a:ext cx="4346229" cy="1165431"/>
          </a:xfrm>
          <a:prstGeom prst="rect">
            <a:avLst/>
          </a:prstGeom>
          <a:noFill/>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The foam cutting positioning method is used to store precision jigs, and combined with laser projection markings, the changeover time is shortened from 45 minutes to 8 minutes. At the same time, the error prevention effect is achieved, and the annual quality cost is reduced by 1.2 million yuan.</a:t>
            </a:r>
            <a:endParaRPr lang="en-US" sz="1250">
              <a:solidFill>
                <a:schemeClr val="dk1">
                  <a:alpha val="100000"/>
                </a:schemeClr>
              </a:solidFill>
              <a:latin typeface="Noto Sans SC"/>
              <a:ea typeface="Noto Sans SC"/>
              <a:cs typeface="Noto Sans SC"/>
            </a:endParaRPr>
          </a:p>
        </p:txBody>
      </p:sp>
      <p:sp>
        <p:nvSpPr>
          <p:cNvPr id="9" name="TextBox 9"/>
          <p:cNvSpPr txBox="1"/>
          <p:nvPr/>
        </p:nvSpPr>
        <p:spPr>
          <a:xfrm>
            <a:off x="536634" y="1534314"/>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01</a:t>
            </a:r>
            <a:endParaRPr lang="en-US" sz="2400">
              <a:solidFill>
                <a:schemeClr val="accent1">
                  <a:alpha val="100000"/>
                </a:schemeClr>
              </a:solidFill>
              <a:latin typeface="Noto Sans SC"/>
              <a:ea typeface="Noto Sans SC"/>
              <a:cs typeface="Noto Sans SC"/>
            </a:endParaRPr>
          </a:p>
        </p:txBody>
      </p:sp>
      <p:sp>
        <p:nvSpPr>
          <p:cNvPr id="10" name="TextBox 10"/>
          <p:cNvSpPr txBox="1"/>
          <p:nvPr/>
        </p:nvSpPr>
        <p:spPr>
          <a:xfrm>
            <a:off x="536634" y="4891235"/>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03</a:t>
            </a:r>
            <a:endParaRPr lang="en-US" sz="2400">
              <a:solidFill>
                <a:schemeClr val="accent1">
                  <a:alpha val="100000"/>
                </a:schemeClr>
              </a:solidFill>
              <a:latin typeface="Noto Sans SC"/>
              <a:ea typeface="Noto Sans SC"/>
              <a:cs typeface="Noto Sans SC"/>
            </a:endParaRPr>
          </a:p>
        </p:txBody>
      </p:sp>
      <p:sp>
        <p:nvSpPr>
          <p:cNvPr id="11" name="TextBox 11"/>
          <p:cNvSpPr txBox="1"/>
          <p:nvPr/>
        </p:nvSpPr>
        <p:spPr>
          <a:xfrm>
            <a:off x="536634" y="3247045"/>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02</a:t>
            </a:r>
            <a:endParaRPr lang="en-US" sz="2400">
              <a:solidFill>
                <a:schemeClr val="accent1">
                  <a:alpha val="100000"/>
                </a:schemeClr>
              </a:solidFill>
              <a:latin typeface="Noto Sans SC"/>
              <a:ea typeface="Noto Sans SC"/>
              <a:cs typeface="Noto Sans SC"/>
            </a:endParaRPr>
          </a:p>
        </p:txBody>
      </p:sp>
      <p:sp>
        <p:nvSpPr>
          <p:cNvPr id="12" name="AutoShape 12"/>
          <p:cNvSpPr/>
          <p:nvPr/>
        </p:nvSpPr>
        <p:spPr>
          <a:xfrm>
            <a:off x="642135" y="1455982"/>
            <a:ext cx="638629" cy="638629"/>
          </a:xfrm>
          <a:prstGeom prst="rect">
            <a:avLst/>
          </a:prstGeom>
          <a:noFill/>
          <a:ln w="19050">
            <a:solidFill>
              <a:schemeClr val="accent1">
                <a:alpha val="100000"/>
              </a:schemeClr>
            </a:solidFill>
            <a:prstDash val="solid"/>
          </a:ln>
        </p:spPr>
      </p:sp>
      <p:sp>
        <p:nvSpPr>
          <p:cNvPr id="13" name="TextBox 1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5S implementation success stories</a:t>
            </a:r>
            <a:endParaRPr lang="en-US" sz="3000" b="1">
              <a:solidFill>
                <a:schemeClr val="dk2">
                  <a:alpha val="100000"/>
                </a:schemeClr>
              </a:solidFill>
              <a:latin typeface="Noto Sans SC"/>
              <a:ea typeface="Noto Sans SC"/>
              <a:cs typeface="Noto Sans SC"/>
            </a:endParaRPr>
          </a:p>
        </p:txBody>
      </p:sp>
      <p:sp>
        <p:nvSpPr>
          <p:cNvPr id="14" name="AutoShape 14"/>
          <p:cNvSpPr/>
          <p:nvPr/>
        </p:nvSpPr>
        <p:spPr>
          <a:xfrm>
            <a:off x="6392919" y="3203171"/>
            <a:ext cx="638629" cy="638629"/>
          </a:xfrm>
          <a:prstGeom prst="rect">
            <a:avLst/>
          </a:prstGeom>
          <a:noFill/>
          <a:ln w="19050">
            <a:solidFill>
              <a:schemeClr val="accent1">
                <a:alpha val="100000"/>
              </a:schemeClr>
            </a:solidFill>
            <a:prstDash val="solid"/>
          </a:ln>
        </p:spPr>
      </p:sp>
      <p:sp>
        <p:nvSpPr>
          <p:cNvPr id="15" name="TextBox 15"/>
          <p:cNvSpPr txBox="1"/>
          <p:nvPr/>
        </p:nvSpPr>
        <p:spPr>
          <a:xfrm>
            <a:off x="7227786" y="1821335"/>
            <a:ext cx="4383960" cy="1112174"/>
          </a:xfrm>
          <a:prstGeom prst="rect">
            <a:avLst/>
          </a:prstGeom>
          <a:noFill/>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Developed a 5S digital twin system and used AR glasses to compare standard status in real time. The induction training cycle for new employees was shortened by 60%, and deviation incidents dropped by 75% year-on-year.</a:t>
            </a:r>
            <a:endParaRPr lang="en-US" sz="1250">
              <a:solidFill>
                <a:schemeClr val="dk1">
                  <a:alpha val="100000"/>
                </a:schemeClr>
              </a:solidFill>
              <a:latin typeface="Noto Sans SC"/>
              <a:ea typeface="Noto Sans SC"/>
              <a:cs typeface="Noto Sans SC"/>
            </a:endParaRPr>
          </a:p>
        </p:txBody>
      </p:sp>
      <p:sp>
        <p:nvSpPr>
          <p:cNvPr id="16" name="TextBox 16"/>
          <p:cNvSpPr txBox="1"/>
          <p:nvPr/>
        </p:nvSpPr>
        <p:spPr>
          <a:xfrm>
            <a:off x="7227786" y="3522485"/>
            <a:ext cx="4383960" cy="1150023"/>
          </a:xfrm>
          <a:prstGeom prst="rect">
            <a:avLst/>
          </a:prstGeom>
          <a:noFill/>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The "5S behavior points system" was implemented and linked to the promotion system. Within three years, 200 internal supervisors were trained, and the number of continuous improvement proposals increased eightfold.</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6287418" y="1530671"/>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04</a:t>
            </a:r>
            <a:endParaRPr lang="en-US" sz="2400">
              <a:solidFill>
                <a:schemeClr val="accent1">
                  <a:alpha val="100000"/>
                </a:schemeClr>
              </a:solidFill>
              <a:latin typeface="Noto Sans SC"/>
              <a:ea typeface="Noto Sans SC"/>
              <a:cs typeface="Noto Sans SC"/>
            </a:endParaRPr>
          </a:p>
        </p:txBody>
      </p:sp>
      <p:sp>
        <p:nvSpPr>
          <p:cNvPr id="18" name="TextBox 18"/>
          <p:cNvSpPr txBox="1"/>
          <p:nvPr/>
        </p:nvSpPr>
        <p:spPr>
          <a:xfrm>
            <a:off x="6287418" y="3262453"/>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05</a:t>
            </a:r>
            <a:endParaRPr lang="en-US" sz="2400">
              <a:solidFill>
                <a:schemeClr val="accent1">
                  <a:alpha val="100000"/>
                </a:schemeClr>
              </a:solidFill>
              <a:latin typeface="Noto Sans SC"/>
              <a:ea typeface="Noto Sans SC"/>
              <a:cs typeface="Noto Sans SC"/>
            </a:endParaRPr>
          </a:p>
        </p:txBody>
      </p:sp>
      <p:sp>
        <p:nvSpPr>
          <p:cNvPr id="19" name="TextBox 19"/>
          <p:cNvSpPr txBox="1"/>
          <p:nvPr/>
        </p:nvSpPr>
        <p:spPr>
          <a:xfrm>
            <a:off x="7227786" y="1456420"/>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Pharmaceutical company standardization (Seiketsu) innovation</a:t>
            </a:r>
            <a:endParaRPr lang="en-US" sz="1650" b="1">
              <a:solidFill>
                <a:schemeClr val="accent1">
                  <a:alpha val="100000"/>
                </a:schemeClr>
              </a:solidFill>
              <a:latin typeface="Noto Sans SC"/>
              <a:ea typeface="Noto Sans SC"/>
              <a:cs typeface="Noto Sans SC"/>
            </a:endParaRPr>
          </a:p>
        </p:txBody>
      </p:sp>
      <p:sp>
        <p:nvSpPr>
          <p:cNvPr id="20" name="TextBox 20"/>
          <p:cNvSpPr txBox="1"/>
          <p:nvPr/>
        </p:nvSpPr>
        <p:spPr>
          <a:xfrm>
            <a:off x="1477002" y="3167475"/>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Electronics Factory Reorganization (Seiton) Practice</a:t>
            </a:r>
            <a:endParaRPr lang="en-US" sz="1650" b="1">
              <a:solidFill>
                <a:schemeClr val="accent1">
                  <a:alpha val="100000"/>
                </a:schemeClr>
              </a:solidFill>
              <a:latin typeface="Noto Sans SC"/>
              <a:ea typeface="Noto Sans SC"/>
              <a:cs typeface="Noto Sans SC"/>
            </a:endParaRPr>
          </a:p>
        </p:txBody>
      </p:sp>
      <p:sp>
        <p:nvSpPr>
          <p:cNvPr id="21" name="TextBox 21"/>
          <p:cNvSpPr txBox="1"/>
          <p:nvPr/>
        </p:nvSpPr>
        <p:spPr>
          <a:xfrm>
            <a:off x="7227786" y="3167475"/>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Chemical industry group literacy (Shitsuke) development</a:t>
            </a:r>
            <a:endParaRPr lang="en-US" sz="1650" b="1">
              <a:solidFill>
                <a:schemeClr val="accent1">
                  <a:alpha val="100000"/>
                </a:schemeClr>
              </a:solidFill>
              <a:latin typeface="Noto Sans SC"/>
              <a:ea typeface="Noto Sans SC"/>
              <a:cs typeface="Noto Sans SC"/>
            </a:endParaRPr>
          </a:p>
        </p:txBody>
      </p:sp>
      <p:sp>
        <p:nvSpPr>
          <p:cNvPr id="22" name="TextBox 22"/>
          <p:cNvSpPr txBox="1"/>
          <p:nvPr/>
        </p:nvSpPr>
        <p:spPr>
          <a:xfrm>
            <a:off x="1477002" y="4827386"/>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Food industry cleaning (Seiso) breakthrough</a:t>
            </a:r>
            <a:endParaRPr lang="en-US" sz="1650" b="1">
              <a:solidFill>
                <a:schemeClr val="accent1">
                  <a:alpha val="100000"/>
                </a:schemeClr>
              </a:solidFill>
              <a:latin typeface="Noto Sans SC"/>
              <a:ea typeface="Noto Sans SC"/>
              <a:cs typeface="Noto Sans S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a:ea typeface="Noto Sans SC"/>
                <a:cs typeface="Noto Sans SC"/>
              </a:rPr>
              <a:t>Visual management application cases</a:t>
            </a:r>
            <a:endParaRPr lang="en-US" sz="3000" b="1">
              <a:solidFill>
                <a:schemeClr val="dk1">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16667" r="16667"/>
          <a:stretch>
            <a:fillRect/>
          </a:stretch>
        </p:blipFill>
        <p:spPr>
          <a:xfrm>
            <a:off x="1466885" y="2187982"/>
            <a:ext cx="2739046" cy="2739046"/>
          </a:xfrm>
          <a:prstGeom prst="ellipse">
            <a:avLst/>
          </a:prstGeom>
        </p:spPr>
      </p:pic>
      <p:sp>
        <p:nvSpPr>
          <p:cNvPr id="4" name="Freeform 4"/>
          <p:cNvSpPr/>
          <p:nvPr/>
        </p:nvSpPr>
        <p:spPr>
          <a:xfrm>
            <a:off x="4509171" y="1790522"/>
            <a:ext cx="583851" cy="3533966"/>
          </a:xfrm>
          <a:custGeom>
            <a:avLst/>
            <a:gdLst/>
            <a:ahLst/>
            <a:cxnLst/>
            <a:rect l="l" t="t" r="r" b="b"/>
            <a:pathLst>
              <a:path w="583851" h="3533966">
                <a:moveTo>
                  <a:pt x="583851" y="0"/>
                </a:moveTo>
                <a:quadBezTo>
                  <a:pt x="291925" y="0"/>
                  <a:pt x="291925" y="353397"/>
                </a:quadBezTo>
                <a:lnTo>
                  <a:pt x="291925" y="1413586"/>
                </a:lnTo>
                <a:quadBezTo>
                  <a:pt x="291925" y="1766983"/>
                  <a:pt x="0" y="1766983"/>
                </a:quadBezTo>
                <a:quadBezTo>
                  <a:pt x="291925" y="1766983"/>
                  <a:pt x="291925" y="2120379"/>
                </a:quadBezTo>
                <a:lnTo>
                  <a:pt x="291925" y="3180569"/>
                </a:lnTo>
                <a:quadBezTo>
                  <a:pt x="291925" y="3533966"/>
                  <a:pt x="583851" y="3533966"/>
                </a:quadBezTo>
              </a:path>
            </a:pathLst>
          </a:custGeom>
          <a:noFill/>
          <a:ln w="19050">
            <a:solidFill>
              <a:schemeClr val="accent1">
                <a:alpha val="100000"/>
              </a:schemeClr>
            </a:solidFill>
            <a:prstDash val="solid"/>
          </a:ln>
        </p:spPr>
      </p:sp>
      <p:sp>
        <p:nvSpPr>
          <p:cNvPr id="5" name="AutoShape 5"/>
          <p:cNvSpPr/>
          <p:nvPr/>
        </p:nvSpPr>
        <p:spPr>
          <a:xfrm>
            <a:off x="5347614" y="5067201"/>
            <a:ext cx="5299568" cy="468573"/>
          </a:xfrm>
          <a:prstGeom prst="roundRect">
            <a:avLst>
              <a:gd name="adj" fmla="val 50000"/>
            </a:avLst>
          </a:prstGeom>
          <a:solidFill>
            <a:schemeClr val="accent3">
              <a:alpha val="100000"/>
              <a:lumMod val="50000"/>
            </a:schemeClr>
          </a:solidFill>
        </p:spPr>
      </p:sp>
      <p:sp>
        <p:nvSpPr>
          <p:cNvPr id="6" name="AutoShape 6"/>
          <p:cNvSpPr/>
          <p:nvPr/>
        </p:nvSpPr>
        <p:spPr>
          <a:xfrm>
            <a:off x="6414867" y="5045544"/>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Warehouse intelligent identification system</a:t>
            </a:r>
            <a:endParaRPr lang="en-US" sz="1100"/>
          </a:p>
        </p:txBody>
      </p:sp>
      <p:sp>
        <p:nvSpPr>
          <p:cNvPr id="7" name="TextBox 7"/>
          <p:cNvSpPr txBox="1"/>
          <p:nvPr/>
        </p:nvSpPr>
        <p:spPr>
          <a:xfrm>
            <a:off x="5452715" y="5573201"/>
            <a:ext cx="5194466" cy="96479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Using RFID + color landmark positioning to achieve "three-dimensional visual navigation", the picking efficiency is increased by 55%, the inventory accuracy rate reaches 99.99%, and the annual logistics cost is saved by 2.8 million yuan.</a:t>
            </a:r>
            <a:endParaRPr lang="en-US" sz="1350">
              <a:solidFill>
                <a:schemeClr val="dk1">
                  <a:alpha val="100000"/>
                </a:schemeClr>
              </a:solidFill>
              <a:latin typeface="Noto Sans SC"/>
              <a:ea typeface="Noto Sans SC"/>
              <a:cs typeface="Noto Sans SC"/>
            </a:endParaRPr>
          </a:p>
        </p:txBody>
      </p:sp>
      <p:sp>
        <p:nvSpPr>
          <p:cNvPr id="8" name="AutoShape 8"/>
          <p:cNvSpPr/>
          <p:nvPr/>
        </p:nvSpPr>
        <p:spPr>
          <a:xfrm>
            <a:off x="5347614" y="3298365"/>
            <a:ext cx="5299568" cy="468573"/>
          </a:xfrm>
          <a:prstGeom prst="roundRect">
            <a:avLst>
              <a:gd name="adj" fmla="val 50000"/>
            </a:avLst>
          </a:prstGeom>
          <a:solidFill>
            <a:schemeClr val="accent2">
              <a:alpha val="100000"/>
              <a:lumMod val="75000"/>
            </a:schemeClr>
          </a:solidFill>
        </p:spPr>
      </p:sp>
      <p:sp>
        <p:nvSpPr>
          <p:cNvPr id="9" name="AutoShape 9"/>
          <p:cNvSpPr/>
          <p:nvPr/>
        </p:nvSpPr>
        <p:spPr>
          <a:xfrm>
            <a:off x="6414867" y="3276708"/>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Value stream visual dashboard</a:t>
            </a:r>
            <a:endParaRPr lang="en-US" sz="1100"/>
          </a:p>
        </p:txBody>
      </p:sp>
      <p:sp>
        <p:nvSpPr>
          <p:cNvPr id="10" name="TextBox 10"/>
          <p:cNvSpPr txBox="1"/>
          <p:nvPr/>
        </p:nvSpPr>
        <p:spPr>
          <a:xfrm>
            <a:off x="5452715" y="3804364"/>
            <a:ext cx="5194466" cy="1061273"/>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Medical device companies use magnetic dynamic flow charts to display the flow of work-in-progress in real time, and combine it with the Andon system to trigger material calls, reducing the production cycle from 14 days to 6 days and increasing the on-time delivery rate to 98.7%.</a:t>
            </a:r>
            <a:endParaRPr lang="en-US" sz="1350">
              <a:solidFill>
                <a:schemeClr val="dk1">
                  <a:alpha val="100000"/>
                </a:schemeClr>
              </a:solidFill>
              <a:latin typeface="Noto Sans SC"/>
              <a:ea typeface="Noto Sans SC"/>
              <a:cs typeface="Noto Sans SC"/>
            </a:endParaRPr>
          </a:p>
        </p:txBody>
      </p:sp>
      <p:sp>
        <p:nvSpPr>
          <p:cNvPr id="11" name="AutoShape 11"/>
          <p:cNvSpPr/>
          <p:nvPr/>
        </p:nvSpPr>
        <p:spPr>
          <a:xfrm>
            <a:off x="5347614" y="1556561"/>
            <a:ext cx="5299568" cy="468573"/>
          </a:xfrm>
          <a:prstGeom prst="roundRect">
            <a:avLst>
              <a:gd name="adj" fmla="val 50000"/>
            </a:avLst>
          </a:prstGeom>
          <a:solidFill>
            <a:schemeClr val="accent1">
              <a:alpha val="100000"/>
            </a:schemeClr>
          </a:solidFill>
        </p:spPr>
      </p:sp>
      <p:sp>
        <p:nvSpPr>
          <p:cNvPr id="12" name="AutoShape 12"/>
          <p:cNvSpPr/>
          <p:nvPr/>
        </p:nvSpPr>
        <p:spPr>
          <a:xfrm>
            <a:off x="6414867" y="1534903"/>
            <a:ext cx="3165062" cy="454737"/>
          </a:xfrm>
          <a:prstGeom prst="rect">
            <a:avLst/>
          </a:prstGeom>
          <a:noFill/>
        </p:spPr>
        <p:txBody>
          <a:bodyPr vert="horz" wrap="square" lIns="91440" tIns="45720" rIns="91440" bIns="45720" rtlCol="0" anchor="b" anchorCtr="1">
            <a:normAutofit/>
          </a:bodyPr>
          <a:lstStyle/>
          <a:p>
            <a:pPr algn="ctr">
              <a:defRPr/>
            </a:pPr>
            <a:r>
              <a:rPr lang="en-US" sz="1800" b="1">
                <a:solidFill>
                  <a:srgbClr val="FFFFFF">
                    <a:alpha val="100000"/>
                  </a:srgbClr>
                </a:solidFill>
                <a:latin typeface="Noto Sans SC"/>
                <a:ea typeface="Noto Sans SC"/>
                <a:cs typeface="Noto Sans SC"/>
              </a:rPr>
              <a:t>Andon system in-depth application</a:t>
            </a:r>
            <a:endParaRPr lang="en-US" sz="1100"/>
          </a:p>
        </p:txBody>
      </p:sp>
      <p:sp>
        <p:nvSpPr>
          <p:cNvPr id="13" name="TextBox 13"/>
          <p:cNvSpPr txBox="1"/>
          <p:nvPr/>
        </p:nvSpPr>
        <p:spPr>
          <a:xfrm>
            <a:off x="5452715" y="2062560"/>
            <a:ext cx="5194466" cy="1057947"/>
          </a:xfrm>
          <a:prstGeom prst="rect">
            <a:avLst/>
          </a:prstGeom>
        </p:spPr>
        <p:txBody>
          <a:bodyPr vert="horz" wrap="square" lIns="123825" tIns="57150" rIns="57150" bIns="57150" rtlCol="0" anchor="t" anchorCtr="0">
            <a:noAutofit/>
          </a:bodyPr>
          <a:lstStyle/>
          <a:p>
            <a:pPr algn="l">
              <a:lnSpc>
                <a:spcPct val="115000"/>
              </a:lnSpc>
            </a:pPr>
            <a:r>
              <a:rPr lang="en-US" sz="1350">
                <a:solidFill>
                  <a:schemeClr val="dk1">
                    <a:alpha val="100000"/>
                  </a:schemeClr>
                </a:solidFill>
                <a:latin typeface="Noto Sans SC"/>
                <a:ea typeface="Noto Sans SC"/>
                <a:cs typeface="Noto Sans SC"/>
              </a:rPr>
              <a:t>An automobile manufacturer has visualized the response levels of line shutdown alarms, using seven-color LED lamp posts to display abnormality levels, and supporting electronic screens to push standard disposal procedures. The MTTR (mean time to repair) has been reduced from 23 minutes to 4.5 minutes.</a:t>
            </a:r>
            <a:endParaRPr lang="en-US" sz="1350">
              <a:solidFill>
                <a:schemeClr val="dk1">
                  <a:alpha val="100000"/>
                </a:schemeClr>
              </a:solidFill>
              <a:latin typeface="Noto Sans SC"/>
              <a:ea typeface="Noto Sans SC"/>
              <a:cs typeface="Noto Sans S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4552145" y="1505857"/>
            <a:ext cx="3087256" cy="2448513"/>
          </a:xfrm>
          <a:prstGeom prst="rect">
            <a:avLst/>
          </a:prstGeom>
          <a:gradFill>
            <a:gsLst>
              <a:gs pos="0">
                <a:schemeClr val="lt1">
                  <a:alpha val="0"/>
                </a:schemeClr>
              </a:gs>
              <a:gs pos="100000">
                <a:schemeClr val="lt2">
                  <a:alpha val="100000"/>
                </a:schemeClr>
              </a:gs>
            </a:gsLst>
            <a:lin ang="16200000"/>
          </a:gradFill>
        </p:spPr>
      </p:sp>
      <p:sp>
        <p:nvSpPr>
          <p:cNvPr id="3" name="AutoShape 3"/>
          <p:cNvSpPr/>
          <p:nvPr/>
        </p:nvSpPr>
        <p:spPr>
          <a:xfrm>
            <a:off x="8129196" y="3967915"/>
            <a:ext cx="3087256" cy="2448513"/>
          </a:xfrm>
          <a:prstGeom prst="rect">
            <a:avLst/>
          </a:prstGeom>
          <a:gradFill>
            <a:gsLst>
              <a:gs pos="0">
                <a:schemeClr val="lt1">
                  <a:alpha val="0"/>
                </a:schemeClr>
              </a:gs>
              <a:gs pos="100000">
                <a:schemeClr val="lt2">
                  <a:alpha val="100000"/>
                </a:schemeClr>
              </a:gs>
            </a:gsLst>
            <a:lin ang="16200000"/>
          </a:gradFill>
        </p:spPr>
      </p:sp>
      <p:sp>
        <p:nvSpPr>
          <p:cNvPr id="4" name="AutoShape 4"/>
          <p:cNvSpPr/>
          <p:nvPr/>
        </p:nvSpPr>
        <p:spPr>
          <a:xfrm>
            <a:off x="1065923" y="3967915"/>
            <a:ext cx="3087256" cy="2448513"/>
          </a:xfrm>
          <a:prstGeom prst="rect">
            <a:avLst/>
          </a:prstGeom>
          <a:gradFill>
            <a:gsLst>
              <a:gs pos="0">
                <a:schemeClr val="lt1">
                  <a:alpha val="0"/>
                </a:schemeClr>
              </a:gs>
              <a:gs pos="100000">
                <a:schemeClr val="lt2">
                  <a:alpha val="100000"/>
                </a:schemeClr>
              </a:gs>
            </a:gsLst>
            <a:lin ang="16200000"/>
          </a:gradFill>
        </p:spPr>
      </p:sp>
      <p:sp>
        <p:nvSpPr>
          <p:cNvPr id="5" name="TextBox 5"/>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Visual management application cases</a:t>
            </a:r>
            <a:endParaRPr lang="en-US" sz="3000" b="1">
              <a:solidFill>
                <a:schemeClr val="dk2">
                  <a:alpha val="100000"/>
                </a:schemeClr>
              </a:solidFill>
              <a:latin typeface="Noto Sans SC"/>
              <a:ea typeface="Noto Sans SC"/>
              <a:cs typeface="Noto Sans SC"/>
            </a:endParaRPr>
          </a:p>
        </p:txBody>
      </p:sp>
      <p:sp>
        <p:nvSpPr>
          <p:cNvPr id="6" name="Freeform 6"/>
          <p:cNvSpPr/>
          <p:nvPr/>
        </p:nvSpPr>
        <p:spPr>
          <a:xfrm>
            <a:off x="751830" y="3591361"/>
            <a:ext cx="3577051" cy="561048"/>
          </a:xfrm>
          <a:custGeom>
            <a:avLst/>
            <a:gdLst/>
            <a:ahLst/>
            <a:cxnLst/>
            <a:rect l="l" t="t" r="r" b="b"/>
            <a:pathLst>
              <a:path w="4229101" h="507819">
                <a:moveTo>
                  <a:pt x="0" y="0"/>
                </a:moveTo>
                <a:lnTo>
                  <a:pt x="4117569" y="0"/>
                </a:lnTo>
                <a:lnTo>
                  <a:pt x="4229101" y="253910"/>
                </a:lnTo>
                <a:lnTo>
                  <a:pt x="4117569" y="507819"/>
                </a:lnTo>
                <a:lnTo>
                  <a:pt x="0" y="507819"/>
                </a:lnTo>
                <a:lnTo>
                  <a:pt x="111532" y="253910"/>
                </a:lnTo>
              </a:path>
            </a:pathLst>
          </a:custGeom>
          <a:solidFill>
            <a:schemeClr val="accent1">
              <a:alpha val="100000"/>
            </a:schemeClr>
          </a:solidFill>
        </p:spPr>
      </p:sp>
      <p:sp>
        <p:nvSpPr>
          <p:cNvPr id="7" name="Freeform 7"/>
          <p:cNvSpPr/>
          <p:nvPr/>
        </p:nvSpPr>
        <p:spPr>
          <a:xfrm>
            <a:off x="4307248" y="3591655"/>
            <a:ext cx="3577051" cy="561048"/>
          </a:xfrm>
          <a:custGeom>
            <a:avLst/>
            <a:gdLst/>
            <a:ahLst/>
            <a:cxnLst/>
            <a:rect l="l" t="t" r="r" b="b"/>
            <a:pathLst>
              <a:path w="4229101" h="507819">
                <a:moveTo>
                  <a:pt x="0" y="0"/>
                </a:moveTo>
                <a:lnTo>
                  <a:pt x="4117569" y="0"/>
                </a:lnTo>
                <a:lnTo>
                  <a:pt x="4229101" y="253910"/>
                </a:lnTo>
                <a:lnTo>
                  <a:pt x="4117569" y="507819"/>
                </a:lnTo>
                <a:lnTo>
                  <a:pt x="0" y="507819"/>
                </a:lnTo>
                <a:lnTo>
                  <a:pt x="111532" y="253910"/>
                </a:lnTo>
              </a:path>
            </a:pathLst>
          </a:custGeom>
          <a:solidFill>
            <a:schemeClr val="accent4">
              <a:alpha val="100000"/>
            </a:schemeClr>
          </a:solidFill>
        </p:spPr>
      </p:sp>
      <p:sp>
        <p:nvSpPr>
          <p:cNvPr id="8" name="Freeform 8"/>
          <p:cNvSpPr/>
          <p:nvPr/>
        </p:nvSpPr>
        <p:spPr>
          <a:xfrm>
            <a:off x="7884299" y="3591655"/>
            <a:ext cx="3577051" cy="561048"/>
          </a:xfrm>
          <a:custGeom>
            <a:avLst/>
            <a:gdLst/>
            <a:ahLst/>
            <a:cxnLst/>
            <a:rect l="l" t="t" r="r" b="b"/>
            <a:pathLst>
              <a:path w="4229101" h="507819">
                <a:moveTo>
                  <a:pt x="0" y="0"/>
                </a:moveTo>
                <a:lnTo>
                  <a:pt x="4117569" y="0"/>
                </a:lnTo>
                <a:lnTo>
                  <a:pt x="4229101" y="253910"/>
                </a:lnTo>
                <a:lnTo>
                  <a:pt x="4117569" y="507819"/>
                </a:lnTo>
                <a:lnTo>
                  <a:pt x="0" y="507819"/>
                </a:lnTo>
                <a:lnTo>
                  <a:pt x="111532" y="253910"/>
                </a:lnTo>
              </a:path>
            </a:pathLst>
          </a:custGeom>
          <a:solidFill>
            <a:schemeClr val="accent6">
              <a:alpha val="100000"/>
            </a:schemeClr>
          </a:solidFill>
        </p:spPr>
      </p:sp>
      <p:pic>
        <p:nvPicPr>
          <p:cNvPr id="9" name="Picture 9"/>
          <p:cNvPicPr>
            <a:picLocks noChangeAspect="1"/>
          </p:cNvPicPr>
          <p:nvPr/>
        </p:nvPicPr>
        <p:blipFill>
          <a:blip r:embed="rId2">
            <a:alphaModFix amt="100000"/>
          </a:blip>
          <a:srcRect/>
          <a:stretch>
            <a:fillRect/>
          </a:stretch>
        </p:blipFill>
        <p:spPr>
          <a:xfrm>
            <a:off x="1050546" y="1505857"/>
            <a:ext cx="3005958" cy="1874851"/>
          </a:xfrm>
          <a:prstGeom prst="rect">
            <a:avLst/>
          </a:prstGeom>
          <a:ln w="12668">
            <a:solidFill>
              <a:schemeClr val="accent1"/>
            </a:solidFill>
            <a:prstDash val="solid"/>
          </a:ln>
        </p:spPr>
      </p:pic>
      <p:pic>
        <p:nvPicPr>
          <p:cNvPr id="10" name="Picture 10"/>
          <p:cNvPicPr>
            <a:picLocks noChangeAspect="1"/>
          </p:cNvPicPr>
          <p:nvPr/>
        </p:nvPicPr>
        <p:blipFill>
          <a:blip r:embed="rId3">
            <a:alphaModFix amt="100000"/>
          </a:blip>
          <a:srcRect t="3244" b="3244"/>
          <a:stretch>
            <a:fillRect/>
          </a:stretch>
        </p:blipFill>
        <p:spPr>
          <a:xfrm>
            <a:off x="4592794" y="4395606"/>
            <a:ext cx="3005958" cy="1874851"/>
          </a:xfrm>
          <a:prstGeom prst="rect">
            <a:avLst/>
          </a:prstGeom>
          <a:ln w="12668">
            <a:solidFill>
              <a:schemeClr val="accent1"/>
            </a:solidFill>
            <a:prstDash val="solid"/>
          </a:ln>
        </p:spPr>
      </p:pic>
      <p:pic>
        <p:nvPicPr>
          <p:cNvPr id="11" name="Picture 11"/>
          <p:cNvPicPr>
            <a:picLocks noChangeAspect="1"/>
          </p:cNvPicPr>
          <p:nvPr/>
        </p:nvPicPr>
        <p:blipFill>
          <a:blip r:embed="rId4">
            <a:alphaModFix amt="100000"/>
          </a:blip>
          <a:srcRect l="5308" r="5308"/>
          <a:stretch>
            <a:fillRect/>
          </a:stretch>
        </p:blipFill>
        <p:spPr>
          <a:xfrm>
            <a:off x="8169846" y="1505857"/>
            <a:ext cx="3005958" cy="1874851"/>
          </a:xfrm>
          <a:prstGeom prst="rect">
            <a:avLst/>
          </a:prstGeom>
          <a:ln w="12668">
            <a:solidFill>
              <a:schemeClr val="accent1"/>
            </a:solidFill>
            <a:prstDash val="solid"/>
          </a:ln>
        </p:spPr>
      </p:pic>
      <p:sp>
        <p:nvSpPr>
          <p:cNvPr id="12" name="TextBox 12"/>
          <p:cNvSpPr txBox="1"/>
          <p:nvPr/>
        </p:nvSpPr>
        <p:spPr>
          <a:xfrm>
            <a:off x="1074382" y="4420514"/>
            <a:ext cx="2914491" cy="560761"/>
          </a:xfrm>
          <a:prstGeom prst="rect">
            <a:avLst/>
          </a:prstGeom>
        </p:spPr>
        <p:txBody>
          <a:bodyPr vert="horz" wrap="square" lIns="76200" tIns="0" rIns="57150" bIns="0" rtlCol="0" anchor="t" anchorCtr="0">
            <a:noAutofit/>
          </a:bodyPr>
          <a:lstStyle/>
          <a:p>
            <a:pPr algn="ctr">
              <a:lnSpc>
                <a:spcPct val="150000"/>
              </a:lnSpc>
            </a:pPr>
            <a:r>
              <a:rPr lang="en-US" sz="2400" b="1">
                <a:solidFill>
                  <a:schemeClr val="accent1">
                    <a:alpha val="100000"/>
                  </a:schemeClr>
                </a:solidFill>
                <a:latin typeface="Noto Sans SC"/>
                <a:ea typeface="Noto Sans SC"/>
                <a:cs typeface="Noto Sans SC"/>
              </a:rPr>
              <a:t>Panoramic monitoring of equipment status</a:t>
            </a:r>
            <a:endParaRPr lang="en-US" sz="2400" b="1">
              <a:solidFill>
                <a:schemeClr val="accent1">
                  <a:alpha val="100000"/>
                </a:schemeClr>
              </a:solidFill>
              <a:latin typeface="Noto Sans SC"/>
              <a:ea typeface="Noto Sans SC"/>
              <a:cs typeface="Noto Sans SC"/>
            </a:endParaRPr>
          </a:p>
        </p:txBody>
      </p:sp>
      <p:sp>
        <p:nvSpPr>
          <p:cNvPr id="13" name="TextBox 13"/>
          <p:cNvSpPr txBox="1"/>
          <p:nvPr/>
        </p:nvSpPr>
        <p:spPr>
          <a:xfrm>
            <a:off x="924823" y="4971031"/>
            <a:ext cx="3213608" cy="1242957"/>
          </a:xfrm>
          <a:prstGeom prst="rect">
            <a:avLst/>
          </a:prstGeom>
        </p:spPr>
        <p:txBody>
          <a:bodyPr vert="horz" wrap="square" lIns="76200" tIns="57150" rIns="57150" bIns="57150" rtlCol="0" anchor="t" anchorCtr="0">
            <a:noAutofit/>
          </a:bodyPr>
          <a:lstStyle/>
          <a:p>
            <a:pPr algn="ctr">
              <a:lnSpc>
                <a:spcPct val="120000"/>
              </a:lnSpc>
            </a:pPr>
            <a:r>
              <a:rPr lang="en-US" sz="1500">
                <a:solidFill>
                  <a:schemeClr val="dk1">
                    <a:alpha val="100000"/>
                  </a:schemeClr>
                </a:solidFill>
                <a:latin typeface="Noto Sans SC"/>
                <a:ea typeface="Noto Sans SC"/>
                <a:cs typeface="Noto Sans SC"/>
              </a:rPr>
              <a:t>Deploying an IoT signboard in the injection molding workshop and using a heat map to display the mold temperature distribution increased the accuracy of predictive maintenance by 90% and reduced unplanned downtime by 70%.</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4612719" y="1571876"/>
            <a:ext cx="2954298" cy="560761"/>
          </a:xfrm>
          <a:prstGeom prst="rect">
            <a:avLst/>
          </a:prstGeom>
        </p:spPr>
        <p:txBody>
          <a:bodyPr vert="horz" wrap="square" lIns="76200" tIns="0" rIns="57150" bIns="0" rtlCol="0" anchor="t" anchorCtr="0">
            <a:noAutofit/>
          </a:bodyPr>
          <a:lstStyle/>
          <a:p>
            <a:pPr algn="ctr">
              <a:lnSpc>
                <a:spcPct val="150000"/>
              </a:lnSpc>
            </a:pPr>
            <a:r>
              <a:rPr lang="en-US" sz="2400" b="1">
                <a:solidFill>
                  <a:schemeClr val="accent4">
                    <a:alpha val="100000"/>
                  </a:schemeClr>
                </a:solidFill>
                <a:latin typeface="Noto Sans SC"/>
                <a:ea typeface="Noto Sans SC"/>
                <a:cs typeface="Noto Sans SC"/>
              </a:rPr>
              <a:t>Quality risk matrix dashboard</a:t>
            </a:r>
            <a:endParaRPr lang="en-US" sz="2400" b="1">
              <a:solidFill>
                <a:schemeClr val="accent4">
                  <a:alpha val="100000"/>
                </a:schemeClr>
              </a:solidFill>
              <a:latin typeface="Noto Sans SC"/>
              <a:ea typeface="Noto Sans SC"/>
              <a:cs typeface="Noto Sans SC"/>
            </a:endParaRPr>
          </a:p>
        </p:txBody>
      </p:sp>
      <p:sp>
        <p:nvSpPr>
          <p:cNvPr id="15" name="TextBox 15"/>
          <p:cNvSpPr txBox="1"/>
          <p:nvPr/>
        </p:nvSpPr>
        <p:spPr>
          <a:xfrm>
            <a:off x="4467838" y="2070075"/>
            <a:ext cx="3244061" cy="1242957"/>
          </a:xfrm>
          <a:prstGeom prst="rect">
            <a:avLst/>
          </a:prstGeom>
        </p:spPr>
        <p:txBody>
          <a:bodyPr vert="horz" wrap="square" lIns="76200" tIns="57150" rIns="57150" bIns="57150" rtlCol="0" anchor="t" anchorCtr="0">
            <a:noAutofit/>
          </a:bodyPr>
          <a:lstStyle/>
          <a:p>
            <a:pPr algn="ctr">
              <a:lnSpc>
                <a:spcPct val="120000"/>
              </a:lnSpc>
            </a:pPr>
            <a:r>
              <a:rPr lang="en-US" sz="1500">
                <a:solidFill>
                  <a:schemeClr val="dk1">
                    <a:alpha val="100000"/>
                  </a:schemeClr>
                </a:solidFill>
                <a:latin typeface="Noto Sans SC"/>
                <a:ea typeface="Noto Sans SC"/>
                <a:cs typeface="Noto Sans SC"/>
              </a:rPr>
              <a:t>The food factory uses "red, yellow and green" three-color lights to display the status of key control points, combined with sound and light alarms, the customer complaint rate dropped by 82%, and it won the McDonald's Global Supplier Quality Gold Award.</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8146416" y="4420514"/>
            <a:ext cx="2954412" cy="560761"/>
          </a:xfrm>
          <a:prstGeom prst="rect">
            <a:avLst/>
          </a:prstGeom>
        </p:spPr>
        <p:txBody>
          <a:bodyPr vert="horz" wrap="square" lIns="76200" tIns="0" rIns="57150" bIns="0" rtlCol="0" anchor="t" anchorCtr="0">
            <a:noAutofit/>
          </a:bodyPr>
          <a:lstStyle/>
          <a:p>
            <a:pPr algn="ctr">
              <a:lnSpc>
                <a:spcPct val="150000"/>
              </a:lnSpc>
            </a:pPr>
            <a:r>
              <a:rPr lang="en-US" sz="2400" b="1">
                <a:solidFill>
                  <a:schemeClr val="accent6">
                    <a:alpha val="100000"/>
                  </a:schemeClr>
                </a:solidFill>
                <a:latin typeface="Noto Sans SC"/>
                <a:ea typeface="Noto Sans SC"/>
                <a:cs typeface="Noto Sans SC"/>
              </a:rPr>
              <a:t>Energy consumption visualization</a:t>
            </a:r>
            <a:endParaRPr lang="en-US" sz="2400" b="1">
              <a:solidFill>
                <a:schemeClr val="accent6">
                  <a:alpha val="100000"/>
                </a:schemeClr>
              </a:solidFill>
              <a:latin typeface="Noto Sans SC"/>
              <a:ea typeface="Noto Sans SC"/>
              <a:cs typeface="Noto Sans SC"/>
            </a:endParaRPr>
          </a:p>
        </p:txBody>
      </p:sp>
      <p:sp>
        <p:nvSpPr>
          <p:cNvPr id="17" name="TextBox 17"/>
          <p:cNvSpPr txBox="1"/>
          <p:nvPr/>
        </p:nvSpPr>
        <p:spPr>
          <a:xfrm>
            <a:off x="8021552" y="4971031"/>
            <a:ext cx="3204140" cy="1242957"/>
          </a:xfrm>
          <a:prstGeom prst="rect">
            <a:avLst/>
          </a:prstGeom>
        </p:spPr>
        <p:txBody>
          <a:bodyPr vert="horz" wrap="square" lIns="76200" tIns="57150" rIns="57150" bIns="57150" rtlCol="0" anchor="t" anchorCtr="0">
            <a:noAutofit/>
          </a:bodyPr>
          <a:lstStyle/>
          <a:p>
            <a:pPr algn="ctr">
              <a:lnSpc>
                <a:spcPct val="120000"/>
              </a:lnSpc>
            </a:pPr>
            <a:r>
              <a:rPr lang="en-US" sz="1500">
                <a:solidFill>
                  <a:schemeClr val="dk1">
                    <a:alpha val="100000"/>
                  </a:schemeClr>
                </a:solidFill>
                <a:latin typeface="Noto Sans SC"/>
                <a:ea typeface="Noto Sans SC"/>
                <a:cs typeface="Noto Sans SC"/>
              </a:rPr>
              <a:t>A steel company has established a real-time energy consumption monitoring wall to display unit energy consumption curves by process, saving 19 million yuan in electricity costs annually and reducing carbon emissions by 120,000 tons.</a:t>
            </a:r>
            <a:endParaRPr lang="en-US" sz="1500">
              <a:solidFill>
                <a:schemeClr val="dk1">
                  <a:alpha val="100000"/>
                </a:schemeClr>
              </a:solidFill>
              <a:latin typeface="Noto Sans SC"/>
              <a:ea typeface="Noto Sans SC"/>
              <a:cs typeface="Noto Sans SC"/>
            </a:endParaRPr>
          </a:p>
        </p:txBody>
      </p:sp>
      <p:sp>
        <p:nvSpPr>
          <p:cNvPr id="18" name="Freeform 18"/>
          <p:cNvSpPr/>
          <p:nvPr/>
        </p:nvSpPr>
        <p:spPr>
          <a:xfrm>
            <a:off x="2334095" y="3665624"/>
            <a:ext cx="412521" cy="412521"/>
          </a:xfrm>
          <a:custGeom>
            <a:avLst/>
            <a:gdLst/>
            <a:ahLst/>
            <a:cxnLst/>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sp>
      <p:sp>
        <p:nvSpPr>
          <p:cNvPr id="19" name="Freeform 19"/>
          <p:cNvSpPr/>
          <p:nvPr/>
        </p:nvSpPr>
        <p:spPr>
          <a:xfrm>
            <a:off x="5927547" y="3703953"/>
            <a:ext cx="336452" cy="336452"/>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sp>
        <p:nvSpPr>
          <p:cNvPr id="20" name="Freeform 20"/>
          <p:cNvSpPr/>
          <p:nvPr/>
        </p:nvSpPr>
        <p:spPr>
          <a:xfrm>
            <a:off x="9494081" y="3693435"/>
            <a:ext cx="357486" cy="357486"/>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345567" y="1333976"/>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3" name="Freeform 3"/>
          <p:cNvSpPr/>
          <p:nvPr/>
        </p:nvSpPr>
        <p:spPr>
          <a:xfrm flipH="1">
            <a:off x="6373368" y="1362551"/>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flipH="1">
            <a:off x="858078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5" name="Freeform 5"/>
          <p:cNvSpPr/>
          <p:nvPr/>
        </p:nvSpPr>
        <p:spPr>
          <a:xfrm flipH="1">
            <a:off x="787993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6" name="Freeform 6"/>
          <p:cNvSpPr/>
          <p:nvPr/>
        </p:nvSpPr>
        <p:spPr>
          <a:xfrm>
            <a:off x="34556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7" name="Freeform 7"/>
          <p:cNvSpPr/>
          <p:nvPr/>
        </p:nvSpPr>
        <p:spPr>
          <a:xfrm>
            <a:off x="34556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8" name="Freeform 8"/>
          <p:cNvSpPr/>
          <p:nvPr/>
        </p:nvSpPr>
        <p:spPr>
          <a:xfrm>
            <a:off x="7465511" y="5155091"/>
            <a:ext cx="1312093" cy="1136448"/>
          </a:xfrm>
          <a:custGeom>
            <a:avLst/>
            <a:gdLst/>
            <a:ahLst/>
            <a:cxnLst/>
            <a:rect l="l" t="t" r="r" b="b"/>
            <a:pathLst>
              <a:path w="596961" h="517048">
                <a:moveTo>
                  <a:pt x="0" y="517049"/>
                </a:moveTo>
                <a:lnTo>
                  <a:pt x="0" y="517049"/>
                </a:lnTo>
                <a:lnTo>
                  <a:pt x="596961" y="517049"/>
                </a:lnTo>
                <a:lnTo>
                  <a:pt x="298527" y="0"/>
                </a:lnTo>
              </a:path>
            </a:pathLst>
          </a:custGeom>
          <a:solidFill>
            <a:schemeClr val="accent3">
              <a:alpha val="100000"/>
            </a:schemeClr>
          </a:solidFill>
        </p:spPr>
      </p:sp>
      <p:sp>
        <p:nvSpPr>
          <p:cNvPr id="9" name="Freeform 9"/>
          <p:cNvSpPr/>
          <p:nvPr/>
        </p:nvSpPr>
        <p:spPr>
          <a:xfrm>
            <a:off x="6142870" y="2863519"/>
            <a:ext cx="1931923" cy="3346845"/>
          </a:xfrm>
          <a:custGeom>
            <a:avLst/>
            <a:gdLst/>
            <a:ahLst/>
            <a:cxnLst/>
            <a:rect l="l" t="t" r="r" b="b"/>
            <a:pathLst>
              <a:path w="878964" h="1522709">
                <a:moveTo>
                  <a:pt x="878964" y="1005660"/>
                </a:moveTo>
                <a:lnTo>
                  <a:pt x="298434" y="0"/>
                </a:lnTo>
                <a:lnTo>
                  <a:pt x="0" y="517049"/>
                </a:lnTo>
                <a:lnTo>
                  <a:pt x="580437" y="1522709"/>
                </a:lnTo>
              </a:path>
            </a:pathLst>
          </a:custGeom>
          <a:solidFill>
            <a:schemeClr val="accent1">
              <a:alpha val="100000"/>
            </a:schemeClr>
          </a:solidFill>
        </p:spPr>
      </p:sp>
      <p:sp>
        <p:nvSpPr>
          <p:cNvPr id="10" name="Freeform 10"/>
          <p:cNvSpPr/>
          <p:nvPr/>
        </p:nvSpPr>
        <p:spPr>
          <a:xfrm>
            <a:off x="3414397" y="5155091"/>
            <a:ext cx="1312093" cy="1136448"/>
          </a:xfrm>
          <a:custGeom>
            <a:avLst/>
            <a:gdLst/>
            <a:ahLst/>
            <a:cxnLst/>
            <a:rect l="l" t="t" r="r" b="b"/>
            <a:pathLst>
              <a:path w="596961" h="517048">
                <a:moveTo>
                  <a:pt x="298434" y="0"/>
                </a:moveTo>
                <a:lnTo>
                  <a:pt x="298434" y="0"/>
                </a:lnTo>
                <a:lnTo>
                  <a:pt x="0" y="517049"/>
                </a:lnTo>
                <a:lnTo>
                  <a:pt x="596961" y="517049"/>
                </a:lnTo>
              </a:path>
            </a:pathLst>
          </a:custGeom>
          <a:solidFill>
            <a:schemeClr val="accent3">
              <a:alpha val="100000"/>
            </a:schemeClr>
          </a:solidFill>
        </p:spPr>
      </p:sp>
      <p:sp>
        <p:nvSpPr>
          <p:cNvPr id="11" name="Freeform 11"/>
          <p:cNvSpPr/>
          <p:nvPr/>
        </p:nvSpPr>
        <p:spPr>
          <a:xfrm>
            <a:off x="4164078" y="5155091"/>
            <a:ext cx="3207697" cy="1136448"/>
          </a:xfrm>
          <a:custGeom>
            <a:avLst/>
            <a:gdLst/>
            <a:ahLst/>
            <a:cxnLst/>
            <a:rect l="l" t="t" r="r" b="b"/>
            <a:pathLst>
              <a:path w="1459401" h="517048">
                <a:moveTo>
                  <a:pt x="298434" y="517049"/>
                </a:moveTo>
                <a:lnTo>
                  <a:pt x="1459402" y="517049"/>
                </a:lnTo>
                <a:lnTo>
                  <a:pt x="1160968" y="0"/>
                </a:lnTo>
                <a:lnTo>
                  <a:pt x="0" y="0"/>
                </a:lnTo>
              </a:path>
            </a:pathLst>
          </a:custGeom>
          <a:solidFill>
            <a:schemeClr val="accent1">
              <a:alpha val="100000"/>
            </a:schemeClr>
          </a:solidFill>
        </p:spPr>
      </p:sp>
      <p:sp>
        <p:nvSpPr>
          <p:cNvPr id="12" name="Freeform 12"/>
          <p:cNvSpPr/>
          <p:nvPr/>
        </p:nvSpPr>
        <p:spPr>
          <a:xfrm>
            <a:off x="5440056" y="1645894"/>
            <a:ext cx="1311889" cy="1136448"/>
          </a:xfrm>
          <a:custGeom>
            <a:avLst/>
            <a:gdLst/>
            <a:ahLst/>
            <a:cxnLst/>
            <a:rect l="l" t="t" r="r" b="b"/>
            <a:pathLst>
              <a:path w="596868" h="517048">
                <a:moveTo>
                  <a:pt x="596869" y="517049"/>
                </a:moveTo>
                <a:lnTo>
                  <a:pt x="596869" y="517049"/>
                </a:lnTo>
                <a:lnTo>
                  <a:pt x="298434" y="0"/>
                </a:lnTo>
                <a:lnTo>
                  <a:pt x="0" y="517049"/>
                </a:lnTo>
              </a:path>
            </a:pathLst>
          </a:custGeom>
          <a:solidFill>
            <a:schemeClr val="accent3">
              <a:alpha val="100000"/>
            </a:schemeClr>
          </a:solidFill>
        </p:spPr>
      </p:sp>
      <p:sp>
        <p:nvSpPr>
          <p:cNvPr id="13" name="Freeform 13"/>
          <p:cNvSpPr/>
          <p:nvPr/>
        </p:nvSpPr>
        <p:spPr>
          <a:xfrm>
            <a:off x="4117211" y="2863519"/>
            <a:ext cx="2587867" cy="2210395"/>
          </a:xfrm>
          <a:custGeom>
            <a:avLst/>
            <a:gdLst/>
            <a:ahLst/>
            <a:cxnLst/>
            <a:rect l="l" t="t" r="r" b="b"/>
            <a:pathLst>
              <a:path w="1177398" h="1005660">
                <a:moveTo>
                  <a:pt x="580530" y="0"/>
                </a:moveTo>
                <a:lnTo>
                  <a:pt x="0" y="1005660"/>
                </a:lnTo>
                <a:lnTo>
                  <a:pt x="596961" y="1005660"/>
                </a:lnTo>
                <a:lnTo>
                  <a:pt x="1177399" y="0"/>
                </a:lnTo>
              </a:path>
            </a:pathLst>
          </a:custGeom>
          <a:solidFill>
            <a:schemeClr val="accent1">
              <a:alpha val="100000"/>
            </a:schemeClr>
          </a:solidFill>
        </p:spPr>
      </p:sp>
      <p:sp>
        <p:nvSpPr>
          <p:cNvPr id="14" name="TextBox 14"/>
          <p:cNvSpPr txBox="1"/>
          <p:nvPr/>
        </p:nvSpPr>
        <p:spPr>
          <a:xfrm>
            <a:off x="5379244" y="5460397"/>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Execution delays</a:t>
            </a:r>
            <a:endParaRPr lang="en-US" sz="1500">
              <a:solidFill>
                <a:srgbClr val="FFFFFF">
                  <a:alpha val="100000"/>
                </a:srgbClr>
              </a:solidFill>
              <a:latin typeface="Noto Sans SC"/>
              <a:ea typeface="Noto Sans SC"/>
              <a:cs typeface="Noto Sans SC"/>
            </a:endParaRPr>
          </a:p>
        </p:txBody>
      </p:sp>
      <p:sp>
        <p:nvSpPr>
          <p:cNvPr id="15" name="TextBox 15"/>
          <p:cNvSpPr txBox="1"/>
          <p:nvPr/>
        </p:nvSpPr>
        <p:spPr>
          <a:xfrm>
            <a:off x="4951952" y="3706273"/>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buck-passing</a:t>
            </a:r>
            <a:endParaRPr lang="en-US" sz="1500">
              <a:solidFill>
                <a:srgbClr val="FFFFFF">
                  <a:alpha val="100000"/>
                </a:srgbClr>
              </a:solidFill>
              <a:latin typeface="Noto Sans SC"/>
              <a:ea typeface="Noto Sans SC"/>
              <a:cs typeface="Noto Sans SC"/>
            </a:endParaRPr>
          </a:p>
        </p:txBody>
      </p:sp>
      <p:sp>
        <p:nvSpPr>
          <p:cNvPr id="16" name="TextBox 16"/>
          <p:cNvSpPr txBox="1"/>
          <p:nvPr/>
        </p:nvSpPr>
        <p:spPr>
          <a:xfrm>
            <a:off x="6661214" y="4305490"/>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Standard repetition</a:t>
            </a:r>
            <a:endParaRPr lang="en-US" sz="1500">
              <a:solidFill>
                <a:srgbClr val="FFFFFF">
                  <a:alpha val="100000"/>
                </a:srgbClr>
              </a:solidFill>
              <a:latin typeface="Noto Sans SC"/>
              <a:ea typeface="Noto Sans SC"/>
              <a:cs typeface="Noto Sans SC"/>
            </a:endParaRPr>
          </a:p>
        </p:txBody>
      </p:sp>
      <p:sp>
        <p:nvSpPr>
          <p:cNvPr id="17" name="TextBox 17"/>
          <p:cNvSpPr txBox="1"/>
          <p:nvPr/>
        </p:nvSpPr>
        <p:spPr>
          <a:xfrm>
            <a:off x="725617" y="5421809"/>
            <a:ext cx="2362200"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Develop a 5S schedule</a:t>
            </a:r>
            <a:endParaRPr lang="en-US" sz="1000">
              <a:solidFill>
                <a:schemeClr val="dk1">
                  <a:alpha val="100000"/>
                </a:schemeClr>
              </a:solidFill>
              <a:latin typeface="Noto Sans SC"/>
              <a:ea typeface="Noto Sans SC"/>
              <a:cs typeface="Noto Sans SC"/>
            </a:endParaRPr>
          </a:p>
        </p:txBody>
      </p:sp>
      <p:sp>
        <p:nvSpPr>
          <p:cNvPr id="18" name="TextBox 18"/>
          <p:cNvSpPr txBox="1"/>
          <p:nvPr/>
        </p:nvSpPr>
        <p:spPr>
          <a:xfrm>
            <a:off x="725617" y="4235977"/>
            <a:ext cx="30194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Create a sample area</a:t>
            </a:r>
            <a:endParaRPr lang="en-US" sz="1000">
              <a:solidFill>
                <a:schemeClr val="dk1">
                  <a:alpha val="100000"/>
                </a:schemeClr>
              </a:solidFill>
              <a:latin typeface="Noto Sans SC"/>
              <a:ea typeface="Noto Sans SC"/>
              <a:cs typeface="Noto Sans SC"/>
            </a:endParaRPr>
          </a:p>
        </p:txBody>
      </p:sp>
      <p:sp>
        <p:nvSpPr>
          <p:cNvPr id="19" name="AutoShape 19"/>
          <p:cNvSpPr/>
          <p:nvPr/>
        </p:nvSpPr>
        <p:spPr>
          <a:xfrm>
            <a:off x="1643809" y="3008581"/>
            <a:ext cx="534188" cy="534188"/>
          </a:xfrm>
          <a:prstGeom prst="ellipse">
            <a:avLst/>
          </a:prstGeom>
          <a:solidFill>
            <a:schemeClr val="accent3">
              <a:alpha val="100000"/>
            </a:schemeClr>
          </a:solidFill>
        </p:spPr>
      </p:sp>
      <p:sp>
        <p:nvSpPr>
          <p:cNvPr id="20" name="AutoShape 20"/>
          <p:cNvSpPr/>
          <p:nvPr/>
        </p:nvSpPr>
        <p:spPr>
          <a:xfrm>
            <a:off x="753667" y="3008581"/>
            <a:ext cx="534188" cy="534188"/>
          </a:xfrm>
          <a:prstGeom prst="ellipse">
            <a:avLst/>
          </a:prstGeom>
          <a:solidFill>
            <a:schemeClr val="accent3">
              <a:alpha val="100000"/>
            </a:schemeClr>
          </a:solidFill>
        </p:spPr>
      </p:sp>
      <p:sp>
        <p:nvSpPr>
          <p:cNvPr id="21" name="AutoShape 21"/>
          <p:cNvSpPr/>
          <p:nvPr/>
        </p:nvSpPr>
        <p:spPr>
          <a:xfrm>
            <a:off x="2533951" y="3008581"/>
            <a:ext cx="534188" cy="534188"/>
          </a:xfrm>
          <a:prstGeom prst="ellipse">
            <a:avLst/>
          </a:prstGeom>
          <a:solidFill>
            <a:schemeClr val="accent3">
              <a:alpha val="100000"/>
            </a:schemeClr>
          </a:solidFill>
        </p:spPr>
      </p:sp>
      <p:sp>
        <p:nvSpPr>
          <p:cNvPr id="22" name="TextBox 22"/>
          <p:cNvSpPr txBox="1"/>
          <p:nvPr/>
        </p:nvSpPr>
        <p:spPr>
          <a:xfrm>
            <a:off x="725617" y="2188528"/>
            <a:ext cx="39338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Identify regional responsible persons</a:t>
            </a:r>
            <a:endParaRPr lang="en-US" sz="1000">
              <a:solidFill>
                <a:schemeClr val="dk1">
                  <a:alpha val="100000"/>
                </a:schemeClr>
              </a:solidFill>
              <a:latin typeface="Noto Sans SC"/>
              <a:ea typeface="Noto Sans SC"/>
              <a:cs typeface="Noto Sans SC"/>
            </a:endParaRPr>
          </a:p>
        </p:txBody>
      </p:sp>
      <p:sp>
        <p:nvSpPr>
          <p:cNvPr id="23" name="TextBox 23"/>
          <p:cNvSpPr txBox="1"/>
          <p:nvPr/>
        </p:nvSpPr>
        <p:spPr>
          <a:xfrm>
            <a:off x="725617" y="1686081"/>
            <a:ext cx="3883378"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dk1">
                    <a:alpha val="100000"/>
                  </a:schemeClr>
                </a:solidFill>
                <a:latin typeface="Noto Sans SC"/>
                <a:ea typeface="Noto Sans SC"/>
                <a:cs typeface="Noto Sans SC"/>
              </a:rPr>
              <a:t>zoning responsibility system</a:t>
            </a:r>
            <a:endParaRPr lang="en-US" sz="2000">
              <a:solidFill>
                <a:schemeClr val="dk1">
                  <a:alpha val="100000"/>
                </a:schemeClr>
              </a:solidFill>
              <a:latin typeface="Noto Sans SC"/>
              <a:ea typeface="Noto Sans SC"/>
              <a:cs typeface="Noto Sans SC"/>
            </a:endParaRPr>
          </a:p>
        </p:txBody>
      </p:sp>
      <p:sp>
        <p:nvSpPr>
          <p:cNvPr id="24" name="TextBox 24"/>
          <p:cNvSpPr txBox="1"/>
          <p:nvPr/>
        </p:nvSpPr>
        <p:spPr>
          <a:xfrm flipH="1">
            <a:off x="9101017" y="5421809"/>
            <a:ext cx="2362200"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Visual countdown</a:t>
            </a:r>
            <a:endParaRPr lang="en-US" sz="1000">
              <a:solidFill>
                <a:schemeClr val="dk1">
                  <a:alpha val="100000"/>
                </a:schemeClr>
              </a:solidFill>
              <a:latin typeface="Noto Sans SC"/>
              <a:ea typeface="Noto Sans SC"/>
              <a:cs typeface="Noto Sans SC"/>
            </a:endParaRPr>
          </a:p>
        </p:txBody>
      </p:sp>
      <p:sp>
        <p:nvSpPr>
          <p:cNvPr id="25" name="TextBox 25"/>
          <p:cNvSpPr txBox="1"/>
          <p:nvPr/>
        </p:nvSpPr>
        <p:spPr>
          <a:xfrm flipH="1">
            <a:off x="8441129" y="4235977"/>
            <a:ext cx="30194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Fixed point photography comparison</a:t>
            </a:r>
            <a:endParaRPr lang="en-US" sz="1000">
              <a:solidFill>
                <a:schemeClr val="dk1">
                  <a:alpha val="100000"/>
                </a:schemeClr>
              </a:solidFill>
              <a:latin typeface="Noto Sans SC"/>
              <a:ea typeface="Noto Sans SC"/>
              <a:cs typeface="Noto Sans SC"/>
            </a:endParaRPr>
          </a:p>
        </p:txBody>
      </p:sp>
      <p:sp>
        <p:nvSpPr>
          <p:cNvPr id="26" name="AutoShape 26"/>
          <p:cNvSpPr/>
          <p:nvPr/>
        </p:nvSpPr>
        <p:spPr>
          <a:xfrm flipH="1">
            <a:off x="10009606" y="3008581"/>
            <a:ext cx="534188" cy="534188"/>
          </a:xfrm>
          <a:prstGeom prst="ellipse">
            <a:avLst/>
          </a:prstGeom>
          <a:solidFill>
            <a:schemeClr val="accent3">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27" name="AutoShape 27"/>
          <p:cNvSpPr/>
          <p:nvPr/>
        </p:nvSpPr>
        <p:spPr>
          <a:xfrm flipH="1">
            <a:off x="10899747" y="3008581"/>
            <a:ext cx="534188" cy="534188"/>
          </a:xfrm>
          <a:prstGeom prst="ellipse">
            <a:avLst/>
          </a:prstGeom>
          <a:solidFill>
            <a:schemeClr val="accent3">
              <a:alpha val="100000"/>
            </a:schemeClr>
          </a:solidFill>
        </p:spPr>
      </p:sp>
      <p:sp>
        <p:nvSpPr>
          <p:cNvPr id="28" name="AutoShape 28"/>
          <p:cNvSpPr/>
          <p:nvPr/>
        </p:nvSpPr>
        <p:spPr>
          <a:xfrm flipH="1">
            <a:off x="9119464" y="3008581"/>
            <a:ext cx="534188" cy="534188"/>
          </a:xfrm>
          <a:prstGeom prst="ellipse">
            <a:avLst/>
          </a:prstGeom>
          <a:solidFill>
            <a:schemeClr val="accent3">
              <a:alpha val="100000"/>
            </a:schemeClr>
          </a:solidFill>
        </p:spPr>
      </p:sp>
      <p:sp>
        <p:nvSpPr>
          <p:cNvPr id="29" name="TextBox 29"/>
          <p:cNvSpPr txBox="1"/>
          <p:nvPr/>
        </p:nvSpPr>
        <p:spPr>
          <a:xfrm flipH="1">
            <a:off x="7528879" y="2188528"/>
            <a:ext cx="39338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red card combat mechanism</a:t>
            </a:r>
            <a:endParaRPr lang="en-US" sz="1000">
              <a:solidFill>
                <a:schemeClr val="dk1">
                  <a:alpha val="100000"/>
                </a:schemeClr>
              </a:solidFill>
              <a:latin typeface="Noto Sans SC"/>
              <a:ea typeface="Noto Sans SC"/>
              <a:cs typeface="Noto Sans SC"/>
            </a:endParaRPr>
          </a:p>
        </p:txBody>
      </p:sp>
      <p:sp>
        <p:nvSpPr>
          <p:cNvPr id="30" name="TextBox 30"/>
          <p:cNvSpPr txBox="1"/>
          <p:nvPr/>
        </p:nvSpPr>
        <p:spPr>
          <a:xfrm flipH="1">
            <a:off x="7642088" y="1686081"/>
            <a:ext cx="3822902" cy="333375"/>
          </a:xfrm>
          <a:prstGeom prst="rect">
            <a:avLst/>
          </a:prstGeom>
          <a:noFill/>
        </p:spPr>
        <p:txBody>
          <a:bodyPr vert="horz" wrap="square" lIns="0" tIns="0" rIns="0" bIns="0" rtlCol="0" anchor="t" anchorCtr="0">
            <a:spAutoFit/>
          </a:bodyPr>
          <a:lstStyle/>
          <a:p>
            <a:pPr algn="r">
              <a:lnSpc>
                <a:spcPct val="100000"/>
              </a:lnSpc>
              <a:spcBef>
                <a:spcPct val="0"/>
              </a:spcBef>
            </a:pPr>
            <a:r>
              <a:rPr lang="en-US" sz="2000">
                <a:solidFill>
                  <a:schemeClr val="dk1">
                    <a:alpha val="100000"/>
                  </a:schemeClr>
                </a:solidFill>
                <a:latin typeface="Noto Sans SC"/>
                <a:ea typeface="Noto Sans SC"/>
                <a:cs typeface="Noto Sans SC"/>
              </a:rPr>
              <a:t>Visual Kanban</a:t>
            </a:r>
            <a:endParaRPr lang="en-US" sz="2000">
              <a:solidFill>
                <a:schemeClr val="dk1">
                  <a:alpha val="100000"/>
                </a:scheme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gn="l">
              <a:lnSpc>
                <a:spcPct val="90000"/>
              </a:lnSpc>
              <a:spcBef>
                <a:spcPct val="0"/>
              </a:spcBef>
            </a:pPr>
            <a:r>
              <a:rPr lang="en-US" sz="3000" b="1">
                <a:solidFill>
                  <a:schemeClr val="dk2">
                    <a:alpha val="100000"/>
                  </a:schemeClr>
                </a:solidFill>
                <a:latin typeface="Noto Sans SC"/>
                <a:ea typeface="Noto Sans SC"/>
                <a:cs typeface="Noto Sans SC"/>
              </a:rPr>
              <a:t>Common challenges and solutions</a:t>
            </a:r>
            <a:endParaRPr lang="en-US" sz="3000" b="1">
              <a:solidFill>
                <a:schemeClr val="dk2">
                  <a:alpha val="100000"/>
                </a:schemeClr>
              </a:solidFill>
              <a:latin typeface="Noto Sans SC"/>
              <a:ea typeface="Noto Sans SC"/>
              <a:cs typeface="Noto Sans SC"/>
            </a:endParaRPr>
          </a:p>
        </p:txBody>
      </p:sp>
      <p:sp>
        <p:nvSpPr>
          <p:cNvPr id="32" name="Freeform 32"/>
          <p:cNvSpPr/>
          <p:nvPr/>
        </p:nvSpPr>
        <p:spPr>
          <a:xfrm>
            <a:off x="1734503" y="3094672"/>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3" name="Freeform 33"/>
          <p:cNvSpPr/>
          <p:nvPr/>
        </p:nvSpPr>
        <p:spPr>
          <a:xfrm>
            <a:off x="844549" y="3094477"/>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4" name="Freeform 34"/>
          <p:cNvSpPr/>
          <p:nvPr/>
        </p:nvSpPr>
        <p:spPr>
          <a:xfrm>
            <a:off x="2624833" y="3113527"/>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
        <p:nvSpPr>
          <p:cNvPr id="35" name="Freeform 35"/>
          <p:cNvSpPr/>
          <p:nvPr/>
        </p:nvSpPr>
        <p:spPr>
          <a:xfrm>
            <a:off x="9200820" y="3104002"/>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6" name="Freeform 36"/>
          <p:cNvSpPr/>
          <p:nvPr/>
        </p:nvSpPr>
        <p:spPr>
          <a:xfrm>
            <a:off x="10086379" y="3094477"/>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7" name="Freeform 37"/>
          <p:cNvSpPr/>
          <p:nvPr/>
        </p:nvSpPr>
        <p:spPr>
          <a:xfrm>
            <a:off x="10981103" y="3104002"/>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 You</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主题​​">
  <a:themeElements>
    <a:clrScheme name="Office">
      <a:dk1>
        <a:srgbClr val="1F1F1F"/>
      </a:dk1>
      <a:lt1>
        <a:srgbClr val="F7F7F7"/>
      </a:lt1>
      <a:dk2>
        <a:srgbClr val="1F1F1F"/>
      </a:dk2>
      <a:lt2>
        <a:srgbClr val="CEDFEF"/>
      </a:lt2>
      <a:accent1>
        <a:srgbClr val="6EA8D0"/>
      </a:accent1>
      <a:accent2>
        <a:srgbClr val="6EA8D0"/>
      </a:accent2>
      <a:accent3>
        <a:srgbClr val="3C7DA9"/>
      </a:accent3>
      <a:accent4>
        <a:srgbClr val="5194C3"/>
      </a:accent4>
      <a:accent5>
        <a:srgbClr val="78C2D1"/>
      </a:accent5>
      <a:accent6>
        <a:srgbClr val="4289CF"/>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fontScheme name="">
      <a:majorFont>
        <a:latin typeface="Eras Medium ITC"/>
        <a:ea typeface="Calibri"/>
        <a:cs typeface=""/>
      </a:majorFont>
      <a:minorFont>
        <a:latin typeface="Eras Medium ITC"/>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5948</Words>
  <Application>Microsoft PowerPoint</Application>
  <PresentationFormat>Widescreen</PresentationFormat>
  <Paragraphs>690</Paragraphs>
  <Slides>31</Slides>
  <Notes>0</Notes>
  <HiddenSlides>0</HiddenSlides>
  <MMClips>0</MMClips>
  <ScaleCrop>false</ScaleCrop>
  <HeadingPairs>
    <vt:vector size="6" baseType="variant">
      <vt:variant>
        <vt:lpstr>Fonts Used</vt:lpstr>
      </vt:variant>
      <vt:variant>
        <vt:i4>23</vt:i4>
      </vt:variant>
      <vt:variant>
        <vt:lpstr>主题</vt:lpstr>
      </vt:variant>
      <vt:variant>
        <vt:i4>2</vt:i4>
      </vt:variant>
      <vt:variant>
        <vt:lpstr>幻灯片标题</vt:lpstr>
      </vt:variant>
      <vt:variant>
        <vt:i4>31</vt:i4>
      </vt:variant>
    </vt:vector>
  </HeadingPairs>
  <TitlesOfParts>
    <vt:vector size="56" baseType="lpstr">
      <vt:lpstr>Arial</vt:lpstr>
      <vt:lpstr>Calibri</vt:lpstr>
      <vt:lpstr>Wingdings</vt:lpstr>
      <vt:lpstr>Noto Sans SC</vt:lpstr>
      <vt:lpstr>Thonburi</vt:lpstr>
      <vt:lpstr>Calibri</vt:lpstr>
      <vt:lpstr>Calibri-简</vt:lpstr>
      <vt:lpstr>Calibri</vt:lpstr>
      <vt:lpstr>汉仪旗黑</vt:lpstr>
      <vt:lpstr>Arial Unicode MS</vt:lpstr>
      <vt:lpstr>等线 Light</vt:lpstr>
      <vt:lpstr>苹方-简</vt:lpstr>
      <vt:lpstr>等线</vt:lpstr>
      <vt:lpstr>Calibri</vt:lpstr>
      <vt:lpstr>Helvetica Neue</vt:lpstr>
      <vt:lpstr>Helvetica</vt:lpstr>
      <vt:lpstr>Helvetica</vt:lpstr>
      <vt:lpstr>Noto Sans SC</vt:lpstr>
      <vt:lpstr>Eras Medium ITC</vt:lpstr>
      <vt:lpstr>儷宋 Pro</vt:lpstr>
      <vt:lpstr>Eras Light ITC</vt:lpstr>
      <vt:lpstr>Calibri</vt:lpstr>
      <vt:lpstr>Segoe UI</vt:lpstr>
      <vt:lpstr>Office 主题​​</vt:lpstr>
      <vt:lpstr>2_Office 主题</vt:lpstr>
      <vt:lpstr>供应商质量管理体系搭建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Thanks！谢谢！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王新民</cp:lastModifiedBy>
  <cp:revision>3</cp:revision>
  <dcterms:created xsi:type="dcterms:W3CDTF">2026-03-31T15:29:18Z</dcterms:created>
  <dcterms:modified xsi:type="dcterms:W3CDTF">2026-03-31T15:29:18Z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f778af5ba703476b9a51e6b1c5fe2510_1774970884_19a338b125cc3910aba3477a0ecda765","ReservedCode1":"a2424c7b0794748c8df106092bbe2db452caf75379587050f6ef9d26529fedd2","ContentPropagator":"001191110000802100433B10001","PropagateID":"f778af5ba703476b9a51e6b1c5fe2510_1774970884_19a338b125cc3910aba3477a0ecda765","ReservedCode2":"a2424c7b0794748c8df106092bbe2db452caf75379587050f6ef9d26529fedd2"}</vt:lpwstr>
  </property>
  <property fmtid="{D5CDD505-2E9C-101B-9397-08002B2CF9AE}" pid="3" name="ICV">
    <vt:lpwstr>4A3DC393569AD4154EE8CB69D48C60DF_42</vt:lpwstr>
  </property>
  <property fmtid="{D5CDD505-2E9C-101B-9397-08002B2CF9AE}" pid="4" name="KSOProductBuildVer">
    <vt:lpwstr>2052-12.1.23155.23155</vt:lpwstr>
  </property>
</Properties>
</file>