
<file path=[Content_Types].xml><?xml version="1.0" encoding="utf-8"?>
<Types xmlns="http://schemas.openxmlformats.org/package/2006/content-types">
  <Default Extension="jpeg" ContentType="image/jpeg"/>
  <Default Extension="JPG" ContentType="image/.jpg"/>
  <Default Extension="png" ContentType="image/png"/>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 id="2147483660" r:id="rId3"/>
  </p:sldMasterIdLst>
  <p:notesMasterIdLst>
    <p:notesMasterId r:id="rId64"/>
  </p:notesMasterIdLst>
  <p:sldIdLst>
    <p:sldId id="319"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 id="292" r:id="rId40"/>
    <p:sldId id="293" r:id="rId41"/>
    <p:sldId id="294" r:id="rId42"/>
    <p:sldId id="295" r:id="rId43"/>
    <p:sldId id="296" r:id="rId44"/>
    <p:sldId id="297" r:id="rId45"/>
    <p:sldId id="298" r:id="rId46"/>
    <p:sldId id="299" r:id="rId47"/>
    <p:sldId id="300" r:id="rId48"/>
    <p:sldId id="301" r:id="rId49"/>
    <p:sldId id="302" r:id="rId50"/>
    <p:sldId id="303" r:id="rId51"/>
    <p:sldId id="304" r:id="rId52"/>
    <p:sldId id="305" r:id="rId53"/>
    <p:sldId id="306" r:id="rId54"/>
    <p:sldId id="307" r:id="rId55"/>
    <p:sldId id="308" r:id="rId56"/>
    <p:sldId id="309" r:id="rId57"/>
    <p:sldId id="310" r:id="rId58"/>
    <p:sldId id="311" r:id="rId59"/>
    <p:sldId id="312" r:id="rId60"/>
    <p:sldId id="313" r:id="rId61"/>
    <p:sldId id="314" r:id="rId62"/>
    <p:sldId id="320" r:id="rId63"/>
  </p:sldIdLst>
  <p:sldSz cx="12192000" cy="6858000" type="screen16x9"/>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520"/>
    <p:restoredTop sz="94674"/>
  </p:normalViewPr>
  <p:slideViewPr>
    <p:cSldViewPr snapToGrid="0">
      <p:cViewPr varScale="1">
        <p:scale>
          <a:sx n="124" d="100"/>
          <a:sy n="124" d="100"/>
        </p:scale>
        <p:origin x="224"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7" Type="http://schemas.openxmlformats.org/officeDocument/2006/relationships/tableStyles" Target="tableStyles.xml"/><Relationship Id="rId66" Type="http://schemas.openxmlformats.org/officeDocument/2006/relationships/viewProps" Target="viewProps.xml"/><Relationship Id="rId65" Type="http://schemas.openxmlformats.org/officeDocument/2006/relationships/presProps" Target="presProps.xml"/><Relationship Id="rId64" Type="http://schemas.openxmlformats.org/officeDocument/2006/relationships/notesMaster" Target="notesMasters/notesMaster1.xml"/><Relationship Id="rId63" Type="http://schemas.openxmlformats.org/officeDocument/2006/relationships/slide" Target="slides/slide60.xml"/><Relationship Id="rId62" Type="http://schemas.openxmlformats.org/officeDocument/2006/relationships/slide" Target="slides/slide59.xml"/><Relationship Id="rId61" Type="http://schemas.openxmlformats.org/officeDocument/2006/relationships/slide" Target="slides/slide58.xml"/><Relationship Id="rId60" Type="http://schemas.openxmlformats.org/officeDocument/2006/relationships/slide" Target="slides/slide57.xml"/><Relationship Id="rId6" Type="http://schemas.openxmlformats.org/officeDocument/2006/relationships/slide" Target="slides/slide3.xml"/><Relationship Id="rId59" Type="http://schemas.openxmlformats.org/officeDocument/2006/relationships/slide" Target="slides/slide56.xml"/><Relationship Id="rId58" Type="http://schemas.openxmlformats.org/officeDocument/2006/relationships/slide" Target="slides/slide55.xml"/><Relationship Id="rId57" Type="http://schemas.openxmlformats.org/officeDocument/2006/relationships/slide" Target="slides/slide54.xml"/><Relationship Id="rId56" Type="http://schemas.openxmlformats.org/officeDocument/2006/relationships/slide" Target="slides/slide53.xml"/><Relationship Id="rId55" Type="http://schemas.openxmlformats.org/officeDocument/2006/relationships/slide" Target="slides/slide52.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slide" Target="slides/slide2.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Master" Target="slideMasters/slideMaster2.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Click here to edit the master text style</a:t>
            </a:r>
            <a:endParaRPr lang="zh-CN" altLang="en-US" smtClean="0"/>
          </a:p>
          <a:p>
            <a:pPr lvl="1"/>
            <a:r>
              <a:rPr lang="zh-CN" altLang="en-US" smtClean="0"/>
              <a:t>Level 2</a:t>
            </a:r>
            <a:endParaRPr lang="zh-CN" altLang="en-US" smtClean="0"/>
          </a:p>
          <a:p>
            <a:pPr lvl="2"/>
            <a:r>
              <a:rPr lang="zh-CN" altLang="en-US" smtClean="0"/>
              <a:t>Level 3</a:t>
            </a:r>
            <a:endParaRPr lang="zh-CN" altLang="en-US" smtClean="0"/>
          </a:p>
          <a:p>
            <a:pPr lvl="3"/>
            <a:r>
              <a:rPr lang="zh-CN" altLang="en-US" smtClean="0"/>
              <a:t>Level 4</a:t>
            </a:r>
            <a:endParaRPr lang="zh-CN" altLang="en-US" smtClean="0"/>
          </a:p>
          <a:p>
            <a:pPr lvl="4"/>
            <a:r>
              <a:rPr lang="zh-CN" altLang="en-US" smtClean="0"/>
              <a:t>Level 5</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s://www.zhiliangclub.com" TargetMode="External"/><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kumimoji="1" lang="zh-CN" altLang="en-US"/>
              <a:t>Click here to edit the master title style</a:t>
            </a:r>
            <a:endParaRPr kumimoji="1"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zh-CN" altLang="en-US"/>
              <a:t>Click here to edit master subtitle style</a:t>
            </a:r>
            <a:endParaRPr kumimoji="1" lang="zh-CN" altLang="en-US"/>
          </a:p>
        </p:txBody>
      </p:sp>
      <p:sp>
        <p:nvSpPr>
          <p:cNvPr id="4" name="日期占位符 3"/>
          <p:cNvSpPr>
            <a:spLocks noGrp="1"/>
          </p:cNvSpPr>
          <p:nvPr>
            <p:ph type="dt" sz="half" idx="10"/>
          </p:nvPr>
        </p:nvSpPr>
        <p:spPr/>
        <p:txBody>
          <a:bodyPr/>
          <a:lstStyle/>
          <a:p>
            <a:fld id="{BDC48963-C8E2-1E4C-A771-F62A9F2C7DEC}"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14F1114B-15D0-654E-97CA-9E77F051A874}" type="slidenum">
              <a:rPr kumimoji="1" lang="zh-CN" altLang="en-US" smtClean="0"/>
            </a:fld>
            <a:endParaRPr kumimoji="1"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Click here to edit the master title style</a:t>
            </a:r>
            <a:endParaRPr kumimoji="1" lang="zh-CN" altLang="en-US"/>
          </a:p>
        </p:txBody>
      </p:sp>
      <p:sp>
        <p:nvSpPr>
          <p:cNvPr id="3" name="内容占位符 2"/>
          <p:cNvSpPr>
            <a:spLocks noGrp="1"/>
          </p:cNvSpPr>
          <p:nvPr>
            <p:ph idx="1"/>
          </p:nvPr>
        </p:nvSpPr>
        <p:spPr/>
        <p:txBody>
          <a:bodyPr/>
          <a:lstStyle/>
          <a:p>
            <a:pPr lvl="0"/>
            <a:r>
              <a:rPr kumimoji="1" lang="zh-CN" altLang="en-US"/>
              <a:t>Click here to edit the master text style</a:t>
            </a:r>
            <a:endParaRPr kumimoji="1" lang="zh-CN" altLang="en-US"/>
          </a:p>
          <a:p>
            <a:pPr lvl="1"/>
            <a:r>
              <a:rPr kumimoji="1" lang="zh-CN" altLang="en-US"/>
              <a:t>Level 2</a:t>
            </a:r>
            <a:endParaRPr kumimoji="1" lang="zh-CN" altLang="en-US"/>
          </a:p>
          <a:p>
            <a:pPr lvl="2"/>
            <a:r>
              <a:rPr kumimoji="1" lang="zh-CN" altLang="en-US"/>
              <a:t>Level three</a:t>
            </a:r>
            <a:endParaRPr kumimoji="1" lang="zh-CN" altLang="en-US"/>
          </a:p>
          <a:p>
            <a:pPr lvl="3"/>
            <a:r>
              <a:rPr kumimoji="1" lang="zh-CN" altLang="en-US"/>
              <a:t>Level 4</a:t>
            </a:r>
            <a:endParaRPr kumimoji="1" lang="zh-CN" altLang="en-US"/>
          </a:p>
          <a:p>
            <a:pPr lvl="4"/>
            <a:r>
              <a:rPr kumimoji="1" lang="zh-CN" altLang="en-US"/>
              <a:t>Level 5</a:t>
            </a:r>
            <a:endParaRPr kumimoji="1" lang="zh-CN" altLang="en-US"/>
          </a:p>
        </p:txBody>
      </p:sp>
      <p:sp>
        <p:nvSpPr>
          <p:cNvPr id="4" name="日期占位符 3"/>
          <p:cNvSpPr>
            <a:spLocks noGrp="1"/>
          </p:cNvSpPr>
          <p:nvPr>
            <p:ph type="dt" sz="half" idx="10"/>
          </p:nvPr>
        </p:nvSpPr>
        <p:spPr/>
        <p:txBody>
          <a:bodyPr/>
          <a:lstStyle/>
          <a:p>
            <a:fld id="{BDC48963-C8E2-1E4C-A771-F62A9F2C7DEC}"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14F1114B-15D0-654E-97CA-9E77F051A874}" type="slidenum">
              <a:rPr kumimoji="1" lang="zh-CN" altLang="en-US" smtClean="0"/>
            </a:fld>
            <a:endParaRPr kumimoji="1"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kumimoji="1" lang="zh-CN" altLang="en-US"/>
              <a:t>Click here to edit the master title style</a:t>
            </a:r>
            <a:endParaRPr kumimoji="1"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zh-CN" altLang="en-US"/>
              <a:t>Click here to edit the master text style</a:t>
            </a:r>
            <a:endParaRPr kumimoji="1" lang="zh-CN" altLang="en-US"/>
          </a:p>
        </p:txBody>
      </p:sp>
      <p:sp>
        <p:nvSpPr>
          <p:cNvPr id="4" name="日期占位符 3"/>
          <p:cNvSpPr>
            <a:spLocks noGrp="1"/>
          </p:cNvSpPr>
          <p:nvPr>
            <p:ph type="dt" sz="half" idx="10"/>
          </p:nvPr>
        </p:nvSpPr>
        <p:spPr/>
        <p:txBody>
          <a:bodyPr/>
          <a:lstStyle/>
          <a:p>
            <a:fld id="{BDC48963-C8E2-1E4C-A771-F62A9F2C7DEC}"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14F1114B-15D0-654E-97CA-9E77F051A874}" type="slidenum">
              <a:rPr kumimoji="1" lang="zh-CN" altLang="en-US" smtClean="0"/>
            </a:fld>
            <a:endParaRPr kumimoji="1"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Click here to edit the master title style</a:t>
            </a:r>
            <a:endParaRPr kumimoji="1" lang="zh-CN" altLang="en-US"/>
          </a:p>
        </p:txBody>
      </p:sp>
      <p:sp>
        <p:nvSpPr>
          <p:cNvPr id="3" name="内容占位符 2"/>
          <p:cNvSpPr>
            <a:spLocks noGrp="1"/>
          </p:cNvSpPr>
          <p:nvPr>
            <p:ph sz="half" idx="1"/>
          </p:nvPr>
        </p:nvSpPr>
        <p:spPr>
          <a:xfrm>
            <a:off x="838200" y="1825625"/>
            <a:ext cx="5181600" cy="4351338"/>
          </a:xfrm>
        </p:spPr>
        <p:txBody>
          <a:bodyPr/>
          <a:lstStyle/>
          <a:p>
            <a:pPr lvl="0"/>
            <a:r>
              <a:rPr kumimoji="1" lang="zh-CN" altLang="en-US"/>
              <a:t>Click here to edit the master text style</a:t>
            </a:r>
            <a:endParaRPr kumimoji="1" lang="zh-CN" altLang="en-US"/>
          </a:p>
          <a:p>
            <a:pPr lvl="1"/>
            <a:r>
              <a:rPr kumimoji="1" lang="zh-CN" altLang="en-US"/>
              <a:t>Level 2</a:t>
            </a:r>
            <a:endParaRPr kumimoji="1" lang="zh-CN" altLang="en-US"/>
          </a:p>
          <a:p>
            <a:pPr lvl="2"/>
            <a:r>
              <a:rPr kumimoji="1" lang="zh-CN" altLang="en-US"/>
              <a:t>Level three</a:t>
            </a:r>
            <a:endParaRPr kumimoji="1" lang="zh-CN" altLang="en-US"/>
          </a:p>
          <a:p>
            <a:pPr lvl="3"/>
            <a:r>
              <a:rPr kumimoji="1" lang="zh-CN" altLang="en-US"/>
              <a:t>Level 4</a:t>
            </a:r>
            <a:endParaRPr kumimoji="1" lang="zh-CN" altLang="en-US"/>
          </a:p>
          <a:p>
            <a:pPr lvl="4"/>
            <a:r>
              <a:rPr kumimoji="1" lang="zh-CN" altLang="en-US"/>
              <a:t>Level 5</a:t>
            </a:r>
            <a:endParaRPr kumimoji="1" lang="zh-CN" altLang="en-US"/>
          </a:p>
        </p:txBody>
      </p:sp>
      <p:sp>
        <p:nvSpPr>
          <p:cNvPr id="4" name="内容占位符 3"/>
          <p:cNvSpPr>
            <a:spLocks noGrp="1"/>
          </p:cNvSpPr>
          <p:nvPr>
            <p:ph sz="half" idx="2"/>
          </p:nvPr>
        </p:nvSpPr>
        <p:spPr>
          <a:xfrm>
            <a:off x="6172200" y="1825625"/>
            <a:ext cx="5181600" cy="4351338"/>
          </a:xfrm>
        </p:spPr>
        <p:txBody>
          <a:bodyPr/>
          <a:lstStyle/>
          <a:p>
            <a:pPr lvl="0"/>
            <a:r>
              <a:rPr kumimoji="1" lang="zh-CN" altLang="en-US"/>
              <a:t>Click here to edit the master text style</a:t>
            </a:r>
            <a:endParaRPr kumimoji="1" lang="zh-CN" altLang="en-US"/>
          </a:p>
          <a:p>
            <a:pPr lvl="1"/>
            <a:r>
              <a:rPr kumimoji="1" lang="zh-CN" altLang="en-US"/>
              <a:t>Level 2</a:t>
            </a:r>
            <a:endParaRPr kumimoji="1" lang="zh-CN" altLang="en-US"/>
          </a:p>
          <a:p>
            <a:pPr lvl="2"/>
            <a:r>
              <a:rPr kumimoji="1" lang="zh-CN" altLang="en-US"/>
              <a:t>Level three</a:t>
            </a:r>
            <a:endParaRPr kumimoji="1" lang="zh-CN" altLang="en-US"/>
          </a:p>
          <a:p>
            <a:pPr lvl="3"/>
            <a:r>
              <a:rPr kumimoji="1" lang="zh-CN" altLang="en-US"/>
              <a:t>Level 4</a:t>
            </a:r>
            <a:endParaRPr kumimoji="1" lang="zh-CN" altLang="en-US"/>
          </a:p>
          <a:p>
            <a:pPr lvl="4"/>
            <a:r>
              <a:rPr kumimoji="1" lang="zh-CN" altLang="en-US"/>
              <a:t>Level 5</a:t>
            </a:r>
            <a:endParaRPr kumimoji="1" lang="zh-CN" altLang="en-US"/>
          </a:p>
        </p:txBody>
      </p:sp>
      <p:sp>
        <p:nvSpPr>
          <p:cNvPr id="5" name="日期占位符 4"/>
          <p:cNvSpPr>
            <a:spLocks noGrp="1"/>
          </p:cNvSpPr>
          <p:nvPr>
            <p:ph type="dt" sz="half" idx="10"/>
          </p:nvPr>
        </p:nvSpPr>
        <p:spPr/>
        <p:txBody>
          <a:bodyPr/>
          <a:lstStyle/>
          <a:p>
            <a:fld id="{BDC48963-C8E2-1E4C-A771-F62A9F2C7DEC}" type="datetimeFigureOut">
              <a:rPr kumimoji="1" lang="zh-CN" altLang="en-US" smtClean="0"/>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灯片编号占位符 6"/>
          <p:cNvSpPr>
            <a:spLocks noGrp="1"/>
          </p:cNvSpPr>
          <p:nvPr>
            <p:ph type="sldNum" sz="quarter" idx="12"/>
          </p:nvPr>
        </p:nvSpPr>
        <p:spPr/>
        <p:txBody>
          <a:bodyPr/>
          <a:lstStyle/>
          <a:p>
            <a:fld id="{14F1114B-15D0-654E-97CA-9E77F051A874}" type="slidenum">
              <a:rPr kumimoji="1" lang="zh-CN" altLang="en-US" smtClean="0"/>
            </a:fld>
            <a:endParaRPr kumimoji="1"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kumimoji="1" lang="zh-CN" altLang="en-US"/>
              <a:t>Click here to edit the master title style</a:t>
            </a:r>
            <a:endParaRPr kumimoji="1"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en-US"/>
              <a:t>Click here to edit the master text style</a:t>
            </a:r>
            <a:endParaRPr kumimoji="1" lang="zh-CN" altLang="en-US"/>
          </a:p>
        </p:txBody>
      </p:sp>
      <p:sp>
        <p:nvSpPr>
          <p:cNvPr id="4" name="内容占位符 3"/>
          <p:cNvSpPr>
            <a:spLocks noGrp="1"/>
          </p:cNvSpPr>
          <p:nvPr>
            <p:ph sz="half" idx="2"/>
          </p:nvPr>
        </p:nvSpPr>
        <p:spPr>
          <a:xfrm>
            <a:off x="839788" y="2505075"/>
            <a:ext cx="5157787" cy="3684588"/>
          </a:xfrm>
        </p:spPr>
        <p:txBody>
          <a:bodyPr/>
          <a:lstStyle/>
          <a:p>
            <a:pPr lvl="0"/>
            <a:r>
              <a:rPr kumimoji="1" lang="zh-CN" altLang="en-US"/>
              <a:t>Click here to edit the master text style</a:t>
            </a:r>
            <a:endParaRPr kumimoji="1" lang="zh-CN" altLang="en-US"/>
          </a:p>
          <a:p>
            <a:pPr lvl="1"/>
            <a:r>
              <a:rPr kumimoji="1" lang="zh-CN" altLang="en-US"/>
              <a:t>Level 2</a:t>
            </a:r>
            <a:endParaRPr kumimoji="1" lang="zh-CN" altLang="en-US"/>
          </a:p>
          <a:p>
            <a:pPr lvl="2"/>
            <a:r>
              <a:rPr kumimoji="1" lang="zh-CN" altLang="en-US"/>
              <a:t>Level three</a:t>
            </a:r>
            <a:endParaRPr kumimoji="1" lang="zh-CN" altLang="en-US"/>
          </a:p>
          <a:p>
            <a:pPr lvl="3"/>
            <a:r>
              <a:rPr kumimoji="1" lang="zh-CN" altLang="en-US"/>
              <a:t>Level 4</a:t>
            </a:r>
            <a:endParaRPr kumimoji="1" lang="zh-CN" altLang="en-US"/>
          </a:p>
          <a:p>
            <a:pPr lvl="4"/>
            <a:r>
              <a:rPr kumimoji="1" lang="zh-CN" altLang="en-US"/>
              <a:t>Level 5</a:t>
            </a:r>
            <a:endParaRPr kumimoji="1"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en-US"/>
              <a:t>Click here to edit the master text style</a:t>
            </a:r>
            <a:endParaRPr kumimoji="1" lang="zh-CN" altLang="en-US"/>
          </a:p>
        </p:txBody>
      </p:sp>
      <p:sp>
        <p:nvSpPr>
          <p:cNvPr id="6" name="内容占位符 5"/>
          <p:cNvSpPr>
            <a:spLocks noGrp="1"/>
          </p:cNvSpPr>
          <p:nvPr>
            <p:ph sz="quarter" idx="4"/>
          </p:nvPr>
        </p:nvSpPr>
        <p:spPr>
          <a:xfrm>
            <a:off x="6172200" y="2505075"/>
            <a:ext cx="5183188" cy="3684588"/>
          </a:xfrm>
        </p:spPr>
        <p:txBody>
          <a:bodyPr/>
          <a:lstStyle/>
          <a:p>
            <a:pPr lvl="0"/>
            <a:r>
              <a:rPr kumimoji="1" lang="zh-CN" altLang="en-US"/>
              <a:t>Click here to edit the master text style</a:t>
            </a:r>
            <a:endParaRPr kumimoji="1" lang="zh-CN" altLang="en-US"/>
          </a:p>
          <a:p>
            <a:pPr lvl="1"/>
            <a:r>
              <a:rPr kumimoji="1" lang="zh-CN" altLang="en-US"/>
              <a:t>Level 2</a:t>
            </a:r>
            <a:endParaRPr kumimoji="1" lang="zh-CN" altLang="en-US"/>
          </a:p>
          <a:p>
            <a:pPr lvl="2"/>
            <a:r>
              <a:rPr kumimoji="1" lang="zh-CN" altLang="en-US"/>
              <a:t>Level three</a:t>
            </a:r>
            <a:endParaRPr kumimoji="1" lang="zh-CN" altLang="en-US"/>
          </a:p>
          <a:p>
            <a:pPr lvl="3"/>
            <a:r>
              <a:rPr kumimoji="1" lang="zh-CN" altLang="en-US"/>
              <a:t>Level 4</a:t>
            </a:r>
            <a:endParaRPr kumimoji="1" lang="zh-CN" altLang="en-US"/>
          </a:p>
          <a:p>
            <a:pPr lvl="4"/>
            <a:r>
              <a:rPr kumimoji="1" lang="zh-CN" altLang="en-US"/>
              <a:t>Level 5</a:t>
            </a:r>
            <a:endParaRPr kumimoji="1" lang="zh-CN" altLang="en-US"/>
          </a:p>
        </p:txBody>
      </p:sp>
      <p:sp>
        <p:nvSpPr>
          <p:cNvPr id="7" name="日期占位符 6"/>
          <p:cNvSpPr>
            <a:spLocks noGrp="1"/>
          </p:cNvSpPr>
          <p:nvPr>
            <p:ph type="dt" sz="half" idx="10"/>
          </p:nvPr>
        </p:nvSpPr>
        <p:spPr/>
        <p:txBody>
          <a:bodyPr/>
          <a:lstStyle/>
          <a:p>
            <a:fld id="{BDC48963-C8E2-1E4C-A771-F62A9F2C7DEC}" type="datetimeFigureOut">
              <a:rPr kumimoji="1" lang="zh-CN" altLang="en-US" smtClean="0"/>
            </a:fld>
            <a:endParaRPr kumimoji="1" lang="zh-CN" altLang="en-US"/>
          </a:p>
        </p:txBody>
      </p:sp>
      <p:sp>
        <p:nvSpPr>
          <p:cNvPr id="8" name="页脚占位符 7"/>
          <p:cNvSpPr>
            <a:spLocks noGrp="1"/>
          </p:cNvSpPr>
          <p:nvPr>
            <p:ph type="ftr" sz="quarter" idx="11"/>
          </p:nvPr>
        </p:nvSpPr>
        <p:spPr/>
        <p:txBody>
          <a:bodyPr/>
          <a:lstStyle/>
          <a:p>
            <a:endParaRPr kumimoji="1" lang="zh-CN" altLang="en-US"/>
          </a:p>
        </p:txBody>
      </p:sp>
      <p:sp>
        <p:nvSpPr>
          <p:cNvPr id="9" name="灯片编号占位符 8"/>
          <p:cNvSpPr>
            <a:spLocks noGrp="1"/>
          </p:cNvSpPr>
          <p:nvPr>
            <p:ph type="sldNum" sz="quarter" idx="12"/>
          </p:nvPr>
        </p:nvSpPr>
        <p:spPr/>
        <p:txBody>
          <a:bodyPr/>
          <a:lstStyle/>
          <a:p>
            <a:fld id="{14F1114B-15D0-654E-97CA-9E77F051A874}" type="slidenum">
              <a:rPr kumimoji="1" lang="zh-CN" altLang="en-US" smtClean="0"/>
            </a:fld>
            <a:endParaRPr kumimoji="1"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Click here to edit the master title style</a:t>
            </a:r>
            <a:endParaRPr kumimoji="1" lang="zh-CN" altLang="en-US"/>
          </a:p>
        </p:txBody>
      </p:sp>
      <p:sp>
        <p:nvSpPr>
          <p:cNvPr id="3" name="日期占位符 2"/>
          <p:cNvSpPr>
            <a:spLocks noGrp="1"/>
          </p:cNvSpPr>
          <p:nvPr>
            <p:ph type="dt" sz="half" idx="10"/>
          </p:nvPr>
        </p:nvSpPr>
        <p:spPr/>
        <p:txBody>
          <a:bodyPr/>
          <a:lstStyle/>
          <a:p>
            <a:fld id="{BDC48963-C8E2-1E4C-A771-F62A9F2C7DEC}" type="datetimeFigureOut">
              <a:rPr kumimoji="1" lang="zh-CN" altLang="en-US" smtClean="0"/>
            </a:fld>
            <a:endParaRPr kumimoji="1" lang="zh-CN" altLang="en-US"/>
          </a:p>
        </p:txBody>
      </p:sp>
      <p:sp>
        <p:nvSpPr>
          <p:cNvPr id="4" name="页脚占位符 3"/>
          <p:cNvSpPr>
            <a:spLocks noGrp="1"/>
          </p:cNvSpPr>
          <p:nvPr>
            <p:ph type="ftr" sz="quarter" idx="11"/>
          </p:nvPr>
        </p:nvSpPr>
        <p:spPr/>
        <p:txBody>
          <a:bodyPr/>
          <a:lstStyle/>
          <a:p>
            <a:endParaRPr kumimoji="1" lang="zh-CN" altLang="en-US"/>
          </a:p>
        </p:txBody>
      </p:sp>
      <p:sp>
        <p:nvSpPr>
          <p:cNvPr id="5" name="灯片编号占位符 4"/>
          <p:cNvSpPr>
            <a:spLocks noGrp="1"/>
          </p:cNvSpPr>
          <p:nvPr>
            <p:ph type="sldNum" sz="quarter" idx="12"/>
          </p:nvPr>
        </p:nvSpPr>
        <p:spPr/>
        <p:txBody>
          <a:bodyPr/>
          <a:lstStyle/>
          <a:p>
            <a:fld id="{14F1114B-15D0-654E-97CA-9E77F051A874}" type="slidenum">
              <a:rPr kumimoji="1" lang="zh-CN" altLang="en-US" smtClean="0"/>
            </a:fld>
            <a:endParaRPr kumimoji="1"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DC48963-C8E2-1E4C-A771-F62A9F2C7DEC}" type="datetimeFigureOut">
              <a:rPr kumimoji="1" lang="zh-CN" altLang="en-US" smtClean="0"/>
            </a:fld>
            <a:endParaRPr kumimoji="1" lang="zh-CN" altLang="en-US"/>
          </a:p>
        </p:txBody>
      </p:sp>
      <p:sp>
        <p:nvSpPr>
          <p:cNvPr id="3" name="页脚占位符 2"/>
          <p:cNvSpPr>
            <a:spLocks noGrp="1"/>
          </p:cNvSpPr>
          <p:nvPr>
            <p:ph type="ftr" sz="quarter" idx="11"/>
          </p:nvPr>
        </p:nvSpPr>
        <p:spPr/>
        <p:txBody>
          <a:bodyPr/>
          <a:lstStyle/>
          <a:p>
            <a:endParaRPr kumimoji="1" lang="zh-CN" altLang="en-US"/>
          </a:p>
        </p:txBody>
      </p:sp>
      <p:sp>
        <p:nvSpPr>
          <p:cNvPr id="4" name="灯片编号占位符 3"/>
          <p:cNvSpPr>
            <a:spLocks noGrp="1"/>
          </p:cNvSpPr>
          <p:nvPr>
            <p:ph type="sldNum" sz="quarter" idx="12"/>
          </p:nvPr>
        </p:nvSpPr>
        <p:spPr/>
        <p:txBody>
          <a:bodyPr/>
          <a:lstStyle/>
          <a:p>
            <a:fld id="{14F1114B-15D0-654E-97CA-9E77F051A874}" type="slidenum">
              <a:rPr kumimoji="1" lang="zh-CN" altLang="en-US" smtClean="0"/>
            </a:fld>
            <a:endParaRPr kumimoji="1"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kumimoji="1" lang="zh-CN" altLang="en-US"/>
              <a:t>Click here to edit the master title style</a:t>
            </a:r>
            <a:endParaRPr kumimoji="1"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zh-CN" altLang="en-US"/>
              <a:t>Click here to edit the master text style</a:t>
            </a:r>
            <a:endParaRPr kumimoji="1" lang="zh-CN" altLang="en-US"/>
          </a:p>
          <a:p>
            <a:pPr lvl="1"/>
            <a:r>
              <a:rPr kumimoji="1" lang="zh-CN" altLang="en-US"/>
              <a:t>Level 2</a:t>
            </a:r>
            <a:endParaRPr kumimoji="1" lang="zh-CN" altLang="en-US"/>
          </a:p>
          <a:p>
            <a:pPr lvl="2"/>
            <a:r>
              <a:rPr kumimoji="1" lang="zh-CN" altLang="en-US"/>
              <a:t>Level three</a:t>
            </a:r>
            <a:endParaRPr kumimoji="1" lang="zh-CN" altLang="en-US"/>
          </a:p>
          <a:p>
            <a:pPr lvl="3"/>
            <a:r>
              <a:rPr kumimoji="1" lang="zh-CN" altLang="en-US"/>
              <a:t>Level 4</a:t>
            </a:r>
            <a:endParaRPr kumimoji="1" lang="zh-CN" altLang="en-US"/>
          </a:p>
          <a:p>
            <a:pPr lvl="4"/>
            <a:r>
              <a:rPr kumimoji="1" lang="zh-CN" altLang="en-US"/>
              <a:t>Level 5</a:t>
            </a:r>
            <a:endParaRPr kumimoji="1"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en-US"/>
              <a:t>Click here to edit the master text style</a:t>
            </a:r>
            <a:endParaRPr kumimoji="1" lang="zh-CN" altLang="en-US"/>
          </a:p>
        </p:txBody>
      </p:sp>
      <p:sp>
        <p:nvSpPr>
          <p:cNvPr id="5" name="日期占位符 4"/>
          <p:cNvSpPr>
            <a:spLocks noGrp="1"/>
          </p:cNvSpPr>
          <p:nvPr>
            <p:ph type="dt" sz="half" idx="10"/>
          </p:nvPr>
        </p:nvSpPr>
        <p:spPr/>
        <p:txBody>
          <a:bodyPr/>
          <a:lstStyle/>
          <a:p>
            <a:fld id="{BDC48963-C8E2-1E4C-A771-F62A9F2C7DEC}" type="datetimeFigureOut">
              <a:rPr kumimoji="1" lang="zh-CN" altLang="en-US" smtClean="0"/>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灯片编号占位符 6"/>
          <p:cNvSpPr>
            <a:spLocks noGrp="1"/>
          </p:cNvSpPr>
          <p:nvPr>
            <p:ph type="sldNum" sz="quarter" idx="12"/>
          </p:nvPr>
        </p:nvSpPr>
        <p:spPr/>
        <p:txBody>
          <a:bodyPr/>
          <a:lstStyle/>
          <a:p>
            <a:fld id="{14F1114B-15D0-654E-97CA-9E77F051A874}" type="slidenum">
              <a:rPr kumimoji="1" lang="zh-CN" altLang="en-US" smtClean="0"/>
            </a:fld>
            <a:endParaRPr kumimoji="1"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kumimoji="1" lang="zh-CN" altLang="en-US"/>
              <a:t>Click here to edit the master title style</a:t>
            </a:r>
            <a:endParaRPr kumimoji="1"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en-US"/>
              <a:t>Click here to edit the master text style</a:t>
            </a:r>
            <a:endParaRPr kumimoji="1" lang="zh-CN" altLang="en-US"/>
          </a:p>
        </p:txBody>
      </p:sp>
      <p:sp>
        <p:nvSpPr>
          <p:cNvPr id="5" name="日期占位符 4"/>
          <p:cNvSpPr>
            <a:spLocks noGrp="1"/>
          </p:cNvSpPr>
          <p:nvPr>
            <p:ph type="dt" sz="half" idx="10"/>
          </p:nvPr>
        </p:nvSpPr>
        <p:spPr/>
        <p:txBody>
          <a:bodyPr/>
          <a:lstStyle/>
          <a:p>
            <a:fld id="{BDC48963-C8E2-1E4C-A771-F62A9F2C7DEC}" type="datetimeFigureOut">
              <a:rPr kumimoji="1" lang="zh-CN" altLang="en-US" smtClean="0"/>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灯片编号占位符 6"/>
          <p:cNvSpPr>
            <a:spLocks noGrp="1"/>
          </p:cNvSpPr>
          <p:nvPr>
            <p:ph type="sldNum" sz="quarter" idx="12"/>
          </p:nvPr>
        </p:nvSpPr>
        <p:spPr/>
        <p:txBody>
          <a:bodyPr/>
          <a:lstStyle/>
          <a:p>
            <a:fld id="{14F1114B-15D0-654E-97CA-9E77F051A874}" type="slidenum">
              <a:rPr kumimoji="1" lang="zh-CN" altLang="en-US" smtClean="0"/>
            </a:fld>
            <a:endParaRPr kumimoji="1"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Click here to edit the master title style</a:t>
            </a:r>
            <a:endParaRPr kumimoji="1" lang="zh-CN" altLang="en-US"/>
          </a:p>
        </p:txBody>
      </p:sp>
      <p:sp>
        <p:nvSpPr>
          <p:cNvPr id="3" name="竖排文字占位符 2"/>
          <p:cNvSpPr>
            <a:spLocks noGrp="1"/>
          </p:cNvSpPr>
          <p:nvPr>
            <p:ph type="body" orient="vert" idx="1"/>
          </p:nvPr>
        </p:nvSpPr>
        <p:spPr/>
        <p:txBody>
          <a:bodyPr vert="eaVert"/>
          <a:lstStyle/>
          <a:p>
            <a:pPr lvl="0"/>
            <a:r>
              <a:rPr kumimoji="1" lang="zh-CN" altLang="en-US"/>
              <a:t>Click here to edit the master text style</a:t>
            </a:r>
            <a:endParaRPr kumimoji="1" lang="zh-CN" altLang="en-US"/>
          </a:p>
          <a:p>
            <a:pPr lvl="1"/>
            <a:r>
              <a:rPr kumimoji="1" lang="zh-CN" altLang="en-US"/>
              <a:t>Level 2</a:t>
            </a:r>
            <a:endParaRPr kumimoji="1" lang="zh-CN" altLang="en-US"/>
          </a:p>
          <a:p>
            <a:pPr lvl="2"/>
            <a:r>
              <a:rPr kumimoji="1" lang="zh-CN" altLang="en-US"/>
              <a:t>Level three</a:t>
            </a:r>
            <a:endParaRPr kumimoji="1" lang="zh-CN" altLang="en-US"/>
          </a:p>
          <a:p>
            <a:pPr lvl="3"/>
            <a:r>
              <a:rPr kumimoji="1" lang="zh-CN" altLang="en-US"/>
              <a:t>Level 4</a:t>
            </a:r>
            <a:endParaRPr kumimoji="1" lang="zh-CN" altLang="en-US"/>
          </a:p>
          <a:p>
            <a:pPr lvl="4"/>
            <a:r>
              <a:rPr kumimoji="1" lang="zh-CN" altLang="en-US"/>
              <a:t>Level 5</a:t>
            </a:r>
            <a:endParaRPr kumimoji="1" lang="zh-CN" altLang="en-US"/>
          </a:p>
        </p:txBody>
      </p:sp>
      <p:sp>
        <p:nvSpPr>
          <p:cNvPr id="4" name="日期占位符 3"/>
          <p:cNvSpPr>
            <a:spLocks noGrp="1"/>
          </p:cNvSpPr>
          <p:nvPr>
            <p:ph type="dt" sz="half" idx="10"/>
          </p:nvPr>
        </p:nvSpPr>
        <p:spPr/>
        <p:txBody>
          <a:bodyPr/>
          <a:lstStyle/>
          <a:p>
            <a:fld id="{BDC48963-C8E2-1E4C-A771-F62A9F2C7DEC}"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14F1114B-15D0-654E-97CA-9E77F051A874}" type="slidenum">
              <a:rPr kumimoji="1" lang="zh-CN" altLang="en-US" smtClean="0"/>
            </a:fld>
            <a:endParaRPr kumimoji="1"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kumimoji="1" lang="zh-CN" altLang="en-US"/>
              <a:t>Click here to edit the master title style</a:t>
            </a:r>
            <a:endParaRPr kumimoji="1"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kumimoji="1" lang="zh-CN" altLang="en-US"/>
              <a:t>Click here to edit the master text style</a:t>
            </a:r>
            <a:endParaRPr kumimoji="1" lang="zh-CN" altLang="en-US"/>
          </a:p>
          <a:p>
            <a:pPr lvl="1"/>
            <a:r>
              <a:rPr kumimoji="1" lang="zh-CN" altLang="en-US"/>
              <a:t>Level 2</a:t>
            </a:r>
            <a:endParaRPr kumimoji="1" lang="zh-CN" altLang="en-US"/>
          </a:p>
          <a:p>
            <a:pPr lvl="2"/>
            <a:r>
              <a:rPr kumimoji="1" lang="zh-CN" altLang="en-US"/>
              <a:t>Level three</a:t>
            </a:r>
            <a:endParaRPr kumimoji="1" lang="zh-CN" altLang="en-US"/>
          </a:p>
          <a:p>
            <a:pPr lvl="3"/>
            <a:r>
              <a:rPr kumimoji="1" lang="zh-CN" altLang="en-US"/>
              <a:t>Level 4</a:t>
            </a:r>
            <a:endParaRPr kumimoji="1" lang="zh-CN" altLang="en-US"/>
          </a:p>
          <a:p>
            <a:pPr lvl="4"/>
            <a:r>
              <a:rPr kumimoji="1" lang="zh-CN" altLang="en-US"/>
              <a:t>Level 5</a:t>
            </a:r>
            <a:endParaRPr kumimoji="1" lang="zh-CN" altLang="en-US"/>
          </a:p>
        </p:txBody>
      </p:sp>
      <p:sp>
        <p:nvSpPr>
          <p:cNvPr id="4" name="日期占位符 3"/>
          <p:cNvSpPr>
            <a:spLocks noGrp="1"/>
          </p:cNvSpPr>
          <p:nvPr>
            <p:ph type="dt" sz="half" idx="10"/>
          </p:nvPr>
        </p:nvSpPr>
        <p:spPr/>
        <p:txBody>
          <a:bodyPr/>
          <a:lstStyle/>
          <a:p>
            <a:fld id="{BDC48963-C8E2-1E4C-A771-F62A9F2C7DEC}"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14F1114B-15D0-654E-97CA-9E77F051A874}" type="slidenum">
              <a:rPr kumimoji="1" lang="zh-CN" altLang="en-US" smtClean="0"/>
            </a:fld>
            <a:endParaRPr kumimoji="1"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空白">
    <p:bg>
      <p:bgPr>
        <a:no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a:prstGeom prst="rect">
            <a:avLst/>
          </a:prstGeom>
          <a:noFill/>
          <a:ln w="9525">
            <a:noFill/>
          </a:ln>
        </p:spPr>
        <p:txBody>
          <a:bodyPr anchor="ctr"/>
          <a:lstStyle/>
          <a:p>
            <a:pPr lvl="0" eaLnBrk="1" fontAlgn="base" hangingPunct="1"/>
            <a:r>
              <a:rPr lang="zh-CN" altLang="en-US" strike="noStrike" noProof="1" dirty="0">
                <a:latin typeface="Eras Medium ITC" panose="020B0602030504020804" pitchFamily="2" charset="0"/>
                <a:ea typeface="Calibri" charset="-122"/>
                <a:cs typeface="+mn-cs"/>
              </a:rPr>
              <a:t> </a:t>
            </a:r>
            <a:endParaRPr lang="zh-CN" altLang="en-US" strike="noStrike" noProof="1" dirty="0">
              <a:latin typeface="Eras Medium ITC" panose="020B0602030504020804" pitchFamily="2" charset="0"/>
            </a:endParaRPr>
          </a:p>
        </p:txBody>
      </p:sp>
      <p:sp>
        <p:nvSpPr>
          <p:cNvPr id="3" name="页脚占位符 2"/>
          <p:cNvSpPr>
            <a:spLocks noGrp="1"/>
          </p:cNvSpPr>
          <p:nvPr>
            <p:ph type="ftr" sz="quarter" idx="11"/>
          </p:nvPr>
        </p:nvSpPr>
        <p:spPr>
          <a:xfrm>
            <a:off x="7753350" y="6356350"/>
            <a:ext cx="4114800" cy="365125"/>
          </a:xfrm>
          <a:prstGeom prst="rect">
            <a:avLst/>
          </a:prstGeom>
          <a:noFill/>
          <a:ln w="9525">
            <a:noFill/>
          </a:ln>
        </p:spPr>
        <p:txBody>
          <a:bodyPr anchor="ctr"/>
          <a:lstStyle/>
          <a:p>
            <a:pPr lvl="0" eaLnBrk="1" fontAlgn="base" hangingPunct="1"/>
            <a:r>
              <a:rPr lang="zh-CN" altLang="en-US" strike="noStrike" noProof="1" dirty="0">
                <a:latin typeface="Eras Medium ITC" panose="020B0602030504020804" pitchFamily="2" charset="0"/>
                <a:ea typeface="Calibri" charset="-122"/>
                <a:cs typeface="+mn-cs"/>
              </a:rPr>
              <a:t> </a:t>
            </a:r>
            <a:endParaRPr lang="zh-CN" altLang="en-US" strike="noStrike" noProof="1" dirty="0">
              <a:latin typeface="Eras Medium ITC" panose="020B0602030504020804" pitchFamily="2" charset="0"/>
            </a:endParaRPr>
          </a:p>
        </p:txBody>
      </p:sp>
      <p:pic>
        <p:nvPicPr>
          <p:cNvPr id="4" name="图片 3" descr="logo"/>
          <p:cNvPicPr>
            <a:picLocks noChangeAspect="1"/>
          </p:cNvPicPr>
          <p:nvPr userDrawn="1"/>
        </p:nvPicPr>
        <p:blipFill>
          <a:blip r:embed="rId2"/>
          <a:stretch>
            <a:fillRect/>
          </a:stretch>
        </p:blipFill>
        <p:spPr>
          <a:xfrm>
            <a:off x="79375" y="59690"/>
            <a:ext cx="1301750" cy="553720"/>
          </a:xfrm>
          <a:prstGeom prst="rect">
            <a:avLst/>
          </a:prstGeom>
        </p:spPr>
      </p:pic>
      <p:sp>
        <p:nvSpPr>
          <p:cNvPr id="5" name="文本框 4"/>
          <p:cNvSpPr txBox="1"/>
          <p:nvPr userDrawn="1"/>
        </p:nvSpPr>
        <p:spPr>
          <a:xfrm>
            <a:off x="4764405" y="6445885"/>
            <a:ext cx="2850515" cy="275590"/>
          </a:xfrm>
          <a:prstGeom prst="rect">
            <a:avLst/>
          </a:prstGeom>
          <a:noFill/>
          <a:ln>
            <a:noFill/>
          </a:ln>
          <a:extLst>
            <a:ext uri="{909E8E84-426E-40DD-AFC4-6F175D3DCCD1}">
              <a14:hiddenFill xmlns:a14="http://schemas.microsoft.com/office/drawing/2010/main">
                <a:solidFill>
                  <a:schemeClr val="bg1">
                    <a:lumMod val="65000"/>
                  </a:schemeClr>
                </a:solidFill>
              </a14:hiddenFill>
            </a:ext>
          </a:extLst>
        </p:spPr>
        <p:txBody>
          <a:bodyPr wrap="square" rtlCol="0">
            <a:spAutoFit/>
          </a:bodyPr>
          <a:p>
            <a:r>
              <a:rPr lang="zh-CN" altLang="en-US" sz="1200">
                <a:solidFill>
                  <a:schemeClr val="bg2">
                    <a:lumMod val="50000"/>
                  </a:schemeClr>
                </a:solidFill>
                <a:latin typeface="儷宋 Pro" panose="02020300000000000000" charset="-120"/>
                <a:cs typeface="儷宋 Pro" panose="02020300000000000000" charset="-120"/>
                <a:hlinkClick r:id="rId3" action="ppaction://hlinkfile"/>
              </a:rPr>
              <a:t>Excellent Quality Think Tank</a:t>
            </a:r>
            <a:r>
              <a:rPr lang="en-US" altLang="zh-CN" sz="1200">
                <a:solidFill>
                  <a:schemeClr val="bg2">
                    <a:lumMod val="50000"/>
                  </a:schemeClr>
                </a:solidFill>
                <a:latin typeface="儷宋 Pro" panose="02020300000000000000" charset="-120"/>
                <a:cs typeface="儷宋 Pro" panose="02020300000000000000" charset="-120"/>
                <a:hlinkClick r:id="rId3" action="ppaction://hlinkfile"/>
              </a:rPr>
              <a:t> | www.</a:t>
            </a:r>
            <a:r>
              <a:rPr lang="en-US" altLang="zh-CN" sz="1200">
                <a:solidFill>
                  <a:schemeClr val="bg2">
                    <a:lumMod val="50000"/>
                  </a:schemeClr>
                </a:solidFill>
                <a:uFillTx/>
                <a:latin typeface="儷宋 Pro" panose="02020300000000000000" charset="-120"/>
                <a:cs typeface="儷宋 Pro" panose="02020300000000000000" charset="-120"/>
                <a:hlinkClick r:id="rId3" action="ppaction://hlinkfile"/>
              </a:rPr>
              <a:t>zhiliangclub</a:t>
            </a:r>
            <a:r>
              <a:rPr lang="en-US" altLang="zh-CN" sz="1200">
                <a:solidFill>
                  <a:schemeClr val="bg2">
                    <a:lumMod val="50000"/>
                  </a:schemeClr>
                </a:solidFill>
                <a:latin typeface="儷宋 Pro" panose="02020300000000000000" charset="-120"/>
                <a:cs typeface="儷宋 Pro" panose="02020300000000000000" charset="-120"/>
                <a:hlinkClick r:id="rId3" action="ppaction://hlinkfile"/>
              </a:rPr>
              <a:t>.com</a:t>
            </a:r>
            <a:endParaRPr lang="en-US" altLang="zh-CN" sz="1200">
              <a:solidFill>
                <a:schemeClr val="bg2">
                  <a:lumMod val="50000"/>
                </a:schemeClr>
              </a:solidFill>
              <a:latin typeface="儷宋 Pro" panose="02020300000000000000" charset="-120"/>
              <a:cs typeface="儷宋 Pro" panose="02020300000000000000" charset="-120"/>
              <a:hlinkClick r:id="rId3" action="ppaction://hlinkfile"/>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zh-CN" altLang="en-US"/>
              <a:t>Click here to edit the master title style</a:t>
            </a:r>
            <a:endParaRPr kumimoji="1"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zh-CN" altLang="en-US"/>
              <a:t>Click here to edit the master text style</a:t>
            </a:r>
            <a:endParaRPr kumimoji="1" lang="zh-CN" altLang="en-US"/>
          </a:p>
          <a:p>
            <a:pPr lvl="1"/>
            <a:r>
              <a:rPr kumimoji="1" lang="zh-CN" altLang="en-US"/>
              <a:t>Level 2</a:t>
            </a:r>
            <a:endParaRPr kumimoji="1" lang="zh-CN" altLang="en-US"/>
          </a:p>
          <a:p>
            <a:pPr lvl="2"/>
            <a:r>
              <a:rPr kumimoji="1" lang="zh-CN" altLang="en-US"/>
              <a:t>Level three</a:t>
            </a:r>
            <a:endParaRPr kumimoji="1" lang="zh-CN" altLang="en-US"/>
          </a:p>
          <a:p>
            <a:pPr lvl="3"/>
            <a:r>
              <a:rPr kumimoji="1" lang="zh-CN" altLang="en-US"/>
              <a:t>Level 4</a:t>
            </a:r>
            <a:endParaRPr kumimoji="1" lang="zh-CN" altLang="en-US"/>
          </a:p>
          <a:p>
            <a:pPr lvl="4"/>
            <a:r>
              <a:rPr kumimoji="1" lang="zh-CN" altLang="en-US"/>
              <a:t>Level 5</a:t>
            </a:r>
            <a:endParaRPr kumimoji="1"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C48963-C8E2-1E4C-A771-F62A9F2C7DEC}" type="datetimeFigureOut">
              <a:rPr kumimoji="1" lang="zh-CN" altLang="en-US" smtClean="0"/>
            </a:fld>
            <a:endParaRPr kumimoji="1"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4F1114B-15D0-654E-97CA-9E77F051A874}" type="slidenum">
              <a:rPr kumimoji="1" lang="zh-CN" altLang="en-US" smtClean="0"/>
            </a:fld>
            <a:endParaRPr kumimoji="1"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9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9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9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p:sp>
        <p:nvSpPr>
          <p:cNvPr id="1026" name="标题占位符 1"/>
          <p:cNvSpPr>
            <a:spLocks noGrp="1"/>
          </p:cNvSpPr>
          <p:nvPr>
            <p:ph type="title"/>
          </p:nvPr>
        </p:nvSpPr>
        <p:spPr>
          <a:xfrm>
            <a:off x="838200" y="365125"/>
            <a:ext cx="10515600" cy="1325563"/>
          </a:xfrm>
          <a:prstGeom prst="rect">
            <a:avLst/>
          </a:prstGeom>
          <a:noFill/>
          <a:ln w="9525">
            <a:noFill/>
          </a:ln>
        </p:spPr>
        <p:txBody>
          <a:bodyPr anchor="ctr" anchorCtr="0"/>
          <a:p>
            <a:pPr lvl="0"/>
            <a:r>
              <a:rPr lang="zh-CN" altLang="en-US"/>
              <a:t>Click to edit Master title style</a:t>
            </a:r>
            <a:endParaRPr lang="zh-CN" altLang="en-US"/>
          </a:p>
        </p:txBody>
      </p:sp>
      <p:sp>
        <p:nvSpPr>
          <p:cNvPr id="1027" name="文本占位符 2"/>
          <p:cNvSpPr>
            <a:spLocks noGrp="1"/>
          </p:cNvSpPr>
          <p:nvPr>
            <p:ph type="body"/>
          </p:nvPr>
        </p:nvSpPr>
        <p:spPr>
          <a:xfrm>
            <a:off x="838200" y="1825625"/>
            <a:ext cx="10515600" cy="4351338"/>
          </a:xfrm>
          <a:prstGeom prst="rect">
            <a:avLst/>
          </a:prstGeom>
          <a:noFill/>
          <a:ln w="9525">
            <a:noFill/>
          </a:ln>
        </p:spPr>
        <p:txBody>
          <a:bodyPr anchor="t" anchorCtr="0"/>
          <a:p>
            <a:pPr lvl="0"/>
            <a:r>
              <a:rPr lang="zh-CN" altLang="en-US"/>
              <a:t>Click to edit Master text style</a:t>
            </a:r>
            <a:endParaRPr lang="zh-CN" altLang="en-US"/>
          </a:p>
          <a:p>
            <a:pPr lvl="1"/>
            <a:r>
              <a:rPr lang="zh-CN" altLang="en-US"/>
              <a:t>Second level</a:t>
            </a:r>
            <a:endParaRPr lang="zh-CN" altLang="en-US"/>
          </a:p>
          <a:p>
            <a:pPr lvl="2"/>
            <a:r>
              <a:rPr lang="zh-CN" altLang="en-US"/>
              <a:t>Third level</a:t>
            </a:r>
            <a:endParaRPr lang="zh-CN" altLang="en-US"/>
          </a:p>
          <a:p>
            <a:pPr lvl="3"/>
            <a:r>
              <a:rPr lang="zh-CN" altLang="en-US"/>
              <a:t>Fourth level</a:t>
            </a:r>
            <a:endParaRPr lang="zh-CN" altLang="en-US"/>
          </a:p>
          <a:p>
            <a:pPr lvl="4"/>
            <a:r>
              <a:rPr lang="zh-CN" altLang="en-US"/>
              <a:t>Fifth level</a:t>
            </a:r>
            <a:endParaRPr lang="zh-CN" altLang="en-US"/>
          </a:p>
        </p:txBody>
      </p:sp>
      <p:sp>
        <p:nvSpPr>
          <p:cNvPr id="3076" name="日期占位符 3"/>
          <p:cNvSpPr>
            <a:spLocks noGrp="1"/>
          </p:cNvSpPr>
          <p:nvPr>
            <p:ph type="dt" sz="half" idx="2"/>
          </p:nvPr>
        </p:nvSpPr>
        <p:spPr>
          <a:xfrm>
            <a:off x="838200" y="6356350"/>
            <a:ext cx="2743200" cy="365125"/>
          </a:xfrm>
          <a:prstGeom prst="rect">
            <a:avLst/>
          </a:prstGeom>
          <a:noFill/>
          <a:ln w="9525">
            <a:noFill/>
          </a:ln>
        </p:spPr>
        <p:txBody>
          <a:bodyPr anchor="ctr"/>
          <a:lstStyle>
            <a:lvl1pPr>
              <a:defRPr sz="1200">
                <a:solidFill>
                  <a:srgbClr val="898989"/>
                </a:solidFill>
              </a:defRPr>
            </a:lvl1pPr>
          </a:lstStyle>
          <a:p>
            <a:pPr lvl="0" eaLnBrk="1" fontAlgn="base" hangingPunct="1"/>
            <a:endParaRPr lang="zh-CN" altLang="en-US" strike="noStrike" noProof="1" dirty="0">
              <a:latin typeface="Eras Medium ITC" panose="020B0602030504020804" pitchFamily="2" charset="0"/>
            </a:endParaRPr>
          </a:p>
        </p:txBody>
      </p:sp>
      <p:sp>
        <p:nvSpPr>
          <p:cNvPr id="3077" name="页脚占位符 4"/>
          <p:cNvSpPr>
            <a:spLocks noGrp="1"/>
          </p:cNvSpPr>
          <p:nvPr>
            <p:ph type="ftr" sz="quarter" idx="3"/>
          </p:nvPr>
        </p:nvSpPr>
        <p:spPr>
          <a:xfrm>
            <a:off x="4038600" y="6356350"/>
            <a:ext cx="4114800" cy="365125"/>
          </a:xfrm>
          <a:prstGeom prst="rect">
            <a:avLst/>
          </a:prstGeom>
          <a:noFill/>
          <a:ln w="9525">
            <a:noFill/>
          </a:ln>
        </p:spPr>
        <p:txBody>
          <a:bodyPr anchor="ctr"/>
          <a:lstStyle>
            <a:lvl1pPr algn="ctr">
              <a:defRPr sz="1200">
                <a:solidFill>
                  <a:srgbClr val="898989"/>
                </a:solidFill>
              </a:defRPr>
            </a:lvl1pPr>
          </a:lstStyle>
          <a:p>
            <a:pPr lvl="0" eaLnBrk="1" fontAlgn="base" hangingPunct="1"/>
            <a:endParaRPr lang="zh-CN" altLang="en-US" strike="noStrike" noProof="1" dirty="0">
              <a:latin typeface="Eras Medium ITC" panose="020B0602030504020804" pitchFamily="2" charset="0"/>
            </a:endParaRPr>
          </a:p>
        </p:txBody>
      </p:sp>
    </p:spTree>
  </p:cSld>
  <p:clrMap bg1="lt1" tx1="dk1" bg2="lt2" tx2="dk2" accent1="accent1" accent2="accent2" accent3="accent3" accent4="accent4" accent5="accent5" accent6="accent6" hlink="hlink" folHlink="folHlink"/>
  <p:sldLayoutIdLst>
    <p:sldLayoutId id="2147483661" r:id="rId1"/>
  </p:sldLayoutIdLst>
  <p:hf sldNum="0" hdr="0" ftr="0" dt="0"/>
  <p:txStyles>
    <p:titleStyle>
      <a:lvl1pPr marL="0" lvl="0" indent="0" algn="l" defTabSz="914400" eaLnBrk="0" fontAlgn="base" latinLnBrk="0" hangingPunct="0">
        <a:lnSpc>
          <a:spcPct val="90000"/>
        </a:lnSpc>
        <a:spcBef>
          <a:spcPct val="0"/>
        </a:spcBef>
        <a:spcAft>
          <a:spcPct val="0"/>
        </a:spcAft>
        <a:buNone/>
        <a:defRPr sz="4400" b="0" i="0" u="none" kern="1200" baseline="0">
          <a:solidFill>
            <a:schemeClr val="tx1"/>
          </a:solidFill>
          <a:latin typeface="+mj-lt"/>
          <a:ea typeface="+mj-ea"/>
          <a:cs typeface="+mj-cs"/>
        </a:defRPr>
      </a:lvl1pPr>
    </p:titleStyle>
    <p:bodyStyle>
      <a:lvl1pPr marL="228600" lvl="0" indent="-228600" algn="l" defTabSz="914400" eaLnBrk="0" fontAlgn="base" latinLnBrk="0" hangingPunct="0">
        <a:lnSpc>
          <a:spcPct val="90000"/>
        </a:lnSpc>
        <a:spcBef>
          <a:spcPts val="1000"/>
        </a:spcBef>
        <a:spcAft>
          <a:spcPct val="0"/>
        </a:spcAft>
        <a:buFont typeface="Arial" panose="020B0604020202090204" pitchFamily="34" charset="0"/>
        <a:buChar char="•"/>
        <a:defRPr sz="2800" b="0" i="0" u="none" kern="1200" baseline="0">
          <a:solidFill>
            <a:schemeClr val="tx1"/>
          </a:solidFill>
          <a:latin typeface="+mn-lt"/>
          <a:ea typeface="+mn-ea"/>
          <a:cs typeface="+mn-cs"/>
        </a:defRPr>
      </a:lvl1pPr>
      <a:lvl2pPr marL="685800" lvl="1" indent="-228600" algn="l" defTabSz="914400" eaLnBrk="0" fontAlgn="base" latinLnBrk="0" hangingPunct="0">
        <a:lnSpc>
          <a:spcPct val="90000"/>
        </a:lnSpc>
        <a:spcBef>
          <a:spcPts val="500"/>
        </a:spcBef>
        <a:spcAft>
          <a:spcPct val="0"/>
        </a:spcAft>
        <a:buFont typeface="Arial" panose="020B0604020202090204" pitchFamily="34" charset="0"/>
        <a:buChar char="•"/>
        <a:defRPr sz="2400" b="0" i="0" u="none" kern="1200" baseline="0">
          <a:solidFill>
            <a:schemeClr val="tx1"/>
          </a:solidFill>
          <a:latin typeface="+mn-lt"/>
          <a:ea typeface="+mn-ea"/>
          <a:cs typeface="+mn-cs"/>
        </a:defRPr>
      </a:lvl2pPr>
      <a:lvl3pPr marL="1143000" lvl="2" indent="-228600" algn="l" defTabSz="914400" eaLnBrk="0" fontAlgn="base" latinLnBrk="0" hangingPunct="0">
        <a:lnSpc>
          <a:spcPct val="90000"/>
        </a:lnSpc>
        <a:spcBef>
          <a:spcPts val="500"/>
        </a:spcBef>
        <a:spcAft>
          <a:spcPct val="0"/>
        </a:spcAft>
        <a:buFont typeface="Arial" panose="020B0604020202090204" pitchFamily="34" charset="0"/>
        <a:buChar char="•"/>
        <a:defRPr sz="2000" b="0" i="0" u="none" kern="1200" baseline="0">
          <a:solidFill>
            <a:schemeClr val="tx1"/>
          </a:solidFill>
          <a:latin typeface="+mn-lt"/>
          <a:ea typeface="+mn-ea"/>
          <a:cs typeface="+mn-cs"/>
        </a:defRPr>
      </a:lvl3pPr>
      <a:lvl4pPr marL="1600200" lvl="3" indent="-228600" algn="l" defTabSz="914400" eaLnBrk="0" fontAlgn="base" latinLnBrk="0" hangingPunct="0">
        <a:lnSpc>
          <a:spcPct val="90000"/>
        </a:lnSpc>
        <a:spcBef>
          <a:spcPts val="500"/>
        </a:spcBef>
        <a:spcAft>
          <a:spcPct val="0"/>
        </a:spcAft>
        <a:buFont typeface="Arial" panose="020B0604020202090204" pitchFamily="34" charset="0"/>
        <a:buChar char="•"/>
        <a:defRPr sz="1800" b="0" i="0" u="none" kern="1200" baseline="0">
          <a:solidFill>
            <a:schemeClr val="tx1"/>
          </a:solidFill>
          <a:latin typeface="+mn-lt"/>
          <a:ea typeface="+mn-ea"/>
          <a:cs typeface="+mn-cs"/>
        </a:defRPr>
      </a:lvl4pPr>
      <a:lvl5pPr marL="2057400" lvl="4" indent="-228600" algn="l" defTabSz="914400" eaLnBrk="0" fontAlgn="base" latinLnBrk="0" hangingPunct="0">
        <a:lnSpc>
          <a:spcPct val="90000"/>
        </a:lnSpc>
        <a:spcBef>
          <a:spcPts val="500"/>
        </a:spcBef>
        <a:spcAft>
          <a:spcPct val="0"/>
        </a:spcAft>
        <a:buFont typeface="Arial" panose="020B0604020202090204" pitchFamily="34" charset="0"/>
        <a:buChar char="•"/>
        <a:defRPr sz="1800" b="0" i="0" u="none" kern="1200" baseline="0">
          <a:solidFill>
            <a:schemeClr val="tx1"/>
          </a:solidFill>
          <a:latin typeface="+mn-lt"/>
          <a:ea typeface="+mn-ea"/>
          <a:cs typeface="+mn-cs"/>
        </a:defRPr>
      </a:lvl5pPr>
      <a:lvl6pPr marL="2514600" lvl="5" indent="-228600" algn="l" defTabSz="914400" eaLnBrk="0" fontAlgn="base" latinLnBrk="0" hangingPunct="0">
        <a:lnSpc>
          <a:spcPct val="90000"/>
        </a:lnSpc>
        <a:spcBef>
          <a:spcPts val="500"/>
        </a:spcBef>
        <a:spcAft>
          <a:spcPct val="0"/>
        </a:spcAft>
        <a:buFont typeface="Arial" panose="020B0604020202090204" pitchFamily="34" charset="0"/>
        <a:buChar char="•"/>
        <a:defRPr sz="1800" b="0" i="0" u="none" kern="1200" baseline="0">
          <a:solidFill>
            <a:schemeClr val="tx1"/>
          </a:solidFill>
          <a:latin typeface="+mn-lt"/>
          <a:ea typeface="+mn-ea"/>
          <a:cs typeface="+mn-cs"/>
        </a:defRPr>
      </a:lvl6pPr>
      <a:lvl7pPr marL="2971800" lvl="6" indent="-228600" algn="l" defTabSz="914400" eaLnBrk="0" fontAlgn="base" latinLnBrk="0" hangingPunct="0">
        <a:lnSpc>
          <a:spcPct val="90000"/>
        </a:lnSpc>
        <a:spcBef>
          <a:spcPts val="500"/>
        </a:spcBef>
        <a:spcAft>
          <a:spcPct val="0"/>
        </a:spcAft>
        <a:buFont typeface="Arial" panose="020B0604020202090204" pitchFamily="34" charset="0"/>
        <a:buChar char="•"/>
        <a:defRPr sz="1800" b="0" i="0" u="none" kern="1200" baseline="0">
          <a:solidFill>
            <a:schemeClr val="tx1"/>
          </a:solidFill>
          <a:latin typeface="+mn-lt"/>
          <a:ea typeface="+mn-ea"/>
          <a:cs typeface="+mn-cs"/>
        </a:defRPr>
      </a:lvl7pPr>
      <a:lvl8pPr marL="3429000" lvl="7" indent="-228600" algn="l" defTabSz="914400" eaLnBrk="0" fontAlgn="base" latinLnBrk="0" hangingPunct="0">
        <a:lnSpc>
          <a:spcPct val="90000"/>
        </a:lnSpc>
        <a:spcBef>
          <a:spcPts val="500"/>
        </a:spcBef>
        <a:spcAft>
          <a:spcPct val="0"/>
        </a:spcAft>
        <a:buFont typeface="Arial" panose="020B0604020202090204" pitchFamily="34" charset="0"/>
        <a:buChar char="•"/>
        <a:defRPr sz="1800" b="0" i="0" u="none" kern="1200" baseline="0">
          <a:solidFill>
            <a:schemeClr val="tx1"/>
          </a:solidFill>
          <a:latin typeface="+mn-lt"/>
          <a:ea typeface="+mn-ea"/>
          <a:cs typeface="+mn-cs"/>
        </a:defRPr>
      </a:lvl8pPr>
      <a:lvl9pPr marL="3886200" lvl="8" indent="-228600" algn="l" defTabSz="914400" eaLnBrk="0" fontAlgn="base" latinLnBrk="0" hangingPunct="0">
        <a:lnSpc>
          <a:spcPct val="90000"/>
        </a:lnSpc>
        <a:spcBef>
          <a:spcPts val="500"/>
        </a:spcBef>
        <a:spcAft>
          <a:spcPct val="0"/>
        </a:spcAft>
        <a:buFont typeface="Arial" panose="020B0604020202090204" pitchFamily="34" charset="0"/>
        <a:buChar char="•"/>
        <a:defRPr sz="1800" b="0" i="0" u="none" kern="1200" baseline="0">
          <a:solidFill>
            <a:schemeClr val="tx1"/>
          </a:solidFill>
          <a:latin typeface="+mn-lt"/>
          <a:ea typeface="+mn-ea"/>
          <a:cs typeface="+mn-cs"/>
        </a:defRPr>
      </a:lvl9pPr>
    </p:bodyStyle>
    <p:otherStyle>
      <a:lvl1pPr marL="0" lvl="0" indent="0" algn="l" defTabSz="914400" eaLnBrk="0" fontAlgn="base" latinLnBrk="0" hangingPunct="0">
        <a:lnSpc>
          <a:spcPct val="100000"/>
        </a:lnSpc>
        <a:spcBef>
          <a:spcPct val="0"/>
        </a:spcBef>
        <a:spcAft>
          <a:spcPct val="0"/>
        </a:spcAft>
        <a:buFont typeface="Arial" panose="020B0604020202090204" pitchFamily="34" charset="0"/>
        <a:buNone/>
        <a:defRPr sz="1800" b="0" i="0" u="none" kern="1200" baseline="0">
          <a:solidFill>
            <a:schemeClr val="tx1"/>
          </a:solidFill>
          <a:latin typeface="+mn-lt"/>
          <a:ea typeface="+mn-ea"/>
          <a:cs typeface="+mn-cs"/>
        </a:defRPr>
      </a:lvl1pPr>
      <a:lvl2pPr marL="457200" lvl="1" indent="0" algn="l" defTabSz="914400" eaLnBrk="0" fontAlgn="base" latinLnBrk="0" hangingPunct="0">
        <a:lnSpc>
          <a:spcPct val="100000"/>
        </a:lnSpc>
        <a:spcBef>
          <a:spcPct val="0"/>
        </a:spcBef>
        <a:spcAft>
          <a:spcPct val="0"/>
        </a:spcAft>
        <a:buFont typeface="Arial" panose="020B0604020202090204" pitchFamily="34" charset="0"/>
        <a:buNone/>
        <a:defRPr b="0" i="0" u="none" kern="1200" baseline="0">
          <a:solidFill>
            <a:schemeClr val="tx1"/>
          </a:solidFill>
          <a:latin typeface="Eras Medium ITC" panose="020B0602030504020804" pitchFamily="2" charset="0"/>
          <a:ea typeface="Calibri" charset="-122"/>
          <a:cs typeface="+mn-cs"/>
        </a:defRPr>
      </a:lvl2pPr>
      <a:lvl3pPr marL="914400" lvl="2" indent="0" algn="l" defTabSz="914400" eaLnBrk="0" fontAlgn="base" latinLnBrk="0" hangingPunct="0">
        <a:lnSpc>
          <a:spcPct val="100000"/>
        </a:lnSpc>
        <a:spcBef>
          <a:spcPct val="0"/>
        </a:spcBef>
        <a:spcAft>
          <a:spcPct val="0"/>
        </a:spcAft>
        <a:buFont typeface="Arial" panose="020B0604020202090204" pitchFamily="34" charset="0"/>
        <a:buNone/>
        <a:defRPr b="0" i="0" u="none" kern="1200" baseline="0">
          <a:solidFill>
            <a:schemeClr val="tx1"/>
          </a:solidFill>
          <a:latin typeface="Eras Medium ITC" panose="020B0602030504020804" pitchFamily="2" charset="0"/>
          <a:ea typeface="Calibri" charset="-122"/>
          <a:cs typeface="+mn-cs"/>
        </a:defRPr>
      </a:lvl3pPr>
      <a:lvl4pPr marL="1371600" lvl="3" indent="0" algn="l" defTabSz="914400" eaLnBrk="0" fontAlgn="base" latinLnBrk="0" hangingPunct="0">
        <a:lnSpc>
          <a:spcPct val="100000"/>
        </a:lnSpc>
        <a:spcBef>
          <a:spcPct val="0"/>
        </a:spcBef>
        <a:spcAft>
          <a:spcPct val="0"/>
        </a:spcAft>
        <a:buFont typeface="Arial" panose="020B0604020202090204" pitchFamily="34" charset="0"/>
        <a:buNone/>
        <a:defRPr b="0" i="0" u="none" kern="1200" baseline="0">
          <a:solidFill>
            <a:schemeClr val="tx1"/>
          </a:solidFill>
          <a:latin typeface="Eras Medium ITC" panose="020B0602030504020804" pitchFamily="2" charset="0"/>
          <a:ea typeface="Calibri" charset="-122"/>
          <a:cs typeface="+mn-cs"/>
        </a:defRPr>
      </a:lvl4pPr>
      <a:lvl5pPr marL="1828800" lvl="4" indent="0" algn="l" defTabSz="914400" eaLnBrk="0" fontAlgn="base" latinLnBrk="0" hangingPunct="0">
        <a:lnSpc>
          <a:spcPct val="100000"/>
        </a:lnSpc>
        <a:spcBef>
          <a:spcPct val="0"/>
        </a:spcBef>
        <a:spcAft>
          <a:spcPct val="0"/>
        </a:spcAft>
        <a:buFont typeface="Arial" panose="020B0604020202090204" pitchFamily="34" charset="0"/>
        <a:buNone/>
        <a:defRPr b="0" i="0" u="none" kern="1200" baseline="0">
          <a:solidFill>
            <a:schemeClr val="tx1"/>
          </a:solidFill>
          <a:latin typeface="Eras Medium ITC" panose="020B0602030504020804" pitchFamily="2" charset="0"/>
          <a:ea typeface="Calibri" charset="-122"/>
          <a:cs typeface="+mn-cs"/>
        </a:defRPr>
      </a:lvl5pPr>
      <a:lvl6pPr marL="2286000" lvl="5" indent="0" algn="l" defTabSz="914400" eaLnBrk="0" fontAlgn="base" latinLnBrk="0" hangingPunct="0">
        <a:lnSpc>
          <a:spcPct val="100000"/>
        </a:lnSpc>
        <a:spcBef>
          <a:spcPct val="0"/>
        </a:spcBef>
        <a:spcAft>
          <a:spcPct val="0"/>
        </a:spcAft>
        <a:buFont typeface="Arial" panose="020B0604020202090204" pitchFamily="34" charset="0"/>
        <a:buNone/>
        <a:defRPr b="0" i="0" u="none" kern="1200" baseline="0">
          <a:solidFill>
            <a:schemeClr val="tx1"/>
          </a:solidFill>
          <a:latin typeface="Eras Medium ITC" panose="020B0602030504020804" pitchFamily="2" charset="0"/>
          <a:ea typeface="Calibri" charset="-122"/>
          <a:cs typeface="+mn-cs"/>
        </a:defRPr>
      </a:lvl6pPr>
      <a:lvl7pPr marL="2743200" lvl="6" indent="0" algn="l" defTabSz="914400" eaLnBrk="0" fontAlgn="base" latinLnBrk="0" hangingPunct="0">
        <a:lnSpc>
          <a:spcPct val="100000"/>
        </a:lnSpc>
        <a:spcBef>
          <a:spcPct val="0"/>
        </a:spcBef>
        <a:spcAft>
          <a:spcPct val="0"/>
        </a:spcAft>
        <a:buFont typeface="Arial" panose="020B0604020202090204" pitchFamily="34" charset="0"/>
        <a:buNone/>
        <a:defRPr b="0" i="0" u="none" kern="1200" baseline="0">
          <a:solidFill>
            <a:schemeClr val="tx1"/>
          </a:solidFill>
          <a:latin typeface="Eras Medium ITC" panose="020B0602030504020804" pitchFamily="2" charset="0"/>
          <a:ea typeface="Calibri" charset="-122"/>
          <a:cs typeface="+mn-cs"/>
        </a:defRPr>
      </a:lvl7pPr>
      <a:lvl8pPr marL="3200400" lvl="7" indent="0" algn="l" defTabSz="914400" eaLnBrk="0" fontAlgn="base" latinLnBrk="0" hangingPunct="0">
        <a:lnSpc>
          <a:spcPct val="100000"/>
        </a:lnSpc>
        <a:spcBef>
          <a:spcPct val="0"/>
        </a:spcBef>
        <a:spcAft>
          <a:spcPct val="0"/>
        </a:spcAft>
        <a:buFont typeface="Arial" panose="020B0604020202090204" pitchFamily="34" charset="0"/>
        <a:buNone/>
        <a:defRPr b="0" i="0" u="none" kern="1200" baseline="0">
          <a:solidFill>
            <a:schemeClr val="tx1"/>
          </a:solidFill>
          <a:latin typeface="Eras Medium ITC" panose="020B0602030504020804" pitchFamily="2" charset="0"/>
          <a:ea typeface="Calibri" charset="-122"/>
          <a:cs typeface="+mn-cs"/>
        </a:defRPr>
      </a:lvl8pPr>
      <a:lvl9pPr marL="3657600" lvl="8" indent="0" algn="l" defTabSz="914400" eaLnBrk="0" fontAlgn="base" latinLnBrk="0" hangingPunct="0">
        <a:lnSpc>
          <a:spcPct val="100000"/>
        </a:lnSpc>
        <a:spcBef>
          <a:spcPct val="0"/>
        </a:spcBef>
        <a:spcAft>
          <a:spcPct val="0"/>
        </a:spcAft>
        <a:buFont typeface="Arial" panose="020B0604020202090204" pitchFamily="34" charset="0"/>
        <a:buNone/>
        <a:defRPr b="0" i="0" u="none" kern="1200" baseline="0">
          <a:solidFill>
            <a:schemeClr val="tx1"/>
          </a:solidFill>
          <a:latin typeface="Eras Medium ITC" panose="020B0602030504020804" pitchFamily="2" charset="0"/>
          <a:ea typeface="Calibri" charset="-122"/>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4.png"/><Relationship Id="rId1"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4.png"/><Relationship Id="rId1" Type="http://schemas.openxmlformats.org/officeDocument/2006/relationships/image" Target="../media/image3.pn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6.jpeg"/><Relationship Id="rId1" Type="http://schemas.openxmlformats.org/officeDocument/2006/relationships/image" Target="../media/image3.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7.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image" Target="../media/image3.pn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png"/></Relationships>
</file>

<file path=ppt/slides/_rels/slide9.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image" Target="../media/image3.png"/></Relationships>
</file>

<file path=ppt/slides/_rels/slide10.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13.jpeg"/><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image" Target="../media/image3.pn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png"/></Relationships>
</file>

<file path=ppt/slides/_rels/slide13.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16.jpeg"/><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image" Target="../media/image3.png"/></Relationships>
</file>

<file path=ppt/slides/_rels/slide14.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19.jpeg"/><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0.jpeg"/><Relationship Id="rId1" Type="http://schemas.openxmlformats.org/officeDocument/2006/relationships/image" Target="../media/image3.pn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png"/></Relationships>
</file>

<file path=ppt/slides/_rels/slide17.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23.jpeg"/><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image" Target="../media/image3.pn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19.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26.jpeg"/><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image" Target="../media/image3.pn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png"/></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23.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29.jpeg"/><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image" Target="../media/image3.png"/></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pn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0.jpeg"/><Relationship Id="rId1" Type="http://schemas.openxmlformats.org/officeDocument/2006/relationships/image" Target="../media/image3.png"/></Relationships>
</file>

<file path=ppt/slides/_rels/slide26.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34.jpeg"/><Relationship Id="rId4" Type="http://schemas.openxmlformats.org/officeDocument/2006/relationships/image" Target="../media/image33.jpeg"/><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image" Target="../media/image3.pn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5.jpeg"/><Relationship Id="rId1" Type="http://schemas.openxmlformats.org/officeDocument/2006/relationships/image" Target="../media/image3.png"/></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png"/></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6.jpeg"/><Relationship Id="rId1" Type="http://schemas.openxmlformats.org/officeDocument/2006/relationships/image" Target="../media/image3.png"/></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7.jpeg"/><Relationship Id="rId1" Type="http://schemas.openxmlformats.org/officeDocument/2006/relationships/image" Target="../media/image3.png"/></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png"/></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8.jpeg"/><Relationship Id="rId1" Type="http://schemas.openxmlformats.org/officeDocument/2006/relationships/image" Target="../media/image3.png"/></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png"/></Relationships>
</file>

<file path=ppt/slides/_rels/slide37.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41.jpeg"/><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image" Target="../media/image3.png"/></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42.jpeg"/><Relationship Id="rId1" Type="http://schemas.openxmlformats.org/officeDocument/2006/relationships/image" Target="../media/image3.png"/></Relationships>
</file>

<file path=ppt/slides/_rels/slide39.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image" Target="../media/image3.png"/></Relationships>
</file>

<file path=ppt/slides/_rels/slide4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png"/></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45.jpeg"/><Relationship Id="rId1" Type="http://schemas.openxmlformats.org/officeDocument/2006/relationships/image" Target="../media/image3.png"/></Relationships>
</file>

<file path=ppt/slides/_rels/slide4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46.jpeg"/><Relationship Id="rId1" Type="http://schemas.openxmlformats.org/officeDocument/2006/relationships/image" Target="../media/image3.png"/></Relationships>
</file>

<file path=ppt/slides/_rels/slide4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png"/></Relationships>
</file>

<file path=ppt/slides/_rels/slide45.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49.jpeg"/><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image" Target="../media/image3.png"/></Relationships>
</file>

<file path=ppt/slides/_rels/slide46.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52.jpeg"/><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image" Target="../media/image3.png"/></Relationships>
</file>

<file path=ppt/slides/_rels/slide47.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image" Target="../media/image3.png"/></Relationships>
</file>

<file path=ppt/slides/_rels/slide4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png"/></Relationships>
</file>

<file path=ppt/slides/_rels/slide4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55.jpeg"/><Relationship Id="rId1" Type="http://schemas.openxmlformats.org/officeDocument/2006/relationships/image" Target="../media/image3.png"/></Relationships>
</file>

<file path=ppt/slides/_rels/slide5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5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56.jpeg"/><Relationship Id="rId1" Type="http://schemas.openxmlformats.org/officeDocument/2006/relationships/image" Target="../media/image3.png"/></Relationships>
</file>

<file path=ppt/slides/_rels/slide5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png"/></Relationships>
</file>

<file path=ppt/slides/_rels/slide53.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59.jpeg"/><Relationship Id="rId3" Type="http://schemas.openxmlformats.org/officeDocument/2006/relationships/image" Target="../media/image58.jpeg"/><Relationship Id="rId2" Type="http://schemas.openxmlformats.org/officeDocument/2006/relationships/image" Target="../media/image57.jpeg"/><Relationship Id="rId1" Type="http://schemas.openxmlformats.org/officeDocument/2006/relationships/image" Target="../media/image3.png"/></Relationships>
</file>

<file path=ppt/slides/_rels/slide5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55.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62.jpeg"/><Relationship Id="rId3" Type="http://schemas.openxmlformats.org/officeDocument/2006/relationships/image" Target="../media/image61.jpeg"/><Relationship Id="rId2" Type="http://schemas.openxmlformats.org/officeDocument/2006/relationships/image" Target="../media/image60.jpeg"/><Relationship Id="rId1" Type="http://schemas.openxmlformats.org/officeDocument/2006/relationships/image" Target="../media/image3.png"/></Relationships>
</file>

<file path=ppt/slides/_rels/slide5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png"/></Relationships>
</file>

<file path=ppt/slides/_rels/slide5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63.jpeg"/><Relationship Id="rId1" Type="http://schemas.openxmlformats.org/officeDocument/2006/relationships/image" Target="../media/image3.png"/></Relationships>
</file>

<file path=ppt/slides/_rels/slide5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5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64.jpeg"/><Relationship Id="rId1" Type="http://schemas.openxmlformats.org/officeDocument/2006/relationships/image" Target="../media/image3.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8FAFC"/>
        </a:solidFill>
        <a:effectLst/>
      </p:bgPr>
    </p:bg>
    <p:spTree>
      <p:nvGrpSpPr>
        <p:cNvPr id="1" name=""/>
        <p:cNvGrpSpPr/>
        <p:nvPr/>
      </p:nvGrpSpPr>
      <p:grpSpPr/>
      <p:sp>
        <p:nvSpPr>
          <p:cNvPr id="3" name="Rectangle 2"/>
          <p:cNvSpPr/>
          <p:nvPr/>
        </p:nvSpPr>
        <p:spPr>
          <a:xfrm>
            <a:off x="457200" y="457200"/>
            <a:ext cx="73152" cy="5943600"/>
          </a:xfrm>
          <a:prstGeom prst="rect">
            <a:avLst/>
          </a:prstGeom>
          <a:solidFill>
            <a:srgbClr val="0EA5E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594360" y="457200"/>
            <a:ext cx="73152" cy="5943600"/>
          </a:xfrm>
          <a:prstGeom prst="rect">
            <a:avLst/>
          </a:prstGeom>
          <a:solidFill>
            <a:srgbClr val="38BD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457200"/>
            <a:ext cx="73152" cy="5943600"/>
          </a:xfrm>
          <a:prstGeom prst="rect">
            <a:avLst/>
          </a:prstGeom>
          <a:solidFill>
            <a:srgbClr val="22C55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868680" y="457200"/>
            <a:ext cx="73152" cy="5943600"/>
          </a:xfrm>
          <a:prstGeom prst="rect">
            <a:avLst/>
          </a:prstGeom>
          <a:solidFill>
            <a:srgbClr val="FB923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1097280" y="1371600"/>
            <a:ext cx="9875520" cy="4389120"/>
          </a:xfrm>
          <a:prstGeom prst="roundRect">
            <a:avLst/>
          </a:prstGeom>
          <a:solidFill>
            <a:srgbClr val="FFFFFF"/>
          </a:solidFill>
          <a:ln>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lIns="365760" tIns="457200"/>
          <a:lstStyle/>
          <a:p>
            <a:pPr algn="ctr">
              <a:defRPr sz="4400" b="1">
                <a:solidFill>
                  <a:srgbClr val="0EA5E9"/>
                </a:solidFill>
              </a:defRPr>
            </a:pPr>
            <a:r>
              <a:t>Six Sigma Green Belt Training</a:t>
            </a:r>
          </a:p>
          <a:p>
            <a:pPr>
              <a:defRPr sz="1800">
                <a:solidFill>
                  <a:srgbClr val="64748B"/>
                </a:solidFill>
              </a:defRPr>
            </a:pPr>
            <a:r>
              <a:t>Contains DMAIC full-process explanations, MINITAB practical operations, case analysis, and exam question banks. It is suitable for internal corporate training and personal study, and is essential for preparation for Green Belt certification.</a:t>
            </a:r>
          </a:p>
          <a:p>
            <a:pPr>
              <a:defRPr sz="1400">
                <a:solidFill>
                  <a:srgbClr val="64748B"/>
                </a:solidFill>
              </a:defRPr>
            </a:pPr>
            <a:r>
              <a:t>QTank</a:t>
            </a:r>
          </a:p>
        </p:txBody>
      </p:sp>
      <p:sp>
        <p:nvSpPr>
          <p:cNvPr id="8" name="TextBox 7"/>
          <p:cNvSpPr txBox="1"/>
          <p:nvPr/>
        </p:nvSpPr>
        <p:spPr>
          <a:xfrm>
            <a:off x="457200" y="6400800"/>
            <a:ext cx="4114800" cy="320040"/>
          </a:xfrm>
          <a:prstGeom prst="rect">
            <a:avLst/>
          </a:prstGeom>
          <a:noFill/>
        </p:spPr>
        <p:txBody>
          <a:bodyPr wrap="none">
            <a:spAutoFit/>
          </a:bodyPr>
          <a:lstStyle/>
          <a:p>
            <a:pPr>
              <a:defRPr sz="1000">
                <a:solidFill>
                  <a:srgbClr val="64748B"/>
                </a:solidFill>
              </a:defRPr>
            </a:pPr>
            <a:r>
              <a:t>Knowledge No. 6.1.1 · DMAIC project path</a:t>
            </a:r>
          </a:p>
        </p:txBody>
      </p:sp>
      <p:sp>
        <p:nvSpPr>
          <p:cNvPr id="9" name="TextBox 8"/>
          <p:cNvSpPr txBox="1"/>
          <p:nvPr/>
        </p:nvSpPr>
        <p:spPr>
          <a:xfrm>
            <a:off x="4114800" y="6400800"/>
            <a:ext cx="3962095" cy="320040"/>
          </a:xfrm>
          <a:prstGeom prst="rect">
            <a:avLst/>
          </a:prstGeom>
          <a:noFill/>
        </p:spPr>
        <p:txBody>
          <a:bodyPr wrap="none">
            <a:spAutoFit/>
          </a:bodyPr>
          <a:lstStyle/>
          <a:p>
            <a:pPr algn="ctr">
              <a:defRPr sz="1100">
                <a:solidFill>
                  <a:srgbClr val="0EA5E9"/>
                </a:solidFill>
              </a:defRPr>
            </a:pPr>
            <a:r>
              <a:t>qtank.org</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a:stretch>
            <a:fillRect/>
          </a:stretch>
        </p:blipFill>
        <p:spPr>
          <a:xfrm>
            <a:off x="0" y="0"/>
            <a:ext cx="12192000" cy="6858000"/>
          </a:xfrm>
          <a:prstGeom prst="rect">
            <a:avLst/>
          </a:prstGeom>
        </p:spPr>
      </p:pic>
      <p:sp>
        <p:nvSpPr>
          <p:cNvPr id="3" name="TextBox 3"/>
          <p:cNvSpPr txBox="1"/>
          <p:nvPr/>
        </p:nvSpPr>
        <p:spPr>
          <a:xfrm>
            <a:off x="639536" y="420468"/>
            <a:ext cx="1905746" cy="977265"/>
          </a:xfrm>
          <a:prstGeom prst="rect">
            <a:avLst/>
          </a:prstGeom>
        </p:spPr>
        <p:txBody>
          <a:bodyPr vert="horz" wrap="square" lIns="91440" tIns="45720" rIns="91440" bIns="45720" rtlCol="0" anchor="ctr" anchorCtr="0">
            <a:normAutofit/>
          </a:bodyPr>
          <a:lstStyle/>
          <a:p>
            <a:pPr algn="l">
              <a:lnSpc>
                <a:spcPct val="100000"/>
              </a:lnSpc>
              <a:spcBef>
                <a:spcPts val="375"/>
              </a:spcBef>
            </a:pPr>
            <a:r>
              <a:rPr lang="en-US" sz="4875" b="1">
                <a:solidFill>
                  <a:srgbClr val="004DED">
                    <a:alpha val="100000"/>
                  </a:srgbClr>
                </a:solidFill>
                <a:latin typeface="Noto Sans SC"/>
                <a:ea typeface="Noto Sans SC"/>
                <a:cs typeface="Noto Sans SC"/>
              </a:rPr>
              <a:t>Table of contents</a:t>
            </a:r>
            <a:endParaRPr lang="en-US" sz="4875" b="1">
              <a:solidFill>
                <a:srgbClr val="004DED">
                  <a:alpha val="100000"/>
                </a:srgbClr>
              </a:solidFill>
              <a:latin typeface="Noto Sans SC"/>
              <a:ea typeface="Noto Sans SC"/>
              <a:cs typeface="Noto Sans SC"/>
            </a:endParaRPr>
          </a:p>
        </p:txBody>
      </p:sp>
      <p:sp>
        <p:nvSpPr>
          <p:cNvPr id="4" name="TextBox 4"/>
          <p:cNvSpPr txBox="1"/>
          <p:nvPr/>
        </p:nvSpPr>
        <p:spPr>
          <a:xfrm>
            <a:off x="2576840" y="583220"/>
            <a:ext cx="4070350" cy="766889"/>
          </a:xfrm>
          <a:prstGeom prst="rect">
            <a:avLst/>
          </a:prstGeom>
        </p:spPr>
        <p:txBody>
          <a:bodyPr vert="horz" wrap="square" lIns="114300" tIns="57150" rIns="114300" bIns="57150" rtlCol="0" anchor="ctr" anchorCtr="0">
            <a:normAutofit/>
          </a:bodyPr>
          <a:lstStyle/>
          <a:p>
            <a:pPr algn="l">
              <a:lnSpc>
                <a:spcPct val="120000"/>
              </a:lnSpc>
            </a:pPr>
            <a:r>
              <a:rPr lang="en-US" sz="2000" b="1">
                <a:solidFill>
                  <a:srgbClr val="004DED">
                    <a:alpha val="100000"/>
                  </a:srgbClr>
                </a:solidFill>
                <a:latin typeface="Noto Sans SC"/>
                <a:ea typeface="Noto Sans SC"/>
                <a:cs typeface="Noto Sans SC"/>
              </a:rPr>
              <a:t>CATALOGUE</a:t>
            </a:r>
            <a:endParaRPr lang="en-US" sz="2000" b="1">
              <a:solidFill>
                <a:srgbClr val="004DED">
                  <a:alpha val="100000"/>
                </a:srgbClr>
              </a:solidFill>
              <a:latin typeface="Noto Sans SC"/>
              <a:ea typeface="Noto Sans SC"/>
              <a:cs typeface="Noto Sans SC"/>
            </a:endParaRPr>
          </a:p>
        </p:txBody>
      </p:sp>
      <p:sp>
        <p:nvSpPr>
          <p:cNvPr id="5" name="TextBox 5"/>
          <p:cNvSpPr txBox="1"/>
          <p:nvPr/>
        </p:nvSpPr>
        <p:spPr>
          <a:xfrm>
            <a:off x="718583" y="1521558"/>
            <a:ext cx="6733634" cy="5121354"/>
          </a:xfrm>
          <a:prstGeom prst="rect">
            <a:avLst/>
          </a:prstGeom>
        </p:spPr>
        <p:txBody>
          <a:bodyPr vert="horz" wrap="square" lIns="91440" tIns="45720" rIns="91440" bIns="45720" rtlCol="0" anchor="ctr" anchorCtr="0">
            <a:noAutofit/>
          </a:bodyPr>
          <a:lstStyle/>
          <a:p>
            <a:pPr marL="228600" lvl="1" indent="-228600" algn="l">
              <a:lnSpc>
                <a:spcPct val="150000"/>
              </a:lnSpc>
              <a:spcBef>
                <a:spcPts val="375"/>
              </a:spcBef>
              <a:buFont typeface="Arial" panose="020B0604020202090204"/>
              <a:buChar char="•"/>
            </a:pPr>
            <a:r>
              <a:rPr lang="en-US" sz="2400">
                <a:solidFill>
                  <a:srgbClr val="232323">
                    <a:alpha val="100000"/>
                  </a:srgbClr>
                </a:solidFill>
                <a:latin typeface="Noto Sans SC"/>
                <a:ea typeface="Noto Sans SC"/>
                <a:cs typeface="Noto Sans SC"/>
              </a:rPr>
              <a:t>Six Sigma Management Overview</a:t>
            </a:r>
            <a:endParaRPr lang="en-US" sz="2400">
              <a:solidFill>
                <a:srgbClr val="232323">
                  <a:alpha val="100000"/>
                </a:srgbClr>
              </a:solidFill>
              <a:latin typeface="Noto Sans SC"/>
              <a:ea typeface="Noto Sans SC"/>
              <a:cs typeface="Noto Sans SC"/>
            </a:endParaRPr>
          </a:p>
          <a:p>
            <a:pPr marL="228600" lvl="1" indent="-228600" algn="l">
              <a:lnSpc>
                <a:spcPct val="150000"/>
              </a:lnSpc>
              <a:spcBef>
                <a:spcPts val="375"/>
              </a:spcBef>
              <a:buFont typeface="Arial" panose="020B0604020202090204"/>
              <a:buChar char="•"/>
            </a:pPr>
            <a:r>
              <a:rPr lang="en-US" sz="2400">
                <a:solidFill>
                  <a:srgbClr val="232323">
                    <a:alpha val="100000"/>
                  </a:srgbClr>
                </a:solidFill>
                <a:latin typeface="Noto Sans SC"/>
                <a:ea typeface="Noto Sans SC"/>
                <a:cs typeface="Noto Sans SC"/>
              </a:rPr>
              <a:t>DMAIC methodological framework</a:t>
            </a:r>
            <a:endParaRPr lang="en-US" sz="2400">
              <a:solidFill>
                <a:srgbClr val="232323">
                  <a:alpha val="100000"/>
                </a:srgbClr>
              </a:solidFill>
              <a:latin typeface="Noto Sans SC"/>
              <a:ea typeface="Noto Sans SC"/>
              <a:cs typeface="Noto Sans SC"/>
            </a:endParaRPr>
          </a:p>
          <a:p>
            <a:pPr marL="228600" lvl="1" indent="-228600" algn="l">
              <a:lnSpc>
                <a:spcPct val="150000"/>
              </a:lnSpc>
              <a:spcBef>
                <a:spcPts val="375"/>
              </a:spcBef>
              <a:buFont typeface="Arial" panose="020B0604020202090204"/>
              <a:buChar char="•"/>
            </a:pPr>
            <a:r>
              <a:rPr lang="en-US" sz="2400">
                <a:solidFill>
                  <a:srgbClr val="232323">
                    <a:alpha val="100000"/>
                  </a:srgbClr>
                </a:solidFill>
                <a:latin typeface="Noto Sans SC"/>
                <a:ea typeface="Noto Sans SC"/>
                <a:cs typeface="Noto Sans SC"/>
              </a:rPr>
              <a:t>Project definition and charter development</a:t>
            </a:r>
            <a:endParaRPr lang="en-US" sz="2400">
              <a:solidFill>
                <a:srgbClr val="232323">
                  <a:alpha val="100000"/>
                </a:srgbClr>
              </a:solidFill>
              <a:latin typeface="Noto Sans SC"/>
              <a:ea typeface="Noto Sans SC"/>
              <a:cs typeface="Noto Sans SC"/>
            </a:endParaRPr>
          </a:p>
          <a:p>
            <a:pPr marL="228600" lvl="1" indent="-228600" algn="l">
              <a:lnSpc>
                <a:spcPct val="150000"/>
              </a:lnSpc>
              <a:spcBef>
                <a:spcPts val="375"/>
              </a:spcBef>
              <a:buFont typeface="Arial" panose="020B0604020202090204"/>
              <a:buChar char="•"/>
            </a:pPr>
            <a:r>
              <a:rPr lang="en-US" sz="2400">
                <a:solidFill>
                  <a:srgbClr val="232323">
                    <a:alpha val="100000"/>
                  </a:srgbClr>
                </a:solidFill>
                <a:latin typeface="Noto Sans SC"/>
                <a:ea typeface="Noto Sans SC"/>
                <a:cs typeface="Noto Sans SC"/>
              </a:rPr>
              <a:t>process mapping technology</a:t>
            </a:r>
            <a:endParaRPr lang="en-US" sz="2400">
              <a:solidFill>
                <a:srgbClr val="232323">
                  <a:alpha val="100000"/>
                </a:srgbClr>
              </a:solidFill>
              <a:latin typeface="Noto Sans SC"/>
              <a:ea typeface="Noto Sans SC"/>
              <a:cs typeface="Noto Sans SC"/>
            </a:endParaRPr>
          </a:p>
          <a:p>
            <a:pPr marL="228600" lvl="1" indent="-228600" algn="l">
              <a:lnSpc>
                <a:spcPct val="150000"/>
              </a:lnSpc>
              <a:spcBef>
                <a:spcPts val="375"/>
              </a:spcBef>
              <a:buFont typeface="Arial" panose="020B0604020202090204"/>
              <a:buChar char="•"/>
            </a:pPr>
            <a:r>
              <a:rPr lang="en-US" sz="2400">
                <a:solidFill>
                  <a:srgbClr val="232323">
                    <a:alpha val="100000"/>
                  </a:srgbClr>
                </a:solidFill>
                <a:latin typeface="Noto Sans SC"/>
                <a:ea typeface="Noto Sans SC"/>
                <a:cs typeface="Noto Sans SC"/>
              </a:rPr>
              <a:t>data collection plan</a:t>
            </a:r>
            <a:endParaRPr lang="en-US" sz="2400">
              <a:solidFill>
                <a:srgbClr val="232323">
                  <a:alpha val="100000"/>
                </a:srgbClr>
              </a:solidFill>
              <a:latin typeface="Noto Sans SC"/>
              <a:ea typeface="Noto Sans SC"/>
              <a:cs typeface="Noto Sans SC"/>
            </a:endParaRPr>
          </a:p>
          <a:p>
            <a:pPr marL="228600" lvl="1" indent="-228600" algn="l">
              <a:lnSpc>
                <a:spcPct val="150000"/>
              </a:lnSpc>
              <a:spcBef>
                <a:spcPts val="375"/>
              </a:spcBef>
              <a:buFont typeface="Arial" panose="020B0604020202090204"/>
              <a:buChar char="•"/>
            </a:pPr>
            <a:r>
              <a:rPr lang="en-US" sz="2400">
                <a:solidFill>
                  <a:srgbClr val="232323">
                    <a:alpha val="100000"/>
                  </a:srgbClr>
                </a:solidFill>
                <a:latin typeface="Noto Sans SC"/>
                <a:ea typeface="Noto Sans SC"/>
                <a:cs typeface="Noto Sans SC"/>
              </a:rPr>
              <a:t>Application of basic statistical tools</a:t>
            </a:r>
            <a:endParaRPr lang="en-US" sz="2400">
              <a:solidFill>
                <a:srgbClr val="232323">
                  <a:alpha val="100000"/>
                </a:srgbClr>
              </a:solidFill>
              <a:latin typeface="Noto Sans SC"/>
              <a:ea typeface="Noto Sans SC"/>
              <a:cs typeface="Noto Sans SC"/>
            </a:endParaRPr>
          </a:p>
          <a:p>
            <a:pPr marL="228600" lvl="1" indent="-228600" algn="l">
              <a:lnSpc>
                <a:spcPct val="150000"/>
              </a:lnSpc>
              <a:spcBef>
                <a:spcPts val="375"/>
              </a:spcBef>
              <a:buFont typeface="Arial" panose="020B0604020202090204"/>
              <a:buChar char="•"/>
            </a:pPr>
            <a:r>
              <a:rPr lang="en-US" sz="2400">
                <a:solidFill>
                  <a:srgbClr val="232323">
                    <a:alpha val="100000"/>
                  </a:srgbClr>
                </a:solidFill>
                <a:latin typeface="Noto Sans SC"/>
                <a:ea typeface="Noto Sans SC"/>
                <a:cs typeface="Noto Sans SC"/>
              </a:rPr>
              <a:t>root cause analysis techniques</a:t>
            </a:r>
            <a:endParaRPr lang="en-US" sz="2400">
              <a:solidFill>
                <a:srgbClr val="232323">
                  <a:alpha val="100000"/>
                </a:srgbClr>
              </a:solidFill>
              <a:latin typeface="Noto Sans SC"/>
              <a:ea typeface="Noto Sans SC"/>
              <a:cs typeface="Noto Sans SC"/>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a:stretch>
            <a:fillRect/>
          </a:stretch>
        </p:blipFill>
        <p:spPr>
          <a:xfrm>
            <a:off x="0" y="0"/>
            <a:ext cx="12192000" cy="6858000"/>
          </a:xfrm>
          <a:prstGeom prst="rect">
            <a:avLst/>
          </a:prstGeom>
        </p:spPr>
      </p:pic>
      <p:sp>
        <p:nvSpPr>
          <p:cNvPr id="3" name="TextBox 3"/>
          <p:cNvSpPr txBox="1"/>
          <p:nvPr/>
        </p:nvSpPr>
        <p:spPr>
          <a:xfrm>
            <a:off x="639536" y="420468"/>
            <a:ext cx="1905746" cy="977265"/>
          </a:xfrm>
          <a:prstGeom prst="rect">
            <a:avLst/>
          </a:prstGeom>
        </p:spPr>
        <p:txBody>
          <a:bodyPr vert="horz" wrap="square" lIns="91440" tIns="45720" rIns="91440" bIns="45720" rtlCol="0" anchor="ctr" anchorCtr="0">
            <a:normAutofit/>
          </a:bodyPr>
          <a:lstStyle/>
          <a:p>
            <a:pPr algn="l">
              <a:lnSpc>
                <a:spcPct val="100000"/>
              </a:lnSpc>
              <a:spcBef>
                <a:spcPts val="375"/>
              </a:spcBef>
            </a:pPr>
            <a:r>
              <a:rPr lang="en-US" sz="4875" b="1">
                <a:solidFill>
                  <a:srgbClr val="004DED">
                    <a:alpha val="100000"/>
                  </a:srgbClr>
                </a:solidFill>
                <a:latin typeface="Noto Sans SC"/>
                <a:ea typeface="Noto Sans SC"/>
                <a:cs typeface="Noto Sans SC"/>
              </a:rPr>
              <a:t>Table of contents</a:t>
            </a:r>
            <a:endParaRPr lang="en-US" sz="4875" b="1">
              <a:solidFill>
                <a:srgbClr val="004DED">
                  <a:alpha val="100000"/>
                </a:srgbClr>
              </a:solidFill>
              <a:latin typeface="Noto Sans SC"/>
              <a:ea typeface="Noto Sans SC"/>
              <a:cs typeface="Noto Sans SC"/>
            </a:endParaRPr>
          </a:p>
        </p:txBody>
      </p:sp>
      <p:sp>
        <p:nvSpPr>
          <p:cNvPr id="4" name="TextBox 4"/>
          <p:cNvSpPr txBox="1"/>
          <p:nvPr/>
        </p:nvSpPr>
        <p:spPr>
          <a:xfrm>
            <a:off x="2576840" y="583220"/>
            <a:ext cx="4070350" cy="766889"/>
          </a:xfrm>
          <a:prstGeom prst="rect">
            <a:avLst/>
          </a:prstGeom>
        </p:spPr>
        <p:txBody>
          <a:bodyPr vert="horz" wrap="square" lIns="114300" tIns="57150" rIns="114300" bIns="57150" rtlCol="0" anchor="ctr" anchorCtr="0">
            <a:normAutofit/>
          </a:bodyPr>
          <a:lstStyle/>
          <a:p>
            <a:pPr algn="l">
              <a:lnSpc>
                <a:spcPct val="120000"/>
              </a:lnSpc>
            </a:pPr>
            <a:r>
              <a:rPr lang="en-US" sz="2000" b="1">
                <a:solidFill>
                  <a:srgbClr val="004DED">
                    <a:alpha val="100000"/>
                  </a:srgbClr>
                </a:solidFill>
                <a:latin typeface="Noto Sans SC"/>
                <a:ea typeface="Noto Sans SC"/>
                <a:cs typeface="Noto Sans SC"/>
              </a:rPr>
              <a:t>CATALOGUE</a:t>
            </a:r>
            <a:endParaRPr lang="en-US" sz="2000" b="1">
              <a:solidFill>
                <a:srgbClr val="004DED">
                  <a:alpha val="100000"/>
                </a:srgbClr>
              </a:solidFill>
              <a:latin typeface="Noto Sans SC"/>
              <a:ea typeface="Noto Sans SC"/>
              <a:cs typeface="Noto Sans SC"/>
            </a:endParaRPr>
          </a:p>
        </p:txBody>
      </p:sp>
      <p:sp>
        <p:nvSpPr>
          <p:cNvPr id="5" name="TextBox 5"/>
          <p:cNvSpPr txBox="1"/>
          <p:nvPr/>
        </p:nvSpPr>
        <p:spPr>
          <a:xfrm>
            <a:off x="718583" y="1521558"/>
            <a:ext cx="6733634" cy="5121354"/>
          </a:xfrm>
          <a:prstGeom prst="rect">
            <a:avLst/>
          </a:prstGeom>
        </p:spPr>
        <p:txBody>
          <a:bodyPr vert="horz" wrap="square" lIns="91440" tIns="45720" rIns="91440" bIns="45720" rtlCol="0" anchor="ctr" anchorCtr="0">
            <a:noAutofit/>
          </a:bodyPr>
          <a:lstStyle/>
          <a:p>
            <a:pPr marL="228600" lvl="1" indent="-228600" algn="l">
              <a:lnSpc>
                <a:spcPct val="150000"/>
              </a:lnSpc>
              <a:spcBef>
                <a:spcPts val="375"/>
              </a:spcBef>
              <a:buFont typeface="Arial" panose="020B0604020202090204"/>
              <a:buChar char="•"/>
            </a:pPr>
            <a:r>
              <a:rPr lang="en-US" sz="2400">
                <a:solidFill>
                  <a:srgbClr val="232323">
                    <a:alpha val="100000"/>
                  </a:srgbClr>
                </a:solidFill>
                <a:latin typeface="Noto Sans SC"/>
                <a:ea typeface="Noto Sans SC"/>
                <a:cs typeface="Noto Sans SC"/>
              </a:rPr>
              <a:t>Experimental design basics</a:t>
            </a:r>
            <a:endParaRPr lang="en-US" sz="2400">
              <a:solidFill>
                <a:srgbClr val="232323">
                  <a:alpha val="100000"/>
                </a:srgbClr>
              </a:solidFill>
              <a:latin typeface="Noto Sans SC"/>
              <a:ea typeface="Noto Sans SC"/>
              <a:cs typeface="Noto Sans SC"/>
            </a:endParaRPr>
          </a:p>
          <a:p>
            <a:pPr marL="228600" lvl="1" indent="-228600" algn="l">
              <a:lnSpc>
                <a:spcPct val="150000"/>
              </a:lnSpc>
              <a:spcBef>
                <a:spcPts val="375"/>
              </a:spcBef>
              <a:buFont typeface="Arial" panose="020B0604020202090204"/>
              <a:buChar char="•"/>
            </a:pPr>
            <a:r>
              <a:rPr lang="en-US" sz="2400">
                <a:solidFill>
                  <a:srgbClr val="232323">
                    <a:alpha val="100000"/>
                  </a:srgbClr>
                </a:solidFill>
                <a:latin typeface="Noto Sans SC"/>
                <a:ea typeface="Noto Sans SC"/>
                <a:cs typeface="Noto Sans SC"/>
              </a:rPr>
              <a:t>Improve plan implementation</a:t>
            </a:r>
            <a:endParaRPr lang="en-US" sz="2400">
              <a:solidFill>
                <a:srgbClr val="232323">
                  <a:alpha val="100000"/>
                </a:srgbClr>
              </a:solidFill>
              <a:latin typeface="Noto Sans SC"/>
              <a:ea typeface="Noto Sans SC"/>
              <a:cs typeface="Noto Sans SC"/>
            </a:endParaRPr>
          </a:p>
          <a:p>
            <a:pPr marL="228600" lvl="1" indent="-228600" algn="l">
              <a:lnSpc>
                <a:spcPct val="150000"/>
              </a:lnSpc>
              <a:spcBef>
                <a:spcPts val="375"/>
              </a:spcBef>
              <a:buFont typeface="Arial" panose="020B0604020202090204"/>
              <a:buChar char="•"/>
            </a:pPr>
            <a:r>
              <a:rPr lang="en-US" sz="2400">
                <a:solidFill>
                  <a:srgbClr val="232323">
                    <a:alpha val="100000"/>
                  </a:srgbClr>
                </a:solidFill>
                <a:latin typeface="Noto Sans SC"/>
                <a:ea typeface="Noto Sans SC"/>
                <a:cs typeface="Noto Sans SC"/>
              </a:rPr>
              <a:t>Control plan establishment</a:t>
            </a:r>
            <a:endParaRPr lang="en-US" sz="2400">
              <a:solidFill>
                <a:srgbClr val="232323">
                  <a:alpha val="100000"/>
                </a:srgbClr>
              </a:solidFill>
              <a:latin typeface="Noto Sans SC"/>
              <a:ea typeface="Noto Sans SC"/>
              <a:cs typeface="Noto Sans SC"/>
            </a:endParaRPr>
          </a:p>
          <a:p>
            <a:pPr marL="228600" lvl="1" indent="-228600" algn="l">
              <a:lnSpc>
                <a:spcPct val="150000"/>
              </a:lnSpc>
              <a:spcBef>
                <a:spcPts val="375"/>
              </a:spcBef>
              <a:buFont typeface="Arial" panose="020B0604020202090204"/>
              <a:buChar char="•"/>
            </a:pPr>
            <a:r>
              <a:rPr lang="en-US" sz="2400">
                <a:solidFill>
                  <a:srgbClr val="232323">
                    <a:alpha val="100000"/>
                  </a:srgbClr>
                </a:solidFill>
                <a:latin typeface="Noto Sans SC"/>
                <a:ea typeface="Noto Sans SC"/>
                <a:cs typeface="Noto Sans SC"/>
              </a:rPr>
              <a:t>Project results maintained</a:t>
            </a:r>
            <a:endParaRPr lang="en-US" sz="2400">
              <a:solidFill>
                <a:srgbClr val="232323">
                  <a:alpha val="100000"/>
                </a:srgbClr>
              </a:solidFill>
              <a:latin typeface="Noto Sans SC"/>
              <a:ea typeface="Noto Sans SC"/>
              <a:cs typeface="Noto Sans SC"/>
            </a:endParaRPr>
          </a:p>
          <a:p>
            <a:pPr marL="228600" lvl="1" indent="-228600" algn="l">
              <a:lnSpc>
                <a:spcPct val="150000"/>
              </a:lnSpc>
              <a:spcBef>
                <a:spcPts val="375"/>
              </a:spcBef>
              <a:buFont typeface="Arial" panose="020B0604020202090204"/>
              <a:buChar char="•"/>
            </a:pPr>
            <a:r>
              <a:rPr lang="en-US" sz="2400">
                <a:solidFill>
                  <a:srgbClr val="232323">
                    <a:alpha val="100000"/>
                  </a:srgbClr>
                </a:solidFill>
                <a:latin typeface="Noto Sans SC"/>
                <a:ea typeface="Noto Sans SC"/>
                <a:cs typeface="Noto Sans SC"/>
              </a:rPr>
              <a:t>Six Sigma software tools</a:t>
            </a:r>
            <a:endParaRPr lang="en-US" sz="2400">
              <a:solidFill>
                <a:srgbClr val="232323">
                  <a:alpha val="100000"/>
                </a:srgbClr>
              </a:solidFill>
              <a:latin typeface="Noto Sans SC"/>
              <a:ea typeface="Noto Sans SC"/>
              <a:cs typeface="Noto Sans SC"/>
            </a:endParaRPr>
          </a:p>
          <a:p>
            <a:pPr marL="228600" lvl="1" indent="-228600" algn="l">
              <a:lnSpc>
                <a:spcPct val="150000"/>
              </a:lnSpc>
              <a:spcBef>
                <a:spcPts val="375"/>
              </a:spcBef>
              <a:buFont typeface="Arial" panose="020B0604020202090204"/>
              <a:buChar char="•"/>
            </a:pPr>
            <a:r>
              <a:rPr lang="en-US" sz="2400">
                <a:solidFill>
                  <a:srgbClr val="232323">
                    <a:alpha val="100000"/>
                  </a:srgbClr>
                </a:solidFill>
                <a:latin typeface="Noto Sans SC"/>
                <a:ea typeface="Noto Sans SC"/>
                <a:cs typeface="Noto Sans SC"/>
              </a:rPr>
              <a:t>Green Belt Certification Requirements</a:t>
            </a:r>
            <a:endParaRPr lang="en-US" sz="2400">
              <a:solidFill>
                <a:srgbClr val="232323">
                  <a:alpha val="100000"/>
                </a:srgbClr>
              </a:solidFill>
              <a:latin typeface="Noto Sans SC"/>
              <a:ea typeface="Noto Sans SC"/>
              <a:cs typeface="Noto Sans SC"/>
            </a:endParaRPr>
          </a:p>
          <a:p>
            <a:pPr marL="228600" lvl="1" indent="-228600" algn="l">
              <a:lnSpc>
                <a:spcPct val="150000"/>
              </a:lnSpc>
              <a:spcBef>
                <a:spcPts val="375"/>
              </a:spcBef>
              <a:buFont typeface="Arial" panose="020B0604020202090204"/>
              <a:buChar char="•"/>
            </a:pPr>
            <a:r>
              <a:rPr lang="en-US" sz="2400">
                <a:solidFill>
                  <a:srgbClr val="232323">
                    <a:alpha val="100000"/>
                  </a:srgbClr>
                </a:solidFill>
                <a:latin typeface="Noto Sans SC"/>
                <a:ea typeface="Noto Sans SC"/>
                <a:cs typeface="Noto Sans SC"/>
              </a:rPr>
              <a:t>Industry application case library</a:t>
            </a:r>
            <a:endParaRPr lang="en-US" sz="2400">
              <a:solidFill>
                <a:srgbClr val="232323">
                  <a:alpha val="100000"/>
                </a:srgbClr>
              </a:solidFill>
              <a:latin typeface="Noto Sans SC"/>
              <a:ea typeface="Noto Sans SC"/>
              <a:cs typeface="Noto Sans SC"/>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101929" y="2882845"/>
            <a:ext cx="6029325" cy="2623205"/>
          </a:xfrm>
          <a:prstGeom prst="rect">
            <a:avLst/>
          </a:prstGeom>
        </p:spPr>
        <p:txBody>
          <a:bodyPr vert="horz" wrap="square" lIns="0" tIns="0" rIns="0" bIns="0" rtlCol="0" anchor="t" anchorCtr="0">
            <a:normAutofit/>
          </a:bodyPr>
          <a:lstStyle/>
          <a:p>
            <a:pPr>
              <a:lnSpc>
                <a:spcPct val="100000"/>
              </a:lnSpc>
            </a:pPr>
            <a:r>
              <a:rPr lang="en-US" sz="4575" b="1">
                <a:solidFill>
                  <a:schemeClr val="lt2">
                    <a:alpha val="100000"/>
                  </a:schemeClr>
                </a:solidFill>
                <a:latin typeface="Noto Sans SC"/>
                <a:ea typeface="Noto Sans SC"/>
                <a:cs typeface="Noto Sans SC"/>
              </a:rPr>
              <a:t>Six Sigma Management Overview</a:t>
            </a:r>
            <a:endParaRPr lang="en-US" sz="4575" b="1">
              <a:solidFill>
                <a:schemeClr val="lt2">
                  <a:alpha val="100000"/>
                </a:schemeClr>
              </a:solidFill>
              <a:latin typeface="Noto Sans SC"/>
              <a:ea typeface="Noto Sans SC"/>
              <a:cs typeface="Noto Sans SC"/>
            </a:endParaRPr>
          </a:p>
        </p:txBody>
      </p:sp>
      <p:sp>
        <p:nvSpPr>
          <p:cNvPr id="3" name="TextBox 3"/>
          <p:cNvSpPr txBox="1"/>
          <p:nvPr/>
        </p:nvSpPr>
        <p:spPr>
          <a:xfrm>
            <a:off x="1101929" y="1498692"/>
            <a:ext cx="5934075" cy="1104900"/>
          </a:xfrm>
          <a:prstGeom prst="rect">
            <a:avLst/>
          </a:prstGeom>
        </p:spPr>
        <p:txBody>
          <a:bodyPr vert="horz" wrap="square" lIns="0" tIns="0" rIns="0" bIns="0" rtlCol="0" anchor="t" anchorCtr="0">
            <a:spAutoFit/>
          </a:bodyPr>
          <a:lstStyle/>
          <a:p>
            <a:pPr>
              <a:lnSpc>
                <a:spcPct val="77000"/>
              </a:lnSpc>
            </a:pPr>
            <a:r>
              <a:rPr lang="en-US" sz="7200" b="1">
                <a:solidFill>
                  <a:schemeClr val="lt2">
                    <a:alpha val="100000"/>
                  </a:schemeClr>
                </a:solidFill>
                <a:latin typeface="Noto Sans SC"/>
                <a:ea typeface="Noto Sans SC"/>
                <a:cs typeface="Noto Sans SC"/>
              </a:rPr>
              <a:t>01</a:t>
            </a:r>
            <a:endParaRPr lang="en-US" sz="7200" b="1">
              <a:solidFill>
                <a:schemeClr val="lt2">
                  <a:alpha val="100000"/>
                </a:schemeClr>
              </a:solidFill>
              <a:latin typeface="Noto Sans SC"/>
              <a:ea typeface="Noto Sans SC"/>
              <a:cs typeface="Noto Sans SC"/>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Six Sigma development history and core concepts</a:t>
            </a:r>
            <a:endParaRPr lang="en-US" sz="3000" b="1">
              <a:solidFill>
                <a:schemeClr val="dk2">
                  <a:alpha val="100000"/>
                </a:schemeClr>
              </a:solidFill>
              <a:latin typeface="Noto Sans SC"/>
              <a:ea typeface="Noto Sans SC"/>
              <a:cs typeface="Noto Sans SC"/>
            </a:endParaRPr>
          </a:p>
        </p:txBody>
      </p:sp>
      <p:pic>
        <p:nvPicPr>
          <p:cNvPr id="3" name="Picture 3"/>
          <p:cNvPicPr>
            <a:picLocks noChangeAspect="1"/>
          </p:cNvPicPr>
          <p:nvPr/>
        </p:nvPicPr>
        <p:blipFill>
          <a:blip r:embed="rId2">
            <a:alphaModFix amt="100000"/>
          </a:blip>
          <a:srcRect l="31530" r="31530"/>
          <a:stretch>
            <a:fillRect/>
          </a:stretch>
        </p:blipFill>
        <p:spPr>
          <a:xfrm>
            <a:off x="580909" y="1271253"/>
            <a:ext cx="2628508" cy="5044771"/>
          </a:xfrm>
          <a:prstGeom prst="rect">
            <a:avLst/>
          </a:prstGeom>
        </p:spPr>
      </p:pic>
      <p:sp>
        <p:nvSpPr>
          <p:cNvPr id="4" name="AutoShape 4"/>
          <p:cNvSpPr/>
          <p:nvPr/>
        </p:nvSpPr>
        <p:spPr>
          <a:xfrm>
            <a:off x="3372015" y="1271253"/>
            <a:ext cx="2628508" cy="5044771"/>
          </a:xfrm>
          <a:prstGeom prst="rect">
            <a:avLst/>
          </a:prstGeom>
          <a:solidFill>
            <a:schemeClr val="lt2">
              <a:alpha val="100000"/>
            </a:schemeClr>
          </a:solidFill>
        </p:spPr>
      </p:sp>
      <p:sp>
        <p:nvSpPr>
          <p:cNvPr id="5" name="TextBox 5"/>
          <p:cNvSpPr txBox="1"/>
          <p:nvPr/>
        </p:nvSpPr>
        <p:spPr>
          <a:xfrm>
            <a:off x="3512796" y="2561882"/>
            <a:ext cx="2346946" cy="3148231"/>
          </a:xfrm>
          <a:prstGeom prst="rect">
            <a:avLst/>
          </a:prstGeom>
        </p:spPr>
        <p:txBody>
          <a:bodyPr vert="horz" wrap="square" lIns="114300" tIns="57150" rIns="114300" bIns="57150" rtlCol="0" anchor="t" anchorCtr="0">
            <a:noAutofit/>
          </a:bodyPr>
          <a:lstStyle/>
          <a:p>
            <a:pPr algn="l">
              <a:lnSpc>
                <a:spcPct val="140000"/>
              </a:lnSpc>
            </a:pPr>
            <a:r>
              <a:rPr lang="en-US" sz="1350">
                <a:solidFill>
                  <a:schemeClr val="dk1">
                    <a:alpha val="100000"/>
                  </a:schemeClr>
                </a:solidFill>
                <a:latin typeface="Noto Sans SC"/>
                <a:ea typeface="Noto Sans SC"/>
                <a:cs typeface="Noto Sans SC"/>
              </a:rPr>
              <a:t>Six Sigma was proposed by Motorola engineer Bill Smith in 1986. It was originally used to solve the problem of product quality defects. Through statistical methods, the defect rate was reduced to less than 3.4 parts per million, becoming a quality management milestone.</a:t>
            </a:r>
            <a:endParaRPr lang="en-US" sz="1350">
              <a:solidFill>
                <a:schemeClr val="dk1">
                  <a:alpha val="100000"/>
                </a:schemeClr>
              </a:solidFill>
              <a:latin typeface="Noto Sans SC"/>
              <a:ea typeface="Noto Sans SC"/>
              <a:cs typeface="Noto Sans SC"/>
            </a:endParaRPr>
          </a:p>
        </p:txBody>
      </p:sp>
      <p:sp>
        <p:nvSpPr>
          <p:cNvPr id="6" name="TextBox 6"/>
          <p:cNvSpPr txBox="1"/>
          <p:nvPr/>
        </p:nvSpPr>
        <p:spPr>
          <a:xfrm>
            <a:off x="3512796" y="1399982"/>
            <a:ext cx="2346946" cy="1104811"/>
          </a:xfrm>
          <a:prstGeom prst="rect">
            <a:avLst/>
          </a:prstGeom>
        </p:spPr>
        <p:txBody>
          <a:bodyPr vert="horz" wrap="square" lIns="114300" tIns="57150" rIns="114300" bIns="57150" rtlCol="0" anchor="ctr" anchorCtr="0">
            <a:noAutofit/>
          </a:bodyPr>
          <a:lstStyle/>
          <a:p>
            <a:pPr algn="ctr">
              <a:lnSpc>
                <a:spcPct val="120000"/>
              </a:lnSpc>
            </a:pPr>
            <a:r>
              <a:rPr lang="en-US" sz="2400" b="1">
                <a:solidFill>
                  <a:schemeClr val="accent1">
                    <a:alpha val="100000"/>
                  </a:schemeClr>
                </a:solidFill>
                <a:latin typeface="Noto Sans SC"/>
                <a:ea typeface="Noto Sans SC"/>
                <a:cs typeface="Noto Sans SC"/>
              </a:rPr>
              <a:t>Motorola first</a:t>
            </a:r>
            <a:endParaRPr lang="en-US" sz="2400" b="1">
              <a:solidFill>
                <a:schemeClr val="accent1">
                  <a:alpha val="100000"/>
                </a:schemeClr>
              </a:solidFill>
              <a:latin typeface="Noto Sans SC"/>
              <a:ea typeface="Noto Sans SC"/>
              <a:cs typeface="Noto Sans SC"/>
            </a:endParaRPr>
          </a:p>
        </p:txBody>
      </p:sp>
      <p:sp>
        <p:nvSpPr>
          <p:cNvPr id="7" name="AutoShape 7"/>
          <p:cNvSpPr/>
          <p:nvPr/>
        </p:nvSpPr>
        <p:spPr>
          <a:xfrm>
            <a:off x="6156270" y="1271253"/>
            <a:ext cx="2628508" cy="5044771"/>
          </a:xfrm>
          <a:prstGeom prst="rect">
            <a:avLst/>
          </a:prstGeom>
          <a:solidFill>
            <a:schemeClr val="lt2">
              <a:alpha val="100000"/>
            </a:schemeClr>
          </a:solidFill>
        </p:spPr>
      </p:sp>
      <p:sp>
        <p:nvSpPr>
          <p:cNvPr id="8" name="TextBox 8"/>
          <p:cNvSpPr txBox="1"/>
          <p:nvPr/>
        </p:nvSpPr>
        <p:spPr>
          <a:xfrm>
            <a:off x="6297050" y="2561882"/>
            <a:ext cx="2346946" cy="3015160"/>
          </a:xfrm>
          <a:prstGeom prst="rect">
            <a:avLst/>
          </a:prstGeom>
        </p:spPr>
        <p:txBody>
          <a:bodyPr vert="horz" wrap="square" lIns="114300" tIns="57150" rIns="114300" bIns="57150" rtlCol="0" anchor="t" anchorCtr="0">
            <a:noAutofit/>
          </a:bodyPr>
          <a:lstStyle/>
          <a:p>
            <a:pPr algn="l">
              <a:lnSpc>
                <a:spcPct val="140000"/>
              </a:lnSpc>
            </a:pPr>
            <a:r>
              <a:rPr lang="en-US" sz="1350">
                <a:solidFill>
                  <a:schemeClr val="dk1">
                    <a:alpha val="100000"/>
                  </a:schemeClr>
                </a:solidFill>
                <a:latin typeface="Noto Sans SC"/>
                <a:ea typeface="Noto Sans SC"/>
                <a:cs typeface="Noto Sans SC"/>
              </a:rPr>
              <a:t>In the mid-1990s, General Electric CEO Jack Welch elevated Six Sigma to the core of corporate strategy. Through all-employee training and project practice, cumulative revenue exceeded US$10 billion, establishing its status as a global management methodology.</a:t>
            </a:r>
            <a:endParaRPr lang="en-US" sz="1350">
              <a:solidFill>
                <a:schemeClr val="dk1">
                  <a:alpha val="100000"/>
                </a:schemeClr>
              </a:solidFill>
              <a:latin typeface="Noto Sans SC"/>
              <a:ea typeface="Noto Sans SC"/>
              <a:cs typeface="Noto Sans SC"/>
            </a:endParaRPr>
          </a:p>
        </p:txBody>
      </p:sp>
      <p:sp>
        <p:nvSpPr>
          <p:cNvPr id="9" name="TextBox 9"/>
          <p:cNvSpPr txBox="1"/>
          <p:nvPr/>
        </p:nvSpPr>
        <p:spPr>
          <a:xfrm>
            <a:off x="6297050" y="1399982"/>
            <a:ext cx="2346946" cy="1104811"/>
          </a:xfrm>
          <a:prstGeom prst="rect">
            <a:avLst/>
          </a:prstGeom>
        </p:spPr>
        <p:txBody>
          <a:bodyPr vert="horz" wrap="square" lIns="114300" tIns="57150" rIns="114300" bIns="57150" rtlCol="0" anchor="ctr" anchorCtr="0">
            <a:noAutofit/>
          </a:bodyPr>
          <a:lstStyle/>
          <a:p>
            <a:pPr algn="ctr">
              <a:lnSpc>
                <a:spcPct val="120000"/>
              </a:lnSpc>
            </a:pPr>
            <a:r>
              <a:rPr lang="en-US" sz="2400" b="1">
                <a:solidFill>
                  <a:schemeClr val="accent1">
                    <a:alpha val="100000"/>
                  </a:schemeClr>
                </a:solidFill>
                <a:latin typeface="Noto Sans SC"/>
                <a:ea typeface="Noto Sans SC"/>
                <a:cs typeface="Noto Sans SC"/>
              </a:rPr>
              <a:t>General Electric Promotion</a:t>
            </a:r>
            <a:endParaRPr lang="en-US" sz="2400" b="1">
              <a:solidFill>
                <a:schemeClr val="accent1">
                  <a:alpha val="100000"/>
                </a:schemeClr>
              </a:solidFill>
              <a:latin typeface="Noto Sans SC"/>
              <a:ea typeface="Noto Sans SC"/>
              <a:cs typeface="Noto Sans SC"/>
            </a:endParaRPr>
          </a:p>
        </p:txBody>
      </p:sp>
      <p:sp>
        <p:nvSpPr>
          <p:cNvPr id="10" name="AutoShape 10"/>
          <p:cNvSpPr/>
          <p:nvPr/>
        </p:nvSpPr>
        <p:spPr>
          <a:xfrm>
            <a:off x="8949764" y="1271253"/>
            <a:ext cx="2628508" cy="5044771"/>
          </a:xfrm>
          <a:prstGeom prst="rect">
            <a:avLst/>
          </a:prstGeom>
          <a:solidFill>
            <a:schemeClr val="lt2">
              <a:alpha val="100000"/>
            </a:schemeClr>
          </a:solidFill>
        </p:spPr>
      </p:sp>
      <p:sp>
        <p:nvSpPr>
          <p:cNvPr id="11" name="TextBox 11"/>
          <p:cNvSpPr txBox="1"/>
          <p:nvPr/>
        </p:nvSpPr>
        <p:spPr>
          <a:xfrm>
            <a:off x="9090545" y="2561882"/>
            <a:ext cx="2346946" cy="3148231"/>
          </a:xfrm>
          <a:prstGeom prst="rect">
            <a:avLst/>
          </a:prstGeom>
        </p:spPr>
        <p:txBody>
          <a:bodyPr vert="horz" wrap="square" lIns="114300" tIns="57150" rIns="114300" bIns="57150" rtlCol="0" anchor="t" anchorCtr="0">
            <a:noAutofit/>
          </a:bodyPr>
          <a:lstStyle/>
          <a:p>
            <a:pPr algn="l">
              <a:lnSpc>
                <a:spcPct val="140000"/>
              </a:lnSpc>
            </a:pPr>
            <a:r>
              <a:rPr lang="en-US" sz="1350">
                <a:solidFill>
                  <a:schemeClr val="dk1">
                    <a:alpha val="100000"/>
                  </a:schemeClr>
                </a:solidFill>
                <a:latin typeface="Noto Sans SC"/>
                <a:ea typeface="Noto Sans SC"/>
                <a:cs typeface="Noto Sans SC"/>
              </a:rPr>
              <a:t>After 2000, Six Sigma and lean production were combined to form "Lean Six Sigma", which integrated the dual advantages of reducing variation and eliminating waste, and further expanded to applications in services, research and development and other fields.</a:t>
            </a:r>
            <a:endParaRPr lang="en-US" sz="1350">
              <a:solidFill>
                <a:schemeClr val="dk1">
                  <a:alpha val="100000"/>
                </a:schemeClr>
              </a:solidFill>
              <a:latin typeface="Noto Sans SC"/>
              <a:ea typeface="Noto Sans SC"/>
              <a:cs typeface="Noto Sans SC"/>
            </a:endParaRPr>
          </a:p>
        </p:txBody>
      </p:sp>
      <p:sp>
        <p:nvSpPr>
          <p:cNvPr id="12" name="TextBox 12"/>
          <p:cNvSpPr txBox="1"/>
          <p:nvPr/>
        </p:nvSpPr>
        <p:spPr>
          <a:xfrm>
            <a:off x="9090545" y="1399982"/>
            <a:ext cx="2346946" cy="1104811"/>
          </a:xfrm>
          <a:prstGeom prst="rect">
            <a:avLst/>
          </a:prstGeom>
        </p:spPr>
        <p:txBody>
          <a:bodyPr vert="horz" wrap="square" lIns="114300" tIns="57150" rIns="114300" bIns="57150" rtlCol="0" anchor="ctr" anchorCtr="0">
            <a:noAutofit/>
          </a:bodyPr>
          <a:lstStyle/>
          <a:p>
            <a:pPr algn="ctr">
              <a:lnSpc>
                <a:spcPct val="120000"/>
              </a:lnSpc>
            </a:pPr>
            <a:r>
              <a:rPr lang="en-US" sz="2400" b="1">
                <a:solidFill>
                  <a:schemeClr val="accent1">
                    <a:alpha val="100000"/>
                  </a:schemeClr>
                </a:solidFill>
                <a:latin typeface="Noto Sans SC"/>
                <a:ea typeface="Noto Sans SC"/>
                <a:cs typeface="Noto Sans SC"/>
              </a:rPr>
              <a:t>Lean Fusion</a:t>
            </a:r>
            <a:endParaRPr lang="en-US" sz="2400" b="1">
              <a:solidFill>
                <a:schemeClr val="accent1">
                  <a:alpha val="100000"/>
                </a:schemeClr>
              </a:solidFill>
              <a:latin typeface="Noto Sans SC"/>
              <a:ea typeface="Noto Sans SC"/>
              <a:cs typeface="Noto Sans SC"/>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Cost of quality and the economic impact of process variation</a:t>
            </a:r>
            <a:endParaRPr lang="en-US" sz="3000" b="1">
              <a:solidFill>
                <a:schemeClr val="dk2">
                  <a:alpha val="100000"/>
                </a:schemeClr>
              </a:solidFill>
              <a:latin typeface="Noto Sans SC"/>
              <a:ea typeface="Noto Sans SC"/>
              <a:cs typeface="Noto Sans SC"/>
            </a:endParaRPr>
          </a:p>
        </p:txBody>
      </p:sp>
      <p:sp>
        <p:nvSpPr>
          <p:cNvPr id="3" name="Freeform 3"/>
          <p:cNvSpPr/>
          <p:nvPr/>
        </p:nvSpPr>
        <p:spPr>
          <a:xfrm>
            <a:off x="618313" y="3277022"/>
            <a:ext cx="10954472" cy="806672"/>
          </a:xfrm>
          <a:custGeom>
            <a:avLst/>
            <a:gdLst/>
            <a:ahLst/>
            <a:cxnLst/>
            <a:rect l="l" t="t" r="r" b="b"/>
            <a:pathLst>
              <a:path w="10302080" h="806677">
                <a:moveTo>
                  <a:pt x="0" y="232726"/>
                </a:moveTo>
                <a:lnTo>
                  <a:pt x="9651270" y="232726"/>
                </a:lnTo>
                <a:lnTo>
                  <a:pt x="9651270" y="0"/>
                </a:lnTo>
                <a:lnTo>
                  <a:pt x="10302081" y="403339"/>
                </a:lnTo>
                <a:lnTo>
                  <a:pt x="9651270" y="806677"/>
                </a:lnTo>
                <a:lnTo>
                  <a:pt x="9651270" y="573951"/>
                </a:lnTo>
                <a:lnTo>
                  <a:pt x="0" y="573951"/>
                </a:lnTo>
              </a:path>
            </a:pathLst>
          </a:custGeom>
          <a:solidFill>
            <a:schemeClr val="accent2">
              <a:alpha val="10000"/>
            </a:schemeClr>
          </a:solidFill>
        </p:spPr>
      </p:sp>
      <p:sp>
        <p:nvSpPr>
          <p:cNvPr id="4" name="AutoShape 4"/>
          <p:cNvSpPr/>
          <p:nvPr/>
        </p:nvSpPr>
        <p:spPr>
          <a:xfrm>
            <a:off x="9324347" y="3232827"/>
            <a:ext cx="901256" cy="901256"/>
          </a:xfrm>
          <a:prstGeom prst="ellipse">
            <a:avLst/>
          </a:prstGeom>
          <a:solidFill>
            <a:schemeClr val="accent6">
              <a:alpha val="100000"/>
            </a:schemeClr>
          </a:solidFill>
        </p:spPr>
        <p:txBody>
          <a:bodyPr vert="horz" wrap="none" lIns="91440" tIns="45720" rIns="91440" bIns="45720" rtlCol="0" anchor="ctr" anchorCtr="0">
            <a:normAutofit/>
          </a:bodyPr>
          <a:lstStyle/>
          <a:p>
            <a:pPr algn="ctr">
              <a:defRPr/>
            </a:pPr>
            <a:r>
              <a:rPr lang="en-US" sz="2100" b="1">
                <a:solidFill>
                  <a:schemeClr val="lt1">
                    <a:alpha val="100000"/>
                  </a:schemeClr>
                </a:solidFill>
                <a:latin typeface="Arial" panose="020B0604020202090204"/>
                <a:ea typeface="Arial" panose="020B0604020202090204"/>
                <a:cs typeface="Arial" panose="020B0604020202090204"/>
              </a:rPr>
              <a:t>4</a:t>
            </a:r>
            <a:endParaRPr lang="en-US" sz="1100"/>
          </a:p>
        </p:txBody>
      </p:sp>
      <p:sp>
        <p:nvSpPr>
          <p:cNvPr id="5" name="TextBox 5"/>
          <p:cNvSpPr txBox="1"/>
          <p:nvPr/>
        </p:nvSpPr>
        <p:spPr>
          <a:xfrm>
            <a:off x="8373113" y="1487010"/>
            <a:ext cx="2777109" cy="447961"/>
          </a:xfrm>
          <a:prstGeom prst="rect">
            <a:avLst/>
          </a:prstGeom>
          <a:noFill/>
        </p:spPr>
        <p:txBody>
          <a:bodyPr vert="horz" wrap="square" lIns="91440" tIns="45720" rIns="91440" bIns="45720" rtlCol="0" anchor="b" anchorCtr="0">
            <a:normAutofit/>
          </a:bodyPr>
          <a:lstStyle/>
          <a:p>
            <a:pPr algn="ctr">
              <a:lnSpc>
                <a:spcPct val="80000"/>
              </a:lnSpc>
            </a:pPr>
            <a:r>
              <a:rPr lang="en-US" sz="1800" b="1">
                <a:solidFill>
                  <a:schemeClr val="accent6">
                    <a:alpha val="100000"/>
                  </a:schemeClr>
                </a:solidFill>
                <a:latin typeface="Calibri"/>
                <a:ea typeface="Calibri"/>
                <a:cs typeface="Calibri"/>
              </a:rPr>
              <a:t>long term financial benefits</a:t>
            </a:r>
            <a:endParaRPr lang="en-US" sz="1800" b="1">
              <a:solidFill>
                <a:schemeClr val="accent6">
                  <a:alpha val="100000"/>
                </a:schemeClr>
              </a:solidFill>
              <a:latin typeface="Calibri"/>
              <a:ea typeface="Calibri"/>
              <a:cs typeface="Calibri"/>
            </a:endParaRPr>
          </a:p>
        </p:txBody>
      </p:sp>
      <p:sp>
        <p:nvSpPr>
          <p:cNvPr id="6" name="AutoShape 6"/>
          <p:cNvSpPr/>
          <p:nvPr/>
        </p:nvSpPr>
        <p:spPr>
          <a:xfrm>
            <a:off x="6893147" y="3232827"/>
            <a:ext cx="901256" cy="901256"/>
          </a:xfrm>
          <a:prstGeom prst="ellipse">
            <a:avLst/>
          </a:prstGeom>
          <a:solidFill>
            <a:schemeClr val="accent5">
              <a:alpha val="100000"/>
            </a:schemeClr>
          </a:solidFill>
        </p:spPr>
        <p:txBody>
          <a:bodyPr vert="horz" wrap="none" lIns="91440" tIns="45720" rIns="91440" bIns="45720" rtlCol="0" anchor="ctr" anchorCtr="0">
            <a:normAutofit/>
          </a:bodyPr>
          <a:lstStyle/>
          <a:p>
            <a:pPr algn="ctr">
              <a:defRPr/>
            </a:pPr>
            <a:r>
              <a:rPr lang="en-US" sz="2100" b="1">
                <a:solidFill>
                  <a:schemeClr val="lt1">
                    <a:alpha val="100000"/>
                  </a:schemeClr>
                </a:solidFill>
                <a:latin typeface="Arial" panose="020B0604020202090204"/>
                <a:ea typeface="Arial" panose="020B0604020202090204"/>
                <a:cs typeface="Arial" panose="020B0604020202090204"/>
              </a:rPr>
              <a:t>3</a:t>
            </a:r>
            <a:endParaRPr lang="en-US" sz="1100"/>
          </a:p>
        </p:txBody>
      </p:sp>
      <p:sp>
        <p:nvSpPr>
          <p:cNvPr id="7" name="TextBox 7"/>
          <p:cNvSpPr txBox="1"/>
          <p:nvPr/>
        </p:nvSpPr>
        <p:spPr>
          <a:xfrm>
            <a:off x="5955220" y="4271960"/>
            <a:ext cx="2777109" cy="447961"/>
          </a:xfrm>
          <a:prstGeom prst="rect">
            <a:avLst/>
          </a:prstGeom>
          <a:noFill/>
        </p:spPr>
        <p:txBody>
          <a:bodyPr vert="horz" wrap="square" lIns="91440" tIns="45720" rIns="91440" bIns="45720" rtlCol="0" anchor="b" anchorCtr="0">
            <a:normAutofit/>
          </a:bodyPr>
          <a:lstStyle/>
          <a:p>
            <a:pPr algn="ctr">
              <a:lnSpc>
                <a:spcPct val="80000"/>
              </a:lnSpc>
            </a:pPr>
            <a:r>
              <a:rPr lang="en-US" sz="1800" b="1">
                <a:solidFill>
                  <a:schemeClr val="accent5">
                    <a:alpha val="100000"/>
                  </a:schemeClr>
                </a:solidFill>
                <a:latin typeface="Calibri"/>
                <a:ea typeface="Calibri"/>
                <a:cs typeface="Calibri"/>
              </a:rPr>
              <a:t>Economic losses from process variation</a:t>
            </a:r>
            <a:endParaRPr lang="en-US" sz="1800" b="1">
              <a:solidFill>
                <a:schemeClr val="accent5">
                  <a:alpha val="100000"/>
                </a:schemeClr>
              </a:solidFill>
              <a:latin typeface="Calibri"/>
              <a:ea typeface="Calibri"/>
              <a:cs typeface="Calibri"/>
            </a:endParaRPr>
          </a:p>
        </p:txBody>
      </p:sp>
      <p:sp>
        <p:nvSpPr>
          <p:cNvPr id="8" name="AutoShape 8"/>
          <p:cNvSpPr/>
          <p:nvPr/>
        </p:nvSpPr>
        <p:spPr>
          <a:xfrm>
            <a:off x="4433372" y="3232827"/>
            <a:ext cx="901256" cy="901256"/>
          </a:xfrm>
          <a:prstGeom prst="ellipse">
            <a:avLst/>
          </a:prstGeom>
          <a:solidFill>
            <a:schemeClr val="accent4">
              <a:alpha val="100000"/>
            </a:schemeClr>
          </a:solidFill>
        </p:spPr>
        <p:txBody>
          <a:bodyPr vert="horz" wrap="none" lIns="91440" tIns="45720" rIns="91440" bIns="45720" rtlCol="0" anchor="ctr" anchorCtr="0">
            <a:normAutofit/>
          </a:bodyPr>
          <a:lstStyle/>
          <a:p>
            <a:pPr algn="ctr">
              <a:defRPr/>
            </a:pPr>
            <a:r>
              <a:rPr lang="en-US" sz="2100" b="1">
                <a:solidFill>
                  <a:schemeClr val="lt1">
                    <a:alpha val="100000"/>
                  </a:schemeClr>
                </a:solidFill>
                <a:latin typeface="Arial" panose="020B0604020202090204"/>
                <a:ea typeface="Arial" panose="020B0604020202090204"/>
                <a:cs typeface="Arial" panose="020B0604020202090204"/>
              </a:rPr>
              <a:t>2</a:t>
            </a:r>
            <a:endParaRPr lang="en-US" sz="1100"/>
          </a:p>
        </p:txBody>
      </p:sp>
      <p:sp>
        <p:nvSpPr>
          <p:cNvPr id="9" name="TextBox 9"/>
          <p:cNvSpPr txBox="1"/>
          <p:nvPr/>
        </p:nvSpPr>
        <p:spPr>
          <a:xfrm>
            <a:off x="3482138" y="1487010"/>
            <a:ext cx="2777109" cy="447961"/>
          </a:xfrm>
          <a:prstGeom prst="rect">
            <a:avLst/>
          </a:prstGeom>
          <a:noFill/>
        </p:spPr>
        <p:txBody>
          <a:bodyPr vert="horz" wrap="square" lIns="91440" tIns="45720" rIns="91440" bIns="45720" rtlCol="0" anchor="b" anchorCtr="0">
            <a:normAutofit/>
          </a:bodyPr>
          <a:lstStyle/>
          <a:p>
            <a:pPr algn="ctr">
              <a:lnSpc>
                <a:spcPct val="80000"/>
              </a:lnSpc>
            </a:pPr>
            <a:r>
              <a:rPr lang="en-US" sz="1800" b="1">
                <a:solidFill>
                  <a:schemeClr val="accent4">
                    <a:alpha val="100000"/>
                  </a:schemeClr>
                </a:solidFill>
                <a:latin typeface="Calibri"/>
                <a:ea typeface="Calibri"/>
                <a:cs typeface="Calibri"/>
              </a:rPr>
              <a:t>Defect rate and customer churn</a:t>
            </a:r>
            <a:endParaRPr lang="en-US" sz="1800" b="1">
              <a:solidFill>
                <a:schemeClr val="accent4">
                  <a:alpha val="100000"/>
                </a:schemeClr>
              </a:solidFill>
              <a:latin typeface="Calibri"/>
              <a:ea typeface="Calibri"/>
              <a:cs typeface="Calibri"/>
            </a:endParaRPr>
          </a:p>
        </p:txBody>
      </p:sp>
      <p:sp>
        <p:nvSpPr>
          <p:cNvPr id="10" name="AutoShape 10"/>
          <p:cNvSpPr/>
          <p:nvPr/>
        </p:nvSpPr>
        <p:spPr>
          <a:xfrm>
            <a:off x="1953634" y="3232827"/>
            <a:ext cx="901256" cy="901256"/>
          </a:xfrm>
          <a:prstGeom prst="ellipse">
            <a:avLst/>
          </a:prstGeom>
          <a:solidFill>
            <a:schemeClr val="accent3">
              <a:alpha val="100000"/>
            </a:schemeClr>
          </a:solidFill>
        </p:spPr>
        <p:txBody>
          <a:bodyPr vert="horz" wrap="none" lIns="91440" tIns="45720" rIns="91440" bIns="45720" rtlCol="0" anchor="ctr" anchorCtr="0">
            <a:normAutofit/>
          </a:bodyPr>
          <a:lstStyle/>
          <a:p>
            <a:pPr algn="ctr">
              <a:defRPr/>
            </a:pPr>
            <a:r>
              <a:rPr lang="en-US" sz="2100" b="1">
                <a:solidFill>
                  <a:schemeClr val="lt1">
                    <a:alpha val="100000"/>
                  </a:schemeClr>
                </a:solidFill>
                <a:latin typeface="Arial" panose="020B0604020202090204"/>
                <a:ea typeface="Arial" panose="020B0604020202090204"/>
                <a:cs typeface="Arial" panose="020B0604020202090204"/>
              </a:rPr>
              <a:t>1</a:t>
            </a:r>
            <a:endParaRPr lang="en-US" sz="1100"/>
          </a:p>
        </p:txBody>
      </p:sp>
      <p:sp>
        <p:nvSpPr>
          <p:cNvPr id="11" name="TextBox 11"/>
          <p:cNvSpPr txBox="1"/>
          <p:nvPr/>
        </p:nvSpPr>
        <p:spPr>
          <a:xfrm>
            <a:off x="1015707" y="4271960"/>
            <a:ext cx="2777109" cy="447961"/>
          </a:xfrm>
          <a:prstGeom prst="rect">
            <a:avLst/>
          </a:prstGeom>
          <a:noFill/>
        </p:spPr>
        <p:txBody>
          <a:bodyPr vert="horz" wrap="square" lIns="91440" tIns="45720" rIns="91440" bIns="45720" rtlCol="0" anchor="b" anchorCtr="0">
            <a:normAutofit/>
          </a:bodyPr>
          <a:lstStyle/>
          <a:p>
            <a:pPr algn="ctr">
              <a:lnSpc>
                <a:spcPct val="80000"/>
              </a:lnSpc>
            </a:pPr>
            <a:r>
              <a:rPr lang="en-US" sz="1800" b="1">
                <a:solidFill>
                  <a:schemeClr val="accent3">
                    <a:alpha val="100000"/>
                  </a:schemeClr>
                </a:solidFill>
                <a:latin typeface="Calibri"/>
                <a:ea typeface="Calibri"/>
                <a:cs typeface="Calibri"/>
              </a:rPr>
              <a:t>High proportion of hidden costs</a:t>
            </a:r>
            <a:endParaRPr lang="en-US" sz="1800" b="1">
              <a:solidFill>
                <a:schemeClr val="accent3">
                  <a:alpha val="100000"/>
                </a:schemeClr>
              </a:solidFill>
              <a:latin typeface="Calibri"/>
              <a:ea typeface="Calibri"/>
              <a:cs typeface="Calibri"/>
            </a:endParaRPr>
          </a:p>
        </p:txBody>
      </p:sp>
      <p:sp>
        <p:nvSpPr>
          <p:cNvPr id="12" name="TextBox 12"/>
          <p:cNvSpPr txBox="1"/>
          <p:nvPr/>
        </p:nvSpPr>
        <p:spPr>
          <a:xfrm>
            <a:off x="8296000" y="1934971"/>
            <a:ext cx="2931336" cy="1054894"/>
          </a:xfrm>
          <a:prstGeom prst="rect">
            <a:avLst/>
          </a:prstGeom>
        </p:spPr>
        <p:txBody>
          <a:bodyPr vert="horz" wrap="square" lIns="66008" tIns="33052" rIns="66008" bIns="33052" rtlCol="0" anchor="t" anchorCtr="0">
            <a:noAutofit/>
          </a:bodyPr>
          <a:lstStyle/>
          <a:p>
            <a:pPr algn="ctr">
              <a:lnSpc>
                <a:spcPct val="140000"/>
              </a:lnSpc>
            </a:pPr>
            <a:r>
              <a:rPr lang="en-US" sz="1200">
                <a:solidFill>
                  <a:schemeClr val="dk1">
                    <a:alpha val="100000"/>
                  </a:schemeClr>
                </a:solidFill>
                <a:latin typeface="Noto Sans SC"/>
                <a:ea typeface="Noto Sans SC"/>
                <a:cs typeface="Noto Sans SC"/>
              </a:rPr>
              <a:t>Motorola's cumulative cost savings during the 10 years since it implemented Six Sigma exceeded US$14 billion, verifying its positive cycle logic of "quality improvement - cost reduction - profit growth".</a:t>
            </a:r>
            <a:endParaRPr lang="en-US" sz="1200">
              <a:solidFill>
                <a:schemeClr val="dk1">
                  <a:alpha val="100000"/>
                </a:schemeClr>
              </a:solidFill>
              <a:latin typeface="Noto Sans SC"/>
              <a:ea typeface="Noto Sans SC"/>
              <a:cs typeface="Noto Sans SC"/>
            </a:endParaRPr>
          </a:p>
        </p:txBody>
      </p:sp>
      <p:sp>
        <p:nvSpPr>
          <p:cNvPr id="13" name="TextBox 13"/>
          <p:cNvSpPr txBox="1"/>
          <p:nvPr/>
        </p:nvSpPr>
        <p:spPr>
          <a:xfrm>
            <a:off x="3405025" y="1934971"/>
            <a:ext cx="2931336" cy="1054894"/>
          </a:xfrm>
          <a:prstGeom prst="rect">
            <a:avLst/>
          </a:prstGeom>
        </p:spPr>
        <p:txBody>
          <a:bodyPr vert="horz" wrap="square" lIns="66008" tIns="33052" rIns="66008" bIns="33052" rtlCol="0" anchor="t" anchorCtr="0">
            <a:noAutofit/>
          </a:bodyPr>
          <a:lstStyle/>
          <a:p>
            <a:pPr algn="ctr">
              <a:lnSpc>
                <a:spcPct val="140000"/>
              </a:lnSpc>
            </a:pPr>
            <a:r>
              <a:rPr lang="en-US" sz="1200">
                <a:solidFill>
                  <a:schemeClr val="dk1">
                    <a:alpha val="100000"/>
                  </a:schemeClr>
                </a:solidFill>
                <a:latin typeface="Noto Sans SC"/>
                <a:ea typeface="Noto Sans SC"/>
                <a:cs typeface="Noto Sans SC"/>
              </a:rPr>
              <a:t>The number of defects per million operations dropped from 6210 (4σ level) to 3.4 (6σ level), significantly reducing customer complaint rates and increasing brand loyalty and market share.</a:t>
            </a:r>
            <a:endParaRPr lang="en-US" sz="1200">
              <a:solidFill>
                <a:schemeClr val="dk1">
                  <a:alpha val="100000"/>
                </a:schemeClr>
              </a:solidFill>
              <a:latin typeface="Noto Sans SC"/>
              <a:ea typeface="Noto Sans SC"/>
              <a:cs typeface="Noto Sans SC"/>
            </a:endParaRPr>
          </a:p>
        </p:txBody>
      </p:sp>
      <p:sp>
        <p:nvSpPr>
          <p:cNvPr id="14" name="TextBox 14"/>
          <p:cNvSpPr txBox="1"/>
          <p:nvPr/>
        </p:nvSpPr>
        <p:spPr>
          <a:xfrm>
            <a:off x="5878107" y="4719921"/>
            <a:ext cx="2931336" cy="1162713"/>
          </a:xfrm>
          <a:prstGeom prst="rect">
            <a:avLst/>
          </a:prstGeom>
        </p:spPr>
        <p:txBody>
          <a:bodyPr vert="horz" wrap="square" lIns="66008" tIns="33052" rIns="66008" bIns="33052" rtlCol="0" anchor="t" anchorCtr="0">
            <a:noAutofit/>
          </a:bodyPr>
          <a:lstStyle/>
          <a:p>
            <a:pPr algn="ctr">
              <a:lnSpc>
                <a:spcPct val="140000"/>
              </a:lnSpc>
            </a:pPr>
            <a:r>
              <a:rPr lang="en-US" sz="1200">
                <a:solidFill>
                  <a:schemeClr val="dk1">
                    <a:alpha val="100000"/>
                  </a:schemeClr>
                </a:solidFill>
                <a:latin typeface="Noto Sans SC"/>
                <a:ea typeface="Noto Sans SC"/>
                <a:cs typeface="Noto Sans SC"/>
              </a:rPr>
              <a:t>Variations in the production process will directly increase raw material waste, equipment downtime and manual debugging costs. Six Sigma uses the DMAIC method to systematically reduce variation and achieve cost savings.</a:t>
            </a:r>
            <a:endParaRPr lang="en-US" sz="1200">
              <a:solidFill>
                <a:schemeClr val="dk1">
                  <a:alpha val="100000"/>
                </a:schemeClr>
              </a:solidFill>
              <a:latin typeface="Noto Sans SC"/>
              <a:ea typeface="Noto Sans SC"/>
              <a:cs typeface="Noto Sans SC"/>
            </a:endParaRPr>
          </a:p>
        </p:txBody>
      </p:sp>
      <p:sp>
        <p:nvSpPr>
          <p:cNvPr id="15" name="TextBox 15"/>
          <p:cNvSpPr txBox="1"/>
          <p:nvPr/>
        </p:nvSpPr>
        <p:spPr>
          <a:xfrm>
            <a:off x="938594" y="4719921"/>
            <a:ext cx="2931336" cy="1069563"/>
          </a:xfrm>
          <a:prstGeom prst="rect">
            <a:avLst/>
          </a:prstGeom>
        </p:spPr>
        <p:txBody>
          <a:bodyPr vert="horz" wrap="square" lIns="66008" tIns="33052" rIns="66008" bIns="33052" rtlCol="0" anchor="t" anchorCtr="0">
            <a:noAutofit/>
          </a:bodyPr>
          <a:lstStyle/>
          <a:p>
            <a:pPr algn="ctr">
              <a:lnSpc>
                <a:spcPct val="140000"/>
              </a:lnSpc>
            </a:pPr>
            <a:r>
              <a:rPr lang="en-US" sz="1200">
                <a:solidFill>
                  <a:schemeClr val="dk1">
                    <a:alpha val="100000"/>
                  </a:schemeClr>
                </a:solidFill>
                <a:latin typeface="Noto Sans SC"/>
                <a:ea typeface="Noto Sans SC"/>
                <a:cs typeface="Noto Sans SC"/>
              </a:rPr>
              <a:t>Hidden costs such as rework and scrap caused by quality defects in traditional 3σ-4σ level companies account for 15%-30% of sales, while Six Sigma companies can control this to within 5% through process optimization.</a:t>
            </a:r>
            <a:endParaRPr lang="en-US" sz="1200">
              <a:solidFill>
                <a:schemeClr val="dk1">
                  <a:alpha val="100000"/>
                </a:schemeClr>
              </a:solidFill>
              <a:latin typeface="Noto Sans SC"/>
              <a:ea typeface="Noto Sans SC"/>
              <a:cs typeface="Noto Sans SC"/>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The role of green belts in Six Sigma organizations</a:t>
            </a:r>
            <a:endParaRPr lang="en-US" sz="3000" b="1">
              <a:solidFill>
                <a:schemeClr val="dk2">
                  <a:alpha val="100000"/>
                </a:schemeClr>
              </a:solidFill>
              <a:latin typeface="Noto Sans SC"/>
              <a:ea typeface="Noto Sans SC"/>
              <a:cs typeface="Noto Sans SC"/>
            </a:endParaRPr>
          </a:p>
        </p:txBody>
      </p:sp>
      <p:pic>
        <p:nvPicPr>
          <p:cNvPr id="3" name="Picture 3"/>
          <p:cNvPicPr>
            <a:picLocks noChangeAspect="1"/>
          </p:cNvPicPr>
          <p:nvPr/>
        </p:nvPicPr>
        <p:blipFill>
          <a:blip r:embed="rId2">
            <a:alphaModFix amt="100000"/>
          </a:blip>
          <a:srcRect l="27721" r="27721"/>
          <a:stretch>
            <a:fillRect/>
          </a:stretch>
        </p:blipFill>
        <p:spPr>
          <a:xfrm>
            <a:off x="752047" y="1412707"/>
            <a:ext cx="3005958" cy="4496357"/>
          </a:xfrm>
          <a:prstGeom prst="rect">
            <a:avLst/>
          </a:prstGeom>
        </p:spPr>
      </p:pic>
      <p:pic>
        <p:nvPicPr>
          <p:cNvPr id="4" name="Picture 4"/>
          <p:cNvPicPr>
            <a:picLocks noChangeAspect="1"/>
          </p:cNvPicPr>
          <p:nvPr/>
        </p:nvPicPr>
        <p:blipFill>
          <a:blip r:embed="rId3">
            <a:alphaModFix amt="100000"/>
          </a:blip>
          <a:srcRect/>
          <a:stretch>
            <a:fillRect/>
          </a:stretch>
        </p:blipFill>
        <p:spPr>
          <a:xfrm>
            <a:off x="7833544" y="3730249"/>
            <a:ext cx="3737850" cy="2127687"/>
          </a:xfrm>
          <a:prstGeom prst="rect">
            <a:avLst/>
          </a:prstGeom>
        </p:spPr>
      </p:pic>
      <p:sp>
        <p:nvSpPr>
          <p:cNvPr id="5" name="AutoShape 5"/>
          <p:cNvSpPr/>
          <p:nvPr/>
        </p:nvSpPr>
        <p:spPr>
          <a:xfrm>
            <a:off x="7849473" y="1413759"/>
            <a:ext cx="3725999" cy="2129142"/>
          </a:xfrm>
          <a:prstGeom prst="rect">
            <a:avLst/>
          </a:prstGeom>
          <a:solidFill>
            <a:schemeClr val="lt2">
              <a:alpha val="100000"/>
            </a:schemeClr>
          </a:solidFill>
        </p:spPr>
      </p:sp>
      <p:sp>
        <p:nvSpPr>
          <p:cNvPr id="6" name="AutoShape 6"/>
          <p:cNvSpPr/>
          <p:nvPr/>
        </p:nvSpPr>
        <p:spPr>
          <a:xfrm>
            <a:off x="3952581" y="3730249"/>
            <a:ext cx="3725999" cy="2129142"/>
          </a:xfrm>
          <a:prstGeom prst="rect">
            <a:avLst/>
          </a:prstGeom>
          <a:solidFill>
            <a:schemeClr val="lt2">
              <a:alpha val="100000"/>
            </a:schemeClr>
          </a:solidFill>
        </p:spPr>
      </p:sp>
      <p:sp>
        <p:nvSpPr>
          <p:cNvPr id="7" name="AutoShape 7"/>
          <p:cNvSpPr/>
          <p:nvPr/>
        </p:nvSpPr>
        <p:spPr>
          <a:xfrm>
            <a:off x="3952581" y="1412707"/>
            <a:ext cx="3725999" cy="2129142"/>
          </a:xfrm>
          <a:prstGeom prst="rect">
            <a:avLst/>
          </a:prstGeom>
          <a:solidFill>
            <a:schemeClr val="accent1">
              <a:alpha val="10000"/>
            </a:schemeClr>
          </a:solidFill>
        </p:spPr>
      </p:sp>
      <p:sp>
        <p:nvSpPr>
          <p:cNvPr id="8" name="AutoShape 8"/>
          <p:cNvSpPr/>
          <p:nvPr/>
        </p:nvSpPr>
        <p:spPr>
          <a:xfrm>
            <a:off x="3952581" y="1412707"/>
            <a:ext cx="3725999" cy="53229"/>
          </a:xfrm>
          <a:prstGeom prst="rect">
            <a:avLst/>
          </a:prstGeom>
          <a:solidFill>
            <a:schemeClr val="accent1">
              <a:alpha val="100000"/>
            </a:schemeClr>
          </a:solidFill>
        </p:spPr>
      </p:sp>
      <p:sp>
        <p:nvSpPr>
          <p:cNvPr id="9" name="AutoShape 9"/>
          <p:cNvSpPr/>
          <p:nvPr/>
        </p:nvSpPr>
        <p:spPr>
          <a:xfrm>
            <a:off x="4099978" y="1672358"/>
            <a:ext cx="3431205" cy="481351"/>
          </a:xfrm>
          <a:prstGeom prst="rect">
            <a:avLst/>
          </a:prstGeom>
          <a:noFill/>
        </p:spPr>
        <p:txBody>
          <a:bodyPr vert="horz" wrap="square" lIns="95250" tIns="45720" rIns="91440" bIns="45720" rtlCol="0" anchor="t" anchorCtr="1">
            <a:noAutofit/>
          </a:bodyPr>
          <a:lstStyle/>
          <a:p>
            <a:pPr algn="l">
              <a:defRPr/>
            </a:pPr>
            <a:r>
              <a:rPr lang="en-US" sz="2325" b="1">
                <a:solidFill>
                  <a:schemeClr val="dk1">
                    <a:alpha val="100000"/>
                  </a:schemeClr>
                </a:solidFill>
                <a:latin typeface="Noto Sans SC"/>
                <a:ea typeface="Noto Sans SC"/>
                <a:cs typeface="Noto Sans SC"/>
              </a:rPr>
              <a:t>Project execution main force</a:t>
            </a:r>
            <a:endParaRPr lang="en-US" sz="1100"/>
          </a:p>
        </p:txBody>
      </p:sp>
      <p:sp>
        <p:nvSpPr>
          <p:cNvPr id="10" name="TextBox 10"/>
          <p:cNvSpPr txBox="1"/>
          <p:nvPr/>
        </p:nvSpPr>
        <p:spPr>
          <a:xfrm>
            <a:off x="4099978" y="2110737"/>
            <a:ext cx="3431205" cy="1270638"/>
          </a:xfrm>
          <a:prstGeom prst="rect">
            <a:avLst/>
          </a:prstGeom>
        </p:spPr>
        <p:txBody>
          <a:bodyPr vert="horz" wrap="square" lIns="95250" tIns="57150" rIns="57150" bIns="57150" rtlCol="0" anchor="t" anchorCtr="0">
            <a:noAutofit/>
          </a:bodyPr>
          <a:lstStyle/>
          <a:p>
            <a:pPr algn="l">
              <a:lnSpc>
                <a:spcPct val="140000"/>
              </a:lnSpc>
            </a:pPr>
            <a:r>
              <a:rPr lang="en-US" sz="1350">
                <a:solidFill>
                  <a:schemeClr val="dk1">
                    <a:alpha val="100000"/>
                  </a:schemeClr>
                </a:solidFill>
                <a:latin typeface="Noto Sans SC"/>
                <a:ea typeface="Noto Sans SC"/>
                <a:cs typeface="Noto Sans SC"/>
              </a:rPr>
              <a:t>As the core executor of Six Sigma projects, Green Belts are responsible for data collection, basic statistical analysis and implementation of improvement plans. They need to master MINITAB and other tools to complete 80% of daily improvement tasks.</a:t>
            </a:r>
            <a:endParaRPr lang="en-US" sz="1350">
              <a:solidFill>
                <a:schemeClr val="dk1">
                  <a:alpha val="100000"/>
                </a:schemeClr>
              </a:solidFill>
              <a:latin typeface="Noto Sans SC"/>
              <a:ea typeface="Noto Sans SC"/>
              <a:cs typeface="Noto Sans SC"/>
            </a:endParaRPr>
          </a:p>
        </p:txBody>
      </p:sp>
      <p:sp>
        <p:nvSpPr>
          <p:cNvPr id="11" name="AutoShape 11"/>
          <p:cNvSpPr/>
          <p:nvPr/>
        </p:nvSpPr>
        <p:spPr>
          <a:xfrm>
            <a:off x="4099978" y="4036516"/>
            <a:ext cx="3431205" cy="481351"/>
          </a:xfrm>
          <a:prstGeom prst="rect">
            <a:avLst/>
          </a:prstGeom>
          <a:noFill/>
        </p:spPr>
        <p:txBody>
          <a:bodyPr vert="horz" wrap="square" lIns="95250" tIns="45720" rIns="91440" bIns="45720" rtlCol="0" anchor="t" anchorCtr="1">
            <a:noAutofit/>
          </a:bodyPr>
          <a:lstStyle/>
          <a:p>
            <a:pPr algn="l">
              <a:defRPr/>
            </a:pPr>
            <a:r>
              <a:rPr lang="en-US" sz="2325" b="1">
                <a:solidFill>
                  <a:schemeClr val="dk1">
                    <a:alpha val="100000"/>
                  </a:schemeClr>
                </a:solidFill>
                <a:latin typeface="Noto Sans SC"/>
                <a:ea typeface="Noto Sans SC"/>
                <a:cs typeface="Noto Sans SC"/>
              </a:rPr>
              <a:t>cultural communicator</a:t>
            </a:r>
            <a:endParaRPr lang="en-US" sz="1100"/>
          </a:p>
        </p:txBody>
      </p:sp>
      <p:sp>
        <p:nvSpPr>
          <p:cNvPr id="12" name="TextBox 12"/>
          <p:cNvSpPr txBox="1"/>
          <p:nvPr/>
        </p:nvSpPr>
        <p:spPr>
          <a:xfrm>
            <a:off x="4099978" y="4470242"/>
            <a:ext cx="3431205" cy="1276624"/>
          </a:xfrm>
          <a:prstGeom prst="rect">
            <a:avLst/>
          </a:prstGeom>
        </p:spPr>
        <p:txBody>
          <a:bodyPr vert="horz" wrap="square" lIns="95250" tIns="57150" rIns="57150" bIns="57150" rtlCol="0" anchor="t" anchorCtr="0">
            <a:noAutofit/>
          </a:bodyPr>
          <a:lstStyle/>
          <a:p>
            <a:pPr algn="l">
              <a:lnSpc>
                <a:spcPct val="140000"/>
              </a:lnSpc>
            </a:pPr>
            <a:r>
              <a:rPr lang="en-US" sz="1350">
                <a:solidFill>
                  <a:schemeClr val="dk1">
                    <a:alpha val="100000"/>
                  </a:schemeClr>
                </a:solidFill>
                <a:latin typeface="Noto Sans SC"/>
                <a:ea typeface="Noto Sans SC"/>
                <a:cs typeface="Noto Sans SC"/>
              </a:rPr>
              <a:t>By participating in the DMAIC project, Green Belt promotes the concept of data-driven decision-making within the department and promotes the company to form a quality culture of continuous improvement.</a:t>
            </a:r>
            <a:endParaRPr lang="en-US" sz="1350">
              <a:solidFill>
                <a:schemeClr val="dk1">
                  <a:alpha val="100000"/>
                </a:schemeClr>
              </a:solidFill>
              <a:latin typeface="Noto Sans SC"/>
              <a:ea typeface="Noto Sans SC"/>
              <a:cs typeface="Noto Sans SC"/>
            </a:endParaRPr>
          </a:p>
        </p:txBody>
      </p:sp>
      <p:sp>
        <p:nvSpPr>
          <p:cNvPr id="13" name="AutoShape 13"/>
          <p:cNvSpPr/>
          <p:nvPr/>
        </p:nvSpPr>
        <p:spPr>
          <a:xfrm>
            <a:off x="7996869" y="1672358"/>
            <a:ext cx="3431205" cy="481351"/>
          </a:xfrm>
          <a:prstGeom prst="rect">
            <a:avLst/>
          </a:prstGeom>
          <a:noFill/>
        </p:spPr>
        <p:txBody>
          <a:bodyPr vert="horz" wrap="square" lIns="95250" tIns="45720" rIns="91440" bIns="45720" rtlCol="0" anchor="t" anchorCtr="1">
            <a:noAutofit/>
          </a:bodyPr>
          <a:lstStyle/>
          <a:p>
            <a:pPr algn="l">
              <a:defRPr/>
            </a:pPr>
            <a:r>
              <a:rPr lang="en-US" sz="2325" b="1">
                <a:solidFill>
                  <a:schemeClr val="dk1">
                    <a:alpha val="100000"/>
                  </a:schemeClr>
                </a:solidFill>
                <a:latin typeface="Noto Sans SC"/>
                <a:ea typeface="Noto Sans SC"/>
                <a:cs typeface="Noto Sans SC"/>
              </a:rPr>
              <a:t>Cross-department collaboration bridge</a:t>
            </a:r>
            <a:endParaRPr lang="en-US" sz="1100"/>
          </a:p>
        </p:txBody>
      </p:sp>
      <p:sp>
        <p:nvSpPr>
          <p:cNvPr id="14" name="TextBox 14"/>
          <p:cNvSpPr txBox="1"/>
          <p:nvPr/>
        </p:nvSpPr>
        <p:spPr>
          <a:xfrm>
            <a:off x="7996869" y="2110737"/>
            <a:ext cx="3431205" cy="1270638"/>
          </a:xfrm>
          <a:prstGeom prst="rect">
            <a:avLst/>
          </a:prstGeom>
        </p:spPr>
        <p:txBody>
          <a:bodyPr vert="horz" wrap="square" lIns="95250" tIns="57150" rIns="57150" bIns="57150" rtlCol="0" anchor="t" anchorCtr="0">
            <a:noAutofit/>
          </a:bodyPr>
          <a:lstStyle/>
          <a:p>
            <a:pPr algn="l">
              <a:lnSpc>
                <a:spcPct val="140000"/>
              </a:lnSpc>
            </a:pPr>
            <a:r>
              <a:rPr lang="en-US" sz="1350">
                <a:solidFill>
                  <a:schemeClr val="dk1">
                    <a:alpha val="100000"/>
                  </a:schemeClr>
                </a:solidFill>
                <a:latin typeface="Noto Sans SC"/>
                <a:ea typeface="Noto Sans SC"/>
                <a:cs typeface="Noto Sans SC"/>
              </a:rPr>
              <a:t>Green belts need to coordinate with black belt masters and front-line employees to translate Six Sigma methodology into specific operational steps to ensure that improvement measures are implemented in production, service and other links.</a:t>
            </a:r>
            <a:endParaRPr lang="en-US" sz="1350">
              <a:solidFill>
                <a:schemeClr val="dk1">
                  <a:alpha val="100000"/>
                </a:schemeClr>
              </a:solidFill>
              <a:latin typeface="Noto Sans SC"/>
              <a:ea typeface="Noto Sans SC"/>
              <a:cs typeface="Noto Sans SC"/>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101929" y="2882845"/>
            <a:ext cx="6029325" cy="2623205"/>
          </a:xfrm>
          <a:prstGeom prst="rect">
            <a:avLst/>
          </a:prstGeom>
        </p:spPr>
        <p:txBody>
          <a:bodyPr vert="horz" wrap="square" lIns="0" tIns="0" rIns="0" bIns="0" rtlCol="0" anchor="t" anchorCtr="0">
            <a:normAutofit/>
          </a:bodyPr>
          <a:lstStyle/>
          <a:p>
            <a:pPr>
              <a:lnSpc>
                <a:spcPct val="100000"/>
              </a:lnSpc>
            </a:pPr>
            <a:r>
              <a:rPr lang="en-US" sz="4575" b="1">
                <a:solidFill>
                  <a:schemeClr val="lt2">
                    <a:alpha val="100000"/>
                  </a:schemeClr>
                </a:solidFill>
                <a:latin typeface="Noto Sans SC"/>
                <a:ea typeface="Noto Sans SC"/>
                <a:cs typeface="Noto Sans SC"/>
              </a:rPr>
              <a:t>DMAIC methodological framework</a:t>
            </a:r>
            <a:endParaRPr lang="en-US" sz="4575" b="1">
              <a:solidFill>
                <a:schemeClr val="lt2">
                  <a:alpha val="100000"/>
                </a:schemeClr>
              </a:solidFill>
              <a:latin typeface="Noto Sans SC"/>
              <a:ea typeface="Noto Sans SC"/>
              <a:cs typeface="Noto Sans SC"/>
            </a:endParaRPr>
          </a:p>
        </p:txBody>
      </p:sp>
      <p:sp>
        <p:nvSpPr>
          <p:cNvPr id="3" name="TextBox 3"/>
          <p:cNvSpPr txBox="1"/>
          <p:nvPr/>
        </p:nvSpPr>
        <p:spPr>
          <a:xfrm>
            <a:off x="1101929" y="1498692"/>
            <a:ext cx="5934075" cy="1104900"/>
          </a:xfrm>
          <a:prstGeom prst="rect">
            <a:avLst/>
          </a:prstGeom>
        </p:spPr>
        <p:txBody>
          <a:bodyPr vert="horz" wrap="square" lIns="0" tIns="0" rIns="0" bIns="0" rtlCol="0" anchor="t" anchorCtr="0">
            <a:spAutoFit/>
          </a:bodyPr>
          <a:lstStyle/>
          <a:p>
            <a:pPr>
              <a:lnSpc>
                <a:spcPct val="77000"/>
              </a:lnSpc>
            </a:pPr>
            <a:r>
              <a:rPr lang="en-US" sz="7200" b="1">
                <a:solidFill>
                  <a:schemeClr val="lt2">
                    <a:alpha val="100000"/>
                  </a:schemeClr>
                </a:solidFill>
                <a:latin typeface="Noto Sans SC"/>
                <a:ea typeface="Noto Sans SC"/>
                <a:cs typeface="Noto Sans SC"/>
              </a:rPr>
              <a:t>02</a:t>
            </a:r>
            <a:endParaRPr lang="en-US" sz="7200" b="1">
              <a:solidFill>
                <a:schemeClr val="lt2">
                  <a:alpha val="100000"/>
                </a:schemeClr>
              </a:solidFill>
              <a:latin typeface="Noto Sans SC"/>
              <a:ea typeface="Noto Sans SC"/>
              <a:cs typeface="Noto Sans SC"/>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Define key tasks and outputs during the phase</a:t>
            </a:r>
            <a:endParaRPr lang="en-US" sz="3000" b="1">
              <a:solidFill>
                <a:schemeClr val="dk2">
                  <a:alpha val="100000"/>
                </a:schemeClr>
              </a:solidFill>
              <a:latin typeface="Noto Sans SC"/>
              <a:ea typeface="Noto Sans SC"/>
              <a:cs typeface="Noto Sans SC"/>
            </a:endParaRPr>
          </a:p>
        </p:txBody>
      </p:sp>
      <p:pic>
        <p:nvPicPr>
          <p:cNvPr id="3" name="Picture 3"/>
          <p:cNvPicPr>
            <a:picLocks noChangeAspect="1"/>
          </p:cNvPicPr>
          <p:nvPr/>
        </p:nvPicPr>
        <p:blipFill>
          <a:blip r:embed="rId2">
            <a:alphaModFix amt="100000"/>
          </a:blip>
          <a:srcRect l="29657" r="29657"/>
          <a:stretch>
            <a:fillRect/>
          </a:stretch>
        </p:blipFill>
        <p:spPr>
          <a:xfrm>
            <a:off x="8488800" y="1777403"/>
            <a:ext cx="3049996" cy="4216695"/>
          </a:xfrm>
          <a:prstGeom prst="roundRect">
            <a:avLst/>
          </a:prstGeom>
        </p:spPr>
      </p:pic>
      <p:pic>
        <p:nvPicPr>
          <p:cNvPr id="4" name="Picture 4"/>
          <p:cNvPicPr>
            <a:picLocks noChangeAspect="1"/>
          </p:cNvPicPr>
          <p:nvPr/>
        </p:nvPicPr>
        <p:blipFill>
          <a:blip r:embed="rId3">
            <a:alphaModFix amt="100000"/>
          </a:blip>
          <a:srcRect/>
          <a:stretch>
            <a:fillRect/>
          </a:stretch>
        </p:blipFill>
        <p:spPr>
          <a:xfrm>
            <a:off x="5335151" y="1777403"/>
            <a:ext cx="3005958" cy="4216695"/>
          </a:xfrm>
          <a:prstGeom prst="roundRect">
            <a:avLst/>
          </a:prstGeom>
        </p:spPr>
      </p:pic>
      <p:sp>
        <p:nvSpPr>
          <p:cNvPr id="5" name="AutoShape 5"/>
          <p:cNvSpPr/>
          <p:nvPr/>
        </p:nvSpPr>
        <p:spPr>
          <a:xfrm>
            <a:off x="5335151" y="1339414"/>
            <a:ext cx="6203645" cy="292757"/>
          </a:xfrm>
          <a:prstGeom prst="roundRect">
            <a:avLst>
              <a:gd name="adj" fmla="val 45454"/>
            </a:avLst>
          </a:prstGeom>
          <a:solidFill>
            <a:schemeClr val="accent1">
              <a:alpha val="100000"/>
            </a:schemeClr>
          </a:solidFill>
        </p:spPr>
      </p:sp>
      <p:sp>
        <p:nvSpPr>
          <p:cNvPr id="6" name="AutoShape 6"/>
          <p:cNvSpPr/>
          <p:nvPr/>
        </p:nvSpPr>
        <p:spPr>
          <a:xfrm>
            <a:off x="720401" y="1296052"/>
            <a:ext cx="3431205" cy="481351"/>
          </a:xfrm>
          <a:prstGeom prst="rect">
            <a:avLst/>
          </a:prstGeom>
          <a:noFill/>
        </p:spPr>
        <p:txBody>
          <a:bodyPr vert="horz" wrap="square" lIns="0" tIns="0" rIns="0" bIns="0" rtlCol="0" anchor="ctr" anchorCtr="0">
            <a:noAutofit/>
          </a:bodyPr>
          <a:lstStyle/>
          <a:p>
            <a:pPr algn="l">
              <a:spcBef>
                <a:spcPct val="0"/>
              </a:spcBef>
              <a:defRPr/>
            </a:pPr>
            <a:r>
              <a:rPr lang="en-US" sz="2325" b="1">
                <a:solidFill>
                  <a:schemeClr val="dk1">
                    <a:alpha val="100000"/>
                  </a:schemeClr>
                </a:solidFill>
                <a:latin typeface="Noto Sans SC"/>
                <a:ea typeface="Noto Sans SC"/>
                <a:cs typeface="Noto Sans SC"/>
              </a:rPr>
              <a:t>Clarify project scope and goals</a:t>
            </a:r>
            <a:endParaRPr lang="en-US" sz="1100"/>
          </a:p>
        </p:txBody>
      </p:sp>
      <p:sp>
        <p:nvSpPr>
          <p:cNvPr id="7" name="TextBox 7"/>
          <p:cNvSpPr txBox="1"/>
          <p:nvPr/>
        </p:nvSpPr>
        <p:spPr>
          <a:xfrm>
            <a:off x="609373" y="1732534"/>
            <a:ext cx="4282862" cy="983867"/>
          </a:xfrm>
          <a:prstGeom prst="rect">
            <a:avLst/>
          </a:prstGeom>
        </p:spPr>
        <p:txBody>
          <a:bodyPr vert="horz" wrap="square" lIns="95250" tIns="57150" rIns="57150" bIns="57150" rtlCol="0" anchor="t" anchorCtr="0">
            <a:noAutofit/>
          </a:bodyPr>
          <a:lstStyle/>
          <a:p>
            <a:pPr algn="l">
              <a:lnSpc>
                <a:spcPct val="140000"/>
              </a:lnSpc>
            </a:pPr>
            <a:r>
              <a:rPr lang="en-US" sz="1350">
                <a:solidFill>
                  <a:schemeClr val="dk1">
                    <a:alpha val="100000"/>
                  </a:schemeClr>
                </a:solidFill>
                <a:latin typeface="Noto Sans SC"/>
                <a:ea typeface="Noto Sans SC"/>
                <a:cs typeface="Noto Sans SC"/>
              </a:rPr>
              <a:t>By formulating a project charter, defining the boundaries and core indicators (such as CTQ) of process improvement, we can avoid resource waste and direction deviation and ensure that the team reaches a consensus on the problem.</a:t>
            </a:r>
            <a:endParaRPr lang="en-US" sz="1350">
              <a:solidFill>
                <a:schemeClr val="dk1">
                  <a:alpha val="100000"/>
                </a:schemeClr>
              </a:solidFill>
              <a:latin typeface="Noto Sans SC"/>
              <a:ea typeface="Noto Sans SC"/>
              <a:cs typeface="Noto Sans SC"/>
            </a:endParaRPr>
          </a:p>
        </p:txBody>
      </p:sp>
      <p:sp>
        <p:nvSpPr>
          <p:cNvPr id="8" name="TextBox 8"/>
          <p:cNvSpPr txBox="1"/>
          <p:nvPr/>
        </p:nvSpPr>
        <p:spPr>
          <a:xfrm>
            <a:off x="609373" y="3369312"/>
            <a:ext cx="4282862" cy="1010481"/>
          </a:xfrm>
          <a:prstGeom prst="rect">
            <a:avLst/>
          </a:prstGeom>
        </p:spPr>
        <p:txBody>
          <a:bodyPr vert="horz" wrap="square" lIns="95250" tIns="57150" rIns="57150" bIns="57150" rtlCol="0" anchor="t" anchorCtr="0">
            <a:noAutofit/>
          </a:bodyPr>
          <a:lstStyle/>
          <a:p>
            <a:pPr algn="l">
              <a:lnSpc>
                <a:spcPct val="140000"/>
              </a:lnSpc>
            </a:pPr>
            <a:r>
              <a:rPr lang="en-US" sz="1350">
                <a:solidFill>
                  <a:schemeClr val="dk1">
                    <a:alpha val="100000"/>
                  </a:schemeClr>
                </a:solidFill>
                <a:latin typeface="Noto Sans SC"/>
                <a:ea typeface="Noto Sans SC"/>
                <a:cs typeface="Noto Sans SC"/>
              </a:rPr>
              <a:t>Use VOC (Voice of the Customer) analysis and SIPOC diagram (Supplier-Input-Process-Output-Customer) tools to accurately capture key quality characteristics and provide a benchmark for subsequent measurements.</a:t>
            </a:r>
            <a:endParaRPr lang="en-US" sz="1350">
              <a:solidFill>
                <a:schemeClr val="dk1">
                  <a:alpha val="100000"/>
                </a:schemeClr>
              </a:solidFill>
              <a:latin typeface="Noto Sans SC"/>
              <a:ea typeface="Noto Sans SC"/>
              <a:cs typeface="Noto Sans SC"/>
            </a:endParaRPr>
          </a:p>
        </p:txBody>
      </p:sp>
      <p:sp>
        <p:nvSpPr>
          <p:cNvPr id="9" name="TextBox 9"/>
          <p:cNvSpPr txBox="1"/>
          <p:nvPr/>
        </p:nvSpPr>
        <p:spPr>
          <a:xfrm>
            <a:off x="609373" y="5010231"/>
            <a:ext cx="4282862" cy="1156860"/>
          </a:xfrm>
          <a:prstGeom prst="rect">
            <a:avLst/>
          </a:prstGeom>
        </p:spPr>
        <p:txBody>
          <a:bodyPr vert="horz" wrap="square" lIns="95250" tIns="57150" rIns="57150" bIns="57150" rtlCol="0" anchor="t" anchorCtr="0">
            <a:noAutofit/>
          </a:bodyPr>
          <a:lstStyle/>
          <a:p>
            <a:pPr algn="l">
              <a:lnSpc>
                <a:spcPct val="140000"/>
              </a:lnSpc>
            </a:pPr>
            <a:r>
              <a:rPr lang="en-US" sz="1350">
                <a:solidFill>
                  <a:schemeClr val="dk1">
                    <a:alpha val="100000"/>
                  </a:schemeClr>
                </a:solidFill>
                <a:latin typeface="Noto Sans SC"/>
                <a:ea typeface="Noto Sans SC"/>
                <a:cs typeface="Noto Sans SC"/>
              </a:rPr>
              <a:t>Cross-functional teams need to clarify the division of roles and form a project charter document to reduce later communication costs and improve execution efficiency.</a:t>
            </a:r>
            <a:endParaRPr lang="en-US" sz="1350">
              <a:solidFill>
                <a:schemeClr val="dk1">
                  <a:alpha val="100000"/>
                </a:schemeClr>
              </a:solidFill>
              <a:latin typeface="Noto Sans SC"/>
              <a:ea typeface="Noto Sans SC"/>
              <a:cs typeface="Noto Sans SC"/>
            </a:endParaRPr>
          </a:p>
        </p:txBody>
      </p:sp>
      <p:sp>
        <p:nvSpPr>
          <p:cNvPr id="10" name="AutoShape 10"/>
          <p:cNvSpPr/>
          <p:nvPr/>
        </p:nvSpPr>
        <p:spPr>
          <a:xfrm>
            <a:off x="701351" y="2916535"/>
            <a:ext cx="3431205" cy="481351"/>
          </a:xfrm>
          <a:prstGeom prst="rect">
            <a:avLst/>
          </a:prstGeom>
          <a:noFill/>
        </p:spPr>
        <p:txBody>
          <a:bodyPr vert="horz" wrap="square" lIns="0" tIns="0" rIns="0" bIns="0" rtlCol="0" anchor="ctr" anchorCtr="0">
            <a:noAutofit/>
          </a:bodyPr>
          <a:lstStyle/>
          <a:p>
            <a:pPr algn="l">
              <a:spcBef>
                <a:spcPct val="0"/>
              </a:spcBef>
              <a:defRPr/>
            </a:pPr>
            <a:r>
              <a:rPr lang="en-US" sz="2325" b="1">
                <a:solidFill>
                  <a:schemeClr val="dk1">
                    <a:alpha val="100000"/>
                  </a:schemeClr>
                </a:solidFill>
                <a:latin typeface="Noto Sans SC"/>
                <a:ea typeface="Noto Sans SC"/>
                <a:cs typeface="Noto Sans SC"/>
              </a:rPr>
              <a:t>Identify customer needs</a:t>
            </a:r>
            <a:endParaRPr lang="en-US" sz="1100"/>
          </a:p>
        </p:txBody>
      </p:sp>
      <p:sp>
        <p:nvSpPr>
          <p:cNvPr id="11" name="AutoShape 11"/>
          <p:cNvSpPr/>
          <p:nvPr/>
        </p:nvSpPr>
        <p:spPr>
          <a:xfrm>
            <a:off x="720401" y="4528880"/>
            <a:ext cx="3431205" cy="481351"/>
          </a:xfrm>
          <a:prstGeom prst="rect">
            <a:avLst/>
          </a:prstGeom>
          <a:noFill/>
        </p:spPr>
        <p:txBody>
          <a:bodyPr vert="horz" wrap="square" lIns="0" tIns="0" rIns="0" bIns="0" rtlCol="0" anchor="ctr" anchorCtr="0">
            <a:noAutofit/>
          </a:bodyPr>
          <a:lstStyle/>
          <a:p>
            <a:pPr algn="l">
              <a:spcBef>
                <a:spcPct val="0"/>
              </a:spcBef>
              <a:defRPr/>
            </a:pPr>
            <a:r>
              <a:rPr lang="en-US" sz="2325" b="1">
                <a:solidFill>
                  <a:schemeClr val="dk1">
                    <a:alpha val="100000"/>
                  </a:schemeClr>
                </a:solidFill>
                <a:latin typeface="Noto Sans SC"/>
                <a:ea typeface="Noto Sans SC"/>
                <a:cs typeface="Noto Sans SC"/>
              </a:rPr>
              <a:t>Establish a team collaboration mechanism</a:t>
            </a:r>
            <a:endParaRPr lang="en-US" sz="11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218199" y="1091952"/>
            <a:ext cx="5575592" cy="5575592"/>
          </a:xfrm>
          <a:prstGeom prst="ellipse">
            <a:avLst/>
          </a:prstGeom>
          <a:solidFill>
            <a:schemeClr val="accent2">
              <a:alpha val="28000"/>
            </a:schemeClr>
          </a:solidFill>
        </p:spPr>
      </p:sp>
      <p:sp>
        <p:nvSpPr>
          <p:cNvPr id="3" name="AutoShape 3"/>
          <p:cNvSpPr/>
          <p:nvPr/>
        </p:nvSpPr>
        <p:spPr>
          <a:xfrm>
            <a:off x="-716914" y="1530366"/>
            <a:ext cx="4698762" cy="4698762"/>
          </a:xfrm>
          <a:prstGeom prst="ellipse">
            <a:avLst/>
          </a:prstGeom>
          <a:solidFill>
            <a:schemeClr val="accent2">
              <a:alpha val="100000"/>
            </a:schemeClr>
          </a:solidFill>
        </p:spPr>
      </p:sp>
      <p:pic>
        <p:nvPicPr>
          <p:cNvPr id="4" name="Picture 4"/>
          <p:cNvPicPr>
            <a:picLocks noChangeAspect="1"/>
          </p:cNvPicPr>
          <p:nvPr/>
        </p:nvPicPr>
        <p:blipFill>
          <a:blip r:embed="rId2"/>
          <a:srcRect/>
          <a:stretch>
            <a:fillRect/>
          </a:stretch>
        </p:blipFill>
        <p:spPr>
          <a:xfrm>
            <a:off x="4747792" y="3064516"/>
            <a:ext cx="1219200" cy="1219200"/>
          </a:xfrm>
          <a:prstGeom prst="ellipse">
            <a:avLst/>
          </a:prstGeom>
          <a:ln w="19050">
            <a:solidFill>
              <a:schemeClr val="accent1"/>
            </a:solidFill>
            <a:prstDash val="solid"/>
          </a:ln>
        </p:spPr>
      </p:pic>
      <p:pic>
        <p:nvPicPr>
          <p:cNvPr id="5" name="Picture 5"/>
          <p:cNvPicPr>
            <a:picLocks noChangeAspect="1"/>
          </p:cNvPicPr>
          <p:nvPr/>
        </p:nvPicPr>
        <p:blipFill>
          <a:blip r:embed="rId3"/>
          <a:srcRect/>
          <a:stretch>
            <a:fillRect/>
          </a:stretch>
        </p:blipFill>
        <p:spPr>
          <a:xfrm>
            <a:off x="4120560" y="4879707"/>
            <a:ext cx="1219200" cy="1219200"/>
          </a:xfrm>
          <a:prstGeom prst="ellipse">
            <a:avLst/>
          </a:prstGeom>
          <a:ln w="19050">
            <a:solidFill>
              <a:schemeClr val="accent1"/>
            </a:solidFill>
            <a:prstDash val="solid"/>
          </a:ln>
        </p:spPr>
      </p:pic>
      <p:pic>
        <p:nvPicPr>
          <p:cNvPr id="6" name="Picture 6"/>
          <p:cNvPicPr>
            <a:picLocks noChangeAspect="1"/>
          </p:cNvPicPr>
          <p:nvPr/>
        </p:nvPicPr>
        <p:blipFill>
          <a:blip r:embed="rId4"/>
          <a:srcRect/>
          <a:stretch>
            <a:fillRect/>
          </a:stretch>
        </p:blipFill>
        <p:spPr>
          <a:xfrm>
            <a:off x="4120560" y="1261872"/>
            <a:ext cx="1219200" cy="1219200"/>
          </a:xfrm>
          <a:prstGeom prst="ellipse">
            <a:avLst/>
          </a:prstGeom>
          <a:ln w="19050">
            <a:solidFill>
              <a:schemeClr val="accent1"/>
            </a:solidFill>
            <a:prstDash val="solid"/>
          </a:ln>
        </p:spPr>
      </p:pic>
      <p:sp>
        <p:nvSpPr>
          <p:cNvPr id="7" name="TextBox 7"/>
          <p:cNvSpPr txBox="1"/>
          <p:nvPr/>
        </p:nvSpPr>
        <p:spPr>
          <a:xfrm>
            <a:off x="290428" y="2135998"/>
            <a:ext cx="3192434" cy="3487499"/>
          </a:xfrm>
          <a:prstGeom prst="rect">
            <a:avLst/>
          </a:prstGeom>
        </p:spPr>
        <p:txBody>
          <a:bodyPr vert="horz" wrap="square" lIns="114300" tIns="57150" rIns="114300" bIns="57150" rtlCol="0" anchor="ctr" anchorCtr="1">
            <a:normAutofit/>
          </a:bodyPr>
          <a:lstStyle/>
          <a:p>
            <a:pPr>
              <a:lnSpc>
                <a:spcPct val="140000"/>
              </a:lnSpc>
              <a:spcBef>
                <a:spcPct val="0"/>
              </a:spcBef>
            </a:pPr>
            <a:r>
              <a:rPr lang="en-US" sz="1875">
                <a:solidFill>
                  <a:srgbClr val="FFFFFF">
                    <a:alpha val="100000"/>
                  </a:srgbClr>
                </a:solidFill>
                <a:latin typeface="Noto Sans SC"/>
                <a:ea typeface="Noto Sans SC"/>
                <a:cs typeface="Noto Sans SC"/>
              </a:rPr>
              <a:t>The core of the measurement phase is to quantify the current status of the process through data, verify improvement potential, and provide scientific basis for root cause analysis.</a:t>
            </a:r>
            <a:endParaRPr lang="en-US" sz="1875">
              <a:solidFill>
                <a:srgbClr val="FFFFFF">
                  <a:alpha val="100000"/>
                </a:srgbClr>
              </a:solidFill>
              <a:latin typeface="Noto Sans SC"/>
              <a:ea typeface="Noto Sans SC"/>
              <a:cs typeface="Noto Sans SC"/>
            </a:endParaRPr>
          </a:p>
        </p:txBody>
      </p:sp>
      <p:sp>
        <p:nvSpPr>
          <p:cNvPr id="8" name="TextBox 8"/>
          <p:cNvSpPr txBox="1"/>
          <p:nvPr/>
        </p:nvSpPr>
        <p:spPr>
          <a:xfrm>
            <a:off x="6299649" y="1691003"/>
            <a:ext cx="4800600" cy="704850"/>
          </a:xfrm>
          <a:prstGeom prst="rect">
            <a:avLst/>
          </a:prstGeom>
        </p:spPr>
        <p:txBody>
          <a:bodyPr vert="horz" wrap="square" lIns="114300" tIns="57150" rIns="114300" bIns="57150" rtlCol="0" anchor="t" anchorCtr="0">
            <a:normAutofit/>
          </a:bodyPr>
          <a:lstStyle/>
          <a:p>
            <a:pPr>
              <a:lnSpc>
                <a:spcPct val="120000"/>
              </a:lnSpc>
              <a:spcBef>
                <a:spcPct val="0"/>
              </a:spcBef>
            </a:pPr>
            <a:r>
              <a:rPr lang="en-US" sz="1500">
                <a:solidFill>
                  <a:schemeClr val="dk1">
                    <a:alpha val="100000"/>
                  </a:schemeClr>
                </a:solidFill>
                <a:latin typeface="Noto Sans SC"/>
                <a:ea typeface="Noto Sans SC"/>
                <a:cs typeface="Noto Sans SC"/>
              </a:rPr>
              <a:t>Identify key input/output variables (KPIVs/KPOVs) and develop sampling strategies to ensure data representativeness and reliability.</a:t>
            </a:r>
            <a:endParaRPr lang="en-US" sz="1500">
              <a:solidFill>
                <a:schemeClr val="dk1">
                  <a:alpha val="100000"/>
                </a:schemeClr>
              </a:solidFill>
              <a:latin typeface="Noto Sans SC"/>
              <a:ea typeface="Noto Sans SC"/>
              <a:cs typeface="Noto Sans SC"/>
            </a:endParaRPr>
          </a:p>
        </p:txBody>
      </p:sp>
      <p:sp>
        <p:nvSpPr>
          <p:cNvPr id="9" name="TextBox 9"/>
          <p:cNvSpPr txBox="1"/>
          <p:nvPr/>
        </p:nvSpPr>
        <p:spPr>
          <a:xfrm>
            <a:off x="6299649" y="1091952"/>
            <a:ext cx="4699227" cy="586859"/>
          </a:xfrm>
          <a:prstGeom prst="rect">
            <a:avLst/>
          </a:prstGeom>
        </p:spPr>
        <p:txBody>
          <a:bodyPr vert="horz" wrap="square" lIns="114300" tIns="57150" rIns="114300" bIns="57150" rtlCol="0" anchor="ctr" anchorCtr="0">
            <a:normAutofit/>
          </a:bodyPr>
          <a:lstStyle/>
          <a:p>
            <a:pPr>
              <a:lnSpc>
                <a:spcPct val="120000"/>
              </a:lnSpc>
            </a:pPr>
            <a:r>
              <a:rPr lang="en-US" sz="2025" b="1">
                <a:solidFill>
                  <a:schemeClr val="accent1">
                    <a:alpha val="100000"/>
                  </a:schemeClr>
                </a:solidFill>
                <a:latin typeface="Noto Sans SC"/>
                <a:ea typeface="Noto Sans SC"/>
                <a:cs typeface="Noto Sans SC"/>
              </a:rPr>
              <a:t>Data collection plan design</a:t>
            </a:r>
            <a:endParaRPr lang="en-US" sz="2025" b="1">
              <a:solidFill>
                <a:schemeClr val="accent1">
                  <a:alpha val="100000"/>
                </a:schemeClr>
              </a:solidFill>
              <a:latin typeface="Noto Sans SC"/>
              <a:ea typeface="Noto Sans SC"/>
              <a:cs typeface="Noto Sans SC"/>
            </a:endParaRPr>
          </a:p>
        </p:txBody>
      </p:sp>
      <p:sp>
        <p:nvSpPr>
          <p:cNvPr id="10" name="TextBox 10"/>
          <p:cNvSpPr txBox="1"/>
          <p:nvPr/>
        </p:nvSpPr>
        <p:spPr>
          <a:xfrm>
            <a:off x="6299649" y="3564943"/>
            <a:ext cx="4800600" cy="685800"/>
          </a:xfrm>
          <a:prstGeom prst="rect">
            <a:avLst/>
          </a:prstGeom>
        </p:spPr>
        <p:txBody>
          <a:bodyPr vert="horz" wrap="square" lIns="114300" tIns="57150" rIns="114300" bIns="57150" rtlCol="0" anchor="t" anchorCtr="0">
            <a:normAutofit/>
          </a:bodyPr>
          <a:lstStyle/>
          <a:p>
            <a:pPr>
              <a:lnSpc>
                <a:spcPct val="120000"/>
              </a:lnSpc>
              <a:spcBef>
                <a:spcPct val="0"/>
              </a:spcBef>
            </a:pPr>
            <a:r>
              <a:rPr lang="en-US" sz="1500">
                <a:solidFill>
                  <a:schemeClr val="dk1">
                    <a:alpha val="100000"/>
                  </a:schemeClr>
                </a:solidFill>
                <a:latin typeface="Noto Sans SC"/>
                <a:ea typeface="Noto Sans SC"/>
                <a:cs typeface="Noto Sans SC"/>
              </a:rPr>
              <a:t>Evaluate the repeatability and reproducibility (GR&amp;R) of the measuring tool to eliminate the interference of measurement errors on the results.</a:t>
            </a:r>
            <a:endParaRPr lang="en-US" sz="1500">
              <a:solidFill>
                <a:schemeClr val="dk1">
                  <a:alpha val="100000"/>
                </a:schemeClr>
              </a:solidFill>
              <a:latin typeface="Noto Sans SC"/>
              <a:ea typeface="Noto Sans SC"/>
              <a:cs typeface="Noto Sans SC"/>
            </a:endParaRPr>
          </a:p>
        </p:txBody>
      </p:sp>
      <p:sp>
        <p:nvSpPr>
          <p:cNvPr id="11" name="TextBox 11"/>
          <p:cNvSpPr txBox="1"/>
          <p:nvPr/>
        </p:nvSpPr>
        <p:spPr>
          <a:xfrm>
            <a:off x="6299649" y="2964930"/>
            <a:ext cx="4699227" cy="587821"/>
          </a:xfrm>
          <a:prstGeom prst="rect">
            <a:avLst/>
          </a:prstGeom>
        </p:spPr>
        <p:txBody>
          <a:bodyPr vert="horz" wrap="square" lIns="114300" tIns="57150" rIns="114300" bIns="57150" rtlCol="0" anchor="ctr" anchorCtr="0">
            <a:normAutofit/>
          </a:bodyPr>
          <a:lstStyle/>
          <a:p>
            <a:pPr>
              <a:lnSpc>
                <a:spcPct val="120000"/>
              </a:lnSpc>
            </a:pPr>
            <a:r>
              <a:rPr lang="en-US" sz="2025" b="1">
                <a:solidFill>
                  <a:schemeClr val="accent1">
                    <a:alpha val="100000"/>
                  </a:schemeClr>
                </a:solidFill>
                <a:latin typeface="Noto Sans SC"/>
                <a:ea typeface="Noto Sans SC"/>
                <a:cs typeface="Noto Sans SC"/>
              </a:rPr>
              <a:t>Measurement Systems Analysis (MSA)</a:t>
            </a:r>
            <a:endParaRPr lang="en-US" sz="2025" b="1">
              <a:solidFill>
                <a:schemeClr val="accent1">
                  <a:alpha val="100000"/>
                </a:schemeClr>
              </a:solidFill>
              <a:latin typeface="Noto Sans SC"/>
              <a:ea typeface="Noto Sans SC"/>
              <a:cs typeface="Noto Sans SC"/>
            </a:endParaRPr>
          </a:p>
        </p:txBody>
      </p:sp>
      <p:sp>
        <p:nvSpPr>
          <p:cNvPr id="12" name="TextBox 12"/>
          <p:cNvSpPr txBox="1"/>
          <p:nvPr/>
        </p:nvSpPr>
        <p:spPr>
          <a:xfrm>
            <a:off x="6299649" y="5439059"/>
            <a:ext cx="4800600" cy="704850"/>
          </a:xfrm>
          <a:prstGeom prst="rect">
            <a:avLst/>
          </a:prstGeom>
        </p:spPr>
        <p:txBody>
          <a:bodyPr vert="horz" wrap="square" lIns="114300" tIns="57150" rIns="114300" bIns="57150" rtlCol="0" anchor="t" anchorCtr="0">
            <a:normAutofit/>
          </a:bodyPr>
          <a:lstStyle/>
          <a:p>
            <a:pPr>
              <a:lnSpc>
                <a:spcPct val="120000"/>
              </a:lnSpc>
              <a:spcBef>
                <a:spcPct val="0"/>
              </a:spcBef>
            </a:pPr>
            <a:r>
              <a:rPr lang="en-US" sz="1500">
                <a:solidFill>
                  <a:schemeClr val="dk1">
                    <a:alpha val="100000"/>
                  </a:schemeClr>
                </a:solidFill>
                <a:latin typeface="Noto Sans SC"/>
                <a:ea typeface="Noto Sans SC"/>
                <a:cs typeface="Noto Sans SC"/>
              </a:rPr>
              <a:t>Calculate the Cp/Cpk indicator, quantify the sigma level of the current process, and identify the gap with the target value.</a:t>
            </a:r>
            <a:endParaRPr lang="en-US" sz="1500">
              <a:solidFill>
                <a:schemeClr val="dk1">
                  <a:alpha val="100000"/>
                </a:schemeClr>
              </a:solidFill>
              <a:latin typeface="Noto Sans SC"/>
              <a:ea typeface="Noto Sans SC"/>
              <a:cs typeface="Noto Sans SC"/>
            </a:endParaRPr>
          </a:p>
        </p:txBody>
      </p:sp>
      <p:sp>
        <p:nvSpPr>
          <p:cNvPr id="13" name="TextBox 13"/>
          <p:cNvSpPr txBox="1"/>
          <p:nvPr/>
        </p:nvSpPr>
        <p:spPr>
          <a:xfrm>
            <a:off x="6299649" y="4879707"/>
            <a:ext cx="4699227" cy="547161"/>
          </a:xfrm>
          <a:prstGeom prst="rect">
            <a:avLst/>
          </a:prstGeom>
        </p:spPr>
        <p:txBody>
          <a:bodyPr vert="horz" wrap="square" lIns="114300" tIns="57150" rIns="114300" bIns="57150" rtlCol="0" anchor="ctr" anchorCtr="0">
            <a:normAutofit/>
          </a:bodyPr>
          <a:lstStyle/>
          <a:p>
            <a:pPr>
              <a:lnSpc>
                <a:spcPct val="120000"/>
              </a:lnSpc>
            </a:pPr>
            <a:r>
              <a:rPr lang="en-US" sz="2025" b="1">
                <a:solidFill>
                  <a:schemeClr val="accent1">
                    <a:alpha val="100000"/>
                  </a:schemeClr>
                </a:solidFill>
                <a:latin typeface="Noto Sans SC"/>
                <a:ea typeface="Noto Sans SC"/>
                <a:cs typeface="Noto Sans SC"/>
              </a:rPr>
              <a:t>process capability analysis</a:t>
            </a:r>
            <a:endParaRPr lang="en-US" sz="2025" b="1">
              <a:solidFill>
                <a:schemeClr val="accent1">
                  <a:alpha val="100000"/>
                </a:schemeClr>
              </a:solidFill>
              <a:latin typeface="Noto Sans SC"/>
              <a:ea typeface="Noto Sans SC"/>
              <a:cs typeface="Noto Sans SC"/>
            </a:endParaRPr>
          </a:p>
        </p:txBody>
      </p:sp>
      <p:sp>
        <p:nvSpPr>
          <p:cNvPr id="14" name="TextBox 14"/>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Measurement Phase Tools and Techniques</a:t>
            </a:r>
            <a:endParaRPr lang="en-US" sz="3000" b="1">
              <a:solidFill>
                <a:schemeClr val="dk2">
                  <a:alpha val="100000"/>
                </a:schemeClr>
              </a:solidFill>
              <a:latin typeface="Noto Sans SC"/>
              <a:ea typeface="Noto Sans SC"/>
              <a:cs typeface="Noto Sans SC"/>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rot="1554046">
            <a:off x="8870490" y="1599332"/>
            <a:ext cx="1035702" cy="1285450"/>
          </a:xfrm>
          <a:prstGeom prst="roundRect">
            <a:avLst>
              <a:gd name="adj" fmla="val 16667"/>
            </a:avLst>
          </a:prstGeom>
          <a:solidFill>
            <a:schemeClr val="accent5">
              <a:alpha val="100000"/>
            </a:schemeClr>
          </a:solidFill>
        </p:spPr>
        <p:txBody>
          <a:bodyPr vert="horz" wrap="square" rtlCol="0" anchor="ctr" anchorCtr="0">
            <a:noAutofit/>
          </a:bodyPr>
          <a:lstStyle/>
          <a:p>
            <a:pPr algn="ctr">
              <a:lnSpc>
                <a:spcPct val="100000"/>
              </a:lnSpc>
              <a:spcBef>
                <a:spcPts val="375"/>
              </a:spcBef>
              <a:defRPr/>
            </a:pPr>
            <a:r>
              <a:rPr lang="en-US" sz="2700">
                <a:solidFill>
                  <a:srgbClr val="FFFFFF">
                    <a:alpha val="100000"/>
                  </a:srgbClr>
                </a:solidFill>
                <a:latin typeface="Noto Sans SC"/>
                <a:ea typeface="Noto Sans SC"/>
                <a:cs typeface="Noto Sans SC"/>
              </a:rPr>
              <a:t>03</a:t>
            </a:r>
            <a:endParaRPr lang="en-US" sz="1100"/>
          </a:p>
          <a:p>
            <a:pPr algn="ctr">
              <a:lnSpc>
                <a:spcPct val="100000"/>
              </a:lnSpc>
              <a:spcBef>
                <a:spcPts val="375"/>
              </a:spcBef>
            </a:pPr>
          </a:p>
          <a:p>
            <a:pPr algn="ctr">
              <a:lnSpc>
                <a:spcPct val="100000"/>
              </a:lnSpc>
              <a:spcBef>
                <a:spcPts val="375"/>
              </a:spcBef>
            </a:pPr>
            <a:endParaRPr lang="en-US" sz="900">
              <a:solidFill>
                <a:srgbClr val="000000">
                  <a:alpha val="100000"/>
                </a:srgbClr>
              </a:solidFill>
              <a:latin typeface="Microsoft Yahei"/>
              <a:ea typeface="Microsoft Yahei"/>
              <a:cs typeface="Microsoft Yahei"/>
            </a:endParaRPr>
          </a:p>
        </p:txBody>
      </p:sp>
      <p:sp>
        <p:nvSpPr>
          <p:cNvPr id="3" name="AutoShape 3"/>
          <p:cNvSpPr/>
          <p:nvPr/>
        </p:nvSpPr>
        <p:spPr>
          <a:xfrm rot="1554046">
            <a:off x="5559153" y="1599332"/>
            <a:ext cx="1035702" cy="1285450"/>
          </a:xfrm>
          <a:prstGeom prst="roundRect">
            <a:avLst>
              <a:gd name="adj" fmla="val 16667"/>
            </a:avLst>
          </a:prstGeom>
          <a:solidFill>
            <a:schemeClr val="accent4">
              <a:alpha val="100000"/>
            </a:schemeClr>
          </a:solidFill>
        </p:spPr>
        <p:txBody>
          <a:bodyPr vert="horz" wrap="square" rtlCol="0" anchor="ctr" anchorCtr="0">
            <a:noAutofit/>
          </a:bodyPr>
          <a:lstStyle/>
          <a:p>
            <a:pPr algn="ctr">
              <a:lnSpc>
                <a:spcPct val="100000"/>
              </a:lnSpc>
              <a:spcBef>
                <a:spcPts val="375"/>
              </a:spcBef>
              <a:defRPr/>
            </a:pPr>
            <a:r>
              <a:rPr lang="en-US" sz="2700">
                <a:solidFill>
                  <a:srgbClr val="FFFFFF">
                    <a:alpha val="100000"/>
                  </a:srgbClr>
                </a:solidFill>
                <a:latin typeface="Noto Sans SC"/>
                <a:ea typeface="Noto Sans SC"/>
                <a:cs typeface="Noto Sans SC"/>
              </a:rPr>
              <a:t>02</a:t>
            </a:r>
            <a:endParaRPr lang="en-US" sz="1100"/>
          </a:p>
          <a:p>
            <a:pPr algn="ctr">
              <a:lnSpc>
                <a:spcPct val="100000"/>
              </a:lnSpc>
              <a:spcBef>
                <a:spcPts val="375"/>
              </a:spcBef>
            </a:pPr>
          </a:p>
          <a:p>
            <a:pPr algn="ctr">
              <a:lnSpc>
                <a:spcPct val="100000"/>
              </a:lnSpc>
              <a:spcBef>
                <a:spcPts val="375"/>
              </a:spcBef>
            </a:pPr>
            <a:endParaRPr lang="en-US" sz="900">
              <a:solidFill>
                <a:srgbClr val="000000">
                  <a:alpha val="100000"/>
                </a:srgbClr>
              </a:solidFill>
              <a:latin typeface="Microsoft Yahei"/>
              <a:ea typeface="Microsoft Yahei"/>
              <a:cs typeface="Microsoft Yahei"/>
            </a:endParaRPr>
          </a:p>
        </p:txBody>
      </p:sp>
      <p:sp>
        <p:nvSpPr>
          <p:cNvPr id="4" name="AutoShape 4"/>
          <p:cNvSpPr/>
          <p:nvPr/>
        </p:nvSpPr>
        <p:spPr>
          <a:xfrm rot="1554046">
            <a:off x="2227472" y="1599332"/>
            <a:ext cx="1035702" cy="1285450"/>
          </a:xfrm>
          <a:prstGeom prst="roundRect">
            <a:avLst>
              <a:gd name="adj" fmla="val 16667"/>
            </a:avLst>
          </a:prstGeom>
          <a:solidFill>
            <a:schemeClr val="accent3">
              <a:alpha val="100000"/>
            </a:schemeClr>
          </a:solidFill>
        </p:spPr>
        <p:txBody>
          <a:bodyPr vert="horz" wrap="square" rtlCol="0" anchor="ctr" anchorCtr="0">
            <a:noAutofit/>
          </a:bodyPr>
          <a:lstStyle/>
          <a:p>
            <a:pPr algn="ctr">
              <a:lnSpc>
                <a:spcPct val="100000"/>
              </a:lnSpc>
              <a:spcBef>
                <a:spcPts val="375"/>
              </a:spcBef>
              <a:defRPr/>
            </a:pPr>
            <a:r>
              <a:rPr lang="en-US" sz="2700">
                <a:solidFill>
                  <a:srgbClr val="FFFFFF">
                    <a:alpha val="100000"/>
                  </a:srgbClr>
                </a:solidFill>
                <a:latin typeface="Noto Sans SC"/>
                <a:ea typeface="Noto Sans SC"/>
                <a:cs typeface="Noto Sans SC"/>
              </a:rPr>
              <a:t>01</a:t>
            </a:r>
            <a:endParaRPr lang="en-US" sz="1100"/>
          </a:p>
          <a:p>
            <a:pPr algn="ctr">
              <a:lnSpc>
                <a:spcPct val="100000"/>
              </a:lnSpc>
              <a:spcBef>
                <a:spcPts val="375"/>
              </a:spcBef>
            </a:pPr>
          </a:p>
          <a:p>
            <a:pPr algn="ctr">
              <a:lnSpc>
                <a:spcPct val="100000"/>
              </a:lnSpc>
              <a:spcBef>
                <a:spcPts val="375"/>
              </a:spcBef>
            </a:pPr>
            <a:endParaRPr lang="en-US" sz="900">
              <a:solidFill>
                <a:srgbClr val="000000">
                  <a:alpha val="100000"/>
                </a:srgbClr>
              </a:solidFill>
              <a:latin typeface="Microsoft Yahei"/>
              <a:ea typeface="Microsoft Yahei"/>
              <a:cs typeface="Microsoft Yahei"/>
            </a:endParaRPr>
          </a:p>
        </p:txBody>
      </p:sp>
      <p:sp>
        <p:nvSpPr>
          <p:cNvPr id="5" name="AutoShape 5"/>
          <p:cNvSpPr/>
          <p:nvPr/>
        </p:nvSpPr>
        <p:spPr>
          <a:xfrm>
            <a:off x="777693" y="2395393"/>
            <a:ext cx="10511844" cy="3248940"/>
          </a:xfrm>
          <a:prstGeom prst="rect">
            <a:avLst/>
          </a:prstGeom>
          <a:solidFill>
            <a:schemeClr val="lt2">
              <a:alpha val="100000"/>
            </a:schemeClr>
          </a:solidFill>
        </p:spPr>
      </p:sp>
      <p:sp>
        <p:nvSpPr>
          <p:cNvPr id="6" name="TextBox 6"/>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Analysis-Improvement-Control Phase Connection Logic</a:t>
            </a:r>
            <a:endParaRPr lang="en-US" sz="3000" b="1">
              <a:solidFill>
                <a:schemeClr val="dk2">
                  <a:alpha val="100000"/>
                </a:schemeClr>
              </a:solidFill>
              <a:latin typeface="Noto Sans SC"/>
              <a:ea typeface="Noto Sans SC"/>
              <a:cs typeface="Noto Sans SC"/>
            </a:endParaRPr>
          </a:p>
        </p:txBody>
      </p:sp>
      <p:sp>
        <p:nvSpPr>
          <p:cNvPr id="7" name="TextBox 7"/>
          <p:cNvSpPr txBox="1"/>
          <p:nvPr/>
        </p:nvSpPr>
        <p:spPr>
          <a:xfrm>
            <a:off x="1211558" y="3328703"/>
            <a:ext cx="3067530" cy="1930775"/>
          </a:xfrm>
          <a:prstGeom prst="rect">
            <a:avLst/>
          </a:prstGeom>
        </p:spPr>
        <p:txBody>
          <a:bodyPr vert="horz" wrap="square" lIns="66008" tIns="33052" rIns="66008" bIns="33052" rtlCol="0" anchor="t" anchorCtr="0">
            <a:noAutofit/>
          </a:bodyPr>
          <a:lstStyle/>
          <a:p>
            <a:pPr marL="228600" lvl="1" indent="-228600" algn="l">
              <a:lnSpc>
                <a:spcPct val="140000"/>
              </a:lnSpc>
              <a:buFont typeface="Arial" panose="020B0604020202090204"/>
              <a:buChar char="•"/>
            </a:pPr>
            <a:r>
              <a:rPr lang="en-US" sz="1250">
                <a:solidFill>
                  <a:schemeClr val="dk1">
                    <a:alpha val="100000"/>
                  </a:schemeClr>
                </a:solidFill>
                <a:latin typeface="Noto Sans SC"/>
                <a:ea typeface="Noto Sans SC"/>
                <a:cs typeface="Noto Sans SC"/>
              </a:rPr>
              <a:t>Root cause locating tool: combines fishbone diagram, hypothesis testing (such as t-test, ANOVA) and regression analysis to identify key influencing factors and avoid superficial improvements.</a:t>
            </a:r>
            <a:endParaRPr lang="en-US" sz="1250">
              <a:solidFill>
                <a:schemeClr val="dk1">
                  <a:alpha val="100000"/>
                </a:schemeClr>
              </a:solidFill>
              <a:latin typeface="Noto Sans SC"/>
              <a:ea typeface="Noto Sans SC"/>
              <a:cs typeface="Noto Sans SC"/>
            </a:endParaRPr>
          </a:p>
          <a:p>
            <a:pPr marL="228600" lvl="1" indent="-228600" algn="l">
              <a:lnSpc>
                <a:spcPct val="140000"/>
              </a:lnSpc>
              <a:buFont typeface="Arial" panose="020B0604020202090204"/>
              <a:buChar char="•"/>
            </a:pPr>
            <a:r>
              <a:rPr lang="en-US" sz="1250">
                <a:solidFill>
                  <a:schemeClr val="dk1">
                    <a:alpha val="100000"/>
                  </a:schemeClr>
                </a:solidFill>
                <a:latin typeface="Noto Sans SC"/>
                <a:ea typeface="Noto Sans SC"/>
                <a:cs typeface="Noto Sans SC"/>
              </a:rPr>
              <a:t>Failure Mode Analysis (FMEA): Assess potential failure risks and their effects, prioritize high-risk factors, and provide prioritization for improvement plans.</a:t>
            </a:r>
            <a:endParaRPr lang="en-US" sz="1250">
              <a:solidFill>
                <a:schemeClr val="dk1">
                  <a:alpha val="100000"/>
                </a:schemeClr>
              </a:solidFill>
              <a:latin typeface="Noto Sans SC"/>
              <a:ea typeface="Noto Sans SC"/>
              <a:cs typeface="Noto Sans SC"/>
            </a:endParaRPr>
          </a:p>
        </p:txBody>
      </p:sp>
      <p:sp>
        <p:nvSpPr>
          <p:cNvPr id="8" name="TextBox 8"/>
          <p:cNvSpPr txBox="1"/>
          <p:nvPr/>
        </p:nvSpPr>
        <p:spPr>
          <a:xfrm>
            <a:off x="1260998" y="2838528"/>
            <a:ext cx="2968650" cy="560391"/>
          </a:xfrm>
          <a:prstGeom prst="rect">
            <a:avLst/>
          </a:prstGeom>
        </p:spPr>
        <p:txBody>
          <a:bodyPr vert="horz" wrap="square" lIns="91440" tIns="45720" rIns="91440" bIns="45720" rtlCol="0" anchor="t" anchorCtr="0">
            <a:noAutofit/>
          </a:bodyPr>
          <a:lstStyle/>
          <a:p>
            <a:pPr algn="l">
              <a:lnSpc>
                <a:spcPct val="100000"/>
              </a:lnSpc>
              <a:spcBef>
                <a:spcPts val="375"/>
              </a:spcBef>
            </a:pPr>
            <a:r>
              <a:rPr lang="en-US" sz="1700" b="1">
                <a:solidFill>
                  <a:schemeClr val="accent1">
                    <a:alpha val="100000"/>
                  </a:schemeClr>
                </a:solidFill>
                <a:latin typeface="Noto Sans SC"/>
                <a:ea typeface="Noto Sans SC"/>
                <a:cs typeface="Noto Sans SC"/>
              </a:rPr>
              <a:t>The analysis phase drives the direction of improvement</a:t>
            </a:r>
            <a:endParaRPr lang="en-US" sz="1700" b="1">
              <a:solidFill>
                <a:schemeClr val="accent1">
                  <a:alpha val="100000"/>
                </a:schemeClr>
              </a:solidFill>
              <a:latin typeface="Noto Sans SC"/>
              <a:ea typeface="Noto Sans SC"/>
              <a:cs typeface="Noto Sans SC"/>
            </a:endParaRPr>
          </a:p>
        </p:txBody>
      </p:sp>
      <p:sp>
        <p:nvSpPr>
          <p:cNvPr id="9" name="TextBox 9"/>
          <p:cNvSpPr txBox="1"/>
          <p:nvPr/>
        </p:nvSpPr>
        <p:spPr>
          <a:xfrm>
            <a:off x="4543238" y="3325072"/>
            <a:ext cx="3067530" cy="1930775"/>
          </a:xfrm>
          <a:prstGeom prst="rect">
            <a:avLst/>
          </a:prstGeom>
        </p:spPr>
        <p:txBody>
          <a:bodyPr vert="horz" wrap="square" lIns="66008" tIns="33052" rIns="66008" bIns="33052" rtlCol="0" anchor="t" anchorCtr="0">
            <a:noAutofit/>
          </a:bodyPr>
          <a:lstStyle/>
          <a:p>
            <a:pPr marL="228600" lvl="1" indent="-228600" algn="l">
              <a:lnSpc>
                <a:spcPct val="140000"/>
              </a:lnSpc>
              <a:buFont typeface="Arial" panose="020B0604020202090204"/>
              <a:buChar char="•"/>
            </a:pPr>
            <a:r>
              <a:rPr lang="en-US" sz="1250">
                <a:solidFill>
                  <a:schemeClr val="dk1">
                    <a:alpha val="100000"/>
                  </a:schemeClr>
                </a:solidFill>
                <a:latin typeface="Noto Sans SC"/>
                <a:ea typeface="Noto Sans SC"/>
                <a:cs typeface="Noto Sans SC"/>
              </a:rPr>
              <a:t>Design of Experiments (DOE): Optimize parameter combinations through factor experiments to verify the effectiveness of the plan and ensure that improvement measures are quantifiable and replicable.</a:t>
            </a:r>
            <a:endParaRPr lang="en-US" sz="1250">
              <a:solidFill>
                <a:schemeClr val="dk1">
                  <a:alpha val="100000"/>
                </a:schemeClr>
              </a:solidFill>
              <a:latin typeface="Noto Sans SC"/>
              <a:ea typeface="Noto Sans SC"/>
              <a:cs typeface="Noto Sans SC"/>
            </a:endParaRPr>
          </a:p>
          <a:p>
            <a:pPr marL="228600" lvl="1" indent="-228600" algn="l">
              <a:lnSpc>
                <a:spcPct val="140000"/>
              </a:lnSpc>
              <a:buFont typeface="Arial" panose="020B0604020202090204"/>
              <a:buChar char="•"/>
            </a:pPr>
            <a:r>
              <a:rPr lang="en-US" sz="1250">
                <a:solidFill>
                  <a:schemeClr val="dk1">
                    <a:alpha val="100000"/>
                  </a:schemeClr>
                </a:solidFill>
                <a:latin typeface="Noto Sans SC"/>
                <a:ea typeface="Noto Sans SC"/>
                <a:cs typeface="Noto Sans SC"/>
              </a:rPr>
              <a:t>Pilot implementation and cost assessment: Test the solution in a small-scale process and simultaneously analyze ROI (return on investment) to ensure financial feasibility.</a:t>
            </a:r>
            <a:endParaRPr lang="en-US" sz="1250">
              <a:solidFill>
                <a:schemeClr val="dk1">
                  <a:alpha val="100000"/>
                </a:schemeClr>
              </a:solidFill>
              <a:latin typeface="Noto Sans SC"/>
              <a:ea typeface="Noto Sans SC"/>
              <a:cs typeface="Noto Sans SC"/>
            </a:endParaRPr>
          </a:p>
        </p:txBody>
      </p:sp>
      <p:sp>
        <p:nvSpPr>
          <p:cNvPr id="10" name="TextBox 10"/>
          <p:cNvSpPr txBox="1"/>
          <p:nvPr/>
        </p:nvSpPr>
        <p:spPr>
          <a:xfrm>
            <a:off x="4592679" y="2834897"/>
            <a:ext cx="2968650" cy="560391"/>
          </a:xfrm>
          <a:prstGeom prst="rect">
            <a:avLst/>
          </a:prstGeom>
        </p:spPr>
        <p:txBody>
          <a:bodyPr vert="horz" wrap="square" lIns="91440" tIns="45720" rIns="91440" bIns="45720" rtlCol="0" anchor="t" anchorCtr="0">
            <a:noAutofit/>
          </a:bodyPr>
          <a:lstStyle/>
          <a:p>
            <a:pPr algn="l">
              <a:lnSpc>
                <a:spcPct val="100000"/>
              </a:lnSpc>
              <a:spcBef>
                <a:spcPts val="375"/>
              </a:spcBef>
            </a:pPr>
            <a:r>
              <a:rPr lang="en-US" sz="1700" b="1">
                <a:solidFill>
                  <a:schemeClr val="accent4">
                    <a:alpha val="100000"/>
                  </a:schemeClr>
                </a:solidFill>
                <a:latin typeface="Noto Sans SC"/>
                <a:ea typeface="Noto Sans SC"/>
                <a:cs typeface="Noto Sans SC"/>
              </a:rPr>
              <a:t>Improve Phase Verification Solution</a:t>
            </a:r>
            <a:endParaRPr lang="en-US" sz="1700" b="1">
              <a:solidFill>
                <a:schemeClr val="accent4">
                  <a:alpha val="100000"/>
                </a:schemeClr>
              </a:solidFill>
              <a:latin typeface="Noto Sans SC"/>
              <a:ea typeface="Noto Sans SC"/>
              <a:cs typeface="Noto Sans SC"/>
            </a:endParaRPr>
          </a:p>
        </p:txBody>
      </p:sp>
      <p:sp>
        <p:nvSpPr>
          <p:cNvPr id="11" name="TextBox 11"/>
          <p:cNvSpPr txBox="1"/>
          <p:nvPr/>
        </p:nvSpPr>
        <p:spPr>
          <a:xfrm>
            <a:off x="7854576" y="3312563"/>
            <a:ext cx="3067530" cy="1930775"/>
          </a:xfrm>
          <a:prstGeom prst="rect">
            <a:avLst/>
          </a:prstGeom>
        </p:spPr>
        <p:txBody>
          <a:bodyPr vert="horz" wrap="square" lIns="66008" tIns="33052" rIns="66008" bIns="33052" rtlCol="0" anchor="t" anchorCtr="0">
            <a:noAutofit/>
          </a:bodyPr>
          <a:lstStyle/>
          <a:p>
            <a:pPr marL="228600" lvl="1" indent="-228600" algn="l">
              <a:lnSpc>
                <a:spcPct val="140000"/>
              </a:lnSpc>
              <a:buFont typeface="Arial" panose="020B0604020202090204"/>
              <a:buChar char="•"/>
            </a:pPr>
            <a:r>
              <a:rPr lang="en-US" sz="1250">
                <a:solidFill>
                  <a:schemeClr val="dk1">
                    <a:alpha val="100000"/>
                  </a:schemeClr>
                </a:solidFill>
                <a:latin typeface="Noto Sans SC"/>
                <a:ea typeface="Noto Sans SC"/>
                <a:cs typeface="Noto Sans SC"/>
              </a:rPr>
              <a:t>Standardized document update: Revise SOP (standard operating procedure) and embed improved operating specifications to prevent process regression.</a:t>
            </a:r>
            <a:endParaRPr lang="en-US" sz="1250">
              <a:solidFill>
                <a:schemeClr val="dk1">
                  <a:alpha val="100000"/>
                </a:schemeClr>
              </a:solidFill>
              <a:latin typeface="Noto Sans SC"/>
              <a:ea typeface="Noto Sans SC"/>
              <a:cs typeface="Noto Sans SC"/>
            </a:endParaRPr>
          </a:p>
          <a:p>
            <a:pPr marL="228600" lvl="1" indent="-228600" algn="l">
              <a:lnSpc>
                <a:spcPct val="140000"/>
              </a:lnSpc>
              <a:buFont typeface="Arial" panose="020B0604020202090204"/>
              <a:buChar char="•"/>
            </a:pPr>
            <a:r>
              <a:rPr lang="en-US" sz="1250">
                <a:solidFill>
                  <a:schemeClr val="dk1">
                    <a:alpha val="100000"/>
                  </a:schemeClr>
                </a:solidFill>
                <a:latin typeface="Noto Sans SC"/>
                <a:ea typeface="Noto Sans SC"/>
                <a:cs typeface="Noto Sans SC"/>
              </a:rPr>
              <a:t>Establish a monitoring mechanism: deploy control charts (such as X-bar R charts) and SPC (statistical process control) tools to continuously track fluctuations in key indicators.</a:t>
            </a:r>
            <a:endParaRPr lang="en-US" sz="1250">
              <a:solidFill>
                <a:schemeClr val="dk1">
                  <a:alpha val="100000"/>
                </a:schemeClr>
              </a:solidFill>
              <a:latin typeface="Noto Sans SC"/>
              <a:ea typeface="Noto Sans SC"/>
              <a:cs typeface="Noto Sans SC"/>
            </a:endParaRPr>
          </a:p>
        </p:txBody>
      </p:sp>
      <p:sp>
        <p:nvSpPr>
          <p:cNvPr id="12" name="TextBox 12"/>
          <p:cNvSpPr txBox="1"/>
          <p:nvPr/>
        </p:nvSpPr>
        <p:spPr>
          <a:xfrm>
            <a:off x="7904016" y="2822388"/>
            <a:ext cx="2968650" cy="560391"/>
          </a:xfrm>
          <a:prstGeom prst="rect">
            <a:avLst/>
          </a:prstGeom>
        </p:spPr>
        <p:txBody>
          <a:bodyPr vert="horz" wrap="square" lIns="91440" tIns="45720" rIns="91440" bIns="45720" rtlCol="0" anchor="t" anchorCtr="0">
            <a:noAutofit/>
          </a:bodyPr>
          <a:lstStyle/>
          <a:p>
            <a:pPr algn="l">
              <a:lnSpc>
                <a:spcPct val="100000"/>
              </a:lnSpc>
              <a:spcBef>
                <a:spcPts val="375"/>
              </a:spcBef>
            </a:pPr>
            <a:r>
              <a:rPr lang="en-US" sz="1700" b="1">
                <a:solidFill>
                  <a:schemeClr val="accent5">
                    <a:alpha val="100000"/>
                  </a:schemeClr>
                </a:solidFill>
                <a:latin typeface="Noto Sans SC"/>
                <a:ea typeface="Noto Sans SC"/>
                <a:cs typeface="Noto Sans SC"/>
              </a:rPr>
              <a:t>Control stage solidification results</a:t>
            </a:r>
            <a:endParaRPr lang="en-US" sz="1700" b="1">
              <a:solidFill>
                <a:schemeClr val="accent5">
                  <a:alpha val="100000"/>
                </a:schemeClr>
              </a:solidFill>
              <a:latin typeface="Noto Sans SC"/>
              <a:ea typeface="Noto Sans SC"/>
              <a:cs typeface="Noto Sans SC"/>
            </a:endParaRPr>
          </a:p>
        </p:txBody>
      </p:sp>
      <p:cxnSp>
        <p:nvCxnSpPr>
          <p:cNvPr id="13" name="Connector 13"/>
          <p:cNvCxnSpPr/>
          <p:nvPr/>
        </p:nvCxnSpPr>
        <p:spPr>
          <a:xfrm>
            <a:off x="816742" y="2395393"/>
            <a:ext cx="10472796" cy="0"/>
          </a:xfrm>
          <a:prstGeom prst="line">
            <a:avLst/>
          </a:prstGeom>
          <a:ln w="1905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101929" y="2882845"/>
            <a:ext cx="6029325" cy="2623205"/>
          </a:xfrm>
          <a:prstGeom prst="rect">
            <a:avLst/>
          </a:prstGeom>
        </p:spPr>
        <p:txBody>
          <a:bodyPr vert="horz" wrap="square" lIns="0" tIns="0" rIns="0" bIns="0" rtlCol="0" anchor="t" anchorCtr="0">
            <a:normAutofit/>
          </a:bodyPr>
          <a:lstStyle/>
          <a:p>
            <a:pPr>
              <a:lnSpc>
                <a:spcPct val="100000"/>
              </a:lnSpc>
            </a:pPr>
            <a:r>
              <a:rPr lang="en-US" sz="4575" b="1">
                <a:solidFill>
                  <a:schemeClr val="lt2">
                    <a:alpha val="100000"/>
                  </a:schemeClr>
                </a:solidFill>
                <a:latin typeface="Noto Sans SC"/>
                <a:ea typeface="Noto Sans SC"/>
                <a:cs typeface="Noto Sans SC"/>
              </a:rPr>
              <a:t>Project definition and charter development</a:t>
            </a:r>
            <a:endParaRPr lang="en-US" sz="4575" b="1">
              <a:solidFill>
                <a:schemeClr val="lt2">
                  <a:alpha val="100000"/>
                </a:schemeClr>
              </a:solidFill>
              <a:latin typeface="Noto Sans SC"/>
              <a:ea typeface="Noto Sans SC"/>
              <a:cs typeface="Noto Sans SC"/>
            </a:endParaRPr>
          </a:p>
        </p:txBody>
      </p:sp>
      <p:sp>
        <p:nvSpPr>
          <p:cNvPr id="3" name="TextBox 3"/>
          <p:cNvSpPr txBox="1"/>
          <p:nvPr/>
        </p:nvSpPr>
        <p:spPr>
          <a:xfrm>
            <a:off x="1101929" y="1498692"/>
            <a:ext cx="5934075" cy="1104900"/>
          </a:xfrm>
          <a:prstGeom prst="rect">
            <a:avLst/>
          </a:prstGeom>
        </p:spPr>
        <p:txBody>
          <a:bodyPr vert="horz" wrap="square" lIns="0" tIns="0" rIns="0" bIns="0" rtlCol="0" anchor="t" anchorCtr="0">
            <a:spAutoFit/>
          </a:bodyPr>
          <a:lstStyle/>
          <a:p>
            <a:pPr>
              <a:lnSpc>
                <a:spcPct val="77000"/>
              </a:lnSpc>
            </a:pPr>
            <a:r>
              <a:rPr lang="en-US" sz="7200" b="1">
                <a:solidFill>
                  <a:schemeClr val="lt2">
                    <a:alpha val="100000"/>
                  </a:schemeClr>
                </a:solidFill>
                <a:latin typeface="Noto Sans SC"/>
                <a:ea typeface="Noto Sans SC"/>
                <a:cs typeface="Noto Sans SC"/>
              </a:rPr>
              <a:t>03</a:t>
            </a:r>
            <a:endParaRPr lang="en-US" sz="7200" b="1">
              <a:solidFill>
                <a:schemeClr val="lt2">
                  <a:alpha val="100000"/>
                </a:schemeClr>
              </a:solidFill>
              <a:latin typeface="Noto Sans SC"/>
              <a:ea typeface="Noto Sans SC"/>
              <a:cs typeface="Noto Sans SC"/>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578633" y="3934362"/>
            <a:ext cx="2891725" cy="2289021"/>
          </a:xfrm>
          <a:prstGeom prst="rect">
            <a:avLst/>
          </a:prstGeom>
          <a:solidFill>
            <a:schemeClr val="lt2">
              <a:alpha val="100000"/>
            </a:schemeClr>
          </a:solidFill>
        </p:spPr>
      </p:sp>
      <p:sp>
        <p:nvSpPr>
          <p:cNvPr id="3" name="AutoShape 3"/>
          <p:cNvSpPr/>
          <p:nvPr/>
        </p:nvSpPr>
        <p:spPr>
          <a:xfrm>
            <a:off x="578633" y="1489452"/>
            <a:ext cx="2891725" cy="2289021"/>
          </a:xfrm>
          <a:prstGeom prst="rect">
            <a:avLst/>
          </a:prstGeom>
          <a:solidFill>
            <a:schemeClr val="lt2">
              <a:alpha val="100000"/>
            </a:schemeClr>
          </a:solidFill>
        </p:spPr>
      </p:sp>
      <p:sp>
        <p:nvSpPr>
          <p:cNvPr id="4" name="TextBox 4"/>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Problem statement and project scoping</a:t>
            </a:r>
            <a:endParaRPr lang="en-US" sz="3000" b="1">
              <a:solidFill>
                <a:schemeClr val="dk2">
                  <a:alpha val="100000"/>
                </a:schemeClr>
              </a:solidFill>
              <a:latin typeface="Noto Sans SC"/>
              <a:ea typeface="Noto Sans SC"/>
              <a:cs typeface="Noto Sans SC"/>
            </a:endParaRPr>
          </a:p>
        </p:txBody>
      </p:sp>
      <p:sp>
        <p:nvSpPr>
          <p:cNvPr id="5" name="AutoShape 5"/>
          <p:cNvSpPr/>
          <p:nvPr/>
        </p:nvSpPr>
        <p:spPr>
          <a:xfrm>
            <a:off x="6698935" y="1489452"/>
            <a:ext cx="2914650" cy="2914650"/>
          </a:xfrm>
          <a:prstGeom prst="rect">
            <a:avLst/>
          </a:prstGeom>
          <a:solidFill>
            <a:schemeClr val="accent1">
              <a:alpha val="20000"/>
            </a:schemeClr>
          </a:solidFill>
        </p:spPr>
      </p:sp>
      <p:sp>
        <p:nvSpPr>
          <p:cNvPr id="6" name="AutoShape 6"/>
          <p:cNvSpPr/>
          <p:nvPr/>
        </p:nvSpPr>
        <p:spPr>
          <a:xfrm>
            <a:off x="9780389" y="1489452"/>
            <a:ext cx="1714500" cy="2914650"/>
          </a:xfrm>
          <a:prstGeom prst="rect">
            <a:avLst/>
          </a:prstGeom>
          <a:solidFill>
            <a:schemeClr val="accent2">
              <a:alpha val="20000"/>
              <a:lumMod val="75000"/>
            </a:schemeClr>
          </a:solidFill>
        </p:spPr>
      </p:sp>
      <p:sp>
        <p:nvSpPr>
          <p:cNvPr id="7" name="AutoShape 7"/>
          <p:cNvSpPr/>
          <p:nvPr/>
        </p:nvSpPr>
        <p:spPr>
          <a:xfrm>
            <a:off x="6698935" y="4585077"/>
            <a:ext cx="2914650" cy="1619250"/>
          </a:xfrm>
          <a:prstGeom prst="rect">
            <a:avLst/>
          </a:prstGeom>
          <a:solidFill>
            <a:schemeClr val="accent4">
              <a:alpha val="20000"/>
            </a:schemeClr>
          </a:solidFill>
        </p:spPr>
      </p:sp>
      <p:sp>
        <p:nvSpPr>
          <p:cNvPr id="8" name="AutoShape 8"/>
          <p:cNvSpPr/>
          <p:nvPr/>
        </p:nvSpPr>
        <p:spPr>
          <a:xfrm>
            <a:off x="9780389" y="4585077"/>
            <a:ext cx="1714500" cy="1619250"/>
          </a:xfrm>
          <a:prstGeom prst="rect">
            <a:avLst/>
          </a:prstGeom>
          <a:solidFill>
            <a:schemeClr val="accent1">
              <a:alpha val="20000"/>
            </a:schemeClr>
          </a:solidFill>
        </p:spPr>
      </p:sp>
      <p:pic>
        <p:nvPicPr>
          <p:cNvPr id="9" name="Picture 9"/>
          <p:cNvPicPr>
            <a:picLocks noChangeAspect="1"/>
          </p:cNvPicPr>
          <p:nvPr/>
        </p:nvPicPr>
        <p:blipFill>
          <a:blip r:embed="rId2">
            <a:alphaModFix amt="100000"/>
          </a:blip>
          <a:srcRect l="16675" r="16675"/>
          <a:stretch>
            <a:fillRect/>
          </a:stretch>
        </p:blipFill>
        <p:spPr>
          <a:xfrm>
            <a:off x="6784660" y="1575177"/>
            <a:ext cx="2743200" cy="2743200"/>
          </a:xfrm>
          <a:prstGeom prst="rect">
            <a:avLst/>
          </a:prstGeom>
        </p:spPr>
      </p:pic>
      <p:pic>
        <p:nvPicPr>
          <p:cNvPr id="10" name="Picture 10"/>
          <p:cNvPicPr>
            <a:picLocks noChangeAspect="1"/>
          </p:cNvPicPr>
          <p:nvPr/>
        </p:nvPicPr>
        <p:blipFill>
          <a:blip r:embed="rId3">
            <a:alphaModFix amt="100000"/>
          </a:blip>
          <a:srcRect/>
          <a:stretch>
            <a:fillRect/>
          </a:stretch>
        </p:blipFill>
        <p:spPr>
          <a:xfrm>
            <a:off x="6784660" y="4670802"/>
            <a:ext cx="2743200" cy="1447800"/>
          </a:xfrm>
          <a:prstGeom prst="rect">
            <a:avLst/>
          </a:prstGeom>
        </p:spPr>
      </p:pic>
      <p:pic>
        <p:nvPicPr>
          <p:cNvPr id="11" name="Picture 11"/>
          <p:cNvPicPr>
            <a:picLocks noChangeAspect="1"/>
          </p:cNvPicPr>
          <p:nvPr/>
        </p:nvPicPr>
        <p:blipFill>
          <a:blip r:embed="rId4">
            <a:alphaModFix amt="100000"/>
          </a:blip>
          <a:srcRect l="31255" r="31255"/>
          <a:stretch>
            <a:fillRect/>
          </a:stretch>
        </p:blipFill>
        <p:spPr>
          <a:xfrm>
            <a:off x="9866115" y="1575177"/>
            <a:ext cx="1543050" cy="2743200"/>
          </a:xfrm>
          <a:prstGeom prst="rect">
            <a:avLst/>
          </a:prstGeom>
        </p:spPr>
      </p:pic>
      <p:sp>
        <p:nvSpPr>
          <p:cNvPr id="12" name="AutoShape 12"/>
          <p:cNvSpPr/>
          <p:nvPr/>
        </p:nvSpPr>
        <p:spPr>
          <a:xfrm>
            <a:off x="9866114" y="4670802"/>
            <a:ext cx="1543050" cy="1447800"/>
          </a:xfrm>
          <a:prstGeom prst="rect">
            <a:avLst/>
          </a:prstGeom>
          <a:solidFill>
            <a:schemeClr val="accent1">
              <a:alpha val="100000"/>
            </a:schemeClr>
          </a:solidFill>
        </p:spPr>
      </p:sp>
      <p:sp>
        <p:nvSpPr>
          <p:cNvPr id="13" name="Freeform 13"/>
          <p:cNvSpPr/>
          <p:nvPr/>
        </p:nvSpPr>
        <p:spPr>
          <a:xfrm>
            <a:off x="10232888" y="5037575"/>
            <a:ext cx="809504" cy="809504"/>
          </a:xfrm>
          <a:custGeom>
            <a:avLst/>
            <a:gdLst/>
            <a:ahLst/>
            <a:cxnLst/>
            <a:rect l="l" t="t" r="r" b="b"/>
            <a:pathLst>
              <a:path w="304800" h="304800">
                <a:moveTo>
                  <a:pt x="152800" y="79486"/>
                </a:moveTo>
                <a:cubicBezTo>
                  <a:pt x="152800" y="79486"/>
                  <a:pt x="133750" y="38891"/>
                  <a:pt x="90888" y="38891"/>
                </a:cubicBezTo>
                <a:cubicBezTo>
                  <a:pt x="44053" y="38891"/>
                  <a:pt x="19450" y="78581"/>
                  <a:pt x="19450" y="118262"/>
                </a:cubicBezTo>
                <a:cubicBezTo>
                  <a:pt x="19450" y="184147"/>
                  <a:pt x="152800" y="265900"/>
                  <a:pt x="152800" y="265900"/>
                </a:cubicBezTo>
                <a:cubicBezTo>
                  <a:pt x="152800" y="265900"/>
                  <a:pt x="285350" y="184937"/>
                  <a:pt x="285350" y="118262"/>
                </a:cubicBezTo>
                <a:cubicBezTo>
                  <a:pt x="285350" y="77781"/>
                  <a:pt x="259956" y="38891"/>
                  <a:pt x="214713" y="38891"/>
                </a:cubicBezTo>
                <a:cubicBezTo>
                  <a:pt x="169469" y="38891"/>
                  <a:pt x="152800" y="79486"/>
                  <a:pt x="152800" y="79486"/>
                </a:cubicBezTo>
              </a:path>
            </a:pathLst>
          </a:custGeom>
          <a:solidFill>
            <a:schemeClr val="accent1">
              <a:alpha val="100000"/>
              <a:lumMod val="50000"/>
            </a:schemeClr>
          </a:solidFill>
        </p:spPr>
      </p:sp>
      <p:sp>
        <p:nvSpPr>
          <p:cNvPr id="14" name="TextBox 14"/>
          <p:cNvSpPr txBox="1"/>
          <p:nvPr/>
        </p:nvSpPr>
        <p:spPr>
          <a:xfrm>
            <a:off x="1382164" y="1579985"/>
            <a:ext cx="2088193" cy="397304"/>
          </a:xfrm>
          <a:prstGeom prst="rect">
            <a:avLst/>
          </a:prstGeom>
          <a:noFill/>
        </p:spPr>
        <p:txBody>
          <a:bodyPr vert="horz" wrap="square" lIns="0" tIns="0" rIns="0" bIns="0" rtlCol="0" anchor="ctr" anchorCtr="0">
            <a:noAutofit/>
          </a:bodyPr>
          <a:lstStyle/>
          <a:p>
            <a:pPr algn="l">
              <a:lnSpc>
                <a:spcPct val="120000"/>
              </a:lnSpc>
            </a:pPr>
            <a:r>
              <a:rPr lang="en-US" sz="1600" b="1">
                <a:solidFill>
                  <a:schemeClr val="dk1">
                    <a:alpha val="100000"/>
                  </a:schemeClr>
                </a:solidFill>
                <a:latin typeface="Noto Sans SC"/>
                <a:ea typeface="Noto Sans SC"/>
                <a:cs typeface="Noto Sans SC"/>
              </a:rPr>
              <a:t>SIPOC tool application</a:t>
            </a:r>
            <a:endParaRPr lang="en-US" sz="1600" b="1">
              <a:solidFill>
                <a:schemeClr val="dk1">
                  <a:alpha val="100000"/>
                </a:schemeClr>
              </a:solidFill>
              <a:latin typeface="Noto Sans SC"/>
              <a:ea typeface="Noto Sans SC"/>
              <a:cs typeface="Noto Sans SC"/>
            </a:endParaRPr>
          </a:p>
        </p:txBody>
      </p:sp>
      <p:sp>
        <p:nvSpPr>
          <p:cNvPr id="15" name="AutoShape 15"/>
          <p:cNvSpPr/>
          <p:nvPr/>
        </p:nvSpPr>
        <p:spPr>
          <a:xfrm rot="5400000">
            <a:off x="667791" y="1400294"/>
            <a:ext cx="540270" cy="718585"/>
          </a:xfrm>
          <a:prstGeom prst="round1Rect">
            <a:avLst>
              <a:gd name="adj" fmla="val 47297"/>
            </a:avLst>
          </a:prstGeom>
          <a:solidFill>
            <a:schemeClr val="accent1">
              <a:alpha val="20000"/>
            </a:schemeClr>
          </a:solidFill>
        </p:spPr>
      </p:sp>
      <p:sp>
        <p:nvSpPr>
          <p:cNvPr id="16" name="TextBox 16"/>
          <p:cNvSpPr txBox="1"/>
          <p:nvPr/>
        </p:nvSpPr>
        <p:spPr>
          <a:xfrm>
            <a:off x="756538" y="2137578"/>
            <a:ext cx="2527745" cy="1395400"/>
          </a:xfrm>
          <a:prstGeom prst="rect">
            <a:avLst/>
          </a:prstGeom>
          <a:noFill/>
        </p:spPr>
        <p:txBody>
          <a:bodyPr vert="horz" wrap="square" lIns="0" tIns="0" rIns="0" bIns="0" rtlCol="0" anchor="t" anchorCtr="0">
            <a:noAutofit/>
          </a:bodyPr>
          <a:lstStyle/>
          <a:p>
            <a:pPr algn="just">
              <a:lnSpc>
                <a:spcPct val="115000"/>
              </a:lnSpc>
              <a:spcBef>
                <a:spcPts val="375"/>
              </a:spcBef>
            </a:pPr>
            <a:r>
              <a:rPr lang="en-US" sz="1200">
                <a:solidFill>
                  <a:schemeClr val="dk1">
                    <a:alpha val="100000"/>
                  </a:schemeClr>
                </a:solidFill>
                <a:latin typeface="Noto Sans SC"/>
                <a:ea typeface="Noto Sans SC"/>
                <a:cs typeface="Noto Sans SC"/>
              </a:rPr>
              <a:t>Clarify process boundaries by drawing a SIPOC diagram (supplier-input-process-output-customer), focus on 1-3 key steps, and avoid scope creep. For example, in the credit approval process, the core steps from credit report acquisition to payment proofreading need to be defined.</a:t>
            </a:r>
            <a:endParaRPr lang="en-US" sz="1200">
              <a:solidFill>
                <a:schemeClr val="dk1">
                  <a:alpha val="100000"/>
                </a:schemeClr>
              </a:solidFill>
              <a:latin typeface="Noto Sans SC"/>
              <a:ea typeface="Noto Sans SC"/>
              <a:cs typeface="Noto Sans SC"/>
            </a:endParaRPr>
          </a:p>
        </p:txBody>
      </p:sp>
      <p:sp>
        <p:nvSpPr>
          <p:cNvPr id="17" name="AutoShape 17"/>
          <p:cNvSpPr/>
          <p:nvPr/>
        </p:nvSpPr>
        <p:spPr>
          <a:xfrm rot="5400000">
            <a:off x="658476" y="1409609"/>
            <a:ext cx="492364" cy="652050"/>
          </a:xfrm>
          <a:prstGeom prst="round1Rect">
            <a:avLst>
              <a:gd name="adj" fmla="val 47297"/>
            </a:avLst>
          </a:prstGeom>
          <a:solidFill>
            <a:schemeClr val="accent2">
              <a:alpha val="100000"/>
            </a:schemeClr>
          </a:solidFill>
        </p:spPr>
      </p:sp>
      <p:sp>
        <p:nvSpPr>
          <p:cNvPr id="18" name="TextBox 18"/>
          <p:cNvSpPr txBox="1"/>
          <p:nvPr/>
        </p:nvSpPr>
        <p:spPr>
          <a:xfrm>
            <a:off x="597683" y="1575177"/>
            <a:ext cx="559462" cy="340994"/>
          </a:xfrm>
          <a:prstGeom prst="rect">
            <a:avLst/>
          </a:prstGeom>
        </p:spPr>
        <p:txBody>
          <a:bodyPr vert="horz" wrap="square" lIns="76200" tIns="0" rIns="57150" bIns="0" rtlCol="0" anchor="ctr" anchorCtr="0">
            <a:noAutofit/>
          </a:bodyPr>
          <a:lstStyle/>
          <a:p>
            <a:pPr algn="ctr">
              <a:lnSpc>
                <a:spcPct val="150000"/>
              </a:lnSpc>
            </a:pPr>
            <a:r>
              <a:rPr lang="en-US" sz="2100" b="1">
                <a:solidFill>
                  <a:srgbClr val="FFFFFF">
                    <a:alpha val="100000"/>
                  </a:srgbClr>
                </a:solidFill>
                <a:latin typeface="Noto Sans SC"/>
                <a:ea typeface="Noto Sans SC"/>
                <a:cs typeface="Noto Sans SC"/>
              </a:rPr>
              <a:t>01</a:t>
            </a:r>
            <a:endParaRPr lang="en-US" sz="2100" b="1">
              <a:solidFill>
                <a:srgbClr val="FFFFFF">
                  <a:alpha val="100000"/>
                </a:srgbClr>
              </a:solidFill>
              <a:latin typeface="Noto Sans SC"/>
              <a:ea typeface="Noto Sans SC"/>
              <a:cs typeface="Noto Sans SC"/>
            </a:endParaRPr>
          </a:p>
        </p:txBody>
      </p:sp>
      <p:sp>
        <p:nvSpPr>
          <p:cNvPr id="19" name="AutoShape 19"/>
          <p:cNvSpPr/>
          <p:nvPr/>
        </p:nvSpPr>
        <p:spPr>
          <a:xfrm>
            <a:off x="3628068" y="1489452"/>
            <a:ext cx="2891725" cy="2289021"/>
          </a:xfrm>
          <a:prstGeom prst="rect">
            <a:avLst/>
          </a:prstGeom>
          <a:solidFill>
            <a:schemeClr val="lt2">
              <a:alpha val="100000"/>
            </a:schemeClr>
          </a:solidFill>
        </p:spPr>
      </p:sp>
      <p:sp>
        <p:nvSpPr>
          <p:cNvPr id="20" name="TextBox 20"/>
          <p:cNvSpPr txBox="1"/>
          <p:nvPr/>
        </p:nvSpPr>
        <p:spPr>
          <a:xfrm>
            <a:off x="4431599" y="1579985"/>
            <a:ext cx="2037145" cy="397304"/>
          </a:xfrm>
          <a:prstGeom prst="rect">
            <a:avLst/>
          </a:prstGeom>
          <a:noFill/>
        </p:spPr>
        <p:txBody>
          <a:bodyPr vert="horz" wrap="square" lIns="0" tIns="0" rIns="0" bIns="0" rtlCol="0" anchor="ctr" anchorCtr="0">
            <a:noAutofit/>
          </a:bodyPr>
          <a:lstStyle/>
          <a:p>
            <a:pPr algn="l">
              <a:lnSpc>
                <a:spcPct val="120000"/>
              </a:lnSpc>
            </a:pPr>
            <a:r>
              <a:rPr lang="en-US" sz="1600" b="1">
                <a:solidFill>
                  <a:schemeClr val="dk1">
                    <a:alpha val="100000"/>
                  </a:schemeClr>
                </a:solidFill>
                <a:latin typeface="Noto Sans SC"/>
                <a:ea typeface="Noto Sans SC"/>
                <a:cs typeface="Noto Sans SC"/>
              </a:rPr>
              <a:t>Quantify problem pain points</a:t>
            </a:r>
            <a:endParaRPr lang="en-US" sz="1600" b="1">
              <a:solidFill>
                <a:schemeClr val="dk1">
                  <a:alpha val="100000"/>
                </a:schemeClr>
              </a:solidFill>
              <a:latin typeface="Noto Sans SC"/>
              <a:ea typeface="Noto Sans SC"/>
              <a:cs typeface="Noto Sans SC"/>
            </a:endParaRPr>
          </a:p>
        </p:txBody>
      </p:sp>
      <p:sp>
        <p:nvSpPr>
          <p:cNvPr id="21" name="AutoShape 21"/>
          <p:cNvSpPr/>
          <p:nvPr/>
        </p:nvSpPr>
        <p:spPr>
          <a:xfrm rot="5400000">
            <a:off x="3717225" y="1400294"/>
            <a:ext cx="540270" cy="718585"/>
          </a:xfrm>
          <a:prstGeom prst="round1Rect">
            <a:avLst>
              <a:gd name="adj" fmla="val 47297"/>
            </a:avLst>
          </a:prstGeom>
          <a:solidFill>
            <a:schemeClr val="accent2">
              <a:alpha val="20000"/>
              <a:lumMod val="75000"/>
            </a:schemeClr>
          </a:solidFill>
        </p:spPr>
      </p:sp>
      <p:sp>
        <p:nvSpPr>
          <p:cNvPr id="22" name="TextBox 22"/>
          <p:cNvSpPr txBox="1"/>
          <p:nvPr/>
        </p:nvSpPr>
        <p:spPr>
          <a:xfrm>
            <a:off x="3805973" y="2137578"/>
            <a:ext cx="2527745" cy="1395400"/>
          </a:xfrm>
          <a:prstGeom prst="rect">
            <a:avLst/>
          </a:prstGeom>
          <a:noFill/>
        </p:spPr>
        <p:txBody>
          <a:bodyPr vert="horz" wrap="square" lIns="0" tIns="0" rIns="0" bIns="0" rtlCol="0" anchor="t" anchorCtr="0">
            <a:noAutofit/>
          </a:bodyPr>
          <a:lstStyle/>
          <a:p>
            <a:pPr algn="just">
              <a:lnSpc>
                <a:spcPct val="115000"/>
              </a:lnSpc>
              <a:spcBef>
                <a:spcPts val="375"/>
              </a:spcBef>
            </a:pPr>
            <a:r>
              <a:rPr lang="en-US" sz="1200">
                <a:solidFill>
                  <a:schemeClr val="dk1">
                    <a:alpha val="100000"/>
                  </a:schemeClr>
                </a:solidFill>
                <a:latin typeface="Noto Sans SC"/>
                <a:ea typeface="Noto Sans SC"/>
                <a:cs typeface="Noto Sans SC"/>
              </a:rPr>
              <a:t>To identify the most prominent defects or waste in the current process, such as "customer waiting time exceeds 48 hours accounting for 25%", high-frequency problems need to be analyzed in conjunction with the Pareto chart.</a:t>
            </a:r>
            <a:endParaRPr lang="en-US" sz="1200">
              <a:solidFill>
                <a:schemeClr val="dk1">
                  <a:alpha val="100000"/>
                </a:schemeClr>
              </a:solidFill>
              <a:latin typeface="Noto Sans SC"/>
              <a:ea typeface="Noto Sans SC"/>
              <a:cs typeface="Noto Sans SC"/>
            </a:endParaRPr>
          </a:p>
        </p:txBody>
      </p:sp>
      <p:sp>
        <p:nvSpPr>
          <p:cNvPr id="23" name="AutoShape 23"/>
          <p:cNvSpPr/>
          <p:nvPr/>
        </p:nvSpPr>
        <p:spPr>
          <a:xfrm rot="5400000">
            <a:off x="3707910" y="1409609"/>
            <a:ext cx="492364" cy="652050"/>
          </a:xfrm>
          <a:prstGeom prst="round1Rect">
            <a:avLst>
              <a:gd name="adj" fmla="val 47297"/>
            </a:avLst>
          </a:prstGeom>
          <a:solidFill>
            <a:schemeClr val="accent2">
              <a:alpha val="100000"/>
              <a:lumMod val="75000"/>
            </a:schemeClr>
          </a:solidFill>
        </p:spPr>
      </p:sp>
      <p:sp>
        <p:nvSpPr>
          <p:cNvPr id="24" name="TextBox 24"/>
          <p:cNvSpPr txBox="1"/>
          <p:nvPr/>
        </p:nvSpPr>
        <p:spPr>
          <a:xfrm>
            <a:off x="1382164" y="4024895"/>
            <a:ext cx="2037145" cy="397304"/>
          </a:xfrm>
          <a:prstGeom prst="rect">
            <a:avLst/>
          </a:prstGeom>
          <a:noFill/>
        </p:spPr>
        <p:txBody>
          <a:bodyPr vert="horz" wrap="square" lIns="0" tIns="0" rIns="0" bIns="0" rtlCol="0" anchor="ctr" anchorCtr="0">
            <a:noAutofit/>
          </a:bodyPr>
          <a:lstStyle/>
          <a:p>
            <a:pPr algn="l">
              <a:lnSpc>
                <a:spcPct val="120000"/>
              </a:lnSpc>
            </a:pPr>
            <a:r>
              <a:rPr lang="en-US" sz="1600" b="1">
                <a:solidFill>
                  <a:schemeClr val="dk1">
                    <a:alpha val="100000"/>
                  </a:schemeClr>
                </a:solidFill>
                <a:latin typeface="Noto Sans SC"/>
                <a:ea typeface="Noto Sans SC"/>
                <a:cs typeface="Noto Sans SC"/>
              </a:rPr>
              <a:t>Constraint confirmation</a:t>
            </a:r>
            <a:endParaRPr lang="en-US" sz="1600" b="1">
              <a:solidFill>
                <a:schemeClr val="dk1">
                  <a:alpha val="100000"/>
                </a:schemeClr>
              </a:solidFill>
              <a:latin typeface="Noto Sans SC"/>
              <a:ea typeface="Noto Sans SC"/>
              <a:cs typeface="Noto Sans SC"/>
            </a:endParaRPr>
          </a:p>
        </p:txBody>
      </p:sp>
      <p:sp>
        <p:nvSpPr>
          <p:cNvPr id="25" name="AutoShape 25"/>
          <p:cNvSpPr/>
          <p:nvPr/>
        </p:nvSpPr>
        <p:spPr>
          <a:xfrm rot="5400000">
            <a:off x="667791" y="3845204"/>
            <a:ext cx="540270" cy="718585"/>
          </a:xfrm>
          <a:prstGeom prst="round1Rect">
            <a:avLst>
              <a:gd name="adj" fmla="val 47297"/>
            </a:avLst>
          </a:prstGeom>
          <a:solidFill>
            <a:schemeClr val="accent3">
              <a:alpha val="20000"/>
              <a:lumMod val="75000"/>
            </a:schemeClr>
          </a:solidFill>
        </p:spPr>
      </p:sp>
      <p:sp>
        <p:nvSpPr>
          <p:cNvPr id="26" name="TextBox 26"/>
          <p:cNvSpPr txBox="1"/>
          <p:nvPr/>
        </p:nvSpPr>
        <p:spPr>
          <a:xfrm>
            <a:off x="756538" y="4582488"/>
            <a:ext cx="2527745" cy="1395400"/>
          </a:xfrm>
          <a:prstGeom prst="rect">
            <a:avLst/>
          </a:prstGeom>
          <a:noFill/>
        </p:spPr>
        <p:txBody>
          <a:bodyPr vert="horz" wrap="square" lIns="0" tIns="0" rIns="0" bIns="0" rtlCol="0" anchor="t" anchorCtr="0">
            <a:noAutofit/>
          </a:bodyPr>
          <a:lstStyle/>
          <a:p>
            <a:pPr algn="just">
              <a:lnSpc>
                <a:spcPct val="115000"/>
              </a:lnSpc>
              <a:spcBef>
                <a:spcPts val="375"/>
              </a:spcBef>
            </a:pPr>
            <a:r>
              <a:rPr lang="en-US" sz="1200">
                <a:solidFill>
                  <a:schemeClr val="dk1">
                    <a:alpha val="100000"/>
                  </a:schemeClr>
                </a:solidFill>
                <a:latin typeface="Noto Sans SC"/>
                <a:ea typeface="Noto Sans SC"/>
                <a:cs typeface="Noto Sans SC"/>
              </a:rPr>
              <a:t>By clarifying the basic elements that cannot be changed (such as core equipment and process framework), green belt projects are usually limited to the optimization of existing processes rather than disruptive transformation.</a:t>
            </a:r>
            <a:endParaRPr lang="en-US" sz="1200">
              <a:solidFill>
                <a:schemeClr val="dk1">
                  <a:alpha val="100000"/>
                </a:schemeClr>
              </a:solidFill>
              <a:latin typeface="Noto Sans SC"/>
              <a:ea typeface="Noto Sans SC"/>
              <a:cs typeface="Noto Sans SC"/>
            </a:endParaRPr>
          </a:p>
        </p:txBody>
      </p:sp>
      <p:sp>
        <p:nvSpPr>
          <p:cNvPr id="27" name="AutoShape 27"/>
          <p:cNvSpPr/>
          <p:nvPr/>
        </p:nvSpPr>
        <p:spPr>
          <a:xfrm rot="5400000">
            <a:off x="658476" y="3854519"/>
            <a:ext cx="492364" cy="652050"/>
          </a:xfrm>
          <a:prstGeom prst="round1Rect">
            <a:avLst>
              <a:gd name="adj" fmla="val 47297"/>
            </a:avLst>
          </a:prstGeom>
          <a:solidFill>
            <a:schemeClr val="accent3">
              <a:alpha val="100000"/>
              <a:lumMod val="75000"/>
            </a:schemeClr>
          </a:solidFill>
        </p:spPr>
      </p:sp>
      <p:sp>
        <p:nvSpPr>
          <p:cNvPr id="28" name="AutoShape 28"/>
          <p:cNvSpPr/>
          <p:nvPr/>
        </p:nvSpPr>
        <p:spPr>
          <a:xfrm>
            <a:off x="3628068" y="3934362"/>
            <a:ext cx="2891725" cy="2289021"/>
          </a:xfrm>
          <a:prstGeom prst="rect">
            <a:avLst/>
          </a:prstGeom>
          <a:solidFill>
            <a:schemeClr val="lt2">
              <a:alpha val="100000"/>
            </a:schemeClr>
          </a:solidFill>
        </p:spPr>
      </p:sp>
      <p:sp>
        <p:nvSpPr>
          <p:cNvPr id="29" name="TextBox 29"/>
          <p:cNvSpPr txBox="1"/>
          <p:nvPr/>
        </p:nvSpPr>
        <p:spPr>
          <a:xfrm>
            <a:off x="4431599" y="4024895"/>
            <a:ext cx="2037145" cy="397304"/>
          </a:xfrm>
          <a:prstGeom prst="rect">
            <a:avLst/>
          </a:prstGeom>
          <a:noFill/>
        </p:spPr>
        <p:txBody>
          <a:bodyPr vert="horz" wrap="square" lIns="0" tIns="0" rIns="0" bIns="0" rtlCol="0" anchor="ctr" anchorCtr="0">
            <a:noAutofit/>
          </a:bodyPr>
          <a:lstStyle/>
          <a:p>
            <a:pPr algn="l">
              <a:lnSpc>
                <a:spcPct val="120000"/>
              </a:lnSpc>
            </a:pPr>
            <a:r>
              <a:rPr lang="en-US" sz="1600" b="1">
                <a:solidFill>
                  <a:schemeClr val="dk1">
                    <a:alpha val="100000"/>
                  </a:schemeClr>
                </a:solidFill>
                <a:latin typeface="Noto Sans SC"/>
                <a:ea typeface="Noto Sans SC"/>
                <a:cs typeface="Noto Sans SC"/>
              </a:rPr>
              <a:t>Resource investment assessment</a:t>
            </a:r>
            <a:endParaRPr lang="en-US" sz="1600" b="1">
              <a:solidFill>
                <a:schemeClr val="dk1">
                  <a:alpha val="100000"/>
                </a:schemeClr>
              </a:solidFill>
              <a:latin typeface="Noto Sans SC"/>
              <a:ea typeface="Noto Sans SC"/>
              <a:cs typeface="Noto Sans SC"/>
            </a:endParaRPr>
          </a:p>
        </p:txBody>
      </p:sp>
      <p:sp>
        <p:nvSpPr>
          <p:cNvPr id="30" name="AutoShape 30"/>
          <p:cNvSpPr/>
          <p:nvPr/>
        </p:nvSpPr>
        <p:spPr>
          <a:xfrm rot="5400000">
            <a:off x="3717225" y="3845204"/>
            <a:ext cx="540270" cy="718585"/>
          </a:xfrm>
          <a:prstGeom prst="round1Rect">
            <a:avLst>
              <a:gd name="adj" fmla="val 47297"/>
            </a:avLst>
          </a:prstGeom>
          <a:solidFill>
            <a:schemeClr val="accent4">
              <a:alpha val="20000"/>
              <a:lumMod val="75000"/>
            </a:schemeClr>
          </a:solidFill>
        </p:spPr>
      </p:sp>
      <p:sp>
        <p:nvSpPr>
          <p:cNvPr id="31" name="TextBox 31"/>
          <p:cNvSpPr txBox="1"/>
          <p:nvPr/>
        </p:nvSpPr>
        <p:spPr>
          <a:xfrm>
            <a:off x="3805973" y="4582488"/>
            <a:ext cx="2527745" cy="1395400"/>
          </a:xfrm>
          <a:prstGeom prst="rect">
            <a:avLst/>
          </a:prstGeom>
          <a:noFill/>
        </p:spPr>
        <p:txBody>
          <a:bodyPr vert="horz" wrap="square" lIns="0" tIns="0" rIns="0" bIns="0" rtlCol="0" anchor="t" anchorCtr="0">
            <a:noAutofit/>
          </a:bodyPr>
          <a:lstStyle/>
          <a:p>
            <a:pPr algn="just">
              <a:lnSpc>
                <a:spcPct val="115000"/>
              </a:lnSpc>
              <a:spcBef>
                <a:spcPts val="375"/>
              </a:spcBef>
            </a:pPr>
            <a:r>
              <a:rPr lang="en-US" sz="1200">
                <a:solidFill>
                  <a:schemeClr val="dk1">
                    <a:alpha val="100000"/>
                  </a:schemeClr>
                </a:solidFill>
                <a:latin typeface="Noto Sans SC"/>
                <a:ea typeface="Noto Sans SC"/>
                <a:cs typeface="Noto Sans SC"/>
              </a:rPr>
              <a:t>Determine the number of hours the team can devote per week (8-12 hours recommended) and the project cycle (3-6 months) to avoid project stagnation due to insufficient resources.</a:t>
            </a:r>
            <a:endParaRPr lang="en-US" sz="1200">
              <a:solidFill>
                <a:schemeClr val="dk1">
                  <a:alpha val="100000"/>
                </a:schemeClr>
              </a:solidFill>
              <a:latin typeface="Noto Sans SC"/>
              <a:ea typeface="Noto Sans SC"/>
              <a:cs typeface="Noto Sans SC"/>
            </a:endParaRPr>
          </a:p>
        </p:txBody>
      </p:sp>
      <p:sp>
        <p:nvSpPr>
          <p:cNvPr id="32" name="AutoShape 32"/>
          <p:cNvSpPr/>
          <p:nvPr/>
        </p:nvSpPr>
        <p:spPr>
          <a:xfrm rot="5400000">
            <a:off x="3707910" y="3854519"/>
            <a:ext cx="492364" cy="652050"/>
          </a:xfrm>
          <a:prstGeom prst="round1Rect">
            <a:avLst>
              <a:gd name="adj" fmla="val 47297"/>
            </a:avLst>
          </a:prstGeom>
          <a:solidFill>
            <a:schemeClr val="accent4">
              <a:alpha val="100000"/>
              <a:lumMod val="75000"/>
            </a:schemeClr>
          </a:solidFill>
        </p:spPr>
      </p:sp>
      <p:sp>
        <p:nvSpPr>
          <p:cNvPr id="33" name="TextBox 33"/>
          <p:cNvSpPr txBox="1"/>
          <p:nvPr/>
        </p:nvSpPr>
        <p:spPr>
          <a:xfrm>
            <a:off x="3647118" y="1575177"/>
            <a:ext cx="559462" cy="340994"/>
          </a:xfrm>
          <a:prstGeom prst="rect">
            <a:avLst/>
          </a:prstGeom>
        </p:spPr>
        <p:txBody>
          <a:bodyPr vert="horz" wrap="square" lIns="76200" tIns="0" rIns="57150" bIns="0" rtlCol="0" anchor="ctr" anchorCtr="0">
            <a:noAutofit/>
          </a:bodyPr>
          <a:lstStyle/>
          <a:p>
            <a:pPr algn="ctr">
              <a:lnSpc>
                <a:spcPct val="150000"/>
              </a:lnSpc>
            </a:pPr>
            <a:r>
              <a:rPr lang="en-US" sz="2100" b="1">
                <a:solidFill>
                  <a:srgbClr val="FFFFFF">
                    <a:alpha val="100000"/>
                  </a:srgbClr>
                </a:solidFill>
                <a:latin typeface="Noto Sans SC"/>
                <a:ea typeface="Noto Sans SC"/>
                <a:cs typeface="Noto Sans SC"/>
              </a:rPr>
              <a:t>02</a:t>
            </a:r>
            <a:endParaRPr lang="en-US" sz="2100" b="1">
              <a:solidFill>
                <a:srgbClr val="FFFFFF">
                  <a:alpha val="100000"/>
                </a:srgbClr>
              </a:solidFill>
              <a:latin typeface="Noto Sans SC"/>
              <a:ea typeface="Noto Sans SC"/>
              <a:cs typeface="Noto Sans SC"/>
            </a:endParaRPr>
          </a:p>
        </p:txBody>
      </p:sp>
      <p:sp>
        <p:nvSpPr>
          <p:cNvPr id="34" name="TextBox 34"/>
          <p:cNvSpPr txBox="1"/>
          <p:nvPr/>
        </p:nvSpPr>
        <p:spPr>
          <a:xfrm>
            <a:off x="597683" y="4020087"/>
            <a:ext cx="559462" cy="340994"/>
          </a:xfrm>
          <a:prstGeom prst="rect">
            <a:avLst/>
          </a:prstGeom>
        </p:spPr>
        <p:txBody>
          <a:bodyPr vert="horz" wrap="square" lIns="76200" tIns="0" rIns="57150" bIns="0" rtlCol="0" anchor="ctr" anchorCtr="0">
            <a:noAutofit/>
          </a:bodyPr>
          <a:lstStyle/>
          <a:p>
            <a:pPr algn="ctr">
              <a:lnSpc>
                <a:spcPct val="150000"/>
              </a:lnSpc>
            </a:pPr>
            <a:r>
              <a:rPr lang="en-US" sz="2100" b="1">
                <a:solidFill>
                  <a:srgbClr val="FFFFFF">
                    <a:alpha val="100000"/>
                  </a:srgbClr>
                </a:solidFill>
                <a:latin typeface="Noto Sans SC"/>
                <a:ea typeface="Noto Sans SC"/>
                <a:cs typeface="Noto Sans SC"/>
              </a:rPr>
              <a:t>03</a:t>
            </a:r>
            <a:endParaRPr lang="en-US" sz="2100" b="1">
              <a:solidFill>
                <a:srgbClr val="FFFFFF">
                  <a:alpha val="100000"/>
                </a:srgbClr>
              </a:solidFill>
              <a:latin typeface="Noto Sans SC"/>
              <a:ea typeface="Noto Sans SC"/>
              <a:cs typeface="Noto Sans SC"/>
            </a:endParaRPr>
          </a:p>
        </p:txBody>
      </p:sp>
      <p:sp>
        <p:nvSpPr>
          <p:cNvPr id="35" name="TextBox 35"/>
          <p:cNvSpPr txBox="1"/>
          <p:nvPr/>
        </p:nvSpPr>
        <p:spPr>
          <a:xfrm>
            <a:off x="3647118" y="4020087"/>
            <a:ext cx="559462" cy="340994"/>
          </a:xfrm>
          <a:prstGeom prst="rect">
            <a:avLst/>
          </a:prstGeom>
        </p:spPr>
        <p:txBody>
          <a:bodyPr vert="horz" wrap="square" lIns="76200" tIns="0" rIns="57150" bIns="0" rtlCol="0" anchor="ctr" anchorCtr="0">
            <a:noAutofit/>
          </a:bodyPr>
          <a:lstStyle/>
          <a:p>
            <a:pPr algn="ctr">
              <a:lnSpc>
                <a:spcPct val="150000"/>
              </a:lnSpc>
            </a:pPr>
            <a:r>
              <a:rPr lang="en-US" sz="2100" b="1">
                <a:solidFill>
                  <a:srgbClr val="FFFFFF">
                    <a:alpha val="100000"/>
                  </a:srgbClr>
                </a:solidFill>
                <a:latin typeface="Noto Sans SC"/>
                <a:ea typeface="Noto Sans SC"/>
                <a:cs typeface="Noto Sans SC"/>
              </a:rPr>
              <a:t>04</a:t>
            </a:r>
            <a:endParaRPr lang="en-US" sz="2100" b="1">
              <a:solidFill>
                <a:srgbClr val="FFFFFF">
                  <a:alpha val="100000"/>
                </a:srgbClr>
              </a:solidFill>
              <a:latin typeface="Noto Sans SC"/>
              <a:ea typeface="Noto Sans SC"/>
              <a:cs typeface="Noto Sans SC"/>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Stakeholder analysis and VOC conversion</a:t>
            </a:r>
            <a:endParaRPr lang="en-US" sz="3000" b="1">
              <a:solidFill>
                <a:schemeClr val="dk2">
                  <a:alpha val="100000"/>
                </a:schemeClr>
              </a:solidFill>
              <a:latin typeface="Noto Sans SC"/>
              <a:ea typeface="Noto Sans SC"/>
              <a:cs typeface="Noto Sans SC"/>
            </a:endParaRPr>
          </a:p>
        </p:txBody>
      </p:sp>
      <p:pic>
        <p:nvPicPr>
          <p:cNvPr id="3" name="Picture 3"/>
          <p:cNvPicPr>
            <a:picLocks noChangeAspect="1"/>
          </p:cNvPicPr>
          <p:nvPr/>
        </p:nvPicPr>
        <p:blipFill>
          <a:blip r:embed="rId2">
            <a:alphaModFix amt="100000"/>
          </a:blip>
          <a:srcRect t="2385" b="2385"/>
          <a:stretch>
            <a:fillRect/>
          </a:stretch>
        </p:blipFill>
        <p:spPr>
          <a:xfrm>
            <a:off x="7991940" y="1518027"/>
            <a:ext cx="3605507" cy="2289021"/>
          </a:xfrm>
          <a:prstGeom prst="rect">
            <a:avLst/>
          </a:prstGeom>
        </p:spPr>
      </p:pic>
      <p:pic>
        <p:nvPicPr>
          <p:cNvPr id="4" name="Picture 4"/>
          <p:cNvPicPr>
            <a:picLocks noChangeAspect="1"/>
          </p:cNvPicPr>
          <p:nvPr/>
        </p:nvPicPr>
        <p:blipFill>
          <a:blip r:embed="rId3">
            <a:alphaModFix amt="100000"/>
          </a:blip>
          <a:srcRect/>
          <a:stretch>
            <a:fillRect/>
          </a:stretch>
        </p:blipFill>
        <p:spPr>
          <a:xfrm>
            <a:off x="7991940" y="3957279"/>
            <a:ext cx="3605507" cy="2289021"/>
          </a:xfrm>
          <a:prstGeom prst="rect">
            <a:avLst/>
          </a:prstGeom>
        </p:spPr>
      </p:pic>
      <p:pic>
        <p:nvPicPr>
          <p:cNvPr id="5" name="Picture 5"/>
          <p:cNvPicPr>
            <a:picLocks noChangeAspect="1"/>
          </p:cNvPicPr>
          <p:nvPr/>
        </p:nvPicPr>
        <p:blipFill>
          <a:blip r:embed="rId4">
            <a:alphaModFix amt="100000"/>
          </a:blip>
          <a:srcRect/>
          <a:stretch>
            <a:fillRect/>
          </a:stretch>
        </p:blipFill>
        <p:spPr>
          <a:xfrm>
            <a:off x="638095" y="3957279"/>
            <a:ext cx="3496249" cy="2289021"/>
          </a:xfrm>
          <a:prstGeom prst="rect">
            <a:avLst/>
          </a:prstGeom>
        </p:spPr>
      </p:pic>
      <p:sp>
        <p:nvSpPr>
          <p:cNvPr id="6" name="AutoShape 6"/>
          <p:cNvSpPr/>
          <p:nvPr/>
        </p:nvSpPr>
        <p:spPr>
          <a:xfrm>
            <a:off x="638095" y="1518027"/>
            <a:ext cx="3496249" cy="2289021"/>
          </a:xfrm>
          <a:prstGeom prst="rect">
            <a:avLst/>
          </a:prstGeom>
          <a:noFill/>
          <a:ln w="12668">
            <a:solidFill>
              <a:schemeClr val="accent1">
                <a:alpha val="100000"/>
              </a:schemeClr>
            </a:solidFill>
            <a:prstDash val="solid"/>
          </a:ln>
        </p:spPr>
        <p:txBody>
          <a:bodyPr vert="horz" wrap="square" rtlCol="0" anchor="ctr" anchorCtr="0">
            <a:noAutofit/>
          </a:bodyPr>
          <a:lstStyle/>
          <a:p>
            <a:pPr algn="ctr">
              <a:lnSpc>
                <a:spcPct val="100000"/>
              </a:lnSpc>
              <a:spcBef>
                <a:spcPts val="375"/>
              </a:spcBef>
              <a:defRPr/>
            </a:pPr>
            <a:endParaRPr lang="en-US" sz="1100"/>
          </a:p>
        </p:txBody>
      </p:sp>
      <p:sp>
        <p:nvSpPr>
          <p:cNvPr id="7" name="AutoShape 7"/>
          <p:cNvSpPr/>
          <p:nvPr/>
        </p:nvSpPr>
        <p:spPr>
          <a:xfrm>
            <a:off x="625301" y="1689543"/>
            <a:ext cx="3083593" cy="493623"/>
          </a:xfrm>
          <a:prstGeom prst="rect">
            <a:avLst/>
          </a:prstGeom>
          <a:solidFill>
            <a:schemeClr val="accent1">
              <a:alpha val="100000"/>
            </a:schemeClr>
          </a:solidFill>
        </p:spPr>
      </p:sp>
      <p:sp>
        <p:nvSpPr>
          <p:cNvPr id="8" name="TextBox 8"/>
          <p:cNvSpPr txBox="1"/>
          <p:nvPr/>
        </p:nvSpPr>
        <p:spPr>
          <a:xfrm>
            <a:off x="839326" y="1723147"/>
            <a:ext cx="2596996" cy="397304"/>
          </a:xfrm>
          <a:prstGeom prst="rect">
            <a:avLst/>
          </a:prstGeom>
          <a:noFill/>
        </p:spPr>
        <p:txBody>
          <a:bodyPr vert="horz" wrap="square" lIns="0" tIns="0" rIns="0" bIns="0" rtlCol="0" anchor="ctr" anchorCtr="0">
            <a:noAutofit/>
          </a:bodyPr>
          <a:lstStyle/>
          <a:p>
            <a:pPr algn="l">
              <a:lnSpc>
                <a:spcPct val="120000"/>
              </a:lnSpc>
            </a:pPr>
            <a:r>
              <a:rPr lang="en-US" sz="2000" b="1">
                <a:solidFill>
                  <a:srgbClr val="FFFFFF">
                    <a:alpha val="100000"/>
                  </a:srgbClr>
                </a:solidFill>
                <a:latin typeface="Noto Sans SC"/>
                <a:ea typeface="Noto Sans SC"/>
                <a:cs typeface="Noto Sans SC"/>
              </a:rPr>
              <a:t>Role matrix construction</a:t>
            </a:r>
            <a:endParaRPr lang="en-US" sz="2000" b="1">
              <a:solidFill>
                <a:srgbClr val="FFFFFF">
                  <a:alpha val="100000"/>
                </a:srgbClr>
              </a:solidFill>
              <a:latin typeface="Noto Sans SC"/>
              <a:ea typeface="Noto Sans SC"/>
              <a:cs typeface="Noto Sans SC"/>
            </a:endParaRPr>
          </a:p>
        </p:txBody>
      </p:sp>
      <p:sp>
        <p:nvSpPr>
          <p:cNvPr id="9" name="TextBox 9"/>
          <p:cNvSpPr txBox="1"/>
          <p:nvPr/>
        </p:nvSpPr>
        <p:spPr>
          <a:xfrm>
            <a:off x="839326" y="2347530"/>
            <a:ext cx="3143676" cy="1342172"/>
          </a:xfrm>
          <a:prstGeom prst="rect">
            <a:avLst/>
          </a:prstGeom>
        </p:spPr>
        <p:txBody>
          <a:bodyPr vert="horz" wrap="square" lIns="0" tIns="0" rIns="0" bIns="0" rtlCol="0" anchor="t" anchorCtr="0">
            <a:noAutofit/>
          </a:bodyPr>
          <a:lstStyle/>
          <a:p>
            <a:pPr algn="l">
              <a:lnSpc>
                <a:spcPct val="150000"/>
              </a:lnSpc>
              <a:spcBef>
                <a:spcPts val="375"/>
              </a:spcBef>
            </a:pPr>
            <a:r>
              <a:rPr lang="en-US" sz="1400">
                <a:solidFill>
                  <a:schemeClr val="dk1">
                    <a:alpha val="100000"/>
                  </a:schemeClr>
                </a:solidFill>
                <a:latin typeface="Noto Sans SC"/>
                <a:ea typeface="Noto Sans SC"/>
                <a:cs typeface="Noto Sans SC"/>
              </a:rPr>
              <a:t>Identify directly affected internal departments (such as production, quality inspection) and external relevant parties (suppliers, end customers), and determine communication strategies through a power/interest matrix.</a:t>
            </a:r>
            <a:endParaRPr lang="en-US" sz="1400">
              <a:solidFill>
                <a:schemeClr val="dk1">
                  <a:alpha val="100000"/>
                </a:schemeClr>
              </a:solidFill>
              <a:latin typeface="Noto Sans SC"/>
              <a:ea typeface="Noto Sans SC"/>
              <a:cs typeface="Noto Sans SC"/>
            </a:endParaRPr>
          </a:p>
        </p:txBody>
      </p:sp>
      <p:sp>
        <p:nvSpPr>
          <p:cNvPr id="10" name="AutoShape 10"/>
          <p:cNvSpPr/>
          <p:nvPr/>
        </p:nvSpPr>
        <p:spPr>
          <a:xfrm>
            <a:off x="4311405" y="1518027"/>
            <a:ext cx="3496249" cy="2289021"/>
          </a:xfrm>
          <a:prstGeom prst="rect">
            <a:avLst/>
          </a:prstGeom>
          <a:grpFill/>
          <a:ln w="12668">
            <a:solidFill>
              <a:schemeClr val="accent1">
                <a:alpha val="100000"/>
              </a:schemeClr>
            </a:solidFill>
            <a:prstDash val="solid"/>
          </a:ln>
        </p:spPr>
      </p:sp>
      <p:sp>
        <p:nvSpPr>
          <p:cNvPr id="11" name="AutoShape 11"/>
          <p:cNvSpPr/>
          <p:nvPr/>
        </p:nvSpPr>
        <p:spPr>
          <a:xfrm>
            <a:off x="5549481" y="1689543"/>
            <a:ext cx="1619808" cy="493623"/>
          </a:xfrm>
          <a:prstGeom prst="rect">
            <a:avLst/>
          </a:prstGeom>
          <a:grpFill/>
        </p:spPr>
      </p:sp>
      <p:sp>
        <p:nvSpPr>
          <p:cNvPr id="12" name="AutoShape 12"/>
          <p:cNvSpPr/>
          <p:nvPr/>
        </p:nvSpPr>
        <p:spPr>
          <a:xfrm>
            <a:off x="4311405" y="3957279"/>
            <a:ext cx="3496249" cy="2289021"/>
          </a:xfrm>
          <a:prstGeom prst="rect">
            <a:avLst/>
          </a:prstGeom>
          <a:noFill/>
          <a:ln w="12668">
            <a:solidFill>
              <a:schemeClr val="accent1">
                <a:alpha val="100000"/>
              </a:schemeClr>
            </a:solidFill>
            <a:prstDash val="solid"/>
          </a:ln>
        </p:spPr>
        <p:txBody>
          <a:bodyPr vert="horz" wrap="square" rtlCol="0" anchor="ctr" anchorCtr="0">
            <a:noAutofit/>
          </a:bodyPr>
          <a:lstStyle/>
          <a:p>
            <a:pPr algn="ctr">
              <a:lnSpc>
                <a:spcPct val="100000"/>
              </a:lnSpc>
              <a:spcBef>
                <a:spcPts val="375"/>
              </a:spcBef>
              <a:defRPr/>
            </a:pPr>
            <a:endParaRPr lang="en-US" sz="1100"/>
          </a:p>
        </p:txBody>
      </p:sp>
      <p:sp>
        <p:nvSpPr>
          <p:cNvPr id="13" name="AutoShape 13"/>
          <p:cNvSpPr/>
          <p:nvPr/>
        </p:nvSpPr>
        <p:spPr>
          <a:xfrm>
            <a:off x="4311405" y="1689543"/>
            <a:ext cx="3083593" cy="493623"/>
          </a:xfrm>
          <a:prstGeom prst="rect">
            <a:avLst/>
          </a:prstGeom>
          <a:solidFill>
            <a:schemeClr val="accent1">
              <a:alpha val="100000"/>
            </a:schemeClr>
          </a:solidFill>
        </p:spPr>
      </p:sp>
      <p:sp>
        <p:nvSpPr>
          <p:cNvPr id="14" name="AutoShape 14"/>
          <p:cNvSpPr/>
          <p:nvPr/>
        </p:nvSpPr>
        <p:spPr>
          <a:xfrm>
            <a:off x="4298610" y="4128795"/>
            <a:ext cx="3017058" cy="493623"/>
          </a:xfrm>
          <a:prstGeom prst="rect">
            <a:avLst/>
          </a:prstGeom>
          <a:solidFill>
            <a:schemeClr val="accent1">
              <a:alpha val="100000"/>
            </a:schemeClr>
          </a:solidFill>
        </p:spPr>
      </p:sp>
      <p:sp>
        <p:nvSpPr>
          <p:cNvPr id="15" name="TextBox 15"/>
          <p:cNvSpPr txBox="1"/>
          <p:nvPr/>
        </p:nvSpPr>
        <p:spPr>
          <a:xfrm>
            <a:off x="4512635" y="4176954"/>
            <a:ext cx="2596996" cy="397304"/>
          </a:xfrm>
          <a:prstGeom prst="rect">
            <a:avLst/>
          </a:prstGeom>
          <a:noFill/>
        </p:spPr>
        <p:txBody>
          <a:bodyPr vert="horz" wrap="square" lIns="0" tIns="0" rIns="0" bIns="0" rtlCol="0" anchor="ctr" anchorCtr="0">
            <a:noAutofit/>
          </a:bodyPr>
          <a:lstStyle/>
          <a:p>
            <a:pPr algn="l">
              <a:lnSpc>
                <a:spcPct val="120000"/>
              </a:lnSpc>
            </a:pPr>
            <a:r>
              <a:rPr lang="en-US" sz="2000" b="1">
                <a:solidFill>
                  <a:srgbClr val="FFFFFF">
                    <a:alpha val="100000"/>
                  </a:srgbClr>
                </a:solidFill>
                <a:latin typeface="Noto Sans SC"/>
                <a:ea typeface="Noto Sans SC"/>
                <a:cs typeface="Noto Sans SC"/>
              </a:rPr>
              <a:t>Balancing Conflicting Needs</a:t>
            </a:r>
            <a:endParaRPr lang="en-US" sz="2000" b="1">
              <a:solidFill>
                <a:srgbClr val="FFFFFF">
                  <a:alpha val="100000"/>
                </a:srgbClr>
              </a:solidFill>
              <a:latin typeface="Noto Sans SC"/>
              <a:ea typeface="Noto Sans SC"/>
              <a:cs typeface="Noto Sans SC"/>
            </a:endParaRPr>
          </a:p>
        </p:txBody>
      </p:sp>
      <p:sp>
        <p:nvSpPr>
          <p:cNvPr id="16" name="TextBox 16"/>
          <p:cNvSpPr txBox="1"/>
          <p:nvPr/>
        </p:nvSpPr>
        <p:spPr>
          <a:xfrm>
            <a:off x="4512635" y="4786783"/>
            <a:ext cx="3143676" cy="1355479"/>
          </a:xfrm>
          <a:prstGeom prst="rect">
            <a:avLst/>
          </a:prstGeom>
        </p:spPr>
        <p:txBody>
          <a:bodyPr vert="horz" wrap="square" lIns="0" tIns="0" rIns="0" bIns="0" rtlCol="0" anchor="t" anchorCtr="0">
            <a:noAutofit/>
          </a:bodyPr>
          <a:lstStyle/>
          <a:p>
            <a:pPr algn="l">
              <a:lnSpc>
                <a:spcPct val="150000"/>
              </a:lnSpc>
              <a:spcBef>
                <a:spcPts val="375"/>
              </a:spcBef>
            </a:pPr>
            <a:r>
              <a:rPr lang="en-US" sz="1400">
                <a:solidFill>
                  <a:schemeClr val="dk1">
                    <a:alpha val="100000"/>
                  </a:schemeClr>
                </a:solidFill>
                <a:latin typeface="Noto Sans SC"/>
                <a:ea typeface="Noto Sans SC"/>
                <a:cs typeface="Noto Sans SC"/>
              </a:rPr>
              <a:t>When the needs of different stakeholders are conflicting (for example, the Finance Department requires cost reduction vs. the Quality Department requires stricter inspections), the QFD (Quality Function Deployment) tool is used for prioritization.</a:t>
            </a:r>
            <a:endParaRPr lang="en-US" sz="1400">
              <a:solidFill>
                <a:schemeClr val="dk1">
                  <a:alpha val="100000"/>
                </a:schemeClr>
              </a:solidFill>
              <a:latin typeface="Noto Sans SC"/>
              <a:ea typeface="Noto Sans SC"/>
              <a:cs typeface="Noto Sans SC"/>
            </a:endParaRPr>
          </a:p>
        </p:txBody>
      </p:sp>
      <p:sp>
        <p:nvSpPr>
          <p:cNvPr id="17" name="TextBox 17"/>
          <p:cNvSpPr txBox="1"/>
          <p:nvPr/>
        </p:nvSpPr>
        <p:spPr>
          <a:xfrm>
            <a:off x="4487691" y="2296401"/>
            <a:ext cx="3143676" cy="1393300"/>
          </a:xfrm>
          <a:prstGeom prst="rect">
            <a:avLst/>
          </a:prstGeom>
        </p:spPr>
        <p:txBody>
          <a:bodyPr vert="horz" wrap="square" lIns="0" tIns="0" rIns="0" bIns="0" rtlCol="0" anchor="t" anchorCtr="0">
            <a:noAutofit/>
          </a:bodyPr>
          <a:lstStyle/>
          <a:p>
            <a:pPr algn="l">
              <a:lnSpc>
                <a:spcPct val="150000"/>
              </a:lnSpc>
              <a:spcBef>
                <a:spcPts val="375"/>
              </a:spcBef>
            </a:pPr>
            <a:r>
              <a:rPr lang="en-US" sz="1400">
                <a:solidFill>
                  <a:schemeClr val="dk1">
                    <a:alpha val="100000"/>
                  </a:schemeClr>
                </a:solidFill>
                <a:latin typeface="Noto Sans SC"/>
                <a:ea typeface="Noto Sans SC"/>
                <a:cs typeface="Noto Sans SC"/>
              </a:rPr>
              <a:t>Convert VOC (voice of customers) into CTQ (critical quality characteristics), such as converting "quick response" into a measurable indicator of "complaint handling rate ≥ 95% within 24 hours".</a:t>
            </a:r>
            <a:endParaRPr lang="en-US" sz="1400">
              <a:solidFill>
                <a:schemeClr val="dk1">
                  <a:alpha val="100000"/>
                </a:schemeClr>
              </a:solidFill>
              <a:latin typeface="Noto Sans SC"/>
              <a:ea typeface="Noto Sans SC"/>
              <a:cs typeface="Noto Sans SC"/>
            </a:endParaRPr>
          </a:p>
        </p:txBody>
      </p:sp>
      <p:sp>
        <p:nvSpPr>
          <p:cNvPr id="18" name="TextBox 18"/>
          <p:cNvSpPr txBox="1"/>
          <p:nvPr/>
        </p:nvSpPr>
        <p:spPr>
          <a:xfrm>
            <a:off x="4487691" y="1723147"/>
            <a:ext cx="2596996" cy="397304"/>
          </a:xfrm>
          <a:prstGeom prst="rect">
            <a:avLst/>
          </a:prstGeom>
          <a:noFill/>
        </p:spPr>
        <p:txBody>
          <a:bodyPr vert="horz" wrap="square" lIns="0" tIns="0" rIns="0" bIns="0" rtlCol="0" anchor="ctr" anchorCtr="0">
            <a:noAutofit/>
          </a:bodyPr>
          <a:lstStyle/>
          <a:p>
            <a:pPr algn="l">
              <a:lnSpc>
                <a:spcPct val="120000"/>
              </a:lnSpc>
            </a:pPr>
            <a:r>
              <a:rPr lang="en-US" sz="2000" b="1">
                <a:solidFill>
                  <a:srgbClr val="FFFFFF">
                    <a:alpha val="100000"/>
                  </a:srgbClr>
                </a:solidFill>
                <a:latin typeface="Noto Sans SC"/>
                <a:ea typeface="Noto Sans SC"/>
                <a:cs typeface="Noto Sans SC"/>
              </a:rPr>
              <a:t>Customer demand stratification</a:t>
            </a:r>
            <a:endParaRPr lang="en-US" sz="2000" b="1">
              <a:solidFill>
                <a:srgbClr val="FFFFFF">
                  <a:alpha val="100000"/>
                </a:srgbClr>
              </a:solidFill>
              <a:latin typeface="Noto Sans SC"/>
              <a:ea typeface="Noto Sans SC"/>
              <a:cs typeface="Noto Sans SC"/>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1">
                    <a:alpha val="100000"/>
                  </a:schemeClr>
                </a:solidFill>
                <a:latin typeface="Noto Sans SC"/>
                <a:ea typeface="Noto Sans SC"/>
                <a:cs typeface="Noto Sans SC"/>
              </a:rPr>
              <a:t>Project goal setting and financial benefit estimation</a:t>
            </a:r>
            <a:endParaRPr lang="en-US" sz="3000" b="1">
              <a:solidFill>
                <a:schemeClr val="dk1">
                  <a:alpha val="100000"/>
                </a:schemeClr>
              </a:solidFill>
              <a:latin typeface="Noto Sans SC"/>
              <a:ea typeface="Noto Sans SC"/>
              <a:cs typeface="Noto Sans SC"/>
            </a:endParaRPr>
          </a:p>
        </p:txBody>
      </p:sp>
      <p:pic>
        <p:nvPicPr>
          <p:cNvPr id="3" name="Picture 3"/>
          <p:cNvPicPr>
            <a:picLocks noChangeAspect="1"/>
          </p:cNvPicPr>
          <p:nvPr/>
        </p:nvPicPr>
        <p:blipFill>
          <a:blip r:embed="rId2">
            <a:alphaModFix amt="100000"/>
          </a:blip>
          <a:srcRect l="16667" r="16667"/>
          <a:stretch>
            <a:fillRect/>
          </a:stretch>
        </p:blipFill>
        <p:spPr>
          <a:xfrm>
            <a:off x="1466885" y="2187982"/>
            <a:ext cx="2739046" cy="2739046"/>
          </a:xfrm>
          <a:prstGeom prst="ellipse">
            <a:avLst/>
          </a:prstGeom>
        </p:spPr>
      </p:pic>
      <p:sp>
        <p:nvSpPr>
          <p:cNvPr id="4" name="Freeform 4"/>
          <p:cNvSpPr/>
          <p:nvPr/>
        </p:nvSpPr>
        <p:spPr>
          <a:xfrm>
            <a:off x="4509171" y="1790522"/>
            <a:ext cx="583851" cy="3533966"/>
          </a:xfrm>
          <a:custGeom>
            <a:avLst/>
            <a:gdLst/>
            <a:ahLst/>
            <a:cxnLst/>
            <a:rect l="l" t="t" r="r" b="b"/>
            <a:pathLst>
              <a:path w="583851" h="3533966">
                <a:moveTo>
                  <a:pt x="583851" y="0"/>
                </a:moveTo>
                <a:quadBezTo>
                  <a:pt x="291925" y="0"/>
                  <a:pt x="291925" y="353397"/>
                </a:quadBezTo>
                <a:lnTo>
                  <a:pt x="291925" y="1413586"/>
                </a:lnTo>
                <a:quadBezTo>
                  <a:pt x="291925" y="1766983"/>
                  <a:pt x="0" y="1766983"/>
                </a:quadBezTo>
                <a:quadBezTo>
                  <a:pt x="291925" y="1766983"/>
                  <a:pt x="291925" y="2120379"/>
                </a:quadBezTo>
                <a:lnTo>
                  <a:pt x="291925" y="3180569"/>
                </a:lnTo>
                <a:quadBezTo>
                  <a:pt x="291925" y="3533966"/>
                  <a:pt x="583851" y="3533966"/>
                </a:quadBezTo>
              </a:path>
            </a:pathLst>
          </a:custGeom>
          <a:noFill/>
          <a:ln w="19050">
            <a:solidFill>
              <a:schemeClr val="accent1">
                <a:alpha val="100000"/>
              </a:schemeClr>
            </a:solidFill>
            <a:prstDash val="solid"/>
          </a:ln>
        </p:spPr>
      </p:sp>
      <p:sp>
        <p:nvSpPr>
          <p:cNvPr id="5" name="AutoShape 5"/>
          <p:cNvSpPr/>
          <p:nvPr/>
        </p:nvSpPr>
        <p:spPr>
          <a:xfrm>
            <a:off x="5347614" y="5067201"/>
            <a:ext cx="5299568" cy="468573"/>
          </a:xfrm>
          <a:prstGeom prst="roundRect">
            <a:avLst>
              <a:gd name="adj" fmla="val 50000"/>
            </a:avLst>
          </a:prstGeom>
          <a:solidFill>
            <a:schemeClr val="accent3">
              <a:alpha val="100000"/>
              <a:lumMod val="50000"/>
            </a:schemeClr>
          </a:solidFill>
        </p:spPr>
      </p:sp>
      <p:sp>
        <p:nvSpPr>
          <p:cNvPr id="6" name="AutoShape 6"/>
          <p:cNvSpPr/>
          <p:nvPr/>
        </p:nvSpPr>
        <p:spPr>
          <a:xfrm>
            <a:off x="6414867" y="5045544"/>
            <a:ext cx="3165062" cy="454737"/>
          </a:xfrm>
          <a:prstGeom prst="rect">
            <a:avLst/>
          </a:prstGeom>
          <a:noFill/>
        </p:spPr>
        <p:txBody>
          <a:bodyPr vert="horz" wrap="square" lIns="91440" tIns="45720" rIns="91440" bIns="45720" rtlCol="0" anchor="b" anchorCtr="1">
            <a:normAutofit/>
          </a:bodyPr>
          <a:lstStyle/>
          <a:p>
            <a:pPr algn="ctr">
              <a:defRPr/>
            </a:pPr>
            <a:r>
              <a:rPr lang="en-US" sz="1800" b="1">
                <a:solidFill>
                  <a:srgbClr val="FFFFFF">
                    <a:alpha val="100000"/>
                  </a:srgbClr>
                </a:solidFill>
                <a:latin typeface="Noto Sans SC"/>
                <a:ea typeface="Noto Sans SC"/>
                <a:cs typeface="Noto Sans SC"/>
              </a:rPr>
              <a:t>resource requirements planning</a:t>
            </a:r>
            <a:endParaRPr lang="en-US" sz="1100"/>
          </a:p>
        </p:txBody>
      </p:sp>
      <p:sp>
        <p:nvSpPr>
          <p:cNvPr id="7" name="TextBox 7"/>
          <p:cNvSpPr txBox="1"/>
          <p:nvPr/>
        </p:nvSpPr>
        <p:spPr>
          <a:xfrm>
            <a:off x="5452715" y="5573201"/>
            <a:ext cx="5194466" cy="964797"/>
          </a:xfrm>
          <a:prstGeom prst="rect">
            <a:avLst/>
          </a:prstGeom>
        </p:spPr>
        <p:txBody>
          <a:bodyPr vert="horz" wrap="square" lIns="123825" tIns="57150" rIns="57150" bIns="57150" rtlCol="0" anchor="t" anchorCtr="0">
            <a:noAutofit/>
          </a:bodyPr>
          <a:lstStyle/>
          <a:p>
            <a:pPr algn="l">
              <a:lnSpc>
                <a:spcPct val="115000"/>
              </a:lnSpc>
            </a:pPr>
            <a:r>
              <a:rPr lang="en-US" sz="1350">
                <a:solidFill>
                  <a:schemeClr val="dk1">
                    <a:alpha val="100000"/>
                  </a:schemeClr>
                </a:solidFill>
                <a:latin typeface="Noto Sans SC"/>
                <a:ea typeface="Noto Sans SC"/>
                <a:cs typeface="Noto Sans SC"/>
              </a:rPr>
              <a:t>It is clear that 1 black belt (30% time), 2 green belts (full-time), and a budget of 150,000 (including new testing equipment) need to be invested. The return period of investment is calculated as 4.2 months, and a detailed resource Gantt chart is prepared.</a:t>
            </a:r>
            <a:endParaRPr lang="en-US" sz="1350">
              <a:solidFill>
                <a:schemeClr val="dk1">
                  <a:alpha val="100000"/>
                </a:schemeClr>
              </a:solidFill>
              <a:latin typeface="Noto Sans SC"/>
              <a:ea typeface="Noto Sans SC"/>
              <a:cs typeface="Noto Sans SC"/>
            </a:endParaRPr>
          </a:p>
        </p:txBody>
      </p:sp>
      <p:sp>
        <p:nvSpPr>
          <p:cNvPr id="8" name="AutoShape 8"/>
          <p:cNvSpPr/>
          <p:nvPr/>
        </p:nvSpPr>
        <p:spPr>
          <a:xfrm>
            <a:off x="5347614" y="3298365"/>
            <a:ext cx="5299568" cy="468573"/>
          </a:xfrm>
          <a:prstGeom prst="roundRect">
            <a:avLst>
              <a:gd name="adj" fmla="val 50000"/>
            </a:avLst>
          </a:prstGeom>
          <a:solidFill>
            <a:schemeClr val="accent2">
              <a:alpha val="100000"/>
              <a:lumMod val="75000"/>
            </a:schemeClr>
          </a:solidFill>
        </p:spPr>
      </p:sp>
      <p:sp>
        <p:nvSpPr>
          <p:cNvPr id="9" name="AutoShape 9"/>
          <p:cNvSpPr/>
          <p:nvPr/>
        </p:nvSpPr>
        <p:spPr>
          <a:xfrm>
            <a:off x="6414867" y="3276708"/>
            <a:ext cx="3165062" cy="454737"/>
          </a:xfrm>
          <a:prstGeom prst="rect">
            <a:avLst/>
          </a:prstGeom>
          <a:noFill/>
        </p:spPr>
        <p:txBody>
          <a:bodyPr vert="horz" wrap="square" lIns="91440" tIns="45720" rIns="91440" bIns="45720" rtlCol="0" anchor="b" anchorCtr="1">
            <a:normAutofit/>
          </a:bodyPr>
          <a:lstStyle/>
          <a:p>
            <a:pPr algn="ctr">
              <a:defRPr/>
            </a:pPr>
            <a:r>
              <a:rPr lang="en-US" sz="1800" b="1">
                <a:solidFill>
                  <a:srgbClr val="FFFFFF">
                    <a:alpha val="100000"/>
                  </a:srgbClr>
                </a:solidFill>
                <a:latin typeface="Noto Sans SC"/>
                <a:ea typeface="Noto Sans SC"/>
                <a:cs typeface="Noto Sans SC"/>
              </a:rPr>
              <a:t>financial revenue model</a:t>
            </a:r>
            <a:endParaRPr lang="en-US" sz="1100"/>
          </a:p>
        </p:txBody>
      </p:sp>
      <p:sp>
        <p:nvSpPr>
          <p:cNvPr id="10" name="TextBox 10"/>
          <p:cNvSpPr txBox="1"/>
          <p:nvPr/>
        </p:nvSpPr>
        <p:spPr>
          <a:xfrm>
            <a:off x="5452715" y="3804364"/>
            <a:ext cx="5194466" cy="1061273"/>
          </a:xfrm>
          <a:prstGeom prst="rect">
            <a:avLst/>
          </a:prstGeom>
        </p:spPr>
        <p:txBody>
          <a:bodyPr vert="horz" wrap="square" lIns="123825" tIns="57150" rIns="57150" bIns="57150" rtlCol="0" anchor="t" anchorCtr="0">
            <a:noAutofit/>
          </a:bodyPr>
          <a:lstStyle/>
          <a:p>
            <a:pPr algn="l">
              <a:lnSpc>
                <a:spcPct val="115000"/>
              </a:lnSpc>
            </a:pPr>
            <a:r>
              <a:rPr lang="en-US" sz="1350">
                <a:solidFill>
                  <a:schemeClr val="dk1">
                    <a:alpha val="100000"/>
                  </a:schemeClr>
                </a:solidFill>
                <a:latin typeface="Noto Sans SC"/>
                <a:ea typeface="Noto Sans SC"/>
                <a:cs typeface="Noto Sans SC"/>
              </a:rPr>
              <a:t>Using the COPQ (cost of defective quality) calculation method, it is estimated to reduce scrap (annual savings of ￥1.2 million), reduce rework (￥800,000) and reduce customer complaints (￥500,000). The total revenue is estimated to be ￥2.5 million/year.</a:t>
            </a:r>
            <a:endParaRPr lang="en-US" sz="1350">
              <a:solidFill>
                <a:schemeClr val="dk1">
                  <a:alpha val="100000"/>
                </a:schemeClr>
              </a:solidFill>
              <a:latin typeface="Noto Sans SC"/>
              <a:ea typeface="Noto Sans SC"/>
              <a:cs typeface="Noto Sans SC"/>
            </a:endParaRPr>
          </a:p>
        </p:txBody>
      </p:sp>
      <p:sp>
        <p:nvSpPr>
          <p:cNvPr id="11" name="AutoShape 11"/>
          <p:cNvSpPr/>
          <p:nvPr/>
        </p:nvSpPr>
        <p:spPr>
          <a:xfrm>
            <a:off x="5347614" y="1556561"/>
            <a:ext cx="5299568" cy="468573"/>
          </a:xfrm>
          <a:prstGeom prst="roundRect">
            <a:avLst>
              <a:gd name="adj" fmla="val 50000"/>
            </a:avLst>
          </a:prstGeom>
          <a:solidFill>
            <a:schemeClr val="accent1">
              <a:alpha val="100000"/>
            </a:schemeClr>
          </a:solidFill>
        </p:spPr>
      </p:sp>
      <p:sp>
        <p:nvSpPr>
          <p:cNvPr id="12" name="AutoShape 12"/>
          <p:cNvSpPr/>
          <p:nvPr/>
        </p:nvSpPr>
        <p:spPr>
          <a:xfrm>
            <a:off x="6414867" y="1534903"/>
            <a:ext cx="3165062" cy="454737"/>
          </a:xfrm>
          <a:prstGeom prst="rect">
            <a:avLst/>
          </a:prstGeom>
          <a:noFill/>
        </p:spPr>
        <p:txBody>
          <a:bodyPr vert="horz" wrap="square" lIns="91440" tIns="45720" rIns="91440" bIns="45720" rtlCol="0" anchor="b" anchorCtr="1">
            <a:normAutofit/>
          </a:bodyPr>
          <a:lstStyle/>
          <a:p>
            <a:pPr algn="ctr">
              <a:defRPr/>
            </a:pPr>
            <a:r>
              <a:rPr lang="en-US" sz="1800" b="1">
                <a:solidFill>
                  <a:srgbClr val="FFFFFF">
                    <a:alpha val="100000"/>
                  </a:srgbClr>
                </a:solidFill>
                <a:latin typeface="Noto Sans SC"/>
                <a:ea typeface="Noto Sans SC"/>
                <a:cs typeface="Noto Sans SC"/>
              </a:rPr>
              <a:t>SMART goal setting</a:t>
            </a:r>
            <a:endParaRPr lang="en-US" sz="1100"/>
          </a:p>
        </p:txBody>
      </p:sp>
      <p:sp>
        <p:nvSpPr>
          <p:cNvPr id="13" name="TextBox 13"/>
          <p:cNvSpPr txBox="1"/>
          <p:nvPr/>
        </p:nvSpPr>
        <p:spPr>
          <a:xfrm>
            <a:off x="5452715" y="2062560"/>
            <a:ext cx="5194466" cy="1057947"/>
          </a:xfrm>
          <a:prstGeom prst="rect">
            <a:avLst/>
          </a:prstGeom>
        </p:spPr>
        <p:txBody>
          <a:bodyPr vert="horz" wrap="square" lIns="123825" tIns="57150" rIns="57150" bIns="57150" rtlCol="0" anchor="t" anchorCtr="0">
            <a:noAutofit/>
          </a:bodyPr>
          <a:lstStyle/>
          <a:p>
            <a:pPr algn="l">
              <a:lnSpc>
                <a:spcPct val="115000"/>
              </a:lnSpc>
            </a:pPr>
            <a:r>
              <a:rPr lang="en-US" sz="1350">
                <a:solidFill>
                  <a:schemeClr val="dk1">
                    <a:alpha val="100000"/>
                  </a:schemeClr>
                </a:solidFill>
                <a:latin typeface="Noto Sans SC"/>
                <a:ea typeface="Noto Sans SC"/>
                <a:cs typeface="Noto Sans SC"/>
              </a:rPr>
              <a:t>Quantify the vague "quality improvement" goal as "reduce the welding defect rate from 5.2% to less than 1.5% within 6 months, and increase CPK to 1.33", and set a process stability goal (increase MTBF from 45 hours to 80 hours).</a:t>
            </a:r>
            <a:endParaRPr lang="en-US" sz="1350">
              <a:solidFill>
                <a:schemeClr val="dk1">
                  <a:alpha val="100000"/>
                </a:schemeClr>
              </a:solidFill>
              <a:latin typeface="Noto Sans SC"/>
              <a:ea typeface="Noto Sans SC"/>
              <a:cs typeface="Noto Sans SC"/>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101929" y="2882845"/>
            <a:ext cx="6029325" cy="2623205"/>
          </a:xfrm>
          <a:prstGeom prst="rect">
            <a:avLst/>
          </a:prstGeom>
        </p:spPr>
        <p:txBody>
          <a:bodyPr vert="horz" wrap="square" lIns="0" tIns="0" rIns="0" bIns="0" rtlCol="0" anchor="t" anchorCtr="0">
            <a:normAutofit/>
          </a:bodyPr>
          <a:lstStyle/>
          <a:p>
            <a:pPr>
              <a:lnSpc>
                <a:spcPct val="100000"/>
              </a:lnSpc>
            </a:pPr>
            <a:r>
              <a:rPr lang="en-US" sz="4575" b="1">
                <a:solidFill>
                  <a:schemeClr val="lt2">
                    <a:alpha val="100000"/>
                  </a:schemeClr>
                </a:solidFill>
                <a:latin typeface="Noto Sans SC"/>
                <a:ea typeface="Noto Sans SC"/>
                <a:cs typeface="Noto Sans SC"/>
              </a:rPr>
              <a:t>process mapping technology</a:t>
            </a:r>
            <a:endParaRPr lang="en-US" sz="4575" b="1">
              <a:solidFill>
                <a:schemeClr val="lt2">
                  <a:alpha val="100000"/>
                </a:schemeClr>
              </a:solidFill>
              <a:latin typeface="Noto Sans SC"/>
              <a:ea typeface="Noto Sans SC"/>
              <a:cs typeface="Noto Sans SC"/>
            </a:endParaRPr>
          </a:p>
        </p:txBody>
      </p:sp>
      <p:sp>
        <p:nvSpPr>
          <p:cNvPr id="3" name="TextBox 3"/>
          <p:cNvSpPr txBox="1"/>
          <p:nvPr/>
        </p:nvSpPr>
        <p:spPr>
          <a:xfrm>
            <a:off x="1101929" y="1498692"/>
            <a:ext cx="5934075" cy="1104900"/>
          </a:xfrm>
          <a:prstGeom prst="rect">
            <a:avLst/>
          </a:prstGeom>
        </p:spPr>
        <p:txBody>
          <a:bodyPr vert="horz" wrap="square" lIns="0" tIns="0" rIns="0" bIns="0" rtlCol="0" anchor="t" anchorCtr="0">
            <a:spAutoFit/>
          </a:bodyPr>
          <a:lstStyle/>
          <a:p>
            <a:pPr>
              <a:lnSpc>
                <a:spcPct val="77000"/>
              </a:lnSpc>
            </a:pPr>
            <a:r>
              <a:rPr lang="en-US" sz="7200" b="1">
                <a:solidFill>
                  <a:schemeClr val="lt2">
                    <a:alpha val="100000"/>
                  </a:schemeClr>
                </a:solidFill>
                <a:latin typeface="Noto Sans SC"/>
                <a:ea typeface="Noto Sans SC"/>
                <a:cs typeface="Noto Sans SC"/>
              </a:rPr>
              <a:t>04</a:t>
            </a:r>
            <a:endParaRPr lang="en-US" sz="7200" b="1">
              <a:solidFill>
                <a:schemeClr val="lt2">
                  <a:alpha val="100000"/>
                </a:schemeClr>
              </a:solidFill>
              <a:latin typeface="Noto Sans SC"/>
              <a:ea typeface="Noto Sans SC"/>
              <a:cs typeface="Noto Sans SC"/>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576687" y="1256209"/>
            <a:ext cx="3308352" cy="3640782"/>
          </a:xfrm>
          <a:prstGeom prst="rect">
            <a:avLst/>
          </a:prstGeom>
          <a:solidFill>
            <a:schemeClr val="lt2">
              <a:alpha val="100000"/>
            </a:schemeClr>
          </a:solidFill>
        </p:spPr>
      </p:sp>
      <p:sp>
        <p:nvSpPr>
          <p:cNvPr id="3" name="TextBox 3"/>
          <p:cNvSpPr txBox="1"/>
          <p:nvPr/>
        </p:nvSpPr>
        <p:spPr>
          <a:xfrm>
            <a:off x="621138" y="1434529"/>
            <a:ext cx="3097028" cy="447675"/>
          </a:xfrm>
          <a:prstGeom prst="rect">
            <a:avLst/>
          </a:prstGeom>
        </p:spPr>
        <p:txBody>
          <a:bodyPr vert="horz" wrap="square" lIns="114300" tIns="57150" rIns="114300" bIns="57150" rtlCol="0" anchor="ctr" anchorCtr="0">
            <a:noAutofit/>
          </a:bodyPr>
          <a:lstStyle/>
          <a:p>
            <a:pPr algn="l">
              <a:lnSpc>
                <a:spcPct val="120000"/>
              </a:lnSpc>
            </a:pPr>
            <a:r>
              <a:rPr lang="en-US" sz="2400" b="1">
                <a:solidFill>
                  <a:schemeClr val="accent1">
                    <a:alpha val="100000"/>
                  </a:schemeClr>
                </a:solidFill>
                <a:latin typeface="Noto Sans SC"/>
                <a:ea typeface="Noto Sans SC"/>
                <a:cs typeface="Noto Sans SC"/>
              </a:rPr>
              <a:t>process boundary definition</a:t>
            </a:r>
            <a:endParaRPr lang="en-US" sz="2400" b="1">
              <a:solidFill>
                <a:schemeClr val="accent1">
                  <a:alpha val="100000"/>
                </a:schemeClr>
              </a:solidFill>
              <a:latin typeface="Noto Sans SC"/>
              <a:ea typeface="Noto Sans SC"/>
              <a:cs typeface="Noto Sans SC"/>
            </a:endParaRPr>
          </a:p>
        </p:txBody>
      </p:sp>
      <p:sp>
        <p:nvSpPr>
          <p:cNvPr id="4" name="TextBox 4"/>
          <p:cNvSpPr txBox="1"/>
          <p:nvPr/>
        </p:nvSpPr>
        <p:spPr>
          <a:xfrm>
            <a:off x="620970" y="1909320"/>
            <a:ext cx="3219785" cy="2592766"/>
          </a:xfrm>
          <a:prstGeom prst="rect">
            <a:avLst/>
          </a:prstGeom>
        </p:spPr>
        <p:txBody>
          <a:bodyPr vert="horz" wrap="square" lIns="114300" tIns="57150" rIns="114300" bIns="57150" rtlCol="0" anchor="t" anchorCtr="0">
            <a:noAutofit/>
          </a:bodyPr>
          <a:lstStyle/>
          <a:p>
            <a:pPr algn="l">
              <a:lnSpc>
                <a:spcPct val="140000"/>
              </a:lnSpc>
            </a:pPr>
            <a:r>
              <a:rPr lang="en-US" sz="1500">
                <a:solidFill>
                  <a:schemeClr val="dk1">
                    <a:alpha val="100000"/>
                  </a:schemeClr>
                </a:solidFill>
                <a:latin typeface="Noto Sans SC"/>
                <a:ea typeface="Noto Sans SC"/>
                <a:cs typeface="Noto Sans SC"/>
              </a:rPr>
              <a:t>Clarify the starting point and end point of the core process, focus on key value creation links, and avoid including secondary activities in the scope of analysis. For example, the production process can start from the storage of raw materials and end with the inspection of finished products to ensure the simplicity and pertinence of the flow chart.</a:t>
            </a:r>
            <a:endParaRPr lang="en-US" sz="1500">
              <a:solidFill>
                <a:schemeClr val="dk1">
                  <a:alpha val="100000"/>
                </a:schemeClr>
              </a:solidFill>
              <a:latin typeface="Noto Sans SC"/>
              <a:ea typeface="Noto Sans SC"/>
              <a:cs typeface="Noto Sans SC"/>
            </a:endParaRPr>
          </a:p>
        </p:txBody>
      </p:sp>
      <p:sp>
        <p:nvSpPr>
          <p:cNvPr id="5" name="TextBox 5"/>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SIPOC high-level flow chart drawing</a:t>
            </a:r>
            <a:endParaRPr lang="en-US" sz="3000" b="1">
              <a:solidFill>
                <a:schemeClr val="dk2">
                  <a:alpha val="100000"/>
                </a:schemeClr>
              </a:solidFill>
              <a:latin typeface="Noto Sans SC"/>
              <a:ea typeface="Noto Sans SC"/>
              <a:cs typeface="Noto Sans SC"/>
            </a:endParaRPr>
          </a:p>
        </p:txBody>
      </p:sp>
      <p:pic>
        <p:nvPicPr>
          <p:cNvPr id="6" name="Picture 6"/>
          <p:cNvPicPr>
            <a:picLocks noChangeAspect="1"/>
          </p:cNvPicPr>
          <p:nvPr/>
        </p:nvPicPr>
        <p:blipFill>
          <a:blip r:embed="rId2">
            <a:alphaModFix amt="100000"/>
          </a:blip>
          <a:srcRect t="13230" b="13230"/>
          <a:stretch>
            <a:fillRect/>
          </a:stretch>
        </p:blipFill>
        <p:spPr>
          <a:xfrm>
            <a:off x="570387" y="4616836"/>
            <a:ext cx="3320950" cy="1756392"/>
          </a:xfrm>
          <a:prstGeom prst="rect">
            <a:avLst/>
          </a:prstGeom>
        </p:spPr>
      </p:pic>
      <p:sp>
        <p:nvSpPr>
          <p:cNvPr id="7" name="AutoShape 7"/>
          <p:cNvSpPr/>
          <p:nvPr/>
        </p:nvSpPr>
        <p:spPr>
          <a:xfrm>
            <a:off x="4413022" y="2732446"/>
            <a:ext cx="3308352" cy="3640782"/>
          </a:xfrm>
          <a:prstGeom prst="rect">
            <a:avLst/>
          </a:prstGeom>
          <a:solidFill>
            <a:schemeClr val="lt2">
              <a:alpha val="100000"/>
            </a:schemeClr>
          </a:solidFill>
        </p:spPr>
      </p:sp>
      <p:sp>
        <p:nvSpPr>
          <p:cNvPr id="8" name="TextBox 8"/>
          <p:cNvSpPr txBox="1"/>
          <p:nvPr/>
        </p:nvSpPr>
        <p:spPr>
          <a:xfrm>
            <a:off x="4438423" y="3162514"/>
            <a:ext cx="3123643" cy="447675"/>
          </a:xfrm>
          <a:prstGeom prst="rect">
            <a:avLst/>
          </a:prstGeom>
        </p:spPr>
        <p:txBody>
          <a:bodyPr vert="horz" wrap="square" lIns="114300" tIns="57150" rIns="114300" bIns="57150" rtlCol="0" anchor="ctr" anchorCtr="0">
            <a:noAutofit/>
          </a:bodyPr>
          <a:lstStyle/>
          <a:p>
            <a:pPr algn="l">
              <a:lnSpc>
                <a:spcPct val="120000"/>
              </a:lnSpc>
            </a:pPr>
            <a:r>
              <a:rPr lang="en-US" sz="2400" b="1">
                <a:solidFill>
                  <a:schemeClr val="accent1">
                    <a:alpha val="100000"/>
                  </a:schemeClr>
                </a:solidFill>
                <a:latin typeface="Noto Sans SC"/>
                <a:ea typeface="Noto Sans SC"/>
                <a:cs typeface="Noto Sans SC"/>
              </a:rPr>
              <a:t>Cross-department collaboration annotation</a:t>
            </a:r>
            <a:endParaRPr lang="en-US" sz="2400" b="1">
              <a:solidFill>
                <a:schemeClr val="accent1">
                  <a:alpha val="100000"/>
                </a:schemeClr>
              </a:solidFill>
              <a:latin typeface="Noto Sans SC"/>
              <a:ea typeface="Noto Sans SC"/>
              <a:cs typeface="Noto Sans SC"/>
            </a:endParaRPr>
          </a:p>
        </p:txBody>
      </p:sp>
      <p:sp>
        <p:nvSpPr>
          <p:cNvPr id="9" name="TextBox 9"/>
          <p:cNvSpPr txBox="1"/>
          <p:nvPr/>
        </p:nvSpPr>
        <p:spPr>
          <a:xfrm>
            <a:off x="4457306" y="3649390"/>
            <a:ext cx="3219785" cy="2592766"/>
          </a:xfrm>
          <a:prstGeom prst="rect">
            <a:avLst/>
          </a:prstGeom>
        </p:spPr>
        <p:txBody>
          <a:bodyPr vert="horz" wrap="square" lIns="114300" tIns="57150" rIns="114300" bIns="57150" rtlCol="0" anchor="t" anchorCtr="0">
            <a:noAutofit/>
          </a:bodyPr>
          <a:lstStyle/>
          <a:p>
            <a:pPr algn="l">
              <a:lnSpc>
                <a:spcPct val="140000"/>
              </a:lnSpc>
            </a:pPr>
            <a:r>
              <a:rPr lang="en-US" sz="1500">
                <a:solidFill>
                  <a:schemeClr val="dk1">
                    <a:alpha val="100000"/>
                  </a:schemeClr>
                </a:solidFill>
                <a:latin typeface="Noto Sans SC"/>
                <a:ea typeface="Noto Sans SC"/>
                <a:cs typeface="Noto Sans SC"/>
              </a:rPr>
              <a:t>Use different colors or symbols in the flow chart to distinguish the responsibilities of each functional department (such as procurement, production, quality inspection), and especially mark the input and output standards of the handover link to reduce defects caused by poor communication.</a:t>
            </a:r>
            <a:endParaRPr lang="en-US" sz="1500">
              <a:solidFill>
                <a:schemeClr val="dk1">
                  <a:alpha val="100000"/>
                </a:schemeClr>
              </a:solidFill>
              <a:latin typeface="Noto Sans SC"/>
              <a:ea typeface="Noto Sans SC"/>
              <a:cs typeface="Noto Sans SC"/>
            </a:endParaRPr>
          </a:p>
        </p:txBody>
      </p:sp>
      <p:pic>
        <p:nvPicPr>
          <p:cNvPr id="10" name="Picture 10"/>
          <p:cNvPicPr>
            <a:picLocks noChangeAspect="1"/>
          </p:cNvPicPr>
          <p:nvPr/>
        </p:nvPicPr>
        <p:blipFill>
          <a:blip r:embed="rId3">
            <a:alphaModFix amt="100000"/>
          </a:blip>
          <a:srcRect l="18487" r="18487"/>
          <a:stretch>
            <a:fillRect/>
          </a:stretch>
        </p:blipFill>
        <p:spPr>
          <a:xfrm>
            <a:off x="4406723" y="1256209"/>
            <a:ext cx="3320950" cy="1756392"/>
          </a:xfrm>
          <a:prstGeom prst="rect">
            <a:avLst/>
          </a:prstGeom>
        </p:spPr>
      </p:pic>
      <p:sp>
        <p:nvSpPr>
          <p:cNvPr id="11" name="AutoShape 11"/>
          <p:cNvSpPr/>
          <p:nvPr/>
        </p:nvSpPr>
        <p:spPr>
          <a:xfrm>
            <a:off x="8289006" y="1256209"/>
            <a:ext cx="3308352" cy="3640782"/>
          </a:xfrm>
          <a:prstGeom prst="rect">
            <a:avLst/>
          </a:prstGeom>
          <a:solidFill>
            <a:schemeClr val="lt2">
              <a:alpha val="100000"/>
            </a:schemeClr>
          </a:solidFill>
        </p:spPr>
      </p:sp>
      <p:sp>
        <p:nvSpPr>
          <p:cNvPr id="12" name="TextBox 12"/>
          <p:cNvSpPr txBox="1"/>
          <p:nvPr/>
        </p:nvSpPr>
        <p:spPr>
          <a:xfrm>
            <a:off x="8342981" y="1434529"/>
            <a:ext cx="3077021" cy="447675"/>
          </a:xfrm>
          <a:prstGeom prst="rect">
            <a:avLst/>
          </a:prstGeom>
        </p:spPr>
        <p:txBody>
          <a:bodyPr vert="horz" wrap="square" lIns="114300" tIns="57150" rIns="114300" bIns="57150" rtlCol="0" anchor="ctr" anchorCtr="0">
            <a:noAutofit/>
          </a:bodyPr>
          <a:lstStyle/>
          <a:p>
            <a:pPr algn="l">
              <a:lnSpc>
                <a:spcPct val="120000"/>
              </a:lnSpc>
            </a:pPr>
            <a:r>
              <a:rPr lang="en-US" sz="2400" b="1">
                <a:solidFill>
                  <a:schemeClr val="accent1">
                    <a:alpha val="100000"/>
                  </a:schemeClr>
                </a:solidFill>
                <a:latin typeface="Noto Sans SC"/>
                <a:ea typeface="Noto Sans SC"/>
                <a:cs typeface="Noto Sans SC"/>
              </a:rPr>
              <a:t>Visualization of key parameters</a:t>
            </a:r>
            <a:endParaRPr lang="en-US" sz="2400" b="1">
              <a:solidFill>
                <a:schemeClr val="accent1">
                  <a:alpha val="100000"/>
                </a:schemeClr>
              </a:solidFill>
              <a:latin typeface="Noto Sans SC"/>
              <a:ea typeface="Noto Sans SC"/>
              <a:cs typeface="Noto Sans SC"/>
            </a:endParaRPr>
          </a:p>
        </p:txBody>
      </p:sp>
      <p:sp>
        <p:nvSpPr>
          <p:cNvPr id="13" name="TextBox 13"/>
          <p:cNvSpPr txBox="1"/>
          <p:nvPr/>
        </p:nvSpPr>
        <p:spPr>
          <a:xfrm>
            <a:off x="8333289" y="1924249"/>
            <a:ext cx="3219785" cy="2592766"/>
          </a:xfrm>
          <a:prstGeom prst="rect">
            <a:avLst/>
          </a:prstGeom>
        </p:spPr>
        <p:txBody>
          <a:bodyPr vert="horz" wrap="square" lIns="114300" tIns="57150" rIns="114300" bIns="57150" rtlCol="0" anchor="t" anchorCtr="0">
            <a:noAutofit/>
          </a:bodyPr>
          <a:lstStyle/>
          <a:p>
            <a:pPr algn="l">
              <a:lnSpc>
                <a:spcPct val="140000"/>
              </a:lnSpc>
            </a:pPr>
            <a:r>
              <a:rPr lang="en-US" sz="1500">
                <a:solidFill>
                  <a:schemeClr val="dk1">
                    <a:alpha val="100000"/>
                  </a:schemeClr>
                </a:solidFill>
                <a:latin typeface="Noto Sans SC"/>
                <a:ea typeface="Noto Sans SC"/>
                <a:cs typeface="Noto Sans SC"/>
              </a:rPr>
              <a:t>Mark CTQ (critical quality characteristics) parameters next to the process steps, such as temperature control range, processing accuracy requirements, etc., so that the quality control points are clear at a glance and facilitate data collection in the subsequent measurement stage.</a:t>
            </a:r>
            <a:endParaRPr lang="en-US" sz="1500">
              <a:solidFill>
                <a:schemeClr val="dk1">
                  <a:alpha val="100000"/>
                </a:schemeClr>
              </a:solidFill>
              <a:latin typeface="Noto Sans SC"/>
              <a:ea typeface="Noto Sans SC"/>
              <a:cs typeface="Noto Sans SC"/>
            </a:endParaRPr>
          </a:p>
        </p:txBody>
      </p:sp>
      <p:pic>
        <p:nvPicPr>
          <p:cNvPr id="14" name="Picture 14"/>
          <p:cNvPicPr>
            <a:picLocks noChangeAspect="1"/>
          </p:cNvPicPr>
          <p:nvPr/>
        </p:nvPicPr>
        <p:blipFill>
          <a:blip r:embed="rId4">
            <a:alphaModFix amt="100000"/>
          </a:blip>
          <a:srcRect t="10334" b="10334"/>
          <a:stretch>
            <a:fillRect/>
          </a:stretch>
        </p:blipFill>
        <p:spPr>
          <a:xfrm>
            <a:off x="8282707" y="4616836"/>
            <a:ext cx="3320950" cy="1756392"/>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Value stream analysis and identification of non-value-added activities</a:t>
            </a:r>
            <a:endParaRPr lang="en-US" sz="3000" b="1">
              <a:solidFill>
                <a:schemeClr val="dk2">
                  <a:alpha val="100000"/>
                </a:schemeClr>
              </a:solidFill>
              <a:latin typeface="Noto Sans SC"/>
              <a:ea typeface="Noto Sans SC"/>
              <a:cs typeface="Noto Sans SC"/>
            </a:endParaRPr>
          </a:p>
        </p:txBody>
      </p:sp>
      <p:sp>
        <p:nvSpPr>
          <p:cNvPr id="3" name="AutoShape 3"/>
          <p:cNvSpPr/>
          <p:nvPr/>
        </p:nvSpPr>
        <p:spPr>
          <a:xfrm>
            <a:off x="767734" y="1508670"/>
            <a:ext cx="5394245" cy="2536699"/>
          </a:xfrm>
          <a:prstGeom prst="round2SameRect">
            <a:avLst/>
          </a:prstGeom>
          <a:solidFill>
            <a:schemeClr val="lt2">
              <a:alpha val="80000"/>
            </a:schemeClr>
          </a:solidFill>
        </p:spPr>
      </p:sp>
      <p:sp>
        <p:nvSpPr>
          <p:cNvPr id="4" name="AutoShape 4"/>
          <p:cNvSpPr/>
          <p:nvPr/>
        </p:nvSpPr>
        <p:spPr>
          <a:xfrm>
            <a:off x="481934" y="1173406"/>
            <a:ext cx="631444" cy="646396"/>
          </a:xfrm>
          <a:prstGeom prst="ellipse">
            <a:avLst/>
          </a:prstGeom>
          <a:solidFill>
            <a:schemeClr val="accent1">
              <a:alpha val="100000"/>
            </a:schemeClr>
          </a:solidFill>
        </p:spPr>
      </p:sp>
      <p:sp>
        <p:nvSpPr>
          <p:cNvPr id="5" name="TextBox 5"/>
          <p:cNvSpPr txBox="1"/>
          <p:nvPr/>
        </p:nvSpPr>
        <p:spPr>
          <a:xfrm>
            <a:off x="1672828" y="1508670"/>
            <a:ext cx="3541000" cy="594584"/>
          </a:xfrm>
          <a:prstGeom prst="rect">
            <a:avLst/>
          </a:prstGeom>
          <a:noFill/>
        </p:spPr>
        <p:txBody>
          <a:bodyPr vert="horz" wrap="square" lIns="123825" tIns="123825" rIns="57150" bIns="123825" rtlCol="0" anchor="ctr" anchorCtr="0">
            <a:noAutofit/>
          </a:bodyPr>
          <a:lstStyle/>
          <a:p>
            <a:pPr algn="ctr">
              <a:lnSpc>
                <a:spcPct val="120000"/>
              </a:lnSpc>
            </a:pPr>
            <a:r>
              <a:rPr lang="en-US" sz="2400" b="1">
                <a:solidFill>
                  <a:schemeClr val="accent1">
                    <a:alpha val="100000"/>
                  </a:schemeClr>
                </a:solidFill>
                <a:latin typeface="Noto Sans SC"/>
                <a:ea typeface="Noto Sans SC"/>
                <a:cs typeface="Noto Sans SC"/>
              </a:rPr>
              <a:t>Value added time ratio calculation</a:t>
            </a:r>
            <a:endParaRPr lang="en-US" sz="2400" b="1">
              <a:solidFill>
                <a:schemeClr val="accent1">
                  <a:alpha val="100000"/>
                </a:schemeClr>
              </a:solidFill>
              <a:latin typeface="Noto Sans SC"/>
              <a:ea typeface="Noto Sans SC"/>
              <a:cs typeface="Noto Sans SC"/>
            </a:endParaRPr>
          </a:p>
        </p:txBody>
      </p:sp>
      <p:sp>
        <p:nvSpPr>
          <p:cNvPr id="6" name="TextBox 6"/>
          <p:cNvSpPr txBox="1"/>
          <p:nvPr/>
        </p:nvSpPr>
        <p:spPr>
          <a:xfrm>
            <a:off x="1379492" y="2020970"/>
            <a:ext cx="4307099" cy="1703580"/>
          </a:xfrm>
          <a:prstGeom prst="rect">
            <a:avLst/>
          </a:prstGeom>
        </p:spPr>
        <p:txBody>
          <a:bodyPr vert="horz" wrap="square" lIns="123825" tIns="123825" rIns="57150" bIns="123825" rtlCol="0" anchor="t" anchorCtr="0">
            <a:noAutofit/>
          </a:bodyPr>
          <a:lstStyle/>
          <a:p>
            <a:pPr algn="l">
              <a:lnSpc>
                <a:spcPct val="140000"/>
              </a:lnSpc>
            </a:pPr>
            <a:r>
              <a:rPr lang="en-US" sz="1250">
                <a:solidFill>
                  <a:schemeClr val="dk1">
                    <a:alpha val="100000"/>
                  </a:schemeClr>
                </a:solidFill>
                <a:latin typeface="Noto Sans SC"/>
                <a:ea typeface="Noto Sans SC"/>
                <a:cs typeface="Noto Sans SC"/>
              </a:rPr>
              <a:t>Record the actual processing time and waiting time of each process through time observation, calculate the proportion of value-added activities (usually the manufacturing benchmark value is 25%-35%), and expose hidden process waste.</a:t>
            </a:r>
            <a:endParaRPr lang="en-US" sz="1250">
              <a:solidFill>
                <a:schemeClr val="dk1">
                  <a:alpha val="100000"/>
                </a:schemeClr>
              </a:solidFill>
              <a:latin typeface="Noto Sans SC"/>
              <a:ea typeface="Noto Sans SC"/>
              <a:cs typeface="Noto Sans SC"/>
            </a:endParaRPr>
          </a:p>
        </p:txBody>
      </p:sp>
      <p:sp>
        <p:nvSpPr>
          <p:cNvPr id="7" name="TextBox 7"/>
          <p:cNvSpPr txBox="1"/>
          <p:nvPr/>
        </p:nvSpPr>
        <p:spPr>
          <a:xfrm>
            <a:off x="463459" y="1261142"/>
            <a:ext cx="668393" cy="470924"/>
          </a:xfrm>
          <a:prstGeom prst="rect">
            <a:avLst/>
          </a:prstGeom>
          <a:noFill/>
        </p:spPr>
        <p:txBody>
          <a:bodyPr vert="horz" wrap="none" lIns="0" tIns="0" rIns="0" bIns="0" rtlCol="0" anchor="ctr" anchorCtr="0">
            <a:noAutofit/>
          </a:bodyPr>
          <a:lstStyle/>
          <a:p>
            <a:pPr algn="ctr">
              <a:lnSpc>
                <a:spcPct val="100000"/>
              </a:lnSpc>
              <a:spcBef>
                <a:spcPct val="0"/>
              </a:spcBef>
            </a:pPr>
            <a:r>
              <a:rPr lang="en-US" sz="2400">
                <a:solidFill>
                  <a:srgbClr val="FFFFFF">
                    <a:alpha val="100000"/>
                  </a:srgbClr>
                </a:solidFill>
                <a:latin typeface="Noto Sans SC"/>
                <a:ea typeface="Noto Sans SC"/>
                <a:cs typeface="Noto Sans SC"/>
              </a:rPr>
              <a:t>01</a:t>
            </a:r>
            <a:endParaRPr lang="en-US" sz="2400">
              <a:solidFill>
                <a:srgbClr val="FFFFFF">
                  <a:alpha val="100000"/>
                </a:srgbClr>
              </a:solidFill>
              <a:latin typeface="Noto Sans SC"/>
              <a:ea typeface="Noto Sans SC"/>
              <a:cs typeface="Noto Sans SC"/>
            </a:endParaRPr>
          </a:p>
        </p:txBody>
      </p:sp>
      <p:sp>
        <p:nvSpPr>
          <p:cNvPr id="8" name="AutoShape 8"/>
          <p:cNvSpPr/>
          <p:nvPr/>
        </p:nvSpPr>
        <p:spPr>
          <a:xfrm>
            <a:off x="762057" y="4118688"/>
            <a:ext cx="5394245" cy="2536699"/>
          </a:xfrm>
          <a:prstGeom prst="round2SameRect">
            <a:avLst/>
          </a:prstGeom>
          <a:solidFill>
            <a:schemeClr val="lt2">
              <a:alpha val="80000"/>
            </a:schemeClr>
          </a:solidFill>
        </p:spPr>
      </p:sp>
      <p:sp>
        <p:nvSpPr>
          <p:cNvPr id="9" name="TextBox 9"/>
          <p:cNvSpPr txBox="1"/>
          <p:nvPr/>
        </p:nvSpPr>
        <p:spPr>
          <a:xfrm>
            <a:off x="1675667" y="4118688"/>
            <a:ext cx="3535323" cy="594584"/>
          </a:xfrm>
          <a:prstGeom prst="rect">
            <a:avLst/>
          </a:prstGeom>
          <a:noFill/>
        </p:spPr>
        <p:txBody>
          <a:bodyPr vert="horz" wrap="square" lIns="123825" tIns="123825" rIns="57150" bIns="123825" rtlCol="0" anchor="ctr" anchorCtr="0">
            <a:noAutofit/>
          </a:bodyPr>
          <a:lstStyle/>
          <a:p>
            <a:pPr algn="ctr">
              <a:lnSpc>
                <a:spcPct val="120000"/>
              </a:lnSpc>
            </a:pPr>
            <a:r>
              <a:rPr lang="en-US" sz="2400" b="1">
                <a:solidFill>
                  <a:schemeClr val="accent1">
                    <a:alpha val="100000"/>
                  </a:schemeClr>
                </a:solidFill>
                <a:latin typeface="Noto Sans SC"/>
                <a:ea typeface="Noto Sans SC"/>
                <a:cs typeface="Noto Sans SC"/>
              </a:rPr>
              <a:t>Separation of information flow and logistics</a:t>
            </a:r>
            <a:endParaRPr lang="en-US" sz="2400" b="1">
              <a:solidFill>
                <a:schemeClr val="accent1">
                  <a:alpha val="100000"/>
                </a:schemeClr>
              </a:solidFill>
              <a:latin typeface="Noto Sans SC"/>
              <a:ea typeface="Noto Sans SC"/>
              <a:cs typeface="Noto Sans SC"/>
            </a:endParaRPr>
          </a:p>
        </p:txBody>
      </p:sp>
      <p:sp>
        <p:nvSpPr>
          <p:cNvPr id="10" name="TextBox 10"/>
          <p:cNvSpPr txBox="1"/>
          <p:nvPr/>
        </p:nvSpPr>
        <p:spPr>
          <a:xfrm>
            <a:off x="1424348" y="4607093"/>
            <a:ext cx="4217386" cy="1842752"/>
          </a:xfrm>
          <a:prstGeom prst="rect">
            <a:avLst/>
          </a:prstGeom>
        </p:spPr>
        <p:txBody>
          <a:bodyPr vert="horz" wrap="square" lIns="123825" tIns="123825" rIns="57150" bIns="123825" rtlCol="0" anchor="t" anchorCtr="0">
            <a:noAutofit/>
          </a:bodyPr>
          <a:lstStyle/>
          <a:p>
            <a:pPr algn="l">
              <a:lnSpc>
                <a:spcPct val="140000"/>
              </a:lnSpc>
            </a:pPr>
            <a:r>
              <a:rPr lang="en-US" sz="1250">
                <a:solidFill>
                  <a:schemeClr val="dk1">
                    <a:alpha val="100000"/>
                  </a:schemeClr>
                </a:solidFill>
                <a:latin typeface="Noto Sans SC"/>
                <a:ea typeface="Noto Sans SC"/>
                <a:cs typeface="Noto Sans SC"/>
              </a:rPr>
              <a:t>Independently draw material flow and information transmission paths, paying special attention to inventory backlog problems caused by delays in information systems such as order processing and production plan release.</a:t>
            </a:r>
            <a:endParaRPr lang="en-US" sz="1250">
              <a:solidFill>
                <a:schemeClr val="dk1">
                  <a:alpha val="100000"/>
                </a:schemeClr>
              </a:solidFill>
              <a:latin typeface="Noto Sans SC"/>
              <a:ea typeface="Noto Sans SC"/>
              <a:cs typeface="Noto Sans SC"/>
            </a:endParaRPr>
          </a:p>
        </p:txBody>
      </p:sp>
      <p:sp>
        <p:nvSpPr>
          <p:cNvPr id="11" name="AutoShape 11"/>
          <p:cNvSpPr/>
          <p:nvPr/>
        </p:nvSpPr>
        <p:spPr>
          <a:xfrm>
            <a:off x="6329872" y="1469351"/>
            <a:ext cx="5394245" cy="2536699"/>
          </a:xfrm>
          <a:prstGeom prst="round2SameRect">
            <a:avLst/>
          </a:prstGeom>
          <a:solidFill>
            <a:schemeClr val="lt2">
              <a:alpha val="80000"/>
            </a:schemeClr>
          </a:solidFill>
        </p:spPr>
      </p:sp>
      <p:sp>
        <p:nvSpPr>
          <p:cNvPr id="12" name="AutoShape 12"/>
          <p:cNvSpPr/>
          <p:nvPr/>
        </p:nvSpPr>
        <p:spPr>
          <a:xfrm>
            <a:off x="6044071" y="1134087"/>
            <a:ext cx="631444" cy="646396"/>
          </a:xfrm>
          <a:prstGeom prst="ellipse">
            <a:avLst/>
          </a:prstGeom>
          <a:solidFill>
            <a:schemeClr val="accent1">
              <a:alpha val="100000"/>
            </a:schemeClr>
          </a:solidFill>
        </p:spPr>
      </p:sp>
      <p:sp>
        <p:nvSpPr>
          <p:cNvPr id="13" name="TextBox 13"/>
          <p:cNvSpPr txBox="1"/>
          <p:nvPr/>
        </p:nvSpPr>
        <p:spPr>
          <a:xfrm>
            <a:off x="7183533" y="1469351"/>
            <a:ext cx="3570904" cy="594584"/>
          </a:xfrm>
          <a:prstGeom prst="rect">
            <a:avLst/>
          </a:prstGeom>
          <a:noFill/>
        </p:spPr>
        <p:txBody>
          <a:bodyPr vert="horz" wrap="square" lIns="123825" tIns="123825" rIns="57150" bIns="123825" rtlCol="0" anchor="ctr" anchorCtr="0">
            <a:noAutofit/>
          </a:bodyPr>
          <a:lstStyle/>
          <a:p>
            <a:pPr algn="ctr">
              <a:lnSpc>
                <a:spcPct val="120000"/>
              </a:lnSpc>
            </a:pPr>
            <a:r>
              <a:rPr lang="en-US" sz="2400" b="1">
                <a:solidFill>
                  <a:schemeClr val="accent1">
                    <a:alpha val="100000"/>
                  </a:schemeClr>
                </a:solidFill>
                <a:latin typeface="Noto Sans SC"/>
                <a:ea typeface="Noto Sans SC"/>
                <a:cs typeface="Noto Sans SC"/>
              </a:rPr>
              <a:t>Troubleshooting the seven wasteful systems</a:t>
            </a:r>
            <a:endParaRPr lang="en-US" sz="2400" b="1">
              <a:solidFill>
                <a:schemeClr val="accent1">
                  <a:alpha val="100000"/>
                </a:schemeClr>
              </a:solidFill>
              <a:latin typeface="Noto Sans SC"/>
              <a:ea typeface="Noto Sans SC"/>
              <a:cs typeface="Noto Sans SC"/>
            </a:endParaRPr>
          </a:p>
        </p:txBody>
      </p:sp>
      <p:sp>
        <p:nvSpPr>
          <p:cNvPr id="14" name="TextBox 14"/>
          <p:cNvSpPr txBox="1"/>
          <p:nvPr/>
        </p:nvSpPr>
        <p:spPr>
          <a:xfrm>
            <a:off x="6964957" y="1997074"/>
            <a:ext cx="4187482" cy="1842752"/>
          </a:xfrm>
          <a:prstGeom prst="rect">
            <a:avLst/>
          </a:prstGeom>
        </p:spPr>
        <p:txBody>
          <a:bodyPr vert="horz" wrap="square" lIns="123825" tIns="123825" rIns="57150" bIns="123825" rtlCol="0" anchor="t" anchorCtr="0">
            <a:noAutofit/>
          </a:bodyPr>
          <a:lstStyle/>
          <a:p>
            <a:pPr algn="l">
              <a:lnSpc>
                <a:spcPct val="140000"/>
              </a:lnSpc>
            </a:pPr>
            <a:r>
              <a:rPr lang="en-US" sz="1250">
                <a:solidFill>
                  <a:schemeClr val="dk1">
                    <a:alpha val="100000"/>
                  </a:schemeClr>
                </a:solidFill>
                <a:latin typeface="Noto Sans SC"/>
                <a:ea typeface="Noto Sans SC"/>
                <a:cs typeface="Noto Sans SC"/>
              </a:rPr>
              <a:t>Use the seven categories of waste framework defined by the Toyota Production System, including overproduction, waiting, transportation, overprocessing, inventory, movement, and defects, to examine the non-value-added links in the process one by one. For example, it was found that 30% of the products were reworked due to improper packaging after quality inspection, which is a typical waste of defects.</a:t>
            </a:r>
            <a:endParaRPr lang="en-US" sz="1250">
              <a:solidFill>
                <a:schemeClr val="dk1">
                  <a:alpha val="100000"/>
                </a:schemeClr>
              </a:solidFill>
              <a:latin typeface="Noto Sans SC"/>
              <a:ea typeface="Noto Sans SC"/>
              <a:cs typeface="Noto Sans SC"/>
            </a:endParaRPr>
          </a:p>
        </p:txBody>
      </p:sp>
      <p:sp>
        <p:nvSpPr>
          <p:cNvPr id="15" name="TextBox 15"/>
          <p:cNvSpPr txBox="1"/>
          <p:nvPr/>
        </p:nvSpPr>
        <p:spPr>
          <a:xfrm>
            <a:off x="6025597" y="1221823"/>
            <a:ext cx="668393" cy="470924"/>
          </a:xfrm>
          <a:prstGeom prst="rect">
            <a:avLst/>
          </a:prstGeom>
          <a:noFill/>
        </p:spPr>
        <p:txBody>
          <a:bodyPr vert="horz" wrap="none" lIns="0" tIns="0" rIns="0" bIns="0" rtlCol="0" anchor="ctr" anchorCtr="0">
            <a:noAutofit/>
          </a:bodyPr>
          <a:lstStyle/>
          <a:p>
            <a:pPr algn="ctr">
              <a:lnSpc>
                <a:spcPct val="100000"/>
              </a:lnSpc>
              <a:spcBef>
                <a:spcPct val="0"/>
              </a:spcBef>
            </a:pPr>
            <a:r>
              <a:rPr lang="en-US" sz="2400">
                <a:solidFill>
                  <a:srgbClr val="FFFFFF">
                    <a:alpha val="100000"/>
                  </a:srgbClr>
                </a:solidFill>
                <a:latin typeface="Noto Sans SC"/>
                <a:ea typeface="Noto Sans SC"/>
                <a:cs typeface="Noto Sans SC"/>
              </a:rPr>
              <a:t>02</a:t>
            </a:r>
            <a:endParaRPr lang="en-US" sz="2400">
              <a:solidFill>
                <a:srgbClr val="FFFFFF">
                  <a:alpha val="100000"/>
                </a:srgbClr>
              </a:solidFill>
              <a:latin typeface="Noto Sans SC"/>
              <a:ea typeface="Noto Sans SC"/>
              <a:cs typeface="Noto Sans SC"/>
            </a:endParaRPr>
          </a:p>
        </p:txBody>
      </p:sp>
      <p:sp>
        <p:nvSpPr>
          <p:cNvPr id="16" name="AutoShape 16"/>
          <p:cNvSpPr/>
          <p:nvPr/>
        </p:nvSpPr>
        <p:spPr>
          <a:xfrm>
            <a:off x="6324195" y="4079369"/>
            <a:ext cx="5394245" cy="2536699"/>
          </a:xfrm>
          <a:prstGeom prst="round2SameRect">
            <a:avLst/>
          </a:prstGeom>
          <a:solidFill>
            <a:schemeClr val="lt2">
              <a:alpha val="80000"/>
            </a:schemeClr>
          </a:solidFill>
        </p:spPr>
      </p:sp>
      <p:sp>
        <p:nvSpPr>
          <p:cNvPr id="17" name="AutoShape 17"/>
          <p:cNvSpPr/>
          <p:nvPr/>
        </p:nvSpPr>
        <p:spPr>
          <a:xfrm>
            <a:off x="6038394" y="3744105"/>
            <a:ext cx="631444" cy="646396"/>
          </a:xfrm>
          <a:prstGeom prst="ellipse">
            <a:avLst/>
          </a:prstGeom>
          <a:solidFill>
            <a:schemeClr val="accent1">
              <a:alpha val="100000"/>
            </a:schemeClr>
          </a:solidFill>
        </p:spPr>
      </p:sp>
      <p:sp>
        <p:nvSpPr>
          <p:cNvPr id="18" name="TextBox 18"/>
          <p:cNvSpPr txBox="1"/>
          <p:nvPr/>
        </p:nvSpPr>
        <p:spPr>
          <a:xfrm>
            <a:off x="6935052" y="4607093"/>
            <a:ext cx="4247291" cy="1842752"/>
          </a:xfrm>
          <a:prstGeom prst="rect">
            <a:avLst/>
          </a:prstGeom>
        </p:spPr>
        <p:txBody>
          <a:bodyPr vert="horz" wrap="square" lIns="123825" tIns="123825" rIns="57150" bIns="123825" rtlCol="0" anchor="t" anchorCtr="0">
            <a:noAutofit/>
          </a:bodyPr>
          <a:lstStyle/>
          <a:p>
            <a:pPr algn="l">
              <a:lnSpc>
                <a:spcPct val="140000"/>
              </a:lnSpc>
            </a:pPr>
            <a:r>
              <a:rPr lang="en-US" sz="1250">
                <a:solidFill>
                  <a:schemeClr val="dk1">
                    <a:alpha val="100000"/>
                  </a:schemeClr>
                </a:solidFill>
                <a:latin typeface="Noto Sans SC"/>
                <a:ea typeface="Noto Sans SC"/>
                <a:cs typeface="Noto Sans SC"/>
              </a:rPr>
              <a:t>Use takt time analysis (Takt Time) to compare the process cycle time to identify key equipment or workstations that restrict the overall output. For example, a stamping process cycle exceeds the takt time by 15 seconds, forming a bottleneck in the entire process.</a:t>
            </a:r>
            <a:endParaRPr lang="en-US" sz="1250">
              <a:solidFill>
                <a:schemeClr val="dk1">
                  <a:alpha val="100000"/>
                </a:schemeClr>
              </a:solidFill>
              <a:latin typeface="Noto Sans SC"/>
              <a:ea typeface="Noto Sans SC"/>
              <a:cs typeface="Noto Sans SC"/>
            </a:endParaRPr>
          </a:p>
        </p:txBody>
      </p:sp>
      <p:sp>
        <p:nvSpPr>
          <p:cNvPr id="19" name="TextBox 19"/>
          <p:cNvSpPr txBox="1"/>
          <p:nvPr/>
        </p:nvSpPr>
        <p:spPr>
          <a:xfrm>
            <a:off x="6019920" y="3831841"/>
            <a:ext cx="668393" cy="470924"/>
          </a:xfrm>
          <a:prstGeom prst="rect">
            <a:avLst/>
          </a:prstGeom>
          <a:noFill/>
        </p:spPr>
        <p:txBody>
          <a:bodyPr vert="horz" wrap="none" lIns="0" tIns="0" rIns="0" bIns="0" rtlCol="0" anchor="ctr" anchorCtr="0">
            <a:noAutofit/>
          </a:bodyPr>
          <a:lstStyle/>
          <a:p>
            <a:pPr algn="ctr">
              <a:lnSpc>
                <a:spcPct val="100000"/>
              </a:lnSpc>
              <a:spcBef>
                <a:spcPct val="0"/>
              </a:spcBef>
            </a:pPr>
            <a:r>
              <a:rPr lang="en-US" sz="2400">
                <a:solidFill>
                  <a:srgbClr val="FFFFFF">
                    <a:alpha val="100000"/>
                  </a:srgbClr>
                </a:solidFill>
                <a:latin typeface="Noto Sans SC"/>
                <a:ea typeface="Noto Sans SC"/>
                <a:cs typeface="Noto Sans SC"/>
              </a:rPr>
              <a:t>04</a:t>
            </a:r>
            <a:endParaRPr lang="en-US" sz="2400">
              <a:solidFill>
                <a:srgbClr val="FFFFFF">
                  <a:alpha val="100000"/>
                </a:srgbClr>
              </a:solidFill>
              <a:latin typeface="Noto Sans SC"/>
              <a:ea typeface="Noto Sans SC"/>
              <a:cs typeface="Noto Sans SC"/>
            </a:endParaRPr>
          </a:p>
        </p:txBody>
      </p:sp>
      <p:sp>
        <p:nvSpPr>
          <p:cNvPr id="20" name="AutoShape 20"/>
          <p:cNvSpPr/>
          <p:nvPr/>
        </p:nvSpPr>
        <p:spPr>
          <a:xfrm>
            <a:off x="442614" y="3724550"/>
            <a:ext cx="631444" cy="646396"/>
          </a:xfrm>
          <a:prstGeom prst="ellipse">
            <a:avLst/>
          </a:prstGeom>
          <a:solidFill>
            <a:schemeClr val="accent1">
              <a:alpha val="100000"/>
            </a:schemeClr>
          </a:solidFill>
        </p:spPr>
      </p:sp>
      <p:sp>
        <p:nvSpPr>
          <p:cNvPr id="21" name="TextBox 21"/>
          <p:cNvSpPr txBox="1"/>
          <p:nvPr/>
        </p:nvSpPr>
        <p:spPr>
          <a:xfrm>
            <a:off x="424140" y="3812286"/>
            <a:ext cx="668393" cy="470924"/>
          </a:xfrm>
          <a:prstGeom prst="rect">
            <a:avLst/>
          </a:prstGeom>
          <a:noFill/>
        </p:spPr>
        <p:txBody>
          <a:bodyPr vert="horz" wrap="none" lIns="0" tIns="0" rIns="0" bIns="0" rtlCol="0" anchor="ctr" anchorCtr="0">
            <a:noAutofit/>
          </a:bodyPr>
          <a:lstStyle/>
          <a:p>
            <a:pPr algn="ctr">
              <a:lnSpc>
                <a:spcPct val="100000"/>
              </a:lnSpc>
              <a:spcBef>
                <a:spcPct val="0"/>
              </a:spcBef>
            </a:pPr>
            <a:r>
              <a:rPr lang="en-US" sz="2400">
                <a:solidFill>
                  <a:srgbClr val="FFFFFF">
                    <a:alpha val="100000"/>
                  </a:srgbClr>
                </a:solidFill>
                <a:latin typeface="Noto Sans SC"/>
                <a:ea typeface="Noto Sans SC"/>
                <a:cs typeface="Noto Sans SC"/>
              </a:rPr>
              <a:t>03</a:t>
            </a:r>
            <a:endParaRPr lang="en-US" sz="2400">
              <a:solidFill>
                <a:srgbClr val="FFFFFF">
                  <a:alpha val="100000"/>
                </a:srgbClr>
              </a:solidFill>
              <a:latin typeface="Noto Sans SC"/>
              <a:ea typeface="Noto Sans SC"/>
              <a:cs typeface="Noto Sans SC"/>
            </a:endParaRPr>
          </a:p>
        </p:txBody>
      </p:sp>
      <p:sp>
        <p:nvSpPr>
          <p:cNvPr id="22" name="TextBox 22"/>
          <p:cNvSpPr txBox="1"/>
          <p:nvPr/>
        </p:nvSpPr>
        <p:spPr>
          <a:xfrm>
            <a:off x="7183533" y="4079369"/>
            <a:ext cx="3570904" cy="594584"/>
          </a:xfrm>
          <a:prstGeom prst="rect">
            <a:avLst/>
          </a:prstGeom>
          <a:noFill/>
        </p:spPr>
        <p:txBody>
          <a:bodyPr vert="horz" wrap="square" lIns="123825" tIns="123825" rIns="57150" bIns="123825" rtlCol="0" anchor="ctr" anchorCtr="0">
            <a:noAutofit/>
          </a:bodyPr>
          <a:lstStyle/>
          <a:p>
            <a:pPr algn="ctr">
              <a:lnSpc>
                <a:spcPct val="120000"/>
              </a:lnSpc>
            </a:pPr>
            <a:r>
              <a:rPr lang="en-US" sz="2400" b="1">
                <a:solidFill>
                  <a:schemeClr val="accent1">
                    <a:alpha val="100000"/>
                  </a:schemeClr>
                </a:solidFill>
                <a:latin typeface="Noto Sans SC"/>
                <a:ea typeface="Noto Sans SC"/>
                <a:cs typeface="Noto Sans SC"/>
              </a:rPr>
              <a:t>Bottleneck process positioning technology</a:t>
            </a:r>
            <a:endParaRPr lang="en-US" sz="2400" b="1">
              <a:solidFill>
                <a:schemeClr val="accent1">
                  <a:alpha val="100000"/>
                </a:schemeClr>
              </a:solidFill>
              <a:latin typeface="Noto Sans SC"/>
              <a:ea typeface="Noto Sans SC"/>
              <a:cs typeface="Noto Sans SC"/>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Comparison of current state and future state processes</a:t>
            </a:r>
            <a:endParaRPr lang="en-US" sz="3000" b="1">
              <a:solidFill>
                <a:schemeClr val="dk2">
                  <a:alpha val="100000"/>
                </a:schemeClr>
              </a:solidFill>
              <a:latin typeface="Noto Sans SC"/>
              <a:ea typeface="Noto Sans SC"/>
              <a:cs typeface="Noto Sans SC"/>
            </a:endParaRPr>
          </a:p>
        </p:txBody>
      </p:sp>
      <p:sp>
        <p:nvSpPr>
          <p:cNvPr id="3" name="AutoShape 3"/>
          <p:cNvSpPr/>
          <p:nvPr/>
        </p:nvSpPr>
        <p:spPr>
          <a:xfrm>
            <a:off x="666708" y="1200845"/>
            <a:ext cx="10965082" cy="1676699"/>
          </a:xfrm>
          <a:prstGeom prst="rect">
            <a:avLst/>
          </a:prstGeom>
          <a:solidFill>
            <a:schemeClr val="lt2">
              <a:alpha val="37000"/>
            </a:schemeClr>
          </a:solidFill>
        </p:spPr>
      </p:sp>
      <p:sp>
        <p:nvSpPr>
          <p:cNvPr id="4" name="AutoShape 4"/>
          <p:cNvSpPr/>
          <p:nvPr/>
        </p:nvSpPr>
        <p:spPr>
          <a:xfrm rot="-8100000">
            <a:off x="280801" y="1653287"/>
            <a:ext cx="771814" cy="771814"/>
          </a:xfrm>
          <a:prstGeom prst="rtTriangle">
            <a:avLst/>
          </a:prstGeom>
          <a:solidFill>
            <a:schemeClr val="accent1">
              <a:alpha val="100000"/>
            </a:schemeClr>
          </a:solidFill>
        </p:spPr>
      </p:sp>
      <p:pic>
        <p:nvPicPr>
          <p:cNvPr id="5" name="Picture 5"/>
          <p:cNvPicPr>
            <a:picLocks noChangeAspect="1"/>
          </p:cNvPicPr>
          <p:nvPr/>
        </p:nvPicPr>
        <p:blipFill>
          <a:blip r:embed="rId2">
            <a:alphaModFix amt="100000"/>
          </a:blip>
          <a:srcRect/>
          <a:stretch>
            <a:fillRect/>
          </a:stretch>
        </p:blipFill>
        <p:spPr>
          <a:xfrm>
            <a:off x="8550029" y="1334644"/>
            <a:ext cx="2846272" cy="1409101"/>
          </a:xfrm>
          <a:prstGeom prst="rect">
            <a:avLst/>
          </a:prstGeom>
        </p:spPr>
      </p:pic>
      <p:sp>
        <p:nvSpPr>
          <p:cNvPr id="6" name="AutoShape 6"/>
          <p:cNvSpPr/>
          <p:nvPr/>
        </p:nvSpPr>
        <p:spPr>
          <a:xfrm>
            <a:off x="668808" y="3026023"/>
            <a:ext cx="10965082" cy="1676699"/>
          </a:xfrm>
          <a:prstGeom prst="rect">
            <a:avLst/>
          </a:prstGeom>
          <a:solidFill>
            <a:schemeClr val="lt2">
              <a:alpha val="100000"/>
            </a:schemeClr>
          </a:solidFill>
        </p:spPr>
      </p:sp>
      <p:sp>
        <p:nvSpPr>
          <p:cNvPr id="7" name="AutoShape 7"/>
          <p:cNvSpPr/>
          <p:nvPr/>
        </p:nvSpPr>
        <p:spPr>
          <a:xfrm rot="2700000">
            <a:off x="11245883" y="3478465"/>
            <a:ext cx="771814" cy="771814"/>
          </a:xfrm>
          <a:prstGeom prst="rtTriangle">
            <a:avLst/>
          </a:prstGeom>
          <a:solidFill>
            <a:schemeClr val="accent4">
              <a:alpha val="100000"/>
            </a:schemeClr>
          </a:solidFill>
        </p:spPr>
      </p:sp>
      <p:pic>
        <p:nvPicPr>
          <p:cNvPr id="8" name="Picture 8"/>
          <p:cNvPicPr>
            <a:picLocks noChangeAspect="1"/>
          </p:cNvPicPr>
          <p:nvPr/>
        </p:nvPicPr>
        <p:blipFill>
          <a:blip r:embed="rId3">
            <a:alphaModFix amt="100000"/>
          </a:blip>
          <a:srcRect/>
          <a:stretch>
            <a:fillRect/>
          </a:stretch>
        </p:blipFill>
        <p:spPr>
          <a:xfrm>
            <a:off x="885002" y="3159822"/>
            <a:ext cx="2846272" cy="1409101"/>
          </a:xfrm>
          <a:prstGeom prst="rect">
            <a:avLst/>
          </a:prstGeom>
        </p:spPr>
      </p:pic>
      <p:sp>
        <p:nvSpPr>
          <p:cNvPr id="9" name="AutoShape 9"/>
          <p:cNvSpPr/>
          <p:nvPr/>
        </p:nvSpPr>
        <p:spPr>
          <a:xfrm>
            <a:off x="684216" y="4851200"/>
            <a:ext cx="10965082" cy="1676699"/>
          </a:xfrm>
          <a:prstGeom prst="rect">
            <a:avLst/>
          </a:prstGeom>
          <a:solidFill>
            <a:schemeClr val="lt2">
              <a:alpha val="35000"/>
            </a:schemeClr>
          </a:solidFill>
        </p:spPr>
      </p:sp>
      <p:sp>
        <p:nvSpPr>
          <p:cNvPr id="10" name="AutoShape 10"/>
          <p:cNvSpPr/>
          <p:nvPr/>
        </p:nvSpPr>
        <p:spPr>
          <a:xfrm rot="-8100000">
            <a:off x="298309" y="5303643"/>
            <a:ext cx="771814" cy="771814"/>
          </a:xfrm>
          <a:prstGeom prst="rtTriangle">
            <a:avLst/>
          </a:prstGeom>
          <a:solidFill>
            <a:schemeClr val="accent6">
              <a:alpha val="100000"/>
            </a:schemeClr>
          </a:solidFill>
        </p:spPr>
      </p:sp>
      <p:pic>
        <p:nvPicPr>
          <p:cNvPr id="11" name="Picture 11"/>
          <p:cNvPicPr>
            <a:picLocks noChangeAspect="1"/>
          </p:cNvPicPr>
          <p:nvPr/>
        </p:nvPicPr>
        <p:blipFill>
          <a:blip r:embed="rId4">
            <a:alphaModFix amt="100000"/>
          </a:blip>
          <a:srcRect/>
          <a:stretch>
            <a:fillRect/>
          </a:stretch>
        </p:blipFill>
        <p:spPr>
          <a:xfrm>
            <a:off x="8567537" y="4985000"/>
            <a:ext cx="2846272" cy="1409101"/>
          </a:xfrm>
          <a:prstGeom prst="rect">
            <a:avLst/>
          </a:prstGeom>
        </p:spPr>
      </p:pic>
      <p:sp>
        <p:nvSpPr>
          <p:cNvPr id="12" name="AutoShape 12"/>
          <p:cNvSpPr/>
          <p:nvPr/>
        </p:nvSpPr>
        <p:spPr>
          <a:xfrm>
            <a:off x="1459434" y="1444542"/>
            <a:ext cx="4410330" cy="492557"/>
          </a:xfrm>
          <a:prstGeom prst="rect">
            <a:avLst/>
          </a:prstGeom>
          <a:noFill/>
        </p:spPr>
        <p:txBody>
          <a:bodyPr vert="horz" wrap="square" lIns="0" tIns="0" rIns="0" bIns="0" rtlCol="0" anchor="ctr" anchorCtr="0">
            <a:noAutofit/>
          </a:bodyPr>
          <a:lstStyle/>
          <a:p>
            <a:pPr algn="l">
              <a:defRPr/>
            </a:pPr>
            <a:r>
              <a:rPr lang="en-US" sz="2400" b="1">
                <a:solidFill>
                  <a:schemeClr val="dk1">
                    <a:alpha val="100000"/>
                  </a:schemeClr>
                </a:solidFill>
                <a:latin typeface="Noto Sans SC"/>
                <a:ea typeface="Noto Sans SC"/>
                <a:cs typeface="Noto Sans SC"/>
              </a:rPr>
              <a:t>gap analysis techniques</a:t>
            </a:r>
            <a:endParaRPr lang="en-US" sz="1100"/>
          </a:p>
        </p:txBody>
      </p:sp>
      <p:sp>
        <p:nvSpPr>
          <p:cNvPr id="13" name="TextBox 13"/>
          <p:cNvSpPr txBox="1"/>
          <p:nvPr/>
        </p:nvSpPr>
        <p:spPr>
          <a:xfrm>
            <a:off x="1419388" y="1937100"/>
            <a:ext cx="6616479" cy="696746"/>
          </a:xfrm>
          <a:prstGeom prst="rect">
            <a:avLst/>
          </a:prstGeom>
        </p:spPr>
        <p:txBody>
          <a:bodyPr vert="horz" wrap="square" lIns="76200" tIns="57150" rIns="57150" bIns="57150" rtlCol="0" anchor="t" anchorCtr="0">
            <a:noAutofit/>
          </a:bodyPr>
          <a:lstStyle/>
          <a:p>
            <a:pPr algn="l">
              <a:lnSpc>
                <a:spcPct val="140000"/>
              </a:lnSpc>
            </a:pPr>
            <a:r>
              <a:rPr lang="en-US" sz="1350">
                <a:solidFill>
                  <a:schemeClr val="dk1">
                    <a:alpha val="100000"/>
                  </a:schemeClr>
                </a:solidFill>
                <a:latin typeface="Noto Sans SC"/>
                <a:ea typeface="Noto Sans SC"/>
                <a:cs typeface="Noto Sans SC"/>
              </a:rPr>
              <a:t>Use the SWOT matrix to compare the difference between the current situation and the target, quantify the gap in key indicators, such as a 30% reduction in cycle time or a 50% reduction in defect rate, and clarify the direction of improvement.</a:t>
            </a:r>
            <a:endParaRPr lang="en-US" sz="1350">
              <a:solidFill>
                <a:schemeClr val="dk1">
                  <a:alpha val="100000"/>
                </a:schemeClr>
              </a:solidFill>
              <a:latin typeface="Noto Sans SC"/>
              <a:ea typeface="Noto Sans SC"/>
              <a:cs typeface="Noto Sans SC"/>
            </a:endParaRPr>
          </a:p>
        </p:txBody>
      </p:sp>
      <p:sp>
        <p:nvSpPr>
          <p:cNvPr id="14" name="TextBox 14"/>
          <p:cNvSpPr txBox="1"/>
          <p:nvPr/>
        </p:nvSpPr>
        <p:spPr>
          <a:xfrm>
            <a:off x="4102224" y="3762278"/>
            <a:ext cx="6616479" cy="696746"/>
          </a:xfrm>
          <a:prstGeom prst="rect">
            <a:avLst/>
          </a:prstGeom>
        </p:spPr>
        <p:txBody>
          <a:bodyPr vert="horz" wrap="square" lIns="76200" tIns="57150" rIns="57150" bIns="57150" rtlCol="0" anchor="t" anchorCtr="0">
            <a:noAutofit/>
          </a:bodyPr>
          <a:lstStyle/>
          <a:p>
            <a:pPr algn="l">
              <a:lnSpc>
                <a:spcPct val="140000"/>
              </a:lnSpc>
            </a:pPr>
            <a:r>
              <a:rPr lang="en-US" sz="1350">
                <a:solidFill>
                  <a:schemeClr val="dk1">
                    <a:alpha val="100000"/>
                  </a:schemeClr>
                </a:solidFill>
                <a:latin typeface="Noto Sans SC"/>
                <a:ea typeface="Noto Sans SC"/>
                <a:cs typeface="Noto Sans SC"/>
              </a:rPr>
              <a:t>Apply ECRS principles (eliminate, combine, rearrange, simplify) to design future processes, such as eliminating redundant quality inspection steps or merging similar process links.</a:t>
            </a:r>
            <a:endParaRPr lang="en-US" sz="1350">
              <a:solidFill>
                <a:schemeClr val="dk1">
                  <a:alpha val="100000"/>
                </a:schemeClr>
              </a:solidFill>
              <a:latin typeface="Noto Sans SC"/>
              <a:ea typeface="Noto Sans SC"/>
              <a:cs typeface="Noto Sans SC"/>
            </a:endParaRPr>
          </a:p>
        </p:txBody>
      </p:sp>
      <p:sp>
        <p:nvSpPr>
          <p:cNvPr id="15" name="TextBox 15"/>
          <p:cNvSpPr txBox="1"/>
          <p:nvPr/>
        </p:nvSpPr>
        <p:spPr>
          <a:xfrm>
            <a:off x="1436896" y="5587455"/>
            <a:ext cx="6616479" cy="696746"/>
          </a:xfrm>
          <a:prstGeom prst="rect">
            <a:avLst/>
          </a:prstGeom>
        </p:spPr>
        <p:txBody>
          <a:bodyPr vert="horz" wrap="square" lIns="76200" tIns="57150" rIns="57150" bIns="57150" rtlCol="0" anchor="t" anchorCtr="0">
            <a:noAutofit/>
          </a:bodyPr>
          <a:lstStyle/>
          <a:p>
            <a:pPr algn="l">
              <a:lnSpc>
                <a:spcPct val="140000"/>
              </a:lnSpc>
            </a:pPr>
            <a:r>
              <a:rPr lang="en-US" sz="1350">
                <a:solidFill>
                  <a:schemeClr val="dk1">
                    <a:alpha val="100000"/>
                  </a:schemeClr>
                </a:solidFill>
                <a:latin typeface="Noto Sans SC"/>
                <a:ea typeface="Noto Sans SC"/>
                <a:cs typeface="Noto Sans SC"/>
              </a:rPr>
              <a:t>For possible variation points in the future process (such as the risk of debugging new equipment), formulate a control plan in advance, including the design of error-proofing device (Poka-yoke) and SPC (statistical process control) monitoring plan.</a:t>
            </a:r>
            <a:endParaRPr lang="en-US" sz="1350">
              <a:solidFill>
                <a:schemeClr val="dk1">
                  <a:alpha val="100000"/>
                </a:schemeClr>
              </a:solidFill>
              <a:latin typeface="Noto Sans SC"/>
              <a:ea typeface="Noto Sans SC"/>
              <a:cs typeface="Noto Sans SC"/>
            </a:endParaRPr>
          </a:p>
        </p:txBody>
      </p:sp>
      <p:sp>
        <p:nvSpPr>
          <p:cNvPr id="16" name="AutoShape 16"/>
          <p:cNvSpPr/>
          <p:nvPr/>
        </p:nvSpPr>
        <p:spPr>
          <a:xfrm>
            <a:off x="4151488" y="3269720"/>
            <a:ext cx="4410330" cy="492557"/>
          </a:xfrm>
          <a:prstGeom prst="rect">
            <a:avLst/>
          </a:prstGeom>
          <a:noFill/>
        </p:spPr>
        <p:txBody>
          <a:bodyPr vert="horz" wrap="square" lIns="0" tIns="0" rIns="0" bIns="0" rtlCol="0" anchor="ctr" anchorCtr="0">
            <a:noAutofit/>
          </a:bodyPr>
          <a:lstStyle/>
          <a:p>
            <a:pPr algn="l">
              <a:defRPr/>
            </a:pPr>
            <a:r>
              <a:rPr lang="en-US" sz="2400" b="1">
                <a:solidFill>
                  <a:schemeClr val="dk1">
                    <a:alpha val="100000"/>
                  </a:schemeClr>
                </a:solidFill>
                <a:latin typeface="Noto Sans SC"/>
                <a:ea typeface="Noto Sans SC"/>
                <a:cs typeface="Noto Sans SC"/>
              </a:rPr>
              <a:t>Process Reengineering Method</a:t>
            </a:r>
            <a:endParaRPr lang="en-US" sz="1100"/>
          </a:p>
        </p:txBody>
      </p:sp>
      <p:sp>
        <p:nvSpPr>
          <p:cNvPr id="17" name="AutoShape 17"/>
          <p:cNvSpPr/>
          <p:nvPr/>
        </p:nvSpPr>
        <p:spPr>
          <a:xfrm>
            <a:off x="1486063" y="5094898"/>
            <a:ext cx="4410330" cy="492557"/>
          </a:xfrm>
          <a:prstGeom prst="rect">
            <a:avLst/>
          </a:prstGeom>
          <a:noFill/>
        </p:spPr>
        <p:txBody>
          <a:bodyPr vert="horz" wrap="square" lIns="0" tIns="0" rIns="0" bIns="0" rtlCol="0" anchor="ctr" anchorCtr="0">
            <a:noAutofit/>
          </a:bodyPr>
          <a:lstStyle/>
          <a:p>
            <a:pPr algn="l">
              <a:defRPr/>
            </a:pPr>
            <a:r>
              <a:rPr lang="en-US" sz="2400" b="1">
                <a:solidFill>
                  <a:schemeClr val="dk1">
                    <a:alpha val="100000"/>
                  </a:schemeClr>
                </a:solidFill>
                <a:latin typeface="Noto Sans SC"/>
                <a:ea typeface="Noto Sans SC"/>
                <a:cs typeface="Noto Sans SC"/>
              </a:rPr>
              <a:t>Risk prevention measures</a:t>
            </a:r>
            <a:endParaRPr lang="en-US" sz="110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101929" y="2882845"/>
            <a:ext cx="6029325" cy="2623205"/>
          </a:xfrm>
          <a:prstGeom prst="rect">
            <a:avLst/>
          </a:prstGeom>
        </p:spPr>
        <p:txBody>
          <a:bodyPr vert="horz" wrap="square" lIns="0" tIns="0" rIns="0" bIns="0" rtlCol="0" anchor="t" anchorCtr="0">
            <a:normAutofit/>
          </a:bodyPr>
          <a:lstStyle/>
          <a:p>
            <a:pPr>
              <a:lnSpc>
                <a:spcPct val="100000"/>
              </a:lnSpc>
            </a:pPr>
            <a:r>
              <a:rPr lang="en-US" sz="4575" b="1">
                <a:solidFill>
                  <a:schemeClr val="lt2">
                    <a:alpha val="100000"/>
                  </a:schemeClr>
                </a:solidFill>
                <a:latin typeface="Noto Sans SC"/>
                <a:ea typeface="Noto Sans SC"/>
                <a:cs typeface="Noto Sans SC"/>
              </a:rPr>
              <a:t>data collection plan</a:t>
            </a:r>
            <a:endParaRPr lang="en-US" sz="4575" b="1">
              <a:solidFill>
                <a:schemeClr val="lt2">
                  <a:alpha val="100000"/>
                </a:schemeClr>
              </a:solidFill>
              <a:latin typeface="Noto Sans SC"/>
              <a:ea typeface="Noto Sans SC"/>
              <a:cs typeface="Noto Sans SC"/>
            </a:endParaRPr>
          </a:p>
        </p:txBody>
      </p:sp>
      <p:sp>
        <p:nvSpPr>
          <p:cNvPr id="3" name="TextBox 3"/>
          <p:cNvSpPr txBox="1"/>
          <p:nvPr/>
        </p:nvSpPr>
        <p:spPr>
          <a:xfrm>
            <a:off x="1101929" y="1498692"/>
            <a:ext cx="5934075" cy="1104900"/>
          </a:xfrm>
          <a:prstGeom prst="rect">
            <a:avLst/>
          </a:prstGeom>
        </p:spPr>
        <p:txBody>
          <a:bodyPr vert="horz" wrap="square" lIns="0" tIns="0" rIns="0" bIns="0" rtlCol="0" anchor="t" anchorCtr="0">
            <a:spAutoFit/>
          </a:bodyPr>
          <a:lstStyle/>
          <a:p>
            <a:pPr>
              <a:lnSpc>
                <a:spcPct val="77000"/>
              </a:lnSpc>
            </a:pPr>
            <a:r>
              <a:rPr lang="en-US" sz="7200" b="1">
                <a:solidFill>
                  <a:schemeClr val="lt2">
                    <a:alpha val="100000"/>
                  </a:schemeClr>
                </a:solidFill>
                <a:latin typeface="Noto Sans SC"/>
                <a:ea typeface="Noto Sans SC"/>
                <a:cs typeface="Noto Sans SC"/>
              </a:rPr>
              <a:t>05</a:t>
            </a:r>
            <a:endParaRPr lang="en-US" sz="7200" b="1">
              <a:solidFill>
                <a:schemeClr val="lt2">
                  <a:alpha val="100000"/>
                </a:schemeClr>
              </a:solidFill>
              <a:latin typeface="Noto Sans SC"/>
              <a:ea typeface="Noto Sans SC"/>
              <a:cs typeface="Noto Sans SC"/>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794501" y="3329974"/>
            <a:ext cx="1005648" cy="1005648"/>
          </a:xfrm>
          <a:prstGeom prst="roundRect">
            <a:avLst>
              <a:gd name="adj" fmla="val 15104"/>
            </a:avLst>
          </a:prstGeom>
          <a:solidFill>
            <a:schemeClr val="accent1">
              <a:alpha val="100000"/>
            </a:schemeClr>
          </a:solidFill>
        </p:spPr>
      </p:sp>
      <p:sp>
        <p:nvSpPr>
          <p:cNvPr id="3" name="AutoShape 3"/>
          <p:cNvSpPr/>
          <p:nvPr/>
        </p:nvSpPr>
        <p:spPr>
          <a:xfrm>
            <a:off x="794501" y="5117778"/>
            <a:ext cx="1005648" cy="1005648"/>
          </a:xfrm>
          <a:prstGeom prst="roundRect">
            <a:avLst>
              <a:gd name="adj" fmla="val 15104"/>
            </a:avLst>
          </a:prstGeom>
          <a:solidFill>
            <a:schemeClr val="accent1">
              <a:alpha val="100000"/>
            </a:schemeClr>
          </a:solidFill>
        </p:spPr>
      </p:sp>
      <p:sp>
        <p:nvSpPr>
          <p:cNvPr id="4" name="TextBox 4"/>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Measurement System Analysis (MSA) Implementation Key Points</a:t>
            </a:r>
            <a:endParaRPr lang="en-US" sz="3000" b="1">
              <a:solidFill>
                <a:schemeClr val="dk2">
                  <a:alpha val="100000"/>
                </a:schemeClr>
              </a:solidFill>
              <a:latin typeface="Noto Sans SC"/>
              <a:ea typeface="Noto Sans SC"/>
              <a:cs typeface="Noto Sans SC"/>
            </a:endParaRPr>
          </a:p>
        </p:txBody>
      </p:sp>
      <p:sp>
        <p:nvSpPr>
          <p:cNvPr id="5" name="AutoShape 5"/>
          <p:cNvSpPr/>
          <p:nvPr/>
        </p:nvSpPr>
        <p:spPr>
          <a:xfrm>
            <a:off x="794501" y="1589794"/>
            <a:ext cx="1005648" cy="1005648"/>
          </a:xfrm>
          <a:prstGeom prst="roundRect">
            <a:avLst>
              <a:gd name="adj" fmla="val 15104"/>
            </a:avLst>
          </a:prstGeom>
          <a:solidFill>
            <a:schemeClr val="accent1">
              <a:alpha val="100000"/>
            </a:schemeClr>
          </a:solidFill>
        </p:spPr>
      </p:sp>
      <p:sp>
        <p:nvSpPr>
          <p:cNvPr id="6" name="TextBox 6"/>
          <p:cNvSpPr txBox="1"/>
          <p:nvPr/>
        </p:nvSpPr>
        <p:spPr>
          <a:xfrm>
            <a:off x="2068768" y="3634626"/>
            <a:ext cx="9355961" cy="1102152"/>
          </a:xfrm>
          <a:prstGeom prst="rect">
            <a:avLst/>
          </a:prstGeom>
        </p:spPr>
        <p:txBody>
          <a:bodyPr vert="horz" wrap="square" lIns="66008" tIns="33052" rIns="66008" bIns="33052" rtlCol="0" anchor="t" anchorCtr="0">
            <a:noAutofit/>
          </a:bodyPr>
          <a:lstStyle/>
          <a:p>
            <a:pPr algn="l">
              <a:lnSpc>
                <a:spcPct val="140000"/>
              </a:lnSpc>
            </a:pPr>
            <a:r>
              <a:rPr lang="en-US" sz="1500">
                <a:solidFill>
                  <a:schemeClr val="dk1">
                    <a:alpha val="100000"/>
                  </a:schemeClr>
                </a:solidFill>
                <a:latin typeface="Noto Sans SC"/>
                <a:ea typeface="Noto Sans SC"/>
                <a:cs typeface="Noto Sans SC"/>
              </a:rPr>
              <a:t>For continuous data, the mean-range method or ANOVA is used for analysis, while for discrete data, the Kappa statistic is used to evaluate inter-rater consistency to ensure that the method matches the characteristics of the data type.</a:t>
            </a:r>
            <a:endParaRPr lang="en-US" sz="1500">
              <a:solidFill>
                <a:schemeClr val="dk1">
                  <a:alpha val="100000"/>
                </a:schemeClr>
              </a:solidFill>
              <a:latin typeface="Noto Sans SC"/>
              <a:ea typeface="Noto Sans SC"/>
              <a:cs typeface="Noto Sans SC"/>
            </a:endParaRPr>
          </a:p>
        </p:txBody>
      </p:sp>
      <p:sp>
        <p:nvSpPr>
          <p:cNvPr id="7" name="TextBox 7"/>
          <p:cNvSpPr txBox="1"/>
          <p:nvPr/>
        </p:nvSpPr>
        <p:spPr>
          <a:xfrm>
            <a:off x="2068768" y="3097764"/>
            <a:ext cx="7126614" cy="582634"/>
          </a:xfrm>
          <a:prstGeom prst="rect">
            <a:avLst/>
          </a:prstGeom>
        </p:spPr>
        <p:txBody>
          <a:bodyPr vert="horz" wrap="square" lIns="66008" tIns="33052" rIns="66008" bIns="33052" rtlCol="0" anchor="ctr" anchorCtr="0">
            <a:noAutofit/>
          </a:bodyPr>
          <a:lstStyle/>
          <a:p>
            <a:pPr algn="l">
              <a:lnSpc>
                <a:spcPct val="120000"/>
              </a:lnSpc>
            </a:pPr>
            <a:r>
              <a:rPr lang="en-US" sz="2400" b="1">
                <a:solidFill>
                  <a:schemeClr val="accent1">
                    <a:alpha val="100000"/>
                  </a:schemeClr>
                </a:solidFill>
                <a:latin typeface="Noto Sans SC"/>
                <a:ea typeface="Noto Sans SC"/>
                <a:cs typeface="Noto Sans SC"/>
              </a:rPr>
              <a:t>Choose appropriate data type analysis methods</a:t>
            </a:r>
            <a:endParaRPr lang="en-US" sz="2400" b="1">
              <a:solidFill>
                <a:schemeClr val="accent1">
                  <a:alpha val="100000"/>
                </a:schemeClr>
              </a:solidFill>
              <a:latin typeface="Noto Sans SC"/>
              <a:ea typeface="Noto Sans SC"/>
              <a:cs typeface="Noto Sans SC"/>
            </a:endParaRPr>
          </a:p>
        </p:txBody>
      </p:sp>
      <p:sp>
        <p:nvSpPr>
          <p:cNvPr id="8" name="Freeform 8"/>
          <p:cNvSpPr/>
          <p:nvPr/>
        </p:nvSpPr>
        <p:spPr>
          <a:xfrm>
            <a:off x="1083690" y="1852261"/>
            <a:ext cx="427271" cy="427271"/>
          </a:xfrm>
          <a:custGeom>
            <a:avLst/>
            <a:gdLst/>
            <a:ahLst/>
            <a:cxnLst/>
            <a:rect l="l" t="t" r="r" b="b"/>
            <a:pathLst>
              <a:path w="304800" h="304800">
                <a:moveTo>
                  <a:pt x="167640" y="0"/>
                </a:moveTo>
                <a:lnTo>
                  <a:pt x="182880" y="0"/>
                </a:lnTo>
                <a:lnTo>
                  <a:pt x="182880" y="45720"/>
                </a:lnTo>
                <a:lnTo>
                  <a:pt x="228600" y="152400"/>
                </a:lnTo>
                <a:lnTo>
                  <a:pt x="228600" y="274320"/>
                </a:lnTo>
                <a:cubicBezTo>
                  <a:pt x="228600" y="291151"/>
                  <a:pt x="214951" y="304800"/>
                  <a:pt x="198120" y="304800"/>
                </a:cubicBezTo>
                <a:lnTo>
                  <a:pt x="198120" y="304800"/>
                </a:lnTo>
                <a:lnTo>
                  <a:pt x="76200" y="304800"/>
                </a:lnTo>
                <a:cubicBezTo>
                  <a:pt x="59436" y="304800"/>
                  <a:pt x="40996" y="291998"/>
                  <a:pt x="35052" y="276149"/>
                </a:cubicBezTo>
                <a:lnTo>
                  <a:pt x="0" y="182880"/>
                </a:lnTo>
                <a:lnTo>
                  <a:pt x="0" y="152400"/>
                </a:lnTo>
                <a:cubicBezTo>
                  <a:pt x="0" y="135569"/>
                  <a:pt x="13649" y="121920"/>
                  <a:pt x="30480" y="121920"/>
                </a:cubicBezTo>
                <a:lnTo>
                  <a:pt x="30480" y="121920"/>
                </a:lnTo>
                <a:lnTo>
                  <a:pt x="137160" y="121920"/>
                </a:lnTo>
                <a:lnTo>
                  <a:pt x="137160" y="30480"/>
                </a:lnTo>
                <a:cubicBezTo>
                  <a:pt x="137160" y="13649"/>
                  <a:pt x="150809" y="0"/>
                  <a:pt x="167640" y="0"/>
                </a:cubicBezTo>
                <a:lnTo>
                  <a:pt x="167640" y="0"/>
                </a:lnTo>
                <a:close/>
              </a:path>
              <a:path w="304800" h="304800">
                <a:moveTo>
                  <a:pt x="259080" y="152400"/>
                </a:moveTo>
                <a:lnTo>
                  <a:pt x="304800" y="152400"/>
                </a:lnTo>
                <a:lnTo>
                  <a:pt x="304800" y="304800"/>
                </a:lnTo>
                <a:lnTo>
                  <a:pt x="259080" y="304800"/>
                </a:lnTo>
                <a:lnTo>
                  <a:pt x="259080" y="152400"/>
                </a:lnTo>
              </a:path>
            </a:pathLst>
          </a:custGeom>
          <a:solidFill>
            <a:srgbClr val="FFFFFF">
              <a:alpha val="100000"/>
            </a:srgbClr>
          </a:solidFill>
        </p:spPr>
      </p:sp>
      <p:sp>
        <p:nvSpPr>
          <p:cNvPr id="9" name="Freeform 9"/>
          <p:cNvSpPr/>
          <p:nvPr/>
        </p:nvSpPr>
        <p:spPr>
          <a:xfrm>
            <a:off x="1070766" y="3606239"/>
            <a:ext cx="453118" cy="453118"/>
          </a:xfrm>
          <a:custGeom>
            <a:avLst/>
            <a:gdLst/>
            <a:ahLst/>
            <a:cxnLst/>
            <a:rect l="l" t="t" r="r" b="b"/>
            <a:pathLst>
              <a:path w="304800" h="304800">
                <a:moveTo>
                  <a:pt x="0" y="209550"/>
                </a:moveTo>
                <a:lnTo>
                  <a:pt x="152410" y="247650"/>
                </a:lnTo>
                <a:lnTo>
                  <a:pt x="304800" y="209550"/>
                </a:lnTo>
                <a:lnTo>
                  <a:pt x="304800" y="247650"/>
                </a:lnTo>
                <a:lnTo>
                  <a:pt x="152410" y="285750"/>
                </a:lnTo>
                <a:lnTo>
                  <a:pt x="0" y="247650"/>
                </a:lnTo>
                <a:close/>
              </a:path>
              <a:path w="304800" h="304800">
                <a:moveTo>
                  <a:pt x="0" y="133350"/>
                </a:moveTo>
                <a:lnTo>
                  <a:pt x="152410" y="171450"/>
                </a:lnTo>
                <a:lnTo>
                  <a:pt x="304800" y="133350"/>
                </a:lnTo>
                <a:lnTo>
                  <a:pt x="304800" y="171450"/>
                </a:lnTo>
                <a:lnTo>
                  <a:pt x="152410" y="209550"/>
                </a:lnTo>
                <a:lnTo>
                  <a:pt x="0" y="171450"/>
                </a:lnTo>
                <a:close/>
              </a:path>
              <a:path w="304800" h="304800">
                <a:moveTo>
                  <a:pt x="0" y="57150"/>
                </a:moveTo>
                <a:lnTo>
                  <a:pt x="152410" y="19050"/>
                </a:lnTo>
                <a:lnTo>
                  <a:pt x="304800" y="57150"/>
                </a:lnTo>
                <a:lnTo>
                  <a:pt x="304800" y="95250"/>
                </a:lnTo>
                <a:lnTo>
                  <a:pt x="152410" y="133350"/>
                </a:lnTo>
                <a:lnTo>
                  <a:pt x="0" y="95250"/>
                </a:lnTo>
              </a:path>
            </a:pathLst>
          </a:custGeom>
          <a:solidFill>
            <a:srgbClr val="FFFFFF">
              <a:alpha val="100000"/>
            </a:srgbClr>
          </a:solidFill>
        </p:spPr>
      </p:sp>
      <p:sp>
        <p:nvSpPr>
          <p:cNvPr id="10" name="Freeform 10"/>
          <p:cNvSpPr/>
          <p:nvPr/>
        </p:nvSpPr>
        <p:spPr>
          <a:xfrm>
            <a:off x="1078579" y="5401856"/>
            <a:ext cx="437493" cy="437493"/>
          </a:xfrm>
          <a:custGeom>
            <a:avLst/>
            <a:gdLst/>
            <a:ahLst/>
            <a:cxnLst/>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sp>
      <p:sp>
        <p:nvSpPr>
          <p:cNvPr id="11" name="TextBox 11"/>
          <p:cNvSpPr txBox="1"/>
          <p:nvPr/>
        </p:nvSpPr>
        <p:spPr>
          <a:xfrm>
            <a:off x="2068768" y="1867527"/>
            <a:ext cx="9355961" cy="1104421"/>
          </a:xfrm>
          <a:prstGeom prst="rect">
            <a:avLst/>
          </a:prstGeom>
        </p:spPr>
        <p:txBody>
          <a:bodyPr vert="horz" wrap="square" lIns="66008" tIns="33052" rIns="66008" bIns="33052" rtlCol="0" anchor="t" anchorCtr="0">
            <a:noAutofit/>
          </a:bodyPr>
          <a:lstStyle/>
          <a:p>
            <a:pPr algn="l">
              <a:lnSpc>
                <a:spcPct val="140000"/>
              </a:lnSpc>
            </a:pPr>
            <a:r>
              <a:rPr lang="en-US" sz="1500">
                <a:solidFill>
                  <a:schemeClr val="dk1">
                    <a:alpha val="100000"/>
                  </a:schemeClr>
                </a:solidFill>
                <a:latin typeface="Noto Sans SC"/>
                <a:ea typeface="Noto Sans SC"/>
                <a:cs typeface="Noto Sans SC"/>
              </a:rPr>
              <a:t>Before implementing MSA, it is necessary to clarify the core indicators of the system such as stability, deviation, linearity, repeatability and reproducibility to ensure the consistency and reliability of the measurement results. For example, GR&amp;R analysis is used to evaluate the proportion of variation caused by equipment versus personnel.</a:t>
            </a:r>
            <a:endParaRPr lang="en-US" sz="1500">
              <a:solidFill>
                <a:schemeClr val="dk1">
                  <a:alpha val="100000"/>
                </a:schemeClr>
              </a:solidFill>
              <a:latin typeface="Noto Sans SC"/>
              <a:ea typeface="Noto Sans SC"/>
              <a:cs typeface="Noto Sans SC"/>
            </a:endParaRPr>
          </a:p>
        </p:txBody>
      </p:sp>
      <p:sp>
        <p:nvSpPr>
          <p:cNvPr id="12" name="TextBox 12"/>
          <p:cNvSpPr txBox="1"/>
          <p:nvPr/>
        </p:nvSpPr>
        <p:spPr>
          <a:xfrm>
            <a:off x="2068768" y="1330664"/>
            <a:ext cx="7126614" cy="582634"/>
          </a:xfrm>
          <a:prstGeom prst="rect">
            <a:avLst/>
          </a:prstGeom>
        </p:spPr>
        <p:txBody>
          <a:bodyPr vert="horz" wrap="square" lIns="66008" tIns="33052" rIns="66008" bIns="33052" rtlCol="0" anchor="ctr" anchorCtr="0">
            <a:noAutofit/>
          </a:bodyPr>
          <a:lstStyle/>
          <a:p>
            <a:pPr algn="l">
              <a:lnSpc>
                <a:spcPct val="120000"/>
              </a:lnSpc>
            </a:pPr>
            <a:r>
              <a:rPr lang="en-US" sz="2400" b="1">
                <a:solidFill>
                  <a:schemeClr val="accent1">
                    <a:alpha val="100000"/>
                  </a:schemeClr>
                </a:solidFill>
                <a:latin typeface="Noto Sans SC"/>
                <a:ea typeface="Noto Sans SC"/>
                <a:cs typeface="Noto Sans SC"/>
              </a:rPr>
              <a:t>Determine measurement system performance standards</a:t>
            </a:r>
            <a:endParaRPr lang="en-US" sz="2400" b="1">
              <a:solidFill>
                <a:schemeClr val="accent1">
                  <a:alpha val="100000"/>
                </a:schemeClr>
              </a:solidFill>
              <a:latin typeface="Noto Sans SC"/>
              <a:ea typeface="Noto Sans SC"/>
              <a:cs typeface="Noto Sans SC"/>
            </a:endParaRPr>
          </a:p>
        </p:txBody>
      </p:sp>
      <p:sp>
        <p:nvSpPr>
          <p:cNvPr id="13" name="TextBox 13"/>
          <p:cNvSpPr txBox="1"/>
          <p:nvPr/>
        </p:nvSpPr>
        <p:spPr>
          <a:xfrm>
            <a:off x="2068768" y="5332100"/>
            <a:ext cx="9355961" cy="1112888"/>
          </a:xfrm>
          <a:prstGeom prst="rect">
            <a:avLst/>
          </a:prstGeom>
        </p:spPr>
        <p:txBody>
          <a:bodyPr vert="horz" wrap="square" lIns="66008" tIns="33052" rIns="66008" bIns="33052" rtlCol="0" anchor="t" anchorCtr="0">
            <a:noAutofit/>
          </a:bodyPr>
          <a:lstStyle/>
          <a:p>
            <a:pPr algn="l">
              <a:lnSpc>
                <a:spcPct val="140000"/>
              </a:lnSpc>
            </a:pPr>
            <a:r>
              <a:rPr lang="en-US" sz="1500">
                <a:solidFill>
                  <a:schemeClr val="dk1">
                    <a:alpha val="100000"/>
                  </a:schemeClr>
                </a:solidFill>
                <a:latin typeface="Noto Sans SC"/>
                <a:ea typeface="Noto Sans SC"/>
                <a:cs typeface="Noto Sans SC"/>
              </a:rPr>
              <a:t>Develop countermeasures based on the error proportion (&lt;10% acceptable, 10%-30% need improvement, &gt;30% unusable), such as calibrating equipment, standardizing operating procedures, or increasing the number of measurements to reduce random errors.</a:t>
            </a:r>
            <a:endParaRPr lang="en-US" sz="1500">
              <a:solidFill>
                <a:schemeClr val="dk1">
                  <a:alpha val="100000"/>
                </a:schemeClr>
              </a:solidFill>
              <a:latin typeface="Noto Sans SC"/>
              <a:ea typeface="Noto Sans SC"/>
              <a:cs typeface="Noto Sans SC"/>
            </a:endParaRPr>
          </a:p>
        </p:txBody>
      </p:sp>
      <p:sp>
        <p:nvSpPr>
          <p:cNvPr id="14" name="TextBox 14"/>
          <p:cNvSpPr txBox="1"/>
          <p:nvPr/>
        </p:nvSpPr>
        <p:spPr>
          <a:xfrm>
            <a:off x="2068768" y="4813719"/>
            <a:ext cx="7126614" cy="582634"/>
          </a:xfrm>
          <a:prstGeom prst="rect">
            <a:avLst/>
          </a:prstGeom>
        </p:spPr>
        <p:txBody>
          <a:bodyPr vert="horz" wrap="square" lIns="66008" tIns="33052" rIns="66008" bIns="33052" rtlCol="0" anchor="ctr" anchorCtr="0">
            <a:noAutofit/>
          </a:bodyPr>
          <a:lstStyle/>
          <a:p>
            <a:pPr algn="l">
              <a:lnSpc>
                <a:spcPct val="120000"/>
              </a:lnSpc>
            </a:pPr>
            <a:r>
              <a:rPr lang="en-US" sz="2400" b="1">
                <a:solidFill>
                  <a:schemeClr val="accent1">
                    <a:alpha val="100000"/>
                  </a:schemeClr>
                </a:solidFill>
                <a:latin typeface="Noto Sans SC"/>
                <a:ea typeface="Noto Sans SC"/>
                <a:cs typeface="Noto Sans SC"/>
              </a:rPr>
              <a:t>Implement error level determination and improvement</a:t>
            </a:r>
            <a:endParaRPr lang="en-US" sz="2400" b="1">
              <a:solidFill>
                <a:schemeClr val="accent1">
                  <a:alpha val="100000"/>
                </a:schemeClr>
              </a:solidFill>
              <a:latin typeface="Noto Sans SC"/>
              <a:ea typeface="Noto Sans SC"/>
              <a:cs typeface="Noto Sans SC"/>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Data stratification strategies and sampling techniques</a:t>
            </a:r>
            <a:endParaRPr lang="en-US" sz="3000" b="1">
              <a:solidFill>
                <a:schemeClr val="dk2">
                  <a:alpha val="100000"/>
                </a:schemeClr>
              </a:solidFill>
              <a:latin typeface="Noto Sans SC"/>
              <a:ea typeface="Noto Sans SC"/>
              <a:cs typeface="Noto Sans SC"/>
            </a:endParaRPr>
          </a:p>
        </p:txBody>
      </p:sp>
      <p:sp>
        <p:nvSpPr>
          <p:cNvPr id="3" name="TextBox 3"/>
          <p:cNvSpPr txBox="1"/>
          <p:nvPr/>
        </p:nvSpPr>
        <p:spPr>
          <a:xfrm>
            <a:off x="1297192" y="1308287"/>
            <a:ext cx="4348638" cy="605790"/>
          </a:xfrm>
          <a:prstGeom prst="rect">
            <a:avLst/>
          </a:prstGeom>
        </p:spPr>
        <p:txBody>
          <a:bodyPr vert="horz" wrap="square" lIns="123825" tIns="123825" rIns="57150" bIns="123825" rtlCol="0" anchor="ctr" anchorCtr="0">
            <a:noAutofit/>
          </a:bodyPr>
          <a:lstStyle/>
          <a:p>
            <a:pPr>
              <a:lnSpc>
                <a:spcPct val="120000"/>
              </a:lnSpc>
              <a:spcBef>
                <a:spcPts val="450"/>
              </a:spcBef>
            </a:pPr>
            <a:r>
              <a:rPr lang="en-US" sz="2000" b="1">
                <a:solidFill>
                  <a:schemeClr val="accent1">
                    <a:alpha val="100000"/>
                  </a:schemeClr>
                </a:solidFill>
                <a:latin typeface="Noto Sans SC"/>
                <a:ea typeface="Noto Sans SC"/>
                <a:cs typeface="Noto Sans SC"/>
              </a:rPr>
              <a:t>Stratification principles based on process characteristics</a:t>
            </a:r>
            <a:endParaRPr lang="en-US" sz="2000" b="1">
              <a:solidFill>
                <a:schemeClr val="accent1">
                  <a:alpha val="100000"/>
                </a:schemeClr>
              </a:solidFill>
              <a:latin typeface="Noto Sans SC"/>
              <a:ea typeface="Noto Sans SC"/>
              <a:cs typeface="Noto Sans SC"/>
            </a:endParaRPr>
          </a:p>
        </p:txBody>
      </p:sp>
      <p:sp>
        <p:nvSpPr>
          <p:cNvPr id="4" name="TextBox 4"/>
          <p:cNvSpPr txBox="1"/>
          <p:nvPr/>
        </p:nvSpPr>
        <p:spPr>
          <a:xfrm>
            <a:off x="1297192" y="1833343"/>
            <a:ext cx="10311874" cy="708938"/>
          </a:xfrm>
          <a:prstGeom prst="rect">
            <a:avLst/>
          </a:prstGeom>
        </p:spPr>
        <p:txBody>
          <a:bodyPr vert="horz" wrap="square" lIns="123825" tIns="0" rIns="57150" bIns="0" rtlCol="0" anchor="t" anchorCtr="0">
            <a:noAutofit/>
          </a:bodyPr>
          <a:lstStyle/>
          <a:p>
            <a:pPr>
              <a:lnSpc>
                <a:spcPct val="140000"/>
              </a:lnSpc>
            </a:pPr>
            <a:r>
              <a:rPr lang="en-US" sz="1500">
                <a:solidFill>
                  <a:schemeClr val="dk1">
                    <a:alpha val="100000"/>
                  </a:schemeClr>
                </a:solidFill>
                <a:latin typeface="Noto Sans SC"/>
                <a:ea typeface="Noto Sans SC"/>
                <a:cs typeface="Noto Sans SC"/>
              </a:rPr>
              <a:t>Stratify data by key factors such as time shift, equipment model, operator, etc. to identify potential sources of variation. For example, in production line analysis, batch data of different machines or raw materials need to be distinguished.</a:t>
            </a:r>
            <a:endParaRPr lang="en-US" sz="1500">
              <a:solidFill>
                <a:schemeClr val="dk1">
                  <a:alpha val="100000"/>
                </a:schemeClr>
              </a:solidFill>
              <a:latin typeface="Noto Sans SC"/>
              <a:ea typeface="Noto Sans SC"/>
              <a:cs typeface="Noto Sans SC"/>
            </a:endParaRPr>
          </a:p>
        </p:txBody>
      </p:sp>
      <p:sp>
        <p:nvSpPr>
          <p:cNvPr id="5" name="AutoShape 5"/>
          <p:cNvSpPr/>
          <p:nvPr/>
        </p:nvSpPr>
        <p:spPr>
          <a:xfrm>
            <a:off x="839115" y="1512589"/>
            <a:ext cx="197186" cy="197186"/>
          </a:xfrm>
          <a:prstGeom prst="ellipse">
            <a:avLst/>
          </a:prstGeom>
          <a:solidFill>
            <a:schemeClr val="accent1">
              <a:alpha val="100000"/>
            </a:schemeClr>
          </a:solidFill>
        </p:spPr>
      </p:sp>
      <p:sp>
        <p:nvSpPr>
          <p:cNvPr id="6" name="AutoShape 6"/>
          <p:cNvSpPr/>
          <p:nvPr/>
        </p:nvSpPr>
        <p:spPr>
          <a:xfrm>
            <a:off x="839115" y="2734848"/>
            <a:ext cx="197186" cy="197186"/>
          </a:xfrm>
          <a:prstGeom prst="ellipse">
            <a:avLst/>
          </a:prstGeom>
          <a:solidFill>
            <a:schemeClr val="accent1">
              <a:alpha val="100000"/>
            </a:schemeClr>
          </a:solidFill>
        </p:spPr>
      </p:sp>
      <p:sp>
        <p:nvSpPr>
          <p:cNvPr id="7" name="AutoShape 7"/>
          <p:cNvSpPr/>
          <p:nvPr/>
        </p:nvSpPr>
        <p:spPr>
          <a:xfrm>
            <a:off x="839115" y="5185395"/>
            <a:ext cx="197186" cy="197186"/>
          </a:xfrm>
          <a:prstGeom prst="ellipse">
            <a:avLst/>
          </a:prstGeom>
          <a:solidFill>
            <a:schemeClr val="accent1">
              <a:alpha val="100000"/>
            </a:schemeClr>
          </a:solidFill>
        </p:spPr>
      </p:sp>
      <p:cxnSp>
        <p:nvCxnSpPr>
          <p:cNvPr id="8" name="Connector 8"/>
          <p:cNvCxnSpPr/>
          <p:nvPr/>
        </p:nvCxnSpPr>
        <p:spPr>
          <a:xfrm>
            <a:off x="937708" y="1624780"/>
            <a:ext cx="0" cy="5245143"/>
          </a:xfrm>
          <a:prstGeom prst="line">
            <a:avLst/>
          </a:prstGeom>
          <a:ln w="1905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9" name="AutoShape 9"/>
          <p:cNvSpPr/>
          <p:nvPr/>
        </p:nvSpPr>
        <p:spPr>
          <a:xfrm>
            <a:off x="839115" y="3958481"/>
            <a:ext cx="197186" cy="197186"/>
          </a:xfrm>
          <a:prstGeom prst="ellipse">
            <a:avLst/>
          </a:prstGeom>
          <a:solidFill>
            <a:schemeClr val="accent1">
              <a:alpha val="100000"/>
            </a:schemeClr>
          </a:solidFill>
        </p:spPr>
      </p:sp>
      <p:sp>
        <p:nvSpPr>
          <p:cNvPr id="10" name="TextBox 10"/>
          <p:cNvSpPr txBox="1"/>
          <p:nvPr/>
        </p:nvSpPr>
        <p:spPr>
          <a:xfrm>
            <a:off x="1297192" y="2503866"/>
            <a:ext cx="4348638" cy="605790"/>
          </a:xfrm>
          <a:prstGeom prst="rect">
            <a:avLst/>
          </a:prstGeom>
        </p:spPr>
        <p:txBody>
          <a:bodyPr vert="horz" wrap="square" lIns="123825" tIns="123825" rIns="57150" bIns="123825" rtlCol="0" anchor="ctr" anchorCtr="0">
            <a:noAutofit/>
          </a:bodyPr>
          <a:lstStyle/>
          <a:p>
            <a:pPr>
              <a:lnSpc>
                <a:spcPct val="120000"/>
              </a:lnSpc>
              <a:spcBef>
                <a:spcPts val="450"/>
              </a:spcBef>
            </a:pPr>
            <a:r>
              <a:rPr lang="en-US" sz="2000" b="1">
                <a:solidFill>
                  <a:schemeClr val="accent1">
                    <a:alpha val="100000"/>
                  </a:schemeClr>
                </a:solidFill>
                <a:latin typeface="Noto Sans SC"/>
                <a:ea typeface="Noto Sans SC"/>
                <a:cs typeface="Noto Sans SC"/>
              </a:rPr>
              <a:t>Combined application of random sampling and systematic sampling</a:t>
            </a:r>
            <a:endParaRPr lang="en-US" sz="2000" b="1">
              <a:solidFill>
                <a:schemeClr val="accent1">
                  <a:alpha val="100000"/>
                </a:schemeClr>
              </a:solidFill>
              <a:latin typeface="Noto Sans SC"/>
              <a:ea typeface="Noto Sans SC"/>
              <a:cs typeface="Noto Sans SC"/>
            </a:endParaRPr>
          </a:p>
        </p:txBody>
      </p:sp>
      <p:sp>
        <p:nvSpPr>
          <p:cNvPr id="11" name="TextBox 11"/>
          <p:cNvSpPr txBox="1"/>
          <p:nvPr/>
        </p:nvSpPr>
        <p:spPr>
          <a:xfrm>
            <a:off x="1297192" y="3028921"/>
            <a:ext cx="10311874" cy="708938"/>
          </a:xfrm>
          <a:prstGeom prst="rect">
            <a:avLst/>
          </a:prstGeom>
        </p:spPr>
        <p:txBody>
          <a:bodyPr vert="horz" wrap="square" lIns="123825" tIns="0" rIns="57150" bIns="0" rtlCol="0" anchor="t" anchorCtr="0">
            <a:noAutofit/>
          </a:bodyPr>
          <a:lstStyle/>
          <a:p>
            <a:pPr>
              <a:lnSpc>
                <a:spcPct val="140000"/>
              </a:lnSpc>
            </a:pPr>
            <a:r>
              <a:rPr lang="en-US" sz="1500">
                <a:solidFill>
                  <a:schemeClr val="dk1">
                    <a:alpha val="100000"/>
                  </a:schemeClr>
                </a:solidFill>
                <a:latin typeface="Noto Sans SC"/>
                <a:ea typeface="Noto Sans SC"/>
                <a:cs typeface="Noto Sans SC"/>
              </a:rPr>
              <a:t>Simple random sampling is suitable for uniform processes, while periodic problems require systematic sampling (such as 5 items per hour) to ensure that the sample covers all potential variation patterns.</a:t>
            </a:r>
            <a:endParaRPr lang="en-US" sz="1500">
              <a:solidFill>
                <a:schemeClr val="dk1">
                  <a:alpha val="100000"/>
                </a:schemeClr>
              </a:solidFill>
              <a:latin typeface="Noto Sans SC"/>
              <a:ea typeface="Noto Sans SC"/>
              <a:cs typeface="Noto Sans SC"/>
            </a:endParaRPr>
          </a:p>
        </p:txBody>
      </p:sp>
      <p:sp>
        <p:nvSpPr>
          <p:cNvPr id="12" name="TextBox 12"/>
          <p:cNvSpPr txBox="1"/>
          <p:nvPr/>
        </p:nvSpPr>
        <p:spPr>
          <a:xfrm>
            <a:off x="1297192" y="3735521"/>
            <a:ext cx="4348638" cy="605790"/>
          </a:xfrm>
          <a:prstGeom prst="rect">
            <a:avLst/>
          </a:prstGeom>
        </p:spPr>
        <p:txBody>
          <a:bodyPr vert="horz" wrap="square" lIns="123825" tIns="123825" rIns="57150" bIns="123825" rtlCol="0" anchor="ctr" anchorCtr="0">
            <a:noAutofit/>
          </a:bodyPr>
          <a:lstStyle/>
          <a:p>
            <a:pPr>
              <a:lnSpc>
                <a:spcPct val="120000"/>
              </a:lnSpc>
              <a:spcBef>
                <a:spcPts val="450"/>
              </a:spcBef>
            </a:pPr>
            <a:r>
              <a:rPr lang="en-US" sz="2000" b="1">
                <a:solidFill>
                  <a:schemeClr val="accent1">
                    <a:alpha val="100000"/>
                  </a:schemeClr>
                </a:solidFill>
                <a:latin typeface="Noto Sans SC"/>
                <a:ea typeface="Noto Sans SC"/>
                <a:cs typeface="Noto Sans SC"/>
              </a:rPr>
              <a:t>Statistical basis for sample size calculation</a:t>
            </a:r>
            <a:endParaRPr lang="en-US" sz="2000" b="1">
              <a:solidFill>
                <a:schemeClr val="accent1">
                  <a:alpha val="100000"/>
                </a:schemeClr>
              </a:solidFill>
              <a:latin typeface="Noto Sans SC"/>
              <a:ea typeface="Noto Sans SC"/>
              <a:cs typeface="Noto Sans SC"/>
            </a:endParaRPr>
          </a:p>
        </p:txBody>
      </p:sp>
      <p:sp>
        <p:nvSpPr>
          <p:cNvPr id="13" name="TextBox 13"/>
          <p:cNvSpPr txBox="1"/>
          <p:nvPr/>
        </p:nvSpPr>
        <p:spPr>
          <a:xfrm>
            <a:off x="1297192" y="4260576"/>
            <a:ext cx="10311874" cy="708938"/>
          </a:xfrm>
          <a:prstGeom prst="rect">
            <a:avLst/>
          </a:prstGeom>
        </p:spPr>
        <p:txBody>
          <a:bodyPr vert="horz" wrap="square" lIns="123825" tIns="0" rIns="57150" bIns="0" rtlCol="0" anchor="t" anchorCtr="0">
            <a:noAutofit/>
          </a:bodyPr>
          <a:lstStyle/>
          <a:p>
            <a:pPr>
              <a:lnSpc>
                <a:spcPct val="140000"/>
              </a:lnSpc>
            </a:pPr>
            <a:r>
              <a:rPr lang="en-US" sz="1500">
                <a:solidFill>
                  <a:schemeClr val="dk1">
                    <a:alpha val="100000"/>
                  </a:schemeClr>
                </a:solidFill>
                <a:latin typeface="Noto Sans SC"/>
                <a:ea typeface="Noto Sans SC"/>
                <a:cs typeface="Noto Sans SC"/>
              </a:rPr>
              <a:t>The minimum sample size is calculated based on the confidence level (usually 95%), allowed error and population variance. 30 sample points are commonly used for continuous data, and attribute data must meet the condition of np≥5.</a:t>
            </a:r>
            <a:endParaRPr lang="en-US" sz="1500">
              <a:solidFill>
                <a:schemeClr val="dk1">
                  <a:alpha val="100000"/>
                </a:schemeClr>
              </a:solidFill>
              <a:latin typeface="Noto Sans SC"/>
              <a:ea typeface="Noto Sans SC"/>
              <a:cs typeface="Noto Sans SC"/>
            </a:endParaRPr>
          </a:p>
        </p:txBody>
      </p:sp>
      <p:sp>
        <p:nvSpPr>
          <p:cNvPr id="14" name="TextBox 14"/>
          <p:cNvSpPr txBox="1"/>
          <p:nvPr/>
        </p:nvSpPr>
        <p:spPr>
          <a:xfrm>
            <a:off x="1297192" y="4980154"/>
            <a:ext cx="4348638" cy="605790"/>
          </a:xfrm>
          <a:prstGeom prst="rect">
            <a:avLst/>
          </a:prstGeom>
        </p:spPr>
        <p:txBody>
          <a:bodyPr vert="horz" wrap="square" lIns="123825" tIns="123825" rIns="57150" bIns="123825" rtlCol="0" anchor="ctr" anchorCtr="0">
            <a:noAutofit/>
          </a:bodyPr>
          <a:lstStyle/>
          <a:p>
            <a:pPr>
              <a:lnSpc>
                <a:spcPct val="120000"/>
              </a:lnSpc>
              <a:spcBef>
                <a:spcPts val="450"/>
              </a:spcBef>
            </a:pPr>
            <a:r>
              <a:rPr lang="en-US" sz="2000" b="1">
                <a:solidFill>
                  <a:schemeClr val="accent1">
                    <a:alpha val="100000"/>
                  </a:schemeClr>
                </a:solidFill>
                <a:latin typeface="Noto Sans SC"/>
                <a:ea typeface="Noto Sans SC"/>
                <a:cs typeface="Noto Sans SC"/>
              </a:rPr>
              <a:t>Steps to implement stratified sampling</a:t>
            </a:r>
            <a:endParaRPr lang="en-US" sz="2000" b="1">
              <a:solidFill>
                <a:schemeClr val="accent1">
                  <a:alpha val="100000"/>
                </a:schemeClr>
              </a:solidFill>
              <a:latin typeface="Noto Sans SC"/>
              <a:ea typeface="Noto Sans SC"/>
              <a:cs typeface="Noto Sans SC"/>
            </a:endParaRPr>
          </a:p>
        </p:txBody>
      </p:sp>
      <p:sp>
        <p:nvSpPr>
          <p:cNvPr id="15" name="TextBox 15"/>
          <p:cNvSpPr txBox="1"/>
          <p:nvPr/>
        </p:nvSpPr>
        <p:spPr>
          <a:xfrm>
            <a:off x="1297192" y="5505210"/>
            <a:ext cx="10311874" cy="708938"/>
          </a:xfrm>
          <a:prstGeom prst="rect">
            <a:avLst/>
          </a:prstGeom>
        </p:spPr>
        <p:txBody>
          <a:bodyPr vert="horz" wrap="square" lIns="123825" tIns="0" rIns="57150" bIns="0" rtlCol="0" anchor="t" anchorCtr="0">
            <a:noAutofit/>
          </a:bodyPr>
          <a:lstStyle/>
          <a:p>
            <a:pPr>
              <a:lnSpc>
                <a:spcPct val="140000"/>
              </a:lnSpc>
            </a:pPr>
            <a:r>
              <a:rPr lang="en-US" sz="1500">
                <a:solidFill>
                  <a:schemeClr val="dk1">
                    <a:alpha val="100000"/>
                  </a:schemeClr>
                </a:solidFill>
                <a:latin typeface="Noto Sans SC"/>
                <a:ea typeface="Noto Sans SC"/>
                <a:cs typeface="Noto Sans SC"/>
              </a:rPr>
              <a:t>First define layer-level variables (such as process parameter range), then allocate the sample size of each layer proportionally, and finally perform sampling for each layer independently to ensure that each layer of variation is fully represented.</a:t>
            </a:r>
            <a:endParaRPr lang="en-US" sz="1500">
              <a:solidFill>
                <a:schemeClr val="dk1">
                  <a:alpha val="100000"/>
                </a:schemeClr>
              </a:solidFill>
              <a:latin typeface="Noto Sans SC"/>
              <a:ea typeface="Noto Sans SC"/>
              <a:cs typeface="Noto Sans SC"/>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4552145" y="1505857"/>
            <a:ext cx="3087256" cy="2448513"/>
          </a:xfrm>
          <a:prstGeom prst="rect">
            <a:avLst/>
          </a:prstGeom>
          <a:gradFill>
            <a:gsLst>
              <a:gs pos="0">
                <a:schemeClr val="lt1">
                  <a:alpha val="0"/>
                </a:schemeClr>
              </a:gs>
              <a:gs pos="100000">
                <a:schemeClr val="lt2">
                  <a:alpha val="100000"/>
                </a:schemeClr>
              </a:gs>
            </a:gsLst>
            <a:lin ang="16200000"/>
          </a:gradFill>
        </p:spPr>
      </p:sp>
      <p:sp>
        <p:nvSpPr>
          <p:cNvPr id="3" name="AutoShape 3"/>
          <p:cNvSpPr/>
          <p:nvPr/>
        </p:nvSpPr>
        <p:spPr>
          <a:xfrm>
            <a:off x="8129196" y="3967915"/>
            <a:ext cx="3087256" cy="2448513"/>
          </a:xfrm>
          <a:prstGeom prst="rect">
            <a:avLst/>
          </a:prstGeom>
          <a:gradFill>
            <a:gsLst>
              <a:gs pos="0">
                <a:schemeClr val="lt1">
                  <a:alpha val="0"/>
                </a:schemeClr>
              </a:gs>
              <a:gs pos="100000">
                <a:schemeClr val="lt2">
                  <a:alpha val="100000"/>
                </a:schemeClr>
              </a:gs>
            </a:gsLst>
            <a:lin ang="16200000"/>
          </a:gradFill>
        </p:spPr>
      </p:sp>
      <p:sp>
        <p:nvSpPr>
          <p:cNvPr id="4" name="AutoShape 4"/>
          <p:cNvSpPr/>
          <p:nvPr/>
        </p:nvSpPr>
        <p:spPr>
          <a:xfrm>
            <a:off x="1065923" y="3967915"/>
            <a:ext cx="3087256" cy="2448513"/>
          </a:xfrm>
          <a:prstGeom prst="rect">
            <a:avLst/>
          </a:prstGeom>
          <a:gradFill>
            <a:gsLst>
              <a:gs pos="0">
                <a:schemeClr val="lt1">
                  <a:alpha val="0"/>
                </a:schemeClr>
              </a:gs>
              <a:gs pos="100000">
                <a:schemeClr val="lt2">
                  <a:alpha val="100000"/>
                </a:schemeClr>
              </a:gs>
            </a:gsLst>
            <a:lin ang="16200000"/>
          </a:gradFill>
        </p:spPr>
      </p:sp>
      <p:sp>
        <p:nvSpPr>
          <p:cNvPr id="5" name="TextBox 5"/>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Data collection form design and validation</a:t>
            </a:r>
            <a:endParaRPr lang="en-US" sz="3000" b="1">
              <a:solidFill>
                <a:schemeClr val="dk2">
                  <a:alpha val="100000"/>
                </a:schemeClr>
              </a:solidFill>
              <a:latin typeface="Noto Sans SC"/>
              <a:ea typeface="Noto Sans SC"/>
              <a:cs typeface="Noto Sans SC"/>
            </a:endParaRPr>
          </a:p>
        </p:txBody>
      </p:sp>
      <p:sp>
        <p:nvSpPr>
          <p:cNvPr id="6" name="Freeform 6"/>
          <p:cNvSpPr/>
          <p:nvPr/>
        </p:nvSpPr>
        <p:spPr>
          <a:xfrm>
            <a:off x="751830" y="3591361"/>
            <a:ext cx="3577051" cy="561048"/>
          </a:xfrm>
          <a:custGeom>
            <a:avLst/>
            <a:gdLst/>
            <a:ahLst/>
            <a:cxnLst/>
            <a:rect l="l" t="t" r="r" b="b"/>
            <a:pathLst>
              <a:path w="4229101" h="507819">
                <a:moveTo>
                  <a:pt x="0" y="0"/>
                </a:moveTo>
                <a:lnTo>
                  <a:pt x="4117569" y="0"/>
                </a:lnTo>
                <a:lnTo>
                  <a:pt x="4229101" y="253910"/>
                </a:lnTo>
                <a:lnTo>
                  <a:pt x="4117569" y="507819"/>
                </a:lnTo>
                <a:lnTo>
                  <a:pt x="0" y="507819"/>
                </a:lnTo>
                <a:lnTo>
                  <a:pt x="111532" y="253910"/>
                </a:lnTo>
              </a:path>
            </a:pathLst>
          </a:custGeom>
          <a:solidFill>
            <a:schemeClr val="accent1">
              <a:alpha val="100000"/>
            </a:schemeClr>
          </a:solidFill>
        </p:spPr>
      </p:sp>
      <p:sp>
        <p:nvSpPr>
          <p:cNvPr id="7" name="Freeform 7"/>
          <p:cNvSpPr/>
          <p:nvPr/>
        </p:nvSpPr>
        <p:spPr>
          <a:xfrm>
            <a:off x="4307248" y="3591655"/>
            <a:ext cx="3577051" cy="561048"/>
          </a:xfrm>
          <a:custGeom>
            <a:avLst/>
            <a:gdLst/>
            <a:ahLst/>
            <a:cxnLst/>
            <a:rect l="l" t="t" r="r" b="b"/>
            <a:pathLst>
              <a:path w="4229101" h="507819">
                <a:moveTo>
                  <a:pt x="0" y="0"/>
                </a:moveTo>
                <a:lnTo>
                  <a:pt x="4117569" y="0"/>
                </a:lnTo>
                <a:lnTo>
                  <a:pt x="4229101" y="253910"/>
                </a:lnTo>
                <a:lnTo>
                  <a:pt x="4117569" y="507819"/>
                </a:lnTo>
                <a:lnTo>
                  <a:pt x="0" y="507819"/>
                </a:lnTo>
                <a:lnTo>
                  <a:pt x="111532" y="253910"/>
                </a:lnTo>
              </a:path>
            </a:pathLst>
          </a:custGeom>
          <a:solidFill>
            <a:schemeClr val="accent4">
              <a:alpha val="100000"/>
            </a:schemeClr>
          </a:solidFill>
        </p:spPr>
      </p:sp>
      <p:sp>
        <p:nvSpPr>
          <p:cNvPr id="8" name="Freeform 8"/>
          <p:cNvSpPr/>
          <p:nvPr/>
        </p:nvSpPr>
        <p:spPr>
          <a:xfrm>
            <a:off x="7884299" y="3591655"/>
            <a:ext cx="3577051" cy="561048"/>
          </a:xfrm>
          <a:custGeom>
            <a:avLst/>
            <a:gdLst/>
            <a:ahLst/>
            <a:cxnLst/>
            <a:rect l="l" t="t" r="r" b="b"/>
            <a:pathLst>
              <a:path w="4229101" h="507819">
                <a:moveTo>
                  <a:pt x="0" y="0"/>
                </a:moveTo>
                <a:lnTo>
                  <a:pt x="4117569" y="0"/>
                </a:lnTo>
                <a:lnTo>
                  <a:pt x="4229101" y="253910"/>
                </a:lnTo>
                <a:lnTo>
                  <a:pt x="4117569" y="507819"/>
                </a:lnTo>
                <a:lnTo>
                  <a:pt x="0" y="507819"/>
                </a:lnTo>
                <a:lnTo>
                  <a:pt x="111532" y="253910"/>
                </a:lnTo>
              </a:path>
            </a:pathLst>
          </a:custGeom>
          <a:solidFill>
            <a:schemeClr val="accent6">
              <a:alpha val="100000"/>
            </a:schemeClr>
          </a:solidFill>
        </p:spPr>
      </p:sp>
      <p:pic>
        <p:nvPicPr>
          <p:cNvPr id="9" name="Picture 9"/>
          <p:cNvPicPr>
            <a:picLocks noChangeAspect="1"/>
          </p:cNvPicPr>
          <p:nvPr/>
        </p:nvPicPr>
        <p:blipFill>
          <a:blip r:embed="rId2">
            <a:alphaModFix amt="100000"/>
          </a:blip>
          <a:srcRect/>
          <a:stretch>
            <a:fillRect/>
          </a:stretch>
        </p:blipFill>
        <p:spPr>
          <a:xfrm>
            <a:off x="1050546" y="1505857"/>
            <a:ext cx="3005958" cy="1874851"/>
          </a:xfrm>
          <a:prstGeom prst="rect">
            <a:avLst/>
          </a:prstGeom>
          <a:ln w="12668">
            <a:solidFill>
              <a:schemeClr val="accent1"/>
            </a:solidFill>
            <a:prstDash val="solid"/>
          </a:ln>
        </p:spPr>
      </p:pic>
      <p:pic>
        <p:nvPicPr>
          <p:cNvPr id="10" name="Picture 10"/>
          <p:cNvPicPr>
            <a:picLocks noChangeAspect="1"/>
          </p:cNvPicPr>
          <p:nvPr/>
        </p:nvPicPr>
        <p:blipFill>
          <a:blip r:embed="rId3">
            <a:alphaModFix amt="100000"/>
          </a:blip>
          <a:srcRect t="3222" b="3222"/>
          <a:stretch>
            <a:fillRect/>
          </a:stretch>
        </p:blipFill>
        <p:spPr>
          <a:xfrm>
            <a:off x="4592794" y="4395606"/>
            <a:ext cx="3005958" cy="1874851"/>
          </a:xfrm>
          <a:prstGeom prst="rect">
            <a:avLst/>
          </a:prstGeom>
          <a:ln w="12668">
            <a:solidFill>
              <a:schemeClr val="accent1"/>
            </a:solidFill>
            <a:prstDash val="solid"/>
          </a:ln>
        </p:spPr>
      </p:pic>
      <p:pic>
        <p:nvPicPr>
          <p:cNvPr id="11" name="Picture 11"/>
          <p:cNvPicPr>
            <a:picLocks noChangeAspect="1"/>
          </p:cNvPicPr>
          <p:nvPr/>
        </p:nvPicPr>
        <p:blipFill>
          <a:blip r:embed="rId4">
            <a:alphaModFix amt="100000"/>
          </a:blip>
          <a:srcRect t="3210" b="3210"/>
          <a:stretch>
            <a:fillRect/>
          </a:stretch>
        </p:blipFill>
        <p:spPr>
          <a:xfrm>
            <a:off x="8169846" y="1505857"/>
            <a:ext cx="3005958" cy="1874851"/>
          </a:xfrm>
          <a:prstGeom prst="rect">
            <a:avLst/>
          </a:prstGeom>
          <a:ln w="12668">
            <a:solidFill>
              <a:schemeClr val="accent1"/>
            </a:solidFill>
            <a:prstDash val="solid"/>
          </a:ln>
        </p:spPr>
      </p:pic>
      <p:sp>
        <p:nvSpPr>
          <p:cNvPr id="12" name="TextBox 12"/>
          <p:cNvSpPr txBox="1"/>
          <p:nvPr/>
        </p:nvSpPr>
        <p:spPr>
          <a:xfrm>
            <a:off x="1074382" y="4420514"/>
            <a:ext cx="2914491" cy="560761"/>
          </a:xfrm>
          <a:prstGeom prst="rect">
            <a:avLst/>
          </a:prstGeom>
        </p:spPr>
        <p:txBody>
          <a:bodyPr vert="horz" wrap="square" lIns="76200" tIns="0" rIns="57150" bIns="0" rtlCol="0" anchor="t" anchorCtr="0">
            <a:noAutofit/>
          </a:bodyPr>
          <a:lstStyle/>
          <a:p>
            <a:pPr algn="ctr">
              <a:lnSpc>
                <a:spcPct val="150000"/>
              </a:lnSpc>
            </a:pPr>
            <a:r>
              <a:rPr lang="en-US" sz="2400" b="1">
                <a:solidFill>
                  <a:schemeClr val="accent1">
                    <a:alpha val="100000"/>
                  </a:schemeClr>
                </a:solidFill>
                <a:latin typeface="Noto Sans SC"/>
                <a:ea typeface="Noto Sans SC"/>
                <a:cs typeface="Noto Sans SC"/>
              </a:rPr>
              <a:t>Field structured design</a:t>
            </a:r>
            <a:endParaRPr lang="en-US" sz="2400" b="1">
              <a:solidFill>
                <a:schemeClr val="accent1">
                  <a:alpha val="100000"/>
                </a:schemeClr>
              </a:solidFill>
              <a:latin typeface="Noto Sans SC"/>
              <a:ea typeface="Noto Sans SC"/>
              <a:cs typeface="Noto Sans SC"/>
            </a:endParaRPr>
          </a:p>
        </p:txBody>
      </p:sp>
      <p:sp>
        <p:nvSpPr>
          <p:cNvPr id="13" name="TextBox 13"/>
          <p:cNvSpPr txBox="1"/>
          <p:nvPr/>
        </p:nvSpPr>
        <p:spPr>
          <a:xfrm>
            <a:off x="924823" y="4971031"/>
            <a:ext cx="3213608" cy="1242957"/>
          </a:xfrm>
          <a:prstGeom prst="rect">
            <a:avLst/>
          </a:prstGeom>
        </p:spPr>
        <p:txBody>
          <a:bodyPr vert="horz" wrap="square" lIns="76200" tIns="57150" rIns="57150" bIns="57150" rtlCol="0" anchor="t" anchorCtr="0">
            <a:noAutofit/>
          </a:bodyPr>
          <a:lstStyle/>
          <a:p>
            <a:pPr algn="ctr">
              <a:lnSpc>
                <a:spcPct val="120000"/>
              </a:lnSpc>
            </a:pPr>
            <a:r>
              <a:rPr lang="en-US" sz="1500">
                <a:solidFill>
                  <a:schemeClr val="dk1">
                    <a:alpha val="100000"/>
                  </a:schemeClr>
                </a:solidFill>
                <a:latin typeface="Noto Sans SC"/>
                <a:ea typeface="Noto Sans SC"/>
                <a:cs typeface="Noto Sans SC"/>
              </a:rPr>
              <a:t>Contains required fields such as measurement values, timestamps, operator IDs, equipment numbers, and environmental conditions. Set drop-down menus and numerical range limits to reduce entry errors.</a:t>
            </a:r>
            <a:endParaRPr lang="en-US" sz="1500">
              <a:solidFill>
                <a:schemeClr val="dk1">
                  <a:alpha val="100000"/>
                </a:schemeClr>
              </a:solidFill>
              <a:latin typeface="Noto Sans SC"/>
              <a:ea typeface="Noto Sans SC"/>
              <a:cs typeface="Noto Sans SC"/>
            </a:endParaRPr>
          </a:p>
        </p:txBody>
      </p:sp>
      <p:sp>
        <p:nvSpPr>
          <p:cNvPr id="14" name="TextBox 14"/>
          <p:cNvSpPr txBox="1"/>
          <p:nvPr/>
        </p:nvSpPr>
        <p:spPr>
          <a:xfrm>
            <a:off x="4612719" y="1571876"/>
            <a:ext cx="2954298" cy="560761"/>
          </a:xfrm>
          <a:prstGeom prst="rect">
            <a:avLst/>
          </a:prstGeom>
        </p:spPr>
        <p:txBody>
          <a:bodyPr vert="horz" wrap="square" lIns="76200" tIns="0" rIns="57150" bIns="0" rtlCol="0" anchor="t" anchorCtr="0">
            <a:noAutofit/>
          </a:bodyPr>
          <a:lstStyle/>
          <a:p>
            <a:pPr algn="ctr">
              <a:lnSpc>
                <a:spcPct val="150000"/>
              </a:lnSpc>
            </a:pPr>
            <a:r>
              <a:rPr lang="en-US" sz="2400" b="1">
                <a:solidFill>
                  <a:schemeClr val="accent4">
                    <a:alpha val="100000"/>
                  </a:schemeClr>
                </a:solidFill>
                <a:latin typeface="Noto Sans SC"/>
                <a:ea typeface="Noto Sans SC"/>
                <a:cs typeface="Noto Sans SC"/>
              </a:rPr>
              <a:t>Logical verification rules</a:t>
            </a:r>
            <a:endParaRPr lang="en-US" sz="2400" b="1">
              <a:solidFill>
                <a:schemeClr val="accent4">
                  <a:alpha val="100000"/>
                </a:schemeClr>
              </a:solidFill>
              <a:latin typeface="Noto Sans SC"/>
              <a:ea typeface="Noto Sans SC"/>
              <a:cs typeface="Noto Sans SC"/>
            </a:endParaRPr>
          </a:p>
        </p:txBody>
      </p:sp>
      <p:sp>
        <p:nvSpPr>
          <p:cNvPr id="15" name="TextBox 15"/>
          <p:cNvSpPr txBox="1"/>
          <p:nvPr/>
        </p:nvSpPr>
        <p:spPr>
          <a:xfrm>
            <a:off x="4467838" y="2070075"/>
            <a:ext cx="3244061" cy="1242957"/>
          </a:xfrm>
          <a:prstGeom prst="rect">
            <a:avLst/>
          </a:prstGeom>
        </p:spPr>
        <p:txBody>
          <a:bodyPr vert="horz" wrap="square" lIns="76200" tIns="57150" rIns="57150" bIns="57150" rtlCol="0" anchor="t" anchorCtr="0">
            <a:noAutofit/>
          </a:bodyPr>
          <a:lstStyle/>
          <a:p>
            <a:pPr algn="ctr">
              <a:lnSpc>
                <a:spcPct val="120000"/>
              </a:lnSpc>
            </a:pPr>
            <a:r>
              <a:rPr lang="en-US" sz="1500">
                <a:solidFill>
                  <a:schemeClr val="dk1">
                    <a:alpha val="100000"/>
                  </a:schemeClr>
                </a:solidFill>
                <a:latin typeface="Noto Sans SC"/>
                <a:ea typeface="Noto Sans SC"/>
                <a:cs typeface="Noto Sans SC"/>
              </a:rPr>
              <a:t>Embed automatic verification formulas (such as extreme warning value alarms), trigger a mark when the data exceeds the historical 3σ range, and intercept abnormal data in real time.</a:t>
            </a:r>
            <a:endParaRPr lang="en-US" sz="1500">
              <a:solidFill>
                <a:schemeClr val="dk1">
                  <a:alpha val="100000"/>
                </a:schemeClr>
              </a:solidFill>
              <a:latin typeface="Noto Sans SC"/>
              <a:ea typeface="Noto Sans SC"/>
              <a:cs typeface="Noto Sans SC"/>
            </a:endParaRPr>
          </a:p>
        </p:txBody>
      </p:sp>
      <p:sp>
        <p:nvSpPr>
          <p:cNvPr id="16" name="TextBox 16"/>
          <p:cNvSpPr txBox="1"/>
          <p:nvPr/>
        </p:nvSpPr>
        <p:spPr>
          <a:xfrm>
            <a:off x="8146416" y="4420514"/>
            <a:ext cx="2954412" cy="560761"/>
          </a:xfrm>
          <a:prstGeom prst="rect">
            <a:avLst/>
          </a:prstGeom>
        </p:spPr>
        <p:txBody>
          <a:bodyPr vert="horz" wrap="square" lIns="76200" tIns="0" rIns="57150" bIns="0" rtlCol="0" anchor="t" anchorCtr="0">
            <a:noAutofit/>
          </a:bodyPr>
          <a:lstStyle/>
          <a:p>
            <a:pPr algn="ctr">
              <a:lnSpc>
                <a:spcPct val="150000"/>
              </a:lnSpc>
            </a:pPr>
            <a:r>
              <a:rPr lang="en-US" sz="2400" b="1">
                <a:solidFill>
                  <a:schemeClr val="accent6">
                    <a:alpha val="100000"/>
                  </a:schemeClr>
                </a:solidFill>
                <a:latin typeface="Noto Sans SC"/>
                <a:ea typeface="Noto Sans SC"/>
                <a:cs typeface="Noto Sans SC"/>
              </a:rPr>
              <a:t>Pre-run tests</a:t>
            </a:r>
            <a:endParaRPr lang="en-US" sz="2400" b="1">
              <a:solidFill>
                <a:schemeClr val="accent6">
                  <a:alpha val="100000"/>
                </a:schemeClr>
              </a:solidFill>
              <a:latin typeface="Noto Sans SC"/>
              <a:ea typeface="Noto Sans SC"/>
              <a:cs typeface="Noto Sans SC"/>
            </a:endParaRPr>
          </a:p>
        </p:txBody>
      </p:sp>
      <p:sp>
        <p:nvSpPr>
          <p:cNvPr id="17" name="TextBox 17"/>
          <p:cNvSpPr txBox="1"/>
          <p:nvPr/>
        </p:nvSpPr>
        <p:spPr>
          <a:xfrm>
            <a:off x="8021552" y="4971031"/>
            <a:ext cx="3204140" cy="1242957"/>
          </a:xfrm>
          <a:prstGeom prst="rect">
            <a:avLst/>
          </a:prstGeom>
        </p:spPr>
        <p:txBody>
          <a:bodyPr vert="horz" wrap="square" lIns="76200" tIns="57150" rIns="57150" bIns="57150" rtlCol="0" anchor="t" anchorCtr="0">
            <a:noAutofit/>
          </a:bodyPr>
          <a:lstStyle/>
          <a:p>
            <a:pPr algn="ctr">
              <a:lnSpc>
                <a:spcPct val="120000"/>
              </a:lnSpc>
            </a:pPr>
            <a:r>
              <a:rPr lang="en-US" sz="1500">
                <a:solidFill>
                  <a:schemeClr val="dk1">
                    <a:alpha val="100000"/>
                  </a:schemeClr>
                </a:solidFill>
                <a:latin typeface="Noto Sans SC"/>
                <a:ea typeface="Noto Sans SC"/>
                <a:cs typeface="Noto Sans SC"/>
              </a:rPr>
              <a:t>Conduct a small-scale trial filling before formal collection to evaluate the ease of use of the form and correct ambiguous statements to ensure that all participants have a consistent understanding of field definitions.</a:t>
            </a:r>
            <a:endParaRPr lang="en-US" sz="1500">
              <a:solidFill>
                <a:schemeClr val="dk1">
                  <a:alpha val="100000"/>
                </a:schemeClr>
              </a:solidFill>
              <a:latin typeface="Noto Sans SC"/>
              <a:ea typeface="Noto Sans SC"/>
              <a:cs typeface="Noto Sans SC"/>
            </a:endParaRPr>
          </a:p>
        </p:txBody>
      </p:sp>
      <p:sp>
        <p:nvSpPr>
          <p:cNvPr id="18" name="Freeform 18"/>
          <p:cNvSpPr/>
          <p:nvPr/>
        </p:nvSpPr>
        <p:spPr>
          <a:xfrm>
            <a:off x="2334095" y="3665624"/>
            <a:ext cx="412521" cy="412521"/>
          </a:xfrm>
          <a:custGeom>
            <a:avLst/>
            <a:gdLst/>
            <a:ahLst/>
            <a:cxnLst/>
            <a:rect l="l" t="t" r="r" b="b"/>
            <a:pathLst>
              <a:path w="304800" h="304800">
                <a:moveTo>
                  <a:pt x="274320" y="243840"/>
                </a:moveTo>
                <a:lnTo>
                  <a:pt x="304800" y="243840"/>
                </a:lnTo>
                <a:lnTo>
                  <a:pt x="304800" y="259080"/>
                </a:lnTo>
                <a:cubicBezTo>
                  <a:pt x="304800" y="267500"/>
                  <a:pt x="297980" y="274320"/>
                  <a:pt x="289560" y="274320"/>
                </a:cubicBezTo>
                <a:lnTo>
                  <a:pt x="289560" y="274320"/>
                </a:lnTo>
                <a:lnTo>
                  <a:pt x="15240" y="274320"/>
                </a:lnTo>
                <a:cubicBezTo>
                  <a:pt x="6820" y="274320"/>
                  <a:pt x="0" y="267500"/>
                  <a:pt x="0" y="259080"/>
                </a:cubicBezTo>
                <a:lnTo>
                  <a:pt x="0" y="259080"/>
                </a:lnTo>
                <a:lnTo>
                  <a:pt x="0" y="243840"/>
                </a:lnTo>
                <a:lnTo>
                  <a:pt x="30480" y="243840"/>
                </a:lnTo>
                <a:lnTo>
                  <a:pt x="30480" y="60960"/>
                </a:lnTo>
                <a:cubicBezTo>
                  <a:pt x="30480" y="44196"/>
                  <a:pt x="44196" y="30480"/>
                  <a:pt x="60960" y="30480"/>
                </a:cubicBezTo>
                <a:lnTo>
                  <a:pt x="243840" y="30480"/>
                </a:lnTo>
                <a:cubicBezTo>
                  <a:pt x="260671" y="30480"/>
                  <a:pt x="274320" y="44129"/>
                  <a:pt x="274320" y="60960"/>
                </a:cubicBezTo>
                <a:lnTo>
                  <a:pt x="274320" y="60960"/>
                </a:lnTo>
                <a:lnTo>
                  <a:pt x="274320" y="243840"/>
                </a:lnTo>
                <a:close/>
                <a:moveTo>
                  <a:pt x="60960" y="60960"/>
                </a:moveTo>
                <a:lnTo>
                  <a:pt x="60960" y="198120"/>
                </a:lnTo>
                <a:lnTo>
                  <a:pt x="243840" y="198120"/>
                </a:lnTo>
                <a:lnTo>
                  <a:pt x="243840" y="60960"/>
                </a:lnTo>
                <a:lnTo>
                  <a:pt x="60960" y="60960"/>
                </a:lnTo>
                <a:close/>
                <a:moveTo>
                  <a:pt x="121920" y="228600"/>
                </a:moveTo>
                <a:lnTo>
                  <a:pt x="121920" y="243840"/>
                </a:lnTo>
                <a:lnTo>
                  <a:pt x="182880" y="243840"/>
                </a:lnTo>
                <a:lnTo>
                  <a:pt x="182880" y="228600"/>
                </a:lnTo>
                <a:lnTo>
                  <a:pt x="121920" y="228600"/>
                </a:lnTo>
                <a:close/>
              </a:path>
            </a:pathLst>
          </a:custGeom>
          <a:solidFill>
            <a:srgbClr val="FFFFFF">
              <a:alpha val="100000"/>
            </a:srgbClr>
          </a:solidFill>
        </p:spPr>
      </p:sp>
      <p:sp>
        <p:nvSpPr>
          <p:cNvPr id="19" name="Freeform 19"/>
          <p:cNvSpPr/>
          <p:nvPr/>
        </p:nvSpPr>
        <p:spPr>
          <a:xfrm>
            <a:off x="5927547" y="3703953"/>
            <a:ext cx="336452" cy="336452"/>
          </a:xfrm>
          <a:custGeom>
            <a:avLst/>
            <a:gdLst/>
            <a:ahLst/>
            <a:cxnLst/>
            <a:rect l="l" t="t" r="r" b="b"/>
            <a:pathLst>
              <a:path w="304800" h="304800">
                <a:moveTo>
                  <a:pt x="0" y="209550"/>
                </a:moveTo>
                <a:lnTo>
                  <a:pt x="152410" y="247650"/>
                </a:lnTo>
                <a:lnTo>
                  <a:pt x="304800" y="209550"/>
                </a:lnTo>
                <a:lnTo>
                  <a:pt x="304800" y="247650"/>
                </a:lnTo>
                <a:lnTo>
                  <a:pt x="152410" y="285750"/>
                </a:lnTo>
                <a:lnTo>
                  <a:pt x="0" y="247650"/>
                </a:lnTo>
                <a:close/>
              </a:path>
              <a:path w="304800" h="304800">
                <a:moveTo>
                  <a:pt x="0" y="133350"/>
                </a:moveTo>
                <a:lnTo>
                  <a:pt x="152410" y="171450"/>
                </a:lnTo>
                <a:lnTo>
                  <a:pt x="304800" y="133350"/>
                </a:lnTo>
                <a:lnTo>
                  <a:pt x="304800" y="171450"/>
                </a:lnTo>
                <a:lnTo>
                  <a:pt x="152410" y="209550"/>
                </a:lnTo>
                <a:lnTo>
                  <a:pt x="0" y="171450"/>
                </a:lnTo>
                <a:close/>
              </a:path>
              <a:path w="304800" h="304800">
                <a:moveTo>
                  <a:pt x="0" y="57150"/>
                </a:moveTo>
                <a:lnTo>
                  <a:pt x="152410" y="19050"/>
                </a:lnTo>
                <a:lnTo>
                  <a:pt x="304800" y="57150"/>
                </a:lnTo>
                <a:lnTo>
                  <a:pt x="304800" y="95250"/>
                </a:lnTo>
                <a:lnTo>
                  <a:pt x="152410" y="133350"/>
                </a:lnTo>
                <a:lnTo>
                  <a:pt x="0" y="95250"/>
                </a:lnTo>
              </a:path>
            </a:pathLst>
          </a:custGeom>
          <a:solidFill>
            <a:srgbClr val="FFFFFF">
              <a:alpha val="100000"/>
            </a:srgbClr>
          </a:solidFill>
        </p:spPr>
      </p:sp>
      <p:sp>
        <p:nvSpPr>
          <p:cNvPr id="20" name="Freeform 20"/>
          <p:cNvSpPr/>
          <p:nvPr/>
        </p:nvSpPr>
        <p:spPr>
          <a:xfrm>
            <a:off x="9494081" y="3693435"/>
            <a:ext cx="357486" cy="357486"/>
          </a:xfrm>
          <a:custGeom>
            <a:avLst/>
            <a:gdLst/>
            <a:ahLst/>
            <a:cxnLst/>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101929" y="2882845"/>
            <a:ext cx="6029325" cy="2623205"/>
          </a:xfrm>
          <a:prstGeom prst="rect">
            <a:avLst/>
          </a:prstGeom>
        </p:spPr>
        <p:txBody>
          <a:bodyPr vert="horz" wrap="square" lIns="0" tIns="0" rIns="0" bIns="0" rtlCol="0" anchor="t" anchorCtr="0">
            <a:normAutofit/>
          </a:bodyPr>
          <a:lstStyle/>
          <a:p>
            <a:pPr>
              <a:lnSpc>
                <a:spcPct val="100000"/>
              </a:lnSpc>
            </a:pPr>
            <a:r>
              <a:rPr lang="en-US" sz="4575" b="1">
                <a:solidFill>
                  <a:schemeClr val="lt2">
                    <a:alpha val="100000"/>
                  </a:schemeClr>
                </a:solidFill>
                <a:latin typeface="Noto Sans SC"/>
                <a:ea typeface="Noto Sans SC"/>
                <a:cs typeface="Noto Sans SC"/>
              </a:rPr>
              <a:t>Application of basic statistical tools</a:t>
            </a:r>
            <a:endParaRPr lang="en-US" sz="4575" b="1">
              <a:solidFill>
                <a:schemeClr val="lt2">
                  <a:alpha val="100000"/>
                </a:schemeClr>
              </a:solidFill>
              <a:latin typeface="Noto Sans SC"/>
              <a:ea typeface="Noto Sans SC"/>
              <a:cs typeface="Noto Sans SC"/>
            </a:endParaRPr>
          </a:p>
        </p:txBody>
      </p:sp>
      <p:sp>
        <p:nvSpPr>
          <p:cNvPr id="3" name="TextBox 3"/>
          <p:cNvSpPr txBox="1"/>
          <p:nvPr/>
        </p:nvSpPr>
        <p:spPr>
          <a:xfrm>
            <a:off x="1101929" y="1498692"/>
            <a:ext cx="5934075" cy="1104900"/>
          </a:xfrm>
          <a:prstGeom prst="rect">
            <a:avLst/>
          </a:prstGeom>
        </p:spPr>
        <p:txBody>
          <a:bodyPr vert="horz" wrap="square" lIns="0" tIns="0" rIns="0" bIns="0" rtlCol="0" anchor="t" anchorCtr="0">
            <a:spAutoFit/>
          </a:bodyPr>
          <a:lstStyle/>
          <a:p>
            <a:pPr>
              <a:lnSpc>
                <a:spcPct val="77000"/>
              </a:lnSpc>
            </a:pPr>
            <a:r>
              <a:rPr lang="en-US" sz="7200" b="1">
                <a:solidFill>
                  <a:schemeClr val="lt2">
                    <a:alpha val="100000"/>
                  </a:schemeClr>
                </a:solidFill>
                <a:latin typeface="Noto Sans SC"/>
                <a:ea typeface="Noto Sans SC"/>
                <a:cs typeface="Noto Sans SC"/>
              </a:rPr>
              <a:t>06</a:t>
            </a:r>
            <a:endParaRPr lang="en-US" sz="7200" b="1">
              <a:solidFill>
                <a:schemeClr val="lt2">
                  <a:alpha val="100000"/>
                </a:schemeClr>
              </a:solidFill>
              <a:latin typeface="Noto Sans SC"/>
              <a:ea typeface="Noto Sans SC"/>
              <a:cs typeface="Noto Sans SC"/>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4915035" y="4715149"/>
            <a:ext cx="6480577" cy="1472880"/>
          </a:xfrm>
          <a:prstGeom prst="roundRect">
            <a:avLst>
              <a:gd name="adj" fmla="val 16667"/>
            </a:avLst>
          </a:prstGeom>
          <a:solidFill>
            <a:schemeClr val="lt1">
              <a:alpha val="100000"/>
            </a:schemeClr>
          </a:solidFill>
        </p:spPr>
      </p:sp>
      <p:sp>
        <p:nvSpPr>
          <p:cNvPr id="3" name="AutoShape 3"/>
          <p:cNvSpPr/>
          <p:nvPr/>
        </p:nvSpPr>
        <p:spPr>
          <a:xfrm>
            <a:off x="4918415" y="3060483"/>
            <a:ext cx="6480577" cy="1472880"/>
          </a:xfrm>
          <a:prstGeom prst="roundRect">
            <a:avLst>
              <a:gd name="adj" fmla="val 16667"/>
            </a:avLst>
          </a:prstGeom>
          <a:solidFill>
            <a:schemeClr val="lt1">
              <a:alpha val="100000"/>
            </a:schemeClr>
          </a:solidFill>
        </p:spPr>
      </p:sp>
      <p:sp>
        <p:nvSpPr>
          <p:cNvPr id="4" name="Freeform 4"/>
          <p:cNvSpPr/>
          <p:nvPr/>
        </p:nvSpPr>
        <p:spPr>
          <a:xfrm>
            <a:off x="3999788" y="1823026"/>
            <a:ext cx="891411" cy="3949143"/>
          </a:xfrm>
          <a:custGeom>
            <a:avLst/>
            <a:gdLst/>
            <a:ahLst/>
            <a:cxnLst/>
            <a:rect l="l" t="t" r="r" b="b"/>
            <a:pathLst>
              <a:path w="891411" h="3949143">
                <a:moveTo>
                  <a:pt x="891411" y="0"/>
                </a:moveTo>
                <a:quadBezTo>
                  <a:pt x="445706" y="0"/>
                  <a:pt x="445706" y="394914"/>
                </a:quadBezTo>
                <a:lnTo>
                  <a:pt x="445706" y="1579657"/>
                </a:lnTo>
                <a:quadBezTo>
                  <a:pt x="445706" y="1974572"/>
                  <a:pt x="0" y="1974572"/>
                </a:quadBezTo>
                <a:quadBezTo>
                  <a:pt x="445706" y="1974572"/>
                  <a:pt x="445706" y="2369486"/>
                </a:quadBezTo>
                <a:lnTo>
                  <a:pt x="445706" y="3554229"/>
                </a:lnTo>
                <a:quadBezTo>
                  <a:pt x="445706" y="3949143"/>
                  <a:pt x="891411" y="3949143"/>
                </a:quadBezTo>
              </a:path>
            </a:pathLst>
          </a:custGeom>
          <a:noFill/>
          <a:ln w="127000">
            <a:gradFill>
              <a:gsLst>
                <a:gs pos="0">
                  <a:schemeClr val="accent1">
                    <a:alpha val="0"/>
                    <a:lumMod val="5000"/>
                    <a:lumOff val="95000"/>
                  </a:schemeClr>
                </a:gs>
                <a:gs pos="62000">
                  <a:schemeClr val="accent1">
                    <a:alpha val="20000"/>
                  </a:schemeClr>
                </a:gs>
                <a:gs pos="100000">
                  <a:schemeClr val="accent1">
                    <a:alpha val="20000"/>
                    <a:lumMod val="40000"/>
                    <a:lumOff val="60000"/>
                  </a:schemeClr>
                </a:gs>
              </a:gsLst>
              <a:lin ang="10800000"/>
            </a:gradFill>
            <a:prstDash val="solid"/>
          </a:ln>
        </p:spPr>
      </p:sp>
      <p:sp>
        <p:nvSpPr>
          <p:cNvPr id="5" name="TextBox 5"/>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Descriptive Statistics and Graphical Analysis</a:t>
            </a:r>
            <a:endParaRPr lang="en-US" sz="3000" b="1">
              <a:solidFill>
                <a:schemeClr val="dk2">
                  <a:alpha val="100000"/>
                </a:schemeClr>
              </a:solidFill>
              <a:latin typeface="Noto Sans SC"/>
              <a:ea typeface="Noto Sans SC"/>
              <a:cs typeface="Noto Sans SC"/>
            </a:endParaRPr>
          </a:p>
        </p:txBody>
      </p:sp>
      <p:sp>
        <p:nvSpPr>
          <p:cNvPr id="6" name="AutoShape 6"/>
          <p:cNvSpPr/>
          <p:nvPr/>
        </p:nvSpPr>
        <p:spPr>
          <a:xfrm>
            <a:off x="829525" y="2300544"/>
            <a:ext cx="2994106" cy="2994106"/>
          </a:xfrm>
          <a:prstGeom prst="ellipse">
            <a:avLst/>
          </a:prstGeom>
          <a:solidFill>
            <a:schemeClr val="accent1">
              <a:alpha val="20000"/>
            </a:schemeClr>
          </a:solidFill>
        </p:spPr>
      </p:sp>
      <p:sp>
        <p:nvSpPr>
          <p:cNvPr id="7" name="AutoShape 7"/>
          <p:cNvSpPr/>
          <p:nvPr/>
        </p:nvSpPr>
        <p:spPr>
          <a:xfrm>
            <a:off x="1015825" y="2486844"/>
            <a:ext cx="2621506" cy="2621506"/>
          </a:xfrm>
          <a:prstGeom prst="ellipse">
            <a:avLst/>
          </a:prstGeom>
          <a:solidFill>
            <a:srgbClr val="FFFFFF">
              <a:alpha val="100000"/>
            </a:srgbClr>
          </a:solidFill>
        </p:spPr>
      </p:sp>
      <p:pic>
        <p:nvPicPr>
          <p:cNvPr id="8" name="Picture 8"/>
          <p:cNvPicPr>
            <a:picLocks noChangeAspect="1"/>
          </p:cNvPicPr>
          <p:nvPr/>
        </p:nvPicPr>
        <p:blipFill>
          <a:blip r:embed="rId2">
            <a:alphaModFix amt="100000"/>
          </a:blip>
          <a:srcRect l="16626" r="16626"/>
          <a:stretch>
            <a:fillRect/>
          </a:stretch>
        </p:blipFill>
        <p:spPr>
          <a:xfrm>
            <a:off x="1147718" y="2618737"/>
            <a:ext cx="2357721" cy="2357721"/>
          </a:xfrm>
          <a:prstGeom prst="ellipse">
            <a:avLst/>
          </a:prstGeom>
        </p:spPr>
      </p:pic>
      <p:sp>
        <p:nvSpPr>
          <p:cNvPr id="9" name="AutoShape 9"/>
          <p:cNvSpPr/>
          <p:nvPr/>
        </p:nvSpPr>
        <p:spPr>
          <a:xfrm>
            <a:off x="4929622" y="1421605"/>
            <a:ext cx="6480577" cy="1472880"/>
          </a:xfrm>
          <a:prstGeom prst="roundRect">
            <a:avLst>
              <a:gd name="adj" fmla="val 16667"/>
            </a:avLst>
          </a:prstGeom>
          <a:solidFill>
            <a:schemeClr val="lt1">
              <a:alpha val="100000"/>
            </a:schemeClr>
          </a:solidFill>
        </p:spPr>
      </p:sp>
      <p:sp>
        <p:nvSpPr>
          <p:cNvPr id="10" name="AutoShape 10"/>
          <p:cNvSpPr/>
          <p:nvPr/>
        </p:nvSpPr>
        <p:spPr>
          <a:xfrm>
            <a:off x="5163786" y="1545356"/>
            <a:ext cx="4410330" cy="492557"/>
          </a:xfrm>
          <a:prstGeom prst="rect">
            <a:avLst/>
          </a:prstGeom>
          <a:noFill/>
        </p:spPr>
        <p:txBody>
          <a:bodyPr vert="horz" wrap="square" lIns="0" tIns="0" rIns="0" bIns="0" rtlCol="0" anchor="ctr" anchorCtr="0">
            <a:noAutofit/>
          </a:bodyPr>
          <a:lstStyle/>
          <a:p>
            <a:pPr algn="l">
              <a:spcBef>
                <a:spcPct val="0"/>
              </a:spcBef>
              <a:defRPr/>
            </a:pPr>
            <a:r>
              <a:rPr lang="en-US" sz="2400" b="1">
                <a:solidFill>
                  <a:schemeClr val="accent1">
                    <a:alpha val="100000"/>
                  </a:schemeClr>
                </a:solidFill>
                <a:latin typeface="Noto Sans SC"/>
                <a:ea typeface="Noto Sans SC"/>
                <a:cs typeface="Noto Sans SC"/>
              </a:rPr>
              <a:t>measure of central tendency</a:t>
            </a:r>
            <a:endParaRPr lang="en-US" sz="1100"/>
          </a:p>
        </p:txBody>
      </p:sp>
      <p:sp>
        <p:nvSpPr>
          <p:cNvPr id="11" name="TextBox 11"/>
          <p:cNvSpPr txBox="1"/>
          <p:nvPr/>
        </p:nvSpPr>
        <p:spPr>
          <a:xfrm>
            <a:off x="5135211" y="2009338"/>
            <a:ext cx="5964430" cy="609398"/>
          </a:xfrm>
          <a:prstGeom prst="rect">
            <a:avLst/>
          </a:prstGeom>
        </p:spPr>
        <p:txBody>
          <a:bodyPr vert="horz" wrap="square" lIns="76200" tIns="57150" rIns="57150" bIns="57150" rtlCol="0" anchor="t" anchorCtr="0">
            <a:noAutofit/>
          </a:bodyPr>
          <a:lstStyle/>
          <a:p>
            <a:pPr algn="l">
              <a:lnSpc>
                <a:spcPct val="140000"/>
              </a:lnSpc>
            </a:pPr>
            <a:r>
              <a:rPr lang="en-US" sz="1350">
                <a:solidFill>
                  <a:schemeClr val="dk1">
                    <a:alpha val="100000"/>
                  </a:schemeClr>
                </a:solidFill>
                <a:latin typeface="Noto Sans SC"/>
                <a:ea typeface="Noto Sans SC"/>
                <a:cs typeface="Noto Sans SC"/>
              </a:rPr>
              <a:t>The center position of the data is described through indicators such as mean, median, and mode. The mean reflects the average level of the data, the median resists interference from extreme values, and the mode displays high-frequency values.</a:t>
            </a:r>
            <a:endParaRPr lang="en-US" sz="1350">
              <a:solidFill>
                <a:schemeClr val="dk1">
                  <a:alpha val="100000"/>
                </a:schemeClr>
              </a:solidFill>
              <a:latin typeface="Noto Sans SC"/>
              <a:ea typeface="Noto Sans SC"/>
              <a:cs typeface="Noto Sans SC"/>
            </a:endParaRPr>
          </a:p>
        </p:txBody>
      </p:sp>
      <p:sp>
        <p:nvSpPr>
          <p:cNvPr id="12" name="TextBox 12"/>
          <p:cNvSpPr txBox="1"/>
          <p:nvPr/>
        </p:nvSpPr>
        <p:spPr>
          <a:xfrm>
            <a:off x="5124004" y="3648216"/>
            <a:ext cx="5964430" cy="609398"/>
          </a:xfrm>
          <a:prstGeom prst="rect">
            <a:avLst/>
          </a:prstGeom>
        </p:spPr>
        <p:txBody>
          <a:bodyPr vert="horz" wrap="square" lIns="76200" tIns="57150" rIns="57150" bIns="57150" rtlCol="0" anchor="t" anchorCtr="0">
            <a:noAutofit/>
          </a:bodyPr>
          <a:lstStyle/>
          <a:p>
            <a:pPr algn="l">
              <a:lnSpc>
                <a:spcPct val="140000"/>
              </a:lnSpc>
            </a:pPr>
            <a:r>
              <a:rPr lang="en-US" sz="1350">
                <a:solidFill>
                  <a:schemeClr val="dk1">
                    <a:alpha val="100000"/>
                  </a:schemeClr>
                </a:solidFill>
                <a:latin typeface="Noto Sans SC"/>
                <a:ea typeface="Noto Sans SC"/>
                <a:cs typeface="Noto Sans SC"/>
              </a:rPr>
              <a:t>Use standard deviation, range, and interquartile range to measure data volatility. The smaller the standard deviation, the higher the stability of the process, and the range reflects the range of data distribution.</a:t>
            </a:r>
            <a:endParaRPr lang="en-US" sz="1350">
              <a:solidFill>
                <a:schemeClr val="dk1">
                  <a:alpha val="100000"/>
                </a:schemeClr>
              </a:solidFill>
              <a:latin typeface="Noto Sans SC"/>
              <a:ea typeface="Noto Sans SC"/>
              <a:cs typeface="Noto Sans SC"/>
            </a:endParaRPr>
          </a:p>
        </p:txBody>
      </p:sp>
      <p:sp>
        <p:nvSpPr>
          <p:cNvPr id="13" name="TextBox 13"/>
          <p:cNvSpPr txBox="1"/>
          <p:nvPr/>
        </p:nvSpPr>
        <p:spPr>
          <a:xfrm>
            <a:off x="5120625" y="5302882"/>
            <a:ext cx="5964430" cy="609398"/>
          </a:xfrm>
          <a:prstGeom prst="rect">
            <a:avLst/>
          </a:prstGeom>
        </p:spPr>
        <p:txBody>
          <a:bodyPr vert="horz" wrap="square" lIns="76200" tIns="57150" rIns="57150" bIns="57150" rtlCol="0" anchor="t" anchorCtr="0">
            <a:noAutofit/>
          </a:bodyPr>
          <a:lstStyle/>
          <a:p>
            <a:pPr algn="l">
              <a:lnSpc>
                <a:spcPct val="140000"/>
              </a:lnSpc>
            </a:pPr>
            <a:r>
              <a:rPr lang="en-US" sz="1350">
                <a:solidFill>
                  <a:schemeClr val="dk1">
                    <a:alpha val="100000"/>
                  </a:schemeClr>
                </a:solidFill>
                <a:latin typeface="Noto Sans SC"/>
                <a:ea typeface="Noto Sans SC"/>
                <a:cs typeface="Noto Sans SC"/>
              </a:rPr>
              <a:t>Use histograms to display data distribution patterns, box plots to identify outliers, scatter plots to analyze variable correlations, and Pareto charts to focus on a few key issues.</a:t>
            </a:r>
            <a:endParaRPr lang="en-US" sz="1350">
              <a:solidFill>
                <a:schemeClr val="dk1">
                  <a:alpha val="100000"/>
                </a:schemeClr>
              </a:solidFill>
              <a:latin typeface="Noto Sans SC"/>
              <a:ea typeface="Noto Sans SC"/>
              <a:cs typeface="Noto Sans SC"/>
            </a:endParaRPr>
          </a:p>
        </p:txBody>
      </p:sp>
      <p:sp>
        <p:nvSpPr>
          <p:cNvPr id="14" name="AutoShape 14"/>
          <p:cNvSpPr/>
          <p:nvPr/>
        </p:nvSpPr>
        <p:spPr>
          <a:xfrm>
            <a:off x="10540951" y="1696385"/>
            <a:ext cx="190500" cy="190500"/>
          </a:xfrm>
          <a:prstGeom prst="ellipse">
            <a:avLst/>
          </a:prstGeom>
          <a:solidFill>
            <a:schemeClr val="accent1">
              <a:alpha val="100000"/>
            </a:schemeClr>
          </a:solidFill>
        </p:spPr>
      </p:sp>
      <p:sp>
        <p:nvSpPr>
          <p:cNvPr id="15" name="AutoShape 15"/>
          <p:cNvSpPr/>
          <p:nvPr/>
        </p:nvSpPr>
        <p:spPr>
          <a:xfrm>
            <a:off x="10674301" y="1696385"/>
            <a:ext cx="190500" cy="190500"/>
          </a:xfrm>
          <a:prstGeom prst="ellipse">
            <a:avLst/>
          </a:prstGeom>
          <a:solidFill>
            <a:schemeClr val="accent1">
              <a:alpha val="100000"/>
              <a:lumMod val="75000"/>
            </a:schemeClr>
          </a:solidFill>
        </p:spPr>
      </p:sp>
      <p:sp>
        <p:nvSpPr>
          <p:cNvPr id="16" name="AutoShape 16"/>
          <p:cNvSpPr/>
          <p:nvPr/>
        </p:nvSpPr>
        <p:spPr>
          <a:xfrm>
            <a:off x="10807651" y="1696385"/>
            <a:ext cx="190500" cy="190500"/>
          </a:xfrm>
          <a:prstGeom prst="ellipse">
            <a:avLst/>
          </a:prstGeom>
          <a:solidFill>
            <a:schemeClr val="accent1">
              <a:alpha val="100000"/>
              <a:lumMod val="50000"/>
            </a:schemeClr>
          </a:solidFill>
        </p:spPr>
      </p:sp>
      <p:sp>
        <p:nvSpPr>
          <p:cNvPr id="17" name="AutoShape 17"/>
          <p:cNvSpPr/>
          <p:nvPr/>
        </p:nvSpPr>
        <p:spPr>
          <a:xfrm>
            <a:off x="10540951" y="3335263"/>
            <a:ext cx="190500" cy="190500"/>
          </a:xfrm>
          <a:prstGeom prst="ellipse">
            <a:avLst/>
          </a:prstGeom>
          <a:solidFill>
            <a:schemeClr val="accent1">
              <a:alpha val="100000"/>
            </a:schemeClr>
          </a:solidFill>
        </p:spPr>
      </p:sp>
      <p:sp>
        <p:nvSpPr>
          <p:cNvPr id="18" name="AutoShape 18"/>
          <p:cNvSpPr/>
          <p:nvPr/>
        </p:nvSpPr>
        <p:spPr>
          <a:xfrm>
            <a:off x="10674301" y="3335263"/>
            <a:ext cx="190500" cy="190500"/>
          </a:xfrm>
          <a:prstGeom prst="ellipse">
            <a:avLst/>
          </a:prstGeom>
          <a:solidFill>
            <a:schemeClr val="accent1">
              <a:alpha val="100000"/>
              <a:lumMod val="75000"/>
            </a:schemeClr>
          </a:solidFill>
        </p:spPr>
      </p:sp>
      <p:sp>
        <p:nvSpPr>
          <p:cNvPr id="19" name="AutoShape 19"/>
          <p:cNvSpPr/>
          <p:nvPr/>
        </p:nvSpPr>
        <p:spPr>
          <a:xfrm>
            <a:off x="10807651" y="3335263"/>
            <a:ext cx="190500" cy="190500"/>
          </a:xfrm>
          <a:prstGeom prst="ellipse">
            <a:avLst/>
          </a:prstGeom>
          <a:solidFill>
            <a:schemeClr val="accent1">
              <a:alpha val="100000"/>
              <a:lumMod val="50000"/>
            </a:schemeClr>
          </a:solidFill>
        </p:spPr>
      </p:sp>
      <p:sp>
        <p:nvSpPr>
          <p:cNvPr id="20" name="AutoShape 20"/>
          <p:cNvSpPr/>
          <p:nvPr/>
        </p:nvSpPr>
        <p:spPr>
          <a:xfrm>
            <a:off x="10588296" y="4989928"/>
            <a:ext cx="190500" cy="190500"/>
          </a:xfrm>
          <a:prstGeom prst="ellipse">
            <a:avLst/>
          </a:prstGeom>
          <a:solidFill>
            <a:schemeClr val="accent1">
              <a:alpha val="100000"/>
            </a:schemeClr>
          </a:solidFill>
        </p:spPr>
      </p:sp>
      <p:sp>
        <p:nvSpPr>
          <p:cNvPr id="21" name="AutoShape 21"/>
          <p:cNvSpPr/>
          <p:nvPr/>
        </p:nvSpPr>
        <p:spPr>
          <a:xfrm>
            <a:off x="10721646" y="4989928"/>
            <a:ext cx="190500" cy="190500"/>
          </a:xfrm>
          <a:prstGeom prst="ellipse">
            <a:avLst/>
          </a:prstGeom>
          <a:solidFill>
            <a:schemeClr val="accent1">
              <a:alpha val="100000"/>
              <a:lumMod val="75000"/>
            </a:schemeClr>
          </a:solidFill>
        </p:spPr>
      </p:sp>
      <p:sp>
        <p:nvSpPr>
          <p:cNvPr id="22" name="AutoShape 22"/>
          <p:cNvSpPr/>
          <p:nvPr/>
        </p:nvSpPr>
        <p:spPr>
          <a:xfrm>
            <a:off x="10854996" y="4989928"/>
            <a:ext cx="190500" cy="190500"/>
          </a:xfrm>
          <a:prstGeom prst="ellipse">
            <a:avLst/>
          </a:prstGeom>
          <a:solidFill>
            <a:schemeClr val="accent1">
              <a:alpha val="100000"/>
              <a:lumMod val="50000"/>
            </a:schemeClr>
          </a:solidFill>
        </p:spPr>
      </p:sp>
      <p:sp>
        <p:nvSpPr>
          <p:cNvPr id="23" name="AutoShape 23"/>
          <p:cNvSpPr/>
          <p:nvPr/>
        </p:nvSpPr>
        <p:spPr>
          <a:xfrm>
            <a:off x="5163786" y="3184234"/>
            <a:ext cx="4410330" cy="492557"/>
          </a:xfrm>
          <a:prstGeom prst="rect">
            <a:avLst/>
          </a:prstGeom>
          <a:noFill/>
        </p:spPr>
        <p:txBody>
          <a:bodyPr vert="horz" wrap="square" lIns="0" tIns="0" rIns="0" bIns="0" rtlCol="0" anchor="ctr" anchorCtr="0">
            <a:noAutofit/>
          </a:bodyPr>
          <a:lstStyle/>
          <a:p>
            <a:pPr algn="l">
              <a:spcBef>
                <a:spcPct val="0"/>
              </a:spcBef>
              <a:defRPr/>
            </a:pPr>
            <a:r>
              <a:rPr lang="en-US" sz="2400" b="1">
                <a:solidFill>
                  <a:schemeClr val="accent4">
                    <a:alpha val="100000"/>
                  </a:schemeClr>
                </a:solidFill>
                <a:latin typeface="Noto Sans SC"/>
                <a:ea typeface="Noto Sans SC"/>
                <a:cs typeface="Noto Sans SC"/>
              </a:rPr>
              <a:t>Dispersion analysis</a:t>
            </a:r>
            <a:endParaRPr lang="en-US" sz="1100"/>
          </a:p>
        </p:txBody>
      </p:sp>
      <p:sp>
        <p:nvSpPr>
          <p:cNvPr id="24" name="AutoShape 24"/>
          <p:cNvSpPr/>
          <p:nvPr/>
        </p:nvSpPr>
        <p:spPr>
          <a:xfrm>
            <a:off x="5163786" y="4862072"/>
            <a:ext cx="4410330" cy="492557"/>
          </a:xfrm>
          <a:prstGeom prst="rect">
            <a:avLst/>
          </a:prstGeom>
          <a:noFill/>
        </p:spPr>
        <p:txBody>
          <a:bodyPr vert="horz" wrap="square" lIns="0" tIns="0" rIns="0" bIns="0" rtlCol="0" anchor="ctr" anchorCtr="0">
            <a:noAutofit/>
          </a:bodyPr>
          <a:lstStyle/>
          <a:p>
            <a:pPr algn="l">
              <a:spcBef>
                <a:spcPct val="0"/>
              </a:spcBef>
              <a:defRPr/>
            </a:pPr>
            <a:r>
              <a:rPr lang="en-US" sz="2400" b="1">
                <a:solidFill>
                  <a:schemeClr val="accent6">
                    <a:alpha val="100000"/>
                  </a:schemeClr>
                </a:solidFill>
                <a:latin typeface="Noto Sans SC"/>
                <a:ea typeface="Noto Sans SC"/>
                <a:cs typeface="Noto Sans SC"/>
              </a:rPr>
              <a:t>Graphical tools</a:t>
            </a:r>
            <a:endParaRPr lang="en-US" sz="110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1">
                    <a:alpha val="100000"/>
                  </a:schemeClr>
                </a:solidFill>
                <a:latin typeface="Noto Sans SC"/>
                <a:ea typeface="Noto Sans SC"/>
                <a:cs typeface="Noto Sans SC"/>
              </a:rPr>
              <a:t>Normality test and data transformation method</a:t>
            </a:r>
            <a:endParaRPr lang="en-US" sz="3000" b="1">
              <a:solidFill>
                <a:schemeClr val="dk1">
                  <a:alpha val="100000"/>
                </a:schemeClr>
              </a:solidFill>
              <a:latin typeface="Noto Sans SC"/>
              <a:ea typeface="Noto Sans SC"/>
              <a:cs typeface="Noto Sans SC"/>
            </a:endParaRPr>
          </a:p>
        </p:txBody>
      </p:sp>
      <p:sp>
        <p:nvSpPr>
          <p:cNvPr id="3" name="AutoShape 3"/>
          <p:cNvSpPr/>
          <p:nvPr/>
        </p:nvSpPr>
        <p:spPr>
          <a:xfrm>
            <a:off x="1007832" y="4570664"/>
            <a:ext cx="2301803" cy="454737"/>
          </a:xfrm>
          <a:prstGeom prst="rect">
            <a:avLst/>
          </a:prstGeom>
          <a:noFill/>
        </p:spPr>
        <p:txBody>
          <a:bodyPr vert="horz" wrap="square" lIns="91440" tIns="45720" rIns="91440" bIns="45720" rtlCol="0" anchor="b" anchorCtr="1">
            <a:noAutofit/>
          </a:bodyPr>
          <a:lstStyle/>
          <a:p>
            <a:pPr algn="ctr">
              <a:defRPr/>
            </a:pPr>
            <a:r>
              <a:rPr lang="en-US" sz="1800" b="1">
                <a:solidFill>
                  <a:schemeClr val="dk1">
                    <a:alpha val="100000"/>
                  </a:schemeClr>
                </a:solidFill>
                <a:latin typeface="Noto Sans SC"/>
                <a:ea typeface="Noto Sans SC"/>
                <a:cs typeface="Noto Sans SC"/>
              </a:rPr>
              <a:t>Normality test method</a:t>
            </a:r>
            <a:endParaRPr lang="en-US" sz="1100"/>
          </a:p>
        </p:txBody>
      </p:sp>
      <p:sp>
        <p:nvSpPr>
          <p:cNvPr id="4" name="TextBox 4"/>
          <p:cNvSpPr txBox="1"/>
          <p:nvPr/>
        </p:nvSpPr>
        <p:spPr>
          <a:xfrm>
            <a:off x="3501267" y="4997668"/>
            <a:ext cx="2543175" cy="1413631"/>
          </a:xfrm>
          <a:prstGeom prst="rect">
            <a:avLst/>
          </a:prstGeom>
        </p:spPr>
        <p:txBody>
          <a:bodyPr vert="horz" wrap="square" lIns="123825" tIns="57150" rIns="57150" bIns="57150" rtlCol="0" anchor="t" anchorCtr="0">
            <a:noAutofit/>
          </a:bodyPr>
          <a:lstStyle/>
          <a:p>
            <a:pPr algn="ctr">
              <a:lnSpc>
                <a:spcPct val="140000"/>
              </a:lnSpc>
            </a:pPr>
            <a:r>
              <a:rPr lang="en-US" sz="1350">
                <a:solidFill>
                  <a:schemeClr val="dk1">
                    <a:alpha val="100000"/>
                  </a:schemeClr>
                </a:solidFill>
                <a:latin typeface="Noto Sans SC"/>
                <a:ea typeface="Noto Sans SC"/>
                <a:cs typeface="Noto Sans SC"/>
              </a:rPr>
              <a:t>Use logarithmic transformation for right-skewed data and square root transformation for left-skewed data. For complex distributions, you can try Box-Cox transformation to approach normality.</a:t>
            </a:r>
            <a:endParaRPr lang="en-US" sz="1350">
              <a:solidFill>
                <a:schemeClr val="dk1">
                  <a:alpha val="100000"/>
                </a:schemeClr>
              </a:solidFill>
              <a:latin typeface="Noto Sans SC"/>
              <a:ea typeface="Noto Sans SC"/>
              <a:cs typeface="Noto Sans SC"/>
            </a:endParaRPr>
          </a:p>
        </p:txBody>
      </p:sp>
      <p:sp>
        <p:nvSpPr>
          <p:cNvPr id="5" name="AutoShape 5"/>
          <p:cNvSpPr/>
          <p:nvPr/>
        </p:nvSpPr>
        <p:spPr>
          <a:xfrm>
            <a:off x="3621953" y="4570664"/>
            <a:ext cx="2301803" cy="454737"/>
          </a:xfrm>
          <a:prstGeom prst="rect">
            <a:avLst/>
          </a:prstGeom>
          <a:noFill/>
        </p:spPr>
        <p:txBody>
          <a:bodyPr vert="horz" wrap="square" lIns="91440" tIns="45720" rIns="91440" bIns="45720" rtlCol="0" anchor="b" anchorCtr="1">
            <a:noAutofit/>
          </a:bodyPr>
          <a:lstStyle/>
          <a:p>
            <a:pPr algn="ctr">
              <a:defRPr/>
            </a:pPr>
            <a:r>
              <a:rPr lang="en-US" sz="1800" b="1">
                <a:solidFill>
                  <a:schemeClr val="dk1">
                    <a:alpha val="100000"/>
                  </a:schemeClr>
                </a:solidFill>
                <a:latin typeface="Noto Sans SC"/>
                <a:ea typeface="Noto Sans SC"/>
                <a:cs typeface="Noto Sans SC"/>
              </a:rPr>
              <a:t>Non-normal data processing</a:t>
            </a:r>
            <a:endParaRPr lang="en-US" sz="1100"/>
          </a:p>
        </p:txBody>
      </p:sp>
      <p:sp>
        <p:nvSpPr>
          <p:cNvPr id="6" name="AutoShape 6"/>
          <p:cNvSpPr/>
          <p:nvPr/>
        </p:nvSpPr>
        <p:spPr>
          <a:xfrm>
            <a:off x="6328329" y="4570664"/>
            <a:ext cx="2315110" cy="454737"/>
          </a:xfrm>
          <a:prstGeom prst="rect">
            <a:avLst/>
          </a:prstGeom>
          <a:noFill/>
        </p:spPr>
        <p:txBody>
          <a:bodyPr vert="horz" wrap="square" lIns="91440" tIns="45720" rIns="91440" bIns="45720" rtlCol="0" anchor="b" anchorCtr="1">
            <a:noAutofit/>
          </a:bodyPr>
          <a:lstStyle/>
          <a:p>
            <a:pPr algn="ctr">
              <a:lnSpc>
                <a:spcPct val="100000"/>
              </a:lnSpc>
              <a:defRPr/>
            </a:pPr>
            <a:r>
              <a:rPr lang="en-US" sz="1800" b="1">
                <a:solidFill>
                  <a:schemeClr val="dk1">
                    <a:alpha val="100000"/>
                  </a:schemeClr>
                </a:solidFill>
                <a:latin typeface="Noto Sans SC"/>
                <a:ea typeface="Noto Sans SC"/>
                <a:cs typeface="Noto Sans SC"/>
              </a:rPr>
              <a:t>Outlier handling</a:t>
            </a:r>
            <a:endParaRPr lang="en-US" sz="1100"/>
          </a:p>
        </p:txBody>
      </p:sp>
      <p:sp>
        <p:nvSpPr>
          <p:cNvPr id="7" name="AutoShape 7"/>
          <p:cNvSpPr/>
          <p:nvPr/>
        </p:nvSpPr>
        <p:spPr>
          <a:xfrm>
            <a:off x="9057138" y="4570664"/>
            <a:ext cx="2359245" cy="454737"/>
          </a:xfrm>
          <a:prstGeom prst="rect">
            <a:avLst/>
          </a:prstGeom>
          <a:noFill/>
        </p:spPr>
        <p:txBody>
          <a:bodyPr vert="horz" wrap="square" lIns="91440" tIns="45720" rIns="91440" bIns="45720" rtlCol="0" anchor="b" anchorCtr="1">
            <a:normAutofit/>
          </a:bodyPr>
          <a:lstStyle/>
          <a:p>
            <a:pPr algn="ctr">
              <a:lnSpc>
                <a:spcPct val="100000"/>
              </a:lnSpc>
              <a:defRPr/>
            </a:pPr>
            <a:r>
              <a:rPr lang="en-US" sz="1800" b="1">
                <a:solidFill>
                  <a:schemeClr val="dk1">
                    <a:alpha val="100000"/>
                  </a:schemeClr>
                </a:solidFill>
                <a:latin typeface="Noto Sans SC"/>
                <a:ea typeface="Noto Sans SC"/>
                <a:cs typeface="Noto Sans SC"/>
              </a:rPr>
              <a:t>Data stratification analysis</a:t>
            </a:r>
            <a:endParaRPr lang="en-US" sz="1100"/>
          </a:p>
        </p:txBody>
      </p:sp>
      <p:sp>
        <p:nvSpPr>
          <p:cNvPr id="8" name="TextBox 8"/>
          <p:cNvSpPr txBox="1"/>
          <p:nvPr/>
        </p:nvSpPr>
        <p:spPr>
          <a:xfrm>
            <a:off x="799842" y="4997668"/>
            <a:ext cx="2543084" cy="1413631"/>
          </a:xfrm>
          <a:prstGeom prst="rect">
            <a:avLst/>
          </a:prstGeom>
        </p:spPr>
        <p:txBody>
          <a:bodyPr vert="horz" wrap="square" lIns="123825" tIns="57150" rIns="57150" bIns="57150" rtlCol="0" anchor="t" anchorCtr="0">
            <a:noAutofit/>
          </a:bodyPr>
          <a:lstStyle/>
          <a:p>
            <a:pPr algn="ctr">
              <a:lnSpc>
                <a:spcPct val="140000"/>
              </a:lnSpc>
            </a:pPr>
            <a:r>
              <a:rPr lang="en-US" sz="1350">
                <a:solidFill>
                  <a:schemeClr val="dk1">
                    <a:alpha val="100000"/>
                  </a:schemeClr>
                </a:solidFill>
                <a:latin typeface="Noto Sans SC"/>
                <a:ea typeface="Noto Sans SC"/>
                <a:cs typeface="Noto Sans SC"/>
              </a:rPr>
              <a:t>Use the Shapiro-Wilk test or Anderson-Darling test to determine whether the data obeys a normal distribution. A P value greater than 0.05 is considered normal.</a:t>
            </a:r>
            <a:endParaRPr lang="en-US" sz="1350">
              <a:solidFill>
                <a:schemeClr val="dk1">
                  <a:alpha val="100000"/>
                </a:schemeClr>
              </a:solidFill>
              <a:latin typeface="Noto Sans SC"/>
              <a:ea typeface="Noto Sans SC"/>
              <a:cs typeface="Noto Sans SC"/>
            </a:endParaRPr>
          </a:p>
        </p:txBody>
      </p:sp>
      <p:sp>
        <p:nvSpPr>
          <p:cNvPr id="9" name="TextBox 9"/>
          <p:cNvSpPr txBox="1"/>
          <p:nvPr/>
        </p:nvSpPr>
        <p:spPr>
          <a:xfrm>
            <a:off x="6214296" y="4997668"/>
            <a:ext cx="2543175" cy="1413631"/>
          </a:xfrm>
          <a:prstGeom prst="rect">
            <a:avLst/>
          </a:prstGeom>
        </p:spPr>
        <p:txBody>
          <a:bodyPr vert="horz" wrap="square" lIns="123825" tIns="57150" rIns="57150" bIns="57150" rtlCol="0" anchor="t" anchorCtr="0">
            <a:noAutofit/>
          </a:bodyPr>
          <a:lstStyle/>
          <a:p>
            <a:pPr algn="ctr">
              <a:lnSpc>
                <a:spcPct val="140000"/>
              </a:lnSpc>
            </a:pPr>
            <a:r>
              <a:rPr lang="en-US" sz="1350">
                <a:solidFill>
                  <a:schemeClr val="dk1">
                    <a:alpha val="100000"/>
                  </a:schemeClr>
                </a:solidFill>
                <a:latin typeface="Noto Sans SC"/>
                <a:ea typeface="Noto Sans SC"/>
                <a:cs typeface="Noto Sans SC"/>
              </a:rPr>
              <a:t>Identify outliers through IQR rules or Grubbs test, and decide to eliminate or correct them based on the business background to avoid analysis bias.</a:t>
            </a:r>
            <a:endParaRPr lang="en-US" sz="1350">
              <a:solidFill>
                <a:schemeClr val="dk1">
                  <a:alpha val="100000"/>
                </a:schemeClr>
              </a:solidFill>
              <a:latin typeface="Noto Sans SC"/>
              <a:ea typeface="Noto Sans SC"/>
              <a:cs typeface="Noto Sans SC"/>
            </a:endParaRPr>
          </a:p>
        </p:txBody>
      </p:sp>
      <p:sp>
        <p:nvSpPr>
          <p:cNvPr id="10" name="TextBox 10"/>
          <p:cNvSpPr txBox="1"/>
          <p:nvPr/>
        </p:nvSpPr>
        <p:spPr>
          <a:xfrm>
            <a:off x="8948907" y="4997668"/>
            <a:ext cx="2543175" cy="1413631"/>
          </a:xfrm>
          <a:prstGeom prst="rect">
            <a:avLst/>
          </a:prstGeom>
        </p:spPr>
        <p:txBody>
          <a:bodyPr vert="horz" wrap="square" lIns="123825" tIns="57150" rIns="57150" bIns="57150" rtlCol="0" anchor="t" anchorCtr="0">
            <a:noAutofit/>
          </a:bodyPr>
          <a:lstStyle/>
          <a:p>
            <a:pPr algn="ctr">
              <a:lnSpc>
                <a:spcPct val="140000"/>
              </a:lnSpc>
            </a:pPr>
            <a:r>
              <a:rPr lang="en-US" sz="1350">
                <a:solidFill>
                  <a:schemeClr val="dk1">
                    <a:alpha val="100000"/>
                  </a:schemeClr>
                </a:solidFill>
                <a:latin typeface="Noto Sans SC"/>
                <a:ea typeface="Noto Sans SC"/>
                <a:cs typeface="Noto Sans SC"/>
              </a:rPr>
              <a:t>By re-testing normality after stratification by dimensions such as time and equipment, hidden patterns or special-cause variations may be discovered.</a:t>
            </a:r>
            <a:endParaRPr lang="en-US" sz="1350">
              <a:solidFill>
                <a:schemeClr val="dk1">
                  <a:alpha val="100000"/>
                </a:schemeClr>
              </a:solidFill>
              <a:latin typeface="Noto Sans SC"/>
              <a:ea typeface="Noto Sans SC"/>
              <a:cs typeface="Noto Sans SC"/>
            </a:endParaRPr>
          </a:p>
        </p:txBody>
      </p:sp>
      <p:sp>
        <p:nvSpPr>
          <p:cNvPr id="11" name="AutoShape 11"/>
          <p:cNvSpPr/>
          <p:nvPr/>
        </p:nvSpPr>
        <p:spPr>
          <a:xfrm>
            <a:off x="2663854" y="1807887"/>
            <a:ext cx="952500" cy="952500"/>
          </a:xfrm>
          <a:prstGeom prst="diamond">
            <a:avLst/>
          </a:prstGeom>
          <a:solidFill>
            <a:schemeClr val="accent1">
              <a:alpha val="100000"/>
            </a:schemeClr>
          </a:solidFill>
        </p:spPr>
      </p:sp>
      <p:sp>
        <p:nvSpPr>
          <p:cNvPr id="12" name="AutoShape 12"/>
          <p:cNvSpPr/>
          <p:nvPr/>
        </p:nvSpPr>
        <p:spPr>
          <a:xfrm>
            <a:off x="5642966" y="3300334"/>
            <a:ext cx="952500" cy="952500"/>
          </a:xfrm>
          <a:prstGeom prst="diamond">
            <a:avLst/>
          </a:prstGeom>
          <a:solidFill>
            <a:schemeClr val="accent2">
              <a:alpha val="100000"/>
              <a:lumMod val="50000"/>
            </a:schemeClr>
          </a:solidFill>
        </p:spPr>
      </p:sp>
      <p:sp>
        <p:nvSpPr>
          <p:cNvPr id="13" name="AutoShape 13"/>
          <p:cNvSpPr/>
          <p:nvPr/>
        </p:nvSpPr>
        <p:spPr>
          <a:xfrm>
            <a:off x="8617715" y="1807887"/>
            <a:ext cx="952500" cy="952500"/>
          </a:xfrm>
          <a:prstGeom prst="diamond">
            <a:avLst/>
          </a:prstGeom>
          <a:solidFill>
            <a:schemeClr val="accent3">
              <a:alpha val="100000"/>
              <a:lumMod val="75000"/>
            </a:schemeClr>
          </a:solidFill>
        </p:spPr>
      </p:sp>
      <p:pic>
        <p:nvPicPr>
          <p:cNvPr id="14" name="Picture 14"/>
          <p:cNvPicPr>
            <a:picLocks noChangeAspect="1"/>
          </p:cNvPicPr>
          <p:nvPr/>
        </p:nvPicPr>
        <p:blipFill>
          <a:blip r:embed="rId2">
            <a:alphaModFix amt="100000"/>
          </a:blip>
          <a:srcRect/>
          <a:stretch>
            <a:fillRect/>
          </a:stretch>
        </p:blipFill>
        <p:spPr>
          <a:xfrm>
            <a:off x="833134" y="1931712"/>
            <a:ext cx="2476500" cy="2476500"/>
          </a:xfrm>
          <a:prstGeom prst="diamond">
            <a:avLst/>
          </a:prstGeom>
          <a:solidFill>
            <a:schemeClr val="accent1">
              <a:alpha val="100000"/>
            </a:schemeClr>
          </a:solidFill>
        </p:spPr>
      </p:pic>
      <p:pic>
        <p:nvPicPr>
          <p:cNvPr id="15" name="Picture 15"/>
          <p:cNvPicPr>
            <a:picLocks noChangeAspect="1"/>
          </p:cNvPicPr>
          <p:nvPr/>
        </p:nvPicPr>
        <p:blipFill>
          <a:blip r:embed="rId3">
            <a:alphaModFix amt="100000"/>
          </a:blip>
          <a:srcRect/>
          <a:stretch>
            <a:fillRect/>
          </a:stretch>
        </p:blipFill>
        <p:spPr>
          <a:xfrm>
            <a:off x="3534604" y="1931712"/>
            <a:ext cx="2476500" cy="2476500"/>
          </a:xfrm>
          <a:prstGeom prst="diamond">
            <a:avLst/>
          </a:prstGeom>
          <a:solidFill>
            <a:schemeClr val="accent1">
              <a:alpha val="100000"/>
            </a:schemeClr>
          </a:solidFill>
        </p:spPr>
      </p:pic>
      <p:pic>
        <p:nvPicPr>
          <p:cNvPr id="16" name="Picture 16"/>
          <p:cNvPicPr>
            <a:picLocks noChangeAspect="1"/>
          </p:cNvPicPr>
          <p:nvPr/>
        </p:nvPicPr>
        <p:blipFill>
          <a:blip r:embed="rId4">
            <a:alphaModFix amt="100000"/>
          </a:blip>
          <a:srcRect/>
          <a:stretch>
            <a:fillRect/>
          </a:stretch>
        </p:blipFill>
        <p:spPr>
          <a:xfrm>
            <a:off x="6247634" y="1931712"/>
            <a:ext cx="2476500" cy="2476500"/>
          </a:xfrm>
          <a:prstGeom prst="diamond">
            <a:avLst/>
          </a:prstGeom>
          <a:solidFill>
            <a:schemeClr val="accent1">
              <a:alpha val="100000"/>
            </a:schemeClr>
          </a:solidFill>
        </p:spPr>
      </p:pic>
      <p:pic>
        <p:nvPicPr>
          <p:cNvPr id="17" name="Picture 17"/>
          <p:cNvPicPr>
            <a:picLocks noChangeAspect="1"/>
          </p:cNvPicPr>
          <p:nvPr/>
        </p:nvPicPr>
        <p:blipFill>
          <a:blip r:embed="rId5">
            <a:alphaModFix amt="100000"/>
          </a:blip>
          <a:srcRect/>
          <a:stretch>
            <a:fillRect/>
          </a:stretch>
        </p:blipFill>
        <p:spPr>
          <a:xfrm>
            <a:off x="8939883" y="1931712"/>
            <a:ext cx="2476500" cy="2476500"/>
          </a:xfrm>
          <a:prstGeom prst="diamond">
            <a:avLst/>
          </a:prstGeom>
          <a:solidFill>
            <a:schemeClr val="accent1">
              <a:alpha val="100000"/>
            </a:schemeClr>
          </a:solidFill>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Calculation and interpretation of process capability index</a:t>
            </a:r>
            <a:endParaRPr lang="en-US" sz="3000" b="1">
              <a:solidFill>
                <a:schemeClr val="dk2">
                  <a:alpha val="100000"/>
                </a:schemeClr>
              </a:solidFill>
              <a:latin typeface="Noto Sans SC"/>
              <a:ea typeface="Noto Sans SC"/>
              <a:cs typeface="Noto Sans SC"/>
            </a:endParaRPr>
          </a:p>
        </p:txBody>
      </p:sp>
      <p:cxnSp>
        <p:nvCxnSpPr>
          <p:cNvPr id="3" name="Connector 3"/>
          <p:cNvCxnSpPr/>
          <p:nvPr/>
        </p:nvCxnSpPr>
        <p:spPr>
          <a:xfrm>
            <a:off x="1253185" y="2298717"/>
            <a:ext cx="1246133" cy="0"/>
          </a:xfrm>
          <a:prstGeom prst="line">
            <a:avLst/>
          </a:prstGeom>
          <a:ln w="12700">
            <a:solidFill>
              <a:schemeClr val="accent1"/>
            </a:solidFill>
            <a:prstDash val="dash"/>
            <a:headEnd type="none"/>
            <a:tailEnd type="oval"/>
          </a:ln>
        </p:spPr>
        <p:style>
          <a:lnRef idx="0">
            <a:schemeClr val="accent1"/>
          </a:lnRef>
          <a:fillRef idx="1">
            <a:schemeClr val="accent1"/>
          </a:fillRef>
          <a:effectRef idx="0">
            <a:schemeClr val="accent1"/>
          </a:effectRef>
          <a:fontRef idx="minor">
            <a:schemeClr val="lt1"/>
          </a:fontRef>
        </p:style>
      </p:cxnSp>
      <p:cxnSp>
        <p:nvCxnSpPr>
          <p:cNvPr id="4" name="Connector 4"/>
          <p:cNvCxnSpPr/>
          <p:nvPr/>
        </p:nvCxnSpPr>
        <p:spPr>
          <a:xfrm>
            <a:off x="1254288" y="3896661"/>
            <a:ext cx="665253" cy="0"/>
          </a:xfrm>
          <a:prstGeom prst="line">
            <a:avLst/>
          </a:prstGeom>
          <a:ln w="12700">
            <a:solidFill>
              <a:schemeClr val="accent4"/>
            </a:solidFill>
            <a:prstDash val="dash"/>
            <a:headEnd type="none"/>
            <a:tailEnd type="oval"/>
          </a:ln>
        </p:spPr>
        <p:style>
          <a:lnRef idx="0">
            <a:schemeClr val="accent4"/>
          </a:lnRef>
          <a:fillRef idx="1">
            <a:schemeClr val="accent4"/>
          </a:fillRef>
          <a:effectRef idx="0">
            <a:schemeClr val="accent4"/>
          </a:effectRef>
          <a:fontRef idx="minor">
            <a:schemeClr val="lt1"/>
          </a:fontRef>
        </p:style>
      </p:cxnSp>
      <p:cxnSp>
        <p:nvCxnSpPr>
          <p:cNvPr id="5" name="Connector 5"/>
          <p:cNvCxnSpPr/>
          <p:nvPr/>
        </p:nvCxnSpPr>
        <p:spPr>
          <a:xfrm>
            <a:off x="1253185" y="5472872"/>
            <a:ext cx="1246133" cy="0"/>
          </a:xfrm>
          <a:prstGeom prst="line">
            <a:avLst/>
          </a:prstGeom>
          <a:ln w="12700">
            <a:solidFill>
              <a:schemeClr val="accent1"/>
            </a:solidFill>
            <a:prstDash val="dash"/>
            <a:headEnd type="none"/>
            <a:tailEnd type="oval"/>
          </a:ln>
        </p:spPr>
        <p:style>
          <a:lnRef idx="0">
            <a:schemeClr val="accent1"/>
          </a:lnRef>
          <a:fillRef idx="1">
            <a:schemeClr val="accent1"/>
          </a:fillRef>
          <a:effectRef idx="0">
            <a:schemeClr val="accent1"/>
          </a:effectRef>
          <a:fontRef idx="minor">
            <a:schemeClr val="lt1"/>
          </a:fontRef>
        </p:style>
      </p:cxnSp>
      <p:sp>
        <p:nvSpPr>
          <p:cNvPr id="6" name="AutoShape 6"/>
          <p:cNvSpPr/>
          <p:nvPr/>
        </p:nvSpPr>
        <p:spPr>
          <a:xfrm>
            <a:off x="622879" y="5154774"/>
            <a:ext cx="630365" cy="630269"/>
          </a:xfrm>
          <a:prstGeom prst="ellipse">
            <a:avLst/>
          </a:prstGeom>
          <a:solidFill>
            <a:schemeClr val="accent1">
              <a:alpha val="100000"/>
            </a:schemeClr>
          </a:solidFill>
        </p:spPr>
      </p:sp>
      <p:grpSp>
        <p:nvGrpSpPr>
          <p:cNvPr id="7" name="Group 7"/>
          <p:cNvGrpSpPr/>
          <p:nvPr/>
        </p:nvGrpSpPr>
        <p:grpSpPr>
          <a:xfrm rot="0">
            <a:off x="622879" y="1983582"/>
            <a:ext cx="630365" cy="630269"/>
            <a:chOff x="622879" y="1983582"/>
            <a:chExt cx="630365" cy="630269"/>
          </a:xfrm>
        </p:grpSpPr>
        <p:sp>
          <p:nvSpPr>
            <p:cNvPr id="8" name="AutoShape 8"/>
            <p:cNvSpPr/>
            <p:nvPr/>
          </p:nvSpPr>
          <p:spPr>
            <a:xfrm>
              <a:off x="622879" y="1983582"/>
              <a:ext cx="630365" cy="630269"/>
            </a:xfrm>
            <a:prstGeom prst="ellipse">
              <a:avLst/>
            </a:prstGeom>
            <a:solidFill>
              <a:schemeClr val="accent1">
                <a:alpha val="100000"/>
              </a:schemeClr>
            </a:solidFill>
          </p:spPr>
        </p:sp>
        <p:sp>
          <p:nvSpPr>
            <p:cNvPr id="9" name="Freeform 9"/>
            <p:cNvSpPr/>
            <p:nvPr/>
          </p:nvSpPr>
          <p:spPr>
            <a:xfrm>
              <a:off x="834905" y="2131125"/>
              <a:ext cx="234601" cy="304229"/>
            </a:xfrm>
            <a:custGeom>
              <a:avLst/>
              <a:gdLst/>
              <a:ahLst/>
              <a:cxnLst/>
              <a:rect l="l" t="t" r="r" b="b"/>
              <a:pathLst>
                <a:path w="438150" h="568325">
                  <a:moveTo>
                    <a:pt x="344255" y="320246"/>
                  </a:moveTo>
                  <a:cubicBezTo>
                    <a:pt x="393080" y="312737"/>
                    <a:pt x="434394" y="346528"/>
                    <a:pt x="438150" y="399092"/>
                  </a:cubicBezTo>
                  <a:cubicBezTo>
                    <a:pt x="438150" y="399092"/>
                    <a:pt x="438150" y="402847"/>
                    <a:pt x="438150" y="406601"/>
                  </a:cubicBezTo>
                  <a:cubicBezTo>
                    <a:pt x="438150" y="451656"/>
                    <a:pt x="438150" y="496711"/>
                    <a:pt x="438150" y="545520"/>
                  </a:cubicBezTo>
                  <a:cubicBezTo>
                    <a:pt x="438150" y="545520"/>
                    <a:pt x="438150" y="545520"/>
                    <a:pt x="438150" y="549275"/>
                  </a:cubicBezTo>
                  <a:cubicBezTo>
                    <a:pt x="438150" y="549275"/>
                    <a:pt x="438150" y="549275"/>
                    <a:pt x="284162" y="549275"/>
                  </a:cubicBezTo>
                  <a:cubicBezTo>
                    <a:pt x="284162" y="549275"/>
                    <a:pt x="284162" y="545520"/>
                    <a:pt x="284162" y="545520"/>
                  </a:cubicBezTo>
                  <a:cubicBezTo>
                    <a:pt x="284162" y="496711"/>
                    <a:pt x="284162" y="451656"/>
                    <a:pt x="284162" y="402847"/>
                  </a:cubicBezTo>
                  <a:cubicBezTo>
                    <a:pt x="284162" y="361546"/>
                    <a:pt x="310453" y="327755"/>
                    <a:pt x="344255" y="320246"/>
                  </a:cubicBezTo>
                  <a:close/>
                </a:path>
                <a:path w="438150" h="568325">
                  <a:moveTo>
                    <a:pt x="352879" y="200025"/>
                  </a:moveTo>
                  <a:cubicBezTo>
                    <a:pt x="352879" y="200025"/>
                    <a:pt x="352879" y="200025"/>
                    <a:pt x="356621" y="200025"/>
                  </a:cubicBezTo>
                  <a:cubicBezTo>
                    <a:pt x="356621" y="200025"/>
                    <a:pt x="356621" y="200025"/>
                    <a:pt x="367847" y="200025"/>
                  </a:cubicBezTo>
                  <a:cubicBezTo>
                    <a:pt x="371589" y="200025"/>
                    <a:pt x="375330" y="203767"/>
                    <a:pt x="379072" y="203767"/>
                  </a:cubicBezTo>
                  <a:cubicBezTo>
                    <a:pt x="401524" y="211251"/>
                    <a:pt x="412750" y="237445"/>
                    <a:pt x="409008" y="263638"/>
                  </a:cubicBezTo>
                  <a:cubicBezTo>
                    <a:pt x="405266" y="286090"/>
                    <a:pt x="386556" y="304800"/>
                    <a:pt x="360363" y="304800"/>
                  </a:cubicBezTo>
                  <a:cubicBezTo>
                    <a:pt x="337911" y="304800"/>
                    <a:pt x="319201" y="286090"/>
                    <a:pt x="311717" y="263638"/>
                  </a:cubicBezTo>
                  <a:cubicBezTo>
                    <a:pt x="307975" y="233703"/>
                    <a:pt x="326685" y="207509"/>
                    <a:pt x="352879" y="200025"/>
                  </a:cubicBezTo>
                  <a:close/>
                </a:path>
                <a:path w="438150" h="568325">
                  <a:moveTo>
                    <a:pt x="100853" y="196018"/>
                  </a:moveTo>
                  <a:cubicBezTo>
                    <a:pt x="175559" y="180975"/>
                    <a:pt x="246529" y="241146"/>
                    <a:pt x="254000" y="320120"/>
                  </a:cubicBezTo>
                  <a:cubicBezTo>
                    <a:pt x="254000" y="323881"/>
                    <a:pt x="254000" y="327642"/>
                    <a:pt x="254000" y="331402"/>
                  </a:cubicBezTo>
                  <a:cubicBezTo>
                    <a:pt x="254000" y="406616"/>
                    <a:pt x="254000" y="481829"/>
                    <a:pt x="254000" y="557043"/>
                  </a:cubicBezTo>
                  <a:cubicBezTo>
                    <a:pt x="254000" y="557043"/>
                    <a:pt x="254000" y="557043"/>
                    <a:pt x="254000" y="568325"/>
                  </a:cubicBezTo>
                  <a:cubicBezTo>
                    <a:pt x="254000" y="568325"/>
                    <a:pt x="254000" y="568325"/>
                    <a:pt x="0" y="568325"/>
                  </a:cubicBezTo>
                  <a:cubicBezTo>
                    <a:pt x="0" y="564564"/>
                    <a:pt x="0" y="564564"/>
                    <a:pt x="0" y="560804"/>
                  </a:cubicBezTo>
                  <a:cubicBezTo>
                    <a:pt x="0" y="485590"/>
                    <a:pt x="0" y="406616"/>
                    <a:pt x="0" y="327642"/>
                  </a:cubicBezTo>
                  <a:cubicBezTo>
                    <a:pt x="0" y="263710"/>
                    <a:pt x="44823" y="211060"/>
                    <a:pt x="100853" y="196018"/>
                  </a:cubicBezTo>
                  <a:close/>
                </a:path>
                <a:path w="438150" h="568325">
                  <a:moveTo>
                    <a:pt x="112091" y="0"/>
                  </a:moveTo>
                  <a:cubicBezTo>
                    <a:pt x="115818" y="0"/>
                    <a:pt x="115818" y="0"/>
                    <a:pt x="115818" y="0"/>
                  </a:cubicBezTo>
                  <a:cubicBezTo>
                    <a:pt x="115818" y="0"/>
                    <a:pt x="115818" y="0"/>
                    <a:pt x="138181" y="0"/>
                  </a:cubicBezTo>
                  <a:cubicBezTo>
                    <a:pt x="141909" y="0"/>
                    <a:pt x="149363" y="3762"/>
                    <a:pt x="153090" y="3762"/>
                  </a:cubicBezTo>
                  <a:cubicBezTo>
                    <a:pt x="190362" y="18808"/>
                    <a:pt x="212725" y="60187"/>
                    <a:pt x="205271" y="101566"/>
                  </a:cubicBezTo>
                  <a:cubicBezTo>
                    <a:pt x="197816" y="139183"/>
                    <a:pt x="164272" y="169276"/>
                    <a:pt x="127000" y="169276"/>
                  </a:cubicBezTo>
                  <a:cubicBezTo>
                    <a:pt x="89728" y="173038"/>
                    <a:pt x="56184" y="142944"/>
                    <a:pt x="48729" y="101566"/>
                  </a:cubicBezTo>
                  <a:cubicBezTo>
                    <a:pt x="41275" y="52664"/>
                    <a:pt x="71092" y="7523"/>
                    <a:pt x="112091" y="0"/>
                  </a:cubicBezTo>
                </a:path>
              </a:pathLst>
            </a:custGeom>
            <a:solidFill>
              <a:srgbClr val="FFFFFF">
                <a:alpha val="100000"/>
              </a:srgbClr>
            </a:solidFill>
          </p:spPr>
        </p:sp>
      </p:grpSp>
      <p:sp>
        <p:nvSpPr>
          <p:cNvPr id="10" name="AutoShape 10"/>
          <p:cNvSpPr/>
          <p:nvPr/>
        </p:nvSpPr>
        <p:spPr>
          <a:xfrm>
            <a:off x="623942" y="3581527"/>
            <a:ext cx="630365" cy="630269"/>
          </a:xfrm>
          <a:prstGeom prst="ellipse">
            <a:avLst/>
          </a:prstGeom>
          <a:solidFill>
            <a:schemeClr val="accent1">
              <a:alpha val="100000"/>
            </a:schemeClr>
          </a:solidFill>
        </p:spPr>
      </p:sp>
      <p:grpSp>
        <p:nvGrpSpPr>
          <p:cNvPr id="11" name="Group 11"/>
          <p:cNvGrpSpPr/>
          <p:nvPr/>
        </p:nvGrpSpPr>
        <p:grpSpPr>
          <a:xfrm rot="0">
            <a:off x="787200" y="3739737"/>
            <a:ext cx="313754" cy="313849"/>
            <a:chOff x="787200" y="3739737"/>
            <a:chExt cx="313754" cy="313849"/>
          </a:xfrm>
        </p:grpSpPr>
        <p:sp>
          <p:nvSpPr>
            <p:cNvPr id="12" name="Freeform 12"/>
            <p:cNvSpPr/>
            <p:nvPr/>
          </p:nvSpPr>
          <p:spPr>
            <a:xfrm>
              <a:off x="787200" y="3768884"/>
              <a:ext cx="284702" cy="284702"/>
            </a:xfrm>
            <a:custGeom>
              <a:avLst/>
              <a:gdLst/>
              <a:ahLst/>
              <a:cxnLst/>
              <a:rect l="l" t="t" r="r" b="b"/>
              <a:pathLst>
                <a:path w="184" h="184">
                  <a:moveTo>
                    <a:pt x="92" y="184"/>
                  </a:moveTo>
                  <a:cubicBezTo>
                    <a:pt x="143" y="184"/>
                    <a:pt x="184" y="143"/>
                    <a:pt x="184" y="92"/>
                  </a:cubicBezTo>
                  <a:cubicBezTo>
                    <a:pt x="184" y="76"/>
                    <a:pt x="180" y="62"/>
                    <a:pt x="173" y="49"/>
                  </a:cubicBezTo>
                  <a:cubicBezTo>
                    <a:pt x="172" y="49"/>
                    <a:pt x="172" y="49"/>
                    <a:pt x="171" y="49"/>
                  </a:cubicBezTo>
                  <a:cubicBezTo>
                    <a:pt x="170" y="49"/>
                    <a:pt x="170" y="49"/>
                    <a:pt x="170" y="49"/>
                  </a:cubicBezTo>
                  <a:cubicBezTo>
                    <a:pt x="158" y="48"/>
                    <a:pt x="158" y="48"/>
                    <a:pt x="158" y="48"/>
                  </a:cubicBezTo>
                  <a:cubicBezTo>
                    <a:pt x="149" y="56"/>
                    <a:pt x="149" y="56"/>
                    <a:pt x="149" y="56"/>
                  </a:cubicBezTo>
                  <a:cubicBezTo>
                    <a:pt x="156" y="67"/>
                    <a:pt x="160" y="79"/>
                    <a:pt x="160" y="92"/>
                  </a:cubicBezTo>
                  <a:cubicBezTo>
                    <a:pt x="160" y="129"/>
                    <a:pt x="129" y="160"/>
                    <a:pt x="92" y="160"/>
                  </a:cubicBezTo>
                  <a:cubicBezTo>
                    <a:pt x="55" y="160"/>
                    <a:pt x="24" y="129"/>
                    <a:pt x="24" y="92"/>
                  </a:cubicBezTo>
                  <a:cubicBezTo>
                    <a:pt x="24" y="55"/>
                    <a:pt x="55" y="24"/>
                    <a:pt x="92" y="24"/>
                  </a:cubicBezTo>
                  <a:cubicBezTo>
                    <a:pt x="105" y="24"/>
                    <a:pt x="117" y="28"/>
                    <a:pt x="128" y="35"/>
                  </a:cubicBezTo>
                  <a:cubicBezTo>
                    <a:pt x="135" y="27"/>
                    <a:pt x="135" y="27"/>
                    <a:pt x="135" y="27"/>
                  </a:cubicBezTo>
                  <a:cubicBezTo>
                    <a:pt x="134" y="14"/>
                    <a:pt x="134" y="14"/>
                    <a:pt x="134" y="14"/>
                  </a:cubicBezTo>
                  <a:cubicBezTo>
                    <a:pt x="134" y="12"/>
                    <a:pt x="134" y="11"/>
                    <a:pt x="134" y="10"/>
                  </a:cubicBezTo>
                  <a:cubicBezTo>
                    <a:pt x="122" y="4"/>
                    <a:pt x="107" y="0"/>
                    <a:pt x="92" y="0"/>
                  </a:cubicBezTo>
                  <a:cubicBezTo>
                    <a:pt x="41" y="0"/>
                    <a:pt x="0" y="41"/>
                    <a:pt x="0" y="92"/>
                  </a:cubicBezTo>
                  <a:cubicBezTo>
                    <a:pt x="0" y="143"/>
                    <a:pt x="41" y="184"/>
                    <a:pt x="92" y="184"/>
                  </a:cubicBezTo>
                  <a:close/>
                </a:path>
                <a:path w="184" h="184">
                  <a:moveTo>
                    <a:pt x="92" y="184"/>
                  </a:moveTo>
                  <a:cubicBezTo>
                    <a:pt x="92" y="184"/>
                    <a:pt x="92" y="184"/>
                    <a:pt x="92" y="184"/>
                  </a:cubicBezTo>
                </a:path>
              </a:pathLst>
            </a:custGeom>
            <a:solidFill>
              <a:srgbClr val="FFFFFF">
                <a:alpha val="100000"/>
              </a:srgbClr>
            </a:solidFill>
          </p:spPr>
        </p:sp>
        <p:sp>
          <p:nvSpPr>
            <p:cNvPr id="13" name="Freeform 13"/>
            <p:cNvSpPr/>
            <p:nvPr/>
          </p:nvSpPr>
          <p:spPr>
            <a:xfrm>
              <a:off x="860067" y="3841654"/>
              <a:ext cx="139065" cy="139065"/>
            </a:xfrm>
            <a:custGeom>
              <a:avLst/>
              <a:gdLst/>
              <a:ahLst/>
              <a:cxnLst/>
              <a:rect l="l" t="t" r="r" b="b"/>
              <a:pathLst>
                <a:path w="90" h="90">
                  <a:moveTo>
                    <a:pt x="45" y="21"/>
                  </a:moveTo>
                  <a:cubicBezTo>
                    <a:pt x="46" y="21"/>
                    <a:pt x="46" y="21"/>
                    <a:pt x="47" y="21"/>
                  </a:cubicBezTo>
                  <a:cubicBezTo>
                    <a:pt x="64" y="4"/>
                    <a:pt x="64" y="4"/>
                    <a:pt x="64" y="4"/>
                  </a:cubicBezTo>
                  <a:cubicBezTo>
                    <a:pt x="64" y="4"/>
                    <a:pt x="64" y="4"/>
                    <a:pt x="64" y="4"/>
                  </a:cubicBezTo>
                  <a:cubicBezTo>
                    <a:pt x="58" y="1"/>
                    <a:pt x="52" y="0"/>
                    <a:pt x="45" y="0"/>
                  </a:cubicBezTo>
                  <a:cubicBezTo>
                    <a:pt x="20" y="0"/>
                    <a:pt x="0" y="20"/>
                    <a:pt x="0" y="45"/>
                  </a:cubicBezTo>
                  <a:cubicBezTo>
                    <a:pt x="0" y="70"/>
                    <a:pt x="20" y="90"/>
                    <a:pt x="45" y="90"/>
                  </a:cubicBezTo>
                  <a:cubicBezTo>
                    <a:pt x="70" y="90"/>
                    <a:pt x="90" y="70"/>
                    <a:pt x="90" y="45"/>
                  </a:cubicBezTo>
                  <a:cubicBezTo>
                    <a:pt x="90" y="38"/>
                    <a:pt x="89" y="32"/>
                    <a:pt x="86" y="26"/>
                  </a:cubicBezTo>
                  <a:cubicBezTo>
                    <a:pt x="86" y="26"/>
                    <a:pt x="86" y="26"/>
                    <a:pt x="86" y="26"/>
                  </a:cubicBezTo>
                  <a:cubicBezTo>
                    <a:pt x="69" y="43"/>
                    <a:pt x="69" y="43"/>
                    <a:pt x="69" y="43"/>
                  </a:cubicBezTo>
                  <a:cubicBezTo>
                    <a:pt x="69" y="44"/>
                    <a:pt x="69" y="44"/>
                    <a:pt x="69" y="45"/>
                  </a:cubicBezTo>
                  <a:cubicBezTo>
                    <a:pt x="69" y="58"/>
                    <a:pt x="58" y="69"/>
                    <a:pt x="45" y="69"/>
                  </a:cubicBezTo>
                  <a:cubicBezTo>
                    <a:pt x="32" y="69"/>
                    <a:pt x="21" y="58"/>
                    <a:pt x="21" y="45"/>
                  </a:cubicBezTo>
                  <a:cubicBezTo>
                    <a:pt x="21" y="32"/>
                    <a:pt x="32" y="21"/>
                    <a:pt x="45" y="21"/>
                  </a:cubicBezTo>
                  <a:close/>
                </a:path>
                <a:path w="90" h="90">
                  <a:moveTo>
                    <a:pt x="45" y="21"/>
                  </a:moveTo>
                  <a:cubicBezTo>
                    <a:pt x="45" y="21"/>
                    <a:pt x="45" y="21"/>
                    <a:pt x="45" y="21"/>
                  </a:cubicBezTo>
                </a:path>
              </a:pathLst>
            </a:custGeom>
            <a:solidFill>
              <a:srgbClr val="FFFFFF">
                <a:alpha val="100000"/>
              </a:srgbClr>
            </a:solidFill>
          </p:spPr>
        </p:sp>
        <p:sp>
          <p:nvSpPr>
            <p:cNvPr id="14" name="Freeform 14"/>
            <p:cNvSpPr/>
            <p:nvPr/>
          </p:nvSpPr>
          <p:spPr>
            <a:xfrm>
              <a:off x="943410" y="3739737"/>
              <a:ext cx="157544" cy="157544"/>
            </a:xfrm>
            <a:custGeom>
              <a:avLst/>
              <a:gdLst/>
              <a:ahLst/>
              <a:cxnLst/>
              <a:rect l="l" t="t" r="r" b="b"/>
              <a:pathLst>
                <a:path w="102" h="102">
                  <a:moveTo>
                    <a:pt x="86" y="28"/>
                  </a:moveTo>
                  <a:cubicBezTo>
                    <a:pt x="91" y="23"/>
                    <a:pt x="91" y="23"/>
                    <a:pt x="91" y="23"/>
                  </a:cubicBezTo>
                  <a:cubicBezTo>
                    <a:pt x="93" y="20"/>
                    <a:pt x="93" y="17"/>
                    <a:pt x="91" y="14"/>
                  </a:cubicBezTo>
                  <a:cubicBezTo>
                    <a:pt x="87" y="11"/>
                    <a:pt x="87" y="11"/>
                    <a:pt x="87" y="11"/>
                  </a:cubicBezTo>
                  <a:cubicBezTo>
                    <a:pt x="86" y="10"/>
                    <a:pt x="85" y="9"/>
                    <a:pt x="83" y="9"/>
                  </a:cubicBezTo>
                  <a:cubicBezTo>
                    <a:pt x="82" y="9"/>
                    <a:pt x="80" y="10"/>
                    <a:pt x="79" y="11"/>
                  </a:cubicBezTo>
                  <a:cubicBezTo>
                    <a:pt x="74" y="17"/>
                    <a:pt x="74" y="17"/>
                    <a:pt x="74" y="17"/>
                  </a:cubicBezTo>
                  <a:cubicBezTo>
                    <a:pt x="72" y="2"/>
                    <a:pt x="72" y="2"/>
                    <a:pt x="72" y="2"/>
                  </a:cubicBezTo>
                  <a:cubicBezTo>
                    <a:pt x="72" y="0"/>
                    <a:pt x="71" y="0"/>
                    <a:pt x="70" y="0"/>
                  </a:cubicBezTo>
                  <a:cubicBezTo>
                    <a:pt x="70" y="0"/>
                    <a:pt x="69" y="0"/>
                    <a:pt x="69" y="0"/>
                  </a:cubicBezTo>
                  <a:cubicBezTo>
                    <a:pt x="47" y="23"/>
                    <a:pt x="47" y="23"/>
                    <a:pt x="47" y="23"/>
                  </a:cubicBezTo>
                  <a:cubicBezTo>
                    <a:pt x="45" y="25"/>
                    <a:pt x="44" y="28"/>
                    <a:pt x="44" y="30"/>
                  </a:cubicBezTo>
                  <a:cubicBezTo>
                    <a:pt x="44" y="31"/>
                    <a:pt x="44" y="31"/>
                    <a:pt x="44" y="31"/>
                  </a:cubicBezTo>
                  <a:cubicBezTo>
                    <a:pt x="45" y="45"/>
                    <a:pt x="45" y="45"/>
                    <a:pt x="45" y="45"/>
                  </a:cubicBezTo>
                  <a:cubicBezTo>
                    <a:pt x="37" y="53"/>
                    <a:pt x="37" y="53"/>
                    <a:pt x="37" y="53"/>
                  </a:cubicBezTo>
                  <a:cubicBezTo>
                    <a:pt x="22" y="68"/>
                    <a:pt x="22" y="68"/>
                    <a:pt x="22" y="68"/>
                  </a:cubicBezTo>
                  <a:cubicBezTo>
                    <a:pt x="22" y="68"/>
                    <a:pt x="22" y="68"/>
                    <a:pt x="22" y="68"/>
                  </a:cubicBezTo>
                  <a:cubicBezTo>
                    <a:pt x="8" y="82"/>
                    <a:pt x="8" y="82"/>
                    <a:pt x="8" y="82"/>
                  </a:cubicBezTo>
                  <a:cubicBezTo>
                    <a:pt x="2" y="89"/>
                    <a:pt x="2" y="89"/>
                    <a:pt x="2" y="89"/>
                  </a:cubicBezTo>
                  <a:cubicBezTo>
                    <a:pt x="1" y="90"/>
                    <a:pt x="0" y="91"/>
                    <a:pt x="0" y="92"/>
                  </a:cubicBezTo>
                  <a:cubicBezTo>
                    <a:pt x="0" y="97"/>
                    <a:pt x="0" y="97"/>
                    <a:pt x="0" y="97"/>
                  </a:cubicBezTo>
                  <a:cubicBezTo>
                    <a:pt x="0" y="100"/>
                    <a:pt x="2" y="102"/>
                    <a:pt x="5" y="102"/>
                  </a:cubicBezTo>
                  <a:cubicBezTo>
                    <a:pt x="5" y="102"/>
                    <a:pt x="5" y="102"/>
                    <a:pt x="5" y="102"/>
                  </a:cubicBezTo>
                  <a:cubicBezTo>
                    <a:pt x="10" y="102"/>
                    <a:pt x="10" y="102"/>
                    <a:pt x="10" y="102"/>
                  </a:cubicBezTo>
                  <a:cubicBezTo>
                    <a:pt x="11" y="102"/>
                    <a:pt x="12" y="101"/>
                    <a:pt x="13" y="100"/>
                  </a:cubicBezTo>
                  <a:cubicBezTo>
                    <a:pt x="57" y="56"/>
                    <a:pt x="57" y="56"/>
                    <a:pt x="57" y="56"/>
                  </a:cubicBezTo>
                  <a:cubicBezTo>
                    <a:pt x="70" y="57"/>
                    <a:pt x="70" y="57"/>
                    <a:pt x="70" y="57"/>
                  </a:cubicBezTo>
                  <a:cubicBezTo>
                    <a:pt x="71" y="57"/>
                    <a:pt x="71" y="57"/>
                    <a:pt x="71" y="57"/>
                  </a:cubicBezTo>
                  <a:cubicBezTo>
                    <a:pt x="71" y="57"/>
                    <a:pt x="71" y="57"/>
                    <a:pt x="71" y="57"/>
                  </a:cubicBezTo>
                  <a:cubicBezTo>
                    <a:pt x="74" y="57"/>
                    <a:pt x="77" y="56"/>
                    <a:pt x="78" y="54"/>
                  </a:cubicBezTo>
                  <a:cubicBezTo>
                    <a:pt x="101" y="32"/>
                    <a:pt x="101" y="32"/>
                    <a:pt x="101" y="32"/>
                  </a:cubicBezTo>
                  <a:cubicBezTo>
                    <a:pt x="102" y="31"/>
                    <a:pt x="101" y="29"/>
                    <a:pt x="100" y="29"/>
                  </a:cubicBezTo>
                  <a:lnTo>
                    <a:pt x="86" y="28"/>
                  </a:lnTo>
                  <a:close/>
                </a:path>
                <a:path w="102" h="102">
                  <a:moveTo>
                    <a:pt x="86" y="28"/>
                  </a:moveTo>
                  <a:cubicBezTo>
                    <a:pt x="86" y="28"/>
                    <a:pt x="86" y="28"/>
                    <a:pt x="86" y="28"/>
                  </a:cubicBezTo>
                </a:path>
              </a:pathLst>
            </a:custGeom>
            <a:solidFill>
              <a:srgbClr val="FFFFFF">
                <a:alpha val="100000"/>
              </a:srgbClr>
            </a:solidFill>
          </p:spPr>
        </p:sp>
      </p:grpSp>
      <p:pic>
        <p:nvPicPr>
          <p:cNvPr id="15" name="Picture 15"/>
          <p:cNvPicPr>
            <a:picLocks noChangeAspect="1"/>
          </p:cNvPicPr>
          <p:nvPr/>
        </p:nvPicPr>
        <p:blipFill>
          <a:blip r:embed="rId2">
            <a:alphaModFix amt="100000"/>
          </a:blip>
          <a:srcRect l="30376" r="30376"/>
          <a:stretch>
            <a:fillRect/>
          </a:stretch>
        </p:blipFill>
        <p:spPr>
          <a:xfrm>
            <a:off x="9113195" y="1518646"/>
            <a:ext cx="2479016" cy="4586129"/>
          </a:xfrm>
          <a:prstGeom prst="rect">
            <a:avLst/>
          </a:prstGeom>
        </p:spPr>
      </p:pic>
      <p:sp>
        <p:nvSpPr>
          <p:cNvPr id="16" name="Freeform 16"/>
          <p:cNvSpPr/>
          <p:nvPr/>
        </p:nvSpPr>
        <p:spPr>
          <a:xfrm>
            <a:off x="789992" y="5321840"/>
            <a:ext cx="296138" cy="296138"/>
          </a:xfrm>
          <a:custGeom>
            <a:avLst/>
            <a:gdLst/>
            <a:ahLst/>
            <a:cxnLst/>
            <a:rect l="l" t="t" r="r" b="b"/>
            <a:pathLst>
              <a:path w="304800" h="304800">
                <a:moveTo>
                  <a:pt x="0" y="209550"/>
                </a:moveTo>
                <a:lnTo>
                  <a:pt x="152410" y="247650"/>
                </a:lnTo>
                <a:lnTo>
                  <a:pt x="304800" y="209550"/>
                </a:lnTo>
                <a:lnTo>
                  <a:pt x="304800" y="247650"/>
                </a:lnTo>
                <a:lnTo>
                  <a:pt x="152410" y="285750"/>
                </a:lnTo>
                <a:lnTo>
                  <a:pt x="0" y="247650"/>
                </a:lnTo>
                <a:close/>
              </a:path>
              <a:path w="304800" h="304800">
                <a:moveTo>
                  <a:pt x="0" y="133350"/>
                </a:moveTo>
                <a:lnTo>
                  <a:pt x="152410" y="171450"/>
                </a:lnTo>
                <a:lnTo>
                  <a:pt x="304800" y="133350"/>
                </a:lnTo>
                <a:lnTo>
                  <a:pt x="304800" y="171450"/>
                </a:lnTo>
                <a:lnTo>
                  <a:pt x="152410" y="209550"/>
                </a:lnTo>
                <a:lnTo>
                  <a:pt x="0" y="171450"/>
                </a:lnTo>
                <a:close/>
              </a:path>
              <a:path w="304800" h="304800">
                <a:moveTo>
                  <a:pt x="0" y="57150"/>
                </a:moveTo>
                <a:lnTo>
                  <a:pt x="152410" y="19050"/>
                </a:lnTo>
                <a:lnTo>
                  <a:pt x="304800" y="57150"/>
                </a:lnTo>
                <a:lnTo>
                  <a:pt x="304800" y="95250"/>
                </a:lnTo>
                <a:lnTo>
                  <a:pt x="152410" y="133350"/>
                </a:lnTo>
                <a:lnTo>
                  <a:pt x="0" y="95250"/>
                </a:lnTo>
              </a:path>
            </a:pathLst>
          </a:custGeom>
          <a:solidFill>
            <a:srgbClr val="FFFFFF">
              <a:alpha val="100000"/>
            </a:srgbClr>
          </a:solidFill>
        </p:spPr>
      </p:sp>
      <p:sp>
        <p:nvSpPr>
          <p:cNvPr id="17" name="AutoShape 17"/>
          <p:cNvSpPr/>
          <p:nvPr/>
        </p:nvSpPr>
        <p:spPr>
          <a:xfrm>
            <a:off x="2538370" y="4778628"/>
            <a:ext cx="6360812" cy="1388488"/>
          </a:xfrm>
          <a:prstGeom prst="roundRect">
            <a:avLst>
              <a:gd name="adj" fmla="val 16667"/>
            </a:avLst>
          </a:prstGeom>
          <a:solidFill>
            <a:schemeClr val="lt2">
              <a:alpha val="100000"/>
            </a:schemeClr>
          </a:solidFill>
        </p:spPr>
      </p:sp>
      <p:sp>
        <p:nvSpPr>
          <p:cNvPr id="18" name="AutoShape 18"/>
          <p:cNvSpPr/>
          <p:nvPr/>
        </p:nvSpPr>
        <p:spPr>
          <a:xfrm>
            <a:off x="2025135" y="3202417"/>
            <a:ext cx="6666876" cy="1388488"/>
          </a:xfrm>
          <a:prstGeom prst="roundRect">
            <a:avLst>
              <a:gd name="adj" fmla="val 16667"/>
            </a:avLst>
          </a:prstGeom>
          <a:solidFill>
            <a:schemeClr val="lt2">
              <a:alpha val="100000"/>
            </a:schemeClr>
          </a:solidFill>
        </p:spPr>
      </p:sp>
      <p:sp>
        <p:nvSpPr>
          <p:cNvPr id="19" name="AutoShape 19"/>
          <p:cNvSpPr/>
          <p:nvPr/>
        </p:nvSpPr>
        <p:spPr>
          <a:xfrm>
            <a:off x="2538370" y="1604473"/>
            <a:ext cx="6360812" cy="1388488"/>
          </a:xfrm>
          <a:prstGeom prst="roundRect">
            <a:avLst>
              <a:gd name="adj" fmla="val 16667"/>
            </a:avLst>
          </a:prstGeom>
          <a:solidFill>
            <a:schemeClr val="lt2">
              <a:alpha val="100000"/>
            </a:schemeClr>
          </a:solidFill>
        </p:spPr>
      </p:sp>
      <p:sp>
        <p:nvSpPr>
          <p:cNvPr id="20" name="AutoShape 20"/>
          <p:cNvSpPr/>
          <p:nvPr/>
        </p:nvSpPr>
        <p:spPr>
          <a:xfrm>
            <a:off x="2712351" y="2120937"/>
            <a:ext cx="6067067" cy="716727"/>
          </a:xfrm>
          <a:prstGeom prst="rect">
            <a:avLst/>
          </a:prstGeom>
          <a:noFill/>
        </p:spPr>
        <p:txBody>
          <a:bodyPr vert="horz" wrap="square" lIns="68770" tIns="68770" rIns="34385" bIns="68770" rtlCol="0" anchor="t" anchorCtr="1">
            <a:noAutofit/>
          </a:bodyPr>
          <a:lstStyle/>
          <a:p>
            <a:pPr algn="l">
              <a:lnSpc>
                <a:spcPct val="140000"/>
              </a:lnSpc>
              <a:spcBef>
                <a:spcPts val="270"/>
              </a:spcBef>
              <a:defRPr/>
            </a:pPr>
            <a:r>
              <a:rPr lang="en-US" sz="1500">
                <a:solidFill>
                  <a:schemeClr val="dk1">
                    <a:alpha val="100000"/>
                  </a:schemeClr>
                </a:solidFill>
                <a:latin typeface="Noto Sans SC"/>
                <a:ea typeface="Noto Sans SC"/>
                <a:cs typeface="Noto Sans SC"/>
              </a:rPr>
              <a:t>Cp only measures the ratio of process variation to specification limit, while Cpk also considers the mean shift, which more truly reflects actual capabilities. Cpk ≥ 1.33 is the industry benchmark.</a:t>
            </a:r>
            <a:endParaRPr lang="en-US" sz="1100"/>
          </a:p>
        </p:txBody>
      </p:sp>
      <p:sp>
        <p:nvSpPr>
          <p:cNvPr id="21" name="TextBox 21"/>
          <p:cNvSpPr txBox="1"/>
          <p:nvPr/>
        </p:nvSpPr>
        <p:spPr>
          <a:xfrm>
            <a:off x="2712351" y="1651578"/>
            <a:ext cx="3577915" cy="485775"/>
          </a:xfrm>
          <a:prstGeom prst="rect">
            <a:avLst/>
          </a:prstGeom>
        </p:spPr>
        <p:txBody>
          <a:bodyPr vert="horz" wrap="square" lIns="95250" tIns="95250" rIns="47625" bIns="95250" rtlCol="0" anchor="t" anchorCtr="0">
            <a:noAutofit/>
          </a:bodyPr>
          <a:lstStyle/>
          <a:p>
            <a:pPr algn="l">
              <a:lnSpc>
                <a:spcPct val="120000"/>
              </a:lnSpc>
              <a:spcBef>
                <a:spcPts val="375"/>
              </a:spcBef>
            </a:pPr>
            <a:r>
              <a:rPr lang="en-US" sz="2000" b="1">
                <a:solidFill>
                  <a:schemeClr val="accent1">
                    <a:alpha val="100000"/>
                  </a:schemeClr>
                </a:solidFill>
                <a:latin typeface="Noto Sans SC"/>
                <a:ea typeface="Noto Sans SC"/>
                <a:cs typeface="Noto Sans SC"/>
              </a:rPr>
              <a:t>Difference between Cp and Cpk</a:t>
            </a:r>
            <a:endParaRPr lang="en-US" sz="2000" b="1">
              <a:solidFill>
                <a:schemeClr val="accent1">
                  <a:alpha val="100000"/>
                </a:schemeClr>
              </a:solidFill>
              <a:latin typeface="Noto Sans SC"/>
              <a:ea typeface="Noto Sans SC"/>
              <a:cs typeface="Noto Sans SC"/>
            </a:endParaRPr>
          </a:p>
        </p:txBody>
      </p:sp>
      <p:sp>
        <p:nvSpPr>
          <p:cNvPr id="22" name="AutoShape 22"/>
          <p:cNvSpPr/>
          <p:nvPr/>
        </p:nvSpPr>
        <p:spPr>
          <a:xfrm>
            <a:off x="2305573" y="3715263"/>
            <a:ext cx="6086117" cy="716727"/>
          </a:xfrm>
          <a:prstGeom prst="rect">
            <a:avLst/>
          </a:prstGeom>
          <a:noFill/>
        </p:spPr>
        <p:txBody>
          <a:bodyPr vert="horz" wrap="square" lIns="68770" tIns="68770" rIns="34385" bIns="68770" rtlCol="0" anchor="t" anchorCtr="1">
            <a:noAutofit/>
          </a:bodyPr>
          <a:lstStyle/>
          <a:p>
            <a:pPr algn="l">
              <a:lnSpc>
                <a:spcPct val="140000"/>
              </a:lnSpc>
              <a:spcBef>
                <a:spcPts val="270"/>
              </a:spcBef>
              <a:defRPr/>
            </a:pPr>
            <a:r>
              <a:rPr lang="en-US" sz="1500">
                <a:solidFill>
                  <a:schemeClr val="dk1">
                    <a:alpha val="100000"/>
                  </a:schemeClr>
                </a:solidFill>
                <a:latin typeface="Noto Sans SC"/>
                <a:ea typeface="Noto Sans SC"/>
                <a:cs typeface="Noto Sans SC"/>
              </a:rPr>
              <a:t>PPK is based on long-term data and includes inter-group variation, while CPK is based on short-term data and only includes intra-group variation. Comparing the two can identify sources of systematic fluctuations.</a:t>
            </a:r>
            <a:endParaRPr lang="en-US" sz="1100"/>
          </a:p>
        </p:txBody>
      </p:sp>
      <p:sp>
        <p:nvSpPr>
          <p:cNvPr id="23" name="TextBox 23"/>
          <p:cNvSpPr txBox="1"/>
          <p:nvPr/>
        </p:nvSpPr>
        <p:spPr>
          <a:xfrm>
            <a:off x="2305573" y="3270403"/>
            <a:ext cx="3577915" cy="485775"/>
          </a:xfrm>
          <a:prstGeom prst="rect">
            <a:avLst/>
          </a:prstGeom>
        </p:spPr>
        <p:txBody>
          <a:bodyPr vert="horz" wrap="square" lIns="95250" tIns="95250" rIns="47625" bIns="95250" rtlCol="0" anchor="t" anchorCtr="0">
            <a:noAutofit/>
          </a:bodyPr>
          <a:lstStyle/>
          <a:p>
            <a:pPr algn="l">
              <a:lnSpc>
                <a:spcPct val="120000"/>
              </a:lnSpc>
              <a:spcBef>
                <a:spcPts val="375"/>
              </a:spcBef>
            </a:pPr>
            <a:r>
              <a:rPr lang="en-US" sz="2000" b="1">
                <a:solidFill>
                  <a:schemeClr val="accent1">
                    <a:alpha val="100000"/>
                  </a:schemeClr>
                </a:solidFill>
                <a:latin typeface="Noto Sans SC"/>
                <a:ea typeface="Noto Sans SC"/>
                <a:cs typeface="Noto Sans SC"/>
              </a:rPr>
              <a:t>Long-term and short-term capabilities</a:t>
            </a:r>
            <a:endParaRPr lang="en-US" sz="2000" b="1">
              <a:solidFill>
                <a:schemeClr val="accent1">
                  <a:alpha val="100000"/>
                </a:schemeClr>
              </a:solidFill>
              <a:latin typeface="Noto Sans SC"/>
              <a:ea typeface="Noto Sans SC"/>
              <a:cs typeface="Noto Sans SC"/>
            </a:endParaRPr>
          </a:p>
        </p:txBody>
      </p:sp>
      <p:sp>
        <p:nvSpPr>
          <p:cNvPr id="24" name="AutoShape 24"/>
          <p:cNvSpPr/>
          <p:nvPr/>
        </p:nvSpPr>
        <p:spPr>
          <a:xfrm>
            <a:off x="2712351" y="5261145"/>
            <a:ext cx="6067067" cy="716727"/>
          </a:xfrm>
          <a:prstGeom prst="rect">
            <a:avLst/>
          </a:prstGeom>
          <a:noFill/>
        </p:spPr>
        <p:txBody>
          <a:bodyPr vert="horz" wrap="square" lIns="68770" tIns="68770" rIns="34385" bIns="68770" rtlCol="0" anchor="t" anchorCtr="1">
            <a:noAutofit/>
          </a:bodyPr>
          <a:lstStyle/>
          <a:p>
            <a:pPr algn="l">
              <a:lnSpc>
                <a:spcPct val="140000"/>
              </a:lnSpc>
              <a:spcBef>
                <a:spcPts val="270"/>
              </a:spcBef>
              <a:defRPr/>
            </a:pPr>
            <a:r>
              <a:rPr lang="en-US" sz="1500">
                <a:solidFill>
                  <a:schemeClr val="dk1">
                    <a:alpha val="100000"/>
                  </a:schemeClr>
                </a:solidFill>
                <a:latin typeface="Noto Sans SC"/>
                <a:ea typeface="Noto Sans SC"/>
                <a:cs typeface="Noto Sans SC"/>
              </a:rPr>
              <a:t>When the data is non-normal, use the percentile method or Johnson transformation to calculate the equivalent Z value, and then convert it into a PPM defect rate to evaluate the risk.</a:t>
            </a:r>
            <a:endParaRPr lang="en-US" sz="1100"/>
          </a:p>
        </p:txBody>
      </p:sp>
      <p:sp>
        <p:nvSpPr>
          <p:cNvPr id="25" name="TextBox 25"/>
          <p:cNvSpPr txBox="1"/>
          <p:nvPr/>
        </p:nvSpPr>
        <p:spPr>
          <a:xfrm>
            <a:off x="2712351" y="4848175"/>
            <a:ext cx="3604529" cy="485775"/>
          </a:xfrm>
          <a:prstGeom prst="rect">
            <a:avLst/>
          </a:prstGeom>
        </p:spPr>
        <p:txBody>
          <a:bodyPr vert="horz" wrap="square" lIns="95250" tIns="95250" rIns="47625" bIns="95250" rtlCol="0" anchor="t" anchorCtr="0">
            <a:noAutofit/>
          </a:bodyPr>
          <a:lstStyle/>
          <a:p>
            <a:pPr algn="l">
              <a:lnSpc>
                <a:spcPct val="120000"/>
              </a:lnSpc>
              <a:spcBef>
                <a:spcPts val="375"/>
              </a:spcBef>
            </a:pPr>
            <a:r>
              <a:rPr lang="en-US" sz="2000" b="1">
                <a:solidFill>
                  <a:schemeClr val="accent1">
                    <a:alpha val="100000"/>
                  </a:schemeClr>
                </a:solidFill>
                <a:latin typeface="Noto Sans SC"/>
                <a:ea typeface="Noto Sans SC"/>
                <a:cs typeface="Noto Sans SC"/>
              </a:rPr>
              <a:t>Non-normal process capability</a:t>
            </a:r>
            <a:endParaRPr lang="en-US" sz="2000" b="1">
              <a:solidFill>
                <a:schemeClr val="accent1">
                  <a:alpha val="100000"/>
                </a:schemeClr>
              </a:solidFill>
              <a:latin typeface="Noto Sans SC"/>
              <a:ea typeface="Noto Sans SC"/>
              <a:cs typeface="Noto Sans SC"/>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101929" y="2882845"/>
            <a:ext cx="6029325" cy="2623205"/>
          </a:xfrm>
          <a:prstGeom prst="rect">
            <a:avLst/>
          </a:prstGeom>
        </p:spPr>
        <p:txBody>
          <a:bodyPr vert="horz" wrap="square" lIns="0" tIns="0" rIns="0" bIns="0" rtlCol="0" anchor="t" anchorCtr="0">
            <a:normAutofit/>
          </a:bodyPr>
          <a:lstStyle/>
          <a:p>
            <a:pPr>
              <a:lnSpc>
                <a:spcPct val="100000"/>
              </a:lnSpc>
            </a:pPr>
            <a:r>
              <a:rPr lang="en-US" sz="4575" b="1">
                <a:solidFill>
                  <a:schemeClr val="lt2">
                    <a:alpha val="100000"/>
                  </a:schemeClr>
                </a:solidFill>
                <a:latin typeface="Noto Sans SC"/>
                <a:ea typeface="Noto Sans SC"/>
                <a:cs typeface="Noto Sans SC"/>
              </a:rPr>
              <a:t>root cause analysis techniques</a:t>
            </a:r>
            <a:endParaRPr lang="en-US" sz="4575" b="1">
              <a:solidFill>
                <a:schemeClr val="lt2">
                  <a:alpha val="100000"/>
                </a:schemeClr>
              </a:solidFill>
              <a:latin typeface="Noto Sans SC"/>
              <a:ea typeface="Noto Sans SC"/>
              <a:cs typeface="Noto Sans SC"/>
            </a:endParaRPr>
          </a:p>
        </p:txBody>
      </p:sp>
      <p:sp>
        <p:nvSpPr>
          <p:cNvPr id="3" name="TextBox 3"/>
          <p:cNvSpPr txBox="1"/>
          <p:nvPr/>
        </p:nvSpPr>
        <p:spPr>
          <a:xfrm>
            <a:off x="1101929" y="1498692"/>
            <a:ext cx="5934075" cy="1104900"/>
          </a:xfrm>
          <a:prstGeom prst="rect">
            <a:avLst/>
          </a:prstGeom>
        </p:spPr>
        <p:txBody>
          <a:bodyPr vert="horz" wrap="square" lIns="0" tIns="0" rIns="0" bIns="0" rtlCol="0" anchor="t" anchorCtr="0">
            <a:spAutoFit/>
          </a:bodyPr>
          <a:lstStyle/>
          <a:p>
            <a:pPr>
              <a:lnSpc>
                <a:spcPct val="77000"/>
              </a:lnSpc>
            </a:pPr>
            <a:r>
              <a:rPr lang="en-US" sz="7200" b="1">
                <a:solidFill>
                  <a:schemeClr val="lt2">
                    <a:alpha val="100000"/>
                  </a:schemeClr>
                </a:solidFill>
                <a:latin typeface="Noto Sans SC"/>
                <a:ea typeface="Noto Sans SC"/>
                <a:cs typeface="Noto Sans SC"/>
              </a:rPr>
              <a:t>07</a:t>
            </a:r>
            <a:endParaRPr lang="en-US" sz="7200" b="1">
              <a:solidFill>
                <a:schemeClr val="lt2">
                  <a:alpha val="100000"/>
                </a:schemeClr>
              </a:solidFill>
              <a:latin typeface="Noto Sans SC"/>
              <a:ea typeface="Noto Sans SC"/>
              <a:cs typeface="Noto Sans SC"/>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12500" r="12500"/>
          <a:stretch>
            <a:fillRect/>
          </a:stretch>
        </p:blipFill>
        <p:spPr>
          <a:xfrm>
            <a:off x="4462463" y="2088071"/>
            <a:ext cx="3267075" cy="3267075"/>
          </a:xfrm>
          <a:prstGeom prst="ellipse">
            <a:avLst/>
          </a:prstGeom>
          <a:ln w="57150">
            <a:solidFill>
              <a:schemeClr val="accent1"/>
            </a:solidFill>
            <a:prstDash val="solid"/>
          </a:ln>
        </p:spPr>
      </p:pic>
      <p:sp>
        <p:nvSpPr>
          <p:cNvPr id="3" name="TextBox 3"/>
          <p:cNvSpPr txBox="1"/>
          <p:nvPr/>
        </p:nvSpPr>
        <p:spPr>
          <a:xfrm>
            <a:off x="742971" y="2306715"/>
            <a:ext cx="3314231" cy="647995"/>
          </a:xfrm>
          <a:prstGeom prst="rect">
            <a:avLst/>
          </a:prstGeom>
        </p:spPr>
        <p:txBody>
          <a:bodyPr vert="horz" wrap="square" lIns="114300" tIns="57150" rIns="114300" bIns="57150" rtlCol="0" anchor="ctr" anchorCtr="0">
            <a:noAutofit/>
          </a:bodyPr>
          <a:lstStyle/>
          <a:p>
            <a:pPr algn="r">
              <a:lnSpc>
                <a:spcPct val="120000"/>
              </a:lnSpc>
            </a:pPr>
            <a:r>
              <a:rPr lang="en-US" sz="2400" b="1">
                <a:solidFill>
                  <a:schemeClr val="accent1">
                    <a:alpha val="100000"/>
                  </a:schemeClr>
                </a:solidFill>
                <a:latin typeface="Noto Sans SC"/>
                <a:ea typeface="Noto Sans SC"/>
                <a:cs typeface="Noto Sans SC"/>
              </a:rPr>
              <a:t>Structured problem decomposition</a:t>
            </a:r>
            <a:endParaRPr lang="en-US" sz="2400" b="1">
              <a:solidFill>
                <a:schemeClr val="accent1">
                  <a:alpha val="100000"/>
                </a:schemeClr>
              </a:solidFill>
              <a:latin typeface="Noto Sans SC"/>
              <a:ea typeface="Noto Sans SC"/>
              <a:cs typeface="Noto Sans SC"/>
            </a:endParaRPr>
          </a:p>
        </p:txBody>
      </p:sp>
      <p:sp>
        <p:nvSpPr>
          <p:cNvPr id="4" name="TextBox 4"/>
          <p:cNvSpPr txBox="1"/>
          <p:nvPr/>
        </p:nvSpPr>
        <p:spPr>
          <a:xfrm>
            <a:off x="8059848" y="1716027"/>
            <a:ext cx="3794740" cy="1968111"/>
          </a:xfrm>
          <a:prstGeom prst="rect">
            <a:avLst/>
          </a:prstGeom>
        </p:spPr>
        <p:txBody>
          <a:bodyPr vert="horz" wrap="square" lIns="114300" tIns="57150" rIns="114300" bIns="57150" rtlCol="0" anchor="t" anchorCtr="0">
            <a:noAutofit/>
          </a:bodyPr>
          <a:lstStyle/>
          <a:p>
            <a:pPr algn="l">
              <a:lnSpc>
                <a:spcPct val="140000"/>
              </a:lnSpc>
            </a:pPr>
            <a:r>
              <a:rPr lang="en-US" sz="1350">
                <a:solidFill>
                  <a:schemeClr val="dk1">
                    <a:alpha val="100000"/>
                  </a:schemeClr>
                </a:solidFill>
                <a:latin typeface="Noto Sans SC"/>
                <a:ea typeface="Noto Sans SC"/>
                <a:cs typeface="Noto Sans SC"/>
              </a:rPr>
              <a:t>The 5Why analysis method goes straight to the essence of the problem by continuously asking "why", such as "equipment shutdown" → "bearing damage" → "insufficient lubrication" → "failure to maintain as planned", and finally locates maintenance process defects. Be careful to avoid subjective assumptions and base each “Why” on objective evidence.</a:t>
            </a:r>
            <a:endParaRPr lang="en-US" sz="1350">
              <a:solidFill>
                <a:schemeClr val="dk1">
                  <a:alpha val="100000"/>
                </a:schemeClr>
              </a:solidFill>
              <a:latin typeface="Noto Sans SC"/>
              <a:ea typeface="Noto Sans SC"/>
              <a:cs typeface="Noto Sans SC"/>
            </a:endParaRPr>
          </a:p>
        </p:txBody>
      </p:sp>
      <p:sp>
        <p:nvSpPr>
          <p:cNvPr id="5" name="TextBox 5"/>
          <p:cNvSpPr txBox="1"/>
          <p:nvPr/>
        </p:nvSpPr>
        <p:spPr>
          <a:xfrm>
            <a:off x="8059848" y="1097369"/>
            <a:ext cx="3314231" cy="622955"/>
          </a:xfrm>
          <a:prstGeom prst="rect">
            <a:avLst/>
          </a:prstGeom>
        </p:spPr>
        <p:txBody>
          <a:bodyPr vert="horz" wrap="square" lIns="114300" tIns="57150" rIns="114300" bIns="57150" rtlCol="0" anchor="ctr" anchorCtr="0">
            <a:noAutofit/>
          </a:bodyPr>
          <a:lstStyle/>
          <a:p>
            <a:pPr>
              <a:lnSpc>
                <a:spcPct val="96000"/>
              </a:lnSpc>
            </a:pPr>
            <a:r>
              <a:rPr lang="en-US" sz="2400" b="1">
                <a:solidFill>
                  <a:schemeClr val="accent1">
                    <a:alpha val="100000"/>
                  </a:schemeClr>
                </a:solidFill>
                <a:latin typeface="Noto Sans SC"/>
                <a:ea typeface="Noto Sans SC"/>
                <a:cs typeface="Noto Sans SC"/>
              </a:rPr>
              <a:t>Continuous questioning mechanism</a:t>
            </a:r>
            <a:endParaRPr lang="en-US" sz="2400" b="1">
              <a:solidFill>
                <a:schemeClr val="accent1">
                  <a:alpha val="100000"/>
                </a:schemeClr>
              </a:solidFill>
              <a:latin typeface="Noto Sans SC"/>
              <a:ea typeface="Noto Sans SC"/>
              <a:cs typeface="Noto Sans SC"/>
            </a:endParaRPr>
          </a:p>
        </p:txBody>
      </p:sp>
      <p:sp>
        <p:nvSpPr>
          <p:cNvPr id="6" name="TextBox 6"/>
          <p:cNvSpPr txBox="1"/>
          <p:nvPr/>
        </p:nvSpPr>
        <p:spPr>
          <a:xfrm>
            <a:off x="8059848" y="4019931"/>
            <a:ext cx="3314231" cy="547835"/>
          </a:xfrm>
          <a:prstGeom prst="rect">
            <a:avLst/>
          </a:prstGeom>
        </p:spPr>
        <p:txBody>
          <a:bodyPr vert="horz" wrap="square" lIns="114300" tIns="57150" rIns="114300" bIns="57150" rtlCol="0" anchor="b" anchorCtr="0">
            <a:noAutofit/>
          </a:bodyPr>
          <a:lstStyle/>
          <a:p>
            <a:pPr>
              <a:lnSpc>
                <a:spcPct val="120000"/>
              </a:lnSpc>
            </a:pPr>
            <a:r>
              <a:rPr lang="en-US" sz="2400" b="1">
                <a:solidFill>
                  <a:schemeClr val="accent1">
                    <a:alpha val="100000"/>
                  </a:schemeClr>
                </a:solidFill>
                <a:latin typeface="Noto Sans SC"/>
                <a:ea typeface="Noto Sans SC"/>
                <a:cs typeface="Noto Sans SC"/>
              </a:rPr>
              <a:t>Advantages of combining</a:t>
            </a:r>
            <a:endParaRPr lang="en-US" sz="2400" b="1">
              <a:solidFill>
                <a:schemeClr val="accent1">
                  <a:alpha val="100000"/>
                </a:schemeClr>
              </a:solidFill>
              <a:latin typeface="Noto Sans SC"/>
              <a:ea typeface="Noto Sans SC"/>
              <a:cs typeface="Noto Sans SC"/>
            </a:endParaRPr>
          </a:p>
        </p:txBody>
      </p:sp>
      <p:sp>
        <p:nvSpPr>
          <p:cNvPr id="7" name="TextBox 7"/>
          <p:cNvSpPr txBox="1"/>
          <p:nvPr/>
        </p:nvSpPr>
        <p:spPr>
          <a:xfrm>
            <a:off x="8059848" y="4565142"/>
            <a:ext cx="3794740" cy="1995832"/>
          </a:xfrm>
          <a:prstGeom prst="rect">
            <a:avLst/>
          </a:prstGeom>
        </p:spPr>
        <p:txBody>
          <a:bodyPr vert="horz" wrap="square" lIns="114300" tIns="57150" rIns="114300" bIns="57150" rtlCol="0" anchor="t" anchorCtr="0">
            <a:noAutofit/>
          </a:bodyPr>
          <a:lstStyle/>
          <a:p>
            <a:pPr algn="l">
              <a:lnSpc>
                <a:spcPct val="140000"/>
              </a:lnSpc>
            </a:pPr>
            <a:r>
              <a:rPr lang="en-US" sz="1350">
                <a:solidFill>
                  <a:schemeClr val="dk1">
                    <a:alpha val="100000"/>
                  </a:schemeClr>
                </a:solidFill>
                <a:latin typeface="Noto Sans SC"/>
                <a:ea typeface="Noto Sans SC"/>
                <a:cs typeface="Noto Sans SC"/>
              </a:rPr>
              <a:t>After the fishbone diagram provides a comprehensive reason framework, 5Why can dig deeper into specific branches. For example, first list the possible causes of "welding defects" through a fishbone diagram, then perform 5Why analysis on the "current instability" branch, and finally locate the voltage regulator failure.</a:t>
            </a:r>
            <a:endParaRPr lang="en-US" sz="1350">
              <a:solidFill>
                <a:schemeClr val="dk1">
                  <a:alpha val="100000"/>
                </a:schemeClr>
              </a:solidFill>
              <a:latin typeface="Noto Sans SC"/>
              <a:ea typeface="Noto Sans SC"/>
              <a:cs typeface="Noto Sans SC"/>
            </a:endParaRPr>
          </a:p>
        </p:txBody>
      </p:sp>
      <p:sp>
        <p:nvSpPr>
          <p:cNvPr id="8" name="TextBox 8"/>
          <p:cNvSpPr txBox="1"/>
          <p:nvPr/>
        </p:nvSpPr>
        <p:spPr>
          <a:xfrm>
            <a:off x="401071" y="2954711"/>
            <a:ext cx="3656131" cy="2115960"/>
          </a:xfrm>
          <a:prstGeom prst="rect">
            <a:avLst/>
          </a:prstGeom>
        </p:spPr>
        <p:txBody>
          <a:bodyPr vert="horz" wrap="square" lIns="114300" tIns="57150" rIns="114300" bIns="57150" rtlCol="0" anchor="t" anchorCtr="0">
            <a:noAutofit/>
          </a:bodyPr>
          <a:lstStyle/>
          <a:p>
            <a:pPr algn="r">
              <a:lnSpc>
                <a:spcPct val="140000"/>
              </a:lnSpc>
            </a:pPr>
            <a:r>
              <a:rPr lang="en-US" sz="1350">
                <a:solidFill>
                  <a:schemeClr val="dk1">
                    <a:alpha val="100000"/>
                  </a:schemeClr>
                </a:solidFill>
                <a:latin typeface="Noto Sans SC"/>
                <a:ea typeface="Noto Sans SC"/>
                <a:cs typeface="Noto Sans SC"/>
              </a:rPr>
              <a:t>The fishbone diagram (cause and effect diagram) systematically identifies potential root causes and avoids missing key factors by decomposing the problem into six dimensions: people, machine, material, method, environment, and measurement. For example, the decline in production line yield can be analyzed from branches such as operator skills (people), equipment aging (machine), and raw material batches (materials).</a:t>
            </a:r>
            <a:endParaRPr lang="en-US" sz="1350">
              <a:solidFill>
                <a:schemeClr val="dk1">
                  <a:alpha val="100000"/>
                </a:schemeClr>
              </a:solidFill>
              <a:latin typeface="Noto Sans SC"/>
              <a:ea typeface="Noto Sans SC"/>
              <a:cs typeface="Noto Sans SC"/>
            </a:endParaRPr>
          </a:p>
        </p:txBody>
      </p:sp>
      <p:sp>
        <p:nvSpPr>
          <p:cNvPr id="9" name="TextBox 9"/>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Fishbone diagram and 5Why analysis method</a:t>
            </a:r>
            <a:endParaRPr lang="en-US" sz="3000" b="1">
              <a:solidFill>
                <a:schemeClr val="dk2">
                  <a:alpha val="100000"/>
                </a:schemeClr>
              </a:solidFill>
              <a:latin typeface="Noto Sans SC"/>
              <a:ea typeface="Noto Sans SC"/>
              <a:cs typeface="Noto Sans SC"/>
            </a:endParaRPr>
          </a:p>
        </p:txBody>
      </p:sp>
    </p:spTree>
  </p:cSld>
  <p:clrMapOvr>
    <a:masterClrMapping/>
  </p:clrMapOvr>
</p:sld>
</file>

<file path=ppt/slides/slide30.xml><?xml version="1.0" encoding="UTF-8" standalone="yes"?>
<p:sld xmlns:a="http://schemas.openxmlformats.org/drawingml/2006/main" xmlns:r="http://schemas.openxmlformats.org/officeDocument/2006/relationships" xmlns:p="http://schemas.openxmlformats.org/presentationml/2006/main"><p:cSld><p:bg><p:bgPr><a:blipFill dpi="0" rotWithShape="1"><a:blip r:embed="rId1"><a:alphaModFix amt="100000"/></a:blip><a:srcRect/><a:stretch><a:fillRect/></a:stretch></a:blipFill><a:effectLst/></p:bgPr></p:bg><p:spTree><p:nvGrpSpPr><p:cNvPr id="1" name=""/><p:cNvGrpSpPr/><p:nvPr/></p:nvGrpSpPr><p:grpSpPr><a:xfrm><a:off x="0" y="0"/><a:ext cx="0" cy="0"/><a:chOff x="0" y="0"/><a:chExt cx="0" cy="0"/></a:xfrm></p:grpSpPr><p:sp><p:nvSpPr><p:cNvPr id="2" name="TextBox 2"/><p:cNvSpPr txBox="1"/><p:nvPr/></p:nvSpPr><p:spPr><a:xfrm><a:off x="476023" y="265328"/><a:ext cx="11239500" cy="914400"/></a:xfrm><a:prstGeom prst="rect"><a:avLst/></a:prstGeom></p:spPr><p:txBody><a:bodyPr vert="horz" wrap="square" lIns="123825" tIns="123825" rIns="57150" bIns="123825" rtlCol="0" anchor="ctr" anchorCtr="0"><a:noAutofit/></a:bodyPr><a:lstStyle/><a:p><a:pPr><a:lnSpc><a:spcPct val="140000"/></a:lnSpc></a:pPr><a:r><a:rPr lang="en-US" sz="3000" b="1"><a:solidFill><a:schemeClr val="dk2"><a:alpha val="100000"/></a:schemeClr></a:solidFill><a:latin typeface="Noto Sans SC"/><a:ea typeface="Noto Sans SC"/><a:cs typeface="Noto Sans SC"/></a:rPr><a:t>Hypothesis testing operation process</a:t></a:r><a:endParaRPr lang="en-US" sz="3000" b="1"><a:solidFill><a:schemeClr val="dk2"><a:alpha val="100000"/></a:schemeClr></a:solidFill><a:latin typeface="Noto Sans SC"/><a:ea typeface="Noto Sans SC"/><a:cs typeface="Noto Sans SC"/></a:endParaRPr></a:p></p:txBody></p:sp><p:sp><p:nvSpPr><p:cNvPr id="3" name="AutoShape 3"/><p:cNvSpPr/><p:nvPr/></p:nvSpPr><p:spPr><a:xfrm><a:off x="908578" y="1411882"/><a:ext cx="5503305" cy="1931726"/></a:xfrm><a:prstGeom prst="parallelogram"><a:avLst><a:gd name="adj" fmla="val 25000"/></a:avLst></a:prstGeom><a:noFill/><a:ln w="25400"><a:solidFill><a:schemeClr val="accent1"><a:alpha val="100000"/></a:schemeClr></a:solidFill><a:prstDash val="solid"/></a:ln></p:spPr></p:sp><p:sp><p:nvSpPr><p:cNvPr id="4" name="TextBox 4"/><p:cNvSpPr txBox="1"/><p:nvPr/></p:nvSpPr><p:spPr><a:xfrm><a:off x="1572710" y="1527027"/><a:ext cx="3895787" cy="490334"/></a:xfrm><a:prstGeom prst="rect"><a:avLst/></a:prstGeom></p:spPr><p:txBody><a:bodyPr vert="horz" wrap="square" lIns="66008" tIns="33052" rIns="66008" bIns="33052" rtlCol="0" anchor="ctr" anchorCtr="0"><a:noAutofit/></a:bodyPr><a:lstStyle/><a:p><a:pPr algn="l"><a:lnSpc><a:spcPct val="120000"/></a:lnSpc></a:pPr><a:r><a:rPr lang="en-US" sz="2000" b="1"><a:solidFill><a:schemeClr val="accent1"><a:alpha val="100000"/></a:schemeClr></a:solidFill><a:latin typeface="Noto Sans SC"/><a:ea typeface="Noto Sans SC"/><a:cs typeface="Noto Sans SC"/></a:rPr><a:t>Make assumptions and data types clear</a:t></a:r><a:endParaRPr lang="en-US" sz="2000" b="1"><a:solidFill><a:schemeClr val="accent1"><a:alpha val="100000"/></a:schemeClr></a:solidFill><a:latin typeface="Noto Sans SC"/><a:ea typeface="Noto Sans SC"/><a:cs typeface="Noto Sans SC"/></a:endParaRPr></a:p></p:txBody></p:sp><p:sp><p:nvSpPr><p:cNvPr id="5" name="TextBox 5"/><p:cNvSpPr txBox="1"/><p:nvPr/></p:nvSpPr><p:spPr><a:xfrm><a:off x="1572710" y="1944900"/><a:ext cx="4329681" cy="1297697"/></a:xfrm><a:prstGeom prst="rect"><a:avLst/></a:prstGeom></p:spPr><p:txBody><a:bodyPr vert="horz" wrap="square" lIns="66008" tIns="33052" rIns="66008" bIns="33052" rtlCol="0" anchor="t" anchorCtr="0"><a:noAutofit/></a:bodyPr><a:lstStyle/><a:p><a:pPr algn="l"><a:lnSpc><a:spcPct val="140000"/></a:lnSpc></a:pPr><a:r><a:rPr lang="en-US" sz="1250"><a:solidFill><a:schemeClr val="dk1"><a:alpha val="100000"/></a:schemeClr></a:solidFill><a:latin typeface="Noto Sans SC"/><a:ea typeface="Noto Sans SC"/><a:cs typeface="Noto Sans SC"/></a:rPr><a:t>Choose the null hypothesis (H₀) and the alternative hypothesis (H₁) according to the type of question, such as "There is no difference in the means before and after improvement (H₀)" vs. "There is a difference in the means (H₁)". It is necessary to distinguish between continuous data (t test/ANOVA) and discrete data (chi-square test).</a:t></a:r><a:endParaRPr lang="en-US" sz="1250"><a:solidFill><a:schemeClr val="dk1"><a:alpha val="100000"/></a:schemeClr></a:solidFill><a:latin typeface="Noto Sans SC"/><a:ea typeface="Noto Sans SC"/><a:cs typeface="Noto Sans SC"/></a:endParaRPr></a:p></p:txBody></p:sp><p:sp><p:nvSpPr><p:cNvPr id="6" name="AutoShape 6"/><p:cNvSpPr/><p:nvPr/></p:nvSpPr><p:spPr><a:xfrm><a:off x="710944" y="1353584"/><a:ext cx="762000" cy="762000"/></a:xfrm><a:prstGeom prst="ellipse"><a:avLst/></a:prstGeom><a:solidFill><a:schemeClr val="accent1"><a:alpha val="100000"/></a:schemeClr></a:solidFill></p:spPr></p:sp><p:sp><p:nvSpPr><p:cNvPr id="7" name="TextBox 7"/><p:cNvSpPr txBox="1"/><p:nvPr/></p:nvSpPr><p:spPr><a:xfrm><a:off x="788670" y="1512652"/><a:ext cx="606548" cy="443865"/></a:xfrm><a:prstGeom prst="rect"><a:avLst/></a:prstGeom><a:noFill/></p:spPr><p:txBody><a:bodyPr vert="horz" wrap="square" lIns="108013" tIns="45720" rIns="108013" bIns="45720" rtlCol="0" anchor="ctr" anchorCtr="0"><a:normAutofit/></a:bodyPr><a:lstStyle/><a:p><a:pPr algn="ctr"><a:lnSpc><a:spcPct val="80000"/></a:lnSpc></a:pPr><a:r><a:rPr lang="en-US" sz="2100" b="1"><a:solidFill><a:srgbClr val="FFFFFF"><a:alpha val="100000"/></a:srgbClr></a:solidFill><a:latin typeface="Noto Sans SC"/><a:ea typeface="Noto Sans SC"/><a:cs typeface="Noto Sans SC"/></a:rPr><a:t>01</a:t></a:r><a:endParaRPr lang="en-US" sz="2100" b="1"><a:solidFill><a:srgbClr val="FFFFFF"><a:alpha val="100000"/></a:srgbClr></a:solidFill><a:latin typeface="Noto Sans SC"/><a:ea typeface="Noto Sans SC"/><a:cs typeface="Noto Sans SC"/></a:endParaRPr></a:p></p:txBody></p:sp><p:sp><p:nvSpPr><p:cNvPr id="8" name="AutoShape 8"/><p:cNvSpPr/><p:nvPr/></p:nvSpPr><p:spPr><a:xfrm><a:off x="6521179" y="1675344"/><a:ext cx="5503305" cy="1931726"/></a:xfrm><a:prstGeom prst="parallelogram"><a:avLst><a:gd name="adj" fmla="val 25000"/></a:avLst></a:prstGeom><a:noFill/><a:ln w="25400"><a:solidFill><a:schemeClr val="accent1"><a:alpha val="100000"/></a:schemeClr></a:solidFill><a:prstDash val="solid"/></a:ln></p:spPr></p:sp><p:sp><p:nvSpPr><p:cNvPr id="9" name="TextBox 9"/><p:cNvSpPr txBox="1"/><p:nvPr/></p:nvSpPr><p:spPr><a:xfrm><a:off x="7185311" y="1790489"/><a:ext cx="3925972" cy="490334"/></a:xfrm><a:prstGeom prst="rect"><a:avLst/></a:prstGeom></p:spPr><p:txBody><a:bodyPr vert="horz" wrap="square" lIns="66008" tIns="33052" rIns="66008" bIns="33052" rtlCol="0" anchor="ctr" anchorCtr="0"><a:noAutofit/></a:bodyPr><a:lstStyle/><a:p><a:pPr algn="l"><a:lnSpc><a:spcPct val="120000"/></a:lnSpc></a:pPr><a:r><a:rPr lang="en-US" sz="2000" b="1"><a:solidFill><a:schemeClr val="accent1"><a:alpha val="100000"/></a:schemeClr></a:solidFill><a:latin typeface="Noto Sans SC"/><a:ea typeface="Noto Sans SC"/><a:cs typeface="Noto Sans SC"/></a:rPr><a:t>Minitab practical steps</a:t></a:r><a:endParaRPr lang="en-US" sz="2000" b="1"><a:solidFill><a:schemeClr val="accent1"><a:alpha val="100000"/></a:schemeClr></a:solidFill><a:latin typeface="Noto Sans SC"/><a:ea typeface="Noto Sans SC"/><a:cs typeface="Noto Sans SC"/></a:endParaRPr></a:p></p:txBody></p:sp><p:sp><p:nvSpPr><p:cNvPr id="10" name="TextBox 10"/><p:cNvSpPr txBox="1"/><p:nvPr/></p:nvSpPr><p:spPr><a:xfrm><a:off x="7185311" y="2208362"/><a:ext cx="4303585" cy="1297697"/></a:xfrm><a:prstGeom prst="rect"><a:avLst/></a:prstGeom></p:spPr><p:txBody><a:bodyPr vert="horz" wrap="square" lIns="66008" tIns="33052" rIns="66008" bIns="33052" rtlCol="0" anchor="t" anchorCtr="0"><a:noAutofit/></a:bodyPr><a:lstStyle/><a:p><a:pPr algn="l"><a:lnSpc><a:spcPct val="140000"/></a:lnSpc></a:pPr><a:r><a:rPr lang="en-US" sz="1250"><a:solidFill><a:schemeClr val="dk1"><a:alpha val="100000"/></a:schemeClr></a:solidFill><a:latin typeface="Noto Sans SC"/><a:ea typeface="Noto Sans SC"/><a:cs typeface="Noto Sans SC"/></a:rPr><a:t>In Minitab, enter the data according to the "Statistics → Basic Statistics → t Test" path, set the confidence level (usually 95%), and the output results need to pay attention to the p value (p<0.05, reject H₀) and whether the confidence interval contains zero value.</a:t></a:r><a:endParaRPr lang="en-US" sz="1250"><a:solidFill><a:schemeClr val="dk1"><a:alpha val="100000"/></a:schemeClr></a:solidFill><a:latin typeface="Noto Sans SC"/><a:ea typeface="Noto Sans SC"/><a:cs typeface="Noto Sans SC"/></a:endParaRPr></a:p></p:txBody></p:sp><p:sp><p:nvSpPr><p:cNvPr id="11" name="AutoShape 11"/><p:cNvSpPr/><p:nvPr/></p:nvSpPr><p:spPr><a:xfrm><a:off x="6323545" y="1617046"/><a:ext cx="762000" cy="762000"/></a:xfrm><a:prstGeom prst="ellipse"><a:avLst/></a:prstGeom><a:solidFill><a:schemeClr val="accent1"><a:alpha val="100000"/></a:schemeClr></a:solidFill></p:spPr></p:sp><p:sp><p:nvSpPr><p:cNvPr id="12" name="TextBox 12"/><p:cNvSpPr txBox="1"/><p:nvPr/></p:nvSpPr><p:spPr><a:xfrm><a:off x="6401271" y="1776114"/><a:ext cx="606548" cy="443865"/></a:xfrm><a:prstGeom prst="rect"><a:avLst/></a:prstGeom><a:noFill/></p:spPr><p:txBody><a:bodyPr vert="horz" wrap="square" lIns="108013" tIns="45720" rIns="108013" bIns="45720" rtlCol="0" anchor="ctr" anchorCtr="0"><a:normAutofit/></a:bodyPr><a:lstStyle/><a:p><a:pPr algn="ctr"><a:lnSpc><a:spcPct val="80000"/></a:lnSpc></a:pPr><a:r><a:rPr lang="en-US" sz="2100" b="1"><a:solidFill><a:srgbClr val="FFFFFF"><a:alpha val="100000"/></a:srgbClr></a:solidFill><a:latin typeface="Noto Sans SC"/><a:ea typeface="Noto Sans SC"/><a:cs typeface="Noto Sans SC"/></a:rPr><a:t>02</a:t></a:r><a:endParaRPr lang="en-US" sz="2100" b="1"><a:solidFill><a:srgbClr val="FFFFFF"><a:alpha val="100000"/></a:srgbClr></a:solidFill><a:latin typeface="Noto Sans SC"/><a:ea typeface="Noto Sans SC"/><a:cs typeface="Noto Sans SC"/></a:endParaRPr></a:p></p:txBody></p:sp><p:sp><p:nvSpPr><p:cNvPr id="13" name="AutoShape 13"/><p:cNvSpPr/><p:nvPr/></p:nvSpPr><p:spPr><a:xfrm><a:off x="516014" y="3929384"/><a:ext cx="5503305" cy="1931726"/></a:xfrm><a:prstGeom prst="parallelogram"><a:avLst><a:gd name="adj" fmla="val 25000"/></a:avLst></a:prstGeom><a:noFill/><a:ln w="25400"><a:solidFill><a:schemeClr val="accent1"><a:alpha val="100000"/></a:schemeClr></a:solidFill><a:prstDash val="solid"/></a:ln></p:spPr></p:sp><p:sp><p:nvSpPr><p:cNvPr id="14" name="TextBox 14"/><p:cNvSpPr txBox="1"/><p:nvPr/></p:nvSpPr><p:spPr><a:xfrm><a:off x="1180145" y="4044529"/><a:ext cx="4288351" cy="490334"/></a:xfrm><a:prstGeom prst="rect"><a:avLst/></a:prstGeom></p:spPr><p:txBody><a:bodyPr vert="horz" wrap="square" lIns="66008" tIns="33052" rIns="66008" bIns="33052" rtlCol="0" anchor="ctr" anchorCtr="0"><a:noAutofit/></a:bodyPr><a:lstStyle/><a:p><a:pPr algn="l"><a:lnSpc><a:spcPct val="120000"/></a:lnSpc></a:pPr><a:r><a:rPr lang="en-US" sz="2000" b="1"><a:solidFill><a:schemeClr val="accent1"><a:alpha val="100000"/></a:schemeClr></a:solidFill><a:latin typeface="Noto Sans SC"/><a:ea typeface="Noto Sans SC"/><a:cs typeface="Noto Sans SC"/></a:rPr><a:t>Result verification and risk of misjudgment</a:t></a:r><a:endParaRPr lang="en-US" sz="2000" b="1"><a:solidFill><a:schemeClr val="accent1"><a:alpha val="100000"/></a:schemeClr></a:solidFill><a:latin typeface="Noto Sans SC"/><a:ea typeface="Noto Sans SC"/><a:cs typeface="Noto Sans SC"/></a:endParaRPr></a:p></p:txBody></p:sp><p:sp><p:nvSpPr><p:cNvPr id="15" name="TextBox 15"/><p:cNvSpPr txBox="1"/><p:nvPr/></p:nvSpPr><p:spPr><a:xfrm><a:off x="1180145" y="4462402"/><a:ext cx="4408250" cy="1297697"/></a:xfrm><a:prstGeom prst="rect"><a:avLst/></a:prstGeom></p:spPr><p:txBody><a:bodyPr vert="horz" wrap="square" lIns="66008" tIns="33052" rIns="66008" bIns="33052" rtlCol="0" anchor="t" anchorCtr="0"><a:noAutofit/></a:bodyPr><a:lstStyle/><a:p><a:pPr algn="l"><a:lnSpc><a:spcPct val="140000"/></a:lnSpc></a:pPr><a:r><a:rPr lang="en-US" sz="1250"><a:solidFill><a:schemeClr val="dk1"><a:alpha val="100000"/></a:schemeClr></a:solidFill><a:latin typeface="Noto Sans SC"/><a:ea typeface="Noto Sans SC"/><a:cs typeface="Noto Sans SC"/></a:rPr><a:t>Ensure that the sample size is sufficient through power analysis to avoid type II errors (missing the true difference). For example, if p=0.06 but the power is low, you need to increase the sample and retest.</a:t></a:r><a:endParaRPr lang="en-US" sz="1250"><a:solidFill><a:schemeClr val="dk1"><a:alpha val="100000"/></a:schemeClr></a:solidFill><a:latin typeface="Noto Sans SC"/><a:ea typeface="Noto Sans SC"/><a:cs typeface="Noto Sans SC"/></a:endParaRPr></a:p></p:txBody></p:sp><p:sp><p:nvSpPr><p:cNvPr id="16" name="AutoShape 16"/><p:cNvSpPr/><p:nvPr/></p:nvSpPr><p:spPr><a:xfrm><a:off x="318380" y="3871086"/><a:ext cx="762000" cy="762000"/></a:xfrm><a:prstGeom prst="ellipse"><a:avLst/></a:prstGeom><a:solidFill><a:schemeClr val="accent1"><a:alpha val="100000"/></a:schemeClr></a:solidFill></p:spPr></p:sp><p:sp><p:nvSpPr><p:cNvPr id="17" name="TextBox 17"/><p:cNvSpPr txBox="1"/><p:nvPr/></p:nvSpPr><p:spPr><a:xfrm><a:off x="396105" y="4030153"/><a:ext cx="606548" cy="443865"/></a:xfrm><a:prstGeom prst="rect"><a:avLst/></a:prstGeom><a:noFill/></p:spPr><p:txBody><a:bodyPr vert="horz" wrap="square" lIns="108013" tIns="45720" rIns="108013" bIns="45720" rtlCol="0" anchor="ctr" anchorCtr="0"><a:normAutofit/></a:bodyPr><a:lstStyle/><a:p><a:pPr algn="ctr"><a:lnSpc><a:spcPct val="80000"/></a:lnSpc></a:pPr><a:r><a:rPr lang="en-US" sz="2100" b="1"><a:solidFill><a:srgbClr val="FFFFFF"><a:alpha val="100000"/></a:srgbClr></a:solidFill><a:latin typeface="Noto Sans SC"/><a:ea typeface="Noto Sans SC"/><a:cs typeface="Noto Sans SC"/></a:rPr><a:t>03</a:t></a:r><a:endParaRPr lang="en-US" sz="2100" b="1"><a:solidFill><a:srgbClr val="FFFFFF"><a:alpha val="100000"/></a:srgbClr></a:solidFill><a:latin typeface="Noto Sans SC"/><a:ea typeface="Noto Sans SC"/><a:cs typeface="Noto Sans SC"/></a:endParaRPr></a:p></p:txBody></p:sp><p:sp><p:nvSpPr><p:cNvPr id="18" name="AutoShape 18"/><p:cNvSpPr/><p:nvPr/></p:nvSpPr><p:spPr><a:xfrm><a:off x="6128615" y="4192846"/><a:ext cx="5503305" cy="1931726"/></a:xfrm><a:prstGeom prst="parallelogram"><a:avLst><a:gd name="adj" fmla="val 25000"/></a:avLst></a:prstGeom><a:noFill/><a:ln w="25400"><a:solidFill><a:schemeClr val="accent1"><a:alpha val="100000"/></a:schemeClr></a:solidFill><a:prstDash val="solid"/></a:ln></p:spPr></p:sp><p:sp><p:nvSpPr><p:cNvPr id="19" name="TextBox 19"/><p:cNvSpPr txBox="1"/><p:nvPr/></p:nvSpPr><p:spPr><a:xfrm><a:off x="6792746" y="4307991"/><a:ext cx="4052394" cy="490334"/></a:xfrm><a:prstGeom prst="rect"><a:avLst/></a:prstGeom></p:spPr><p:txBody><a:bodyPr vert="horz" wrap="square" lIns="66008" tIns="33052" rIns="66008" bIns="33052" rtlCol="0" anchor="ctr" anchorCtr="0"><a:noAutofit/></a:bodyPr><a:lstStyle/><a:p><a:pPr algn="l"><a:lnSpc><a:spcPct val="120000"/></a:lnSpc></a:pPr><a:r><a:rPr lang="en-US" sz="2000" b="1"><a:solidFill><a:schemeClr val="accent1"><a:alpha val="100000"/></a:schemeClr></a:solidFill><a:latin typeface="Noto Sans SC"/><a:ea typeface="Noto Sans SC"/><a:cs typeface="Noto Sans SC"/></a:rPr><a:t>Business conclusion transformation</a:t></a:r><a:endParaRPr lang="en-US" sz="2000" b="1"><a:solidFill><a:schemeClr val="accent1"><a:alpha val="100000"/></a:schemeClr></a:solidFill><a:latin typeface="Noto Sans SC"/><a:ea typeface="Noto Sans SC"/><a:cs typeface="Noto Sans SC"/></a:endParaRPr></a:p></p:txBody></p:sp><p:sp><p:nvSpPr><p:cNvPr id="20" name="TextBox 20"/><p:cNvSpPr txBox="1"/><p:nvPr/></p:nvSpPr><p:spPr><a:xfrm><a:off x="6792746" y="4725864"/><a:ext cx="4318537" cy="1297697"/></a:xfrm><a:prstGeom prst="rect"><a:avLst/></a:prstGeom></p:spPr><p:txBody><a:bodyPr vert="horz" wrap="square" lIns="66008" tIns="33052" rIns="66008" bIns="33052" rtlCol="0" anchor="t" anchorCtr="0"><a:noAutofit/></a:bodyPr><a:lstStyle/><a:p><a:pPr algn="l"><a:lnSpc><a:spcPct val="140000"/></a:lnSpc></a:pPr><a:r><a:rPr lang="en-US" sz="1250"><a:solidFill><a:schemeClr val="dk1"><a:alpha val="100000"/></a:schemeClr></a:solidFill><a:latin typeface="Noto Sans SC"/><a:ea typeface="Noto Sans SC"/><a:cs typeface="Noto Sans SC"/></a:rPr><a:t>Translate statistical conclusions into business language, such as "The new process significantly shortens the cycle time (p=0.02)", and attach improvement suggestions (such as promoting new parameter settings).</a:t></a:r><a:endParaRPr lang="en-US" sz="1250"><a:solidFill><a:schemeClr val="dk1"><a:alpha val="100000"/></a:schemeClr></a:solidFill><a:latin typeface="Noto Sans SC"/><a:ea typeface="Noto Sans SC"/><a:cs typeface="Noto Sans SC"/></a:endParaRPr></a:p></p:txBody></p:sp><p:sp><p:nvSpPr><p:cNvPr id="21" name="AutoShape 21"/><p:cNvSpPr/><p:nvPr/></p:nvSpPr><p:spPr><a:xfrm><a:off x="5930980" y="4134548"/><a:ext cx="762000" cy="762000"/></a:xfrm><a:prstGeom prst="ellipse"><a:avLst/></a:prstGeom><a:solidFill><a:schemeClr val="accent1"><a:alpha val="100000"/></a:schemeClr></a:solidFill></p:spPr></p:sp><p:sp><p:nvSpPr><p:cNvPr id="22" name="TextBox 22"/><p:cNvSpPr txBox="1"/><p:nvPr/></p:nvSpPr><p:spPr><a:xfrm><a:off x="6008706" y="4293615"/><a:ext cx="606548" cy="443865"/></a:xfrm><a:prstGeom prst="rect"><a:avLst/></a:prstGeom><a:noFill/></p:spPr><p:txBody><a:bodyPr vert="horz" wrap="square" lIns="108013" tIns="45720" rIns="108013" bIns="45720" rtlCol="0" anchor="ctr" anchorCtr="0"><a:normAutofit/></a:bodyPr><a:lstStyle/><a:p><a:pPr algn="ctr"><a:lnSpc><a:spcPct val="80000"/></a:lnSpc></a:pPr><a:r><a:rPr lang="en-US" sz="2100" b="1"><a:solidFill><a:srgbClr val="FFFFFF"><a:alpha val="100000"/></a:srgbClr></a:solidFill><a:latin typeface="Noto Sans SC"/><a:ea typeface="Noto Sans SC"/><a:cs typeface="Noto Sans SC"/></a:rPr><a:t>04</a:t></a:r><a:endParaRPr lang="en-US" sz="2100" b="1"><a:solidFill><a:srgbClr val="FFFFFF"><a:alpha val="100000"/></a:srgbClr></a:solidFill><a:latin typeface="Noto Sans SC"/><a:ea typeface="Noto Sans SC"/><a:cs typeface="Noto Sans SC"/></a:endParaRPr></a:p></p:txBody></p:sp></p:spTree></p:cSld><p:clrMapOvr><a:masterClrMapping/></p:clrMapOvr></p:sld>
</file>

<file path=ppt/slides/slide31.xml><?xml version="1.0" encoding="UTF-8" standalone="yes"?>
<p:sld xmlns:a="http://schemas.openxmlformats.org/drawingml/2006/main" xmlns:r="http://schemas.openxmlformats.org/officeDocument/2006/relationships" xmlns:p="http://schemas.openxmlformats.org/presentationml/2006/main"><p:cSld><p:bg><p:bgPr><a:blipFill dpi="0" rotWithShape="1"><a:blip r:embed="rId1"><a:alphaModFix amt="100000"/></a:blip><a:srcRect/><a:stretch><a:fillRect/></a:stretch></a:blipFill><a:effectLst/></p:bgPr></p:bg><p:spTree><p:nvGrpSpPr><p:cNvPr id="1" name=""/><p:cNvGrpSpPr/><p:nvPr/></p:nvGrpSpPr><p:grpSpPr><a:xfrm><a:off x="0" y="0"/><a:ext cx="0" cy="0"/><a:chOff x="0" y="0"/><a:chExt cx="0" cy="0"/></a:xfrm></p:grpSpPr><p:pic><p:nvPicPr><p:cNvPr id="2" name="Picture 2"/><p:cNvPicPr><a:picLocks noChangeAspect="1"/></p:cNvPicPr><p:nvPr/></p:nvPicPr><p:blipFill><a:blip r:embed="rId2"><a:alphaModFix amt="100000"/></a:blip><a:srcRect l="26238" r="26238"/><a:stretch><a:fillRect/></a:stretch></p:blipFill><p:spPr><a:xfrm><a:off x="640619" y="1239230"/><a:ext cx="2397494" cy="5044771"/></a:xfrm><a:prstGeom prst="rect"><a:avLst/></a:prstGeom></p:spPr></p:pic><p:sp><p:nvSpPr><p:cNvPr id="3" name="TextBox 3"/><p:cNvSpPr txBox="1"/><p:nvPr/></p:nvSpPr><p:spPr><a:xfrm><a:off x="476023" y="265328"/><a:ext cx="11239500" cy="942975"/></a:xfrm><a:prstGeom prst="rect"><a:avLst/></a:prstGeom></p:spPr><p:txBody><a:bodyPr vert="horz" wrap="square" lIns="123825" tIns="123825" rIns="57150" bIns="123825" rtlCol="0" anchor="t" anchorCtr="0"><a:spAutoFit/></a:bodyPr><a:lstStyle/><a:p><a:pPr><a:lnSpc><a:spcPct val="140000"/></a:lnSpc></a:pPr><a:r><a:rPr lang="en-US" sz="3000" b="1"><a:solidFill><a:schemeClr val="dk2"><a:alpha val="100000"/></a:schemeClr></a:solidFill><a:latin typeface="Noto Sans SC"/><a:ea typeface="Noto Sans SC"/><a:cs typeface="Noto Sans SC"/></a:rPr><a:t>Correlation analysis and regression model</a:t></a:r><a:endParaRPr lang="en-US" sz="3000" b="1"><a:solidFill><a:schemeClr val="dk2"><a:alpha val="100000"/></a:schemeClr></a:solidFill><a:latin typeface="Noto Sans SC"/><a:ea typeface="Noto Sans SC"/><a:cs typeface="Noto Sans SC"/></a:endParaRPr></a:p></p:txBody></p:sp><p:sp><p:nvSpPr><p:cNvPr id="4" name="AutoShape 4"/><p:cNvSpPr/><p:nvPr/></p:nvSpPr><p:spPr><a:xfrm><a:off x="2651850" y="4787018"/><a:ext cx="701468" cy="550104"/></a:xfrm><a:prstGeom prst="rect"><a:avLst/></a:prstGeom><a:solidFill><a:schemeClr val="accent1"><a:alpha val="100000"/></a:schemeClr></a:solidFill></p:spPr></p:sp><p:sp><p:nvSpPr><p:cNvPr id="5" name="AutoShape 5"/><p:cNvSpPr/><p:nvPr/></p:nvSpPr><p:spPr><a:xfrm><a:off x="2651850" y="3018088"/><a:ext cx="701468" cy="550104"/></a:xfrm><a:prstGeom prst="rect"><a:avLst/></a:prstGeom><a:solidFill><a:schemeClr val="accent1"><a:alpha val="100000"/></a:schemeClr></a:solidFill></p:spPr></p:sp><p:sp><p:nvSpPr><p:cNvPr id="6" name="AutoShape 6"/><p:cNvSpPr/><p:nvPr/></p:nvSpPr><p:spPr><a:xfrm><a:off x="2651850" y="1237957"/><a:ext cx="701468" cy="550104"/></a:xfrm><a:prstGeom prst="rect"><a:avLst/></a:prstGeom><a:solidFill><a:schemeClr val="accent1"><a:alpha val="100000"/></a:schemeClr></a:solidFill></p:spPr></p:sp><p:sp><p:nvSpPr><p:cNvPr id="7" name="TextBox 7"/><p:cNvSpPr txBox="1"/><p:nvPr/></p:nvSpPr><p:spPr><a:xfrm><a:off x="3729047" y="1165346"/><a:ext cx="6286500" cy="695325"/></a:xfrm><a:prstGeom prst="rect"><a:avLst/></a:prstGeom></p:spPr><p:txBody><a:bodyPr vert="horz" wrap="square" lIns="123825" tIns="123825" rIns="57150" bIns="123825" rtlCol="0" anchor="ctr" anchorCtr="0"><a:noAutofit/></a:bodyPr><a:lstStyle/><a:p><a:pPr><a:lnSpc><a:spcPct val="140000"/></a:lnSpc></a:pPr><a:r><a:rPr lang="en-US" sz="2400" b="1"><a:solidFill><a:schemeClr val="accent1"><a:alpha val="100000"/></a:schemeClr></a:solidFill><a:latin typeface="Noto Sans SC"/><a:ea typeface="Noto Sans SC"/><a:cs typeface="Noto Sans SC"/></a:rPr><a:t>Relevance determination</a:t></a:r><a:endParaRPr lang="en-US" sz="2400" b="1"><a:solidFill><a:schemeClr val="accent1"><a:alpha val="100000"/></a:schemeClr></a:solidFill><a:latin typeface="Noto Sans SC"/><a:ea typeface="Noto Sans SC"/><a:cs typeface="Noto Sans SC"/></a:endParaRPr></a:p></p:txBody></p:sp><p:sp><p:nvSpPr><p:cNvPr id="8" name="TextBox 8"/><p:cNvSpPr txBox="1"/><p:nvPr/></p:nvSpPr><p:spPr><a:xfrm><a:off x="3729047" y="1788061"/><a:ext cx="8249905" cy="1081445"/></a:xfrm><a:prstGeom prst="rect"><a:avLst/></a:prstGeom></p:spPr><p:txBody><a:bodyPr vert="horz" wrap="square" lIns="123825" tIns="123825" rIns="57150" bIns="123825" rtlCol="0" anchor="t" anchorCtr="0"><a:noAutofit/></a:bodyPr><a:lstStyle/><a:p><a:pPr><a:lnSpc><a:spcPct val="140000"/></a:lnSpc></a:pPr><a:r><a:rPr lang="en-US" sz="1425"><a:solidFill><a:schemeClr val="dk1"><a:alpha val="100000"/></a:schemeClr></a:solidFill><a:latin typeface="Noto Sans SC"/><a:ea typeface="Noto Sans SC"/><a:cs typeface="Noto Sans SC"/></a:rPr><a:t>Quantify the strength of the linear relationship between variables through scatter plots and Pearson correlation coefficients (r) (|r|&gt;0.7 is a strong correlation). Pay attention to distinguishing correlation ≠ causation, and you need to combine domain knowledge to eliminate spurious correlations.</a:t></a:r><a:endParaRPr lang="en-US" sz="1425"><a:solidFill><a:schemeClr val="dk1"><a:alpha val="100000"/></a:schemeClr></a:solidFill><a:latin typeface="Noto Sans SC"/><a:ea typeface="Noto Sans SC"/><a:cs typeface="Noto Sans SC"/></a:endParaRPr></a:p></p:txBody></p:sp><p:sp><p:nvSpPr><p:cNvPr id="9" name="AutoShape 9"/><p:cNvSpPr/><p:nvPr/></p:nvSpPr><p:spPr><a:xfrm><a:off x="3086434" y="4787018"/><a:ext cx="550104" cy="550104"/></a:xfrm><a:prstGeom prst="ellipse"><a:avLst/></a:prstGeom><a:solidFill><a:schemeClr val="accent1"><a:alpha val="100000"/></a:schemeClr></a:solidFill></p:spPr></p:sp><p:sp><p:nvSpPr><p:cNvPr id="10" name="AutoShape 10"/><p:cNvSpPr/><p:nvPr/></p:nvSpPr><p:spPr><a:xfrm><a:off x="2368630" y="4787018"/><a:ext cx="550104" cy="550104"/></a:xfrm><a:prstGeom prst="ellipse"><a:avLst/></a:prstGeom><a:solidFill><a:schemeClr val="accent1"><a:alpha val="100000"/></a:schemeClr></a:solidFill></p:spPr></p:sp><p:sp><p:nvSpPr><p:cNvPr id="11" name="AutoShape 11"/><p:cNvSpPr/><p:nvPr/></p:nvSpPr><p:spPr><a:xfrm><a:off x="3086434" y="3018088"/><a:ext cx="550104" cy="550104"/></a:xfrm><a:prstGeom prst="ellipse"><a:avLst/></a:prstGeom><a:solidFill><a:schemeClr val="accent1"><a:alpha val="100000"/></a:schemeClr></a:solidFill></p:spPr></p:sp><p:sp><p:nvSpPr><p:cNvPr id="12" name="AutoShape 12"/><p:cNvSpPr/><p:nvPr/></p:nvSpPr><p:spPr><a:xfrm><a:off x="2368630" y="3018088"/><a:ext cx="550104" cy="550104"/></a:xfrm><a:prstGeom prst="ellipse"><a:avLst/></a:prstGeom><a:solidFill><a:schemeClr val="accent1"><a:alpha val="100000"/></a:schemeClr></a:solidFill></p:spPr></p:sp><p:sp><p:nvSpPr><p:cNvPr id="13" name="AutoShape 13"/><p:cNvSpPr/><p:nvPr/></p:nvSpPr><p:spPr><a:xfrm><a:off x="3086434" y="1237957"/><a:ext cx="550104" cy="550104"/></a:xfrm><a:prstGeom prst="ellipse"><a:avLst/></a:prstGeom><a:solidFill><a:schemeClr val="accent1"><a:alpha val="100000"/></a:schemeClr></a:solidFill></p:spPr></p:sp><p:sp><p:nvSpPr><p:cNvPr id="14" name="AutoShape 14"/><p:cNvSpPr/><p:nvPr/></p:nvSpPr><p:spPr><a:xfrm><a:off x="2368630" y="1237957"/><a:ext cx="550104" cy="550104"/></a:xfrm><a:prstGeom prst="ellipse"><a:avLst/></a:prstGeom><a:solidFill><a:schemeClr val="accent1"><a:alpha val="100000"/></a:schemeClr></a:solidFill></p:spPr></p:sp><p:sp><p:nvSpPr><p:cNvPr id="15" name="TextBox 15"/><p:cNvSpPr txBox="1"/><p:nvPr/></p:nvSpPr><p:spPr><a:xfrm><a:off x="2619589" y="4825850"/><a:ext cx="765990" cy="472440"/></a:xfrm><a:prstGeom prst="rect"><a:avLst/></a:prstGeom></p:spPr><p:txBody><a:bodyPr vert="horz" wrap="square" lIns="91440" tIns="45720" rIns="91440" bIns="45720" rtlCol="0" anchor="ctr" anchorCtr="0"><a:noAutofit/></a:bodyPr><a:lstStyle/><a:p><a:pPr algn="ctr"><a:lnSpc><a:spcPct val="100000"/></a:lnSpc><a:spcBef><a:spcPts val="375"/></a:spcBef></a:pPr><a:r><a:rPr lang="en-US" sz="2325" b="1"><a:solidFill><a:srgbClr val="FFFFFF"><a:alpha val="100000"/></a:srgbClr></a:solidFill><a:latin typeface="Noto Sans SC"/><a:ea typeface="Noto Sans SC"/><a:cs typeface="Noto Sans SC"/></a:rPr><a:t>03</a:t></a:r><a:endParaRPr lang="en-US" sz="2325" b="1"><a:solidFill><a:srgbClr val="FFFFFF"><a:alpha val="100000"/></a:srgbClr></a:solidFill><a:latin typeface="Noto Sans SC"/><a:ea typeface="Noto Sans SC"/><a:cs typeface="Noto Sans SC"/></a:endParaRPr></a:p></p:txBody></p:sp><p:sp><p:nvSpPr><p:cNvPr id="16" name="TextBox 16"/><p:cNvSpPr txBox="1"/><p:nvPr/></p:nvSpPr><p:spPr><a:xfrm><a:off x="2619589" y="3056920"/><a:ext cx="765990" cy="472440"/></a:xfrm><a:prstGeom prst="rect"><a:avLst/></a:prstGeom></p:spPr><p:txBody><a:bodyPr vert="horz" wrap="square" lIns="91440" tIns="45720" rIns="91440" bIns="45720" rtlCol="0" anchor="ctr" anchorCtr="0"><a:noAutofit/></a:bodyPr><a:lstStyle/><a:p><a:pPr algn="ctr"><a:lnSpc><a:spcPct val="100000"/></a:lnSpc><a:spcBef><a:spcPts val="375"/></a:spcBef></a:pPr><a:r><a:rPr lang="en-US" sz="2325" b="1"><a:solidFill><a:srgbClr val="FFFFFF"><a:alpha val="100000"/></a:srgbClr></a:solidFill><a:latin typeface="Noto Sans SC"/><a:ea typeface="Noto Sans SC"/><a:cs typeface="Noto Sans SC"/></a:rPr><a:t>02</a:t></a:r><a:endParaRPr lang="en-US" sz="2325" b="1"><a:solidFill><a:srgbClr val="FFFFFF"><a:alpha val="100000"/></a:srgbClr></a:solidFill><a:latin typeface="Noto Sans SC"/><a:ea typeface="Noto Sans SC"/><a:cs typeface="Noto Sans SC"/></a:endParaRPr></a:p></p:txBody></p:sp><p:sp><p:nvSpPr><p:cNvPr id="17" name="TextBox 17"/><p:cNvSpPr txBox="1"/><p:nvPr/></p:nvSpPr><p:spPr><a:xfrm><a:off x="2619589" y="1276789"/><a:ext cx="765990" cy="472440"/></a:xfrm><a:prstGeom prst="rect"><a:avLst/></a:prstGeom></p:spPr><p:txBody><a:bodyPr vert="horz" wrap="square" lIns="91440" tIns="45720" rIns="91440" bIns="45720" rtlCol="0" anchor="ctr" anchorCtr="0"><a:noAutofit/></a:bodyPr><a:lstStyle/><a:p><a:pPr algn="ctr"><a:lnSpc><a:spcPct val="100000"/></a:lnSpc><a:spcBef><a:spcPts val="375"/></a:spcBef></a:pPr><a:r><a:rPr lang="en-US" sz="2325" b="1"><a:solidFill><a:srgbClr val="FFFFFF"><a:alpha val="100000"/></a:srgbClr></a:solidFill><a:latin typeface="Noto Sans SC"/><a:ea typeface="Noto Sans SC"/><a:cs typeface="Noto Sans SC"/></a:rPr><a:t>01</a:t></a:r><a:endParaRPr lang="en-US" sz="2325" b="1"><a:solidFill><a:srgbClr val="FFFFFF"><a:alpha val="100000"/></a:srgbClr></a:solidFill><a:latin typeface="Noto Sans SC"/><a:ea typeface="Noto Sans SC"/><a:cs typeface="Noto Sans SC"/></a:endParaRPr></a:p></p:txBody></p:sp><p:sp><p:nvSpPr><p:cNvPr id="18" name="TextBox 18"/><p:cNvSpPr txBox="1"/><p:nvPr/></p:nvSpPr><p:spPr><a:xfrm><a:off x="3729047" y="2951620"/><a:ext cx="6286500" cy="695325"/></a:xfrm><a:prstGeom prst="rect"><a:avLst/></a:prstGeom></p:spPr><p:txBody><a:bodyPr vert="horz" wrap="square" lIns="123825" tIns="123825" rIns="57150" bIns="123825" rtlCol="0" anchor="ctr" anchorCtr="0"><a:noAutofit/></a:bodyPr><a:lstStyle/><a:p><a:pPr><a:lnSpc><a:spcPct val="140000"/></a:lnSpc></a:pPr><a:r><a:rPr lang="en-US" sz="2400" b="1"><a:solidFill><a:schemeClr val="accent1"><a:alpha val="100000"/></a:schemeClr></a:solidFill><a:latin typeface="Noto Sans SC"/><a:ea typeface="Noto Sans SC"/><a:cs typeface="Noto Sans SC"/></a:rPr><a:t>Regression modeling steps</a:t></a:r><a:endParaRPr lang="en-US" sz="2400" b="1"><a:solidFill><a:schemeClr val="accent1"><a:alpha val="100000"/></a:schemeClr></a:solidFill><a:latin typeface="Noto Sans SC"/><a:ea typeface="Noto Sans SC"/><a:cs typeface="Noto Sans SC"/></a:endParaRPr></a:p></p:txBody></p:sp><p:sp><p:nvSpPr><p:cNvPr id="19" name="TextBox 19"/><p:cNvSpPr txBox="1"/><p:nvPr/></p:nvSpPr><p:spPr><a:xfrm><a:off x="3729047" y="3574334"/><a:ext cx="8249905" cy="1081445"/></a:xfrm><a:prstGeom prst="rect"><a:avLst/></a:prstGeom></p:spPr><p:txBody><a:bodyPr vert="horz" wrap="square" lIns="123825" tIns="123825" rIns="57150" bIns="123825" rtlCol="0" anchor="t" anchorCtr="0"><a:noAutofit/></a:bodyPr><a:lstStyle/><a:p><a:pPr><a:lnSpc><a:spcPct val="140000"/></a:lnSpc></a:pPr><a:r><a:rPr lang="en-US" sz="1425"><a:solidFill><a:schemeClr val="dk1"><a:alpha val="100000"/></a:schemeClr></a:solidFill><a:latin typeface="Noto Sans SC"/><a:ea typeface="Noto Sans SC"/><a:cs typeface="Noto Sans SC"/></a:rPr><a:t>Taking the Analyze stage of DMAIC as an example, the overall significance of the model is first judged through the F test, and then significant independent variables are screened based on the t test (such as retaining the X variable with P value <0.05), and finally the Y=β0+β1X1+... equation is established.</a:t></a:r><a:endParaRPr lang="en-US" sz="1425"><a:solidFill><a:schemeClr val="dk1"><a:alpha val="100000"/></a:schemeClr></a:solidFill><a:latin typeface="Noto Sans SC"/><a:ea typeface="Noto Sans SC"/><a:cs typeface="Noto Sans SC"/></a:endParaRPr></a:p></p:txBody></p:sp><p:sp><p:nvSpPr><p:cNvPr id="20" name="TextBox 20"/><p:cNvSpPr txBox="1"/><p:nvPr/></p:nvSpPr><p:spPr><a:xfrm><a:off x="3729047" y="4737324"/><a:ext cx="6286500" cy="695325"/></a:xfrm><a:prstGeom prst="rect"><a:avLst/></a:prstGeom></p:spPr><p:txBody><a:bodyPr vert="horz" wrap="square" lIns="123825" tIns="123825" rIns="57150" bIns="123825" rtlCol="0" anchor="ctr" anchorCtr="0"><a:noAutofit/></a:bodyPr><a:lstStyle/><a:p><a:pPr><a:lnSpc><a:spcPct val="140000"/></a:lnSpc></a:pPr><a:r><a:rPr lang="en-US" sz="2400" b="1"><a:solidFill><a:schemeClr val="accent1"><a:alpha val="100000"/></a:schemeClr></a:solidFill><a:latin typeface="Noto Sans SC"/><a:ea typeface="Noto Sans SC"/><a:cs typeface="Noto Sans SC"/></a:rPr><a:t>Residual diagnosis and optimization</a:t></a:r><a:endParaRPr lang="en-US" sz="2400" b="1"><a:solidFill><a:schemeClr val="accent1"><a:alpha val="100000"/></a:schemeClr></a:solidFill><a:latin typeface="Noto Sans SC"/><a:ea typeface="Noto Sans SC"/><a:cs typeface="Noto Sans SC"/></a:endParaRPr></a:p></p:txBody></p:sp><p:sp><p:nvSpPr><p:cNvPr id="21" name="TextBox 21"/><p:cNvSpPr txBox="1"/><p:nvPr/></p:nvSpPr><p:spPr><a:xfrm><a:off x="3729047" y="5360039"/><a:ext cx="8249905" cy="1081445"/></a:xfrm><a:prstGeom prst="rect"><a:avLst/></a:prstGeom></p:spPr><p:txBody><a:bodyPr vert="horz" wrap="square" lIns="123825" tIns="123825" rIns="57150" bIns="123825" rtlCol="0" anchor="t" anchorCtr="0"><a:noAutofit/></a:bodyPr><a:lstStyle/><a:p><a:pPr><a:lnSpc><a:spcPct val="140000"/></a:lnSpc></a:pPr><a:r><a:rPr lang="en-US" sz="1425"><a:solidFill><a:schemeClr val="dk1"><a:alpha val="100000"/></a:schemeClr></a:solidFill><a:latin typeface="Noto Sans SC"/><a:ea typeface="Noto Sans SC"/><a:cs typeface="Noto Sans SC"/></a:rPr><a:t>Check the normality of residuals (PP plot) and homogeneity of variances (residuals-fitted value plot). If there is heteroskedasticity or nonlinear trend, variable transformation (such as Box-Cox) needs to be considered or interaction terms should be introduced to improve model accuracy.</a:t></a:r><a:endParaRPr lang="en-US" sz="1425"><a:solidFill><a:schemeClr val="dk1"><a:alpha val="100000"/></a:schemeClr></a:solidFill><a:latin typeface="Noto Sans SC"/><a:ea typeface="Noto Sans SC"/><a:cs typeface="Noto Sans SC"/></a:endParaRPr></a:p></p:txBody></p:sp></p:spTree></p:cSld><p:clrMapOvr><a:masterClrMapping/></p:clrMapOvr></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101929" y="2882845"/>
            <a:ext cx="6029325" cy="2623205"/>
          </a:xfrm>
          <a:prstGeom prst="rect">
            <a:avLst/>
          </a:prstGeom>
        </p:spPr>
        <p:txBody>
          <a:bodyPr vert="horz" wrap="square" lIns="0" tIns="0" rIns="0" bIns="0" rtlCol="0" anchor="t" anchorCtr="0">
            <a:normAutofit/>
          </a:bodyPr>
          <a:lstStyle/>
          <a:p>
            <a:pPr>
              <a:lnSpc>
                <a:spcPct val="100000"/>
              </a:lnSpc>
            </a:pPr>
            <a:r>
              <a:rPr lang="en-US" sz="4575" b="1">
                <a:solidFill>
                  <a:schemeClr val="lt2">
                    <a:alpha val="100000"/>
                  </a:schemeClr>
                </a:solidFill>
                <a:latin typeface="Noto Sans SC"/>
                <a:ea typeface="Noto Sans SC"/>
                <a:cs typeface="Noto Sans SC"/>
              </a:rPr>
              <a:t>Experimental design basics</a:t>
            </a:r>
            <a:endParaRPr lang="en-US" sz="4575" b="1">
              <a:solidFill>
                <a:schemeClr val="lt2">
                  <a:alpha val="100000"/>
                </a:schemeClr>
              </a:solidFill>
              <a:latin typeface="Noto Sans SC"/>
              <a:ea typeface="Noto Sans SC"/>
              <a:cs typeface="Noto Sans SC"/>
            </a:endParaRPr>
          </a:p>
        </p:txBody>
      </p:sp>
      <p:sp>
        <p:nvSpPr>
          <p:cNvPr id="3" name="TextBox 3"/>
          <p:cNvSpPr txBox="1"/>
          <p:nvPr/>
        </p:nvSpPr>
        <p:spPr>
          <a:xfrm>
            <a:off x="1101929" y="1498692"/>
            <a:ext cx="5934075" cy="1104900"/>
          </a:xfrm>
          <a:prstGeom prst="rect">
            <a:avLst/>
          </a:prstGeom>
        </p:spPr>
        <p:txBody>
          <a:bodyPr vert="horz" wrap="square" lIns="0" tIns="0" rIns="0" bIns="0" rtlCol="0" anchor="t" anchorCtr="0">
            <a:spAutoFit/>
          </a:bodyPr>
          <a:lstStyle/>
          <a:p>
            <a:pPr>
              <a:lnSpc>
                <a:spcPct val="77000"/>
              </a:lnSpc>
            </a:pPr>
            <a:r>
              <a:rPr lang="en-US" sz="7200" b="1">
                <a:solidFill>
                  <a:schemeClr val="lt2">
                    <a:alpha val="100000"/>
                  </a:schemeClr>
                </a:solidFill>
                <a:latin typeface="Noto Sans SC"/>
                <a:ea typeface="Noto Sans SC"/>
                <a:cs typeface="Noto Sans SC"/>
              </a:rPr>
              <a:t>08</a:t>
            </a:r>
            <a:endParaRPr lang="en-US" sz="7200" b="1">
              <a:solidFill>
                <a:schemeClr val="lt2">
                  <a:alpha val="100000"/>
                </a:schemeClr>
              </a:solidFill>
              <a:latin typeface="Noto Sans SC"/>
              <a:ea typeface="Noto Sans SC"/>
              <a:cs typeface="Noto Sans SC"/>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The difference between full factor and partial factor experiments</a:t>
            </a:r>
            <a:endParaRPr lang="en-US" sz="3000" b="1">
              <a:solidFill>
                <a:schemeClr val="dk2">
                  <a:alpha val="100000"/>
                </a:schemeClr>
              </a:solidFill>
              <a:latin typeface="Noto Sans SC"/>
              <a:ea typeface="Noto Sans SC"/>
              <a:cs typeface="Noto Sans SC"/>
            </a:endParaRPr>
          </a:p>
        </p:txBody>
      </p:sp>
      <p:pic>
        <p:nvPicPr>
          <p:cNvPr id="3" name="Picture 3"/>
          <p:cNvPicPr>
            <a:picLocks noChangeAspect="1"/>
          </p:cNvPicPr>
          <p:nvPr/>
        </p:nvPicPr>
        <p:blipFill>
          <a:blip r:embed="rId2">
            <a:alphaModFix amt="100000"/>
          </a:blip>
          <a:srcRect/>
          <a:stretch>
            <a:fillRect/>
          </a:stretch>
        </p:blipFill>
        <p:spPr>
          <a:xfrm>
            <a:off x="580909" y="1271253"/>
            <a:ext cx="2628508" cy="5044771"/>
          </a:xfrm>
          <a:prstGeom prst="rect">
            <a:avLst/>
          </a:prstGeom>
        </p:spPr>
      </p:pic>
      <p:sp>
        <p:nvSpPr>
          <p:cNvPr id="4" name="AutoShape 4"/>
          <p:cNvSpPr/>
          <p:nvPr/>
        </p:nvSpPr>
        <p:spPr>
          <a:xfrm>
            <a:off x="3372015" y="1271253"/>
            <a:ext cx="2628508" cy="5044771"/>
          </a:xfrm>
          <a:prstGeom prst="rect">
            <a:avLst/>
          </a:prstGeom>
          <a:solidFill>
            <a:schemeClr val="lt2">
              <a:alpha val="100000"/>
            </a:schemeClr>
          </a:solidFill>
        </p:spPr>
      </p:sp>
      <p:sp>
        <p:nvSpPr>
          <p:cNvPr id="5" name="TextBox 5"/>
          <p:cNvSpPr txBox="1"/>
          <p:nvPr/>
        </p:nvSpPr>
        <p:spPr>
          <a:xfrm>
            <a:off x="3512796" y="2561882"/>
            <a:ext cx="2346946" cy="3148231"/>
          </a:xfrm>
          <a:prstGeom prst="rect">
            <a:avLst/>
          </a:prstGeom>
        </p:spPr>
        <p:txBody>
          <a:bodyPr vert="horz" wrap="square" lIns="114300" tIns="57150" rIns="114300" bIns="57150" rtlCol="0" anchor="t" anchorCtr="0">
            <a:noAutofit/>
          </a:bodyPr>
          <a:lstStyle/>
          <a:p>
            <a:pPr algn="l">
              <a:lnSpc>
                <a:spcPct val="140000"/>
              </a:lnSpc>
            </a:pPr>
            <a:r>
              <a:rPr lang="en-US" sz="1350">
                <a:solidFill>
                  <a:schemeClr val="dk1">
                    <a:alpha val="100000"/>
                  </a:schemeClr>
                </a:solidFill>
                <a:latin typeface="Noto Sans SC"/>
                <a:ea typeface="Noto Sans SC"/>
                <a:cs typeface="Noto Sans SC"/>
              </a:rPr>
              <a:t>Full factor experiments ensure that interactions are not missed by examining all factor combinations (such as 2^k design), but the number of experiments increases exponentially with the number of factors; partial factor experiments (such as 2^(k-p) design) significantly reduce the number of experiments by sacrificing high-order interaction analysis, and are suitable for preliminary screening of factors ≥ 5.</a:t>
            </a:r>
            <a:endParaRPr lang="en-US" sz="1350">
              <a:solidFill>
                <a:schemeClr val="dk1">
                  <a:alpha val="100000"/>
                </a:schemeClr>
              </a:solidFill>
              <a:latin typeface="Noto Sans SC"/>
              <a:ea typeface="Noto Sans SC"/>
              <a:cs typeface="Noto Sans SC"/>
            </a:endParaRPr>
          </a:p>
        </p:txBody>
      </p:sp>
      <p:sp>
        <p:nvSpPr>
          <p:cNvPr id="6" name="TextBox 6"/>
          <p:cNvSpPr txBox="1"/>
          <p:nvPr/>
        </p:nvSpPr>
        <p:spPr>
          <a:xfrm>
            <a:off x="3512796" y="1399982"/>
            <a:ext cx="2346946" cy="1104811"/>
          </a:xfrm>
          <a:prstGeom prst="rect">
            <a:avLst/>
          </a:prstGeom>
        </p:spPr>
        <p:txBody>
          <a:bodyPr vert="horz" wrap="square" lIns="114300" tIns="57150" rIns="114300" bIns="57150" rtlCol="0" anchor="ctr" anchorCtr="0">
            <a:noAutofit/>
          </a:bodyPr>
          <a:lstStyle/>
          <a:p>
            <a:pPr algn="ctr">
              <a:lnSpc>
                <a:spcPct val="120000"/>
              </a:lnSpc>
            </a:pPr>
            <a:r>
              <a:rPr lang="en-US" sz="2400" b="1">
                <a:solidFill>
                  <a:schemeClr val="accent1">
                    <a:alpha val="100000"/>
                  </a:schemeClr>
                </a:solidFill>
                <a:latin typeface="Noto Sans SC"/>
                <a:ea typeface="Noto Sans SC"/>
                <a:cs typeface="Noto Sans SC"/>
              </a:rPr>
              <a:t>The trade-off between comprehensiveness and efficiency</a:t>
            </a:r>
            <a:endParaRPr lang="en-US" sz="2400" b="1">
              <a:solidFill>
                <a:schemeClr val="accent1">
                  <a:alpha val="100000"/>
                </a:schemeClr>
              </a:solidFill>
              <a:latin typeface="Noto Sans SC"/>
              <a:ea typeface="Noto Sans SC"/>
              <a:cs typeface="Noto Sans SC"/>
            </a:endParaRPr>
          </a:p>
        </p:txBody>
      </p:sp>
      <p:sp>
        <p:nvSpPr>
          <p:cNvPr id="7" name="AutoShape 7"/>
          <p:cNvSpPr/>
          <p:nvPr/>
        </p:nvSpPr>
        <p:spPr>
          <a:xfrm>
            <a:off x="6156270" y="1271253"/>
            <a:ext cx="2628508" cy="5044771"/>
          </a:xfrm>
          <a:prstGeom prst="rect">
            <a:avLst/>
          </a:prstGeom>
          <a:solidFill>
            <a:schemeClr val="lt2">
              <a:alpha val="100000"/>
            </a:schemeClr>
          </a:solidFill>
        </p:spPr>
      </p:sp>
      <p:sp>
        <p:nvSpPr>
          <p:cNvPr id="8" name="TextBox 8"/>
          <p:cNvSpPr txBox="1"/>
          <p:nvPr/>
        </p:nvSpPr>
        <p:spPr>
          <a:xfrm>
            <a:off x="6297050" y="2561882"/>
            <a:ext cx="2346946" cy="3015160"/>
          </a:xfrm>
          <a:prstGeom prst="rect">
            <a:avLst/>
          </a:prstGeom>
        </p:spPr>
        <p:txBody>
          <a:bodyPr vert="horz" wrap="square" lIns="114300" tIns="57150" rIns="114300" bIns="57150" rtlCol="0" anchor="t" anchorCtr="0">
            <a:noAutofit/>
          </a:bodyPr>
          <a:lstStyle/>
          <a:p>
            <a:pPr algn="l">
              <a:lnSpc>
                <a:spcPct val="140000"/>
              </a:lnSpc>
            </a:pPr>
            <a:r>
              <a:rPr lang="en-US" sz="1350">
                <a:solidFill>
                  <a:schemeClr val="dk1">
                    <a:alpha val="100000"/>
                  </a:schemeClr>
                </a:solidFill>
                <a:latin typeface="Noto Sans SC"/>
                <a:ea typeface="Noto Sans SC"/>
                <a:cs typeface="Noto Sans SC"/>
              </a:rPr>
              <a:t>Full factors are mostly used in the detailed analysis stage when the number of factors is ≤ 4, while partial factors are used in the factor screening stage to balance information loss and cost through resolution (such as level III/IV design).</a:t>
            </a:r>
            <a:endParaRPr lang="en-US" sz="1350">
              <a:solidFill>
                <a:schemeClr val="dk1">
                  <a:alpha val="100000"/>
                </a:schemeClr>
              </a:solidFill>
              <a:latin typeface="Noto Sans SC"/>
              <a:ea typeface="Noto Sans SC"/>
              <a:cs typeface="Noto Sans SC"/>
            </a:endParaRPr>
          </a:p>
        </p:txBody>
      </p:sp>
      <p:sp>
        <p:nvSpPr>
          <p:cNvPr id="9" name="TextBox 9"/>
          <p:cNvSpPr txBox="1"/>
          <p:nvPr/>
        </p:nvSpPr>
        <p:spPr>
          <a:xfrm>
            <a:off x="6297050" y="1399982"/>
            <a:ext cx="2346946" cy="1104811"/>
          </a:xfrm>
          <a:prstGeom prst="rect">
            <a:avLst/>
          </a:prstGeom>
        </p:spPr>
        <p:txBody>
          <a:bodyPr vert="horz" wrap="square" lIns="114300" tIns="57150" rIns="114300" bIns="57150" rtlCol="0" anchor="ctr" anchorCtr="0">
            <a:noAutofit/>
          </a:bodyPr>
          <a:lstStyle/>
          <a:p>
            <a:pPr algn="ctr">
              <a:lnSpc>
                <a:spcPct val="120000"/>
              </a:lnSpc>
            </a:pPr>
            <a:r>
              <a:rPr lang="en-US" sz="2400" b="1">
                <a:solidFill>
                  <a:schemeClr val="accent1">
                    <a:alpha val="100000"/>
                  </a:schemeClr>
                </a:solidFill>
                <a:latin typeface="Noto Sans SC"/>
                <a:ea typeface="Noto Sans SC"/>
                <a:cs typeface="Noto Sans SC"/>
              </a:rPr>
              <a:t>Applicable stage differences</a:t>
            </a:r>
            <a:endParaRPr lang="en-US" sz="2400" b="1">
              <a:solidFill>
                <a:schemeClr val="accent1">
                  <a:alpha val="100000"/>
                </a:schemeClr>
              </a:solidFill>
              <a:latin typeface="Noto Sans SC"/>
              <a:ea typeface="Noto Sans SC"/>
              <a:cs typeface="Noto Sans SC"/>
            </a:endParaRPr>
          </a:p>
        </p:txBody>
      </p:sp>
      <p:sp>
        <p:nvSpPr>
          <p:cNvPr id="10" name="AutoShape 10"/>
          <p:cNvSpPr/>
          <p:nvPr/>
        </p:nvSpPr>
        <p:spPr>
          <a:xfrm>
            <a:off x="8949764" y="1271253"/>
            <a:ext cx="2628508" cy="5044771"/>
          </a:xfrm>
          <a:prstGeom prst="rect">
            <a:avLst/>
          </a:prstGeom>
          <a:solidFill>
            <a:schemeClr val="lt2">
              <a:alpha val="100000"/>
            </a:schemeClr>
          </a:solidFill>
        </p:spPr>
      </p:sp>
      <p:sp>
        <p:nvSpPr>
          <p:cNvPr id="11" name="TextBox 11"/>
          <p:cNvSpPr txBox="1"/>
          <p:nvPr/>
        </p:nvSpPr>
        <p:spPr>
          <a:xfrm>
            <a:off x="9090545" y="2561882"/>
            <a:ext cx="2346946" cy="3148231"/>
          </a:xfrm>
          <a:prstGeom prst="rect">
            <a:avLst/>
          </a:prstGeom>
        </p:spPr>
        <p:txBody>
          <a:bodyPr vert="horz" wrap="square" lIns="114300" tIns="57150" rIns="114300" bIns="57150" rtlCol="0" anchor="t" anchorCtr="0">
            <a:noAutofit/>
          </a:bodyPr>
          <a:lstStyle/>
          <a:p>
            <a:pPr algn="l">
              <a:lnSpc>
                <a:spcPct val="140000"/>
              </a:lnSpc>
            </a:pPr>
            <a:r>
              <a:rPr lang="en-US" sz="1350">
                <a:solidFill>
                  <a:schemeClr val="dk1">
                    <a:alpha val="100000"/>
                  </a:schemeClr>
                </a:solidFill>
                <a:latin typeface="Noto Sans SC"/>
                <a:ea typeface="Noto Sans SC"/>
                <a:cs typeface="Noto Sans SC"/>
              </a:rPr>
              <a:t>Full factors can directly analyze all main effects and interaction effects, while some factors need to rely on alias structure analysis and engineering experience to determine significance.</a:t>
            </a:r>
            <a:endParaRPr lang="en-US" sz="1350">
              <a:solidFill>
                <a:schemeClr val="dk1">
                  <a:alpha val="100000"/>
                </a:schemeClr>
              </a:solidFill>
              <a:latin typeface="Noto Sans SC"/>
              <a:ea typeface="Noto Sans SC"/>
              <a:cs typeface="Noto Sans SC"/>
            </a:endParaRPr>
          </a:p>
        </p:txBody>
      </p:sp>
      <p:sp>
        <p:nvSpPr>
          <p:cNvPr id="12" name="TextBox 12"/>
          <p:cNvSpPr txBox="1"/>
          <p:nvPr/>
        </p:nvSpPr>
        <p:spPr>
          <a:xfrm>
            <a:off x="9090545" y="1399982"/>
            <a:ext cx="2346946" cy="1104811"/>
          </a:xfrm>
          <a:prstGeom prst="rect">
            <a:avLst/>
          </a:prstGeom>
        </p:spPr>
        <p:txBody>
          <a:bodyPr vert="horz" wrap="square" lIns="114300" tIns="57150" rIns="114300" bIns="57150" rtlCol="0" anchor="ctr" anchorCtr="0">
            <a:noAutofit/>
          </a:bodyPr>
          <a:lstStyle/>
          <a:p>
            <a:pPr algn="ctr">
              <a:lnSpc>
                <a:spcPct val="120000"/>
              </a:lnSpc>
            </a:pPr>
            <a:r>
              <a:rPr lang="en-US" sz="2400" b="1">
                <a:solidFill>
                  <a:schemeClr val="accent1">
                    <a:alpha val="100000"/>
                  </a:schemeClr>
                </a:solidFill>
                <a:latin typeface="Noto Sans SC"/>
                <a:ea typeface="Noto Sans SC"/>
                <a:cs typeface="Noto Sans SC"/>
              </a:rPr>
              <a:t>Data analysis complexity</a:t>
            </a:r>
            <a:endParaRPr lang="en-US" sz="2400" b="1">
              <a:solidFill>
                <a:schemeClr val="accent1">
                  <a:alpha val="100000"/>
                </a:schemeClr>
              </a:solidFill>
              <a:latin typeface="Noto Sans SC"/>
              <a:ea typeface="Noto Sans SC"/>
              <a:cs typeface="Noto Sans SC"/>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2630295" y="-1017757"/>
            <a:ext cx="9477377" cy="9477377"/>
          </a:xfrm>
          <a:prstGeom prst="ellipse">
            <a:avLst/>
          </a:prstGeom>
          <a:solidFill>
            <a:schemeClr val="accent2">
              <a:alpha val="19000"/>
            </a:schemeClr>
          </a:solidFill>
        </p:spPr>
      </p:sp>
      <p:sp>
        <p:nvSpPr>
          <p:cNvPr id="3" name="AutoShape 3"/>
          <p:cNvSpPr/>
          <p:nvPr/>
        </p:nvSpPr>
        <p:spPr>
          <a:xfrm>
            <a:off x="881683" y="3294211"/>
            <a:ext cx="853440" cy="853440"/>
          </a:xfrm>
          <a:prstGeom prst="ellipse">
            <a:avLst/>
          </a:prstGeom>
          <a:solidFill>
            <a:schemeClr val="accent1">
              <a:alpha val="100000"/>
            </a:schemeClr>
          </a:solidFill>
        </p:spPr>
      </p:sp>
      <p:sp>
        <p:nvSpPr>
          <p:cNvPr id="4" name="AutoShape 4"/>
          <p:cNvSpPr/>
          <p:nvPr/>
        </p:nvSpPr>
        <p:spPr>
          <a:xfrm>
            <a:off x="7682406" y="1587331"/>
            <a:ext cx="4267200" cy="4267200"/>
          </a:xfrm>
          <a:prstGeom prst="ellipse">
            <a:avLst/>
          </a:prstGeom>
          <a:solidFill>
            <a:schemeClr val="accent2">
              <a:alpha val="29000"/>
            </a:schemeClr>
          </a:solidFill>
        </p:spPr>
      </p:sp>
      <p:sp>
        <p:nvSpPr>
          <p:cNvPr id="5" name="AutoShape 5"/>
          <p:cNvSpPr/>
          <p:nvPr/>
        </p:nvSpPr>
        <p:spPr>
          <a:xfrm>
            <a:off x="7020359" y="3294211"/>
            <a:ext cx="800044" cy="862118"/>
          </a:xfrm>
          <a:prstGeom prst="rightArrow">
            <a:avLst/>
          </a:prstGeom>
          <a:gradFill>
            <a:gsLst>
              <a:gs pos="0">
                <a:schemeClr val="lt1">
                  <a:alpha val="100000"/>
                </a:schemeClr>
              </a:gs>
              <a:gs pos="100000">
                <a:schemeClr val="accent2">
                  <a:alpha val="100000"/>
                </a:schemeClr>
              </a:gs>
            </a:gsLst>
            <a:lin ang="0"/>
          </a:gradFill>
        </p:spPr>
      </p:sp>
      <p:sp>
        <p:nvSpPr>
          <p:cNvPr id="6" name="TextBox 6"/>
          <p:cNvSpPr txBox="1"/>
          <p:nvPr/>
        </p:nvSpPr>
        <p:spPr>
          <a:xfrm>
            <a:off x="1471170" y="1787279"/>
            <a:ext cx="4624830" cy="994791"/>
          </a:xfrm>
          <a:prstGeom prst="rect">
            <a:avLst/>
          </a:prstGeom>
        </p:spPr>
        <p:txBody>
          <a:bodyPr vert="horz" wrap="square" lIns="114300" tIns="57150" rIns="114300" bIns="57150" rtlCol="0" anchor="t" anchorCtr="0">
            <a:normAutofit/>
          </a:bodyPr>
          <a:lstStyle/>
          <a:p>
            <a:pPr>
              <a:lnSpc>
                <a:spcPct val="120000"/>
              </a:lnSpc>
              <a:spcBef>
                <a:spcPct val="0"/>
              </a:spcBef>
            </a:pPr>
            <a:r>
              <a:rPr lang="en-US" sz="1500">
                <a:solidFill>
                  <a:schemeClr val="dk1">
                    <a:alpha val="100000"/>
                  </a:schemeClr>
                </a:solidFill>
                <a:latin typeface="Noto Sans SC"/>
                <a:ea typeface="Noto Sans SC"/>
                <a:cs typeface="Noto Sans SC"/>
              </a:rPr>
              <a:t>Through the two-level full factor experiment (factorial point) + axial point (star point) + center point, the factor space is explored in stages, taking into account both linear and nonlinear effect detection.</a:t>
            </a:r>
            <a:endParaRPr lang="en-US" sz="1500">
              <a:solidFill>
                <a:schemeClr val="dk1">
                  <a:alpha val="100000"/>
                </a:schemeClr>
              </a:solidFill>
              <a:latin typeface="Noto Sans SC"/>
              <a:ea typeface="Noto Sans SC"/>
              <a:cs typeface="Noto Sans SC"/>
            </a:endParaRPr>
          </a:p>
        </p:txBody>
      </p:sp>
      <p:sp>
        <p:nvSpPr>
          <p:cNvPr id="7" name="TextBox 7"/>
          <p:cNvSpPr txBox="1"/>
          <p:nvPr/>
        </p:nvSpPr>
        <p:spPr>
          <a:xfrm>
            <a:off x="1471170" y="5162560"/>
            <a:ext cx="4624830" cy="1000125"/>
          </a:xfrm>
          <a:prstGeom prst="rect">
            <a:avLst/>
          </a:prstGeom>
        </p:spPr>
        <p:txBody>
          <a:bodyPr vert="horz" wrap="square" lIns="114300" tIns="57150" rIns="114300" bIns="57150" rtlCol="0" anchor="t" anchorCtr="0">
            <a:normAutofit/>
          </a:bodyPr>
          <a:lstStyle/>
          <a:p>
            <a:pPr>
              <a:lnSpc>
                <a:spcPct val="120000"/>
              </a:lnSpc>
              <a:spcBef>
                <a:spcPct val="0"/>
              </a:spcBef>
            </a:pPr>
            <a:r>
              <a:rPr lang="en-US" sz="1500">
                <a:solidFill>
                  <a:schemeClr val="dk1">
                    <a:alpha val="100000"/>
                  </a:schemeClr>
                </a:solidFill>
                <a:latin typeface="Noto Sans SC"/>
                <a:ea typeface="Noto Sans SC"/>
                <a:cs typeface="Noto Sans SC"/>
              </a:rPr>
              <a:t>In the semiconductor etching process, CCD is used to optimize the combination of parameters such as temperature and gas flow to reduce the defect rate by more than 40%.</a:t>
            </a:r>
            <a:endParaRPr lang="en-US" sz="1500">
              <a:solidFill>
                <a:schemeClr val="dk1">
                  <a:alpha val="100000"/>
                </a:schemeClr>
              </a:solidFill>
              <a:latin typeface="Noto Sans SC"/>
              <a:ea typeface="Noto Sans SC"/>
              <a:cs typeface="Noto Sans SC"/>
            </a:endParaRPr>
          </a:p>
        </p:txBody>
      </p:sp>
      <p:sp>
        <p:nvSpPr>
          <p:cNvPr id="8" name="AutoShape 8"/>
          <p:cNvSpPr/>
          <p:nvPr/>
        </p:nvSpPr>
        <p:spPr>
          <a:xfrm>
            <a:off x="7993848" y="1898772"/>
            <a:ext cx="3644317" cy="3644317"/>
          </a:xfrm>
          <a:prstGeom prst="ellipse">
            <a:avLst/>
          </a:prstGeom>
          <a:solidFill>
            <a:schemeClr val="accent2">
              <a:alpha val="100000"/>
            </a:schemeClr>
          </a:solidFill>
        </p:spPr>
      </p:sp>
      <p:sp>
        <p:nvSpPr>
          <p:cNvPr id="9" name="TextBox 9"/>
          <p:cNvSpPr txBox="1"/>
          <p:nvPr/>
        </p:nvSpPr>
        <p:spPr>
          <a:xfrm>
            <a:off x="8223571" y="2641548"/>
            <a:ext cx="3184870" cy="2158766"/>
          </a:xfrm>
          <a:prstGeom prst="rect">
            <a:avLst/>
          </a:prstGeom>
        </p:spPr>
        <p:txBody>
          <a:bodyPr vert="horz" wrap="square" lIns="114300" tIns="57150" rIns="114300" bIns="57150" rtlCol="0" anchor="ctr" anchorCtr="1">
            <a:normAutofit/>
          </a:bodyPr>
          <a:lstStyle/>
          <a:p>
            <a:pPr algn="ctr">
              <a:lnSpc>
                <a:spcPct val="140000"/>
              </a:lnSpc>
              <a:spcBef>
                <a:spcPct val="0"/>
              </a:spcBef>
            </a:pPr>
            <a:r>
              <a:rPr lang="en-US" sz="1500">
                <a:solidFill>
                  <a:srgbClr val="FFFFFF">
                    <a:alpha val="100000"/>
                  </a:srgbClr>
                </a:solidFill>
                <a:latin typeface="Noto Sans SC"/>
                <a:ea typeface="Noto Sans SC"/>
                <a:cs typeface="Noto Sans SC"/>
              </a:rPr>
              <a:t>Central Composite Design (CCD), as the core tool of the response surface method, is suitable for nonlinear relationship modeling and process parameter optimization, especially to achieve precise parameter adjustment in engineering optimization and product development.</a:t>
            </a:r>
            <a:endParaRPr lang="en-US" sz="1500">
              <a:solidFill>
                <a:srgbClr val="FFFFFF">
                  <a:alpha val="100000"/>
                </a:srgbClr>
              </a:solidFill>
              <a:latin typeface="Noto Sans SC"/>
              <a:ea typeface="Noto Sans SC"/>
              <a:cs typeface="Noto Sans SC"/>
            </a:endParaRPr>
          </a:p>
        </p:txBody>
      </p:sp>
      <p:sp>
        <p:nvSpPr>
          <p:cNvPr id="10" name="AutoShape 10"/>
          <p:cNvSpPr/>
          <p:nvPr/>
        </p:nvSpPr>
        <p:spPr>
          <a:xfrm>
            <a:off x="497036" y="1587331"/>
            <a:ext cx="853440" cy="853440"/>
          </a:xfrm>
          <a:prstGeom prst="ellipse">
            <a:avLst/>
          </a:prstGeom>
          <a:solidFill>
            <a:schemeClr val="accent1">
              <a:alpha val="100000"/>
            </a:schemeClr>
          </a:solidFill>
        </p:spPr>
      </p:sp>
      <p:sp>
        <p:nvSpPr>
          <p:cNvPr id="11" name="Freeform 11"/>
          <p:cNvSpPr/>
          <p:nvPr/>
        </p:nvSpPr>
        <p:spPr>
          <a:xfrm>
            <a:off x="693146" y="1783441"/>
            <a:ext cx="461221" cy="461221"/>
          </a:xfrm>
          <a:custGeom>
            <a:avLst/>
            <a:gdLst/>
            <a:ahLst/>
            <a:cxnLst/>
            <a:rect l="l" t="t" r="r" b="b"/>
            <a:pathLst>
              <a:path w="304800" h="304800">
                <a:moveTo>
                  <a:pt x="152400" y="304800"/>
                </a:moveTo>
                <a:cubicBezTo>
                  <a:pt x="68228" y="304800"/>
                  <a:pt x="0" y="236572"/>
                  <a:pt x="0" y="152400"/>
                </a:cubicBezTo>
                <a:cubicBezTo>
                  <a:pt x="0" y="68228"/>
                  <a:pt x="68228" y="0"/>
                  <a:pt x="152400" y="0"/>
                </a:cubicBezTo>
                <a:lnTo>
                  <a:pt x="152400" y="0"/>
                </a:lnTo>
                <a:cubicBezTo>
                  <a:pt x="236572" y="0"/>
                  <a:pt x="304800" y="68228"/>
                  <a:pt x="304800" y="152400"/>
                </a:cubicBezTo>
                <a:cubicBezTo>
                  <a:pt x="304800" y="236572"/>
                  <a:pt x="236572" y="304800"/>
                  <a:pt x="152400" y="304800"/>
                </a:cubicBezTo>
                <a:lnTo>
                  <a:pt x="152400" y="304800"/>
                </a:lnTo>
                <a:close/>
                <a:moveTo>
                  <a:pt x="99060" y="137160"/>
                </a:moveTo>
                <a:cubicBezTo>
                  <a:pt x="111681" y="137160"/>
                  <a:pt x="121920" y="126921"/>
                  <a:pt x="121920" y="114300"/>
                </a:cubicBezTo>
                <a:cubicBezTo>
                  <a:pt x="121920" y="101679"/>
                  <a:pt x="111681" y="91440"/>
                  <a:pt x="99060" y="91440"/>
                </a:cubicBezTo>
                <a:lnTo>
                  <a:pt x="99060" y="91440"/>
                </a:lnTo>
                <a:cubicBezTo>
                  <a:pt x="86439" y="91440"/>
                  <a:pt x="76200" y="101679"/>
                  <a:pt x="76200" y="114300"/>
                </a:cubicBezTo>
                <a:cubicBezTo>
                  <a:pt x="76200" y="126921"/>
                  <a:pt x="86439" y="137160"/>
                  <a:pt x="99060" y="137160"/>
                </a:cubicBezTo>
                <a:lnTo>
                  <a:pt x="99060" y="137160"/>
                </a:lnTo>
                <a:close/>
                <a:moveTo>
                  <a:pt x="205740" y="137160"/>
                </a:moveTo>
                <a:cubicBezTo>
                  <a:pt x="218361" y="137160"/>
                  <a:pt x="228600" y="126921"/>
                  <a:pt x="228600" y="114300"/>
                </a:cubicBezTo>
                <a:cubicBezTo>
                  <a:pt x="228600" y="101679"/>
                  <a:pt x="218361" y="91440"/>
                  <a:pt x="205740" y="91440"/>
                </a:cubicBezTo>
                <a:lnTo>
                  <a:pt x="205740" y="91440"/>
                </a:lnTo>
                <a:cubicBezTo>
                  <a:pt x="193119" y="91440"/>
                  <a:pt x="182880" y="101679"/>
                  <a:pt x="182880" y="114300"/>
                </a:cubicBezTo>
                <a:cubicBezTo>
                  <a:pt x="182880" y="126921"/>
                  <a:pt x="193119" y="137160"/>
                  <a:pt x="205740" y="137160"/>
                </a:cubicBezTo>
                <a:lnTo>
                  <a:pt x="205740" y="137160"/>
                </a:lnTo>
                <a:close/>
                <a:moveTo>
                  <a:pt x="238658" y="182880"/>
                </a:moveTo>
                <a:lnTo>
                  <a:pt x="66142" y="182880"/>
                </a:lnTo>
                <a:cubicBezTo>
                  <a:pt x="79038" y="218770"/>
                  <a:pt x="112776" y="243973"/>
                  <a:pt x="152400" y="243973"/>
                </a:cubicBezTo>
                <a:cubicBezTo>
                  <a:pt x="192024" y="243973"/>
                  <a:pt x="225762" y="218770"/>
                  <a:pt x="238458" y="183518"/>
                </a:cubicBezTo>
                <a:lnTo>
                  <a:pt x="238658" y="182880"/>
                </a:lnTo>
                <a:close/>
              </a:path>
            </a:pathLst>
          </a:custGeom>
          <a:solidFill>
            <a:srgbClr val="FFFFFF">
              <a:alpha val="100000"/>
            </a:srgbClr>
          </a:solidFill>
        </p:spPr>
      </p:sp>
      <p:sp>
        <p:nvSpPr>
          <p:cNvPr id="12" name="Freeform 12"/>
          <p:cNvSpPr/>
          <p:nvPr/>
        </p:nvSpPr>
        <p:spPr>
          <a:xfrm>
            <a:off x="1122283" y="3534910"/>
            <a:ext cx="372041" cy="372041"/>
          </a:xfrm>
          <a:custGeom>
            <a:avLst/>
            <a:gdLst/>
            <a:ahLst/>
            <a:cxnLst/>
            <a:rect l="l" t="t" r="r" b="b"/>
            <a:pathLst>
              <a:path w="304800" h="304800">
                <a:moveTo>
                  <a:pt x="152400" y="0"/>
                </a:moveTo>
                <a:cubicBezTo>
                  <a:pt x="68237" y="0"/>
                  <a:pt x="0" y="68237"/>
                  <a:pt x="0" y="152400"/>
                </a:cubicBezTo>
                <a:cubicBezTo>
                  <a:pt x="0" y="236563"/>
                  <a:pt x="68237" y="304800"/>
                  <a:pt x="152400" y="304800"/>
                </a:cubicBezTo>
                <a:cubicBezTo>
                  <a:pt x="236563" y="304800"/>
                  <a:pt x="304800" y="236563"/>
                  <a:pt x="304800" y="152400"/>
                </a:cubicBezTo>
                <a:cubicBezTo>
                  <a:pt x="304800" y="68237"/>
                  <a:pt x="236563" y="0"/>
                  <a:pt x="152400" y="0"/>
                </a:cubicBezTo>
                <a:close/>
                <a:moveTo>
                  <a:pt x="128778" y="222723"/>
                </a:moveTo>
                <a:lnTo>
                  <a:pt x="58655" y="152591"/>
                </a:lnTo>
                <a:lnTo>
                  <a:pt x="85592" y="125654"/>
                </a:lnTo>
                <a:lnTo>
                  <a:pt x="128768" y="168850"/>
                </a:lnTo>
                <a:lnTo>
                  <a:pt x="220370" y="77248"/>
                </a:lnTo>
                <a:lnTo>
                  <a:pt x="247307" y="104184"/>
                </a:lnTo>
                <a:lnTo>
                  <a:pt x="128778" y="222723"/>
                </a:lnTo>
                <a:close/>
              </a:path>
            </a:pathLst>
          </a:custGeom>
          <a:solidFill>
            <a:srgbClr val="FFFFFF">
              <a:alpha val="100000"/>
            </a:srgbClr>
          </a:solidFill>
        </p:spPr>
      </p:sp>
      <p:sp>
        <p:nvSpPr>
          <p:cNvPr id="13" name="AutoShape 13"/>
          <p:cNvSpPr/>
          <p:nvPr/>
        </p:nvSpPr>
        <p:spPr>
          <a:xfrm>
            <a:off x="497036" y="5001091"/>
            <a:ext cx="853440" cy="853440"/>
          </a:xfrm>
          <a:prstGeom prst="ellipse">
            <a:avLst/>
          </a:prstGeom>
          <a:solidFill>
            <a:schemeClr val="accent1">
              <a:alpha val="100000"/>
            </a:schemeClr>
          </a:solidFill>
        </p:spPr>
      </p:sp>
      <p:sp>
        <p:nvSpPr>
          <p:cNvPr id="14" name="Freeform 14"/>
          <p:cNvSpPr/>
          <p:nvPr/>
        </p:nvSpPr>
        <p:spPr>
          <a:xfrm>
            <a:off x="708042" y="5212097"/>
            <a:ext cx="431428" cy="431428"/>
          </a:xfrm>
          <a:custGeom>
            <a:avLst/>
            <a:gdLst/>
            <a:ahLst/>
            <a:cxnLst/>
            <a:rect l="l" t="t" r="r" b="b"/>
            <a:pathLst>
              <a:path w="304800" h="304800">
                <a:moveTo>
                  <a:pt x="202444" y="162220"/>
                </a:moveTo>
                <a:cubicBezTo>
                  <a:pt x="202444" y="162220"/>
                  <a:pt x="207007" y="100841"/>
                  <a:pt x="150752" y="93840"/>
                </a:cubicBezTo>
                <a:cubicBezTo>
                  <a:pt x="102537" y="88916"/>
                  <a:pt x="87868" y="133721"/>
                  <a:pt x="87868" y="133721"/>
                </a:cubicBezTo>
                <a:cubicBezTo>
                  <a:pt x="87868" y="133721"/>
                  <a:pt x="73352" y="119758"/>
                  <a:pt x="53654" y="131159"/>
                </a:cubicBezTo>
                <a:cubicBezTo>
                  <a:pt x="36024" y="142046"/>
                  <a:pt x="39148" y="161963"/>
                  <a:pt x="39148" y="161963"/>
                </a:cubicBezTo>
                <a:cubicBezTo>
                  <a:pt x="39148" y="161963"/>
                  <a:pt x="0" y="169574"/>
                  <a:pt x="0" y="209493"/>
                </a:cubicBezTo>
                <a:cubicBezTo>
                  <a:pt x="1076" y="250031"/>
                  <a:pt x="42262" y="249022"/>
                  <a:pt x="42262" y="249022"/>
                </a:cubicBezTo>
                <a:lnTo>
                  <a:pt x="196310" y="249431"/>
                </a:lnTo>
                <a:cubicBezTo>
                  <a:pt x="196310" y="249431"/>
                  <a:pt x="233182" y="249860"/>
                  <a:pt x="239897" y="211874"/>
                </a:cubicBezTo>
                <a:cubicBezTo>
                  <a:pt x="242497" y="170412"/>
                  <a:pt x="202444" y="162220"/>
                  <a:pt x="202444" y="162220"/>
                </a:cubicBezTo>
                <a:close/>
              </a:path>
              <a:path w="304800" h="304800">
                <a:moveTo>
                  <a:pt x="297694" y="124130"/>
                </a:moveTo>
                <a:cubicBezTo>
                  <a:pt x="297694" y="124130"/>
                  <a:pt x="302257" y="62751"/>
                  <a:pt x="246012" y="55740"/>
                </a:cubicBezTo>
                <a:cubicBezTo>
                  <a:pt x="197796" y="50816"/>
                  <a:pt x="182537" y="96212"/>
                  <a:pt x="182537" y="96212"/>
                </a:cubicBezTo>
                <a:cubicBezTo>
                  <a:pt x="182537" y="96212"/>
                  <a:pt x="210626" y="112509"/>
                  <a:pt x="211817" y="156562"/>
                </a:cubicBezTo>
                <a:cubicBezTo>
                  <a:pt x="229676" y="161925"/>
                  <a:pt x="248707" y="176660"/>
                  <a:pt x="249307" y="211188"/>
                </a:cubicBezTo>
                <a:lnTo>
                  <a:pt x="291560" y="211341"/>
                </a:lnTo>
                <a:cubicBezTo>
                  <a:pt x="291560" y="211341"/>
                  <a:pt x="328432" y="211769"/>
                  <a:pt x="335147" y="173784"/>
                </a:cubicBezTo>
                <a:cubicBezTo>
                  <a:pt x="337747" y="132302"/>
                  <a:pt x="297694" y="124130"/>
                  <a:pt x="297694" y="124130"/>
                </a:cubicBezTo>
              </a:path>
            </a:pathLst>
          </a:custGeom>
          <a:solidFill>
            <a:srgbClr val="FFFFFF">
              <a:alpha val="100000"/>
            </a:srgbClr>
          </a:solidFill>
        </p:spPr>
      </p:sp>
      <p:sp>
        <p:nvSpPr>
          <p:cNvPr id="15" name="TextBox 15"/>
          <p:cNvSpPr txBox="1"/>
          <p:nvPr/>
        </p:nvSpPr>
        <p:spPr>
          <a:xfrm>
            <a:off x="1471170" y="1404968"/>
            <a:ext cx="3533775" cy="409575"/>
          </a:xfrm>
          <a:prstGeom prst="rect">
            <a:avLst/>
          </a:prstGeom>
        </p:spPr>
        <p:txBody>
          <a:bodyPr vert="horz" wrap="square" lIns="114300" tIns="57150" rIns="114300" bIns="57150" rtlCol="0" anchor="t" anchorCtr="0">
            <a:normAutofit/>
          </a:bodyPr>
          <a:lstStyle/>
          <a:p>
            <a:pPr>
              <a:lnSpc>
                <a:spcPct val="77000"/>
              </a:lnSpc>
            </a:pPr>
            <a:r>
              <a:rPr lang="en-US" sz="2025" b="1">
                <a:solidFill>
                  <a:schemeClr val="accent1">
                    <a:alpha val="100000"/>
                  </a:schemeClr>
                </a:solidFill>
                <a:latin typeface="Noto Sans SC"/>
                <a:ea typeface="Noto Sans SC"/>
                <a:cs typeface="Noto Sans SC"/>
              </a:rPr>
              <a:t>Multi-stage experiment integration</a:t>
            </a:r>
            <a:endParaRPr lang="en-US" sz="2025" b="1">
              <a:solidFill>
                <a:schemeClr val="accent1">
                  <a:alpha val="100000"/>
                </a:schemeClr>
              </a:solidFill>
              <a:latin typeface="Noto Sans SC"/>
              <a:ea typeface="Noto Sans SC"/>
              <a:cs typeface="Noto Sans SC"/>
            </a:endParaRPr>
          </a:p>
        </p:txBody>
      </p:sp>
      <p:sp>
        <p:nvSpPr>
          <p:cNvPr id="16" name="TextBox 16"/>
          <p:cNvSpPr txBox="1"/>
          <p:nvPr/>
        </p:nvSpPr>
        <p:spPr>
          <a:xfrm>
            <a:off x="1850961" y="3391770"/>
            <a:ext cx="4622850" cy="997221"/>
          </a:xfrm>
          <a:prstGeom prst="rect">
            <a:avLst/>
          </a:prstGeom>
        </p:spPr>
        <p:txBody>
          <a:bodyPr vert="horz" wrap="square" lIns="114300" tIns="57150" rIns="114300" bIns="57150" rtlCol="0" anchor="t" anchorCtr="0">
            <a:normAutofit/>
          </a:bodyPr>
          <a:lstStyle/>
          <a:p>
            <a:pPr>
              <a:lnSpc>
                <a:spcPct val="120000"/>
              </a:lnSpc>
              <a:spcBef>
                <a:spcPct val="0"/>
              </a:spcBef>
            </a:pPr>
            <a:r>
              <a:rPr lang="en-US" sz="1500">
                <a:solidFill>
                  <a:schemeClr val="dk1">
                    <a:alpha val="100000"/>
                  </a:schemeClr>
                </a:solidFill>
                <a:latin typeface="Noto Sans SC"/>
                <a:ea typeface="Noto Sans SC"/>
                <a:cs typeface="Noto Sans SC"/>
              </a:rPr>
              <a:t>Supports quadratic model fitting, can generate contour plots and three-dimensional response surfaces, and intuitively display optimal parameter intervals (such as maximizing chemical reaction yield).</a:t>
            </a:r>
            <a:endParaRPr lang="en-US" sz="1500">
              <a:solidFill>
                <a:schemeClr val="dk1">
                  <a:alpha val="100000"/>
                </a:schemeClr>
              </a:solidFill>
              <a:latin typeface="Noto Sans SC"/>
              <a:ea typeface="Noto Sans SC"/>
              <a:cs typeface="Noto Sans SC"/>
            </a:endParaRPr>
          </a:p>
        </p:txBody>
      </p:sp>
      <p:sp>
        <p:nvSpPr>
          <p:cNvPr id="17" name="TextBox 17"/>
          <p:cNvSpPr txBox="1"/>
          <p:nvPr/>
        </p:nvSpPr>
        <p:spPr>
          <a:xfrm>
            <a:off x="1850961" y="3052871"/>
            <a:ext cx="3533775" cy="409575"/>
          </a:xfrm>
          <a:prstGeom prst="rect">
            <a:avLst/>
          </a:prstGeom>
        </p:spPr>
        <p:txBody>
          <a:bodyPr vert="horz" wrap="square" lIns="114300" tIns="57150" rIns="114300" bIns="57150" rtlCol="0" anchor="t" anchorCtr="0">
            <a:normAutofit/>
          </a:bodyPr>
          <a:lstStyle/>
          <a:p>
            <a:pPr>
              <a:lnSpc>
                <a:spcPct val="77000"/>
              </a:lnSpc>
            </a:pPr>
            <a:r>
              <a:rPr lang="en-US" sz="2025" b="1">
                <a:solidFill>
                  <a:schemeClr val="accent1">
                    <a:alpha val="100000"/>
                  </a:schemeClr>
                </a:solidFill>
                <a:latin typeface="Noto Sans SC"/>
                <a:ea typeface="Noto Sans SC"/>
                <a:cs typeface="Noto Sans SC"/>
              </a:rPr>
              <a:t>Response surface construction</a:t>
            </a:r>
            <a:endParaRPr lang="en-US" sz="2025" b="1">
              <a:solidFill>
                <a:schemeClr val="accent1">
                  <a:alpha val="100000"/>
                </a:schemeClr>
              </a:solidFill>
              <a:latin typeface="Noto Sans SC"/>
              <a:ea typeface="Noto Sans SC"/>
              <a:cs typeface="Noto Sans SC"/>
            </a:endParaRPr>
          </a:p>
        </p:txBody>
      </p:sp>
      <p:sp>
        <p:nvSpPr>
          <p:cNvPr id="18" name="TextBox 18"/>
          <p:cNvSpPr txBox="1"/>
          <p:nvPr/>
        </p:nvSpPr>
        <p:spPr>
          <a:xfrm>
            <a:off x="1471170" y="4752985"/>
            <a:ext cx="3533775" cy="409575"/>
          </a:xfrm>
          <a:prstGeom prst="rect">
            <a:avLst/>
          </a:prstGeom>
        </p:spPr>
        <p:txBody>
          <a:bodyPr vert="horz" wrap="square" lIns="114300" tIns="57150" rIns="114300" bIns="57150" rtlCol="0" anchor="t" anchorCtr="0">
            <a:normAutofit/>
          </a:bodyPr>
          <a:lstStyle/>
          <a:p>
            <a:pPr>
              <a:lnSpc>
                <a:spcPct val="77000"/>
              </a:lnSpc>
            </a:pPr>
            <a:r>
              <a:rPr lang="en-US" sz="2025" b="1">
                <a:solidFill>
                  <a:schemeClr val="accent1">
                    <a:alpha val="100000"/>
                  </a:schemeClr>
                </a:solidFill>
                <a:latin typeface="Noto Sans SC"/>
                <a:ea typeface="Noto Sans SC"/>
                <a:cs typeface="Noto Sans SC"/>
              </a:rPr>
              <a:t>Industrial case</a:t>
            </a:r>
            <a:endParaRPr lang="en-US" sz="2025" b="1">
              <a:solidFill>
                <a:schemeClr val="accent1">
                  <a:alpha val="100000"/>
                </a:schemeClr>
              </a:solidFill>
              <a:latin typeface="Noto Sans SC"/>
              <a:ea typeface="Noto Sans SC"/>
              <a:cs typeface="Noto Sans SC"/>
            </a:endParaRPr>
          </a:p>
        </p:txBody>
      </p:sp>
      <p:sp>
        <p:nvSpPr>
          <p:cNvPr id="19" name="TextBox 19"/>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Central composite design application scenarios</a:t>
            </a:r>
            <a:endParaRPr lang="en-US" sz="3000" b="1">
              <a:solidFill>
                <a:schemeClr val="dk2">
                  <a:alpha val="100000"/>
                </a:schemeClr>
              </a:solidFill>
              <a:latin typeface="Noto Sans SC"/>
              <a:ea typeface="Noto Sans SC"/>
              <a:cs typeface="Noto Sans SC"/>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6086985" y="1447326"/>
            <a:ext cx="4842667" cy="4825246"/>
          </a:xfrm>
          <a:prstGeom prst="roundRect">
            <a:avLst>
              <a:gd name="adj" fmla="val 7071"/>
            </a:avLst>
          </a:prstGeom>
          <a:solidFill>
            <a:schemeClr val="lt2">
              <a:alpha val="80000"/>
            </a:schemeClr>
          </a:solidFill>
        </p:spPr>
      </p:sp>
      <p:sp>
        <p:nvSpPr>
          <p:cNvPr id="3" name="AutoShape 3"/>
          <p:cNvSpPr/>
          <p:nvPr/>
        </p:nvSpPr>
        <p:spPr>
          <a:xfrm>
            <a:off x="1024528" y="1447326"/>
            <a:ext cx="4842667" cy="4825246"/>
          </a:xfrm>
          <a:prstGeom prst="roundRect">
            <a:avLst>
              <a:gd name="adj" fmla="val 7071"/>
            </a:avLst>
          </a:prstGeom>
          <a:solidFill>
            <a:schemeClr val="lt2">
              <a:alpha val="80000"/>
            </a:schemeClr>
          </a:solidFill>
        </p:spPr>
      </p:sp>
      <p:sp>
        <p:nvSpPr>
          <p:cNvPr id="4" name="AutoShape 4"/>
          <p:cNvSpPr/>
          <p:nvPr/>
        </p:nvSpPr>
        <p:spPr>
          <a:xfrm>
            <a:off x="5103500" y="1583806"/>
            <a:ext cx="651613" cy="651613"/>
          </a:xfrm>
          <a:prstGeom prst="ellipse">
            <a:avLst/>
          </a:prstGeom>
          <a:solidFill>
            <a:schemeClr val="accent1">
              <a:alpha val="100000"/>
            </a:schemeClr>
          </a:solidFill>
        </p:spPr>
      </p:sp>
      <p:sp>
        <p:nvSpPr>
          <p:cNvPr id="5" name="Freeform 5"/>
          <p:cNvSpPr/>
          <p:nvPr/>
        </p:nvSpPr>
        <p:spPr>
          <a:xfrm>
            <a:off x="5265909" y="1746215"/>
            <a:ext cx="326794" cy="326794"/>
          </a:xfrm>
          <a:custGeom>
            <a:avLst/>
            <a:gdLst/>
            <a:ahLst/>
            <a:cxnLst/>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FFFFF">
              <a:alpha val="100000"/>
            </a:srgbClr>
          </a:solidFill>
        </p:spPr>
      </p:sp>
      <p:sp>
        <p:nvSpPr>
          <p:cNvPr id="6" name="TextBox 6"/>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Response optimization and robust parameter design</a:t>
            </a:r>
            <a:endParaRPr lang="en-US" sz="3000" b="1">
              <a:solidFill>
                <a:schemeClr val="dk2">
                  <a:alpha val="100000"/>
                </a:schemeClr>
              </a:solidFill>
              <a:latin typeface="Noto Sans SC"/>
              <a:ea typeface="Noto Sans SC"/>
              <a:cs typeface="Noto Sans SC"/>
            </a:endParaRPr>
          </a:p>
        </p:txBody>
      </p:sp>
      <p:sp>
        <p:nvSpPr>
          <p:cNvPr id="7" name="TextBox 7"/>
          <p:cNvSpPr txBox="1"/>
          <p:nvPr/>
        </p:nvSpPr>
        <p:spPr>
          <a:xfrm>
            <a:off x="1532938" y="1682727"/>
            <a:ext cx="3352601" cy="490334"/>
          </a:xfrm>
          <a:prstGeom prst="rect">
            <a:avLst/>
          </a:prstGeom>
        </p:spPr>
        <p:txBody>
          <a:bodyPr vert="horz" wrap="square" lIns="66008" tIns="33052" rIns="66008" bIns="33052" rtlCol="0" anchor="ctr" anchorCtr="0">
            <a:noAutofit/>
          </a:bodyPr>
          <a:lstStyle/>
          <a:p>
            <a:pPr algn="l">
              <a:lnSpc>
                <a:spcPct val="120000"/>
              </a:lnSpc>
            </a:pPr>
            <a:r>
              <a:rPr lang="en-US" sz="2400" b="1">
                <a:solidFill>
                  <a:schemeClr val="accent1">
                    <a:alpha val="100000"/>
                  </a:schemeClr>
                </a:solidFill>
                <a:latin typeface="Noto Sans SC"/>
                <a:ea typeface="Noto Sans SC"/>
                <a:cs typeface="Noto Sans SC"/>
              </a:rPr>
              <a:t>Multi-objective optimization method</a:t>
            </a:r>
            <a:endParaRPr lang="en-US" sz="2400" b="1">
              <a:solidFill>
                <a:schemeClr val="accent1">
                  <a:alpha val="100000"/>
                </a:schemeClr>
              </a:solidFill>
              <a:latin typeface="Noto Sans SC"/>
              <a:ea typeface="Noto Sans SC"/>
              <a:cs typeface="Noto Sans SC"/>
            </a:endParaRPr>
          </a:p>
        </p:txBody>
      </p:sp>
      <p:sp>
        <p:nvSpPr>
          <p:cNvPr id="8" name="TextBox 8"/>
          <p:cNvSpPr txBox="1"/>
          <p:nvPr/>
        </p:nvSpPr>
        <p:spPr>
          <a:xfrm>
            <a:off x="1532938" y="2559668"/>
            <a:ext cx="3943350" cy="3504350"/>
          </a:xfrm>
          <a:prstGeom prst="rect">
            <a:avLst/>
          </a:prstGeom>
        </p:spPr>
        <p:txBody>
          <a:bodyPr vert="horz" wrap="square" lIns="66008" tIns="33052" rIns="66008" bIns="33052" rtlCol="0" anchor="t" anchorCtr="0">
            <a:noAutofit/>
          </a:bodyPr>
          <a:lstStyle/>
          <a:p>
            <a:pPr marL="228600" lvl="1" indent="-228600" algn="l">
              <a:lnSpc>
                <a:spcPct val="140000"/>
              </a:lnSpc>
              <a:buFont typeface="Arial" panose="020B0604020202090204"/>
              <a:buChar char="•"/>
            </a:pPr>
            <a:r>
              <a:rPr lang="en-US" sz="1500">
                <a:solidFill>
                  <a:schemeClr val="dk1">
                    <a:alpha val="100000"/>
                  </a:schemeClr>
                </a:solidFill>
                <a:latin typeface="Noto Sans SC"/>
                <a:ea typeface="Noto Sans SC"/>
                <a:cs typeface="Noto Sans SC"/>
              </a:rPr>
              <a:t>Satisfaction function method: Convert multiple responses (such as intensity, cost) into satisfaction index, and achieve Pareto optimal solution through weight distribution. It is suitable for scenarios where conflicting indicators are weighed.</a:t>
            </a:r>
            <a:endParaRPr lang="en-US" sz="1500">
              <a:solidFill>
                <a:schemeClr val="dk1">
                  <a:alpha val="100000"/>
                </a:schemeClr>
              </a:solidFill>
              <a:latin typeface="Noto Sans SC"/>
              <a:ea typeface="Noto Sans SC"/>
              <a:cs typeface="Noto Sans SC"/>
            </a:endParaRPr>
          </a:p>
          <a:p>
            <a:pPr marL="228600" lvl="1" indent="-228600" algn="l">
              <a:lnSpc>
                <a:spcPct val="140000"/>
              </a:lnSpc>
              <a:buFont typeface="Arial" panose="020B0604020202090204"/>
              <a:buChar char="•"/>
            </a:pPr>
            <a:r>
              <a:rPr lang="en-US" sz="1500">
                <a:solidFill>
                  <a:schemeClr val="dk1">
                    <a:alpha val="100000"/>
                  </a:schemeClr>
                </a:solidFill>
                <a:latin typeface="Noto Sans SC"/>
                <a:ea typeface="Noto Sans SC"/>
                <a:cs typeface="Noto Sans SC"/>
              </a:rPr>
              <a:t>Overlapping contour plot method: Overlay the contour plots of key responses to identify common feasible areas, such as the parameter window that meets both dimensional tolerances and surface finish in the injection molding process.</a:t>
            </a:r>
            <a:endParaRPr lang="en-US" sz="1500">
              <a:solidFill>
                <a:schemeClr val="dk1">
                  <a:alpha val="100000"/>
                </a:schemeClr>
              </a:solidFill>
              <a:latin typeface="Noto Sans SC"/>
              <a:ea typeface="Noto Sans SC"/>
              <a:cs typeface="Noto Sans SC"/>
            </a:endParaRPr>
          </a:p>
        </p:txBody>
      </p:sp>
      <p:sp>
        <p:nvSpPr>
          <p:cNvPr id="9" name="TextBox 9"/>
          <p:cNvSpPr txBox="1"/>
          <p:nvPr/>
        </p:nvSpPr>
        <p:spPr>
          <a:xfrm>
            <a:off x="6536643" y="1664446"/>
            <a:ext cx="3352800" cy="490334"/>
          </a:xfrm>
          <a:prstGeom prst="rect">
            <a:avLst/>
          </a:prstGeom>
        </p:spPr>
        <p:txBody>
          <a:bodyPr vert="horz" wrap="square" lIns="66008" tIns="33052" rIns="66008" bIns="33052" rtlCol="0" anchor="ctr" anchorCtr="0">
            <a:noAutofit/>
          </a:bodyPr>
          <a:lstStyle/>
          <a:p>
            <a:pPr algn="l">
              <a:lnSpc>
                <a:spcPct val="120000"/>
              </a:lnSpc>
            </a:pPr>
            <a:r>
              <a:rPr lang="en-US" sz="2400" b="1">
                <a:solidFill>
                  <a:schemeClr val="accent1">
                    <a:alpha val="100000"/>
                  </a:schemeClr>
                </a:solidFill>
                <a:latin typeface="Noto Sans SC"/>
                <a:ea typeface="Noto Sans SC"/>
                <a:cs typeface="Noto Sans SC"/>
              </a:rPr>
              <a:t>Variation reduction strategies</a:t>
            </a:r>
            <a:endParaRPr lang="en-US" sz="2400" b="1">
              <a:solidFill>
                <a:schemeClr val="accent1">
                  <a:alpha val="100000"/>
                </a:schemeClr>
              </a:solidFill>
              <a:latin typeface="Noto Sans SC"/>
              <a:ea typeface="Noto Sans SC"/>
              <a:cs typeface="Noto Sans SC"/>
            </a:endParaRPr>
          </a:p>
        </p:txBody>
      </p:sp>
      <p:sp>
        <p:nvSpPr>
          <p:cNvPr id="10" name="TextBox 10"/>
          <p:cNvSpPr txBox="1"/>
          <p:nvPr/>
        </p:nvSpPr>
        <p:spPr>
          <a:xfrm>
            <a:off x="6536643" y="2480793"/>
            <a:ext cx="3943350" cy="3504350"/>
          </a:xfrm>
          <a:prstGeom prst="rect">
            <a:avLst/>
          </a:prstGeom>
        </p:spPr>
        <p:txBody>
          <a:bodyPr vert="horz" wrap="square" lIns="66008" tIns="33052" rIns="66008" bIns="33052" rtlCol="0" anchor="t" anchorCtr="0">
            <a:noAutofit/>
          </a:bodyPr>
          <a:lstStyle/>
          <a:p>
            <a:pPr marL="228600" lvl="1" indent="-228600" algn="l">
              <a:lnSpc>
                <a:spcPct val="140000"/>
              </a:lnSpc>
              <a:buFont typeface="Arial" panose="020B0604020202090204"/>
              <a:buChar char="•"/>
            </a:pPr>
            <a:r>
              <a:rPr lang="en-US" sz="1500">
                <a:solidFill>
                  <a:schemeClr val="dk1">
                    <a:alpha val="100000"/>
                  </a:schemeClr>
                </a:solidFill>
                <a:latin typeface="Noto Sans SC"/>
                <a:ea typeface="Noto Sans SC"/>
                <a:cs typeface="Noto Sans SC"/>
              </a:rPr>
              <a:t>Signal-to-noise ratio (S/N) application: In the Taguchi method, the S/N ratio (such as large characteristics and small characteristics) is used to select a factor level combination that is insensitive to noise factors (environmental fluctuations, material differences).</a:t>
            </a:r>
            <a:endParaRPr lang="en-US" sz="1500">
              <a:solidFill>
                <a:schemeClr val="dk1">
                  <a:alpha val="100000"/>
                </a:schemeClr>
              </a:solidFill>
              <a:latin typeface="Noto Sans SC"/>
              <a:ea typeface="Noto Sans SC"/>
              <a:cs typeface="Noto Sans SC"/>
            </a:endParaRPr>
          </a:p>
          <a:p>
            <a:pPr marL="228600" lvl="1" indent="-228600" algn="l">
              <a:lnSpc>
                <a:spcPct val="140000"/>
              </a:lnSpc>
              <a:buFont typeface="Arial" panose="020B0604020202090204"/>
              <a:buChar char="•"/>
            </a:pPr>
            <a:r>
              <a:rPr lang="en-US" sz="1500">
                <a:solidFill>
                  <a:schemeClr val="dk1">
                    <a:alpha val="100000"/>
                  </a:schemeClr>
                </a:solidFill>
                <a:latin typeface="Noto Sans SC"/>
                <a:ea typeface="Noto Sans SC"/>
                <a:cs typeface="Noto Sans SC"/>
              </a:rPr>
              <a:t>Tolerance design: Combined with cost analysis, determine the allowable fluctuation range of key factors, such as robust interval design of bolt torque in automobile assembly.</a:t>
            </a:r>
            <a:endParaRPr lang="en-US" sz="1500">
              <a:solidFill>
                <a:schemeClr val="dk1">
                  <a:alpha val="100000"/>
                </a:schemeClr>
              </a:solidFill>
              <a:latin typeface="Noto Sans SC"/>
              <a:ea typeface="Noto Sans SC"/>
              <a:cs typeface="Noto Sans SC"/>
            </a:endParaRPr>
          </a:p>
        </p:txBody>
      </p:sp>
      <p:sp>
        <p:nvSpPr>
          <p:cNvPr id="11" name="AutoShape 11"/>
          <p:cNvSpPr/>
          <p:nvPr/>
        </p:nvSpPr>
        <p:spPr>
          <a:xfrm>
            <a:off x="10069239" y="1580463"/>
            <a:ext cx="651613" cy="651613"/>
          </a:xfrm>
          <a:prstGeom prst="ellipse">
            <a:avLst/>
          </a:prstGeom>
          <a:solidFill>
            <a:schemeClr val="accent1">
              <a:alpha val="100000"/>
            </a:schemeClr>
          </a:solidFill>
        </p:spPr>
      </p:sp>
      <p:sp>
        <p:nvSpPr>
          <p:cNvPr id="12" name="Freeform 12"/>
          <p:cNvSpPr/>
          <p:nvPr/>
        </p:nvSpPr>
        <p:spPr>
          <a:xfrm>
            <a:off x="10257016" y="1771582"/>
            <a:ext cx="276060" cy="276060"/>
          </a:xfrm>
          <a:custGeom>
            <a:avLst/>
            <a:gdLst/>
            <a:ahLst/>
            <a:cxnLst/>
            <a:rect l="l" t="t" r="r" b="b"/>
            <a:pathLst>
              <a:path w="304800" h="304800">
                <a:moveTo>
                  <a:pt x="0" y="209550"/>
                </a:moveTo>
                <a:lnTo>
                  <a:pt x="152410" y="247650"/>
                </a:lnTo>
                <a:lnTo>
                  <a:pt x="304800" y="209550"/>
                </a:lnTo>
                <a:lnTo>
                  <a:pt x="304800" y="247650"/>
                </a:lnTo>
                <a:lnTo>
                  <a:pt x="152410" y="285750"/>
                </a:lnTo>
                <a:lnTo>
                  <a:pt x="0" y="247650"/>
                </a:lnTo>
                <a:close/>
              </a:path>
              <a:path w="304800" h="304800">
                <a:moveTo>
                  <a:pt x="0" y="133350"/>
                </a:moveTo>
                <a:lnTo>
                  <a:pt x="152410" y="171450"/>
                </a:lnTo>
                <a:lnTo>
                  <a:pt x="304800" y="133350"/>
                </a:lnTo>
                <a:lnTo>
                  <a:pt x="304800" y="171450"/>
                </a:lnTo>
                <a:lnTo>
                  <a:pt x="152410" y="209550"/>
                </a:lnTo>
                <a:lnTo>
                  <a:pt x="0" y="171450"/>
                </a:lnTo>
                <a:close/>
              </a:path>
              <a:path w="304800" h="304800">
                <a:moveTo>
                  <a:pt x="0" y="57150"/>
                </a:moveTo>
                <a:lnTo>
                  <a:pt x="152410" y="19050"/>
                </a:lnTo>
                <a:lnTo>
                  <a:pt x="304800" y="57150"/>
                </a:lnTo>
                <a:lnTo>
                  <a:pt x="304800" y="95250"/>
                </a:lnTo>
                <a:lnTo>
                  <a:pt x="152410" y="133350"/>
                </a:lnTo>
                <a:lnTo>
                  <a:pt x="0" y="95250"/>
                </a:lnTo>
              </a:path>
            </a:pathLst>
          </a:custGeom>
          <a:solidFill>
            <a:srgbClr val="FFFFFF">
              <a:alpha val="100000"/>
            </a:srgbClr>
          </a:solidFill>
        </p:spPr>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101929" y="2882845"/>
            <a:ext cx="6029325" cy="2623205"/>
          </a:xfrm>
          <a:prstGeom prst="rect">
            <a:avLst/>
          </a:prstGeom>
        </p:spPr>
        <p:txBody>
          <a:bodyPr vert="horz" wrap="square" lIns="0" tIns="0" rIns="0" bIns="0" rtlCol="0" anchor="t" anchorCtr="0">
            <a:normAutofit/>
          </a:bodyPr>
          <a:lstStyle/>
          <a:p>
            <a:pPr>
              <a:lnSpc>
                <a:spcPct val="100000"/>
              </a:lnSpc>
            </a:pPr>
            <a:r>
              <a:rPr lang="en-US" sz="4575" b="1">
                <a:solidFill>
                  <a:schemeClr val="lt2">
                    <a:alpha val="100000"/>
                  </a:schemeClr>
                </a:solidFill>
                <a:latin typeface="Noto Sans SC"/>
                <a:ea typeface="Noto Sans SC"/>
                <a:cs typeface="Noto Sans SC"/>
              </a:rPr>
              <a:t>Improve plan implementation</a:t>
            </a:r>
            <a:endParaRPr lang="en-US" sz="4575" b="1">
              <a:solidFill>
                <a:schemeClr val="lt2">
                  <a:alpha val="100000"/>
                </a:schemeClr>
              </a:solidFill>
              <a:latin typeface="Noto Sans SC"/>
              <a:ea typeface="Noto Sans SC"/>
              <a:cs typeface="Noto Sans SC"/>
            </a:endParaRPr>
          </a:p>
        </p:txBody>
      </p:sp>
      <p:sp>
        <p:nvSpPr>
          <p:cNvPr id="3" name="TextBox 3"/>
          <p:cNvSpPr txBox="1"/>
          <p:nvPr/>
        </p:nvSpPr>
        <p:spPr>
          <a:xfrm>
            <a:off x="1101929" y="1498692"/>
            <a:ext cx="5934075" cy="1104900"/>
          </a:xfrm>
          <a:prstGeom prst="rect">
            <a:avLst/>
          </a:prstGeom>
        </p:spPr>
        <p:txBody>
          <a:bodyPr vert="horz" wrap="square" lIns="0" tIns="0" rIns="0" bIns="0" rtlCol="0" anchor="t" anchorCtr="0">
            <a:spAutoFit/>
          </a:bodyPr>
          <a:lstStyle/>
          <a:p>
            <a:pPr>
              <a:lnSpc>
                <a:spcPct val="77000"/>
              </a:lnSpc>
            </a:pPr>
            <a:r>
              <a:rPr lang="en-US" sz="7200" b="1">
                <a:solidFill>
                  <a:schemeClr val="lt2">
                    <a:alpha val="100000"/>
                  </a:schemeClr>
                </a:solidFill>
                <a:latin typeface="Noto Sans SC"/>
                <a:ea typeface="Noto Sans SC"/>
                <a:cs typeface="Noto Sans SC"/>
              </a:rPr>
              <a:t>09</a:t>
            </a:r>
            <a:endParaRPr lang="en-US" sz="7200" b="1">
              <a:solidFill>
                <a:schemeClr val="lt2">
                  <a:alpha val="100000"/>
                </a:schemeClr>
              </a:solidFill>
              <a:latin typeface="Noto Sans SC"/>
              <a:ea typeface="Noto Sans SC"/>
              <a:cs typeface="Noto Sans SC"/>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t="-186" b="-186"/>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Poka-Yoke application</a:t>
            </a:r>
            <a:endParaRPr lang="en-US" sz="3000" b="1">
              <a:solidFill>
                <a:schemeClr val="dk2">
                  <a:alpha val="100000"/>
                </a:schemeClr>
              </a:solidFill>
              <a:latin typeface="Noto Sans SC"/>
              <a:ea typeface="Noto Sans SC"/>
              <a:cs typeface="Noto Sans SC"/>
            </a:endParaRPr>
          </a:p>
        </p:txBody>
      </p:sp>
      <p:sp>
        <p:nvSpPr>
          <p:cNvPr id="3" name="AutoShape 3"/>
          <p:cNvSpPr/>
          <p:nvPr/>
        </p:nvSpPr>
        <p:spPr>
          <a:xfrm>
            <a:off x="614667" y="2615932"/>
            <a:ext cx="3473061" cy="3671276"/>
          </a:xfrm>
          <a:prstGeom prst="roundRect">
            <a:avLst>
              <a:gd name="adj" fmla="val 7214"/>
            </a:avLst>
          </a:prstGeom>
          <a:solidFill>
            <a:schemeClr val="lt2">
              <a:alpha val="80000"/>
            </a:schemeClr>
          </a:solidFill>
        </p:spPr>
      </p:sp>
      <p:sp>
        <p:nvSpPr>
          <p:cNvPr id="4" name="TextBox 4"/>
          <p:cNvSpPr txBox="1"/>
          <p:nvPr/>
        </p:nvSpPr>
        <p:spPr>
          <a:xfrm>
            <a:off x="831204" y="4300661"/>
            <a:ext cx="3039989" cy="1656364"/>
          </a:xfrm>
          <a:prstGeom prst="rect">
            <a:avLst/>
          </a:prstGeom>
        </p:spPr>
        <p:txBody>
          <a:bodyPr vert="horz" wrap="square" lIns="114300" tIns="57150" rIns="114300" bIns="57150" rtlCol="0" anchor="t" anchorCtr="0">
            <a:noAutofit/>
          </a:bodyPr>
          <a:lstStyle/>
          <a:p>
            <a:pPr algn="l">
              <a:lnSpc>
                <a:spcPct val="140000"/>
              </a:lnSpc>
            </a:pPr>
            <a:r>
              <a:rPr lang="en-US" sz="1500">
                <a:solidFill>
                  <a:schemeClr val="dk1">
                    <a:alpha val="100000"/>
                  </a:schemeClr>
                </a:solidFill>
                <a:latin typeface="Noto Sans SC"/>
                <a:ea typeface="Noto Sans SC"/>
                <a:cs typeface="Noto Sans SC"/>
              </a:rPr>
              <a:t>Physical devices such as limiters and anti-fool pins are used to ensure that the assembly process can only be completed in the correct way. For example, guide pin clamps are used in circuit board assembly to prevent pin lengths from exceeding the standard and reduce the error rate to zero.</a:t>
            </a:r>
            <a:endParaRPr lang="en-US" sz="1500">
              <a:solidFill>
                <a:schemeClr val="dk1">
                  <a:alpha val="100000"/>
                </a:schemeClr>
              </a:solidFill>
              <a:latin typeface="Noto Sans SC"/>
              <a:ea typeface="Noto Sans SC"/>
              <a:cs typeface="Noto Sans SC"/>
            </a:endParaRPr>
          </a:p>
        </p:txBody>
      </p:sp>
      <p:sp>
        <p:nvSpPr>
          <p:cNvPr id="5" name="TextBox 5"/>
          <p:cNvSpPr txBox="1"/>
          <p:nvPr/>
        </p:nvSpPr>
        <p:spPr>
          <a:xfrm>
            <a:off x="831204" y="3584541"/>
            <a:ext cx="3039989" cy="612447"/>
          </a:xfrm>
          <a:prstGeom prst="rect">
            <a:avLst/>
          </a:prstGeom>
        </p:spPr>
        <p:txBody>
          <a:bodyPr vert="horz" wrap="square" lIns="114300" tIns="57150" rIns="114300" bIns="57150" rtlCol="0" anchor="ctr" anchorCtr="0">
            <a:noAutofit/>
          </a:bodyPr>
          <a:lstStyle/>
          <a:p>
            <a:pPr algn="ctr">
              <a:lnSpc>
                <a:spcPct val="120000"/>
              </a:lnSpc>
            </a:pPr>
            <a:r>
              <a:rPr lang="en-US" sz="2400" b="1">
                <a:solidFill>
                  <a:schemeClr val="accent1">
                    <a:alpha val="100000"/>
                  </a:schemeClr>
                </a:solidFill>
                <a:latin typeface="Noto Sans SC"/>
                <a:ea typeface="Noto Sans SC"/>
                <a:cs typeface="Noto Sans SC"/>
              </a:rPr>
              <a:t>Physical error-proofing design</a:t>
            </a:r>
            <a:endParaRPr lang="en-US" sz="2400" b="1">
              <a:solidFill>
                <a:schemeClr val="accent1">
                  <a:alpha val="100000"/>
                </a:schemeClr>
              </a:solidFill>
              <a:latin typeface="Noto Sans SC"/>
              <a:ea typeface="Noto Sans SC"/>
              <a:cs typeface="Noto Sans SC"/>
            </a:endParaRPr>
          </a:p>
        </p:txBody>
      </p:sp>
      <p:sp>
        <p:nvSpPr>
          <p:cNvPr id="6" name="AutoShape 6"/>
          <p:cNvSpPr/>
          <p:nvPr/>
        </p:nvSpPr>
        <p:spPr>
          <a:xfrm>
            <a:off x="4359469" y="2615932"/>
            <a:ext cx="3473061" cy="3671276"/>
          </a:xfrm>
          <a:prstGeom prst="roundRect">
            <a:avLst>
              <a:gd name="adj" fmla="val 7214"/>
            </a:avLst>
          </a:prstGeom>
          <a:solidFill>
            <a:schemeClr val="lt2">
              <a:alpha val="80000"/>
            </a:schemeClr>
          </a:solidFill>
        </p:spPr>
      </p:sp>
      <p:sp>
        <p:nvSpPr>
          <p:cNvPr id="7" name="TextBox 7"/>
          <p:cNvSpPr txBox="1"/>
          <p:nvPr/>
        </p:nvSpPr>
        <p:spPr>
          <a:xfrm>
            <a:off x="4576006" y="4300661"/>
            <a:ext cx="3039989" cy="1656364"/>
          </a:xfrm>
          <a:prstGeom prst="rect">
            <a:avLst/>
          </a:prstGeom>
        </p:spPr>
        <p:txBody>
          <a:bodyPr vert="horz" wrap="square" lIns="114300" tIns="57150" rIns="114300" bIns="57150" rtlCol="0" anchor="t" anchorCtr="0">
            <a:noAutofit/>
          </a:bodyPr>
          <a:lstStyle/>
          <a:p>
            <a:pPr algn="l">
              <a:lnSpc>
                <a:spcPct val="140000"/>
              </a:lnSpc>
            </a:pPr>
            <a:r>
              <a:rPr lang="en-US" sz="1500">
                <a:solidFill>
                  <a:schemeClr val="dk1">
                    <a:alpha val="100000"/>
                  </a:schemeClr>
                </a:solidFill>
                <a:latin typeface="Noto Sans SC"/>
                <a:ea typeface="Noto Sans SC"/>
                <a:cs typeface="Noto Sans SC"/>
              </a:rPr>
              <a:t>Combined with the MES system or scanning equipment to achieve automatic verification, for example, the pharmaceutical industry uses RFID technology to check feeding batches, eliminating human operational errors and reducing the error rate from three thousandths to zero.</a:t>
            </a:r>
            <a:endParaRPr lang="en-US" sz="1500">
              <a:solidFill>
                <a:schemeClr val="dk1">
                  <a:alpha val="100000"/>
                </a:schemeClr>
              </a:solidFill>
              <a:latin typeface="Noto Sans SC"/>
              <a:ea typeface="Noto Sans SC"/>
              <a:cs typeface="Noto Sans SC"/>
            </a:endParaRPr>
          </a:p>
        </p:txBody>
      </p:sp>
      <p:sp>
        <p:nvSpPr>
          <p:cNvPr id="8" name="TextBox 8"/>
          <p:cNvSpPr txBox="1"/>
          <p:nvPr/>
        </p:nvSpPr>
        <p:spPr>
          <a:xfrm>
            <a:off x="4576006" y="3584541"/>
            <a:ext cx="3039989" cy="612447"/>
          </a:xfrm>
          <a:prstGeom prst="rect">
            <a:avLst/>
          </a:prstGeom>
        </p:spPr>
        <p:txBody>
          <a:bodyPr vert="horz" wrap="square" lIns="114300" tIns="57150" rIns="114300" bIns="57150" rtlCol="0" anchor="ctr" anchorCtr="0">
            <a:noAutofit/>
          </a:bodyPr>
          <a:lstStyle/>
          <a:p>
            <a:pPr algn="ctr">
              <a:lnSpc>
                <a:spcPct val="120000"/>
              </a:lnSpc>
            </a:pPr>
            <a:r>
              <a:rPr lang="en-US" sz="2400" b="1">
                <a:solidFill>
                  <a:schemeClr val="accent1">
                    <a:alpha val="100000"/>
                  </a:schemeClr>
                </a:solidFill>
                <a:latin typeface="Noto Sans SC"/>
                <a:ea typeface="Noto Sans SC"/>
                <a:cs typeface="Noto Sans SC"/>
              </a:rPr>
              <a:t>Digital error proofing system</a:t>
            </a:r>
            <a:endParaRPr lang="en-US" sz="2400" b="1">
              <a:solidFill>
                <a:schemeClr val="accent1">
                  <a:alpha val="100000"/>
                </a:schemeClr>
              </a:solidFill>
              <a:latin typeface="Noto Sans SC"/>
              <a:ea typeface="Noto Sans SC"/>
              <a:cs typeface="Noto Sans SC"/>
            </a:endParaRPr>
          </a:p>
        </p:txBody>
      </p:sp>
      <p:sp>
        <p:nvSpPr>
          <p:cNvPr id="9" name="AutoShape 9"/>
          <p:cNvSpPr/>
          <p:nvPr/>
        </p:nvSpPr>
        <p:spPr>
          <a:xfrm>
            <a:off x="8104272" y="2615932"/>
            <a:ext cx="3473061" cy="3671276"/>
          </a:xfrm>
          <a:prstGeom prst="roundRect">
            <a:avLst>
              <a:gd name="adj" fmla="val 7214"/>
            </a:avLst>
          </a:prstGeom>
          <a:solidFill>
            <a:schemeClr val="lt2">
              <a:alpha val="79000"/>
            </a:schemeClr>
          </a:solidFill>
        </p:spPr>
      </p:sp>
      <p:sp>
        <p:nvSpPr>
          <p:cNvPr id="10" name="TextBox 10"/>
          <p:cNvSpPr txBox="1"/>
          <p:nvPr/>
        </p:nvSpPr>
        <p:spPr>
          <a:xfrm>
            <a:off x="8320808" y="4300661"/>
            <a:ext cx="3039989" cy="1656364"/>
          </a:xfrm>
          <a:prstGeom prst="rect">
            <a:avLst/>
          </a:prstGeom>
        </p:spPr>
        <p:txBody>
          <a:bodyPr vert="horz" wrap="square" lIns="114300" tIns="57150" rIns="114300" bIns="57150" rtlCol="0" anchor="t" anchorCtr="0">
            <a:noAutofit/>
          </a:bodyPr>
          <a:lstStyle/>
          <a:p>
            <a:pPr algn="l">
              <a:lnSpc>
                <a:spcPct val="140000"/>
              </a:lnSpc>
            </a:pPr>
            <a:r>
              <a:rPr lang="en-US" sz="1500">
                <a:solidFill>
                  <a:schemeClr val="dk1">
                    <a:alpha val="100000"/>
                  </a:schemeClr>
                </a:solidFill>
                <a:latin typeface="Noto Sans SC"/>
                <a:ea typeface="Noto Sans SC"/>
                <a:cs typeface="Noto Sans SC"/>
              </a:rPr>
              <a:t>Set sequence checkpoints in key processes. For example, the assembly line uses color numbers to indicate the sequence of steps to ensure that operators must complete the preceding actions before entering the next link.</a:t>
            </a:r>
            <a:endParaRPr lang="en-US" sz="1500">
              <a:solidFill>
                <a:schemeClr val="dk1">
                  <a:alpha val="100000"/>
                </a:schemeClr>
              </a:solidFill>
              <a:latin typeface="Noto Sans SC"/>
              <a:ea typeface="Noto Sans SC"/>
              <a:cs typeface="Noto Sans SC"/>
            </a:endParaRPr>
          </a:p>
        </p:txBody>
      </p:sp>
      <p:sp>
        <p:nvSpPr>
          <p:cNvPr id="11" name="TextBox 11"/>
          <p:cNvSpPr txBox="1"/>
          <p:nvPr/>
        </p:nvSpPr>
        <p:spPr>
          <a:xfrm>
            <a:off x="8320808" y="3584541"/>
            <a:ext cx="3039989" cy="612447"/>
          </a:xfrm>
          <a:prstGeom prst="rect">
            <a:avLst/>
          </a:prstGeom>
        </p:spPr>
        <p:txBody>
          <a:bodyPr vert="horz" wrap="square" lIns="114300" tIns="57150" rIns="114300" bIns="57150" rtlCol="0" anchor="ctr" anchorCtr="0">
            <a:noAutofit/>
          </a:bodyPr>
          <a:lstStyle/>
          <a:p>
            <a:pPr algn="ctr">
              <a:lnSpc>
                <a:spcPct val="120000"/>
              </a:lnSpc>
            </a:pPr>
            <a:r>
              <a:rPr lang="en-US" sz="2400" b="1">
                <a:solidFill>
                  <a:schemeClr val="accent1">
                    <a:alpha val="100000"/>
                  </a:schemeClr>
                </a:solidFill>
                <a:latin typeface="Noto Sans SC"/>
                <a:ea typeface="Noto Sans SC"/>
                <a:cs typeface="Noto Sans SC"/>
              </a:rPr>
              <a:t>Forced process control</a:t>
            </a:r>
            <a:endParaRPr lang="en-US" sz="2400" b="1">
              <a:solidFill>
                <a:schemeClr val="accent1">
                  <a:alpha val="100000"/>
                </a:schemeClr>
              </a:solidFill>
              <a:latin typeface="Noto Sans SC"/>
              <a:ea typeface="Noto Sans SC"/>
              <a:cs typeface="Noto Sans SC"/>
            </a:endParaRPr>
          </a:p>
        </p:txBody>
      </p:sp>
      <p:pic>
        <p:nvPicPr>
          <p:cNvPr id="12" name="Picture 12"/>
          <p:cNvPicPr>
            <a:picLocks noChangeAspect="1"/>
          </p:cNvPicPr>
          <p:nvPr/>
        </p:nvPicPr>
        <p:blipFill>
          <a:blip r:embed="rId2"/>
          <a:srcRect/>
          <a:stretch>
            <a:fillRect/>
          </a:stretch>
        </p:blipFill>
        <p:spPr>
          <a:xfrm>
            <a:off x="8834133" y="1519006"/>
            <a:ext cx="1905000" cy="1905000"/>
          </a:xfrm>
          <a:prstGeom prst="ellipse">
            <a:avLst/>
          </a:prstGeom>
          <a:ln w="38100">
            <a:solidFill>
              <a:schemeClr val="accent1"/>
            </a:solidFill>
            <a:prstDash val="solid"/>
          </a:ln>
        </p:spPr>
      </p:pic>
      <p:pic>
        <p:nvPicPr>
          <p:cNvPr id="13" name="Picture 13"/>
          <p:cNvPicPr>
            <a:picLocks noChangeAspect="1"/>
          </p:cNvPicPr>
          <p:nvPr/>
        </p:nvPicPr>
        <p:blipFill>
          <a:blip r:embed="rId3"/>
          <a:srcRect l="16675" r="16675"/>
          <a:stretch>
            <a:fillRect/>
          </a:stretch>
        </p:blipFill>
        <p:spPr>
          <a:xfrm>
            <a:off x="5123204" y="1519006"/>
            <a:ext cx="1905000" cy="1905000"/>
          </a:xfrm>
          <a:prstGeom prst="ellipse">
            <a:avLst/>
          </a:prstGeom>
          <a:ln w="38100">
            <a:solidFill>
              <a:schemeClr val="accent1"/>
            </a:solidFill>
            <a:prstDash val="solid"/>
          </a:ln>
        </p:spPr>
      </p:pic>
      <p:pic>
        <p:nvPicPr>
          <p:cNvPr id="14" name="Picture 14"/>
          <p:cNvPicPr>
            <a:picLocks noChangeAspect="1"/>
          </p:cNvPicPr>
          <p:nvPr/>
        </p:nvPicPr>
        <p:blipFill>
          <a:blip r:embed="rId4"/>
          <a:srcRect l="16675" r="16675"/>
          <a:stretch>
            <a:fillRect/>
          </a:stretch>
        </p:blipFill>
        <p:spPr>
          <a:xfrm>
            <a:off x="1412275" y="1519006"/>
            <a:ext cx="1905000" cy="1905000"/>
          </a:xfrm>
          <a:prstGeom prst="ellipse">
            <a:avLst/>
          </a:prstGeom>
          <a:ln w="38100">
            <a:solidFill>
              <a:schemeClr val="accent1"/>
            </a:solidFill>
            <a:prstDash val="solid"/>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alphaModFix amt="100000"/>
          </a:blip>
          <a:srcRect l="16650" r="16650"/>
          <a:stretch>
            <a:fillRect/>
          </a:stretch>
        </p:blipFill>
        <p:spPr>
          <a:xfrm>
            <a:off x="425795" y="2384018"/>
            <a:ext cx="3415971" cy="3415971"/>
          </a:xfrm>
          <a:prstGeom prst="rect">
            <a:avLst/>
          </a:prstGeom>
        </p:spPr>
      </p:pic>
      <p:sp>
        <p:nvSpPr>
          <p:cNvPr id="3" name="TextBox 3"/>
          <p:cNvSpPr txBox="1"/>
          <p:nvPr/>
        </p:nvSpPr>
        <p:spPr>
          <a:xfrm>
            <a:off x="476023" y="265328"/>
            <a:ext cx="11239500" cy="914400"/>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dk2">
                    <a:alpha val="100000"/>
                  </a:schemeClr>
                </a:solidFill>
                <a:latin typeface="Noto Sans SC"/>
                <a:ea typeface="Noto Sans SC"/>
                <a:cs typeface="Noto Sans SC"/>
              </a:rPr>
              <a:t>Development of standardized operating procedures</a:t>
            </a:r>
            <a:endParaRPr lang="en-US" sz="3000" b="1">
              <a:solidFill>
                <a:schemeClr val="dk2">
                  <a:alpha val="100000"/>
                </a:schemeClr>
              </a:solidFill>
              <a:latin typeface="Noto Sans SC"/>
              <a:ea typeface="Noto Sans SC"/>
              <a:cs typeface="Noto Sans SC"/>
            </a:endParaRPr>
          </a:p>
        </p:txBody>
      </p:sp>
      <p:sp>
        <p:nvSpPr>
          <p:cNvPr id="4" name="AutoShape 4"/>
          <p:cNvSpPr/>
          <p:nvPr/>
        </p:nvSpPr>
        <p:spPr>
          <a:xfrm>
            <a:off x="4113475" y="1643082"/>
            <a:ext cx="3657600" cy="2219857"/>
          </a:xfrm>
          <a:prstGeom prst="roundRect">
            <a:avLst>
              <a:gd name="adj" fmla="val 16667"/>
            </a:avLst>
          </a:prstGeom>
          <a:solidFill>
            <a:schemeClr val="lt2">
              <a:alpha val="100000"/>
            </a:schemeClr>
          </a:solidFill>
        </p:spPr>
      </p:sp>
      <p:sp>
        <p:nvSpPr>
          <p:cNvPr id="5" name="TextBox 5"/>
          <p:cNvSpPr txBox="1"/>
          <p:nvPr/>
        </p:nvSpPr>
        <p:spPr>
          <a:xfrm>
            <a:off x="4312581" y="1836534"/>
            <a:ext cx="3251104" cy="490334"/>
          </a:xfrm>
          <a:prstGeom prst="rect">
            <a:avLst/>
          </a:prstGeom>
        </p:spPr>
        <p:txBody>
          <a:bodyPr vert="horz" wrap="square" lIns="66008" tIns="33052" rIns="66008" bIns="33052" rtlCol="0" anchor="ctr" anchorCtr="0">
            <a:noAutofit/>
          </a:bodyPr>
          <a:lstStyle/>
          <a:p>
            <a:pPr algn="ctr">
              <a:lnSpc>
                <a:spcPct val="120000"/>
              </a:lnSpc>
            </a:pPr>
            <a:r>
              <a:rPr lang="en-US" sz="2000" b="1">
                <a:solidFill>
                  <a:schemeClr val="accent1">
                    <a:alpha val="100000"/>
                  </a:schemeClr>
                </a:solidFill>
                <a:latin typeface="Noto Sans SC"/>
                <a:ea typeface="Noto Sans SC"/>
                <a:cs typeface="Noto Sans SC"/>
              </a:rPr>
              <a:t>Job decomposition and visualization</a:t>
            </a:r>
            <a:endParaRPr lang="en-US" sz="2000" b="1">
              <a:solidFill>
                <a:schemeClr val="accent1">
                  <a:alpha val="100000"/>
                </a:schemeClr>
              </a:solidFill>
              <a:latin typeface="Noto Sans SC"/>
              <a:ea typeface="Noto Sans SC"/>
              <a:cs typeface="Noto Sans SC"/>
            </a:endParaRPr>
          </a:p>
        </p:txBody>
      </p:sp>
      <p:sp>
        <p:nvSpPr>
          <p:cNvPr id="6" name="TextBox 6"/>
          <p:cNvSpPr txBox="1"/>
          <p:nvPr/>
        </p:nvSpPr>
        <p:spPr>
          <a:xfrm>
            <a:off x="4312581" y="2273337"/>
            <a:ext cx="3251104" cy="1308693"/>
          </a:xfrm>
          <a:prstGeom prst="rect">
            <a:avLst/>
          </a:prstGeom>
        </p:spPr>
        <p:txBody>
          <a:bodyPr vert="horz" wrap="square" lIns="66008" tIns="33052" rIns="66008" bIns="33052" rtlCol="0" anchor="t" anchorCtr="0">
            <a:noAutofit/>
          </a:bodyPr>
          <a:lstStyle/>
          <a:p>
            <a:pPr algn="ctr">
              <a:lnSpc>
                <a:spcPct val="140000"/>
              </a:lnSpc>
            </a:pPr>
            <a:r>
              <a:rPr lang="en-US" sz="1500">
                <a:solidFill>
                  <a:schemeClr val="dk1">
                    <a:alpha val="100000"/>
                  </a:schemeClr>
                </a:solidFill>
                <a:latin typeface="Noto Sans SC"/>
                <a:ea typeface="Noto Sans SC"/>
                <a:cs typeface="Noto Sans SC"/>
              </a:rPr>
              <a:t>Complex processes are broken down into standardized steps, supplemented by graphic explanations and video demonstrations, such as formulating valve pressure adjustment SOPs for filling production lines to reduce fluctuations caused by individual operating differences.</a:t>
            </a:r>
            <a:endParaRPr lang="en-US" sz="1500">
              <a:solidFill>
                <a:schemeClr val="dk1">
                  <a:alpha val="100000"/>
                </a:schemeClr>
              </a:solidFill>
              <a:latin typeface="Noto Sans SC"/>
              <a:ea typeface="Noto Sans SC"/>
              <a:cs typeface="Noto Sans SC"/>
            </a:endParaRPr>
          </a:p>
        </p:txBody>
      </p:sp>
      <p:sp>
        <p:nvSpPr>
          <p:cNvPr id="7" name="AutoShape 7"/>
          <p:cNvSpPr/>
          <p:nvPr/>
        </p:nvSpPr>
        <p:spPr>
          <a:xfrm>
            <a:off x="8070842" y="1650556"/>
            <a:ext cx="3657600" cy="2219857"/>
          </a:xfrm>
          <a:prstGeom prst="roundRect">
            <a:avLst>
              <a:gd name="adj" fmla="val 16667"/>
            </a:avLst>
          </a:prstGeom>
          <a:solidFill>
            <a:schemeClr val="lt2">
              <a:alpha val="100000"/>
            </a:schemeClr>
          </a:solidFill>
        </p:spPr>
      </p:sp>
      <p:sp>
        <p:nvSpPr>
          <p:cNvPr id="8" name="TextBox 8"/>
          <p:cNvSpPr txBox="1"/>
          <p:nvPr/>
        </p:nvSpPr>
        <p:spPr>
          <a:xfrm>
            <a:off x="8269948" y="1844009"/>
            <a:ext cx="3251104" cy="490334"/>
          </a:xfrm>
          <a:prstGeom prst="rect">
            <a:avLst/>
          </a:prstGeom>
        </p:spPr>
        <p:txBody>
          <a:bodyPr vert="horz" wrap="square" lIns="66008" tIns="33052" rIns="66008" bIns="33052" rtlCol="0" anchor="ctr" anchorCtr="0">
            <a:noAutofit/>
          </a:bodyPr>
          <a:lstStyle/>
          <a:p>
            <a:pPr algn="ctr">
              <a:lnSpc>
                <a:spcPct val="120000"/>
              </a:lnSpc>
            </a:pPr>
            <a:r>
              <a:rPr lang="en-US" sz="2000" b="1">
                <a:solidFill>
                  <a:schemeClr val="accent1">
                    <a:alpha val="100000"/>
                  </a:schemeClr>
                </a:solidFill>
                <a:latin typeface="Noto Sans SC"/>
                <a:ea typeface="Noto Sans SC"/>
                <a:cs typeface="Noto Sans SC"/>
              </a:rPr>
              <a:t>Measurement system standardization</a:t>
            </a:r>
            <a:endParaRPr lang="en-US" sz="2000" b="1">
              <a:solidFill>
                <a:schemeClr val="accent1">
                  <a:alpha val="100000"/>
                </a:schemeClr>
              </a:solidFill>
              <a:latin typeface="Noto Sans SC"/>
              <a:ea typeface="Noto Sans SC"/>
              <a:cs typeface="Noto Sans SC"/>
            </a:endParaRPr>
          </a:p>
        </p:txBody>
      </p:sp>
      <p:sp>
        <p:nvSpPr>
          <p:cNvPr id="9" name="TextBox 9"/>
          <p:cNvSpPr txBox="1"/>
          <p:nvPr/>
        </p:nvSpPr>
        <p:spPr>
          <a:xfrm>
            <a:off x="8269948" y="2280812"/>
            <a:ext cx="3251104" cy="1301218"/>
          </a:xfrm>
          <a:prstGeom prst="rect">
            <a:avLst/>
          </a:prstGeom>
        </p:spPr>
        <p:txBody>
          <a:bodyPr vert="horz" wrap="square" lIns="66008" tIns="33052" rIns="66008" bIns="33052" rtlCol="0" anchor="t" anchorCtr="0">
            <a:noAutofit/>
          </a:bodyPr>
          <a:lstStyle/>
          <a:p>
            <a:pPr algn="ctr">
              <a:lnSpc>
                <a:spcPct val="140000"/>
              </a:lnSpc>
            </a:pPr>
            <a:r>
              <a:rPr lang="en-US" sz="1500">
                <a:solidFill>
                  <a:schemeClr val="dk1">
                    <a:alpha val="100000"/>
                  </a:schemeClr>
                </a:solidFill>
                <a:latin typeface="Noto Sans SC"/>
                <a:ea typeface="Noto Sans SC"/>
                <a:cs typeface="Noto Sans SC"/>
              </a:rPr>
              <a:t>Unify the data collection method and tool calibration process. The case shows that a beverage factory eliminated the 2.1ml measurement error caused by differences in operator reading habits by standardizing the use of checkweighers.</a:t>
            </a:r>
            <a:endParaRPr lang="en-US" sz="1500">
              <a:solidFill>
                <a:schemeClr val="dk1">
                  <a:alpha val="100000"/>
                </a:schemeClr>
              </a:solidFill>
              <a:latin typeface="Noto Sans SC"/>
              <a:ea typeface="Noto Sans SC"/>
              <a:cs typeface="Noto Sans SC"/>
            </a:endParaRPr>
          </a:p>
        </p:txBody>
      </p:sp>
      <p:sp>
        <p:nvSpPr>
          <p:cNvPr id="10" name="AutoShape 10"/>
          <p:cNvSpPr/>
          <p:nvPr/>
        </p:nvSpPr>
        <p:spPr>
          <a:xfrm>
            <a:off x="4120950" y="4294709"/>
            <a:ext cx="3657600" cy="2219857"/>
          </a:xfrm>
          <a:prstGeom prst="roundRect">
            <a:avLst>
              <a:gd name="adj" fmla="val 16667"/>
            </a:avLst>
          </a:prstGeom>
          <a:solidFill>
            <a:schemeClr val="lt2">
              <a:alpha val="100000"/>
            </a:schemeClr>
          </a:solidFill>
        </p:spPr>
      </p:sp>
      <p:sp>
        <p:nvSpPr>
          <p:cNvPr id="11" name="TextBox 11"/>
          <p:cNvSpPr txBox="1"/>
          <p:nvPr/>
        </p:nvSpPr>
        <p:spPr>
          <a:xfrm>
            <a:off x="4320056" y="4488162"/>
            <a:ext cx="3251104" cy="490334"/>
          </a:xfrm>
          <a:prstGeom prst="rect">
            <a:avLst/>
          </a:prstGeom>
        </p:spPr>
        <p:txBody>
          <a:bodyPr vert="horz" wrap="square" lIns="66008" tIns="33052" rIns="66008" bIns="33052" rtlCol="0" anchor="ctr" anchorCtr="0">
            <a:noAutofit/>
          </a:bodyPr>
          <a:lstStyle/>
          <a:p>
            <a:pPr algn="ctr">
              <a:lnSpc>
                <a:spcPct val="120000"/>
              </a:lnSpc>
            </a:pPr>
            <a:r>
              <a:rPr lang="en-US" sz="2000" b="1">
                <a:solidFill>
                  <a:schemeClr val="accent1">
                    <a:alpha val="100000"/>
                  </a:schemeClr>
                </a:solidFill>
                <a:latin typeface="Noto Sans SC"/>
                <a:ea typeface="Noto Sans SC"/>
                <a:cs typeface="Noto Sans SC"/>
              </a:rPr>
              <a:t>Exception handling standardization</a:t>
            </a:r>
            <a:endParaRPr lang="en-US" sz="2000" b="1">
              <a:solidFill>
                <a:schemeClr val="accent1">
                  <a:alpha val="100000"/>
                </a:schemeClr>
              </a:solidFill>
              <a:latin typeface="Noto Sans SC"/>
              <a:ea typeface="Noto Sans SC"/>
              <a:cs typeface="Noto Sans SC"/>
            </a:endParaRPr>
          </a:p>
        </p:txBody>
      </p:sp>
      <p:sp>
        <p:nvSpPr>
          <p:cNvPr id="12" name="TextBox 12"/>
          <p:cNvSpPr txBox="1"/>
          <p:nvPr/>
        </p:nvSpPr>
        <p:spPr>
          <a:xfrm>
            <a:off x="4320056" y="4924965"/>
            <a:ext cx="3251104" cy="1316168"/>
          </a:xfrm>
          <a:prstGeom prst="rect">
            <a:avLst/>
          </a:prstGeom>
        </p:spPr>
        <p:txBody>
          <a:bodyPr vert="horz" wrap="square" lIns="66008" tIns="33052" rIns="66008" bIns="33052" rtlCol="0" anchor="t" anchorCtr="0">
            <a:noAutofit/>
          </a:bodyPr>
          <a:lstStyle/>
          <a:p>
            <a:pPr algn="ctr">
              <a:lnSpc>
                <a:spcPct val="140000"/>
              </a:lnSpc>
            </a:pPr>
            <a:r>
              <a:rPr lang="en-US" sz="1500">
                <a:solidFill>
                  <a:schemeClr val="dk1">
                    <a:alpha val="100000"/>
                  </a:schemeClr>
                </a:solidFill>
                <a:latin typeface="Noto Sans SC"/>
                <a:ea typeface="Noto Sans SC"/>
                <a:cs typeface="Noto Sans SC"/>
              </a:rPr>
              <a:t>Establish a layered response mechanism to clarify the response measures at all levels from operators to engineers. For example, when a burr is found in the die-casting process and has not been processed, the error-proof pin triggers an automatic shutdown and notifies the responsible person.</a:t>
            </a:r>
            <a:endParaRPr lang="en-US" sz="1500">
              <a:solidFill>
                <a:schemeClr val="dk1">
                  <a:alpha val="100000"/>
                </a:schemeClr>
              </a:solidFill>
              <a:latin typeface="Noto Sans SC"/>
              <a:ea typeface="Noto Sans SC"/>
              <a:cs typeface="Noto Sans SC"/>
            </a:endParaRPr>
          </a:p>
        </p:txBody>
      </p:sp>
      <p:sp>
        <p:nvSpPr>
          <p:cNvPr id="13" name="AutoShape 13"/>
          <p:cNvSpPr/>
          <p:nvPr/>
        </p:nvSpPr>
        <p:spPr>
          <a:xfrm>
            <a:off x="8078316" y="4302184"/>
            <a:ext cx="3657600" cy="2219857"/>
          </a:xfrm>
          <a:prstGeom prst="roundRect">
            <a:avLst>
              <a:gd name="adj" fmla="val 16667"/>
            </a:avLst>
          </a:prstGeom>
          <a:solidFill>
            <a:schemeClr val="lt2">
              <a:alpha val="100000"/>
            </a:schemeClr>
          </a:solidFill>
        </p:spPr>
      </p:sp>
      <p:sp>
        <p:nvSpPr>
          <p:cNvPr id="14" name="TextBox 14"/>
          <p:cNvSpPr txBox="1"/>
          <p:nvPr/>
        </p:nvSpPr>
        <p:spPr>
          <a:xfrm>
            <a:off x="8277423" y="4495637"/>
            <a:ext cx="3251104" cy="490334"/>
          </a:xfrm>
          <a:prstGeom prst="rect">
            <a:avLst/>
          </a:prstGeom>
        </p:spPr>
        <p:txBody>
          <a:bodyPr vert="horz" wrap="square" lIns="66008" tIns="33052" rIns="66008" bIns="33052" rtlCol="0" anchor="ctr" anchorCtr="0">
            <a:noAutofit/>
          </a:bodyPr>
          <a:lstStyle/>
          <a:p>
            <a:pPr algn="ctr">
              <a:lnSpc>
                <a:spcPct val="120000"/>
              </a:lnSpc>
            </a:pPr>
            <a:r>
              <a:rPr lang="en-US" sz="2000" b="1">
                <a:solidFill>
                  <a:schemeClr val="accent1">
                    <a:alpha val="100000"/>
                  </a:schemeClr>
                </a:solidFill>
                <a:latin typeface="Noto Sans SC"/>
                <a:ea typeface="Noto Sans SC"/>
                <a:cs typeface="Noto Sans SC"/>
              </a:rPr>
              <a:t>Continuous optimization mechanism</a:t>
            </a:r>
            <a:endParaRPr lang="en-US" sz="2000" b="1">
              <a:solidFill>
                <a:schemeClr val="accent1">
                  <a:alpha val="100000"/>
                </a:schemeClr>
              </a:solidFill>
              <a:latin typeface="Noto Sans SC"/>
              <a:ea typeface="Noto Sans SC"/>
              <a:cs typeface="Noto Sans SC"/>
            </a:endParaRPr>
          </a:p>
        </p:txBody>
      </p:sp>
      <p:sp>
        <p:nvSpPr>
          <p:cNvPr id="15" name="TextBox 15"/>
          <p:cNvSpPr txBox="1"/>
          <p:nvPr/>
        </p:nvSpPr>
        <p:spPr>
          <a:xfrm>
            <a:off x="8277423" y="4932440"/>
            <a:ext cx="3251104" cy="1308693"/>
          </a:xfrm>
          <a:prstGeom prst="rect">
            <a:avLst/>
          </a:prstGeom>
        </p:spPr>
        <p:txBody>
          <a:bodyPr vert="horz" wrap="square" lIns="66008" tIns="33052" rIns="66008" bIns="33052" rtlCol="0" anchor="t" anchorCtr="0">
            <a:noAutofit/>
          </a:bodyPr>
          <a:lstStyle/>
          <a:p>
            <a:pPr algn="ctr">
              <a:lnSpc>
                <a:spcPct val="140000"/>
              </a:lnSpc>
            </a:pPr>
            <a:r>
              <a:rPr lang="en-US" sz="1500">
                <a:solidFill>
                  <a:schemeClr val="dk1">
                    <a:alpha val="100000"/>
                  </a:schemeClr>
                </a:solidFill>
                <a:latin typeface="Noto Sans SC"/>
                <a:ea typeface="Noto Sans SC"/>
                <a:cs typeface="Noto Sans SC"/>
              </a:rPr>
              <a:t>Regularly review SOP effectiveness through DMAIC cycles, and identify deviation points based on SPC control charts. For example, a home appliance company updates plug assembly standards every quarter to keep the defect rate close to zero.</a:t>
            </a:r>
            <a:endParaRPr lang="en-US" sz="1500">
              <a:solidFill>
                <a:schemeClr val="dk1">
                  <a:alpha val="100000"/>
                </a:schemeClr>
              </a:solidFill>
              <a:latin typeface="Noto Sans SC"/>
              <a:ea typeface="Noto Sans SC"/>
              <a:cs typeface="Noto Sans SC"/>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32365" r="32365"/>
          <a:stretch>
            <a:fillRect/>
          </a:stretch>
        </p:blipFill>
        <p:spPr>
          <a:xfrm>
            <a:off x="7429609" y="1611840"/>
            <a:ext cx="1905000" cy="4050949"/>
          </a:xfrm>
          <a:prstGeom prst="rect">
            <a:avLst/>
          </a:prstGeom>
        </p:spPr>
      </p:pic>
      <p:sp>
        <p:nvSpPr>
          <p:cNvPr id="3" name="TextBox 3"/>
          <p:cNvSpPr txBox="1"/>
          <p:nvPr/>
        </p:nvSpPr>
        <p:spPr>
          <a:xfrm>
            <a:off x="568048" y="2170513"/>
            <a:ext cx="6288387" cy="898324"/>
          </a:xfrm>
          <a:prstGeom prst="rect">
            <a:avLst/>
          </a:prstGeom>
        </p:spPr>
        <p:txBody>
          <a:bodyPr vert="horz" wrap="square" lIns="114300" tIns="57150" rIns="114300" bIns="57150" rtlCol="0" anchor="t" anchorCtr="0">
            <a:noAutofit/>
          </a:bodyPr>
          <a:lstStyle/>
          <a:p>
            <a:pPr>
              <a:lnSpc>
                <a:spcPct val="140000"/>
              </a:lnSpc>
            </a:pPr>
            <a:r>
              <a:rPr lang="en-US" sz="1500">
                <a:solidFill>
                  <a:schemeClr val="dk1">
                    <a:alpha val="100000"/>
                  </a:schemeClr>
                </a:solidFill>
                <a:latin typeface="Noto Sans SC"/>
                <a:ea typeface="Noto Sans SC"/>
                <a:cs typeface="Noto Sans SC"/>
              </a:rPr>
              <a:t>Use tools such as MSA analysis to present evidence of current problems, such as showing that measurement error accounts for 67% of filling fluctuations, prompting production managers to support process changes.</a:t>
            </a:r>
            <a:endParaRPr lang="en-US" sz="1500">
              <a:solidFill>
                <a:schemeClr val="dk1">
                  <a:alpha val="100000"/>
                </a:schemeClr>
              </a:solidFill>
              <a:latin typeface="Noto Sans SC"/>
              <a:ea typeface="Noto Sans SC"/>
              <a:cs typeface="Noto Sans SC"/>
            </a:endParaRPr>
          </a:p>
        </p:txBody>
      </p:sp>
      <p:sp>
        <p:nvSpPr>
          <p:cNvPr id="4" name="TextBox 4"/>
          <p:cNvSpPr txBox="1"/>
          <p:nvPr/>
        </p:nvSpPr>
        <p:spPr>
          <a:xfrm>
            <a:off x="568048" y="1702636"/>
            <a:ext cx="3800986" cy="449970"/>
          </a:xfrm>
          <a:prstGeom prst="rect">
            <a:avLst/>
          </a:prstGeom>
        </p:spPr>
        <p:txBody>
          <a:bodyPr vert="horz" wrap="square" lIns="114300" tIns="57150" rIns="114300" bIns="57150" rtlCol="0" anchor="b" anchorCtr="0">
            <a:noAutofit/>
          </a:bodyPr>
          <a:lstStyle/>
          <a:p>
            <a:pPr>
              <a:lnSpc>
                <a:spcPct val="77000"/>
              </a:lnSpc>
            </a:pPr>
            <a:r>
              <a:rPr lang="en-US" sz="2400" b="1">
                <a:solidFill>
                  <a:schemeClr val="accent1">
                    <a:alpha val="100000"/>
                  </a:schemeClr>
                </a:solidFill>
                <a:latin typeface="Noto Sans SC"/>
                <a:ea typeface="Noto Sans SC"/>
                <a:cs typeface="Noto Sans SC"/>
              </a:rPr>
              <a:t>Data-driven consensus building</a:t>
            </a:r>
            <a:endParaRPr lang="en-US" sz="2400" b="1">
              <a:solidFill>
                <a:schemeClr val="accent1">
                  <a:alpha val="100000"/>
                </a:schemeClr>
              </a:solidFill>
              <a:latin typeface="Noto Sans SC"/>
              <a:ea typeface="Noto Sans SC"/>
              <a:cs typeface="Noto Sans SC"/>
            </a:endParaRPr>
          </a:p>
        </p:txBody>
      </p:sp>
      <p:sp>
        <p:nvSpPr>
          <p:cNvPr id="5" name="TextBox 5"/>
          <p:cNvSpPr txBox="1"/>
          <p:nvPr/>
        </p:nvSpPr>
        <p:spPr>
          <a:xfrm>
            <a:off x="568048" y="3785618"/>
            <a:ext cx="6288387" cy="884543"/>
          </a:xfrm>
          <a:prstGeom prst="rect">
            <a:avLst/>
          </a:prstGeom>
        </p:spPr>
        <p:txBody>
          <a:bodyPr vert="horz" wrap="square" lIns="114300" tIns="57150" rIns="114300" bIns="57150" rtlCol="0" anchor="t" anchorCtr="0">
            <a:noAutofit/>
          </a:bodyPr>
          <a:lstStyle/>
          <a:p>
            <a:pPr>
              <a:lnSpc>
                <a:spcPct val="140000"/>
              </a:lnSpc>
            </a:pPr>
            <a:r>
              <a:rPr lang="en-US" sz="1500">
                <a:solidFill>
                  <a:schemeClr val="dk1">
                    <a:alpha val="100000"/>
                  </a:schemeClr>
                </a:solidFill>
                <a:latin typeface="Noto Sans SC"/>
                <a:ea typeface="Noto Sans SC"/>
                <a:cs typeface="Noto Sans SC"/>
              </a:rPr>
              <a:t>Select non-critical periods for small-scale testing, commit to controlling the scope of impact (such as 30 minutes of data collection every day), and reduce the team's resistance to the impact on output.</a:t>
            </a:r>
            <a:endParaRPr lang="en-US" sz="1500">
              <a:solidFill>
                <a:schemeClr val="dk1">
                  <a:alpha val="100000"/>
                </a:schemeClr>
              </a:solidFill>
              <a:latin typeface="Noto Sans SC"/>
              <a:ea typeface="Noto Sans SC"/>
              <a:cs typeface="Noto Sans SC"/>
            </a:endParaRPr>
          </a:p>
        </p:txBody>
      </p:sp>
      <p:sp>
        <p:nvSpPr>
          <p:cNvPr id="6" name="TextBox 6"/>
          <p:cNvSpPr txBox="1"/>
          <p:nvPr/>
        </p:nvSpPr>
        <p:spPr>
          <a:xfrm>
            <a:off x="568048" y="3368098"/>
            <a:ext cx="3590416" cy="436189"/>
          </a:xfrm>
          <a:prstGeom prst="rect">
            <a:avLst/>
          </a:prstGeom>
        </p:spPr>
        <p:txBody>
          <a:bodyPr vert="horz" wrap="square" lIns="114300" tIns="57150" rIns="114300" bIns="57150" rtlCol="0" anchor="b" anchorCtr="0">
            <a:noAutofit/>
          </a:bodyPr>
          <a:lstStyle/>
          <a:p>
            <a:pPr>
              <a:lnSpc>
                <a:spcPct val="77000"/>
              </a:lnSpc>
            </a:pPr>
            <a:r>
              <a:rPr lang="en-US" sz="2400" b="1">
                <a:solidFill>
                  <a:schemeClr val="accent1">
                    <a:alpha val="100000"/>
                  </a:schemeClr>
                </a:solidFill>
                <a:latin typeface="Noto Sans SC"/>
                <a:ea typeface="Noto Sans SC"/>
                <a:cs typeface="Noto Sans SC"/>
              </a:rPr>
              <a:t>Progressive pilot verification</a:t>
            </a:r>
            <a:endParaRPr lang="en-US" sz="2400" b="1">
              <a:solidFill>
                <a:schemeClr val="accent1">
                  <a:alpha val="100000"/>
                </a:schemeClr>
              </a:solidFill>
              <a:latin typeface="Noto Sans SC"/>
              <a:ea typeface="Noto Sans SC"/>
              <a:cs typeface="Noto Sans SC"/>
            </a:endParaRPr>
          </a:p>
        </p:txBody>
      </p:sp>
      <p:sp>
        <p:nvSpPr>
          <p:cNvPr id="7" name="TextBox 7"/>
          <p:cNvSpPr txBox="1"/>
          <p:nvPr/>
        </p:nvSpPr>
        <p:spPr>
          <a:xfrm>
            <a:off x="568048" y="5459662"/>
            <a:ext cx="6288387" cy="898324"/>
          </a:xfrm>
          <a:prstGeom prst="rect">
            <a:avLst/>
          </a:prstGeom>
        </p:spPr>
        <p:txBody>
          <a:bodyPr vert="horz" wrap="square" lIns="114300" tIns="57150" rIns="114300" bIns="57150" rtlCol="0" anchor="t" anchorCtr="0">
            <a:noAutofit/>
          </a:bodyPr>
          <a:lstStyle/>
          <a:p>
            <a:pPr>
              <a:lnSpc>
                <a:spcPct val="140000"/>
              </a:lnSpc>
            </a:pPr>
            <a:r>
              <a:rPr lang="en-US" sz="1500">
                <a:solidFill>
                  <a:schemeClr val="dk1">
                    <a:alpha val="100000"/>
                  </a:schemeClr>
                </a:solidFill>
                <a:latin typeface="Noto Sans SC"/>
                <a:ea typeface="Noto Sans SC"/>
                <a:cs typeface="Noto Sans SC"/>
              </a:rPr>
              <a:t>The improvement effect is displayed in real time through the electronic signage. For example, after the filling standard deviation was reduced from 3.2ml to 1.0ml, the annual cost saving data of 250,000 yuan was disclosed to strengthen the team's confidence.</a:t>
            </a:r>
            <a:endParaRPr lang="en-US" sz="1500">
              <a:solidFill>
                <a:schemeClr val="dk1">
                  <a:alpha val="100000"/>
                </a:schemeClr>
              </a:solidFill>
              <a:latin typeface="Noto Sans SC"/>
              <a:ea typeface="Noto Sans SC"/>
              <a:cs typeface="Noto Sans SC"/>
            </a:endParaRPr>
          </a:p>
        </p:txBody>
      </p:sp>
      <p:sp>
        <p:nvSpPr>
          <p:cNvPr id="8" name="TextBox 8"/>
          <p:cNvSpPr txBox="1"/>
          <p:nvPr/>
        </p:nvSpPr>
        <p:spPr>
          <a:xfrm>
            <a:off x="568048" y="5014099"/>
            <a:ext cx="3590416" cy="422408"/>
          </a:xfrm>
          <a:prstGeom prst="rect">
            <a:avLst/>
          </a:prstGeom>
        </p:spPr>
        <p:txBody>
          <a:bodyPr vert="horz" wrap="square" lIns="114300" tIns="57150" rIns="114300" bIns="57150" rtlCol="0" anchor="b" anchorCtr="0">
            <a:noAutofit/>
          </a:bodyPr>
          <a:lstStyle/>
          <a:p>
            <a:pPr>
              <a:lnSpc>
                <a:spcPct val="77000"/>
              </a:lnSpc>
            </a:pPr>
            <a:r>
              <a:rPr lang="en-US" sz="2400" b="1">
                <a:solidFill>
                  <a:schemeClr val="accent1">
                    <a:alpha val="100000"/>
                  </a:schemeClr>
                </a:solidFill>
                <a:latin typeface="Noto Sans SC"/>
                <a:ea typeface="Noto Sans SC"/>
                <a:cs typeface="Noto Sans SC"/>
              </a:rPr>
              <a:t>Results visualization and motivation</a:t>
            </a:r>
            <a:endParaRPr lang="en-US" sz="2400" b="1">
              <a:solidFill>
                <a:schemeClr val="accent1">
                  <a:alpha val="100000"/>
                </a:schemeClr>
              </a:solidFill>
              <a:latin typeface="Noto Sans SC"/>
              <a:ea typeface="Noto Sans SC"/>
              <a:cs typeface="Noto Sans SC"/>
            </a:endParaRPr>
          </a:p>
        </p:txBody>
      </p:sp>
      <p:sp>
        <p:nvSpPr>
          <p:cNvPr id="9" name="TextBox 9"/>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Change Management Resistance Coping Strategies</a:t>
            </a:r>
            <a:endParaRPr lang="en-US" sz="3000" b="1">
              <a:solidFill>
                <a:schemeClr val="dk2">
                  <a:alpha val="100000"/>
                </a:schemeClr>
              </a:solidFill>
              <a:latin typeface="Noto Sans SC"/>
              <a:ea typeface="Noto Sans SC"/>
              <a:cs typeface="Noto Sans SC"/>
            </a:endParaRPr>
          </a:p>
        </p:txBody>
      </p:sp>
      <p:sp>
        <p:nvSpPr>
          <p:cNvPr id="10" name="AutoShape 10"/>
          <p:cNvSpPr/>
          <p:nvPr/>
        </p:nvSpPr>
        <p:spPr>
          <a:xfrm>
            <a:off x="7429610" y="5662789"/>
            <a:ext cx="1905000" cy="1195211"/>
          </a:xfrm>
          <a:prstGeom prst="rect">
            <a:avLst/>
          </a:prstGeom>
          <a:solidFill>
            <a:schemeClr val="accent1">
              <a:alpha val="17000"/>
            </a:schemeClr>
          </a:solidFill>
        </p:spPr>
      </p:sp>
      <p:sp>
        <p:nvSpPr>
          <p:cNvPr id="11" name="AutoShape 11"/>
          <p:cNvSpPr/>
          <p:nvPr/>
        </p:nvSpPr>
        <p:spPr>
          <a:xfrm>
            <a:off x="9675697" y="0"/>
            <a:ext cx="1905000" cy="2353933"/>
          </a:xfrm>
          <a:prstGeom prst="rect">
            <a:avLst/>
          </a:prstGeom>
          <a:solidFill>
            <a:schemeClr val="accent1">
              <a:alpha val="17000"/>
            </a:schemeClr>
          </a:solidFill>
        </p:spPr>
      </p:sp>
      <p:pic>
        <p:nvPicPr>
          <p:cNvPr id="12" name="Picture 12"/>
          <p:cNvPicPr>
            <a:picLocks noChangeAspect="1"/>
          </p:cNvPicPr>
          <p:nvPr/>
        </p:nvPicPr>
        <p:blipFill>
          <a:blip r:embed="rId3"/>
          <a:srcRect/>
          <a:stretch>
            <a:fillRect/>
          </a:stretch>
        </p:blipFill>
        <p:spPr>
          <a:xfrm>
            <a:off x="9675697" y="2353933"/>
            <a:ext cx="1905000" cy="4050949"/>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101929" y="2882845"/>
            <a:ext cx="6029325" cy="2623205"/>
          </a:xfrm>
          <a:prstGeom prst="rect">
            <a:avLst/>
          </a:prstGeom>
        </p:spPr>
        <p:txBody>
          <a:bodyPr vert="horz" wrap="square" lIns="0" tIns="0" rIns="0" bIns="0" rtlCol="0" anchor="t" anchorCtr="0">
            <a:normAutofit/>
          </a:bodyPr>
          <a:lstStyle/>
          <a:p>
            <a:pPr>
              <a:lnSpc>
                <a:spcPct val="100000"/>
              </a:lnSpc>
            </a:pPr>
            <a:r>
              <a:rPr lang="en-US" sz="4575" b="1">
                <a:solidFill>
                  <a:schemeClr val="lt2">
                    <a:alpha val="100000"/>
                  </a:schemeClr>
                </a:solidFill>
                <a:latin typeface="Noto Sans SC"/>
                <a:ea typeface="Noto Sans SC"/>
                <a:cs typeface="Noto Sans SC"/>
              </a:rPr>
              <a:t>Control plan establishment</a:t>
            </a:r>
            <a:endParaRPr lang="en-US" sz="4575" b="1">
              <a:solidFill>
                <a:schemeClr val="lt2">
                  <a:alpha val="100000"/>
                </a:schemeClr>
              </a:solidFill>
              <a:latin typeface="Noto Sans SC"/>
              <a:ea typeface="Noto Sans SC"/>
              <a:cs typeface="Noto Sans SC"/>
            </a:endParaRPr>
          </a:p>
        </p:txBody>
      </p:sp>
      <p:sp>
        <p:nvSpPr>
          <p:cNvPr id="3" name="TextBox 3"/>
          <p:cNvSpPr txBox="1"/>
          <p:nvPr/>
        </p:nvSpPr>
        <p:spPr>
          <a:xfrm>
            <a:off x="1101929" y="1498692"/>
            <a:ext cx="5934075" cy="1104900"/>
          </a:xfrm>
          <a:prstGeom prst="rect">
            <a:avLst/>
          </a:prstGeom>
        </p:spPr>
        <p:txBody>
          <a:bodyPr vert="horz" wrap="square" lIns="0" tIns="0" rIns="0" bIns="0" rtlCol="0" anchor="t" anchorCtr="0">
            <a:spAutoFit/>
          </a:bodyPr>
          <a:lstStyle/>
          <a:p>
            <a:pPr>
              <a:lnSpc>
                <a:spcPct val="77000"/>
              </a:lnSpc>
            </a:pPr>
            <a:r>
              <a:rPr lang="en-US" sz="7200" b="1">
                <a:solidFill>
                  <a:schemeClr val="lt2">
                    <a:alpha val="100000"/>
                  </a:schemeClr>
                </a:solidFill>
                <a:latin typeface="Noto Sans SC"/>
                <a:ea typeface="Noto Sans SC"/>
                <a:cs typeface="Noto Sans SC"/>
              </a:rPr>
              <a:t>10</a:t>
            </a:r>
            <a:endParaRPr lang="en-US" sz="7200" b="1">
              <a:solidFill>
                <a:schemeClr val="lt2">
                  <a:alpha val="100000"/>
                </a:schemeClr>
              </a:solidFill>
              <a:latin typeface="Noto Sans SC"/>
              <a:ea typeface="Noto Sans SC"/>
              <a:cs typeface="Noto Sans SC"/>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Control Chart Selection and Discrimination Criteria</a:t>
            </a:r>
            <a:endParaRPr lang="en-US" sz="3000" b="1">
              <a:solidFill>
                <a:schemeClr val="dk2">
                  <a:alpha val="100000"/>
                </a:schemeClr>
              </a:solidFill>
              <a:latin typeface="Noto Sans SC"/>
              <a:ea typeface="Noto Sans SC"/>
              <a:cs typeface="Noto Sans SC"/>
            </a:endParaRPr>
          </a:p>
        </p:txBody>
      </p:sp>
      <p:pic>
        <p:nvPicPr>
          <p:cNvPr id="3" name="Picture 3"/>
          <p:cNvPicPr>
            <a:picLocks noChangeAspect="1"/>
          </p:cNvPicPr>
          <p:nvPr/>
        </p:nvPicPr>
        <p:blipFill>
          <a:blip r:embed="rId2"/>
          <a:srcRect/>
          <a:stretch>
            <a:fillRect/>
          </a:stretch>
        </p:blipFill>
        <p:spPr>
          <a:xfrm>
            <a:off x="548374" y="1306384"/>
            <a:ext cx="2540518" cy="4849454"/>
          </a:xfrm>
          <a:prstGeom prst="rect">
            <a:avLst/>
          </a:prstGeom>
        </p:spPr>
      </p:pic>
      <p:sp>
        <p:nvSpPr>
          <p:cNvPr id="4" name="TextBox 4"/>
          <p:cNvSpPr txBox="1"/>
          <p:nvPr/>
        </p:nvSpPr>
        <p:spPr>
          <a:xfrm>
            <a:off x="3340584" y="1688405"/>
            <a:ext cx="8109936" cy="1151241"/>
          </a:xfrm>
          <a:prstGeom prst="rect">
            <a:avLst/>
          </a:prstGeom>
        </p:spPr>
        <p:txBody>
          <a:bodyPr vert="horz" wrap="square" lIns="114300" tIns="57150" rIns="114300" bIns="57150" rtlCol="0" anchor="t" anchorCtr="0">
            <a:noAutofit/>
          </a:bodyPr>
          <a:lstStyle/>
          <a:p>
            <a:pPr>
              <a:lnSpc>
                <a:spcPct val="140000"/>
              </a:lnSpc>
            </a:pPr>
            <a:r>
              <a:rPr lang="en-US" sz="1500">
                <a:solidFill>
                  <a:schemeClr val="dk1">
                    <a:alpha val="100000"/>
                  </a:schemeClr>
                </a:solidFill>
                <a:latin typeface="Noto Sans SC"/>
                <a:ea typeface="Noto Sans SC"/>
                <a:cs typeface="Noto Sans SC"/>
              </a:rPr>
              <a:t>According to the data type (continuous/discrete) and process characteristics, select applicable control charts, such as Xbar-R chart (continuous data), P chart/U chart (discrete defect rate), I-MR chart (single value moving range). A comprehensive judgment needs to be made based on process stability and sample size.</a:t>
            </a:r>
            <a:endParaRPr lang="en-US" sz="1500">
              <a:solidFill>
                <a:schemeClr val="dk1">
                  <a:alpha val="100000"/>
                </a:schemeClr>
              </a:solidFill>
              <a:latin typeface="Noto Sans SC"/>
              <a:ea typeface="Noto Sans SC"/>
              <a:cs typeface="Noto Sans SC"/>
            </a:endParaRPr>
          </a:p>
        </p:txBody>
      </p:sp>
      <p:sp>
        <p:nvSpPr>
          <p:cNvPr id="5" name="TextBox 5"/>
          <p:cNvSpPr txBox="1"/>
          <p:nvPr/>
        </p:nvSpPr>
        <p:spPr>
          <a:xfrm>
            <a:off x="3340584" y="1249667"/>
            <a:ext cx="7146070" cy="449970"/>
          </a:xfrm>
          <a:prstGeom prst="rect">
            <a:avLst/>
          </a:prstGeom>
        </p:spPr>
        <p:txBody>
          <a:bodyPr vert="horz" wrap="square" lIns="114300" tIns="57150" rIns="114300" bIns="57150" rtlCol="0" anchor="ctr" anchorCtr="0">
            <a:noAutofit/>
          </a:bodyPr>
          <a:lstStyle/>
          <a:p>
            <a:pPr>
              <a:lnSpc>
                <a:spcPct val="77000"/>
              </a:lnSpc>
            </a:pPr>
            <a:r>
              <a:rPr lang="en-US" sz="2000" b="1">
                <a:solidFill>
                  <a:schemeClr val="accent1">
                    <a:alpha val="100000"/>
                  </a:schemeClr>
                </a:solidFill>
                <a:latin typeface="Noto Sans SC"/>
                <a:ea typeface="Noto Sans SC"/>
                <a:cs typeface="Noto Sans SC"/>
              </a:rPr>
              <a:t>Control chart type selection</a:t>
            </a:r>
            <a:endParaRPr lang="en-US" sz="2000" b="1">
              <a:solidFill>
                <a:schemeClr val="accent1">
                  <a:alpha val="100000"/>
                </a:schemeClr>
              </a:solidFill>
              <a:latin typeface="Noto Sans SC"/>
              <a:ea typeface="Noto Sans SC"/>
              <a:cs typeface="Noto Sans SC"/>
            </a:endParaRPr>
          </a:p>
        </p:txBody>
      </p:sp>
      <p:sp>
        <p:nvSpPr>
          <p:cNvPr id="6" name="TextBox 6"/>
          <p:cNvSpPr txBox="1"/>
          <p:nvPr/>
        </p:nvSpPr>
        <p:spPr>
          <a:xfrm>
            <a:off x="3334188" y="3389806"/>
            <a:ext cx="8109936" cy="1151241"/>
          </a:xfrm>
          <a:prstGeom prst="rect">
            <a:avLst/>
          </a:prstGeom>
        </p:spPr>
        <p:txBody>
          <a:bodyPr vert="horz" wrap="square" lIns="114300" tIns="57150" rIns="114300" bIns="57150" rtlCol="0" anchor="t" anchorCtr="0">
            <a:noAutofit/>
          </a:bodyPr>
          <a:lstStyle/>
          <a:p>
            <a:pPr>
              <a:lnSpc>
                <a:spcPct val="140000"/>
              </a:lnSpc>
            </a:pPr>
            <a:r>
              <a:rPr lang="en-US" sz="1500">
                <a:solidFill>
                  <a:schemeClr val="dk1">
                    <a:alpha val="100000"/>
                  </a:schemeClr>
                </a:solidFill>
                <a:latin typeface="Noto Sans SC"/>
                <a:ea typeface="Noto Sans SC"/>
                <a:cs typeface="Noto Sans SC"/>
              </a:rPr>
              <a:t>Based on Westgard rules or eight major discrimination principles (such as 1 point exceeding 3σ, 6 consecutive points increasing/decreasing, 8 consecutive points without C zone, etc.), abnormal fluctuations are identified through statistical probability. For example, the probability of 6 consecutive points of decline is only 0.13665%, and special reasons need to be investigated immediately.</a:t>
            </a:r>
            <a:endParaRPr lang="en-US" sz="1500">
              <a:solidFill>
                <a:schemeClr val="dk1">
                  <a:alpha val="100000"/>
                </a:schemeClr>
              </a:solidFill>
              <a:latin typeface="Noto Sans SC"/>
              <a:ea typeface="Noto Sans SC"/>
              <a:cs typeface="Noto Sans SC"/>
            </a:endParaRPr>
          </a:p>
        </p:txBody>
      </p:sp>
      <p:sp>
        <p:nvSpPr>
          <p:cNvPr id="7" name="TextBox 7"/>
          <p:cNvSpPr txBox="1"/>
          <p:nvPr/>
        </p:nvSpPr>
        <p:spPr>
          <a:xfrm>
            <a:off x="3334188" y="2951068"/>
            <a:ext cx="7146070" cy="449970"/>
          </a:xfrm>
          <a:prstGeom prst="rect">
            <a:avLst/>
          </a:prstGeom>
        </p:spPr>
        <p:txBody>
          <a:bodyPr vert="horz" wrap="square" lIns="114300" tIns="57150" rIns="114300" bIns="57150" rtlCol="0" anchor="ctr" anchorCtr="0">
            <a:noAutofit/>
          </a:bodyPr>
          <a:lstStyle/>
          <a:p>
            <a:pPr>
              <a:lnSpc>
                <a:spcPct val="77000"/>
              </a:lnSpc>
            </a:pPr>
            <a:r>
              <a:rPr lang="en-US" sz="2000" b="1">
                <a:solidFill>
                  <a:schemeClr val="accent1">
                    <a:alpha val="100000"/>
                  </a:schemeClr>
                </a:solidFill>
                <a:latin typeface="Noto Sans SC"/>
                <a:ea typeface="Noto Sans SC"/>
                <a:cs typeface="Noto Sans SC"/>
              </a:rPr>
              <a:t>Application of Discrimination Criterion</a:t>
            </a:r>
            <a:endParaRPr lang="en-US" sz="2000" b="1">
              <a:solidFill>
                <a:schemeClr val="accent1">
                  <a:alpha val="100000"/>
                </a:schemeClr>
              </a:solidFill>
              <a:latin typeface="Noto Sans SC"/>
              <a:ea typeface="Noto Sans SC"/>
              <a:cs typeface="Noto Sans SC"/>
            </a:endParaRPr>
          </a:p>
        </p:txBody>
      </p:sp>
      <p:sp>
        <p:nvSpPr>
          <p:cNvPr id="8" name="TextBox 8"/>
          <p:cNvSpPr txBox="1"/>
          <p:nvPr/>
        </p:nvSpPr>
        <p:spPr>
          <a:xfrm>
            <a:off x="3327792" y="5099311"/>
            <a:ext cx="8109936" cy="1151241"/>
          </a:xfrm>
          <a:prstGeom prst="rect">
            <a:avLst/>
          </a:prstGeom>
        </p:spPr>
        <p:txBody>
          <a:bodyPr vert="horz" wrap="square" lIns="114300" tIns="57150" rIns="114300" bIns="57150" rtlCol="0" anchor="t" anchorCtr="0">
            <a:noAutofit/>
          </a:bodyPr>
          <a:lstStyle/>
          <a:p>
            <a:pPr>
              <a:lnSpc>
                <a:spcPct val="140000"/>
              </a:lnSpc>
            </a:pPr>
            <a:r>
              <a:rPr lang="en-US" sz="1500">
                <a:solidFill>
                  <a:schemeClr val="dk1">
                    <a:alpha val="100000"/>
                  </a:schemeClr>
                </a:solidFill>
                <a:latin typeface="Noto Sans SC"/>
                <a:ea typeface="Noto Sans SC"/>
                <a:cs typeface="Noto Sans SC"/>
              </a:rPr>
              <a:t>Rules can be simplified for high Sigma level (&gt;4σ) processes, while low Sigma levels need to be superimposed with multiple rules for strict control, such as combining 1-3S/2-2S rules to increase sensitivity.</a:t>
            </a:r>
            <a:endParaRPr lang="en-US" sz="1500">
              <a:solidFill>
                <a:schemeClr val="dk1">
                  <a:alpha val="100000"/>
                </a:schemeClr>
              </a:solidFill>
              <a:latin typeface="Noto Sans SC"/>
              <a:ea typeface="Noto Sans SC"/>
              <a:cs typeface="Noto Sans SC"/>
            </a:endParaRPr>
          </a:p>
        </p:txBody>
      </p:sp>
      <p:sp>
        <p:nvSpPr>
          <p:cNvPr id="9" name="TextBox 9"/>
          <p:cNvSpPr txBox="1"/>
          <p:nvPr/>
        </p:nvSpPr>
        <p:spPr>
          <a:xfrm>
            <a:off x="3327792" y="4660573"/>
            <a:ext cx="7146070" cy="449970"/>
          </a:xfrm>
          <a:prstGeom prst="rect">
            <a:avLst/>
          </a:prstGeom>
        </p:spPr>
        <p:txBody>
          <a:bodyPr vert="horz" wrap="square" lIns="114300" tIns="57150" rIns="114300" bIns="57150" rtlCol="0" anchor="ctr" anchorCtr="0">
            <a:noAutofit/>
          </a:bodyPr>
          <a:lstStyle/>
          <a:p>
            <a:pPr>
              <a:lnSpc>
                <a:spcPct val="77000"/>
              </a:lnSpc>
            </a:pPr>
            <a:r>
              <a:rPr lang="en-US" sz="2000" b="1">
                <a:solidFill>
                  <a:schemeClr val="accent1">
                    <a:alpha val="100000"/>
                  </a:schemeClr>
                </a:solidFill>
                <a:latin typeface="Noto Sans SC"/>
                <a:ea typeface="Noto Sans SC"/>
                <a:cs typeface="Noto Sans SC"/>
              </a:rPr>
              <a:t>Dynamically adjust strategies</a:t>
            </a:r>
            <a:endParaRPr lang="en-US" sz="2000" b="1">
              <a:solidFill>
                <a:schemeClr val="accent1">
                  <a:alpha val="100000"/>
                </a:schemeClr>
              </a:solidFill>
              <a:latin typeface="Noto Sans SC"/>
              <a:ea typeface="Noto Sans SC"/>
              <a:cs typeface="Noto Sans SC"/>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591125" y="2110894"/>
            <a:ext cx="3696560" cy="1622772"/>
          </a:xfrm>
          <a:prstGeom prst="rect">
            <a:avLst/>
          </a:prstGeom>
          <a:noFill/>
        </p:spPr>
        <p:txBody>
          <a:bodyPr vert="horz" wrap="square" lIns="91440" tIns="45720" rIns="91440" bIns="45720" rtlCol="0" anchor="t" anchorCtr="0">
            <a:noAutofit/>
          </a:bodyPr>
          <a:lstStyle/>
          <a:p>
            <a:pPr algn="ctr">
              <a:lnSpc>
                <a:spcPct val="140000"/>
              </a:lnSpc>
            </a:pPr>
            <a:r>
              <a:rPr lang="en-US" sz="1500">
                <a:solidFill>
                  <a:schemeClr val="dk1">
                    <a:alpha val="100000"/>
                  </a:schemeClr>
                </a:solidFill>
                <a:latin typeface="Noto Sans SC"/>
                <a:ea typeface="Noto Sans SC"/>
                <a:cs typeface="Noto Sans SC"/>
              </a:rPr>
              <a:t>The document needs to clarify key input/output variables (KPIV/KPOV), measurement methods, sampling frequency and responsible persons to ensure operational consistency. For example, the inspection process needs to label the instrument calibration steps and allowable error ranges.</a:t>
            </a:r>
            <a:endParaRPr lang="en-US" sz="1500">
              <a:solidFill>
                <a:schemeClr val="dk1">
                  <a:alpha val="100000"/>
                </a:schemeClr>
              </a:solidFill>
              <a:latin typeface="Noto Sans SC"/>
              <a:ea typeface="Noto Sans SC"/>
              <a:cs typeface="Noto Sans SC"/>
            </a:endParaRPr>
          </a:p>
        </p:txBody>
      </p:sp>
      <p:sp>
        <p:nvSpPr>
          <p:cNvPr id="3" name="TextBox 3"/>
          <p:cNvSpPr txBox="1"/>
          <p:nvPr/>
        </p:nvSpPr>
        <p:spPr>
          <a:xfrm>
            <a:off x="607698" y="1650147"/>
            <a:ext cx="3679987" cy="560841"/>
          </a:xfrm>
          <a:prstGeom prst="rect">
            <a:avLst/>
          </a:prstGeom>
          <a:noFill/>
        </p:spPr>
        <p:txBody>
          <a:bodyPr vert="horz" wrap="square" lIns="91440" tIns="45720" rIns="91440" bIns="45720" rtlCol="0" anchor="ctr" anchorCtr="0">
            <a:noAutofit/>
          </a:bodyPr>
          <a:lstStyle/>
          <a:p>
            <a:pPr algn="ctr">
              <a:lnSpc>
                <a:spcPct val="120000"/>
              </a:lnSpc>
            </a:pPr>
            <a:r>
              <a:rPr lang="en-US" sz="2400" b="1">
                <a:solidFill>
                  <a:schemeClr val="accent1">
                    <a:alpha val="100000"/>
                  </a:schemeClr>
                </a:solidFill>
                <a:latin typeface="Noto Sans SC"/>
                <a:ea typeface="Noto Sans SC"/>
                <a:cs typeface="Noto Sans SC"/>
              </a:rPr>
              <a:t>SOP writing specifications</a:t>
            </a:r>
            <a:endParaRPr lang="en-US" sz="2400" b="1">
              <a:solidFill>
                <a:schemeClr val="accent1">
                  <a:alpha val="100000"/>
                </a:schemeClr>
              </a:solidFill>
              <a:latin typeface="Noto Sans SC"/>
              <a:ea typeface="Noto Sans SC"/>
              <a:cs typeface="Noto Sans SC"/>
            </a:endParaRPr>
          </a:p>
        </p:txBody>
      </p:sp>
      <p:sp>
        <p:nvSpPr>
          <p:cNvPr id="4" name="TextBox 4"/>
          <p:cNvSpPr txBox="1"/>
          <p:nvPr/>
        </p:nvSpPr>
        <p:spPr>
          <a:xfrm>
            <a:off x="563125" y="4426629"/>
            <a:ext cx="3724560" cy="1622772"/>
          </a:xfrm>
          <a:prstGeom prst="rect">
            <a:avLst/>
          </a:prstGeom>
          <a:noFill/>
        </p:spPr>
        <p:txBody>
          <a:bodyPr vert="horz" wrap="square" lIns="91440" tIns="45720" rIns="91440" bIns="45720" rtlCol="0" anchor="t" anchorCtr="0">
            <a:noAutofit/>
          </a:bodyPr>
          <a:lstStyle/>
          <a:p>
            <a:pPr algn="ctr">
              <a:lnSpc>
                <a:spcPct val="140000"/>
              </a:lnSpc>
            </a:pPr>
            <a:r>
              <a:rPr lang="en-US" sz="1500">
                <a:solidFill>
                  <a:schemeClr val="dk1">
                    <a:alpha val="100000"/>
                  </a:schemeClr>
                </a:solidFill>
                <a:latin typeface="Noto Sans SC"/>
                <a:ea typeface="Noto Sans SC"/>
                <a:cs typeface="Noto Sans SC"/>
              </a:rPr>
              <a:t>Establish a document revision log and associate the reasons for changes (such as process updates); synchronize and archive employee training signature pages to ensure that the executive level understands the latest requirements.</a:t>
            </a:r>
            <a:endParaRPr lang="en-US" sz="1500">
              <a:solidFill>
                <a:schemeClr val="dk1">
                  <a:alpha val="100000"/>
                </a:schemeClr>
              </a:solidFill>
              <a:latin typeface="Noto Sans SC"/>
              <a:ea typeface="Noto Sans SC"/>
              <a:cs typeface="Noto Sans SC"/>
            </a:endParaRPr>
          </a:p>
        </p:txBody>
      </p:sp>
      <p:sp>
        <p:nvSpPr>
          <p:cNvPr id="5" name="TextBox 5"/>
          <p:cNvSpPr txBox="1"/>
          <p:nvPr/>
        </p:nvSpPr>
        <p:spPr>
          <a:xfrm>
            <a:off x="579698" y="3965882"/>
            <a:ext cx="3707987" cy="560841"/>
          </a:xfrm>
          <a:prstGeom prst="rect">
            <a:avLst/>
          </a:prstGeom>
          <a:noFill/>
        </p:spPr>
        <p:txBody>
          <a:bodyPr vert="horz" wrap="square" lIns="91440" tIns="45720" rIns="91440" bIns="45720" rtlCol="0" anchor="ctr" anchorCtr="0">
            <a:noAutofit/>
          </a:bodyPr>
          <a:lstStyle/>
          <a:p>
            <a:pPr algn="ctr">
              <a:lnSpc>
                <a:spcPct val="120000"/>
              </a:lnSpc>
            </a:pPr>
            <a:r>
              <a:rPr lang="en-US" sz="2400" b="1">
                <a:solidFill>
                  <a:schemeClr val="accent1">
                    <a:alpha val="100000"/>
                  </a:schemeClr>
                </a:solidFill>
                <a:latin typeface="Noto Sans SC"/>
                <a:ea typeface="Noto Sans SC"/>
                <a:cs typeface="Noto Sans SC"/>
              </a:rPr>
              <a:t>Version control and training records</a:t>
            </a:r>
            <a:endParaRPr lang="en-US" sz="2400" b="1">
              <a:solidFill>
                <a:schemeClr val="accent1">
                  <a:alpha val="100000"/>
                </a:schemeClr>
              </a:solidFill>
              <a:latin typeface="Noto Sans SC"/>
              <a:ea typeface="Noto Sans SC"/>
              <a:cs typeface="Noto Sans SC"/>
            </a:endParaRPr>
          </a:p>
        </p:txBody>
      </p:sp>
      <p:sp>
        <p:nvSpPr>
          <p:cNvPr id="6" name="TextBox 6"/>
          <p:cNvSpPr txBox="1"/>
          <p:nvPr/>
        </p:nvSpPr>
        <p:spPr>
          <a:xfrm>
            <a:off x="7913397" y="2110894"/>
            <a:ext cx="3636800" cy="1622772"/>
          </a:xfrm>
          <a:prstGeom prst="rect">
            <a:avLst/>
          </a:prstGeom>
          <a:noFill/>
        </p:spPr>
        <p:txBody>
          <a:bodyPr vert="horz" wrap="square" lIns="91440" tIns="45720" rIns="91440" bIns="45720" rtlCol="0" anchor="t" anchorCtr="0">
            <a:noAutofit/>
          </a:bodyPr>
          <a:lstStyle/>
          <a:p>
            <a:pPr algn="ctr">
              <a:lnSpc>
                <a:spcPct val="140000"/>
              </a:lnSpc>
            </a:pPr>
            <a:r>
              <a:rPr lang="en-US" sz="1500">
                <a:solidFill>
                  <a:schemeClr val="dk1">
                    <a:alpha val="100000"/>
                  </a:schemeClr>
                </a:solidFill>
                <a:latin typeface="Noto Sans SC"/>
                <a:ea typeface="Noto Sans SC"/>
                <a:cs typeface="Noto Sans SC"/>
              </a:rPr>
              <a:t>Integrate control chart templates, trend analysis tables, and historical data comparison modules into the document to facilitate real-time monitoring. The attached SPC software screenshot explains the data entry path.</a:t>
            </a:r>
            <a:endParaRPr lang="en-US" sz="1500">
              <a:solidFill>
                <a:schemeClr val="dk1">
                  <a:alpha val="100000"/>
                </a:schemeClr>
              </a:solidFill>
              <a:latin typeface="Noto Sans SC"/>
              <a:ea typeface="Noto Sans SC"/>
              <a:cs typeface="Noto Sans SC"/>
            </a:endParaRPr>
          </a:p>
        </p:txBody>
      </p:sp>
      <p:sp>
        <p:nvSpPr>
          <p:cNvPr id="7" name="TextBox 7"/>
          <p:cNvSpPr txBox="1"/>
          <p:nvPr/>
        </p:nvSpPr>
        <p:spPr>
          <a:xfrm>
            <a:off x="7913397" y="1650147"/>
            <a:ext cx="3653373" cy="560841"/>
          </a:xfrm>
          <a:prstGeom prst="rect">
            <a:avLst/>
          </a:prstGeom>
          <a:noFill/>
        </p:spPr>
        <p:txBody>
          <a:bodyPr vert="horz" wrap="square" lIns="91440" tIns="45720" rIns="91440" bIns="45720" rtlCol="0" anchor="ctr" anchorCtr="0">
            <a:noAutofit/>
          </a:bodyPr>
          <a:lstStyle/>
          <a:p>
            <a:pPr algn="ctr">
              <a:lnSpc>
                <a:spcPct val="120000"/>
              </a:lnSpc>
            </a:pPr>
            <a:r>
              <a:rPr lang="en-US" sz="2400" b="1">
                <a:solidFill>
                  <a:schemeClr val="accent1">
                    <a:alpha val="100000"/>
                  </a:schemeClr>
                </a:solidFill>
                <a:latin typeface="Noto Sans SC"/>
                <a:ea typeface="Noto Sans SC"/>
                <a:cs typeface="Noto Sans SC"/>
              </a:rPr>
              <a:t>Visual tool embedding</a:t>
            </a:r>
            <a:endParaRPr lang="en-US" sz="2400" b="1">
              <a:solidFill>
                <a:schemeClr val="accent1">
                  <a:alpha val="100000"/>
                </a:schemeClr>
              </a:solidFill>
              <a:latin typeface="Noto Sans SC"/>
              <a:ea typeface="Noto Sans SC"/>
              <a:cs typeface="Noto Sans SC"/>
            </a:endParaRPr>
          </a:p>
        </p:txBody>
      </p:sp>
      <p:sp>
        <p:nvSpPr>
          <p:cNvPr id="8" name="TextBox 8"/>
          <p:cNvSpPr txBox="1"/>
          <p:nvPr/>
        </p:nvSpPr>
        <p:spPr>
          <a:xfrm>
            <a:off x="7913397" y="4426629"/>
            <a:ext cx="3608800" cy="1622772"/>
          </a:xfrm>
          <a:prstGeom prst="rect">
            <a:avLst/>
          </a:prstGeom>
          <a:noFill/>
        </p:spPr>
        <p:txBody>
          <a:bodyPr vert="horz" wrap="square" lIns="91440" tIns="45720" rIns="91440" bIns="45720" rtlCol="0" anchor="t" anchorCtr="0">
            <a:noAutofit/>
          </a:bodyPr>
          <a:lstStyle/>
          <a:p>
            <a:pPr algn="ctr">
              <a:lnSpc>
                <a:spcPct val="140000"/>
              </a:lnSpc>
            </a:pPr>
            <a:r>
              <a:rPr lang="en-US" sz="1500">
                <a:solidFill>
                  <a:schemeClr val="dk1">
                    <a:alpha val="100000"/>
                  </a:schemeClr>
                </a:solidFill>
                <a:latin typeface="Noto Sans SC"/>
                <a:ea typeface="Noto Sans SC"/>
                <a:cs typeface="Noto Sans SC"/>
              </a:rPr>
              <a:t>Define the interaction nodes of quality, production, and engineering departments, such as abnormal line shutdown authority, frequency of joint review meetings, etc., to avoid ambiguity of responsibilities.</a:t>
            </a:r>
            <a:endParaRPr lang="en-US" sz="1500">
              <a:solidFill>
                <a:schemeClr val="dk1">
                  <a:alpha val="100000"/>
                </a:schemeClr>
              </a:solidFill>
              <a:latin typeface="Noto Sans SC"/>
              <a:ea typeface="Noto Sans SC"/>
              <a:cs typeface="Noto Sans SC"/>
            </a:endParaRPr>
          </a:p>
        </p:txBody>
      </p:sp>
      <p:sp>
        <p:nvSpPr>
          <p:cNvPr id="9" name="TextBox 9"/>
          <p:cNvSpPr txBox="1"/>
          <p:nvPr/>
        </p:nvSpPr>
        <p:spPr>
          <a:xfrm>
            <a:off x="7913397" y="3965882"/>
            <a:ext cx="3625373" cy="560841"/>
          </a:xfrm>
          <a:prstGeom prst="rect">
            <a:avLst/>
          </a:prstGeom>
          <a:noFill/>
        </p:spPr>
        <p:txBody>
          <a:bodyPr vert="horz" wrap="square" lIns="91440" tIns="45720" rIns="91440" bIns="45720" rtlCol="0" anchor="ctr" anchorCtr="0">
            <a:noAutofit/>
          </a:bodyPr>
          <a:lstStyle/>
          <a:p>
            <a:pPr algn="ctr">
              <a:lnSpc>
                <a:spcPct val="120000"/>
              </a:lnSpc>
            </a:pPr>
            <a:r>
              <a:rPr lang="en-US" sz="2400" b="1">
                <a:solidFill>
                  <a:schemeClr val="accent1">
                    <a:alpha val="100000"/>
                  </a:schemeClr>
                </a:solidFill>
                <a:latin typeface="Noto Sans SC"/>
                <a:ea typeface="Noto Sans SC"/>
                <a:cs typeface="Noto Sans SC"/>
              </a:rPr>
              <a:t>Cross-department collaboration terms</a:t>
            </a:r>
            <a:endParaRPr lang="en-US" sz="2400" b="1">
              <a:solidFill>
                <a:schemeClr val="accent1">
                  <a:alpha val="100000"/>
                </a:schemeClr>
              </a:solidFill>
              <a:latin typeface="Noto Sans SC"/>
              <a:ea typeface="Noto Sans SC"/>
              <a:cs typeface="Noto Sans SC"/>
            </a:endParaRPr>
          </a:p>
        </p:txBody>
      </p:sp>
      <p:sp>
        <p:nvSpPr>
          <p:cNvPr id="10" name="TextBox 10"/>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Process control standardization documents</a:t>
            </a:r>
            <a:endParaRPr lang="en-US" sz="3000" b="1">
              <a:solidFill>
                <a:schemeClr val="dk2">
                  <a:alpha val="100000"/>
                </a:schemeClr>
              </a:solidFill>
              <a:latin typeface="Noto Sans SC"/>
              <a:ea typeface="Noto Sans SC"/>
              <a:cs typeface="Noto Sans SC"/>
            </a:endParaRPr>
          </a:p>
        </p:txBody>
      </p:sp>
      <p:sp>
        <p:nvSpPr>
          <p:cNvPr id="11" name="Freeform 11"/>
          <p:cNvSpPr/>
          <p:nvPr/>
        </p:nvSpPr>
        <p:spPr>
          <a:xfrm>
            <a:off x="5298153" y="3104315"/>
            <a:ext cx="1597488" cy="1597488"/>
          </a:xfrm>
          <a:custGeom>
            <a:avLst/>
            <a:gdLst/>
            <a:ahLst/>
            <a:cxnLst/>
            <a:rect l="l" t="t" r="r" b="b"/>
            <a:pathLst>
              <a:path w="890" h="890">
                <a:moveTo>
                  <a:pt x="0" y="445"/>
                </a:moveTo>
                <a:lnTo>
                  <a:pt x="445" y="0"/>
                </a:lnTo>
                <a:lnTo>
                  <a:pt x="890" y="445"/>
                </a:lnTo>
                <a:lnTo>
                  <a:pt x="445" y="890"/>
                </a:lnTo>
                <a:lnTo>
                  <a:pt x="0" y="445"/>
                </a:lnTo>
              </a:path>
            </a:pathLst>
          </a:custGeom>
          <a:solidFill>
            <a:schemeClr val="accent1">
              <a:alpha val="100000"/>
            </a:schemeClr>
          </a:solidFill>
        </p:spPr>
      </p:sp>
      <p:sp>
        <p:nvSpPr>
          <p:cNvPr id="12" name="Freeform 12"/>
          <p:cNvSpPr/>
          <p:nvPr/>
        </p:nvSpPr>
        <p:spPr>
          <a:xfrm>
            <a:off x="4434792" y="2240953"/>
            <a:ext cx="1597488" cy="1597488"/>
          </a:xfrm>
          <a:custGeom>
            <a:avLst/>
            <a:gdLst/>
            <a:ahLst/>
            <a:cxnLst/>
            <a:rect l="l" t="t" r="r" b="b"/>
            <a:pathLst>
              <a:path w="890" h="890">
                <a:moveTo>
                  <a:pt x="0" y="445"/>
                </a:moveTo>
                <a:lnTo>
                  <a:pt x="445" y="0"/>
                </a:lnTo>
                <a:lnTo>
                  <a:pt x="890" y="445"/>
                </a:lnTo>
                <a:lnTo>
                  <a:pt x="445" y="890"/>
                </a:lnTo>
                <a:lnTo>
                  <a:pt x="0" y="445"/>
                </a:lnTo>
              </a:path>
            </a:pathLst>
          </a:custGeom>
          <a:solidFill>
            <a:schemeClr val="accent2">
              <a:alpha val="100000"/>
            </a:schemeClr>
          </a:solidFill>
        </p:spPr>
      </p:sp>
      <p:sp>
        <p:nvSpPr>
          <p:cNvPr id="13" name="Freeform 13"/>
          <p:cNvSpPr/>
          <p:nvPr/>
        </p:nvSpPr>
        <p:spPr>
          <a:xfrm>
            <a:off x="6159720" y="3965882"/>
            <a:ext cx="1597488" cy="1597488"/>
          </a:xfrm>
          <a:custGeom>
            <a:avLst/>
            <a:gdLst/>
            <a:ahLst/>
            <a:cxnLst/>
            <a:rect l="l" t="t" r="r" b="b"/>
            <a:pathLst>
              <a:path w="890" h="890">
                <a:moveTo>
                  <a:pt x="0" y="445"/>
                </a:moveTo>
                <a:lnTo>
                  <a:pt x="445" y="0"/>
                </a:lnTo>
                <a:lnTo>
                  <a:pt x="890" y="445"/>
                </a:lnTo>
                <a:lnTo>
                  <a:pt x="445" y="890"/>
                </a:lnTo>
                <a:lnTo>
                  <a:pt x="0" y="445"/>
                </a:lnTo>
              </a:path>
            </a:pathLst>
          </a:custGeom>
          <a:solidFill>
            <a:schemeClr val="accent2">
              <a:alpha val="100000"/>
            </a:schemeClr>
          </a:solidFill>
        </p:spPr>
      </p:sp>
      <p:sp>
        <p:nvSpPr>
          <p:cNvPr id="14" name="Freeform 14"/>
          <p:cNvSpPr/>
          <p:nvPr/>
        </p:nvSpPr>
        <p:spPr>
          <a:xfrm>
            <a:off x="6159720" y="2240953"/>
            <a:ext cx="1597488" cy="1597488"/>
          </a:xfrm>
          <a:custGeom>
            <a:avLst/>
            <a:gdLst/>
            <a:ahLst/>
            <a:cxnLst/>
            <a:rect l="l" t="t" r="r" b="b"/>
            <a:pathLst>
              <a:path w="890" h="890">
                <a:moveTo>
                  <a:pt x="0" y="445"/>
                </a:moveTo>
                <a:lnTo>
                  <a:pt x="445" y="0"/>
                </a:lnTo>
                <a:lnTo>
                  <a:pt x="890" y="445"/>
                </a:lnTo>
                <a:lnTo>
                  <a:pt x="445" y="890"/>
                </a:lnTo>
                <a:lnTo>
                  <a:pt x="0" y="445"/>
                </a:lnTo>
              </a:path>
            </a:pathLst>
          </a:custGeom>
          <a:solidFill>
            <a:schemeClr val="accent1">
              <a:alpha val="100000"/>
            </a:schemeClr>
          </a:solidFill>
        </p:spPr>
      </p:sp>
      <p:sp>
        <p:nvSpPr>
          <p:cNvPr id="15" name="Freeform 15"/>
          <p:cNvSpPr/>
          <p:nvPr/>
        </p:nvSpPr>
        <p:spPr>
          <a:xfrm>
            <a:off x="4434792" y="3965882"/>
            <a:ext cx="1597488" cy="1597488"/>
          </a:xfrm>
          <a:custGeom>
            <a:avLst/>
            <a:gdLst/>
            <a:ahLst/>
            <a:cxnLst/>
            <a:rect l="l" t="t" r="r" b="b"/>
            <a:pathLst>
              <a:path w="890" h="890">
                <a:moveTo>
                  <a:pt x="0" y="445"/>
                </a:moveTo>
                <a:lnTo>
                  <a:pt x="445" y="0"/>
                </a:lnTo>
                <a:lnTo>
                  <a:pt x="890" y="445"/>
                </a:lnTo>
                <a:lnTo>
                  <a:pt x="445" y="890"/>
                </a:lnTo>
                <a:lnTo>
                  <a:pt x="0" y="445"/>
                </a:lnTo>
              </a:path>
            </a:pathLst>
          </a:custGeom>
          <a:solidFill>
            <a:schemeClr val="accent1">
              <a:alpha val="100000"/>
            </a:schemeClr>
          </a:solidFill>
        </p:spPr>
      </p:sp>
      <p:sp>
        <p:nvSpPr>
          <p:cNvPr id="16" name="TextBox 16"/>
          <p:cNvSpPr txBox="1"/>
          <p:nvPr/>
        </p:nvSpPr>
        <p:spPr>
          <a:xfrm>
            <a:off x="4808721" y="2798715"/>
            <a:ext cx="849630" cy="481965"/>
          </a:xfrm>
          <a:prstGeom prst="rect">
            <a:avLst/>
          </a:prstGeom>
        </p:spPr>
        <p:txBody>
          <a:bodyPr vert="horz" wrap="square" lIns="91440" tIns="45720" rIns="91440" bIns="45720" rtlCol="0" anchor="ctr" anchorCtr="0">
            <a:spAutoFit/>
          </a:bodyPr>
          <a:lstStyle/>
          <a:p>
            <a:pPr algn="ctr">
              <a:lnSpc>
                <a:spcPct val="100000"/>
              </a:lnSpc>
              <a:spcBef>
                <a:spcPts val="375"/>
              </a:spcBef>
            </a:pPr>
            <a:r>
              <a:rPr lang="en-US" sz="2400">
                <a:solidFill>
                  <a:srgbClr val="FFFFFF">
                    <a:alpha val="100000"/>
                  </a:srgbClr>
                </a:solidFill>
                <a:latin typeface="Noto Sans SC"/>
                <a:ea typeface="Noto Sans SC"/>
                <a:cs typeface="Noto Sans SC"/>
              </a:rPr>
              <a:t>01</a:t>
            </a:r>
            <a:endParaRPr lang="en-US" sz="2400">
              <a:solidFill>
                <a:srgbClr val="FFFFFF">
                  <a:alpha val="100000"/>
                </a:srgbClr>
              </a:solidFill>
              <a:latin typeface="Noto Sans SC"/>
              <a:ea typeface="Noto Sans SC"/>
              <a:cs typeface="Noto Sans SC"/>
            </a:endParaRPr>
          </a:p>
        </p:txBody>
      </p:sp>
      <p:sp>
        <p:nvSpPr>
          <p:cNvPr id="17" name="TextBox 17"/>
          <p:cNvSpPr txBox="1"/>
          <p:nvPr/>
        </p:nvSpPr>
        <p:spPr>
          <a:xfrm>
            <a:off x="6533649" y="2798715"/>
            <a:ext cx="849630" cy="481965"/>
          </a:xfrm>
          <a:prstGeom prst="rect">
            <a:avLst/>
          </a:prstGeom>
        </p:spPr>
        <p:txBody>
          <a:bodyPr vert="horz" wrap="square" lIns="91440" tIns="45720" rIns="91440" bIns="45720" rtlCol="0" anchor="ctr" anchorCtr="0">
            <a:spAutoFit/>
          </a:bodyPr>
          <a:lstStyle/>
          <a:p>
            <a:pPr algn="ctr">
              <a:lnSpc>
                <a:spcPct val="100000"/>
              </a:lnSpc>
              <a:spcBef>
                <a:spcPts val="375"/>
              </a:spcBef>
            </a:pPr>
            <a:r>
              <a:rPr lang="en-US" sz="2400">
                <a:solidFill>
                  <a:srgbClr val="FFFFFF">
                    <a:alpha val="100000"/>
                  </a:srgbClr>
                </a:solidFill>
                <a:latin typeface="Noto Sans SC"/>
                <a:ea typeface="Noto Sans SC"/>
                <a:cs typeface="Noto Sans SC"/>
              </a:rPr>
              <a:t>02</a:t>
            </a:r>
            <a:endParaRPr lang="en-US" sz="2400">
              <a:solidFill>
                <a:srgbClr val="FFFFFF">
                  <a:alpha val="100000"/>
                </a:srgbClr>
              </a:solidFill>
              <a:latin typeface="Noto Sans SC"/>
              <a:ea typeface="Noto Sans SC"/>
              <a:cs typeface="Noto Sans SC"/>
            </a:endParaRPr>
          </a:p>
        </p:txBody>
      </p:sp>
      <p:sp>
        <p:nvSpPr>
          <p:cNvPr id="18" name="TextBox 18"/>
          <p:cNvSpPr txBox="1"/>
          <p:nvPr/>
        </p:nvSpPr>
        <p:spPr>
          <a:xfrm>
            <a:off x="4808721" y="4523643"/>
            <a:ext cx="849630" cy="481965"/>
          </a:xfrm>
          <a:prstGeom prst="rect">
            <a:avLst/>
          </a:prstGeom>
        </p:spPr>
        <p:txBody>
          <a:bodyPr vert="horz" wrap="square" lIns="91440" tIns="45720" rIns="91440" bIns="45720" rtlCol="0" anchor="ctr" anchorCtr="0">
            <a:spAutoFit/>
          </a:bodyPr>
          <a:lstStyle/>
          <a:p>
            <a:pPr algn="ctr">
              <a:lnSpc>
                <a:spcPct val="100000"/>
              </a:lnSpc>
              <a:spcBef>
                <a:spcPts val="375"/>
              </a:spcBef>
            </a:pPr>
            <a:r>
              <a:rPr lang="en-US" sz="2400">
                <a:solidFill>
                  <a:srgbClr val="FFFFFF">
                    <a:alpha val="100000"/>
                  </a:srgbClr>
                </a:solidFill>
                <a:latin typeface="Noto Sans SC"/>
                <a:ea typeface="Noto Sans SC"/>
                <a:cs typeface="Noto Sans SC"/>
              </a:rPr>
              <a:t>03</a:t>
            </a:r>
            <a:endParaRPr lang="en-US" sz="2400">
              <a:solidFill>
                <a:srgbClr val="FFFFFF">
                  <a:alpha val="100000"/>
                </a:srgbClr>
              </a:solidFill>
              <a:latin typeface="Noto Sans SC"/>
              <a:ea typeface="Noto Sans SC"/>
              <a:cs typeface="Noto Sans SC"/>
            </a:endParaRPr>
          </a:p>
        </p:txBody>
      </p:sp>
      <p:sp>
        <p:nvSpPr>
          <p:cNvPr id="19" name="TextBox 19"/>
          <p:cNvSpPr txBox="1"/>
          <p:nvPr/>
        </p:nvSpPr>
        <p:spPr>
          <a:xfrm>
            <a:off x="6533649" y="4523643"/>
            <a:ext cx="849630" cy="481965"/>
          </a:xfrm>
          <a:prstGeom prst="rect">
            <a:avLst/>
          </a:prstGeom>
        </p:spPr>
        <p:txBody>
          <a:bodyPr vert="horz" wrap="square" lIns="91440" tIns="45720" rIns="91440" bIns="45720" rtlCol="0" anchor="ctr" anchorCtr="0">
            <a:spAutoFit/>
          </a:bodyPr>
          <a:lstStyle/>
          <a:p>
            <a:pPr algn="ctr">
              <a:lnSpc>
                <a:spcPct val="100000"/>
              </a:lnSpc>
              <a:spcBef>
                <a:spcPts val="375"/>
              </a:spcBef>
            </a:pPr>
            <a:r>
              <a:rPr lang="en-US" sz="2400">
                <a:solidFill>
                  <a:srgbClr val="FFFFFF">
                    <a:alpha val="100000"/>
                  </a:srgbClr>
                </a:solidFill>
                <a:latin typeface="Noto Sans SC"/>
                <a:ea typeface="Noto Sans SC"/>
                <a:cs typeface="Noto Sans SC"/>
              </a:rPr>
              <a:t>04</a:t>
            </a:r>
            <a:endParaRPr lang="en-US" sz="2400">
              <a:solidFill>
                <a:srgbClr val="FFFFFF">
                  <a:alpha val="100000"/>
                </a:srgbClr>
              </a:solidFill>
              <a:latin typeface="Noto Sans SC"/>
              <a:ea typeface="Noto Sans SC"/>
              <a:cs typeface="Noto Sans SC"/>
            </a:endParaRPr>
          </a:p>
        </p:txBody>
      </p:sp>
      <p:sp>
        <p:nvSpPr>
          <p:cNvPr id="20" name="Freeform 20"/>
          <p:cNvSpPr/>
          <p:nvPr/>
        </p:nvSpPr>
        <p:spPr>
          <a:xfrm>
            <a:off x="5811147" y="3680132"/>
            <a:ext cx="571500" cy="571500"/>
          </a:xfrm>
          <a:custGeom>
            <a:avLst/>
            <a:gdLst/>
            <a:ahLst/>
            <a:cxnLst/>
            <a:rect l="l" t="t" r="r" b="b"/>
            <a:pathLst>
              <a:path w="9753600" h="9753600">
                <a:moveTo>
                  <a:pt x="9480575" y="2318400"/>
                </a:moveTo>
                <a:cubicBezTo>
                  <a:pt x="9330477" y="1970037"/>
                  <a:pt x="9115410" y="1658638"/>
                  <a:pt x="8843216" y="1390924"/>
                </a:cubicBezTo>
                <a:cubicBezTo>
                  <a:pt x="8571022" y="1124331"/>
                  <a:pt x="8255142" y="915985"/>
                  <a:pt x="7902298" y="769247"/>
                </a:cubicBezTo>
                <a:cubicBezTo>
                  <a:pt x="7538253" y="618028"/>
                  <a:pt x="7152924" y="541858"/>
                  <a:pt x="6755275" y="541858"/>
                </a:cubicBezTo>
                <a:cubicBezTo>
                  <a:pt x="6203046" y="541858"/>
                  <a:pt x="5664258" y="693077"/>
                  <a:pt x="5196040" y="978713"/>
                </a:cubicBezTo>
                <a:cubicBezTo>
                  <a:pt x="5084026" y="1047041"/>
                  <a:pt x="4977613" y="1122091"/>
                  <a:pt x="4876800" y="1203861"/>
                </a:cubicBezTo>
                <a:cubicBezTo>
                  <a:pt x="4775987" y="1122091"/>
                  <a:pt x="4669574" y="1047041"/>
                  <a:pt x="4557560" y="978713"/>
                </a:cubicBezTo>
                <a:cubicBezTo>
                  <a:pt x="4089342" y="693077"/>
                  <a:pt x="3550554" y="541858"/>
                  <a:pt x="2998325" y="541858"/>
                </a:cubicBezTo>
                <a:cubicBezTo>
                  <a:pt x="2600676" y="541858"/>
                  <a:pt x="2215347" y="618028"/>
                  <a:pt x="1851302" y="769247"/>
                </a:cubicBezTo>
                <a:cubicBezTo>
                  <a:pt x="1499578" y="914865"/>
                  <a:pt x="1182578" y="1124331"/>
                  <a:pt x="910384" y="1390924"/>
                </a:cubicBezTo>
                <a:cubicBezTo>
                  <a:pt x="637070" y="1658638"/>
                  <a:pt x="423123" y="1970037"/>
                  <a:pt x="273025" y="2318400"/>
                </a:cubicBezTo>
                <a:cubicBezTo>
                  <a:pt x="117325" y="2680205"/>
                  <a:pt x="37795" y="3064413"/>
                  <a:pt x="37795" y="3459823"/>
                </a:cubicBezTo>
                <a:cubicBezTo>
                  <a:pt x="37795" y="3832830"/>
                  <a:pt x="113965" y="4221518"/>
                  <a:pt x="265184" y="4616928"/>
                </a:cubicBezTo>
                <a:cubicBezTo>
                  <a:pt x="391759" y="4947369"/>
                  <a:pt x="573222" y="5290132"/>
                  <a:pt x="805091" y="5636255"/>
                </a:cubicBezTo>
                <a:cubicBezTo>
                  <a:pt x="1172497" y="6184003"/>
                  <a:pt x="1677680" y="6755275"/>
                  <a:pt x="2304959" y="7334387"/>
                </a:cubicBezTo>
                <a:cubicBezTo>
                  <a:pt x="3344448" y="8294347"/>
                  <a:pt x="4373857" y="8957470"/>
                  <a:pt x="4417543" y="8984353"/>
                </a:cubicBezTo>
                <a:lnTo>
                  <a:pt x="4683016" y="9154615"/>
                </a:lnTo>
                <a:cubicBezTo>
                  <a:pt x="4800630" y="9229664"/>
                  <a:pt x="4951849" y="9229664"/>
                  <a:pt x="5069464" y="9154615"/>
                </a:cubicBezTo>
                <a:lnTo>
                  <a:pt x="5334937" y="8984353"/>
                </a:lnTo>
                <a:cubicBezTo>
                  <a:pt x="5378623" y="8956350"/>
                  <a:pt x="6406911" y="8294347"/>
                  <a:pt x="7447521" y="7334387"/>
                </a:cubicBezTo>
                <a:cubicBezTo>
                  <a:pt x="8074800" y="6755275"/>
                  <a:pt x="8579983" y="6184003"/>
                  <a:pt x="8947389" y="5636255"/>
                </a:cubicBezTo>
                <a:cubicBezTo>
                  <a:pt x="9179258" y="5290132"/>
                  <a:pt x="9361841" y="4947369"/>
                  <a:pt x="9487296" y="4616928"/>
                </a:cubicBezTo>
                <a:cubicBezTo>
                  <a:pt x="9638515" y="4221518"/>
                  <a:pt x="9714685" y="3832830"/>
                  <a:pt x="9714685" y="3459823"/>
                </a:cubicBezTo>
                <a:cubicBezTo>
                  <a:pt x="9715805" y="3064413"/>
                  <a:pt x="9636275" y="2680205"/>
                  <a:pt x="9480575" y="2318400"/>
                </a:cubicBezTo>
              </a:path>
            </a:pathLst>
          </a:custGeom>
          <a:solidFill>
            <a:srgbClr val="FFFFFE">
              <a:alpha val="100000"/>
            </a:srgbClr>
          </a:solidFill>
        </p:spPr>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1">
                    <a:alpha val="100000"/>
                  </a:schemeClr>
                </a:solidFill>
                <a:latin typeface="Noto Sans SC"/>
                <a:ea typeface="Noto Sans SC"/>
                <a:cs typeface="Noto Sans SC"/>
              </a:rPr>
              <a:t>Response plan trigger mechanism design</a:t>
            </a:r>
            <a:endParaRPr lang="en-US" sz="3000" b="1">
              <a:solidFill>
                <a:schemeClr val="dk1">
                  <a:alpha val="100000"/>
                </a:schemeClr>
              </a:solidFill>
              <a:latin typeface="Noto Sans SC"/>
              <a:ea typeface="Noto Sans SC"/>
              <a:cs typeface="Noto Sans SC"/>
            </a:endParaRPr>
          </a:p>
        </p:txBody>
      </p:sp>
      <p:pic>
        <p:nvPicPr>
          <p:cNvPr id="3" name="Picture 3"/>
          <p:cNvPicPr>
            <a:picLocks noChangeAspect="1"/>
          </p:cNvPicPr>
          <p:nvPr/>
        </p:nvPicPr>
        <p:blipFill>
          <a:blip r:embed="rId2">
            <a:alphaModFix amt="100000"/>
          </a:blip>
          <a:srcRect/>
          <a:stretch>
            <a:fillRect/>
          </a:stretch>
        </p:blipFill>
        <p:spPr>
          <a:xfrm>
            <a:off x="1466885" y="2187982"/>
            <a:ext cx="2739046" cy="2739046"/>
          </a:xfrm>
          <a:prstGeom prst="ellipse">
            <a:avLst/>
          </a:prstGeom>
        </p:spPr>
      </p:pic>
      <p:sp>
        <p:nvSpPr>
          <p:cNvPr id="4" name="Freeform 4"/>
          <p:cNvSpPr/>
          <p:nvPr/>
        </p:nvSpPr>
        <p:spPr>
          <a:xfrm>
            <a:off x="4509171" y="1790522"/>
            <a:ext cx="583851" cy="3533966"/>
          </a:xfrm>
          <a:custGeom>
            <a:avLst/>
            <a:gdLst/>
            <a:ahLst/>
            <a:cxnLst/>
            <a:rect l="l" t="t" r="r" b="b"/>
            <a:pathLst>
              <a:path w="583851" h="3533966">
                <a:moveTo>
                  <a:pt x="583851" y="0"/>
                </a:moveTo>
                <a:quadBezTo>
                  <a:pt x="291925" y="0"/>
                  <a:pt x="291925" y="353397"/>
                </a:quadBezTo>
                <a:lnTo>
                  <a:pt x="291925" y="1413586"/>
                </a:lnTo>
                <a:quadBezTo>
                  <a:pt x="291925" y="1766983"/>
                  <a:pt x="0" y="1766983"/>
                </a:quadBezTo>
                <a:quadBezTo>
                  <a:pt x="291925" y="1766983"/>
                  <a:pt x="291925" y="2120379"/>
                </a:quadBezTo>
                <a:lnTo>
                  <a:pt x="291925" y="3180569"/>
                </a:lnTo>
                <a:quadBezTo>
                  <a:pt x="291925" y="3533966"/>
                  <a:pt x="583851" y="3533966"/>
                </a:quadBezTo>
              </a:path>
            </a:pathLst>
          </a:custGeom>
          <a:noFill/>
          <a:ln w="19050">
            <a:solidFill>
              <a:schemeClr val="accent1">
                <a:alpha val="100000"/>
              </a:schemeClr>
            </a:solidFill>
            <a:prstDash val="solid"/>
          </a:ln>
        </p:spPr>
      </p:sp>
      <p:sp>
        <p:nvSpPr>
          <p:cNvPr id="5" name="AutoShape 5"/>
          <p:cNvSpPr/>
          <p:nvPr/>
        </p:nvSpPr>
        <p:spPr>
          <a:xfrm>
            <a:off x="5347614" y="5067201"/>
            <a:ext cx="5299568" cy="468573"/>
          </a:xfrm>
          <a:prstGeom prst="roundRect">
            <a:avLst>
              <a:gd name="adj" fmla="val 50000"/>
            </a:avLst>
          </a:prstGeom>
          <a:solidFill>
            <a:schemeClr val="accent3">
              <a:alpha val="100000"/>
              <a:lumMod val="50000"/>
            </a:schemeClr>
          </a:solidFill>
        </p:spPr>
      </p:sp>
      <p:sp>
        <p:nvSpPr>
          <p:cNvPr id="6" name="AutoShape 6"/>
          <p:cNvSpPr/>
          <p:nvPr/>
        </p:nvSpPr>
        <p:spPr>
          <a:xfrm>
            <a:off x="6414867" y="5045544"/>
            <a:ext cx="3165062" cy="454737"/>
          </a:xfrm>
          <a:prstGeom prst="rect">
            <a:avLst/>
          </a:prstGeom>
          <a:noFill/>
        </p:spPr>
        <p:txBody>
          <a:bodyPr vert="horz" wrap="square" lIns="91440" tIns="45720" rIns="91440" bIns="45720" rtlCol="0" anchor="b" anchorCtr="1">
            <a:normAutofit/>
          </a:bodyPr>
          <a:lstStyle/>
          <a:p>
            <a:pPr algn="ctr">
              <a:defRPr/>
            </a:pPr>
            <a:r>
              <a:rPr lang="en-US" sz="1800" b="1">
                <a:solidFill>
                  <a:srgbClr val="FFFFFF">
                    <a:alpha val="100000"/>
                  </a:srgbClr>
                </a:solidFill>
                <a:latin typeface="Noto Sans SC"/>
                <a:ea typeface="Noto Sans SC"/>
                <a:cs typeface="Noto Sans SC"/>
              </a:rPr>
              <a:t>Closed loop verification mechanism</a:t>
            </a:r>
            <a:endParaRPr lang="en-US" sz="1100"/>
          </a:p>
        </p:txBody>
      </p:sp>
      <p:sp>
        <p:nvSpPr>
          <p:cNvPr id="7" name="TextBox 7"/>
          <p:cNvSpPr txBox="1"/>
          <p:nvPr/>
        </p:nvSpPr>
        <p:spPr>
          <a:xfrm>
            <a:off x="5452715" y="5573201"/>
            <a:ext cx="5194466" cy="964797"/>
          </a:xfrm>
          <a:prstGeom prst="rect">
            <a:avLst/>
          </a:prstGeom>
        </p:spPr>
        <p:txBody>
          <a:bodyPr vert="horz" wrap="square" lIns="123825" tIns="57150" rIns="57150" bIns="57150" rtlCol="0" anchor="t" anchorCtr="0">
            <a:noAutofit/>
          </a:bodyPr>
          <a:lstStyle/>
          <a:p>
            <a:pPr algn="l">
              <a:lnSpc>
                <a:spcPct val="115000"/>
              </a:lnSpc>
            </a:pPr>
            <a:r>
              <a:rPr lang="en-US" sz="1350">
                <a:solidFill>
                  <a:schemeClr val="dk1">
                    <a:alpha val="100000"/>
                  </a:schemeClr>
                </a:solidFill>
                <a:latin typeface="Noto Sans SC"/>
                <a:ea typeface="Noto Sans SC"/>
                <a:cs typeface="Noto Sans SC"/>
              </a:rPr>
              <a:t>After rectification, short-term capability studies (CPK&gt;1.67) and at least 3 batches of stability monitoring are required to close the problem and prevent recurrence.</a:t>
            </a:r>
            <a:endParaRPr lang="en-US" sz="1350">
              <a:solidFill>
                <a:schemeClr val="dk1">
                  <a:alpha val="100000"/>
                </a:schemeClr>
              </a:solidFill>
              <a:latin typeface="Noto Sans SC"/>
              <a:ea typeface="Noto Sans SC"/>
              <a:cs typeface="Noto Sans SC"/>
            </a:endParaRPr>
          </a:p>
        </p:txBody>
      </p:sp>
      <p:sp>
        <p:nvSpPr>
          <p:cNvPr id="8" name="AutoShape 8"/>
          <p:cNvSpPr/>
          <p:nvPr/>
        </p:nvSpPr>
        <p:spPr>
          <a:xfrm>
            <a:off x="5347614" y="3298365"/>
            <a:ext cx="5299568" cy="468573"/>
          </a:xfrm>
          <a:prstGeom prst="roundRect">
            <a:avLst>
              <a:gd name="adj" fmla="val 50000"/>
            </a:avLst>
          </a:prstGeom>
          <a:solidFill>
            <a:schemeClr val="accent2">
              <a:alpha val="100000"/>
              <a:lumMod val="75000"/>
            </a:schemeClr>
          </a:solidFill>
        </p:spPr>
      </p:sp>
      <p:sp>
        <p:nvSpPr>
          <p:cNvPr id="9" name="AutoShape 9"/>
          <p:cNvSpPr/>
          <p:nvPr/>
        </p:nvSpPr>
        <p:spPr>
          <a:xfrm>
            <a:off x="6414867" y="3276708"/>
            <a:ext cx="3165062" cy="454737"/>
          </a:xfrm>
          <a:prstGeom prst="rect">
            <a:avLst/>
          </a:prstGeom>
          <a:noFill/>
        </p:spPr>
        <p:txBody>
          <a:bodyPr vert="horz" wrap="square" lIns="91440" tIns="45720" rIns="91440" bIns="45720" rtlCol="0" anchor="b" anchorCtr="1">
            <a:normAutofit/>
          </a:bodyPr>
          <a:lstStyle/>
          <a:p>
            <a:pPr algn="ctr">
              <a:defRPr/>
            </a:pPr>
            <a:r>
              <a:rPr lang="en-US" sz="1800" b="1">
                <a:solidFill>
                  <a:srgbClr val="FFFFFF">
                    <a:alpha val="100000"/>
                  </a:srgbClr>
                </a:solidFill>
                <a:latin typeface="Noto Sans SC"/>
                <a:ea typeface="Noto Sans SC"/>
                <a:cs typeface="Noto Sans SC"/>
              </a:rPr>
              <a:t>Root cause analysis tools</a:t>
            </a:r>
            <a:endParaRPr lang="en-US" sz="1100"/>
          </a:p>
        </p:txBody>
      </p:sp>
      <p:sp>
        <p:nvSpPr>
          <p:cNvPr id="10" name="TextBox 10"/>
          <p:cNvSpPr txBox="1"/>
          <p:nvPr/>
        </p:nvSpPr>
        <p:spPr>
          <a:xfrm>
            <a:off x="5452715" y="3804364"/>
            <a:ext cx="5194466" cy="1061273"/>
          </a:xfrm>
          <a:prstGeom prst="rect">
            <a:avLst/>
          </a:prstGeom>
        </p:spPr>
        <p:txBody>
          <a:bodyPr vert="horz" wrap="square" lIns="123825" tIns="57150" rIns="57150" bIns="57150" rtlCol="0" anchor="t" anchorCtr="0">
            <a:noAutofit/>
          </a:bodyPr>
          <a:lstStyle/>
          <a:p>
            <a:pPr algn="l">
              <a:lnSpc>
                <a:spcPct val="115000"/>
              </a:lnSpc>
            </a:pPr>
            <a:r>
              <a:rPr lang="en-US" sz="1350">
                <a:solidFill>
                  <a:schemeClr val="dk1">
                    <a:alpha val="100000"/>
                  </a:schemeClr>
                </a:solidFill>
                <a:latin typeface="Noto Sans SC"/>
                <a:ea typeface="Noto Sans SC"/>
                <a:cs typeface="Noto Sans SC"/>
              </a:rPr>
              <a:t>After triggering the reaction, it is mandatory to use 5Why, fishbone diagram or hypothesis testing (such as t-test) to locate the problem. For example, equipment deviation needs to be verified, maintenance records or environmental factors.</a:t>
            </a:r>
            <a:endParaRPr lang="en-US" sz="1350">
              <a:solidFill>
                <a:schemeClr val="dk1">
                  <a:alpha val="100000"/>
                </a:schemeClr>
              </a:solidFill>
              <a:latin typeface="Noto Sans SC"/>
              <a:ea typeface="Noto Sans SC"/>
              <a:cs typeface="Noto Sans SC"/>
            </a:endParaRPr>
          </a:p>
        </p:txBody>
      </p:sp>
      <p:sp>
        <p:nvSpPr>
          <p:cNvPr id="11" name="AutoShape 11"/>
          <p:cNvSpPr/>
          <p:nvPr/>
        </p:nvSpPr>
        <p:spPr>
          <a:xfrm>
            <a:off x="5347614" y="1556561"/>
            <a:ext cx="5299568" cy="468573"/>
          </a:xfrm>
          <a:prstGeom prst="roundRect">
            <a:avLst>
              <a:gd name="adj" fmla="val 50000"/>
            </a:avLst>
          </a:prstGeom>
          <a:solidFill>
            <a:schemeClr val="accent1">
              <a:alpha val="100000"/>
            </a:schemeClr>
          </a:solidFill>
        </p:spPr>
      </p:sp>
      <p:sp>
        <p:nvSpPr>
          <p:cNvPr id="12" name="AutoShape 12"/>
          <p:cNvSpPr/>
          <p:nvPr/>
        </p:nvSpPr>
        <p:spPr>
          <a:xfrm>
            <a:off x="6414867" y="1534903"/>
            <a:ext cx="3165062" cy="454737"/>
          </a:xfrm>
          <a:prstGeom prst="rect">
            <a:avLst/>
          </a:prstGeom>
          <a:noFill/>
        </p:spPr>
        <p:txBody>
          <a:bodyPr vert="horz" wrap="square" lIns="91440" tIns="45720" rIns="91440" bIns="45720" rtlCol="0" anchor="b" anchorCtr="1">
            <a:normAutofit/>
          </a:bodyPr>
          <a:lstStyle/>
          <a:p>
            <a:pPr algn="ctr">
              <a:defRPr/>
            </a:pPr>
            <a:r>
              <a:rPr lang="en-US" sz="1800" b="1">
                <a:solidFill>
                  <a:srgbClr val="FFFFFF">
                    <a:alpha val="100000"/>
                  </a:srgbClr>
                </a:solidFill>
                <a:latin typeface="Noto Sans SC"/>
                <a:ea typeface="Noto Sans SC"/>
                <a:cs typeface="Noto Sans SC"/>
              </a:rPr>
              <a:t>Graded response process</a:t>
            </a:r>
            <a:endParaRPr lang="en-US" sz="1100"/>
          </a:p>
        </p:txBody>
      </p:sp>
      <p:sp>
        <p:nvSpPr>
          <p:cNvPr id="13" name="TextBox 13"/>
          <p:cNvSpPr txBox="1"/>
          <p:nvPr/>
        </p:nvSpPr>
        <p:spPr>
          <a:xfrm>
            <a:off x="5452715" y="2062560"/>
            <a:ext cx="5194466" cy="1057947"/>
          </a:xfrm>
          <a:prstGeom prst="rect">
            <a:avLst/>
          </a:prstGeom>
        </p:spPr>
        <p:txBody>
          <a:bodyPr vert="horz" wrap="square" lIns="123825" tIns="57150" rIns="57150" bIns="57150" rtlCol="0" anchor="t" anchorCtr="0">
            <a:noAutofit/>
          </a:bodyPr>
          <a:lstStyle/>
          <a:p>
            <a:pPr algn="l">
              <a:lnSpc>
                <a:spcPct val="115000"/>
              </a:lnSpc>
            </a:pPr>
            <a:r>
              <a:rPr lang="en-US" sz="1350">
                <a:solidFill>
                  <a:schemeClr val="dk1">
                    <a:alpha val="100000"/>
                  </a:schemeClr>
                </a:solidFill>
                <a:latin typeface="Noto Sans SC"/>
                <a:ea typeface="Noto Sans SC"/>
                <a:cs typeface="Noto Sans SC"/>
              </a:rPr>
              <a:t>Classify the abnormality according to its severity (for example, a yellow warning requires analysis within 24 hours, a red warning requires immediate shutdown), and preset containment measures (isolate batches, 100% inspection).</a:t>
            </a:r>
            <a:endParaRPr lang="en-US" sz="1350">
              <a:solidFill>
                <a:schemeClr val="dk1">
                  <a:alpha val="100000"/>
                </a:schemeClr>
              </a:solidFill>
              <a:latin typeface="Noto Sans SC"/>
              <a:ea typeface="Noto Sans SC"/>
              <a:cs typeface="Noto Sans SC"/>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101929" y="2882845"/>
            <a:ext cx="6029325" cy="2623205"/>
          </a:xfrm>
          <a:prstGeom prst="rect">
            <a:avLst/>
          </a:prstGeom>
        </p:spPr>
        <p:txBody>
          <a:bodyPr vert="horz" wrap="square" lIns="0" tIns="0" rIns="0" bIns="0" rtlCol="0" anchor="t" anchorCtr="0">
            <a:normAutofit/>
          </a:bodyPr>
          <a:lstStyle/>
          <a:p>
            <a:pPr>
              <a:lnSpc>
                <a:spcPct val="100000"/>
              </a:lnSpc>
            </a:pPr>
            <a:r>
              <a:rPr lang="en-US" sz="4575" b="1">
                <a:solidFill>
                  <a:schemeClr val="lt2">
                    <a:alpha val="100000"/>
                  </a:schemeClr>
                </a:solidFill>
                <a:latin typeface="Noto Sans SC"/>
                <a:ea typeface="Noto Sans SC"/>
                <a:cs typeface="Noto Sans SC"/>
              </a:rPr>
              <a:t>Project results maintained</a:t>
            </a:r>
            <a:endParaRPr lang="en-US" sz="4575" b="1">
              <a:solidFill>
                <a:schemeClr val="lt2">
                  <a:alpha val="100000"/>
                </a:schemeClr>
              </a:solidFill>
              <a:latin typeface="Noto Sans SC"/>
              <a:ea typeface="Noto Sans SC"/>
              <a:cs typeface="Noto Sans SC"/>
            </a:endParaRPr>
          </a:p>
        </p:txBody>
      </p:sp>
      <p:sp>
        <p:nvSpPr>
          <p:cNvPr id="3" name="TextBox 3"/>
          <p:cNvSpPr txBox="1"/>
          <p:nvPr/>
        </p:nvSpPr>
        <p:spPr>
          <a:xfrm>
            <a:off x="1101929" y="1498692"/>
            <a:ext cx="5934075" cy="1104900"/>
          </a:xfrm>
          <a:prstGeom prst="rect">
            <a:avLst/>
          </a:prstGeom>
        </p:spPr>
        <p:txBody>
          <a:bodyPr vert="horz" wrap="square" lIns="0" tIns="0" rIns="0" bIns="0" rtlCol="0" anchor="t" anchorCtr="0">
            <a:spAutoFit/>
          </a:bodyPr>
          <a:lstStyle/>
          <a:p>
            <a:pPr>
              <a:lnSpc>
                <a:spcPct val="77000"/>
              </a:lnSpc>
            </a:pPr>
            <a:r>
              <a:rPr lang="en-US" sz="7200" b="1">
                <a:solidFill>
                  <a:schemeClr val="lt2">
                    <a:alpha val="100000"/>
                  </a:schemeClr>
                </a:solidFill>
                <a:latin typeface="Noto Sans SC"/>
                <a:ea typeface="Noto Sans SC"/>
                <a:cs typeface="Noto Sans SC"/>
              </a:rPr>
              <a:t>11</a:t>
            </a:r>
            <a:endParaRPr lang="en-US" sz="7200" b="1">
              <a:solidFill>
                <a:schemeClr val="lt2">
                  <a:alpha val="100000"/>
                </a:schemeClr>
              </a:solidFill>
              <a:latin typeface="Noto Sans SC"/>
              <a:ea typeface="Noto Sans SC"/>
              <a:cs typeface="Noto Sans SC"/>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2589139" y="4907596"/>
            <a:ext cx="8609341" cy="1478267"/>
          </a:xfrm>
          <a:prstGeom prst="roundRect">
            <a:avLst>
              <a:gd name="adj" fmla="val 16667"/>
            </a:avLst>
          </a:prstGeom>
          <a:solidFill>
            <a:schemeClr val="lt2">
              <a:alpha val="100000"/>
            </a:schemeClr>
          </a:solidFill>
        </p:spPr>
      </p:sp>
      <p:sp>
        <p:nvSpPr>
          <p:cNvPr id="3" name="AutoShape 3"/>
          <p:cNvSpPr/>
          <p:nvPr/>
        </p:nvSpPr>
        <p:spPr>
          <a:xfrm>
            <a:off x="965148" y="3145225"/>
            <a:ext cx="8609341" cy="1478267"/>
          </a:xfrm>
          <a:prstGeom prst="roundRect">
            <a:avLst>
              <a:gd name="adj" fmla="val 16667"/>
            </a:avLst>
          </a:prstGeom>
          <a:solidFill>
            <a:schemeClr val="lt2">
              <a:alpha val="100000"/>
            </a:schemeClr>
          </a:solidFill>
        </p:spPr>
      </p:sp>
      <p:sp>
        <p:nvSpPr>
          <p:cNvPr id="4" name="AutoShape 4"/>
          <p:cNvSpPr/>
          <p:nvPr/>
        </p:nvSpPr>
        <p:spPr>
          <a:xfrm>
            <a:off x="2493889" y="1358958"/>
            <a:ext cx="8609341" cy="1478267"/>
          </a:xfrm>
          <a:prstGeom prst="roundRect">
            <a:avLst>
              <a:gd name="adj" fmla="val 16667"/>
            </a:avLst>
          </a:prstGeom>
          <a:solidFill>
            <a:schemeClr val="lt2">
              <a:alpha val="100000"/>
            </a:schemeClr>
          </a:solidFill>
        </p:spPr>
      </p:sp>
      <p:sp>
        <p:nvSpPr>
          <p:cNvPr id="5" name="TextBox 5"/>
          <p:cNvSpPr txBox="1"/>
          <p:nvPr/>
        </p:nvSpPr>
        <p:spPr>
          <a:xfrm>
            <a:off x="3283333" y="1796843"/>
            <a:ext cx="7497178" cy="972854"/>
          </a:xfrm>
          <a:prstGeom prst="rect">
            <a:avLst/>
          </a:prstGeom>
        </p:spPr>
        <p:txBody>
          <a:bodyPr vert="horz" wrap="square" lIns="114300" tIns="57150" rIns="114300" bIns="57150" rtlCol="0" anchor="t" anchorCtr="0">
            <a:noAutofit/>
          </a:bodyPr>
          <a:lstStyle/>
          <a:p>
            <a:pPr>
              <a:lnSpc>
                <a:spcPct val="120000"/>
              </a:lnSpc>
            </a:pPr>
            <a:r>
              <a:rPr lang="en-US" sz="1500">
                <a:solidFill>
                  <a:schemeClr val="dk1">
                    <a:alpha val="100000"/>
                  </a:schemeClr>
                </a:solidFill>
                <a:latin typeface="Noto Sans SC"/>
                <a:ea typeface="Noto Sans SC"/>
                <a:cs typeface="Noto Sans SC"/>
              </a:rPr>
              <a:t>The verified improvement plan is solidified through standardized operating instructions (SOP) to ensure that the same process can be quickly replicated in different production lines or departments. At the same time, a cross-regional promotion template is established, including key parameters, control points and risk plans.</a:t>
            </a:r>
            <a:endParaRPr lang="en-US" sz="1500">
              <a:solidFill>
                <a:schemeClr val="dk1">
                  <a:alpha val="100000"/>
                </a:schemeClr>
              </a:solidFill>
              <a:latin typeface="Noto Sans SC"/>
              <a:ea typeface="Noto Sans SC"/>
              <a:cs typeface="Noto Sans SC"/>
            </a:endParaRPr>
          </a:p>
        </p:txBody>
      </p:sp>
      <p:pic>
        <p:nvPicPr>
          <p:cNvPr id="6" name="Picture 6"/>
          <p:cNvPicPr>
            <a:picLocks noChangeAspect="1"/>
          </p:cNvPicPr>
          <p:nvPr/>
        </p:nvPicPr>
        <p:blipFill>
          <a:blip r:embed="rId2"/>
          <a:srcRect/>
          <a:stretch>
            <a:fillRect/>
          </a:stretch>
        </p:blipFill>
        <p:spPr>
          <a:xfrm>
            <a:off x="1113196" y="1262384"/>
            <a:ext cx="1926336" cy="1682496"/>
          </a:xfrm>
          <a:prstGeom prst="hexagon">
            <a:avLst/>
          </a:prstGeom>
        </p:spPr>
      </p:pic>
      <p:pic>
        <p:nvPicPr>
          <p:cNvPr id="7" name="Picture 7"/>
          <p:cNvPicPr>
            <a:picLocks noChangeAspect="1"/>
          </p:cNvPicPr>
          <p:nvPr/>
        </p:nvPicPr>
        <p:blipFill>
          <a:blip r:embed="rId3"/>
          <a:srcRect l="11845" r="11845"/>
          <a:stretch>
            <a:fillRect/>
          </a:stretch>
        </p:blipFill>
        <p:spPr>
          <a:xfrm>
            <a:off x="9176894" y="3043110"/>
            <a:ext cx="1926336" cy="1682496"/>
          </a:xfrm>
          <a:prstGeom prst="hexagon">
            <a:avLst/>
          </a:prstGeom>
        </p:spPr>
      </p:pic>
      <p:pic>
        <p:nvPicPr>
          <p:cNvPr id="8" name="Picture 8"/>
          <p:cNvPicPr>
            <a:picLocks noChangeAspect="1"/>
          </p:cNvPicPr>
          <p:nvPr/>
        </p:nvPicPr>
        <p:blipFill>
          <a:blip r:embed="rId4"/>
          <a:srcRect/>
          <a:stretch>
            <a:fillRect/>
          </a:stretch>
        </p:blipFill>
        <p:spPr>
          <a:xfrm>
            <a:off x="1113196" y="4824531"/>
            <a:ext cx="1926336" cy="1682496"/>
          </a:xfrm>
          <a:prstGeom prst="hexagon">
            <a:avLst/>
          </a:prstGeom>
        </p:spPr>
      </p:pic>
      <p:sp>
        <p:nvSpPr>
          <p:cNvPr id="9" name="TextBox 9"/>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Vertical and horizontal expansion methodology</a:t>
            </a:r>
            <a:endParaRPr lang="en-US" sz="3000" b="1">
              <a:solidFill>
                <a:schemeClr val="dk2">
                  <a:alpha val="100000"/>
                </a:schemeClr>
              </a:solidFill>
              <a:latin typeface="Noto Sans SC"/>
              <a:ea typeface="Noto Sans SC"/>
              <a:cs typeface="Noto Sans SC"/>
            </a:endParaRPr>
          </a:p>
        </p:txBody>
      </p:sp>
      <p:sp>
        <p:nvSpPr>
          <p:cNvPr id="10" name="TextBox 10"/>
          <p:cNvSpPr txBox="1"/>
          <p:nvPr/>
        </p:nvSpPr>
        <p:spPr>
          <a:xfrm>
            <a:off x="3273808" y="1404023"/>
            <a:ext cx="6148089" cy="449970"/>
          </a:xfrm>
          <a:prstGeom prst="rect">
            <a:avLst/>
          </a:prstGeom>
        </p:spPr>
        <p:txBody>
          <a:bodyPr vert="horz" wrap="square" lIns="114300" tIns="57150" rIns="114300" bIns="57150" rtlCol="0" anchor="ctr" anchorCtr="0">
            <a:noAutofit/>
          </a:bodyPr>
          <a:lstStyle/>
          <a:p>
            <a:pPr>
              <a:lnSpc>
                <a:spcPct val="77000"/>
              </a:lnSpc>
            </a:pPr>
            <a:r>
              <a:rPr lang="en-US" sz="2000" b="1">
                <a:solidFill>
                  <a:schemeClr val="accent1">
                    <a:alpha val="100000"/>
                  </a:schemeClr>
                </a:solidFill>
                <a:latin typeface="Noto Sans SC"/>
                <a:ea typeface="Noto Sans SC"/>
                <a:cs typeface="Noto Sans SC"/>
              </a:rPr>
              <a:t>process standardization duplication</a:t>
            </a:r>
            <a:endParaRPr lang="en-US" sz="2000" b="1">
              <a:solidFill>
                <a:schemeClr val="accent1">
                  <a:alpha val="100000"/>
                </a:schemeClr>
              </a:solidFill>
              <a:latin typeface="Noto Sans SC"/>
              <a:ea typeface="Noto Sans SC"/>
              <a:cs typeface="Noto Sans SC"/>
            </a:endParaRPr>
          </a:p>
        </p:txBody>
      </p:sp>
      <p:sp>
        <p:nvSpPr>
          <p:cNvPr id="11" name="TextBox 11"/>
          <p:cNvSpPr txBox="1"/>
          <p:nvPr/>
        </p:nvSpPr>
        <p:spPr>
          <a:xfrm>
            <a:off x="1530470" y="3566057"/>
            <a:ext cx="7497178" cy="972854"/>
          </a:xfrm>
          <a:prstGeom prst="rect">
            <a:avLst/>
          </a:prstGeom>
        </p:spPr>
        <p:txBody>
          <a:bodyPr vert="horz" wrap="square" lIns="114300" tIns="57150" rIns="114300" bIns="57150" rtlCol="0" anchor="t" anchorCtr="0">
            <a:noAutofit/>
          </a:bodyPr>
          <a:lstStyle/>
          <a:p>
            <a:pPr>
              <a:lnSpc>
                <a:spcPct val="120000"/>
              </a:lnSpc>
            </a:pPr>
            <a:r>
              <a:rPr lang="en-US" sz="1500">
                <a:solidFill>
                  <a:schemeClr val="dk1">
                    <a:alpha val="100000"/>
                  </a:schemeClr>
                </a:solidFill>
                <a:latin typeface="Noto Sans SC"/>
                <a:ea typeface="Noto Sans SC"/>
                <a:cs typeface="Noto Sans SC"/>
              </a:rPr>
              <a:t>According to the corporate strategy, the project results are decomposed into department-level and team-level KPIs, and implemented layer by layer through the PDCA cycle. For example, the defect rate target is converted into CPK value requirements for each process, and corresponding resource support is matched.</a:t>
            </a:r>
            <a:endParaRPr lang="en-US" sz="1500">
              <a:solidFill>
                <a:schemeClr val="dk1">
                  <a:alpha val="100000"/>
                </a:schemeClr>
              </a:solidFill>
              <a:latin typeface="Noto Sans SC"/>
              <a:ea typeface="Noto Sans SC"/>
              <a:cs typeface="Noto Sans SC"/>
            </a:endParaRPr>
          </a:p>
        </p:txBody>
      </p:sp>
      <p:sp>
        <p:nvSpPr>
          <p:cNvPr id="12" name="TextBox 12"/>
          <p:cNvSpPr txBox="1"/>
          <p:nvPr/>
        </p:nvSpPr>
        <p:spPr>
          <a:xfrm>
            <a:off x="1520945" y="3173238"/>
            <a:ext cx="6148089" cy="449970"/>
          </a:xfrm>
          <a:prstGeom prst="rect">
            <a:avLst/>
          </a:prstGeom>
        </p:spPr>
        <p:txBody>
          <a:bodyPr vert="horz" wrap="square" lIns="114300" tIns="57150" rIns="114300" bIns="57150" rtlCol="0" anchor="ctr" anchorCtr="0">
            <a:noAutofit/>
          </a:bodyPr>
          <a:lstStyle/>
          <a:p>
            <a:pPr>
              <a:lnSpc>
                <a:spcPct val="77000"/>
              </a:lnSpc>
            </a:pPr>
            <a:r>
              <a:rPr lang="en-US" sz="2000" b="1">
                <a:solidFill>
                  <a:schemeClr val="accent1">
                    <a:alpha val="100000"/>
                  </a:schemeClr>
                </a:solidFill>
                <a:latin typeface="Noto Sans SC"/>
                <a:ea typeface="Noto Sans SC"/>
                <a:cs typeface="Noto Sans SC"/>
              </a:rPr>
              <a:t>Breakdown of hierarchical goals</a:t>
            </a:r>
            <a:endParaRPr lang="en-US" sz="2000" b="1">
              <a:solidFill>
                <a:schemeClr val="accent1">
                  <a:alpha val="100000"/>
                </a:schemeClr>
              </a:solidFill>
              <a:latin typeface="Noto Sans SC"/>
              <a:ea typeface="Noto Sans SC"/>
              <a:cs typeface="Noto Sans SC"/>
            </a:endParaRPr>
          </a:p>
        </p:txBody>
      </p:sp>
      <p:sp>
        <p:nvSpPr>
          <p:cNvPr id="13" name="TextBox 13"/>
          <p:cNvSpPr txBox="1"/>
          <p:nvPr/>
        </p:nvSpPr>
        <p:spPr>
          <a:xfrm>
            <a:off x="3325984" y="5352046"/>
            <a:ext cx="7497178" cy="972854"/>
          </a:xfrm>
          <a:prstGeom prst="rect">
            <a:avLst/>
          </a:prstGeom>
        </p:spPr>
        <p:txBody>
          <a:bodyPr vert="horz" wrap="square" lIns="114300" tIns="57150" rIns="114300" bIns="57150" rtlCol="0" anchor="t" anchorCtr="0">
            <a:noAutofit/>
          </a:bodyPr>
          <a:lstStyle/>
          <a:p>
            <a:pPr>
              <a:lnSpc>
                <a:spcPct val="120000"/>
              </a:lnSpc>
            </a:pPr>
            <a:r>
              <a:rPr lang="en-US" sz="1500">
                <a:solidFill>
                  <a:schemeClr val="dk1">
                    <a:alpha val="100000"/>
                  </a:schemeClr>
                </a:solidFill>
                <a:latin typeface="Noto Sans SC"/>
                <a:ea typeface="Noto Sans SC"/>
                <a:cs typeface="Noto Sans SC"/>
              </a:rPr>
              <a:t>Design a multi-dimensional publicity plan, including case library construction, internal benchmark visits, improvement story sharing meetings, etc., to integrate improvement methods into the daily operations of the organization and form a cultural inertia of continuous improvement.</a:t>
            </a:r>
            <a:endParaRPr lang="en-US" sz="1500">
              <a:solidFill>
                <a:schemeClr val="dk1">
                  <a:alpha val="100000"/>
                </a:schemeClr>
              </a:solidFill>
              <a:latin typeface="Noto Sans SC"/>
              <a:ea typeface="Noto Sans SC"/>
              <a:cs typeface="Noto Sans SC"/>
            </a:endParaRPr>
          </a:p>
        </p:txBody>
      </p:sp>
      <p:sp>
        <p:nvSpPr>
          <p:cNvPr id="14" name="TextBox 14"/>
          <p:cNvSpPr txBox="1"/>
          <p:nvPr/>
        </p:nvSpPr>
        <p:spPr>
          <a:xfrm>
            <a:off x="3316459" y="4959226"/>
            <a:ext cx="6148089" cy="449970"/>
          </a:xfrm>
          <a:prstGeom prst="rect">
            <a:avLst/>
          </a:prstGeom>
        </p:spPr>
        <p:txBody>
          <a:bodyPr vert="horz" wrap="square" lIns="114300" tIns="57150" rIns="114300" bIns="57150" rtlCol="0" anchor="ctr" anchorCtr="0">
            <a:noAutofit/>
          </a:bodyPr>
          <a:lstStyle/>
          <a:p>
            <a:pPr>
              <a:lnSpc>
                <a:spcPct val="77000"/>
              </a:lnSpc>
            </a:pPr>
            <a:r>
              <a:rPr lang="en-US" sz="2000" b="1">
                <a:solidFill>
                  <a:schemeClr val="accent1">
                    <a:alpha val="100000"/>
                  </a:schemeClr>
                </a:solidFill>
                <a:latin typeface="Noto Sans SC"/>
                <a:ea typeface="Noto Sans SC"/>
                <a:cs typeface="Noto Sans SC"/>
              </a:rPr>
              <a:t>cultural penetration mechanism</a:t>
            </a:r>
            <a:endParaRPr lang="en-US" sz="2000" b="1">
              <a:solidFill>
                <a:schemeClr val="accent1">
                  <a:alpha val="100000"/>
                </a:schemeClr>
              </a:solidFill>
              <a:latin typeface="Noto Sans SC"/>
              <a:ea typeface="Noto Sans SC"/>
              <a:cs typeface="Noto Sans SC"/>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578633" y="3934362"/>
            <a:ext cx="2891725" cy="2289021"/>
          </a:xfrm>
          <a:prstGeom prst="rect">
            <a:avLst/>
          </a:prstGeom>
          <a:solidFill>
            <a:schemeClr val="lt2">
              <a:alpha val="100000"/>
            </a:schemeClr>
          </a:solidFill>
        </p:spPr>
      </p:sp>
      <p:sp>
        <p:nvSpPr>
          <p:cNvPr id="3" name="AutoShape 3"/>
          <p:cNvSpPr/>
          <p:nvPr/>
        </p:nvSpPr>
        <p:spPr>
          <a:xfrm>
            <a:off x="578633" y="1489452"/>
            <a:ext cx="2891725" cy="2289021"/>
          </a:xfrm>
          <a:prstGeom prst="rect">
            <a:avLst/>
          </a:prstGeom>
          <a:solidFill>
            <a:schemeClr val="lt2">
              <a:alpha val="100000"/>
            </a:schemeClr>
          </a:solidFill>
        </p:spPr>
      </p:sp>
      <p:sp>
        <p:nvSpPr>
          <p:cNvPr id="4" name="TextBox 4"/>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Results audit and financial verification</a:t>
            </a:r>
            <a:endParaRPr lang="en-US" sz="3000" b="1">
              <a:solidFill>
                <a:schemeClr val="dk2">
                  <a:alpha val="100000"/>
                </a:schemeClr>
              </a:solidFill>
              <a:latin typeface="Noto Sans SC"/>
              <a:ea typeface="Noto Sans SC"/>
              <a:cs typeface="Noto Sans SC"/>
            </a:endParaRPr>
          </a:p>
        </p:txBody>
      </p:sp>
      <p:sp>
        <p:nvSpPr>
          <p:cNvPr id="5" name="AutoShape 5"/>
          <p:cNvSpPr/>
          <p:nvPr/>
        </p:nvSpPr>
        <p:spPr>
          <a:xfrm>
            <a:off x="6698935" y="1489452"/>
            <a:ext cx="2914650" cy="2914650"/>
          </a:xfrm>
          <a:prstGeom prst="rect">
            <a:avLst/>
          </a:prstGeom>
          <a:solidFill>
            <a:schemeClr val="accent1">
              <a:alpha val="20000"/>
            </a:schemeClr>
          </a:solidFill>
        </p:spPr>
      </p:sp>
      <p:sp>
        <p:nvSpPr>
          <p:cNvPr id="6" name="AutoShape 6"/>
          <p:cNvSpPr/>
          <p:nvPr/>
        </p:nvSpPr>
        <p:spPr>
          <a:xfrm>
            <a:off x="9780389" y="1489452"/>
            <a:ext cx="1714500" cy="2914650"/>
          </a:xfrm>
          <a:prstGeom prst="rect">
            <a:avLst/>
          </a:prstGeom>
          <a:solidFill>
            <a:schemeClr val="accent2">
              <a:alpha val="20000"/>
              <a:lumMod val="75000"/>
            </a:schemeClr>
          </a:solidFill>
        </p:spPr>
      </p:sp>
      <p:sp>
        <p:nvSpPr>
          <p:cNvPr id="7" name="AutoShape 7"/>
          <p:cNvSpPr/>
          <p:nvPr/>
        </p:nvSpPr>
        <p:spPr>
          <a:xfrm>
            <a:off x="6698935" y="4585077"/>
            <a:ext cx="2914650" cy="1619250"/>
          </a:xfrm>
          <a:prstGeom prst="rect">
            <a:avLst/>
          </a:prstGeom>
          <a:solidFill>
            <a:schemeClr val="accent4">
              <a:alpha val="20000"/>
            </a:schemeClr>
          </a:solidFill>
        </p:spPr>
      </p:sp>
      <p:sp>
        <p:nvSpPr>
          <p:cNvPr id="8" name="AutoShape 8"/>
          <p:cNvSpPr/>
          <p:nvPr/>
        </p:nvSpPr>
        <p:spPr>
          <a:xfrm>
            <a:off x="9780389" y="4585077"/>
            <a:ext cx="1714500" cy="1619250"/>
          </a:xfrm>
          <a:prstGeom prst="rect">
            <a:avLst/>
          </a:prstGeom>
          <a:solidFill>
            <a:schemeClr val="accent1">
              <a:alpha val="20000"/>
            </a:schemeClr>
          </a:solidFill>
        </p:spPr>
      </p:sp>
      <p:pic>
        <p:nvPicPr>
          <p:cNvPr id="9" name="Picture 9"/>
          <p:cNvPicPr>
            <a:picLocks noChangeAspect="1"/>
          </p:cNvPicPr>
          <p:nvPr/>
        </p:nvPicPr>
        <p:blipFill>
          <a:blip r:embed="rId2">
            <a:alphaModFix amt="100000"/>
          </a:blip>
          <a:srcRect/>
          <a:stretch>
            <a:fillRect/>
          </a:stretch>
        </p:blipFill>
        <p:spPr>
          <a:xfrm>
            <a:off x="6784660" y="1575177"/>
            <a:ext cx="2743200" cy="2743200"/>
          </a:xfrm>
          <a:prstGeom prst="rect">
            <a:avLst/>
          </a:prstGeom>
        </p:spPr>
      </p:pic>
      <p:pic>
        <p:nvPicPr>
          <p:cNvPr id="10" name="Picture 10"/>
          <p:cNvPicPr>
            <a:picLocks noChangeAspect="1"/>
          </p:cNvPicPr>
          <p:nvPr/>
        </p:nvPicPr>
        <p:blipFill>
          <a:blip r:embed="rId3">
            <a:alphaModFix amt="100000"/>
          </a:blip>
          <a:srcRect/>
          <a:stretch>
            <a:fillRect/>
          </a:stretch>
        </p:blipFill>
        <p:spPr>
          <a:xfrm>
            <a:off x="6784660" y="4670802"/>
            <a:ext cx="2743200" cy="1447800"/>
          </a:xfrm>
          <a:prstGeom prst="rect">
            <a:avLst/>
          </a:prstGeom>
        </p:spPr>
      </p:pic>
      <p:pic>
        <p:nvPicPr>
          <p:cNvPr id="11" name="Picture 11"/>
          <p:cNvPicPr>
            <a:picLocks noChangeAspect="1"/>
          </p:cNvPicPr>
          <p:nvPr/>
        </p:nvPicPr>
        <p:blipFill>
          <a:blip r:embed="rId4">
            <a:alphaModFix amt="100000"/>
          </a:blip>
          <a:srcRect/>
          <a:stretch>
            <a:fillRect/>
          </a:stretch>
        </p:blipFill>
        <p:spPr>
          <a:xfrm>
            <a:off x="9866114" y="1575177"/>
            <a:ext cx="1543050" cy="2743200"/>
          </a:xfrm>
          <a:prstGeom prst="rect">
            <a:avLst/>
          </a:prstGeom>
        </p:spPr>
      </p:pic>
      <p:sp>
        <p:nvSpPr>
          <p:cNvPr id="12" name="AutoShape 12"/>
          <p:cNvSpPr/>
          <p:nvPr/>
        </p:nvSpPr>
        <p:spPr>
          <a:xfrm>
            <a:off x="9866114" y="4670802"/>
            <a:ext cx="1543050" cy="1447800"/>
          </a:xfrm>
          <a:prstGeom prst="rect">
            <a:avLst/>
          </a:prstGeom>
          <a:solidFill>
            <a:schemeClr val="accent1">
              <a:alpha val="100000"/>
            </a:schemeClr>
          </a:solidFill>
        </p:spPr>
      </p:sp>
      <p:sp>
        <p:nvSpPr>
          <p:cNvPr id="13" name="Freeform 13"/>
          <p:cNvSpPr/>
          <p:nvPr/>
        </p:nvSpPr>
        <p:spPr>
          <a:xfrm>
            <a:off x="10232888" y="5037575"/>
            <a:ext cx="809504" cy="809504"/>
          </a:xfrm>
          <a:custGeom>
            <a:avLst/>
            <a:gdLst/>
            <a:ahLst/>
            <a:cxnLst/>
            <a:rect l="l" t="t" r="r" b="b"/>
            <a:pathLst>
              <a:path w="304800" h="304800">
                <a:moveTo>
                  <a:pt x="152800" y="79486"/>
                </a:moveTo>
                <a:cubicBezTo>
                  <a:pt x="152800" y="79486"/>
                  <a:pt x="133750" y="38891"/>
                  <a:pt x="90888" y="38891"/>
                </a:cubicBezTo>
                <a:cubicBezTo>
                  <a:pt x="44053" y="38891"/>
                  <a:pt x="19450" y="78581"/>
                  <a:pt x="19450" y="118262"/>
                </a:cubicBezTo>
                <a:cubicBezTo>
                  <a:pt x="19450" y="184147"/>
                  <a:pt x="152800" y="265900"/>
                  <a:pt x="152800" y="265900"/>
                </a:cubicBezTo>
                <a:cubicBezTo>
                  <a:pt x="152800" y="265900"/>
                  <a:pt x="285350" y="184937"/>
                  <a:pt x="285350" y="118262"/>
                </a:cubicBezTo>
                <a:cubicBezTo>
                  <a:pt x="285350" y="77781"/>
                  <a:pt x="259956" y="38891"/>
                  <a:pt x="214713" y="38891"/>
                </a:cubicBezTo>
                <a:cubicBezTo>
                  <a:pt x="169469" y="38891"/>
                  <a:pt x="152800" y="79486"/>
                  <a:pt x="152800" y="79486"/>
                </a:cubicBezTo>
              </a:path>
            </a:pathLst>
          </a:custGeom>
          <a:solidFill>
            <a:schemeClr val="accent1">
              <a:alpha val="100000"/>
              <a:lumMod val="50000"/>
            </a:schemeClr>
          </a:solidFill>
        </p:spPr>
      </p:sp>
      <p:sp>
        <p:nvSpPr>
          <p:cNvPr id="14" name="TextBox 14"/>
          <p:cNvSpPr txBox="1"/>
          <p:nvPr/>
        </p:nvSpPr>
        <p:spPr>
          <a:xfrm>
            <a:off x="1382164" y="1579985"/>
            <a:ext cx="2088193" cy="397304"/>
          </a:xfrm>
          <a:prstGeom prst="rect">
            <a:avLst/>
          </a:prstGeom>
          <a:noFill/>
        </p:spPr>
        <p:txBody>
          <a:bodyPr vert="horz" wrap="square" lIns="0" tIns="0" rIns="0" bIns="0" rtlCol="0" anchor="ctr" anchorCtr="0">
            <a:noAutofit/>
          </a:bodyPr>
          <a:lstStyle/>
          <a:p>
            <a:pPr algn="l">
              <a:lnSpc>
                <a:spcPct val="120000"/>
              </a:lnSpc>
            </a:pPr>
            <a:r>
              <a:rPr lang="en-US" sz="1600" b="1">
                <a:solidFill>
                  <a:schemeClr val="dk1">
                    <a:alpha val="100000"/>
                  </a:schemeClr>
                </a:solidFill>
                <a:latin typeface="Noto Sans SC"/>
                <a:ea typeface="Noto Sans SC"/>
                <a:cs typeface="Noto Sans SC"/>
              </a:rPr>
              <a:t>Dual-track income accounting</a:t>
            </a:r>
            <a:endParaRPr lang="en-US" sz="1600" b="1">
              <a:solidFill>
                <a:schemeClr val="dk1">
                  <a:alpha val="100000"/>
                </a:schemeClr>
              </a:solidFill>
              <a:latin typeface="Noto Sans SC"/>
              <a:ea typeface="Noto Sans SC"/>
              <a:cs typeface="Noto Sans SC"/>
            </a:endParaRPr>
          </a:p>
        </p:txBody>
      </p:sp>
      <p:sp>
        <p:nvSpPr>
          <p:cNvPr id="15" name="AutoShape 15"/>
          <p:cNvSpPr/>
          <p:nvPr/>
        </p:nvSpPr>
        <p:spPr>
          <a:xfrm rot="5400000">
            <a:off x="667791" y="1400294"/>
            <a:ext cx="540270" cy="718585"/>
          </a:xfrm>
          <a:prstGeom prst="round1Rect">
            <a:avLst>
              <a:gd name="adj" fmla="val 47297"/>
            </a:avLst>
          </a:prstGeom>
          <a:solidFill>
            <a:schemeClr val="accent1">
              <a:alpha val="20000"/>
            </a:schemeClr>
          </a:solidFill>
        </p:spPr>
      </p:sp>
      <p:sp>
        <p:nvSpPr>
          <p:cNvPr id="16" name="TextBox 16"/>
          <p:cNvSpPr txBox="1"/>
          <p:nvPr/>
        </p:nvSpPr>
        <p:spPr>
          <a:xfrm>
            <a:off x="756538" y="2137578"/>
            <a:ext cx="2527745" cy="1395400"/>
          </a:xfrm>
          <a:prstGeom prst="rect">
            <a:avLst/>
          </a:prstGeom>
          <a:noFill/>
        </p:spPr>
        <p:txBody>
          <a:bodyPr vert="horz" wrap="square" lIns="0" tIns="0" rIns="0" bIns="0" rtlCol="0" anchor="t" anchorCtr="0">
            <a:noAutofit/>
          </a:bodyPr>
          <a:lstStyle/>
          <a:p>
            <a:pPr algn="just">
              <a:lnSpc>
                <a:spcPct val="115000"/>
              </a:lnSpc>
              <a:spcBef>
                <a:spcPts val="375"/>
              </a:spcBef>
            </a:pPr>
            <a:r>
              <a:rPr lang="en-US" sz="1200">
                <a:solidFill>
                  <a:schemeClr val="dk1">
                    <a:alpha val="100000"/>
                  </a:schemeClr>
                </a:solidFill>
                <a:latin typeface="Noto Sans SC"/>
                <a:ea typeface="Noto Sans SC"/>
                <a:cs typeface="Noto Sans SC"/>
              </a:rPr>
              <a:t>A dual verification mechanism is adopted to ensure the authenticity and integrity of the data, with both hard benefits (such as cost savings and production capacity improvements) led by the financial department and soft benefits (such as customer satisfaction and cycle shortening) assessed by the business department.</a:t>
            </a:r>
            <a:endParaRPr lang="en-US" sz="1200">
              <a:solidFill>
                <a:schemeClr val="dk1">
                  <a:alpha val="100000"/>
                </a:schemeClr>
              </a:solidFill>
              <a:latin typeface="Noto Sans SC"/>
              <a:ea typeface="Noto Sans SC"/>
              <a:cs typeface="Noto Sans SC"/>
            </a:endParaRPr>
          </a:p>
        </p:txBody>
      </p:sp>
      <p:sp>
        <p:nvSpPr>
          <p:cNvPr id="17" name="AutoShape 17"/>
          <p:cNvSpPr/>
          <p:nvPr/>
        </p:nvSpPr>
        <p:spPr>
          <a:xfrm rot="5400000">
            <a:off x="658476" y="1409609"/>
            <a:ext cx="492364" cy="652050"/>
          </a:xfrm>
          <a:prstGeom prst="round1Rect">
            <a:avLst>
              <a:gd name="adj" fmla="val 47297"/>
            </a:avLst>
          </a:prstGeom>
          <a:solidFill>
            <a:schemeClr val="accent2">
              <a:alpha val="100000"/>
            </a:schemeClr>
          </a:solidFill>
        </p:spPr>
      </p:sp>
      <p:sp>
        <p:nvSpPr>
          <p:cNvPr id="18" name="TextBox 18"/>
          <p:cNvSpPr txBox="1"/>
          <p:nvPr/>
        </p:nvSpPr>
        <p:spPr>
          <a:xfrm>
            <a:off x="597683" y="1575177"/>
            <a:ext cx="559462" cy="340994"/>
          </a:xfrm>
          <a:prstGeom prst="rect">
            <a:avLst/>
          </a:prstGeom>
        </p:spPr>
        <p:txBody>
          <a:bodyPr vert="horz" wrap="square" lIns="76200" tIns="0" rIns="57150" bIns="0" rtlCol="0" anchor="ctr" anchorCtr="0">
            <a:noAutofit/>
          </a:bodyPr>
          <a:lstStyle/>
          <a:p>
            <a:pPr algn="ctr">
              <a:lnSpc>
                <a:spcPct val="150000"/>
              </a:lnSpc>
            </a:pPr>
            <a:r>
              <a:rPr lang="en-US" sz="2100" b="1">
                <a:solidFill>
                  <a:srgbClr val="FFFFFF">
                    <a:alpha val="100000"/>
                  </a:srgbClr>
                </a:solidFill>
                <a:latin typeface="Noto Sans SC"/>
                <a:ea typeface="Noto Sans SC"/>
                <a:cs typeface="Noto Sans SC"/>
              </a:rPr>
              <a:t>01</a:t>
            </a:r>
            <a:endParaRPr lang="en-US" sz="2100" b="1">
              <a:solidFill>
                <a:srgbClr val="FFFFFF">
                  <a:alpha val="100000"/>
                </a:srgbClr>
              </a:solidFill>
              <a:latin typeface="Noto Sans SC"/>
              <a:ea typeface="Noto Sans SC"/>
              <a:cs typeface="Noto Sans SC"/>
            </a:endParaRPr>
          </a:p>
        </p:txBody>
      </p:sp>
      <p:sp>
        <p:nvSpPr>
          <p:cNvPr id="19" name="AutoShape 19"/>
          <p:cNvSpPr/>
          <p:nvPr/>
        </p:nvSpPr>
        <p:spPr>
          <a:xfrm>
            <a:off x="3628068" y="1489452"/>
            <a:ext cx="2891725" cy="2289021"/>
          </a:xfrm>
          <a:prstGeom prst="rect">
            <a:avLst/>
          </a:prstGeom>
          <a:solidFill>
            <a:schemeClr val="lt2">
              <a:alpha val="100000"/>
            </a:schemeClr>
          </a:solidFill>
        </p:spPr>
      </p:sp>
      <p:sp>
        <p:nvSpPr>
          <p:cNvPr id="20" name="TextBox 20"/>
          <p:cNvSpPr txBox="1"/>
          <p:nvPr/>
        </p:nvSpPr>
        <p:spPr>
          <a:xfrm>
            <a:off x="4431599" y="1579985"/>
            <a:ext cx="2037145" cy="397304"/>
          </a:xfrm>
          <a:prstGeom prst="rect">
            <a:avLst/>
          </a:prstGeom>
          <a:noFill/>
        </p:spPr>
        <p:txBody>
          <a:bodyPr vert="horz" wrap="square" lIns="0" tIns="0" rIns="0" bIns="0" rtlCol="0" anchor="ctr" anchorCtr="0">
            <a:noAutofit/>
          </a:bodyPr>
          <a:lstStyle/>
          <a:p>
            <a:pPr algn="l">
              <a:lnSpc>
                <a:spcPct val="120000"/>
              </a:lnSpc>
            </a:pPr>
            <a:r>
              <a:rPr lang="en-US" sz="1600" b="1">
                <a:solidFill>
                  <a:schemeClr val="dk1">
                    <a:alpha val="100000"/>
                  </a:schemeClr>
                </a:solidFill>
                <a:latin typeface="Noto Sans SC"/>
                <a:ea typeface="Noto Sans SC"/>
                <a:cs typeface="Noto Sans SC"/>
              </a:rPr>
              <a:t>Process stability audit</a:t>
            </a:r>
            <a:endParaRPr lang="en-US" sz="1600" b="1">
              <a:solidFill>
                <a:schemeClr val="dk1">
                  <a:alpha val="100000"/>
                </a:schemeClr>
              </a:solidFill>
              <a:latin typeface="Noto Sans SC"/>
              <a:ea typeface="Noto Sans SC"/>
              <a:cs typeface="Noto Sans SC"/>
            </a:endParaRPr>
          </a:p>
        </p:txBody>
      </p:sp>
      <p:sp>
        <p:nvSpPr>
          <p:cNvPr id="21" name="AutoShape 21"/>
          <p:cNvSpPr/>
          <p:nvPr/>
        </p:nvSpPr>
        <p:spPr>
          <a:xfrm rot="5400000">
            <a:off x="3717225" y="1400294"/>
            <a:ext cx="540270" cy="718585"/>
          </a:xfrm>
          <a:prstGeom prst="round1Rect">
            <a:avLst>
              <a:gd name="adj" fmla="val 47297"/>
            </a:avLst>
          </a:prstGeom>
          <a:solidFill>
            <a:schemeClr val="accent2">
              <a:alpha val="20000"/>
              <a:lumMod val="75000"/>
            </a:schemeClr>
          </a:solidFill>
        </p:spPr>
      </p:sp>
      <p:sp>
        <p:nvSpPr>
          <p:cNvPr id="22" name="TextBox 22"/>
          <p:cNvSpPr txBox="1"/>
          <p:nvPr/>
        </p:nvSpPr>
        <p:spPr>
          <a:xfrm>
            <a:off x="3805973" y="2137578"/>
            <a:ext cx="2527745" cy="1395400"/>
          </a:xfrm>
          <a:prstGeom prst="rect">
            <a:avLst/>
          </a:prstGeom>
          <a:noFill/>
        </p:spPr>
        <p:txBody>
          <a:bodyPr vert="horz" wrap="square" lIns="0" tIns="0" rIns="0" bIns="0" rtlCol="0" anchor="t" anchorCtr="0">
            <a:noAutofit/>
          </a:bodyPr>
          <a:lstStyle/>
          <a:p>
            <a:pPr algn="just">
              <a:lnSpc>
                <a:spcPct val="115000"/>
              </a:lnSpc>
              <a:spcBef>
                <a:spcPts val="375"/>
              </a:spcBef>
            </a:pPr>
            <a:r>
              <a:rPr lang="en-US" sz="1200">
                <a:solidFill>
                  <a:schemeClr val="dk1">
                    <a:alpha val="100000"/>
                  </a:schemeClr>
                </a:solidFill>
                <a:latin typeface="Noto Sans SC"/>
                <a:ea typeface="Noto Sans SC"/>
                <a:cs typeface="Noto Sans SC"/>
              </a:rPr>
              <a:t>Monitor key indicators for 3-6 months through control charts to verify whether the improvement effect is stable. At the same time, check the implementation of control measures such as error-proofing devices and visual signboards to prevent regression.</a:t>
            </a:r>
            <a:endParaRPr lang="en-US" sz="1200">
              <a:solidFill>
                <a:schemeClr val="dk1">
                  <a:alpha val="100000"/>
                </a:schemeClr>
              </a:solidFill>
              <a:latin typeface="Noto Sans SC"/>
              <a:ea typeface="Noto Sans SC"/>
              <a:cs typeface="Noto Sans SC"/>
            </a:endParaRPr>
          </a:p>
        </p:txBody>
      </p:sp>
      <p:sp>
        <p:nvSpPr>
          <p:cNvPr id="23" name="AutoShape 23"/>
          <p:cNvSpPr/>
          <p:nvPr/>
        </p:nvSpPr>
        <p:spPr>
          <a:xfrm rot="5400000">
            <a:off x="3707910" y="1409609"/>
            <a:ext cx="492364" cy="652050"/>
          </a:xfrm>
          <a:prstGeom prst="round1Rect">
            <a:avLst>
              <a:gd name="adj" fmla="val 47297"/>
            </a:avLst>
          </a:prstGeom>
          <a:solidFill>
            <a:schemeClr val="accent2">
              <a:alpha val="100000"/>
              <a:lumMod val="75000"/>
            </a:schemeClr>
          </a:solidFill>
        </p:spPr>
      </p:sp>
      <p:sp>
        <p:nvSpPr>
          <p:cNvPr id="24" name="TextBox 24"/>
          <p:cNvSpPr txBox="1"/>
          <p:nvPr/>
        </p:nvSpPr>
        <p:spPr>
          <a:xfrm>
            <a:off x="1382164" y="4024895"/>
            <a:ext cx="2037145" cy="397304"/>
          </a:xfrm>
          <a:prstGeom prst="rect">
            <a:avLst/>
          </a:prstGeom>
          <a:noFill/>
        </p:spPr>
        <p:txBody>
          <a:bodyPr vert="horz" wrap="square" lIns="0" tIns="0" rIns="0" bIns="0" rtlCol="0" anchor="ctr" anchorCtr="0">
            <a:noAutofit/>
          </a:bodyPr>
          <a:lstStyle/>
          <a:p>
            <a:pPr algn="l">
              <a:lnSpc>
                <a:spcPct val="120000"/>
              </a:lnSpc>
            </a:pPr>
            <a:r>
              <a:rPr lang="en-US" sz="1600" b="1">
                <a:solidFill>
                  <a:schemeClr val="dk1">
                    <a:alpha val="100000"/>
                  </a:schemeClr>
                </a:solidFill>
                <a:latin typeface="Noto Sans SC"/>
                <a:ea typeface="Noto Sans SC"/>
                <a:cs typeface="Noto Sans SC"/>
              </a:rPr>
              <a:t>Risk Hedging Assessment</a:t>
            </a:r>
            <a:endParaRPr lang="en-US" sz="1600" b="1">
              <a:solidFill>
                <a:schemeClr val="dk1">
                  <a:alpha val="100000"/>
                </a:schemeClr>
              </a:solidFill>
              <a:latin typeface="Noto Sans SC"/>
              <a:ea typeface="Noto Sans SC"/>
              <a:cs typeface="Noto Sans SC"/>
            </a:endParaRPr>
          </a:p>
        </p:txBody>
      </p:sp>
      <p:sp>
        <p:nvSpPr>
          <p:cNvPr id="25" name="AutoShape 25"/>
          <p:cNvSpPr/>
          <p:nvPr/>
        </p:nvSpPr>
        <p:spPr>
          <a:xfrm rot="5400000">
            <a:off x="667791" y="3845204"/>
            <a:ext cx="540270" cy="718585"/>
          </a:xfrm>
          <a:prstGeom prst="round1Rect">
            <a:avLst>
              <a:gd name="adj" fmla="val 47297"/>
            </a:avLst>
          </a:prstGeom>
          <a:solidFill>
            <a:schemeClr val="accent3">
              <a:alpha val="20000"/>
              <a:lumMod val="75000"/>
            </a:schemeClr>
          </a:solidFill>
        </p:spPr>
      </p:sp>
      <p:sp>
        <p:nvSpPr>
          <p:cNvPr id="26" name="TextBox 26"/>
          <p:cNvSpPr txBox="1"/>
          <p:nvPr/>
        </p:nvSpPr>
        <p:spPr>
          <a:xfrm>
            <a:off x="756538" y="4582488"/>
            <a:ext cx="2527745" cy="1395400"/>
          </a:xfrm>
          <a:prstGeom prst="rect">
            <a:avLst/>
          </a:prstGeom>
          <a:noFill/>
        </p:spPr>
        <p:txBody>
          <a:bodyPr vert="horz" wrap="square" lIns="0" tIns="0" rIns="0" bIns="0" rtlCol="0" anchor="t" anchorCtr="0">
            <a:noAutofit/>
          </a:bodyPr>
          <a:lstStyle/>
          <a:p>
            <a:pPr algn="just">
              <a:lnSpc>
                <a:spcPct val="115000"/>
              </a:lnSpc>
              <a:spcBef>
                <a:spcPts val="375"/>
              </a:spcBef>
            </a:pPr>
            <a:r>
              <a:rPr lang="en-US" sz="1200">
                <a:solidFill>
                  <a:schemeClr val="dk1">
                    <a:alpha val="100000"/>
                  </a:schemeClr>
                </a:solidFill>
                <a:latin typeface="Noto Sans SC"/>
                <a:ea typeface="Noto Sans SC"/>
                <a:cs typeface="Noto Sans SC"/>
              </a:rPr>
              <a:t>Analyze new risks that may be brought about by the improvement plan (such as supply chain changes, increased equipment load), formulate contingency plans and quantify potential losses to ensure that net benefits are in line with expectations.</a:t>
            </a:r>
            <a:endParaRPr lang="en-US" sz="1200">
              <a:solidFill>
                <a:schemeClr val="dk1">
                  <a:alpha val="100000"/>
                </a:schemeClr>
              </a:solidFill>
              <a:latin typeface="Noto Sans SC"/>
              <a:ea typeface="Noto Sans SC"/>
              <a:cs typeface="Noto Sans SC"/>
            </a:endParaRPr>
          </a:p>
        </p:txBody>
      </p:sp>
      <p:sp>
        <p:nvSpPr>
          <p:cNvPr id="27" name="AutoShape 27"/>
          <p:cNvSpPr/>
          <p:nvPr/>
        </p:nvSpPr>
        <p:spPr>
          <a:xfrm rot="5400000">
            <a:off x="658476" y="3854519"/>
            <a:ext cx="492364" cy="652050"/>
          </a:xfrm>
          <a:prstGeom prst="round1Rect">
            <a:avLst>
              <a:gd name="adj" fmla="val 47297"/>
            </a:avLst>
          </a:prstGeom>
          <a:solidFill>
            <a:schemeClr val="accent3">
              <a:alpha val="100000"/>
              <a:lumMod val="75000"/>
            </a:schemeClr>
          </a:solidFill>
        </p:spPr>
      </p:sp>
      <p:sp>
        <p:nvSpPr>
          <p:cNvPr id="28" name="AutoShape 28"/>
          <p:cNvSpPr/>
          <p:nvPr/>
        </p:nvSpPr>
        <p:spPr>
          <a:xfrm>
            <a:off x="3628068" y="3934362"/>
            <a:ext cx="2891725" cy="2289021"/>
          </a:xfrm>
          <a:prstGeom prst="rect">
            <a:avLst/>
          </a:prstGeom>
          <a:solidFill>
            <a:schemeClr val="lt2">
              <a:alpha val="100000"/>
            </a:schemeClr>
          </a:solidFill>
        </p:spPr>
      </p:sp>
      <p:sp>
        <p:nvSpPr>
          <p:cNvPr id="29" name="TextBox 29"/>
          <p:cNvSpPr txBox="1"/>
          <p:nvPr/>
        </p:nvSpPr>
        <p:spPr>
          <a:xfrm>
            <a:off x="4431599" y="4024895"/>
            <a:ext cx="2037145" cy="397304"/>
          </a:xfrm>
          <a:prstGeom prst="rect">
            <a:avLst/>
          </a:prstGeom>
          <a:noFill/>
        </p:spPr>
        <p:txBody>
          <a:bodyPr vert="horz" wrap="square" lIns="0" tIns="0" rIns="0" bIns="0" rtlCol="0" anchor="ctr" anchorCtr="0">
            <a:noAutofit/>
          </a:bodyPr>
          <a:lstStyle/>
          <a:p>
            <a:pPr algn="l">
              <a:lnSpc>
                <a:spcPct val="120000"/>
              </a:lnSpc>
            </a:pPr>
            <a:r>
              <a:rPr lang="en-US" sz="1600" b="1">
                <a:solidFill>
                  <a:schemeClr val="dk1">
                    <a:alpha val="100000"/>
                  </a:schemeClr>
                </a:solidFill>
                <a:latin typeface="Noto Sans SC"/>
                <a:ea typeface="Noto Sans SC"/>
                <a:cs typeface="Noto Sans SC"/>
              </a:rPr>
              <a:t>tax compliance review</a:t>
            </a:r>
            <a:endParaRPr lang="en-US" sz="1600" b="1">
              <a:solidFill>
                <a:schemeClr val="dk1">
                  <a:alpha val="100000"/>
                </a:schemeClr>
              </a:solidFill>
              <a:latin typeface="Noto Sans SC"/>
              <a:ea typeface="Noto Sans SC"/>
              <a:cs typeface="Noto Sans SC"/>
            </a:endParaRPr>
          </a:p>
        </p:txBody>
      </p:sp>
      <p:sp>
        <p:nvSpPr>
          <p:cNvPr id="30" name="AutoShape 30"/>
          <p:cNvSpPr/>
          <p:nvPr/>
        </p:nvSpPr>
        <p:spPr>
          <a:xfrm rot="5400000">
            <a:off x="3717225" y="3845204"/>
            <a:ext cx="540270" cy="718585"/>
          </a:xfrm>
          <a:prstGeom prst="round1Rect">
            <a:avLst>
              <a:gd name="adj" fmla="val 47297"/>
            </a:avLst>
          </a:prstGeom>
          <a:solidFill>
            <a:schemeClr val="accent4">
              <a:alpha val="20000"/>
              <a:lumMod val="75000"/>
            </a:schemeClr>
          </a:solidFill>
        </p:spPr>
      </p:sp>
      <p:sp>
        <p:nvSpPr>
          <p:cNvPr id="31" name="TextBox 31"/>
          <p:cNvSpPr txBox="1"/>
          <p:nvPr/>
        </p:nvSpPr>
        <p:spPr>
          <a:xfrm>
            <a:off x="3805973" y="4582488"/>
            <a:ext cx="2527745" cy="1395400"/>
          </a:xfrm>
          <a:prstGeom prst="rect">
            <a:avLst/>
          </a:prstGeom>
          <a:noFill/>
        </p:spPr>
        <p:txBody>
          <a:bodyPr vert="horz" wrap="square" lIns="0" tIns="0" rIns="0" bIns="0" rtlCol="0" anchor="t" anchorCtr="0">
            <a:noAutofit/>
          </a:bodyPr>
          <a:lstStyle/>
          <a:p>
            <a:pPr algn="just">
              <a:lnSpc>
                <a:spcPct val="115000"/>
              </a:lnSpc>
              <a:spcBef>
                <a:spcPts val="375"/>
              </a:spcBef>
            </a:pPr>
            <a:r>
              <a:rPr lang="en-US" sz="1200">
                <a:solidFill>
                  <a:schemeClr val="dk1">
                    <a:alpha val="100000"/>
                  </a:schemeClr>
                </a:solidFill>
                <a:latin typeface="Noto Sans SC"/>
                <a:ea typeface="Noto Sans SC"/>
                <a:cs typeface="Noto Sans SC"/>
              </a:rPr>
              <a:t>The joint finance department confirms whether the cost savings involve tax adjustments, such as asset impairment due to inventory reduction, to avoid subsequent audit issues.</a:t>
            </a:r>
            <a:endParaRPr lang="en-US" sz="1200">
              <a:solidFill>
                <a:schemeClr val="dk1">
                  <a:alpha val="100000"/>
                </a:schemeClr>
              </a:solidFill>
              <a:latin typeface="Noto Sans SC"/>
              <a:ea typeface="Noto Sans SC"/>
              <a:cs typeface="Noto Sans SC"/>
            </a:endParaRPr>
          </a:p>
        </p:txBody>
      </p:sp>
      <p:sp>
        <p:nvSpPr>
          <p:cNvPr id="32" name="AutoShape 32"/>
          <p:cNvSpPr/>
          <p:nvPr/>
        </p:nvSpPr>
        <p:spPr>
          <a:xfrm rot="5400000">
            <a:off x="3707910" y="3854519"/>
            <a:ext cx="492364" cy="652050"/>
          </a:xfrm>
          <a:prstGeom prst="round1Rect">
            <a:avLst>
              <a:gd name="adj" fmla="val 47297"/>
            </a:avLst>
          </a:prstGeom>
          <a:solidFill>
            <a:schemeClr val="accent4">
              <a:alpha val="100000"/>
              <a:lumMod val="75000"/>
            </a:schemeClr>
          </a:solidFill>
        </p:spPr>
      </p:sp>
      <p:sp>
        <p:nvSpPr>
          <p:cNvPr id="33" name="TextBox 33"/>
          <p:cNvSpPr txBox="1"/>
          <p:nvPr/>
        </p:nvSpPr>
        <p:spPr>
          <a:xfrm>
            <a:off x="3647118" y="1575177"/>
            <a:ext cx="559462" cy="340994"/>
          </a:xfrm>
          <a:prstGeom prst="rect">
            <a:avLst/>
          </a:prstGeom>
        </p:spPr>
        <p:txBody>
          <a:bodyPr vert="horz" wrap="square" lIns="76200" tIns="0" rIns="57150" bIns="0" rtlCol="0" anchor="ctr" anchorCtr="0">
            <a:noAutofit/>
          </a:bodyPr>
          <a:lstStyle/>
          <a:p>
            <a:pPr algn="ctr">
              <a:lnSpc>
                <a:spcPct val="150000"/>
              </a:lnSpc>
            </a:pPr>
            <a:r>
              <a:rPr lang="en-US" sz="2100" b="1">
                <a:solidFill>
                  <a:srgbClr val="FFFFFF">
                    <a:alpha val="100000"/>
                  </a:srgbClr>
                </a:solidFill>
                <a:latin typeface="Noto Sans SC"/>
                <a:ea typeface="Noto Sans SC"/>
                <a:cs typeface="Noto Sans SC"/>
              </a:rPr>
              <a:t>02</a:t>
            </a:r>
            <a:endParaRPr lang="en-US" sz="2100" b="1">
              <a:solidFill>
                <a:srgbClr val="FFFFFF">
                  <a:alpha val="100000"/>
                </a:srgbClr>
              </a:solidFill>
              <a:latin typeface="Noto Sans SC"/>
              <a:ea typeface="Noto Sans SC"/>
              <a:cs typeface="Noto Sans SC"/>
            </a:endParaRPr>
          </a:p>
        </p:txBody>
      </p:sp>
      <p:sp>
        <p:nvSpPr>
          <p:cNvPr id="34" name="TextBox 34"/>
          <p:cNvSpPr txBox="1"/>
          <p:nvPr/>
        </p:nvSpPr>
        <p:spPr>
          <a:xfrm>
            <a:off x="597683" y="4020087"/>
            <a:ext cx="559462" cy="340994"/>
          </a:xfrm>
          <a:prstGeom prst="rect">
            <a:avLst/>
          </a:prstGeom>
        </p:spPr>
        <p:txBody>
          <a:bodyPr vert="horz" wrap="square" lIns="76200" tIns="0" rIns="57150" bIns="0" rtlCol="0" anchor="ctr" anchorCtr="0">
            <a:noAutofit/>
          </a:bodyPr>
          <a:lstStyle/>
          <a:p>
            <a:pPr algn="ctr">
              <a:lnSpc>
                <a:spcPct val="150000"/>
              </a:lnSpc>
            </a:pPr>
            <a:r>
              <a:rPr lang="en-US" sz="2100" b="1">
                <a:solidFill>
                  <a:srgbClr val="FFFFFF">
                    <a:alpha val="100000"/>
                  </a:srgbClr>
                </a:solidFill>
                <a:latin typeface="Noto Sans SC"/>
                <a:ea typeface="Noto Sans SC"/>
                <a:cs typeface="Noto Sans SC"/>
              </a:rPr>
              <a:t>03</a:t>
            </a:r>
            <a:endParaRPr lang="en-US" sz="2100" b="1">
              <a:solidFill>
                <a:srgbClr val="FFFFFF">
                  <a:alpha val="100000"/>
                </a:srgbClr>
              </a:solidFill>
              <a:latin typeface="Noto Sans SC"/>
              <a:ea typeface="Noto Sans SC"/>
              <a:cs typeface="Noto Sans SC"/>
            </a:endParaRPr>
          </a:p>
        </p:txBody>
      </p:sp>
      <p:sp>
        <p:nvSpPr>
          <p:cNvPr id="35" name="TextBox 35"/>
          <p:cNvSpPr txBox="1"/>
          <p:nvPr/>
        </p:nvSpPr>
        <p:spPr>
          <a:xfrm>
            <a:off x="3647118" y="4020087"/>
            <a:ext cx="559462" cy="340994"/>
          </a:xfrm>
          <a:prstGeom prst="rect">
            <a:avLst/>
          </a:prstGeom>
        </p:spPr>
        <p:txBody>
          <a:bodyPr vert="horz" wrap="square" lIns="76200" tIns="0" rIns="57150" bIns="0" rtlCol="0" anchor="ctr" anchorCtr="0">
            <a:noAutofit/>
          </a:bodyPr>
          <a:lstStyle/>
          <a:p>
            <a:pPr algn="ctr">
              <a:lnSpc>
                <a:spcPct val="150000"/>
              </a:lnSpc>
            </a:pPr>
            <a:r>
              <a:rPr lang="en-US" sz="2100" b="1">
                <a:solidFill>
                  <a:srgbClr val="FFFFFF">
                    <a:alpha val="100000"/>
                  </a:srgbClr>
                </a:solidFill>
                <a:latin typeface="Noto Sans SC"/>
                <a:ea typeface="Noto Sans SC"/>
                <a:cs typeface="Noto Sans SC"/>
              </a:rPr>
              <a:t>04</a:t>
            </a:r>
            <a:endParaRPr lang="en-US" sz="2100" b="1">
              <a:solidFill>
                <a:srgbClr val="FFFFFF">
                  <a:alpha val="100000"/>
                </a:srgbClr>
              </a:solidFill>
              <a:latin typeface="Noto Sans SC"/>
              <a:ea typeface="Noto Sans SC"/>
              <a:cs typeface="Noto Sans SC"/>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Knowledge transfer and best practice solidification</a:t>
            </a:r>
            <a:endParaRPr lang="en-US" sz="3000" b="1">
              <a:solidFill>
                <a:schemeClr val="dk2">
                  <a:alpha val="100000"/>
                </a:schemeClr>
              </a:solidFill>
              <a:latin typeface="Noto Sans SC"/>
              <a:ea typeface="Noto Sans SC"/>
              <a:cs typeface="Noto Sans SC"/>
            </a:endParaRPr>
          </a:p>
        </p:txBody>
      </p:sp>
      <p:pic>
        <p:nvPicPr>
          <p:cNvPr id="3" name="Picture 3"/>
          <p:cNvPicPr>
            <a:picLocks noChangeAspect="1"/>
          </p:cNvPicPr>
          <p:nvPr/>
        </p:nvPicPr>
        <p:blipFill>
          <a:blip r:embed="rId2">
            <a:alphaModFix amt="100000"/>
          </a:blip>
          <a:srcRect l="25895" r="25895"/>
          <a:stretch>
            <a:fillRect/>
          </a:stretch>
        </p:blipFill>
        <p:spPr>
          <a:xfrm>
            <a:off x="8488800" y="1777403"/>
            <a:ext cx="3049996" cy="4216695"/>
          </a:xfrm>
          <a:prstGeom prst="roundRect">
            <a:avLst/>
          </a:prstGeom>
        </p:spPr>
      </p:pic>
      <p:pic>
        <p:nvPicPr>
          <p:cNvPr id="4" name="Picture 4"/>
          <p:cNvPicPr>
            <a:picLocks noChangeAspect="1"/>
          </p:cNvPicPr>
          <p:nvPr/>
        </p:nvPicPr>
        <p:blipFill>
          <a:blip r:embed="rId3">
            <a:alphaModFix amt="100000"/>
          </a:blip>
          <a:srcRect l="29951" r="29951"/>
          <a:stretch>
            <a:fillRect/>
          </a:stretch>
        </p:blipFill>
        <p:spPr>
          <a:xfrm>
            <a:off x="5335151" y="1777403"/>
            <a:ext cx="3005958" cy="4216695"/>
          </a:xfrm>
          <a:prstGeom prst="roundRect">
            <a:avLst/>
          </a:prstGeom>
        </p:spPr>
      </p:pic>
      <p:sp>
        <p:nvSpPr>
          <p:cNvPr id="5" name="AutoShape 5"/>
          <p:cNvSpPr/>
          <p:nvPr/>
        </p:nvSpPr>
        <p:spPr>
          <a:xfrm>
            <a:off x="5335151" y="1339414"/>
            <a:ext cx="6203645" cy="292757"/>
          </a:xfrm>
          <a:prstGeom prst="roundRect">
            <a:avLst>
              <a:gd name="adj" fmla="val 45454"/>
            </a:avLst>
          </a:prstGeom>
          <a:solidFill>
            <a:schemeClr val="accent1">
              <a:alpha val="100000"/>
            </a:schemeClr>
          </a:solidFill>
        </p:spPr>
      </p:sp>
      <p:sp>
        <p:nvSpPr>
          <p:cNvPr id="6" name="AutoShape 6"/>
          <p:cNvSpPr/>
          <p:nvPr/>
        </p:nvSpPr>
        <p:spPr>
          <a:xfrm>
            <a:off x="720401" y="1296052"/>
            <a:ext cx="3431205" cy="481351"/>
          </a:xfrm>
          <a:prstGeom prst="rect">
            <a:avLst/>
          </a:prstGeom>
          <a:noFill/>
        </p:spPr>
        <p:txBody>
          <a:bodyPr vert="horz" wrap="square" lIns="0" tIns="0" rIns="0" bIns="0" rtlCol="0" anchor="ctr" anchorCtr="0">
            <a:noAutofit/>
          </a:bodyPr>
          <a:lstStyle/>
          <a:p>
            <a:pPr algn="l">
              <a:spcBef>
                <a:spcPct val="0"/>
              </a:spcBef>
              <a:defRPr/>
            </a:pPr>
            <a:r>
              <a:rPr lang="en-US" sz="2325" b="1">
                <a:solidFill>
                  <a:schemeClr val="dk1">
                    <a:alpha val="100000"/>
                  </a:schemeClr>
                </a:solidFill>
                <a:latin typeface="Noto Sans SC"/>
                <a:ea typeface="Noto Sans SC"/>
                <a:cs typeface="Noto Sans SC"/>
              </a:rPr>
              <a:t>Three-dimensional training system</a:t>
            </a:r>
            <a:endParaRPr lang="en-US" sz="1100"/>
          </a:p>
        </p:txBody>
      </p:sp>
      <p:sp>
        <p:nvSpPr>
          <p:cNvPr id="7" name="TextBox 7"/>
          <p:cNvSpPr txBox="1"/>
          <p:nvPr/>
        </p:nvSpPr>
        <p:spPr>
          <a:xfrm>
            <a:off x="609373" y="1732534"/>
            <a:ext cx="4282862" cy="983867"/>
          </a:xfrm>
          <a:prstGeom prst="rect">
            <a:avLst/>
          </a:prstGeom>
        </p:spPr>
        <p:txBody>
          <a:bodyPr vert="horz" wrap="square" lIns="95250" tIns="57150" rIns="57150" bIns="57150" rtlCol="0" anchor="t" anchorCtr="0">
            <a:noAutofit/>
          </a:bodyPr>
          <a:lstStyle/>
          <a:p>
            <a:pPr algn="l">
              <a:lnSpc>
                <a:spcPct val="140000"/>
              </a:lnSpc>
            </a:pPr>
            <a:r>
              <a:rPr lang="en-US" sz="1350">
                <a:solidFill>
                  <a:schemeClr val="dk1">
                    <a:alpha val="100000"/>
                  </a:schemeClr>
                </a:solidFill>
                <a:latin typeface="Noto Sans SC"/>
                <a:ea typeface="Noto Sans SC"/>
                <a:cs typeface="Noto Sans SC"/>
              </a:rPr>
              <a:t>Design differentiated training content for the operation level (use of tool cards), management (data analysis), and decision-making level (strategic connection), and ensure the implementation of knowledge through workshops, sand table exercises, etc.</a:t>
            </a:r>
            <a:endParaRPr lang="en-US" sz="1350">
              <a:solidFill>
                <a:schemeClr val="dk1">
                  <a:alpha val="100000"/>
                </a:schemeClr>
              </a:solidFill>
              <a:latin typeface="Noto Sans SC"/>
              <a:ea typeface="Noto Sans SC"/>
              <a:cs typeface="Noto Sans SC"/>
            </a:endParaRPr>
          </a:p>
        </p:txBody>
      </p:sp>
      <p:sp>
        <p:nvSpPr>
          <p:cNvPr id="8" name="TextBox 8"/>
          <p:cNvSpPr txBox="1"/>
          <p:nvPr/>
        </p:nvSpPr>
        <p:spPr>
          <a:xfrm>
            <a:off x="609373" y="3369312"/>
            <a:ext cx="4282862" cy="1010481"/>
          </a:xfrm>
          <a:prstGeom prst="rect">
            <a:avLst/>
          </a:prstGeom>
        </p:spPr>
        <p:txBody>
          <a:bodyPr vert="horz" wrap="square" lIns="95250" tIns="57150" rIns="57150" bIns="57150" rtlCol="0" anchor="t" anchorCtr="0">
            <a:noAutofit/>
          </a:bodyPr>
          <a:lstStyle/>
          <a:p>
            <a:pPr algn="l">
              <a:lnSpc>
                <a:spcPct val="140000"/>
              </a:lnSpc>
            </a:pPr>
            <a:r>
              <a:rPr lang="en-US" sz="1350">
                <a:solidFill>
                  <a:schemeClr val="dk1">
                    <a:alpha val="100000"/>
                  </a:schemeClr>
                </a:solidFill>
                <a:latin typeface="Noto Sans SC"/>
                <a:ea typeface="Noto Sans SC"/>
                <a:cs typeface="Noto Sans SC"/>
              </a:rPr>
              <a:t>Establish a project knowledge base, including complete DMAIC documents, failure lessons, and expert contact lists, and integrate it into the enterprise knowledge management system to support keyword retrieval and version control.</a:t>
            </a:r>
            <a:endParaRPr lang="en-US" sz="1350">
              <a:solidFill>
                <a:schemeClr val="dk1">
                  <a:alpha val="100000"/>
                </a:schemeClr>
              </a:solidFill>
              <a:latin typeface="Noto Sans SC"/>
              <a:ea typeface="Noto Sans SC"/>
              <a:cs typeface="Noto Sans SC"/>
            </a:endParaRPr>
          </a:p>
        </p:txBody>
      </p:sp>
      <p:sp>
        <p:nvSpPr>
          <p:cNvPr id="9" name="TextBox 9"/>
          <p:cNvSpPr txBox="1"/>
          <p:nvPr/>
        </p:nvSpPr>
        <p:spPr>
          <a:xfrm>
            <a:off x="609373" y="5010231"/>
            <a:ext cx="4282862" cy="1156860"/>
          </a:xfrm>
          <a:prstGeom prst="rect">
            <a:avLst/>
          </a:prstGeom>
        </p:spPr>
        <p:txBody>
          <a:bodyPr vert="horz" wrap="square" lIns="95250" tIns="57150" rIns="57150" bIns="57150" rtlCol="0" anchor="t" anchorCtr="0">
            <a:noAutofit/>
          </a:bodyPr>
          <a:lstStyle/>
          <a:p>
            <a:pPr algn="l">
              <a:lnSpc>
                <a:spcPct val="140000"/>
              </a:lnSpc>
            </a:pPr>
            <a:r>
              <a:rPr lang="en-US" sz="1350">
                <a:solidFill>
                  <a:schemeClr val="dk1">
                    <a:alpha val="100000"/>
                  </a:schemeClr>
                </a:solidFill>
                <a:latin typeface="Noto Sans SC"/>
                <a:ea typeface="Noto Sans SC"/>
                <a:cs typeface="Noto Sans SC"/>
              </a:rPr>
              <a:t>Incorporate Six Sigma methodology into the job competency model. For example, promotion to technical supervisor requires leading a green belt project to encourage employees to proactively apply and improve methods.</a:t>
            </a:r>
            <a:endParaRPr lang="en-US" sz="1350">
              <a:solidFill>
                <a:schemeClr val="dk1">
                  <a:alpha val="100000"/>
                </a:schemeClr>
              </a:solidFill>
              <a:latin typeface="Noto Sans SC"/>
              <a:ea typeface="Noto Sans SC"/>
              <a:cs typeface="Noto Sans SC"/>
            </a:endParaRPr>
          </a:p>
        </p:txBody>
      </p:sp>
      <p:sp>
        <p:nvSpPr>
          <p:cNvPr id="10" name="AutoShape 10"/>
          <p:cNvSpPr/>
          <p:nvPr/>
        </p:nvSpPr>
        <p:spPr>
          <a:xfrm>
            <a:off x="701351" y="2916535"/>
            <a:ext cx="3431205" cy="481351"/>
          </a:xfrm>
          <a:prstGeom prst="rect">
            <a:avLst/>
          </a:prstGeom>
          <a:noFill/>
        </p:spPr>
        <p:txBody>
          <a:bodyPr vert="horz" wrap="square" lIns="0" tIns="0" rIns="0" bIns="0" rtlCol="0" anchor="ctr" anchorCtr="0">
            <a:noAutofit/>
          </a:bodyPr>
          <a:lstStyle/>
          <a:p>
            <a:pPr algn="l">
              <a:spcBef>
                <a:spcPct val="0"/>
              </a:spcBef>
              <a:defRPr/>
            </a:pPr>
            <a:r>
              <a:rPr lang="en-US" sz="2325" b="1">
                <a:solidFill>
                  <a:schemeClr val="dk1">
                    <a:alpha val="100000"/>
                  </a:schemeClr>
                </a:solidFill>
                <a:latin typeface="Noto Sans SC"/>
                <a:ea typeface="Noto Sans SC"/>
                <a:cs typeface="Noto Sans SC"/>
              </a:rPr>
              <a:t>organizational memory building</a:t>
            </a:r>
            <a:endParaRPr lang="en-US" sz="1100"/>
          </a:p>
        </p:txBody>
      </p:sp>
      <p:sp>
        <p:nvSpPr>
          <p:cNvPr id="11" name="AutoShape 11"/>
          <p:cNvSpPr/>
          <p:nvPr/>
        </p:nvSpPr>
        <p:spPr>
          <a:xfrm>
            <a:off x="720401" y="4528880"/>
            <a:ext cx="3431205" cy="481351"/>
          </a:xfrm>
          <a:prstGeom prst="rect">
            <a:avLst/>
          </a:prstGeom>
          <a:noFill/>
        </p:spPr>
        <p:txBody>
          <a:bodyPr vert="horz" wrap="square" lIns="0" tIns="0" rIns="0" bIns="0" rtlCol="0" anchor="ctr" anchorCtr="0">
            <a:noAutofit/>
          </a:bodyPr>
          <a:lstStyle/>
          <a:p>
            <a:pPr algn="l">
              <a:spcBef>
                <a:spcPct val="0"/>
              </a:spcBef>
              <a:defRPr/>
            </a:pPr>
            <a:r>
              <a:rPr lang="en-US" sz="2325" b="1">
                <a:solidFill>
                  <a:schemeClr val="dk1">
                    <a:alpha val="100000"/>
                  </a:schemeClr>
                </a:solidFill>
                <a:latin typeface="Noto Sans SC"/>
                <a:ea typeface="Noto Sans SC"/>
                <a:cs typeface="Noto Sans SC"/>
              </a:rPr>
              <a:t>Qualification link</a:t>
            </a:r>
            <a:endParaRPr lang="en-US" sz="110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101929" y="2882845"/>
            <a:ext cx="6029325" cy="2623205"/>
          </a:xfrm>
          <a:prstGeom prst="rect">
            <a:avLst/>
          </a:prstGeom>
        </p:spPr>
        <p:txBody>
          <a:bodyPr vert="horz" wrap="square" lIns="0" tIns="0" rIns="0" bIns="0" rtlCol="0" anchor="t" anchorCtr="0">
            <a:normAutofit/>
          </a:bodyPr>
          <a:lstStyle/>
          <a:p>
            <a:pPr>
              <a:lnSpc>
                <a:spcPct val="100000"/>
              </a:lnSpc>
            </a:pPr>
            <a:r>
              <a:rPr lang="en-US" sz="4575" b="1">
                <a:solidFill>
                  <a:schemeClr val="lt2">
                    <a:alpha val="100000"/>
                  </a:schemeClr>
                </a:solidFill>
                <a:latin typeface="Noto Sans SC"/>
                <a:ea typeface="Noto Sans SC"/>
                <a:cs typeface="Noto Sans SC"/>
              </a:rPr>
              <a:t>Six Sigma software tools</a:t>
            </a:r>
            <a:endParaRPr lang="en-US" sz="4575" b="1">
              <a:solidFill>
                <a:schemeClr val="lt2">
                  <a:alpha val="100000"/>
                </a:schemeClr>
              </a:solidFill>
              <a:latin typeface="Noto Sans SC"/>
              <a:ea typeface="Noto Sans SC"/>
              <a:cs typeface="Noto Sans SC"/>
            </a:endParaRPr>
          </a:p>
        </p:txBody>
      </p:sp>
      <p:sp>
        <p:nvSpPr>
          <p:cNvPr id="3" name="TextBox 3"/>
          <p:cNvSpPr txBox="1"/>
          <p:nvPr/>
        </p:nvSpPr>
        <p:spPr>
          <a:xfrm>
            <a:off x="1101929" y="1498692"/>
            <a:ext cx="5934075" cy="1104900"/>
          </a:xfrm>
          <a:prstGeom prst="rect">
            <a:avLst/>
          </a:prstGeom>
        </p:spPr>
        <p:txBody>
          <a:bodyPr vert="horz" wrap="square" lIns="0" tIns="0" rIns="0" bIns="0" rtlCol="0" anchor="t" anchorCtr="0">
            <a:spAutoFit/>
          </a:bodyPr>
          <a:lstStyle/>
          <a:p>
            <a:pPr>
              <a:lnSpc>
                <a:spcPct val="77000"/>
              </a:lnSpc>
            </a:pPr>
            <a:r>
              <a:rPr lang="en-US" sz="7200" b="1">
                <a:solidFill>
                  <a:schemeClr val="lt2">
                    <a:alpha val="100000"/>
                  </a:schemeClr>
                </a:solidFill>
                <a:latin typeface="Noto Sans SC"/>
                <a:ea typeface="Noto Sans SC"/>
                <a:cs typeface="Noto Sans SC"/>
              </a:rPr>
              <a:t>12</a:t>
            </a:r>
            <a:endParaRPr lang="en-US" sz="7200" b="1">
              <a:solidFill>
                <a:schemeClr val="lt2">
                  <a:alpha val="100000"/>
                </a:schemeClr>
              </a:solidFill>
              <a:latin typeface="Noto Sans SC"/>
              <a:ea typeface="Noto Sans SC"/>
              <a:cs typeface="Noto Sans SC"/>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1">
                    <a:alpha val="100000"/>
                  </a:schemeClr>
                </a:solidFill>
                <a:latin typeface="Noto Sans SC"/>
                <a:ea typeface="Noto Sans SC"/>
                <a:cs typeface="Noto Sans SC"/>
              </a:rPr>
              <a:t>Minitab Basic Operation Guide</a:t>
            </a:r>
            <a:endParaRPr lang="en-US" sz="3000" b="1">
              <a:solidFill>
                <a:schemeClr val="dk1">
                  <a:alpha val="100000"/>
                </a:schemeClr>
              </a:solidFill>
              <a:latin typeface="Noto Sans SC"/>
              <a:ea typeface="Noto Sans SC"/>
              <a:cs typeface="Noto Sans SC"/>
            </a:endParaRPr>
          </a:p>
        </p:txBody>
      </p:sp>
      <p:pic>
        <p:nvPicPr>
          <p:cNvPr id="3" name="Picture 3"/>
          <p:cNvPicPr>
            <a:picLocks noChangeAspect="1"/>
          </p:cNvPicPr>
          <p:nvPr/>
        </p:nvPicPr>
        <p:blipFill>
          <a:blip r:embed="rId2">
            <a:alphaModFix amt="100000"/>
          </a:blip>
          <a:srcRect/>
          <a:stretch>
            <a:fillRect/>
          </a:stretch>
        </p:blipFill>
        <p:spPr>
          <a:xfrm>
            <a:off x="-227" y="1719338"/>
            <a:ext cx="12192000" cy="2034324"/>
          </a:xfrm>
          <a:prstGeom prst="rect">
            <a:avLst/>
          </a:prstGeom>
        </p:spPr>
      </p:pic>
      <p:sp>
        <p:nvSpPr>
          <p:cNvPr id="4" name="AutoShape 4"/>
          <p:cNvSpPr/>
          <p:nvPr/>
        </p:nvSpPr>
        <p:spPr>
          <a:xfrm>
            <a:off x="529020" y="4865151"/>
            <a:ext cx="3505826" cy="1475883"/>
          </a:xfrm>
          <a:prstGeom prst="roundRect">
            <a:avLst>
              <a:gd name="adj" fmla="val 16667"/>
            </a:avLst>
          </a:prstGeom>
          <a:solidFill>
            <a:schemeClr val="lt1">
              <a:alpha val="100000"/>
            </a:schemeClr>
          </a:solidFill>
        </p:spPr>
      </p:sp>
      <p:sp>
        <p:nvSpPr>
          <p:cNvPr id="5" name="AutoShape 5"/>
          <p:cNvSpPr/>
          <p:nvPr/>
        </p:nvSpPr>
        <p:spPr>
          <a:xfrm>
            <a:off x="1873326" y="3350659"/>
            <a:ext cx="817215" cy="817215"/>
          </a:xfrm>
          <a:prstGeom prst="ellipse">
            <a:avLst/>
          </a:prstGeom>
          <a:solidFill>
            <a:schemeClr val="accent1">
              <a:alpha val="100000"/>
            </a:schemeClr>
          </a:solidFill>
        </p:spPr>
      </p:sp>
      <p:sp>
        <p:nvSpPr>
          <p:cNvPr id="6" name="Freeform 6"/>
          <p:cNvSpPr/>
          <p:nvPr/>
        </p:nvSpPr>
        <p:spPr>
          <a:xfrm>
            <a:off x="2098764" y="3576098"/>
            <a:ext cx="366338" cy="366338"/>
          </a:xfrm>
          <a:custGeom>
            <a:avLst/>
            <a:gdLst/>
            <a:ahLst/>
            <a:cxnLst/>
            <a:rect l="l" t="t" r="r" b="b"/>
            <a:pathLst>
              <a:path w="304800" h="304800">
                <a:moveTo>
                  <a:pt x="0" y="209550"/>
                </a:moveTo>
                <a:lnTo>
                  <a:pt x="152410" y="247650"/>
                </a:lnTo>
                <a:lnTo>
                  <a:pt x="304800" y="209550"/>
                </a:lnTo>
                <a:lnTo>
                  <a:pt x="304800" y="247650"/>
                </a:lnTo>
                <a:lnTo>
                  <a:pt x="152410" y="285750"/>
                </a:lnTo>
                <a:lnTo>
                  <a:pt x="0" y="247650"/>
                </a:lnTo>
                <a:close/>
              </a:path>
              <a:path w="304800" h="304800">
                <a:moveTo>
                  <a:pt x="0" y="133350"/>
                </a:moveTo>
                <a:lnTo>
                  <a:pt x="152410" y="171450"/>
                </a:lnTo>
                <a:lnTo>
                  <a:pt x="304800" y="133350"/>
                </a:lnTo>
                <a:lnTo>
                  <a:pt x="304800" y="171450"/>
                </a:lnTo>
                <a:lnTo>
                  <a:pt x="152410" y="209550"/>
                </a:lnTo>
                <a:lnTo>
                  <a:pt x="0" y="171450"/>
                </a:lnTo>
                <a:close/>
              </a:path>
              <a:path w="304800" h="304800">
                <a:moveTo>
                  <a:pt x="0" y="57150"/>
                </a:moveTo>
                <a:lnTo>
                  <a:pt x="152410" y="19050"/>
                </a:lnTo>
                <a:lnTo>
                  <a:pt x="304800" y="57150"/>
                </a:lnTo>
                <a:lnTo>
                  <a:pt x="304800" y="95250"/>
                </a:lnTo>
                <a:lnTo>
                  <a:pt x="152410" y="133350"/>
                </a:lnTo>
                <a:lnTo>
                  <a:pt x="0" y="95250"/>
                </a:lnTo>
              </a:path>
            </a:pathLst>
          </a:custGeom>
          <a:solidFill>
            <a:srgbClr val="FFFFFF">
              <a:alpha val="100000"/>
            </a:srgbClr>
          </a:solidFill>
        </p:spPr>
      </p:sp>
      <p:sp>
        <p:nvSpPr>
          <p:cNvPr id="7" name="AutoShape 7"/>
          <p:cNvSpPr/>
          <p:nvPr/>
        </p:nvSpPr>
        <p:spPr>
          <a:xfrm>
            <a:off x="792552" y="4264809"/>
            <a:ext cx="2978762" cy="454737"/>
          </a:xfrm>
          <a:prstGeom prst="rect">
            <a:avLst/>
          </a:prstGeom>
          <a:noFill/>
        </p:spPr>
        <p:txBody>
          <a:bodyPr vert="horz" wrap="square" lIns="91440" tIns="45720" rIns="91440" bIns="45720" rtlCol="0" anchor="b" anchorCtr="1">
            <a:normAutofit/>
          </a:bodyPr>
          <a:lstStyle/>
          <a:p>
            <a:pPr algn="ctr">
              <a:defRPr/>
            </a:pPr>
            <a:r>
              <a:rPr lang="en-US" sz="2175" b="1">
                <a:solidFill>
                  <a:schemeClr val="dk1">
                    <a:alpha val="100000"/>
                  </a:schemeClr>
                </a:solidFill>
                <a:latin typeface="Noto Sans SC"/>
                <a:ea typeface="Noto Sans SC"/>
                <a:cs typeface="Noto Sans SC"/>
              </a:rPr>
              <a:t>Data import and cleaning</a:t>
            </a:r>
            <a:endParaRPr lang="en-US" sz="1100"/>
          </a:p>
        </p:txBody>
      </p:sp>
      <p:sp>
        <p:nvSpPr>
          <p:cNvPr id="8" name="TextBox 8"/>
          <p:cNvSpPr txBox="1"/>
          <p:nvPr/>
        </p:nvSpPr>
        <p:spPr>
          <a:xfrm>
            <a:off x="723582" y="5039353"/>
            <a:ext cx="3116702" cy="1140785"/>
          </a:xfrm>
          <a:prstGeom prst="rect">
            <a:avLst/>
          </a:prstGeom>
        </p:spPr>
        <p:txBody>
          <a:bodyPr vert="horz" wrap="square" lIns="123825" tIns="57150" rIns="57150" bIns="57150" rtlCol="0" anchor="t" anchorCtr="0">
            <a:noAutofit/>
          </a:bodyPr>
          <a:lstStyle/>
          <a:p>
            <a:pPr algn="ctr">
              <a:lnSpc>
                <a:spcPct val="140000"/>
              </a:lnSpc>
            </a:pPr>
            <a:r>
              <a:rPr lang="en-US" sz="1350">
                <a:solidFill>
                  <a:schemeClr val="dk1">
                    <a:alpha val="100000"/>
                  </a:schemeClr>
                </a:solidFill>
                <a:latin typeface="Noto Sans SC"/>
                <a:ea typeface="Noto Sans SC"/>
                <a:cs typeface="Noto Sans SC"/>
              </a:rPr>
              <a:t>It supports the import of multiple formats such as Excel and CSV, and provides missing value processing and outlier detection functions to ensure that the data quality meets the analysis requirements.</a:t>
            </a:r>
            <a:endParaRPr lang="en-US" sz="1350">
              <a:solidFill>
                <a:schemeClr val="dk1">
                  <a:alpha val="100000"/>
                </a:schemeClr>
              </a:solidFill>
              <a:latin typeface="Noto Sans SC"/>
              <a:ea typeface="Noto Sans SC"/>
              <a:cs typeface="Noto Sans SC"/>
            </a:endParaRPr>
          </a:p>
        </p:txBody>
      </p:sp>
      <p:sp>
        <p:nvSpPr>
          <p:cNvPr id="9" name="AutoShape 9"/>
          <p:cNvSpPr/>
          <p:nvPr/>
        </p:nvSpPr>
        <p:spPr>
          <a:xfrm>
            <a:off x="4338324" y="4865151"/>
            <a:ext cx="3505826" cy="1475883"/>
          </a:xfrm>
          <a:prstGeom prst="roundRect">
            <a:avLst>
              <a:gd name="adj" fmla="val 16667"/>
            </a:avLst>
          </a:prstGeom>
          <a:solidFill>
            <a:schemeClr val="lt1">
              <a:alpha val="100000"/>
            </a:schemeClr>
          </a:solidFill>
        </p:spPr>
      </p:sp>
      <p:sp>
        <p:nvSpPr>
          <p:cNvPr id="10" name="AutoShape 10"/>
          <p:cNvSpPr/>
          <p:nvPr/>
        </p:nvSpPr>
        <p:spPr>
          <a:xfrm>
            <a:off x="5682630" y="3350659"/>
            <a:ext cx="817215" cy="817215"/>
          </a:xfrm>
          <a:prstGeom prst="ellipse">
            <a:avLst/>
          </a:prstGeom>
          <a:solidFill>
            <a:schemeClr val="accent2">
              <a:alpha val="100000"/>
              <a:lumMod val="50000"/>
            </a:schemeClr>
          </a:solidFill>
        </p:spPr>
      </p:sp>
      <p:sp>
        <p:nvSpPr>
          <p:cNvPr id="11" name="AutoShape 11"/>
          <p:cNvSpPr/>
          <p:nvPr/>
        </p:nvSpPr>
        <p:spPr>
          <a:xfrm>
            <a:off x="4523319" y="4264809"/>
            <a:ext cx="3135837" cy="454737"/>
          </a:xfrm>
          <a:prstGeom prst="rect">
            <a:avLst/>
          </a:prstGeom>
          <a:noFill/>
        </p:spPr>
        <p:txBody>
          <a:bodyPr vert="horz" wrap="square" lIns="91440" tIns="45720" rIns="91440" bIns="45720" rtlCol="0" anchor="b" anchorCtr="1">
            <a:normAutofit/>
          </a:bodyPr>
          <a:lstStyle/>
          <a:p>
            <a:pPr algn="ctr">
              <a:defRPr/>
            </a:pPr>
            <a:r>
              <a:rPr lang="en-US" sz="2175" b="1">
                <a:solidFill>
                  <a:schemeClr val="dk1">
                    <a:alpha val="100000"/>
                  </a:schemeClr>
                </a:solidFill>
                <a:latin typeface="Noto Sans SC"/>
                <a:ea typeface="Noto Sans SC"/>
                <a:cs typeface="Noto Sans SC"/>
              </a:rPr>
              <a:t>Descriptive statistical analysis</a:t>
            </a:r>
            <a:endParaRPr lang="en-US" sz="1100"/>
          </a:p>
        </p:txBody>
      </p:sp>
      <p:sp>
        <p:nvSpPr>
          <p:cNvPr id="12" name="TextBox 12"/>
          <p:cNvSpPr txBox="1"/>
          <p:nvPr/>
        </p:nvSpPr>
        <p:spPr>
          <a:xfrm>
            <a:off x="4532887" y="5039353"/>
            <a:ext cx="3116702" cy="1140785"/>
          </a:xfrm>
          <a:prstGeom prst="rect">
            <a:avLst/>
          </a:prstGeom>
        </p:spPr>
        <p:txBody>
          <a:bodyPr vert="horz" wrap="square" lIns="123825" tIns="57150" rIns="57150" bIns="57150" rtlCol="0" anchor="t" anchorCtr="0">
            <a:noAutofit/>
          </a:bodyPr>
          <a:lstStyle/>
          <a:p>
            <a:pPr algn="ctr">
              <a:lnSpc>
                <a:spcPct val="140000"/>
              </a:lnSpc>
            </a:pPr>
            <a:r>
              <a:rPr lang="en-US" sz="1350">
                <a:solidFill>
                  <a:schemeClr val="dk1">
                    <a:alpha val="100000"/>
                  </a:schemeClr>
                </a:solidFill>
                <a:latin typeface="Noto Sans SC"/>
                <a:ea typeface="Noto Sans SC"/>
                <a:cs typeface="Noto Sans SC"/>
              </a:rPr>
              <a:t>Quickly generate key indicators such as mean, standard deviation, quantile, etc., and intuitively display data distribution characteristics through visualization tools such as histograms and box plots.</a:t>
            </a:r>
            <a:endParaRPr lang="en-US" sz="1350">
              <a:solidFill>
                <a:schemeClr val="dk1">
                  <a:alpha val="100000"/>
                </a:schemeClr>
              </a:solidFill>
              <a:latin typeface="Noto Sans SC"/>
              <a:ea typeface="Noto Sans SC"/>
              <a:cs typeface="Noto Sans SC"/>
            </a:endParaRPr>
          </a:p>
        </p:txBody>
      </p:sp>
      <p:sp>
        <p:nvSpPr>
          <p:cNvPr id="13" name="AutoShape 13"/>
          <p:cNvSpPr/>
          <p:nvPr/>
        </p:nvSpPr>
        <p:spPr>
          <a:xfrm>
            <a:off x="8157154" y="4865151"/>
            <a:ext cx="3505826" cy="1475883"/>
          </a:xfrm>
          <a:prstGeom prst="roundRect">
            <a:avLst>
              <a:gd name="adj" fmla="val 16667"/>
            </a:avLst>
          </a:prstGeom>
          <a:solidFill>
            <a:schemeClr val="lt1">
              <a:alpha val="100000"/>
            </a:schemeClr>
          </a:solidFill>
        </p:spPr>
      </p:sp>
      <p:sp>
        <p:nvSpPr>
          <p:cNvPr id="14" name="AutoShape 14"/>
          <p:cNvSpPr/>
          <p:nvPr/>
        </p:nvSpPr>
        <p:spPr>
          <a:xfrm>
            <a:off x="9501460" y="3350659"/>
            <a:ext cx="817215" cy="817215"/>
          </a:xfrm>
          <a:prstGeom prst="ellipse">
            <a:avLst/>
          </a:prstGeom>
          <a:solidFill>
            <a:schemeClr val="accent3">
              <a:alpha val="100000"/>
              <a:lumMod val="50000"/>
            </a:schemeClr>
          </a:solidFill>
        </p:spPr>
      </p:sp>
      <p:sp>
        <p:nvSpPr>
          <p:cNvPr id="15" name="AutoShape 15"/>
          <p:cNvSpPr/>
          <p:nvPr/>
        </p:nvSpPr>
        <p:spPr>
          <a:xfrm>
            <a:off x="8334189" y="4264809"/>
            <a:ext cx="3151755" cy="454737"/>
          </a:xfrm>
          <a:prstGeom prst="rect">
            <a:avLst/>
          </a:prstGeom>
          <a:noFill/>
        </p:spPr>
        <p:txBody>
          <a:bodyPr vert="horz" wrap="square" lIns="91440" tIns="45720" rIns="91440" bIns="45720" rtlCol="0" anchor="b" anchorCtr="1">
            <a:normAutofit/>
          </a:bodyPr>
          <a:lstStyle/>
          <a:p>
            <a:pPr algn="ctr">
              <a:defRPr/>
            </a:pPr>
            <a:r>
              <a:rPr lang="en-US" sz="2175" b="1">
                <a:solidFill>
                  <a:schemeClr val="dk1">
                    <a:alpha val="100000"/>
                  </a:schemeClr>
                </a:solidFill>
                <a:latin typeface="Noto Sans SC"/>
                <a:ea typeface="Noto Sans SC"/>
                <a:cs typeface="Noto Sans SC"/>
              </a:rPr>
              <a:t>Hypothesis testing and analysis of variance</a:t>
            </a:r>
            <a:endParaRPr lang="en-US" sz="1100"/>
          </a:p>
        </p:txBody>
      </p:sp>
      <p:sp>
        <p:nvSpPr>
          <p:cNvPr id="16" name="TextBox 16"/>
          <p:cNvSpPr txBox="1"/>
          <p:nvPr/>
        </p:nvSpPr>
        <p:spPr>
          <a:xfrm>
            <a:off x="8418251" y="5032700"/>
            <a:ext cx="3116702" cy="1140785"/>
          </a:xfrm>
          <a:prstGeom prst="rect">
            <a:avLst/>
          </a:prstGeom>
        </p:spPr>
        <p:txBody>
          <a:bodyPr vert="horz" wrap="square" lIns="123825" tIns="57150" rIns="57150" bIns="57150" rtlCol="0" anchor="t" anchorCtr="0">
            <a:noAutofit/>
          </a:bodyPr>
          <a:lstStyle/>
          <a:p>
            <a:pPr algn="ctr">
              <a:lnSpc>
                <a:spcPct val="140000"/>
              </a:lnSpc>
            </a:pPr>
            <a:r>
              <a:rPr lang="en-US" sz="1350">
                <a:solidFill>
                  <a:schemeClr val="dk1">
                    <a:alpha val="100000"/>
                  </a:schemeClr>
                </a:solidFill>
                <a:latin typeface="Noto Sans SC"/>
                <a:ea typeface="Noto Sans SC"/>
                <a:cs typeface="Noto Sans SC"/>
              </a:rPr>
              <a:t>Built-in t test, chi-square test, ANOVA and other tools help users verify the significance of data differences and identify key influencing factors.</a:t>
            </a:r>
            <a:endParaRPr lang="en-US" sz="1350">
              <a:solidFill>
                <a:schemeClr val="dk1">
                  <a:alpha val="100000"/>
                </a:schemeClr>
              </a:solidFill>
              <a:latin typeface="Noto Sans SC"/>
              <a:ea typeface="Noto Sans SC"/>
              <a:cs typeface="Noto Sans SC"/>
            </a:endParaRPr>
          </a:p>
        </p:txBody>
      </p:sp>
      <p:sp>
        <p:nvSpPr>
          <p:cNvPr id="17" name="Freeform 17"/>
          <p:cNvSpPr/>
          <p:nvPr/>
        </p:nvSpPr>
        <p:spPr>
          <a:xfrm>
            <a:off x="9700479" y="3563125"/>
            <a:ext cx="423166" cy="423166"/>
          </a:xfrm>
          <a:custGeom>
            <a:avLst/>
            <a:gdLst/>
            <a:ahLst/>
            <a:cxnLst/>
            <a:rect l="l" t="t" r="r" b="b"/>
            <a:pathLst>
              <a:path w="304800" h="304800">
                <a:moveTo>
                  <a:pt x="147180" y="28632"/>
                </a:moveTo>
                <a:lnTo>
                  <a:pt x="19907" y="83468"/>
                </a:lnTo>
                <a:lnTo>
                  <a:pt x="147304" y="137874"/>
                </a:lnTo>
                <a:lnTo>
                  <a:pt x="276015" y="83344"/>
                </a:lnTo>
                <a:lnTo>
                  <a:pt x="147180" y="28632"/>
                </a:lnTo>
                <a:close/>
              </a:path>
              <a:path w="304800" h="304800">
                <a:moveTo>
                  <a:pt x="152400" y="144723"/>
                </a:moveTo>
                <a:lnTo>
                  <a:pt x="152400" y="276168"/>
                </a:lnTo>
                <a:lnTo>
                  <a:pt x="276177" y="217408"/>
                </a:lnTo>
                <a:lnTo>
                  <a:pt x="276177" y="92145"/>
                </a:lnTo>
                <a:lnTo>
                  <a:pt x="152400" y="144723"/>
                </a:lnTo>
                <a:close/>
              </a:path>
              <a:path w="304800" h="304800">
                <a:moveTo>
                  <a:pt x="19098" y="217408"/>
                </a:moveTo>
                <a:lnTo>
                  <a:pt x="143294" y="276168"/>
                </a:lnTo>
                <a:lnTo>
                  <a:pt x="143294" y="144723"/>
                </a:lnTo>
                <a:lnTo>
                  <a:pt x="19098" y="92145"/>
                </a:lnTo>
                <a:lnTo>
                  <a:pt x="19098" y="217408"/>
                </a:lnTo>
              </a:path>
            </a:pathLst>
          </a:custGeom>
          <a:solidFill>
            <a:srgbClr val="FFFFFF">
              <a:alpha val="100000"/>
            </a:srgbClr>
          </a:solidFill>
        </p:spPr>
      </p:sp>
      <p:sp>
        <p:nvSpPr>
          <p:cNvPr id="18" name="Freeform 18"/>
          <p:cNvSpPr/>
          <p:nvPr/>
        </p:nvSpPr>
        <p:spPr>
          <a:xfrm>
            <a:off x="5891042" y="3570268"/>
            <a:ext cx="416023" cy="416023"/>
          </a:xfrm>
          <a:custGeom>
            <a:avLst/>
            <a:gdLst/>
            <a:ahLst/>
            <a:cxnLst/>
            <a:rect l="l" t="t" r="r" b="b"/>
            <a:pathLst>
              <a:path w="304800" h="304800">
                <a:moveTo>
                  <a:pt x="274320" y="243840"/>
                </a:moveTo>
                <a:lnTo>
                  <a:pt x="304800" y="243840"/>
                </a:lnTo>
                <a:lnTo>
                  <a:pt x="304800" y="259080"/>
                </a:lnTo>
                <a:cubicBezTo>
                  <a:pt x="304800" y="267500"/>
                  <a:pt x="297980" y="274320"/>
                  <a:pt x="289560" y="274320"/>
                </a:cubicBezTo>
                <a:lnTo>
                  <a:pt x="289560" y="274320"/>
                </a:lnTo>
                <a:lnTo>
                  <a:pt x="15240" y="274320"/>
                </a:lnTo>
                <a:cubicBezTo>
                  <a:pt x="6820" y="274320"/>
                  <a:pt x="0" y="267500"/>
                  <a:pt x="0" y="259080"/>
                </a:cubicBezTo>
                <a:lnTo>
                  <a:pt x="0" y="259080"/>
                </a:lnTo>
                <a:lnTo>
                  <a:pt x="0" y="243840"/>
                </a:lnTo>
                <a:lnTo>
                  <a:pt x="30480" y="243840"/>
                </a:lnTo>
                <a:lnTo>
                  <a:pt x="30480" y="60960"/>
                </a:lnTo>
                <a:cubicBezTo>
                  <a:pt x="30480" y="44196"/>
                  <a:pt x="44196" y="30480"/>
                  <a:pt x="60960" y="30480"/>
                </a:cubicBezTo>
                <a:lnTo>
                  <a:pt x="243840" y="30480"/>
                </a:lnTo>
                <a:cubicBezTo>
                  <a:pt x="260671" y="30480"/>
                  <a:pt x="274320" y="44129"/>
                  <a:pt x="274320" y="60960"/>
                </a:cubicBezTo>
                <a:lnTo>
                  <a:pt x="274320" y="60960"/>
                </a:lnTo>
                <a:lnTo>
                  <a:pt x="274320" y="243840"/>
                </a:lnTo>
                <a:close/>
                <a:moveTo>
                  <a:pt x="60960" y="60960"/>
                </a:moveTo>
                <a:lnTo>
                  <a:pt x="60960" y="198120"/>
                </a:lnTo>
                <a:lnTo>
                  <a:pt x="243840" y="198120"/>
                </a:lnTo>
                <a:lnTo>
                  <a:pt x="243840" y="60960"/>
                </a:lnTo>
                <a:lnTo>
                  <a:pt x="60960" y="60960"/>
                </a:lnTo>
                <a:close/>
                <a:moveTo>
                  <a:pt x="121920" y="228600"/>
                </a:moveTo>
                <a:lnTo>
                  <a:pt x="121920" y="243840"/>
                </a:lnTo>
                <a:lnTo>
                  <a:pt x="182880" y="243840"/>
                </a:lnTo>
                <a:lnTo>
                  <a:pt x="182880" y="228600"/>
                </a:lnTo>
                <a:lnTo>
                  <a:pt x="121920" y="228600"/>
                </a:lnTo>
                <a:close/>
              </a:path>
            </a:pathLst>
          </a:custGeom>
          <a:solidFill>
            <a:srgbClr val="FFFFFF">
              <a:alpha val="100000"/>
            </a:srgbClr>
          </a:solidFill>
        </p:spPr>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627992" y="3238136"/>
            <a:ext cx="10936016" cy="9786045"/>
          </a:xfrm>
          <a:prstGeom prst="ellipse">
            <a:avLst/>
          </a:prstGeom>
          <a:solidFill>
            <a:schemeClr val="accent2">
              <a:alpha val="20000"/>
            </a:schemeClr>
          </a:solidFill>
        </p:spPr>
      </p:sp>
      <p:sp>
        <p:nvSpPr>
          <p:cNvPr id="3" name="AutoShape 3"/>
          <p:cNvSpPr/>
          <p:nvPr/>
        </p:nvSpPr>
        <p:spPr>
          <a:xfrm>
            <a:off x="1661793" y="4221839"/>
            <a:ext cx="8868414" cy="7818637"/>
          </a:xfrm>
          <a:prstGeom prst="ellipse">
            <a:avLst/>
          </a:prstGeom>
          <a:solidFill>
            <a:srgbClr val="00B6FF">
              <a:alpha val="0"/>
            </a:srgbClr>
          </a:solidFill>
          <a:ln w="254032">
            <a:solidFill>
              <a:schemeClr val="accent1">
                <a:alpha val="100000"/>
              </a:schemeClr>
            </a:solidFill>
            <a:prstDash val="solid"/>
          </a:ln>
        </p:spPr>
      </p:sp>
      <p:sp>
        <p:nvSpPr>
          <p:cNvPr id="4" name="TextBox 4"/>
          <p:cNvSpPr txBox="1"/>
          <p:nvPr/>
        </p:nvSpPr>
        <p:spPr>
          <a:xfrm>
            <a:off x="3633555" y="4958799"/>
            <a:ext cx="4924890" cy="1661400"/>
          </a:xfrm>
          <a:prstGeom prst="rect">
            <a:avLst/>
          </a:prstGeom>
        </p:spPr>
        <p:txBody>
          <a:bodyPr vert="horz" wrap="square" lIns="114300" tIns="57150" rIns="114300" bIns="57150" rtlCol="0" anchor="ctr" anchorCtr="0">
            <a:normAutofit/>
          </a:bodyPr>
          <a:lstStyle/>
          <a:p>
            <a:pPr algn="l">
              <a:lnSpc>
                <a:spcPct val="120000"/>
              </a:lnSpc>
              <a:spcBef>
                <a:spcPct val="0"/>
              </a:spcBef>
            </a:pPr>
            <a:r>
              <a:rPr lang="en-US" sz="1500">
                <a:solidFill>
                  <a:schemeClr val="dk1">
                    <a:alpha val="100000"/>
                  </a:schemeClr>
                </a:solidFill>
                <a:latin typeface="Noto Sans SC"/>
                <a:ea typeface="Noto Sans SC"/>
                <a:cs typeface="Noto Sans SC"/>
              </a:rPr>
              <a:t>Integrate multi-source data through platforms such as Minitab Engage to create dynamic dashboards to achieve real-time monitoring and trend analysis of key indicators (such as defect rate, cycle time).</a:t>
            </a:r>
            <a:endParaRPr lang="en-US" sz="1500">
              <a:solidFill>
                <a:schemeClr val="dk1">
                  <a:alpha val="100000"/>
                </a:schemeClr>
              </a:solidFill>
              <a:latin typeface="Noto Sans SC"/>
              <a:ea typeface="Noto Sans SC"/>
              <a:cs typeface="Noto Sans SC"/>
            </a:endParaRPr>
          </a:p>
        </p:txBody>
      </p:sp>
      <p:sp>
        <p:nvSpPr>
          <p:cNvPr id="5" name="AutoShape 5"/>
          <p:cNvSpPr/>
          <p:nvPr/>
        </p:nvSpPr>
        <p:spPr>
          <a:xfrm>
            <a:off x="347430" y="2007292"/>
            <a:ext cx="3286125" cy="3294802"/>
          </a:xfrm>
          <a:prstGeom prst="ellipse">
            <a:avLst/>
          </a:prstGeom>
          <a:solidFill>
            <a:schemeClr val="accent1">
              <a:alpha val="100000"/>
            </a:schemeClr>
          </a:solidFill>
        </p:spPr>
      </p:sp>
      <p:sp>
        <p:nvSpPr>
          <p:cNvPr id="6" name="TextBox 6"/>
          <p:cNvSpPr txBox="1"/>
          <p:nvPr/>
        </p:nvSpPr>
        <p:spPr>
          <a:xfrm>
            <a:off x="675618" y="2918716"/>
            <a:ext cx="2638425" cy="1963969"/>
          </a:xfrm>
          <a:prstGeom prst="rect">
            <a:avLst/>
          </a:prstGeom>
        </p:spPr>
        <p:txBody>
          <a:bodyPr vert="horz" wrap="square" lIns="114300" tIns="57150" rIns="114300" bIns="57150" rtlCol="0" anchor="t" anchorCtr="0">
            <a:normAutofit/>
          </a:bodyPr>
          <a:lstStyle/>
          <a:p>
            <a:pPr algn="l">
              <a:lnSpc>
                <a:spcPct val="120000"/>
              </a:lnSpc>
              <a:spcBef>
                <a:spcPct val="0"/>
              </a:spcBef>
            </a:pPr>
            <a:r>
              <a:rPr lang="en-US" sz="1500">
                <a:solidFill>
                  <a:srgbClr val="FFFFFF">
                    <a:alpha val="100000"/>
                  </a:srgbClr>
                </a:solidFill>
                <a:latin typeface="Noto Sans SC"/>
                <a:ea typeface="Noto Sans SC"/>
                <a:cs typeface="Noto Sans SC"/>
              </a:rPr>
              <a:t>It supports advanced graphics such as scatter plots, marginal plots, and multivariable plots, allowing users to deeply analyze data correlation through filtering and drilling functions.</a:t>
            </a:r>
            <a:endParaRPr lang="en-US" sz="1500">
              <a:solidFill>
                <a:srgbClr val="FFFFFF">
                  <a:alpha val="100000"/>
                </a:srgbClr>
              </a:solidFill>
              <a:latin typeface="Noto Sans SC"/>
              <a:ea typeface="Noto Sans SC"/>
              <a:cs typeface="Noto Sans SC"/>
            </a:endParaRPr>
          </a:p>
        </p:txBody>
      </p:sp>
      <p:sp>
        <p:nvSpPr>
          <p:cNvPr id="7" name="TextBox 7"/>
          <p:cNvSpPr txBox="1"/>
          <p:nvPr/>
        </p:nvSpPr>
        <p:spPr>
          <a:xfrm>
            <a:off x="961030" y="2298729"/>
            <a:ext cx="2143125" cy="492015"/>
          </a:xfrm>
          <a:prstGeom prst="rect">
            <a:avLst/>
          </a:prstGeom>
        </p:spPr>
        <p:txBody>
          <a:bodyPr vert="horz" wrap="square" lIns="114300" tIns="57150" rIns="114300" bIns="57150" rtlCol="0" anchor="ctr" anchorCtr="0">
            <a:normAutofit/>
          </a:bodyPr>
          <a:lstStyle/>
          <a:p>
            <a:pPr algn="ctr">
              <a:lnSpc>
                <a:spcPct val="77000"/>
              </a:lnSpc>
            </a:pPr>
            <a:r>
              <a:rPr lang="en-US" sz="1800" b="1">
                <a:solidFill>
                  <a:srgbClr val="FFFFFF">
                    <a:alpha val="100000"/>
                  </a:srgbClr>
                </a:solidFill>
                <a:latin typeface="Noto Sans SC"/>
                <a:ea typeface="Noto Sans SC"/>
                <a:cs typeface="Noto Sans SC"/>
              </a:rPr>
              <a:t>Interactive chart design</a:t>
            </a:r>
            <a:endParaRPr lang="en-US" sz="1800" b="1">
              <a:solidFill>
                <a:srgbClr val="FFFFFF">
                  <a:alpha val="100000"/>
                </a:srgbClr>
              </a:solidFill>
              <a:latin typeface="Noto Sans SC"/>
              <a:ea typeface="Noto Sans SC"/>
              <a:cs typeface="Noto Sans SC"/>
            </a:endParaRPr>
          </a:p>
        </p:txBody>
      </p:sp>
      <p:grpSp>
        <p:nvGrpSpPr>
          <p:cNvPr id="8" name="Group 8"/>
          <p:cNvGrpSpPr/>
          <p:nvPr/>
        </p:nvGrpSpPr>
        <p:grpSpPr>
          <a:xfrm rot="0">
            <a:off x="2830476" y="4738750"/>
            <a:ext cx="783393" cy="783393"/>
            <a:chOff x="2830476" y="4738750"/>
            <a:chExt cx="783393" cy="783393"/>
          </a:xfrm>
        </p:grpSpPr>
        <p:sp>
          <p:nvSpPr>
            <p:cNvPr id="9" name="AutoShape 9"/>
            <p:cNvSpPr/>
            <p:nvPr/>
          </p:nvSpPr>
          <p:spPr>
            <a:xfrm>
              <a:off x="2830476" y="4738750"/>
              <a:ext cx="783393" cy="783393"/>
            </a:xfrm>
            <a:prstGeom prst="ellipse">
              <a:avLst/>
            </a:prstGeom>
            <a:solidFill>
              <a:schemeClr val="accent2">
                <a:alpha val="100000"/>
              </a:schemeClr>
            </a:solidFill>
          </p:spPr>
        </p:sp>
        <p:sp>
          <p:nvSpPr>
            <p:cNvPr id="10" name="Freeform 10"/>
            <p:cNvSpPr/>
            <p:nvPr/>
          </p:nvSpPr>
          <p:spPr>
            <a:xfrm>
              <a:off x="3050525" y="4958799"/>
              <a:ext cx="343295" cy="343295"/>
            </a:xfrm>
            <a:custGeom>
              <a:avLst/>
              <a:gdLst/>
              <a:ahLst/>
              <a:cxnLst/>
              <a:rect l="l" t="t" r="r" b="b"/>
              <a:pathLst>
                <a:path w="304800" h="304800">
                  <a:moveTo>
                    <a:pt x="247650" y="38100"/>
                  </a:moveTo>
                  <a:lnTo>
                    <a:pt x="247650" y="57598"/>
                  </a:lnTo>
                  <a:cubicBezTo>
                    <a:pt x="247650" y="78657"/>
                    <a:pt x="230610" y="95698"/>
                    <a:pt x="209550" y="95698"/>
                  </a:cubicBezTo>
                  <a:cubicBezTo>
                    <a:pt x="188490" y="95698"/>
                    <a:pt x="171450" y="78657"/>
                    <a:pt x="171450" y="57598"/>
                  </a:cubicBezTo>
                  <a:lnTo>
                    <a:pt x="171450" y="38100"/>
                  </a:lnTo>
                  <a:lnTo>
                    <a:pt x="133350" y="38100"/>
                  </a:lnTo>
                  <a:lnTo>
                    <a:pt x="133350" y="57598"/>
                  </a:lnTo>
                  <a:cubicBezTo>
                    <a:pt x="133350" y="78657"/>
                    <a:pt x="116310" y="95698"/>
                    <a:pt x="95250" y="95698"/>
                  </a:cubicBezTo>
                  <a:cubicBezTo>
                    <a:pt x="74190" y="95698"/>
                    <a:pt x="57150" y="78657"/>
                    <a:pt x="57150" y="57598"/>
                  </a:cubicBezTo>
                  <a:lnTo>
                    <a:pt x="57150" y="38100"/>
                  </a:lnTo>
                  <a:lnTo>
                    <a:pt x="0" y="38100"/>
                  </a:lnTo>
                  <a:lnTo>
                    <a:pt x="0" y="304800"/>
                  </a:lnTo>
                  <a:lnTo>
                    <a:pt x="304800" y="304800"/>
                  </a:lnTo>
                  <a:lnTo>
                    <a:pt x="304800" y="38100"/>
                  </a:lnTo>
                  <a:lnTo>
                    <a:pt x="247650" y="38100"/>
                  </a:lnTo>
                  <a:close/>
                  <a:moveTo>
                    <a:pt x="95250" y="266700"/>
                  </a:moveTo>
                  <a:lnTo>
                    <a:pt x="57150" y="266700"/>
                  </a:lnTo>
                  <a:lnTo>
                    <a:pt x="57150" y="228600"/>
                  </a:lnTo>
                  <a:lnTo>
                    <a:pt x="95250" y="228600"/>
                  </a:lnTo>
                  <a:lnTo>
                    <a:pt x="95250" y="266700"/>
                  </a:lnTo>
                  <a:close/>
                  <a:moveTo>
                    <a:pt x="95250" y="190500"/>
                  </a:moveTo>
                  <a:lnTo>
                    <a:pt x="57150" y="190500"/>
                  </a:lnTo>
                  <a:lnTo>
                    <a:pt x="57150" y="152400"/>
                  </a:lnTo>
                  <a:lnTo>
                    <a:pt x="95250" y="152400"/>
                  </a:lnTo>
                  <a:lnTo>
                    <a:pt x="95250" y="190500"/>
                  </a:lnTo>
                  <a:close/>
                  <a:moveTo>
                    <a:pt x="171450" y="266700"/>
                  </a:moveTo>
                  <a:lnTo>
                    <a:pt x="133350" y="266700"/>
                  </a:lnTo>
                  <a:lnTo>
                    <a:pt x="133350" y="228600"/>
                  </a:lnTo>
                  <a:lnTo>
                    <a:pt x="171450" y="228600"/>
                  </a:lnTo>
                  <a:lnTo>
                    <a:pt x="171450" y="266700"/>
                  </a:lnTo>
                  <a:close/>
                  <a:moveTo>
                    <a:pt x="171450" y="190500"/>
                  </a:moveTo>
                  <a:lnTo>
                    <a:pt x="133350" y="190500"/>
                  </a:lnTo>
                  <a:lnTo>
                    <a:pt x="133350" y="152400"/>
                  </a:lnTo>
                  <a:lnTo>
                    <a:pt x="171450" y="152400"/>
                  </a:lnTo>
                  <a:lnTo>
                    <a:pt x="171450" y="190500"/>
                  </a:lnTo>
                  <a:close/>
                  <a:moveTo>
                    <a:pt x="209550" y="266700"/>
                  </a:moveTo>
                  <a:lnTo>
                    <a:pt x="209550" y="228600"/>
                  </a:lnTo>
                  <a:lnTo>
                    <a:pt x="247650" y="228600"/>
                  </a:lnTo>
                  <a:lnTo>
                    <a:pt x="209550" y="266700"/>
                  </a:lnTo>
                  <a:close/>
                  <a:moveTo>
                    <a:pt x="247650" y="190500"/>
                  </a:moveTo>
                  <a:lnTo>
                    <a:pt x="209550" y="190500"/>
                  </a:lnTo>
                  <a:lnTo>
                    <a:pt x="209550" y="152400"/>
                  </a:lnTo>
                  <a:lnTo>
                    <a:pt x="247650" y="152400"/>
                  </a:lnTo>
                  <a:lnTo>
                    <a:pt x="247650" y="190500"/>
                  </a:lnTo>
                  <a:close/>
                  <a:moveTo>
                    <a:pt x="76200" y="57150"/>
                  </a:moveTo>
                  <a:lnTo>
                    <a:pt x="76200" y="19050"/>
                  </a:lnTo>
                  <a:cubicBezTo>
                    <a:pt x="76200" y="8525"/>
                    <a:pt x="84725" y="0"/>
                    <a:pt x="95250" y="0"/>
                  </a:cubicBezTo>
                  <a:cubicBezTo>
                    <a:pt x="105775" y="0"/>
                    <a:pt x="114300" y="8525"/>
                    <a:pt x="114300" y="19050"/>
                  </a:cubicBezTo>
                  <a:lnTo>
                    <a:pt x="114300" y="57150"/>
                  </a:lnTo>
                  <a:cubicBezTo>
                    <a:pt x="114300" y="67675"/>
                    <a:pt x="105775" y="76200"/>
                    <a:pt x="95250" y="76200"/>
                  </a:cubicBezTo>
                  <a:cubicBezTo>
                    <a:pt x="84725" y="76200"/>
                    <a:pt x="76200" y="67675"/>
                    <a:pt x="76200" y="57150"/>
                  </a:cubicBezTo>
                  <a:close/>
                  <a:moveTo>
                    <a:pt x="190500" y="57150"/>
                  </a:moveTo>
                  <a:lnTo>
                    <a:pt x="190500" y="19050"/>
                  </a:lnTo>
                  <a:cubicBezTo>
                    <a:pt x="190500" y="8525"/>
                    <a:pt x="199025" y="0"/>
                    <a:pt x="209550" y="0"/>
                  </a:cubicBezTo>
                  <a:cubicBezTo>
                    <a:pt x="220075" y="0"/>
                    <a:pt x="228600" y="8525"/>
                    <a:pt x="228600" y="19050"/>
                  </a:cubicBezTo>
                  <a:lnTo>
                    <a:pt x="228600" y="57150"/>
                  </a:lnTo>
                  <a:cubicBezTo>
                    <a:pt x="228600" y="67675"/>
                    <a:pt x="220075" y="76200"/>
                    <a:pt x="209550" y="76200"/>
                  </a:cubicBezTo>
                  <a:cubicBezTo>
                    <a:pt x="199025" y="76200"/>
                    <a:pt x="190500" y="67675"/>
                    <a:pt x="190500" y="57150"/>
                  </a:cubicBezTo>
                  <a:close/>
                </a:path>
              </a:pathLst>
            </a:custGeom>
            <a:solidFill>
              <a:srgbClr val="FFFFFF">
                <a:alpha val="100000"/>
              </a:srgbClr>
            </a:solidFill>
          </p:spPr>
        </p:sp>
      </p:grpSp>
      <p:sp>
        <p:nvSpPr>
          <p:cNvPr id="11" name="AutoShape 11"/>
          <p:cNvSpPr/>
          <p:nvPr/>
        </p:nvSpPr>
        <p:spPr>
          <a:xfrm>
            <a:off x="4452938" y="1008278"/>
            <a:ext cx="3286125" cy="3294802"/>
          </a:xfrm>
          <a:prstGeom prst="ellipse">
            <a:avLst/>
          </a:prstGeom>
          <a:solidFill>
            <a:schemeClr val="accent1">
              <a:alpha val="100000"/>
            </a:schemeClr>
          </a:solidFill>
        </p:spPr>
      </p:sp>
      <p:sp>
        <p:nvSpPr>
          <p:cNvPr id="12" name="TextBox 12"/>
          <p:cNvSpPr txBox="1"/>
          <p:nvPr/>
        </p:nvSpPr>
        <p:spPr>
          <a:xfrm>
            <a:off x="4781126" y="1919702"/>
            <a:ext cx="2638425" cy="1963969"/>
          </a:xfrm>
          <a:prstGeom prst="rect">
            <a:avLst/>
          </a:prstGeom>
        </p:spPr>
        <p:txBody>
          <a:bodyPr vert="horz" wrap="square" lIns="114300" tIns="57150" rIns="114300" bIns="57150" rtlCol="0" anchor="t" anchorCtr="0">
            <a:normAutofit/>
          </a:bodyPr>
          <a:lstStyle/>
          <a:p>
            <a:pPr algn="l">
              <a:lnSpc>
                <a:spcPct val="120000"/>
              </a:lnSpc>
              <a:spcBef>
                <a:spcPct val="0"/>
              </a:spcBef>
            </a:pPr>
            <a:r>
              <a:rPr lang="en-US" sz="1500">
                <a:solidFill>
                  <a:srgbClr val="FFFFFF">
                    <a:alpha val="100000"/>
                  </a:srgbClr>
                </a:solidFill>
                <a:latin typeface="Noto Sans SC"/>
                <a:ea typeface="Noto Sans SC"/>
                <a:cs typeface="Noto Sans SC"/>
              </a:rPr>
              <a:t>Customize the dashboard view to centrally display hard cost savings, project progress and other core indicators in the form of dashboards, heat maps, etc. to improve decision-making efficiency.</a:t>
            </a:r>
            <a:endParaRPr lang="en-US" sz="1500">
              <a:solidFill>
                <a:srgbClr val="FFFFFF">
                  <a:alpha val="100000"/>
                </a:srgbClr>
              </a:solidFill>
              <a:latin typeface="Noto Sans SC"/>
              <a:ea typeface="Noto Sans SC"/>
              <a:cs typeface="Noto Sans SC"/>
            </a:endParaRPr>
          </a:p>
        </p:txBody>
      </p:sp>
      <p:sp>
        <p:nvSpPr>
          <p:cNvPr id="13" name="TextBox 13"/>
          <p:cNvSpPr txBox="1"/>
          <p:nvPr/>
        </p:nvSpPr>
        <p:spPr>
          <a:xfrm>
            <a:off x="5066538" y="1299715"/>
            <a:ext cx="2143125" cy="492015"/>
          </a:xfrm>
          <a:prstGeom prst="rect">
            <a:avLst/>
          </a:prstGeom>
        </p:spPr>
        <p:txBody>
          <a:bodyPr vert="horz" wrap="square" lIns="114300" tIns="57150" rIns="114300" bIns="57150" rtlCol="0" anchor="ctr" anchorCtr="0">
            <a:normAutofit/>
          </a:bodyPr>
          <a:lstStyle/>
          <a:p>
            <a:pPr algn="ctr">
              <a:lnSpc>
                <a:spcPct val="77000"/>
              </a:lnSpc>
            </a:pPr>
            <a:r>
              <a:rPr lang="en-US" sz="1800" b="1">
                <a:solidFill>
                  <a:srgbClr val="FFFFFF">
                    <a:alpha val="100000"/>
                  </a:srgbClr>
                </a:solidFill>
                <a:latin typeface="Noto Sans SC"/>
                <a:ea typeface="Noto Sans SC"/>
                <a:cs typeface="Noto Sans SC"/>
              </a:rPr>
              <a:t>KPI visual layout</a:t>
            </a:r>
            <a:endParaRPr lang="en-US" sz="1800" b="1">
              <a:solidFill>
                <a:srgbClr val="FFFFFF">
                  <a:alpha val="100000"/>
                </a:srgbClr>
              </a:solidFill>
              <a:latin typeface="Noto Sans SC"/>
              <a:ea typeface="Noto Sans SC"/>
              <a:cs typeface="Noto Sans SC"/>
            </a:endParaRPr>
          </a:p>
        </p:txBody>
      </p:sp>
      <p:grpSp>
        <p:nvGrpSpPr>
          <p:cNvPr id="14" name="Group 14"/>
          <p:cNvGrpSpPr/>
          <p:nvPr/>
        </p:nvGrpSpPr>
        <p:grpSpPr>
          <a:xfrm rot="0">
            <a:off x="5704304" y="4099293"/>
            <a:ext cx="783393" cy="783393"/>
            <a:chOff x="5704304" y="4099293"/>
            <a:chExt cx="783393" cy="783393"/>
          </a:xfrm>
        </p:grpSpPr>
        <p:sp>
          <p:nvSpPr>
            <p:cNvPr id="15" name="AutoShape 15"/>
            <p:cNvSpPr/>
            <p:nvPr/>
          </p:nvSpPr>
          <p:spPr>
            <a:xfrm>
              <a:off x="5704304" y="4099293"/>
              <a:ext cx="783393" cy="783393"/>
            </a:xfrm>
            <a:prstGeom prst="ellipse">
              <a:avLst/>
            </a:prstGeom>
            <a:solidFill>
              <a:schemeClr val="accent2">
                <a:alpha val="100000"/>
              </a:schemeClr>
            </a:solidFill>
          </p:spPr>
        </p:sp>
        <p:sp>
          <p:nvSpPr>
            <p:cNvPr id="16" name="Freeform 16"/>
            <p:cNvSpPr/>
            <p:nvPr/>
          </p:nvSpPr>
          <p:spPr>
            <a:xfrm>
              <a:off x="5909690" y="4277439"/>
              <a:ext cx="372620" cy="372620"/>
            </a:xfrm>
            <a:custGeom>
              <a:avLst/>
              <a:gdLst/>
              <a:ahLst/>
              <a:cxnLst/>
              <a:rect l="l" t="t" r="r" b="b"/>
              <a:pathLst>
                <a:path w="304800" h="304800">
                  <a:moveTo>
                    <a:pt x="152400" y="190500"/>
                  </a:moveTo>
                  <a:cubicBezTo>
                    <a:pt x="152400" y="169459"/>
                    <a:pt x="169459" y="152400"/>
                    <a:pt x="190500" y="152400"/>
                  </a:cubicBezTo>
                  <a:cubicBezTo>
                    <a:pt x="211541" y="152400"/>
                    <a:pt x="228600" y="169459"/>
                    <a:pt x="228600" y="190500"/>
                  </a:cubicBezTo>
                  <a:cubicBezTo>
                    <a:pt x="228600" y="211541"/>
                    <a:pt x="211541" y="228600"/>
                    <a:pt x="190500" y="228600"/>
                  </a:cubicBezTo>
                  <a:cubicBezTo>
                    <a:pt x="169459" y="228600"/>
                    <a:pt x="152400" y="211541"/>
                    <a:pt x="152400" y="190500"/>
                  </a:cubicBezTo>
                  <a:close/>
                  <a:moveTo>
                    <a:pt x="266700" y="76200"/>
                  </a:moveTo>
                  <a:lnTo>
                    <a:pt x="235372" y="12925"/>
                  </a:lnTo>
                  <a:cubicBezTo>
                    <a:pt x="232801" y="5410"/>
                    <a:pt x="225695" y="0"/>
                    <a:pt x="217284" y="0"/>
                  </a:cubicBezTo>
                  <a:lnTo>
                    <a:pt x="164973" y="0"/>
                  </a:lnTo>
                  <a:cubicBezTo>
                    <a:pt x="156467" y="0"/>
                    <a:pt x="149295" y="5544"/>
                    <a:pt x="146837" y="13192"/>
                  </a:cubicBezTo>
                  <a:lnTo>
                    <a:pt x="114338" y="76200"/>
                  </a:lnTo>
                  <a:lnTo>
                    <a:pt x="38100" y="76200"/>
                  </a:lnTo>
                  <a:cubicBezTo>
                    <a:pt x="17059" y="76200"/>
                    <a:pt x="0" y="93259"/>
                    <a:pt x="0" y="114300"/>
                  </a:cubicBezTo>
                  <a:lnTo>
                    <a:pt x="0" y="304800"/>
                  </a:lnTo>
                  <a:lnTo>
                    <a:pt x="304800" y="304800"/>
                  </a:lnTo>
                  <a:lnTo>
                    <a:pt x="304800" y="114300"/>
                  </a:lnTo>
                  <a:cubicBezTo>
                    <a:pt x="304800" y="93259"/>
                    <a:pt x="287760" y="76200"/>
                    <a:pt x="266700" y="76200"/>
                  </a:cubicBezTo>
                  <a:close/>
                  <a:moveTo>
                    <a:pt x="57150" y="152400"/>
                  </a:moveTo>
                  <a:cubicBezTo>
                    <a:pt x="46625" y="152400"/>
                    <a:pt x="38100" y="143875"/>
                    <a:pt x="38100" y="133350"/>
                  </a:cubicBezTo>
                  <a:cubicBezTo>
                    <a:pt x="38100" y="122825"/>
                    <a:pt x="46625" y="114300"/>
                    <a:pt x="57150" y="114300"/>
                  </a:cubicBezTo>
                  <a:cubicBezTo>
                    <a:pt x="67675" y="114300"/>
                    <a:pt x="76200" y="122825"/>
                    <a:pt x="76200" y="133350"/>
                  </a:cubicBezTo>
                  <a:cubicBezTo>
                    <a:pt x="76200" y="143875"/>
                    <a:pt x="67675" y="152400"/>
                    <a:pt x="57150" y="152400"/>
                  </a:cubicBezTo>
                  <a:close/>
                  <a:moveTo>
                    <a:pt x="190500" y="266700"/>
                  </a:moveTo>
                  <a:cubicBezTo>
                    <a:pt x="148419" y="266700"/>
                    <a:pt x="114300" y="232581"/>
                    <a:pt x="114300" y="190500"/>
                  </a:cubicBezTo>
                  <a:cubicBezTo>
                    <a:pt x="114300" y="148419"/>
                    <a:pt x="148419" y="114300"/>
                    <a:pt x="190500" y="114300"/>
                  </a:cubicBezTo>
                  <a:cubicBezTo>
                    <a:pt x="232581" y="114300"/>
                    <a:pt x="266700" y="148419"/>
                    <a:pt x="266700" y="190500"/>
                  </a:cubicBezTo>
                  <a:cubicBezTo>
                    <a:pt x="266700" y="232581"/>
                    <a:pt x="232581" y="266700"/>
                    <a:pt x="190500" y="266700"/>
                  </a:cubicBezTo>
                  <a:close/>
                </a:path>
              </a:pathLst>
            </a:custGeom>
            <a:solidFill>
              <a:srgbClr val="FFFFFF">
                <a:alpha val="100000"/>
              </a:srgbClr>
            </a:solidFill>
          </p:spPr>
        </p:sp>
      </p:grpSp>
      <p:sp>
        <p:nvSpPr>
          <p:cNvPr id="17" name="AutoShape 17"/>
          <p:cNvSpPr/>
          <p:nvPr/>
        </p:nvSpPr>
        <p:spPr>
          <a:xfrm>
            <a:off x="8558445" y="2007292"/>
            <a:ext cx="3286125" cy="3294802"/>
          </a:xfrm>
          <a:prstGeom prst="ellipse">
            <a:avLst/>
          </a:prstGeom>
          <a:solidFill>
            <a:schemeClr val="accent1">
              <a:alpha val="100000"/>
            </a:schemeClr>
          </a:solidFill>
        </p:spPr>
      </p:sp>
      <p:sp>
        <p:nvSpPr>
          <p:cNvPr id="18" name="TextBox 18"/>
          <p:cNvSpPr txBox="1"/>
          <p:nvPr/>
        </p:nvSpPr>
        <p:spPr>
          <a:xfrm>
            <a:off x="8886634" y="2918716"/>
            <a:ext cx="2638425" cy="1963969"/>
          </a:xfrm>
          <a:prstGeom prst="rect">
            <a:avLst/>
          </a:prstGeom>
        </p:spPr>
        <p:txBody>
          <a:bodyPr vert="horz" wrap="square" lIns="114300" tIns="57150" rIns="114300" bIns="57150" rtlCol="0" anchor="t" anchorCtr="0">
            <a:normAutofit/>
          </a:bodyPr>
          <a:lstStyle/>
          <a:p>
            <a:pPr algn="l">
              <a:lnSpc>
                <a:spcPct val="120000"/>
              </a:lnSpc>
              <a:spcBef>
                <a:spcPct val="0"/>
              </a:spcBef>
            </a:pPr>
            <a:r>
              <a:rPr lang="en-US" sz="1500">
                <a:solidFill>
                  <a:srgbClr val="FFFFFF">
                    <a:alpha val="100000"/>
                  </a:srgbClr>
                </a:solidFill>
                <a:latin typeface="Noto Sans SC"/>
                <a:ea typeface="Noto Sans SC"/>
                <a:cs typeface="Noto Sans SC"/>
              </a:rPr>
              <a:t>Set up a scheduled refresh mechanism to ensure that dashboard data is synchronized with the source system and reduce manual maintenance costs.</a:t>
            </a:r>
            <a:endParaRPr lang="en-US" sz="1500">
              <a:solidFill>
                <a:srgbClr val="FFFFFF">
                  <a:alpha val="100000"/>
                </a:srgbClr>
              </a:solidFill>
              <a:latin typeface="Noto Sans SC"/>
              <a:ea typeface="Noto Sans SC"/>
              <a:cs typeface="Noto Sans SC"/>
            </a:endParaRPr>
          </a:p>
        </p:txBody>
      </p:sp>
      <p:sp>
        <p:nvSpPr>
          <p:cNvPr id="19" name="TextBox 19"/>
          <p:cNvSpPr txBox="1"/>
          <p:nvPr/>
        </p:nvSpPr>
        <p:spPr>
          <a:xfrm>
            <a:off x="9172045" y="2298729"/>
            <a:ext cx="2143125" cy="492015"/>
          </a:xfrm>
          <a:prstGeom prst="rect">
            <a:avLst/>
          </a:prstGeom>
        </p:spPr>
        <p:txBody>
          <a:bodyPr vert="horz" wrap="square" lIns="114300" tIns="57150" rIns="114300" bIns="57150" rtlCol="0" anchor="ctr" anchorCtr="0">
            <a:normAutofit/>
          </a:bodyPr>
          <a:lstStyle/>
          <a:p>
            <a:pPr algn="ctr">
              <a:lnSpc>
                <a:spcPct val="77000"/>
              </a:lnSpc>
            </a:pPr>
            <a:r>
              <a:rPr lang="en-US" sz="1800" b="1">
                <a:solidFill>
                  <a:srgbClr val="FFFFFF">
                    <a:alpha val="100000"/>
                  </a:srgbClr>
                </a:solidFill>
                <a:latin typeface="Noto Sans SC"/>
                <a:ea typeface="Noto Sans SC"/>
                <a:cs typeface="Noto Sans SC"/>
              </a:rPr>
              <a:t>Automated data updates</a:t>
            </a:r>
            <a:endParaRPr lang="en-US" sz="1800" b="1">
              <a:solidFill>
                <a:srgbClr val="FFFFFF">
                  <a:alpha val="100000"/>
                </a:srgbClr>
              </a:solidFill>
              <a:latin typeface="Noto Sans SC"/>
              <a:ea typeface="Noto Sans SC"/>
              <a:cs typeface="Noto Sans SC"/>
            </a:endParaRPr>
          </a:p>
        </p:txBody>
      </p:sp>
      <p:grpSp>
        <p:nvGrpSpPr>
          <p:cNvPr id="20" name="Group 20"/>
          <p:cNvGrpSpPr/>
          <p:nvPr/>
        </p:nvGrpSpPr>
        <p:grpSpPr>
          <a:xfrm rot="0">
            <a:off x="8699755" y="4738750"/>
            <a:ext cx="783393" cy="783393"/>
            <a:chOff x="8699755" y="4738750"/>
            <a:chExt cx="783393" cy="783393"/>
          </a:xfrm>
        </p:grpSpPr>
        <p:sp>
          <p:nvSpPr>
            <p:cNvPr id="21" name="AutoShape 21"/>
            <p:cNvSpPr/>
            <p:nvPr/>
          </p:nvSpPr>
          <p:spPr>
            <a:xfrm>
              <a:off x="8699755" y="4738750"/>
              <a:ext cx="783393" cy="783393"/>
            </a:xfrm>
            <a:prstGeom prst="ellipse">
              <a:avLst/>
            </a:prstGeom>
            <a:solidFill>
              <a:schemeClr val="accent2">
                <a:alpha val="100000"/>
              </a:schemeClr>
            </a:solidFill>
          </p:spPr>
        </p:sp>
        <p:sp>
          <p:nvSpPr>
            <p:cNvPr id="22" name="Freeform 22"/>
            <p:cNvSpPr/>
            <p:nvPr/>
          </p:nvSpPr>
          <p:spPr>
            <a:xfrm>
              <a:off x="8933137" y="4946607"/>
              <a:ext cx="341012" cy="341012"/>
            </a:xfrm>
            <a:custGeom>
              <a:avLst/>
              <a:gdLst/>
              <a:ahLst/>
              <a:cxnLst/>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sp>
      </p:grpSp>
      <p:sp>
        <p:nvSpPr>
          <p:cNvPr id="23" name="TextBox 23"/>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Visual analysis dashboard construction</a:t>
            </a:r>
            <a:endParaRPr lang="en-US" sz="3000" b="1">
              <a:solidFill>
                <a:schemeClr val="dk2">
                  <a:alpha val="100000"/>
                </a:schemeClr>
              </a:solidFill>
              <a:latin typeface="Noto Sans SC"/>
              <a:ea typeface="Noto Sans SC"/>
              <a:cs typeface="Noto Sans SC"/>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alphaModFix amt="100000"/>
          </a:blip>
          <a:srcRect/>
          <a:stretch>
            <a:fillRect/>
          </a:stretch>
        </p:blipFill>
        <p:spPr>
          <a:xfrm>
            <a:off x="-227" y="1719338"/>
            <a:ext cx="12192000" cy="2034324"/>
          </a:xfrm>
          <a:prstGeom prst="rect">
            <a:avLst/>
          </a:prstGeom>
        </p:spPr>
      </p:pic>
      <p:sp>
        <p:nvSpPr>
          <p:cNvPr id="3" name="AutoShape 3"/>
          <p:cNvSpPr/>
          <p:nvPr/>
        </p:nvSpPr>
        <p:spPr>
          <a:xfrm>
            <a:off x="-227" y="1719338"/>
            <a:ext cx="12192000" cy="2034324"/>
          </a:xfrm>
          <a:prstGeom prst="rect">
            <a:avLst/>
          </a:prstGeom>
          <a:gradFill>
            <a:gsLst>
              <a:gs pos="0">
                <a:schemeClr val="accent1">
                  <a:alpha val="83000"/>
                  <a:lumMod val="20000"/>
                  <a:lumOff val="80000"/>
                </a:schemeClr>
              </a:gs>
              <a:gs pos="96000">
                <a:schemeClr val="accent1">
                  <a:alpha val="83000"/>
                </a:schemeClr>
              </a:gs>
            </a:gsLst>
            <a:lin ang="0"/>
          </a:gradFill>
        </p:spPr>
      </p:sp>
      <p:sp>
        <p:nvSpPr>
          <p:cNvPr id="4" name="TextBox 4"/>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Automated report generation tips</a:t>
            </a:r>
            <a:endParaRPr lang="en-US" sz="3000" b="1">
              <a:solidFill>
                <a:schemeClr val="dk2">
                  <a:alpha val="100000"/>
                </a:schemeClr>
              </a:solidFill>
              <a:latin typeface="Noto Sans SC"/>
              <a:ea typeface="Noto Sans SC"/>
              <a:cs typeface="Noto Sans SC"/>
            </a:endParaRPr>
          </a:p>
        </p:txBody>
      </p:sp>
      <p:sp>
        <p:nvSpPr>
          <p:cNvPr id="5" name="AutoShape 5"/>
          <p:cNvSpPr/>
          <p:nvPr/>
        </p:nvSpPr>
        <p:spPr>
          <a:xfrm>
            <a:off x="741935" y="2639356"/>
            <a:ext cx="5232953" cy="3645646"/>
          </a:xfrm>
          <a:prstGeom prst="roundRect">
            <a:avLst>
              <a:gd name="adj" fmla="val 8580"/>
            </a:avLst>
          </a:prstGeom>
          <a:solidFill>
            <a:schemeClr val="lt2">
              <a:alpha val="100000"/>
            </a:schemeClr>
          </a:solidFill>
        </p:spPr>
      </p:sp>
      <p:sp>
        <p:nvSpPr>
          <p:cNvPr id="6" name="AutoShape 6"/>
          <p:cNvSpPr/>
          <p:nvPr/>
        </p:nvSpPr>
        <p:spPr>
          <a:xfrm>
            <a:off x="1153246" y="3097982"/>
            <a:ext cx="4410330" cy="492557"/>
          </a:xfrm>
          <a:prstGeom prst="rect">
            <a:avLst/>
          </a:prstGeom>
          <a:noFill/>
        </p:spPr>
        <p:txBody>
          <a:bodyPr vert="horz" wrap="square" lIns="76200" tIns="45720" rIns="91440" bIns="45720" rtlCol="0" anchor="t" anchorCtr="1">
            <a:noAutofit/>
          </a:bodyPr>
          <a:lstStyle/>
          <a:p>
            <a:pPr algn="l">
              <a:defRPr/>
            </a:pPr>
            <a:r>
              <a:rPr lang="en-US" sz="2400" b="1">
                <a:solidFill>
                  <a:schemeClr val="accent1">
                    <a:alpha val="100000"/>
                  </a:schemeClr>
                </a:solidFill>
                <a:latin typeface="Noto Sans SC"/>
                <a:ea typeface="Noto Sans SC"/>
                <a:cs typeface="Noto Sans SC"/>
              </a:rPr>
              <a:t>Templated report configuration</a:t>
            </a:r>
            <a:endParaRPr lang="en-US" sz="1100"/>
          </a:p>
        </p:txBody>
      </p:sp>
      <p:sp>
        <p:nvSpPr>
          <p:cNvPr id="7" name="TextBox 7"/>
          <p:cNvSpPr txBox="1"/>
          <p:nvPr/>
        </p:nvSpPr>
        <p:spPr>
          <a:xfrm>
            <a:off x="1153246" y="3950024"/>
            <a:ext cx="4314344" cy="1960925"/>
          </a:xfrm>
          <a:prstGeom prst="rect">
            <a:avLst/>
          </a:prstGeom>
        </p:spPr>
        <p:txBody>
          <a:bodyPr vert="horz" wrap="square" lIns="76200" tIns="57150" rIns="57150" bIns="57150" rtlCol="0" anchor="t" anchorCtr="0">
            <a:noAutofit/>
          </a:bodyPr>
          <a:lstStyle/>
          <a:p>
            <a:pPr marL="228600" lvl="1" indent="-228600" algn="l">
              <a:lnSpc>
                <a:spcPct val="140000"/>
              </a:lnSpc>
              <a:buFont typeface="Arial" panose="020B0604020202090204"/>
              <a:buChar char="•"/>
            </a:pPr>
            <a:r>
              <a:rPr lang="en-US" sz="1350">
                <a:solidFill>
                  <a:schemeClr val="dk1">
                    <a:alpha val="100000"/>
                  </a:schemeClr>
                </a:solidFill>
                <a:latin typeface="Noto Sans SC"/>
                <a:ea typeface="Noto Sans SC"/>
                <a:cs typeface="Noto Sans SC"/>
              </a:rPr>
              <a:t>Preset standard report templates for each stage of DMAIC (such as project charter, analysis stage summary), support one-click generation of complete documents including charts and statistical results.</a:t>
            </a:r>
            <a:endParaRPr lang="en-US" sz="1350">
              <a:solidFill>
                <a:schemeClr val="dk1">
                  <a:alpha val="100000"/>
                </a:schemeClr>
              </a:solidFill>
              <a:latin typeface="Noto Sans SC"/>
              <a:ea typeface="Noto Sans SC"/>
              <a:cs typeface="Noto Sans SC"/>
            </a:endParaRPr>
          </a:p>
          <a:p>
            <a:pPr marL="228600" lvl="1" indent="-228600" algn="l">
              <a:lnSpc>
                <a:spcPct val="140000"/>
              </a:lnSpc>
              <a:buFont typeface="Arial" panose="020B0604020202090204"/>
              <a:buChar char="•"/>
            </a:pPr>
            <a:r>
              <a:rPr lang="en-US" sz="1350">
                <a:solidFill>
                  <a:schemeClr val="dk1">
                    <a:alpha val="100000"/>
                  </a:schemeClr>
                </a:solidFill>
                <a:latin typeface="Noto Sans SC"/>
                <a:ea typeface="Noto Sans SC"/>
                <a:cs typeface="Noto Sans SC"/>
              </a:rPr>
              <a:t>Batch processing is implemented through Minitab macro language, and reports in PDF/PPT format are automatically exported, significantly reducing repetitive operation time.</a:t>
            </a:r>
            <a:endParaRPr lang="en-US" sz="1350">
              <a:solidFill>
                <a:schemeClr val="dk1">
                  <a:alpha val="100000"/>
                </a:schemeClr>
              </a:solidFill>
              <a:latin typeface="Noto Sans SC"/>
              <a:ea typeface="Noto Sans SC"/>
              <a:cs typeface="Noto Sans SC"/>
            </a:endParaRPr>
          </a:p>
        </p:txBody>
      </p:sp>
      <p:sp>
        <p:nvSpPr>
          <p:cNvPr id="8" name="AutoShape 8"/>
          <p:cNvSpPr/>
          <p:nvPr/>
        </p:nvSpPr>
        <p:spPr>
          <a:xfrm>
            <a:off x="1228221" y="3723890"/>
            <a:ext cx="4239369" cy="19050"/>
          </a:xfrm>
          <a:prstGeom prst="rect">
            <a:avLst/>
          </a:prstGeom>
          <a:solidFill>
            <a:schemeClr val="accent1">
              <a:alpha val="100000"/>
            </a:schemeClr>
          </a:solidFill>
        </p:spPr>
      </p:sp>
      <p:sp>
        <p:nvSpPr>
          <p:cNvPr id="9" name="AutoShape 9"/>
          <p:cNvSpPr/>
          <p:nvPr/>
        </p:nvSpPr>
        <p:spPr>
          <a:xfrm>
            <a:off x="6266497" y="2639356"/>
            <a:ext cx="5232953" cy="3645646"/>
          </a:xfrm>
          <a:prstGeom prst="roundRect">
            <a:avLst>
              <a:gd name="adj" fmla="val 7569"/>
            </a:avLst>
          </a:prstGeom>
          <a:solidFill>
            <a:schemeClr val="lt2">
              <a:alpha val="100000"/>
            </a:schemeClr>
          </a:solidFill>
        </p:spPr>
      </p:sp>
      <p:sp>
        <p:nvSpPr>
          <p:cNvPr id="10" name="AutoShape 10"/>
          <p:cNvSpPr/>
          <p:nvPr/>
        </p:nvSpPr>
        <p:spPr>
          <a:xfrm>
            <a:off x="6677808" y="3097982"/>
            <a:ext cx="4410330" cy="492557"/>
          </a:xfrm>
          <a:prstGeom prst="rect">
            <a:avLst/>
          </a:prstGeom>
          <a:noFill/>
        </p:spPr>
        <p:txBody>
          <a:bodyPr vert="horz" wrap="square" lIns="76200" tIns="45720" rIns="91440" bIns="45720" rtlCol="0" anchor="t" anchorCtr="1">
            <a:noAutofit/>
          </a:bodyPr>
          <a:lstStyle/>
          <a:p>
            <a:pPr algn="l">
              <a:defRPr/>
            </a:pPr>
            <a:r>
              <a:rPr lang="en-US" sz="2400" b="1">
                <a:solidFill>
                  <a:schemeClr val="accent4">
                    <a:alpha val="100000"/>
                  </a:schemeClr>
                </a:solidFill>
                <a:latin typeface="Noto Sans SC"/>
                <a:ea typeface="Noto Sans SC"/>
                <a:cs typeface="Noto Sans SC"/>
              </a:rPr>
              <a:t>dynamic data link</a:t>
            </a:r>
            <a:endParaRPr lang="en-US" sz="1100"/>
          </a:p>
        </p:txBody>
      </p:sp>
      <p:sp>
        <p:nvSpPr>
          <p:cNvPr id="11" name="TextBox 11"/>
          <p:cNvSpPr txBox="1"/>
          <p:nvPr/>
        </p:nvSpPr>
        <p:spPr>
          <a:xfrm>
            <a:off x="6677808" y="3950024"/>
            <a:ext cx="4314344" cy="1960925"/>
          </a:xfrm>
          <a:prstGeom prst="rect">
            <a:avLst/>
          </a:prstGeom>
        </p:spPr>
        <p:txBody>
          <a:bodyPr vert="horz" wrap="square" lIns="76200" tIns="57150" rIns="57150" bIns="57150" rtlCol="0" anchor="t" anchorCtr="0">
            <a:noAutofit/>
          </a:bodyPr>
          <a:lstStyle/>
          <a:p>
            <a:pPr marL="228600" lvl="1" indent="-228600" algn="l">
              <a:lnSpc>
                <a:spcPct val="140000"/>
              </a:lnSpc>
              <a:buFont typeface="Arial" panose="020B0604020202090204"/>
              <a:buChar char="•"/>
            </a:pPr>
            <a:r>
              <a:rPr lang="en-US" sz="1350">
                <a:solidFill>
                  <a:schemeClr val="dk1">
                    <a:alpha val="100000"/>
                  </a:schemeClr>
                </a:solidFill>
                <a:latin typeface="Noto Sans SC"/>
                <a:ea typeface="Noto Sans SC"/>
                <a:cs typeface="Noto Sans SC"/>
              </a:rPr>
              <a:t>Dynamically associate the charts in the report with the original data to ensure that the charts are automatically adjusted after the data is updated to avoid manual modification errors.</a:t>
            </a:r>
            <a:endParaRPr lang="en-US" sz="1350">
              <a:solidFill>
                <a:schemeClr val="dk1">
                  <a:alpha val="100000"/>
                </a:schemeClr>
              </a:solidFill>
              <a:latin typeface="Noto Sans SC"/>
              <a:ea typeface="Noto Sans SC"/>
              <a:cs typeface="Noto Sans SC"/>
            </a:endParaRPr>
          </a:p>
          <a:p>
            <a:pPr marL="228600" lvl="1" indent="-228600" algn="l">
              <a:lnSpc>
                <a:spcPct val="140000"/>
              </a:lnSpc>
              <a:buFont typeface="Arial" panose="020B0604020202090204"/>
              <a:buChar char="•"/>
            </a:pPr>
            <a:r>
              <a:rPr lang="en-US" sz="1350">
                <a:solidFill>
                  <a:schemeClr val="dk1">
                    <a:alpha val="100000"/>
                  </a:schemeClr>
                </a:solidFill>
                <a:latin typeface="Noto Sans SC"/>
                <a:ea typeface="Noto Sans SC"/>
                <a:cs typeface="Noto Sans SC"/>
              </a:rPr>
              <a:t>Integrate Python/R scripts to extend analysis functions and embed advanced statistical models (such as regression analysis, DOE results) in reports.</a:t>
            </a:r>
            <a:endParaRPr lang="en-US" sz="1350">
              <a:solidFill>
                <a:schemeClr val="dk1">
                  <a:alpha val="100000"/>
                </a:schemeClr>
              </a:solidFill>
              <a:latin typeface="Noto Sans SC"/>
              <a:ea typeface="Noto Sans SC"/>
              <a:cs typeface="Noto Sans SC"/>
            </a:endParaRPr>
          </a:p>
        </p:txBody>
      </p:sp>
      <p:sp>
        <p:nvSpPr>
          <p:cNvPr id="12" name="AutoShape 12"/>
          <p:cNvSpPr/>
          <p:nvPr/>
        </p:nvSpPr>
        <p:spPr>
          <a:xfrm>
            <a:off x="6752783" y="3723890"/>
            <a:ext cx="4239369" cy="19050"/>
          </a:xfrm>
          <a:prstGeom prst="rect">
            <a:avLst/>
          </a:prstGeom>
          <a:solidFill>
            <a:schemeClr val="accent4">
              <a:alpha val="100000"/>
            </a:schemeClr>
          </a:solidFill>
        </p:spPr>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101929" y="2882845"/>
            <a:ext cx="6029325" cy="2623205"/>
          </a:xfrm>
          <a:prstGeom prst="rect">
            <a:avLst/>
          </a:prstGeom>
        </p:spPr>
        <p:txBody>
          <a:bodyPr vert="horz" wrap="square" lIns="0" tIns="0" rIns="0" bIns="0" rtlCol="0" anchor="t" anchorCtr="0">
            <a:normAutofit/>
          </a:bodyPr>
          <a:lstStyle/>
          <a:p>
            <a:pPr>
              <a:lnSpc>
                <a:spcPct val="100000"/>
              </a:lnSpc>
            </a:pPr>
            <a:r>
              <a:rPr lang="en-US" sz="4575" b="1">
                <a:solidFill>
                  <a:schemeClr val="lt2">
                    <a:alpha val="100000"/>
                  </a:schemeClr>
                </a:solidFill>
                <a:latin typeface="Noto Sans SC"/>
                <a:ea typeface="Noto Sans SC"/>
                <a:cs typeface="Noto Sans SC"/>
              </a:rPr>
              <a:t>Green Belt Certification Requirements</a:t>
            </a:r>
            <a:endParaRPr lang="en-US" sz="4575" b="1">
              <a:solidFill>
                <a:schemeClr val="lt2">
                  <a:alpha val="100000"/>
                </a:schemeClr>
              </a:solidFill>
              <a:latin typeface="Noto Sans SC"/>
              <a:ea typeface="Noto Sans SC"/>
              <a:cs typeface="Noto Sans SC"/>
            </a:endParaRPr>
          </a:p>
        </p:txBody>
      </p:sp>
      <p:sp>
        <p:nvSpPr>
          <p:cNvPr id="3" name="TextBox 3"/>
          <p:cNvSpPr txBox="1"/>
          <p:nvPr/>
        </p:nvSpPr>
        <p:spPr>
          <a:xfrm>
            <a:off x="1101929" y="1498692"/>
            <a:ext cx="5934075" cy="1104900"/>
          </a:xfrm>
          <a:prstGeom prst="rect">
            <a:avLst/>
          </a:prstGeom>
        </p:spPr>
        <p:txBody>
          <a:bodyPr vert="horz" wrap="square" lIns="0" tIns="0" rIns="0" bIns="0" rtlCol="0" anchor="t" anchorCtr="0">
            <a:spAutoFit/>
          </a:bodyPr>
          <a:lstStyle/>
          <a:p>
            <a:pPr>
              <a:lnSpc>
                <a:spcPct val="77000"/>
              </a:lnSpc>
            </a:pPr>
            <a:r>
              <a:rPr lang="en-US" sz="7200" b="1">
                <a:solidFill>
                  <a:schemeClr val="lt2">
                    <a:alpha val="100000"/>
                  </a:schemeClr>
                </a:solidFill>
                <a:latin typeface="Noto Sans SC"/>
                <a:ea typeface="Noto Sans SC"/>
                <a:cs typeface="Noto Sans SC"/>
              </a:rPr>
              <a:t>13</a:t>
            </a:r>
            <a:endParaRPr lang="en-US" sz="7200" b="1">
              <a:solidFill>
                <a:schemeClr val="lt2">
                  <a:alpha val="100000"/>
                </a:schemeClr>
              </a:solidFill>
              <a:latin typeface="Noto Sans SC"/>
              <a:ea typeface="Noto Sans SC"/>
              <a:cs typeface="Noto Sans SC"/>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576687" y="1256209"/>
            <a:ext cx="3308352" cy="3640782"/>
          </a:xfrm>
          <a:prstGeom prst="rect">
            <a:avLst/>
          </a:prstGeom>
          <a:solidFill>
            <a:schemeClr val="lt2">
              <a:alpha val="100000"/>
            </a:schemeClr>
          </a:solidFill>
        </p:spPr>
      </p:sp>
      <p:sp>
        <p:nvSpPr>
          <p:cNvPr id="3" name="TextBox 3"/>
          <p:cNvSpPr txBox="1"/>
          <p:nvPr/>
        </p:nvSpPr>
        <p:spPr>
          <a:xfrm>
            <a:off x="621138" y="1434529"/>
            <a:ext cx="3097028" cy="447675"/>
          </a:xfrm>
          <a:prstGeom prst="rect">
            <a:avLst/>
          </a:prstGeom>
        </p:spPr>
        <p:txBody>
          <a:bodyPr vert="horz" wrap="square" lIns="114300" tIns="57150" rIns="114300" bIns="57150" rtlCol="0" anchor="ctr" anchorCtr="0">
            <a:noAutofit/>
          </a:bodyPr>
          <a:lstStyle/>
          <a:p>
            <a:pPr algn="l">
              <a:lnSpc>
                <a:spcPct val="120000"/>
              </a:lnSpc>
            </a:pPr>
            <a:r>
              <a:rPr lang="en-US" sz="2400" b="1">
                <a:solidFill>
                  <a:schemeClr val="accent1">
                    <a:alpha val="100000"/>
                  </a:schemeClr>
                </a:solidFill>
                <a:latin typeface="Noto Sans SC"/>
                <a:ea typeface="Noto Sans SC"/>
                <a:cs typeface="Noto Sans SC"/>
              </a:rPr>
              <a:t>DMAIC methodology</a:t>
            </a:r>
            <a:endParaRPr lang="en-US" sz="2400" b="1">
              <a:solidFill>
                <a:schemeClr val="accent1">
                  <a:alpha val="100000"/>
                </a:schemeClr>
              </a:solidFill>
              <a:latin typeface="Noto Sans SC"/>
              <a:ea typeface="Noto Sans SC"/>
              <a:cs typeface="Noto Sans SC"/>
            </a:endParaRPr>
          </a:p>
        </p:txBody>
      </p:sp>
      <p:sp>
        <p:nvSpPr>
          <p:cNvPr id="4" name="TextBox 4"/>
          <p:cNvSpPr txBox="1"/>
          <p:nvPr/>
        </p:nvSpPr>
        <p:spPr>
          <a:xfrm>
            <a:off x="620970" y="1909320"/>
            <a:ext cx="3219785" cy="2592766"/>
          </a:xfrm>
          <a:prstGeom prst="rect">
            <a:avLst/>
          </a:prstGeom>
        </p:spPr>
        <p:txBody>
          <a:bodyPr vert="horz" wrap="square" lIns="114300" tIns="57150" rIns="114300" bIns="57150" rtlCol="0" anchor="t" anchorCtr="0">
            <a:noAutofit/>
          </a:bodyPr>
          <a:lstStyle/>
          <a:p>
            <a:pPr algn="l">
              <a:lnSpc>
                <a:spcPct val="140000"/>
              </a:lnSpc>
            </a:pPr>
            <a:r>
              <a:rPr lang="en-US" sz="1500">
                <a:solidFill>
                  <a:schemeClr val="dk1">
                    <a:alpha val="100000"/>
                  </a:schemeClr>
                </a:solidFill>
                <a:latin typeface="Noto Sans SC"/>
                <a:ea typeface="Noto Sans SC"/>
                <a:cs typeface="Noto Sans SC"/>
              </a:rPr>
              <a:t>Master the core tools and techniques in the five stages of Define, Measure, Analyze, Improve, and Control, including project charter, SIPOC diagram, process capability analysis, etc.</a:t>
            </a:r>
            <a:endParaRPr lang="en-US" sz="1500">
              <a:solidFill>
                <a:schemeClr val="dk1">
                  <a:alpha val="100000"/>
                </a:schemeClr>
              </a:solidFill>
              <a:latin typeface="Noto Sans SC"/>
              <a:ea typeface="Noto Sans SC"/>
              <a:cs typeface="Noto Sans SC"/>
            </a:endParaRPr>
          </a:p>
        </p:txBody>
      </p:sp>
      <p:sp>
        <p:nvSpPr>
          <p:cNvPr id="5" name="TextBox 5"/>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Theory examination knowledge system</a:t>
            </a:r>
            <a:endParaRPr lang="en-US" sz="3000" b="1">
              <a:solidFill>
                <a:schemeClr val="dk2">
                  <a:alpha val="100000"/>
                </a:schemeClr>
              </a:solidFill>
              <a:latin typeface="Noto Sans SC"/>
              <a:ea typeface="Noto Sans SC"/>
              <a:cs typeface="Noto Sans SC"/>
            </a:endParaRPr>
          </a:p>
        </p:txBody>
      </p:sp>
      <p:pic>
        <p:nvPicPr>
          <p:cNvPr id="6" name="Picture 6"/>
          <p:cNvPicPr>
            <a:picLocks noChangeAspect="1"/>
          </p:cNvPicPr>
          <p:nvPr/>
        </p:nvPicPr>
        <p:blipFill>
          <a:blip r:embed="rId2">
            <a:alphaModFix amt="100000"/>
          </a:blip>
          <a:srcRect/>
          <a:stretch>
            <a:fillRect/>
          </a:stretch>
        </p:blipFill>
        <p:spPr>
          <a:xfrm>
            <a:off x="570387" y="4616836"/>
            <a:ext cx="3320950" cy="1756392"/>
          </a:xfrm>
          <a:prstGeom prst="rect">
            <a:avLst/>
          </a:prstGeom>
        </p:spPr>
      </p:pic>
      <p:sp>
        <p:nvSpPr>
          <p:cNvPr id="7" name="AutoShape 7"/>
          <p:cNvSpPr/>
          <p:nvPr/>
        </p:nvSpPr>
        <p:spPr>
          <a:xfrm>
            <a:off x="4413022" y="2732446"/>
            <a:ext cx="3308352" cy="3640782"/>
          </a:xfrm>
          <a:prstGeom prst="rect">
            <a:avLst/>
          </a:prstGeom>
          <a:solidFill>
            <a:schemeClr val="lt2">
              <a:alpha val="100000"/>
            </a:schemeClr>
          </a:solidFill>
        </p:spPr>
      </p:sp>
      <p:sp>
        <p:nvSpPr>
          <p:cNvPr id="8" name="TextBox 8"/>
          <p:cNvSpPr txBox="1"/>
          <p:nvPr/>
        </p:nvSpPr>
        <p:spPr>
          <a:xfrm>
            <a:off x="4438423" y="3162514"/>
            <a:ext cx="3123643" cy="447675"/>
          </a:xfrm>
          <a:prstGeom prst="rect">
            <a:avLst/>
          </a:prstGeom>
        </p:spPr>
        <p:txBody>
          <a:bodyPr vert="horz" wrap="square" lIns="114300" tIns="57150" rIns="114300" bIns="57150" rtlCol="0" anchor="ctr" anchorCtr="0">
            <a:noAutofit/>
          </a:bodyPr>
          <a:lstStyle/>
          <a:p>
            <a:pPr algn="l">
              <a:lnSpc>
                <a:spcPct val="120000"/>
              </a:lnSpc>
            </a:pPr>
            <a:r>
              <a:rPr lang="en-US" sz="2400" b="1">
                <a:solidFill>
                  <a:schemeClr val="accent1">
                    <a:alpha val="100000"/>
                  </a:schemeClr>
                </a:solidFill>
                <a:latin typeface="Noto Sans SC"/>
                <a:ea typeface="Noto Sans SC"/>
                <a:cs typeface="Noto Sans SC"/>
              </a:rPr>
              <a:t>Statistical Tool Application</a:t>
            </a:r>
            <a:endParaRPr lang="en-US" sz="2400" b="1">
              <a:solidFill>
                <a:schemeClr val="accent1">
                  <a:alpha val="100000"/>
                </a:schemeClr>
              </a:solidFill>
              <a:latin typeface="Noto Sans SC"/>
              <a:ea typeface="Noto Sans SC"/>
              <a:cs typeface="Noto Sans SC"/>
            </a:endParaRPr>
          </a:p>
        </p:txBody>
      </p:sp>
      <p:sp>
        <p:nvSpPr>
          <p:cNvPr id="9" name="TextBox 9"/>
          <p:cNvSpPr txBox="1"/>
          <p:nvPr/>
        </p:nvSpPr>
        <p:spPr>
          <a:xfrm>
            <a:off x="4457306" y="3649390"/>
            <a:ext cx="3219785" cy="2592766"/>
          </a:xfrm>
          <a:prstGeom prst="rect">
            <a:avLst/>
          </a:prstGeom>
        </p:spPr>
        <p:txBody>
          <a:bodyPr vert="horz" wrap="square" lIns="114300" tIns="57150" rIns="114300" bIns="57150" rtlCol="0" anchor="t" anchorCtr="0">
            <a:noAutofit/>
          </a:bodyPr>
          <a:lstStyle/>
          <a:p>
            <a:pPr algn="l">
              <a:lnSpc>
                <a:spcPct val="140000"/>
              </a:lnSpc>
            </a:pPr>
            <a:r>
              <a:rPr lang="en-US" sz="1500">
                <a:solidFill>
                  <a:schemeClr val="dk1">
                    <a:alpha val="100000"/>
                  </a:schemeClr>
                </a:solidFill>
                <a:latin typeface="Noto Sans SC"/>
                <a:ea typeface="Noto Sans SC"/>
                <a:cs typeface="Noto Sans SC"/>
              </a:rPr>
              <a:t>Proficient in using basic statistical methods (such as hypothesis testing, regression analysis, variance analysis) and Minitab and other software for data processing to ensure the objectivity and accuracy of problem analysis.</a:t>
            </a:r>
            <a:endParaRPr lang="en-US" sz="1500">
              <a:solidFill>
                <a:schemeClr val="dk1">
                  <a:alpha val="100000"/>
                </a:schemeClr>
              </a:solidFill>
              <a:latin typeface="Noto Sans SC"/>
              <a:ea typeface="Noto Sans SC"/>
              <a:cs typeface="Noto Sans SC"/>
            </a:endParaRPr>
          </a:p>
        </p:txBody>
      </p:sp>
      <p:pic>
        <p:nvPicPr>
          <p:cNvPr id="10" name="Picture 10"/>
          <p:cNvPicPr>
            <a:picLocks noChangeAspect="1"/>
          </p:cNvPicPr>
          <p:nvPr/>
        </p:nvPicPr>
        <p:blipFill>
          <a:blip r:embed="rId3">
            <a:alphaModFix amt="100000"/>
          </a:blip>
          <a:srcRect/>
          <a:stretch>
            <a:fillRect/>
          </a:stretch>
        </p:blipFill>
        <p:spPr>
          <a:xfrm>
            <a:off x="4406723" y="1256209"/>
            <a:ext cx="3320950" cy="1756392"/>
          </a:xfrm>
          <a:prstGeom prst="rect">
            <a:avLst/>
          </a:prstGeom>
        </p:spPr>
      </p:pic>
      <p:sp>
        <p:nvSpPr>
          <p:cNvPr id="11" name="AutoShape 11"/>
          <p:cNvSpPr/>
          <p:nvPr/>
        </p:nvSpPr>
        <p:spPr>
          <a:xfrm>
            <a:off x="8289006" y="1256209"/>
            <a:ext cx="3308352" cy="3640782"/>
          </a:xfrm>
          <a:prstGeom prst="rect">
            <a:avLst/>
          </a:prstGeom>
          <a:solidFill>
            <a:schemeClr val="lt2">
              <a:alpha val="100000"/>
            </a:schemeClr>
          </a:solidFill>
        </p:spPr>
      </p:sp>
      <p:sp>
        <p:nvSpPr>
          <p:cNvPr id="12" name="TextBox 12"/>
          <p:cNvSpPr txBox="1"/>
          <p:nvPr/>
        </p:nvSpPr>
        <p:spPr>
          <a:xfrm>
            <a:off x="8342981" y="1434529"/>
            <a:ext cx="3077021" cy="447675"/>
          </a:xfrm>
          <a:prstGeom prst="rect">
            <a:avLst/>
          </a:prstGeom>
        </p:spPr>
        <p:txBody>
          <a:bodyPr vert="horz" wrap="square" lIns="114300" tIns="57150" rIns="114300" bIns="57150" rtlCol="0" anchor="ctr" anchorCtr="0">
            <a:noAutofit/>
          </a:bodyPr>
          <a:lstStyle/>
          <a:p>
            <a:pPr algn="l">
              <a:lnSpc>
                <a:spcPct val="120000"/>
              </a:lnSpc>
            </a:pPr>
            <a:r>
              <a:rPr lang="en-US" sz="2400" b="1">
                <a:solidFill>
                  <a:schemeClr val="accent1">
                    <a:alpha val="100000"/>
                  </a:schemeClr>
                </a:solidFill>
                <a:latin typeface="Noto Sans SC"/>
                <a:ea typeface="Noto Sans SC"/>
                <a:cs typeface="Noto Sans SC"/>
              </a:rPr>
              <a:t>Quality management standards</a:t>
            </a:r>
            <a:endParaRPr lang="en-US" sz="2400" b="1">
              <a:solidFill>
                <a:schemeClr val="accent1">
                  <a:alpha val="100000"/>
                </a:schemeClr>
              </a:solidFill>
              <a:latin typeface="Noto Sans SC"/>
              <a:ea typeface="Noto Sans SC"/>
              <a:cs typeface="Noto Sans SC"/>
            </a:endParaRPr>
          </a:p>
        </p:txBody>
      </p:sp>
      <p:sp>
        <p:nvSpPr>
          <p:cNvPr id="13" name="TextBox 13"/>
          <p:cNvSpPr txBox="1"/>
          <p:nvPr/>
        </p:nvSpPr>
        <p:spPr>
          <a:xfrm>
            <a:off x="8333289" y="1924249"/>
            <a:ext cx="3219785" cy="2592766"/>
          </a:xfrm>
          <a:prstGeom prst="rect">
            <a:avLst/>
          </a:prstGeom>
        </p:spPr>
        <p:txBody>
          <a:bodyPr vert="horz" wrap="square" lIns="114300" tIns="57150" rIns="114300" bIns="57150" rtlCol="0" anchor="t" anchorCtr="0">
            <a:noAutofit/>
          </a:bodyPr>
          <a:lstStyle/>
          <a:p>
            <a:pPr algn="l">
              <a:lnSpc>
                <a:spcPct val="140000"/>
              </a:lnSpc>
            </a:pPr>
            <a:r>
              <a:rPr lang="en-US" sz="1500">
                <a:solidFill>
                  <a:schemeClr val="dk1">
                    <a:alpha val="100000"/>
                  </a:schemeClr>
                </a:solidFill>
                <a:latin typeface="Noto Sans SC"/>
                <a:ea typeface="Noto Sans SC"/>
                <a:cs typeface="Noto Sans SC"/>
              </a:rPr>
              <a:t>Understand the integration of ISO 9001, lean production and other quality management systems with Six Sigma, and be able to identify process waste and formulate optimization plans.</a:t>
            </a:r>
            <a:endParaRPr lang="en-US" sz="1500">
              <a:solidFill>
                <a:schemeClr val="dk1">
                  <a:alpha val="100000"/>
                </a:schemeClr>
              </a:solidFill>
              <a:latin typeface="Noto Sans SC"/>
              <a:ea typeface="Noto Sans SC"/>
              <a:cs typeface="Noto Sans SC"/>
            </a:endParaRPr>
          </a:p>
        </p:txBody>
      </p:sp>
      <p:pic>
        <p:nvPicPr>
          <p:cNvPr id="14" name="Picture 14"/>
          <p:cNvPicPr>
            <a:picLocks noChangeAspect="1"/>
          </p:cNvPicPr>
          <p:nvPr/>
        </p:nvPicPr>
        <p:blipFill>
          <a:blip r:embed="rId4">
            <a:alphaModFix amt="100000"/>
          </a:blip>
          <a:srcRect/>
          <a:stretch>
            <a:fillRect/>
          </a:stretch>
        </p:blipFill>
        <p:spPr>
          <a:xfrm>
            <a:off x="8282707" y="4616836"/>
            <a:ext cx="3320950" cy="1756392"/>
          </a:xfrm>
          <a:prstGeom prst="rect">
            <a:avLst/>
          </a:prstGeom>
        </p:spPr>
      </p:pic>
    </p:spTree>
  </p:cSld>
  <p:clrMapOvr>
    <a:masterClrMapping/>
  </p:clrMapOvr>
</p:sld>
</file>

<file path=ppt/slides/slide54.xml><?xml version="1.0" encoding="UTF-8" standalone="yes"?>
<p:sld xmlns:a="http://schemas.openxmlformats.org/drawingml/2006/main" xmlns:r="http://schemas.openxmlformats.org/officeDocument/2006/relationships" xmlns:p="http://schemas.openxmlformats.org/presentationml/2006/main"><p:cSld><p:bg><p:bgPr><a:blipFill dpi="0" rotWithShape="1"><a:blip r:embed="rId1"><a:alphaModFix amt="100000"/></a:blip><a:srcRect/><a:stretch><a:fillRect/></a:stretch></a:blipFill><a:effectLst/></p:bgPr></p:bg><p:spTree><p:nvGrpSpPr><p:cNvPr id="1" name=""/><p:cNvGrpSpPr/><p:nvPr/></p:nvGrpSpPr><p:grpSpPr><a:xfrm><a:off x="0" y="0"/><a:ext cx="0" cy="0"/><a:chOff x="0" y="0"/><a:chExt cx="0" cy="0"/></a:xfrm></p:grpSpPr><p:sp><p:nvSpPr><p:cNvPr id="2" name="AutoShape 2"/><p:cNvSpPr/><p:nvPr/></p:nvSpPr><p:spPr><a:xfrm><a:off x="-2630295" y="-1017757"/><a:ext cx="9477377" cy="9477377"/></a:xfrm><a:prstGeom prst="ellipse"><a:avLst/></a:prstGeom><a:solidFill><a:schemeClr val="accent2"><a:alpha val="19000"/></a:schemeClr></a:solidFill></p:spPr></p:sp><p:sp><p:nvSpPr><p:cNvPr id="3" name="AutoShape 3"/><p:cNvSpPr/><p:nvPr/></p:nvSpPr><p:spPr><a:xfrm><a:off x="881683" y="3294211"/><a:ext cx="853440" cy="853440"/></a:xfrm><a:prstGeom prst="ellipse"><a:avLst/></a:prstGeom><a:solidFill><a:schemeClr val="accent1"><a:alpha val="100000"/></a:schemeClr></a:solidFill></p:spPr></p:sp><p:sp><p:nvSpPr><p:cNvPr id="4" name="AutoShape 4"/><p:cNvSpPr/><p:nvPr/></p:nvSpPr><p:spPr><a:xfrm><a:off x="7682406" y="1587331"/><a:ext cx="4267200" cy="4267200"/></a:xfrm><a:prstGeom prst="ellipse"><a:avLst/></a:prstGeom><a:solidFill><a:schemeClr val="accent2"><a:alpha val="29000"/></a:schemeClr></a:solidFill></p:spPr></p:sp><p:sp><p:nvSpPr><p:cNvPr id="5" name="AutoShape 5"/><p:cNvSpPr/><p:nvPr/></p:nvSpPr><p:spPr><a:xfrm><a:off x="7020359" y="3294211"/><a:ext cx="800044" cy="862118"/></a:xfrm><a:prstGeom prst="rightArrow"><a:avLst/></a:prstGeom><a:gradFill><a:gsLst><a:gs pos="0"><a:schemeClr val="lt1"><a:alpha val="100000"/></a:schemeClr></a:gs><a:gs pos="100000"><a:schemeClr val="accent2"><a:alpha val="100000"/></a:schemeClr></a:gs></a:gsLst><a:lin ang="0"/></a:gradFill></p:spPr></p:sp><p:sp><p:nvSpPr><p:cNvPr id="6" name="TextBox 6"/><p:cNvSpPr txBox="1"/><p:nvPr/></p:nvSpPr><p:spPr><a:xfrm><a:off x="1471170" y="1787279"/><a:ext cx="4624830" cy="994791"/></a:xfrm><a:prstGeom prst="rect"><a:avLst/></a:prstGeom></p:spPr><p:txBody><a:bodyPr vert="horz" wrap="square" lIns="114300" tIns="57150" rIns="114300" bIns="57150" rtlCol="0" anchor="t" anchorCtr="0"><a:normAutofit/></a:bodyPr><a:lstStyle/><a:p><a:pPr><a:lnSpc><a:spcPct val="120000"/></a:lnSpc><a:spcBef><a:spcPct val="0"/></a:spcBef></a:pPr><a:r><a:rPr lang="en-US" sz="1500"><a:solidFill><a:schemeClr val="dk1"><a:alpha val="100000"/></a:schemeClr></a:solidFill><a:latin typeface="Noto Sans SC"/><a:ea typeface="Noto Sans SC"/><a:cs typeface="Noto Sans SC"/></a:rPr><a:t>Key business pain points must be identified based on VOC (Voice of the Customer), the project scope must be clearly defined through a SIPOC diagram, and the business case must include specific financial benefit calculations (such as COPQ reduction ratio).</a:t></a:r><a:endParaRPr lang="en-US" sz="1500"><a:solidFill><a:schemeClr val="dk1"><a:alpha val="100000"/></a:schemeClr></a:solidFill><a:latin typeface="Noto Sans SC"/><a:ea typeface="Noto Sans SC"/><a:cs typeface="Noto Sans SC"/></a:endParaRPr></a:p></p:txBody></p:sp><p:sp><p:nvSpPr><p:cNvPr id="7" name="TextBox 7"/><p:cNvSpPr txBox="1"/><p:nvPr/></p:nvSpPr><p:spPr><a:xfrm><a:off x="1471170" y="5162560"/><a:ext cx="4624830" cy="1000125"/></a:xfrm><a:prstGeom prst="rect"><a:avLst/></a:prstGeom></p:spPr><p:txBody><a:bodyPr vert="horz" wrap="square" lIns="114300" tIns="57150" rIns="114300" bIns="57150" rtlCol="0" anchor="t" anchorCtr="0"><a:normAutofit/></a:bodyPr><a:lstStyle/><a:p><a:pPr><a:lnSpc><a:spcPct val="120000"/></a:lnSpc><a:spcBef><a:spcPct val="0"/></a:spcBef></a:pPr><a:r><a:rPr lang="en-US" sz="1500"><a:solidFill><a:schemeClr val="dk1"><a:alpha val="100000"/></a:schemeClr></a:solidFill><a:latin typeface="Noto Sans SC"/><a:ea typeface="Noto Sans SC"/><a:cs typeface="Noto Sans SC"/></a:rPr><a:t>It is necessary to include DOE experimental design records (such as factor screening results), error prevention measure design documents, as well as continuous monitoring mechanisms such as SPC control charts and standardized SOPs in the control phase.</a:t></a:r><a:endParaRPr lang="en-US" sz="1500"><a:solidFill><a:schemeClr val="dk1"><a:alpha val="100000"/></a:schemeClr></a:solidFill><a:latin typeface="Noto Sans SC"/><a:ea typeface="Noto Sans SC"/><a:cs typeface="Noto Sans SC"/></a:endParaRPr></a:p></p:txBody></p:sp><p:sp><p:nvSpPr><p:cNvPr id="8" name="AutoShape 8"/><p:cNvSpPr/><p:nvPr/></p:nvSpPr><p:spPr><a:xfrm><a:off x="7993848" y="1898772"/><a:ext cx="3644317" cy="3644317"/></a:xfrm><a:prstGeom prst="ellipse"><a:avLst/></a:prstGeom><a:solidFill><a:schemeClr val="accent2"><a:alpha val="100000"/></a:schemeClr></a:solidFill></p:spPr></p:sp><p:sp><p:nvSpPr><p:cNvPr id="9" name="TextBox 9"/><p:cNvSpPr txBox="1"/><p:nvPr/></p:nvSpPr><p:spPr><a:xfrm><a:off x="8223571" y="2641548"/><a:ext cx="3184870" cy="2158766"/></a:xfrm><a:prstGeom prst="rect"><a:avLst/></a:prstGeom></p:spPr><p:txBody><a:bodyPr vert="horz" wrap="square" lIns="114300" tIns="57150" rIns="114300" bIns="57150" rtlCol="0" anchor="ctr" anchorCtr="1"><a:normAutofit/></a:bodyPr><a:lstStyle/><a:p><a:pPr algn="ctr"><a:lnSpc><a:spcPct val="140000"/></a:lnSpc><a:spcBef><a:spcPct val="0"/></a:spcBef></a:pPr><a:r><a:rPr lang="en-US" sz="1500"><a:solidFill><a:srgbClr val="FFFFFF"><a:alpha val="100000"/></a:srgbClr></a:solidFill><a:latin typeface="Noto Sans SC"/><a:ea typeface="Noto Sans SC"/><a:cs typeface="Noto Sans SC"/></a:rPr><a:t>Six Sigma Green Belt certification projects need to reflect complete DMAIC closed-loop implementation capabilities, and the review focuses on the logical rigor of problem solving, data-driven decision-making processes, and quantifiable financial benefits.</a:t></a:r><a:endParaRPr lang="en-US" sz="1500"><a:solidFill><a:srgbClr val="FFFFFF"><a:alpha val="100000"/></a:srgbClr></a:solidFill><a:latin typeface="Noto Sans SC"/><a:ea typeface="Noto Sans SC"/><a:cs typeface="Noto Sans SC"/></a:endParaRPr></a:p></p:txBody></p:sp><p:sp><p:nvSpPr><p:cNvPr id="10" name="AutoShape 10"/><p:cNvSpPr/><p:nvPr/></p:nvSpPr><p:spPr><a:xfrm><a:off x="497036" y="1587331"/><a:ext cx="853440" cy="853440"/></a:xfrm><a:prstGeom prst="ellipse"><a:avLst/></a:prstGeom><a:solidFill><a:schemeClr val="accent1"><a:alpha val="100000"/></a:schemeClr></a:solidFill></p:spPr></p:sp><p:sp><p:nvSpPr><p:cNvPr id="11" name="Freeform 11"/><p:cNvSpPr/><p:nvPr/></p:nvSpPr><p:spPr><a:xfrm><a:off x="693146" y="1783441"/><a:ext cx="461221" cy="461221"/></a:xfrm><a:custGeom><a:avLst/><a:gdLst/><a:ahLst/><a:cxnLst/><a:rect l="l" t="t" r="r" b="b"/><a:pathLst><a:path w="304800" h="304800"><a:moveTo><a:pt x="152400" y="304800"/></a:moveTo><a:cubicBezTo><a:pt x="68228" y="304800"/><a:pt x="0" y="236572"/><a:pt x="0" y="152400"/></a:cubicBezTo><a:cubicBezTo><a:pt x="0" y="68228"/><a:pt x="68228" y="0"/><a:pt x="152400" y="0"/></a:cubicBezTo><a:lnTo><a:pt x="152400" y="0"/></a:lnTo><a:cubicBezTo><a:pt x="236572" y="0"/><a:pt x="304800" y="68228"/><a:pt x="304800" y="152400"/></a:cubicBezTo><a:cubicBezTo><a:pt x="304800" y="236572"/><a:pt x="236572" y="304800"/><a:pt x="152400" y="304800"/></a:cubicBezTo><a:lnTo><a:pt x="152400" y="304800"/></a:lnTo><a:close/><a:moveTo><a:pt x="99060" y="137160"/></a:moveTo><a:cubicBezTo><a:pt x="111681" y="137160"/><a:pt x="121920" y="126921"/><a:pt x="121920" y="114300"/></a:cubicBezTo><a:cubicBezTo><a:pt x="121920" y="101679"/><a:pt x="111681" y="91440"/><a:pt x="99060" y="91440"/></a:cubicBezTo><a:lnTo><a:pt x="99060" y="91440"/></a:lnTo><a:cubicBezTo><a:pt x="86439" y="91440"/><a:pt x="76200" y="101679"/><a:pt x="76200" y="114300"/></a:cubicBezTo><a:cubicBezTo><a:pt x="76200" y="126921"/><a:pt x="86439" y="137160"/><a:pt x="99060" y="137160"/></a:cubicBezTo><a:lnTo><a:pt x="99060" y="137160"/></a:lnTo><a:close/><a:moveTo><a:pt x="205740" y="137160"/></a:moveTo><a:cubicBezTo><a:pt x="218361" y="137160"/><a:pt x="228600" y="126921"/><a:pt x="228600" y="114300"/></a:cubicBezTo><a:cubicBezTo><a:pt x="228600" y="101679"/><a:pt x="218361" y="91440"/><a:pt x="205740" y="91440"/></a:cubicBezTo><a:lnTo><a:pt x="205740" y="91440"/></a:lnTo><a:cubicBezTo><a:pt x="193119" y="91440"/><a:pt x="182880" y="101679"/><a:pt x="182880" y="114300"/></a:cubicBezTo><a:cubicBezTo><a:pt x="182880" y="126921"/><a:pt x="193119" y="137160"/><a:pt x="205740" y="137160"/></a:cubicBezTo><a:lnTo><a:pt x="205740" y="137160"/></a:lnTo><a:close/><a:moveTo><a:pt x="238658" y="182880"/></a:moveTo><a:lnTo><a:pt x="66142" y="182880"/></a:lnTo><a:cubicBezTo><a:pt x="79038" y="218770"/><a:pt x="112776" y="243973"/><a:pt x="152400" y="243973"/></a:cubicBezTo><a:cubicBezTo><a:pt x="192024" y="243973"/><a:pt x="225762" y="218770"/><a:pt x="238458" y="183518"/></a:cubicBezTo><a:lnTo><a:pt x="238658" y="182880"/></a:lnTo><a:close/></a:path></a:pathLst></a:custGeom><a:solidFill><a:srgbClr val="FFFFFF"><a:alpha val="100000"/></a:srgbClr></a:solidFill></p:spPr></p:sp><p:sp><p:nvSpPr><p:cNvPr id="12" name="Freeform 12"/><p:cNvSpPr/><p:nvPr/></p:nvSpPr><p:spPr><a:xfrm><a:off x="1122283" y="3534910"/><a:ext cx="372041" cy="372041"/></a:xfrm><a:custGeom><a:avLst/><a:gdLst/><a:ahLst/><a:cxnLst/><a:rect l="l" t="t" r="r" b="b"/><a:pathLst><a:path w="304800" h="304800"><a:moveTo><a:pt x="152400" y="0"/></a:moveTo><a:cubicBezTo><a:pt x="68237" y="0"/><a:pt x="0" y="68237"/><a:pt x="0" y="152400"/></a:cubicBezTo><a:cubicBezTo><a:pt x="0" y="236563"/><a:pt x="68237" y="304800"/><a:pt x="152400" y="304800"/></a:cubicBezTo><a:cubicBezTo><a:pt x="236563" y="304800"/><a:pt x="304800" y="236563"/><a:pt x="304800" y="152400"/></a:cubicBezTo><a:cubicBezTo><a:pt x="304800" y="68237"/><a:pt x="236563" y="0"/><a:pt x="152400" y="0"/></a:cubicBezTo><a:close/><a:moveTo><a:pt x="128778" y="222723"/></a:moveTo><a:lnTo><a:pt x="58655" y="152591"/></a:lnTo><a:lnTo><a:pt x="85592" y="125654"/></a:lnTo><a:lnTo><a:pt x="128768" y="168850"/></a:lnTo><a:lnTo><a:pt x="220370" y="77248"/></a:lnTo><a:lnTo><a:pt x="247307" y="104184"/></a:lnTo><a:lnTo><a:pt x="128778" y="222723"/></a:lnTo><a:close/></a:path></a:pathLst></a:custGeom><a:solidFill><a:srgbClr val="FFFFFF"><a:alpha val="100000"/></a:srgbClr></a:solidFill></p:spPr></p:sp><p:sp><p:nvSpPr><p:cNvPr id="13" name="AutoShape 13"/><p:cNvSpPr/><p:nvPr/></p:nvSpPr><p:spPr><a:xfrm><a:off x="497036" y="5001091"/><a:ext cx="853440" cy="853440"/></a:xfrm><a:prstGeom prst="ellipse"><a:avLst/></a:prstGeom><a:solidFill><a:schemeClr val="accent1"><a:alpha val="100000"/></a:schemeClr></a:solidFill></p:spPr></p:sp><p:sp><p:nvSpPr><p:cNvPr id="14" name="Freeform 14"/><p:cNvSpPr/><p:nvPr/></p:nvSpPr><p:spPr><a:xfrm><a:off x="708042" y="5212097"/><a:ext cx="431428" cy="431428"/></a:xfrm><a:custGeom><a:avLst/><a:gdLst/><a:ahLst/><a:cxnLst/><a:rect l="l" t="t" r="r" b="b"/><a:pathLst><a:path w="304800" h="304800"><a:moveTo><a:pt x="202444" y="162220"/></a:moveTo><a:cubicBezTo><a:pt x="202444" y="162220"/><a:pt x="207007" y="100841"/><a:pt x="150752" y="93840"/></a:cubicBezTo><a:cubicBezTo><a:pt x="102537" y="88916"/><a:pt x="87868" y="133721"/><a:pt x="87868" y="133721"/></a:cubicBezTo><a:cubicBezTo><a:pt x="87868" y="133721"/><a:pt x="73352" y="119758"/><a:pt x="53654" y="131159"/></a:cubicBezTo><a:cubicBezTo><a:pt x="36024" y="142046"/><a:pt x="39148" y="161963"/><a:pt x="39148" y="161963"/></a:cubicBezTo><a:cubicBezTo><a:pt x="39148" y="161963"/><a:pt x="0" y="169574"/><a:pt x="0" y="209493"/></a:cubicBezTo><a:cubicBezTo><a:pt x="1076" y="250031"/><a:pt x="42262" y="249022"/><a:pt x="42262" y="249022"/></a:cubicBezTo><a:lnTo><a:pt x="196310" y="249431"/></a:lnTo><a:cubicBezTo><a:pt x="196310" y="249431"/><a:pt x="233182" y="249860"/><a:pt x="239897" y="211874"/></a:cubicBezTo><a:cubicBezTo><a:pt x="242497" y="170412"/><a:pt x="202444" y="162220"/><a:pt x="202444" y="162220"/></a:cubicBezTo><a:close/></a:path><a:path w="304800" h="304800"><a:moveTo><a:pt x="297694" y="124130"/></a:moveTo><a:cubicBezTo><a:pt x="297694" y="124130"/><a:pt x="302257" y="62751"/><a:pt x="246012" y="55740"/></a:cubicBezTo><a:cubicBezTo><a:pt x="197796" y="50816"/><a:pt x="182537" y="96212"/><a:pt x="182537" y="96212"/></a:cubicBezTo><a:cubicBezTo><a:pt x="182537" y="96212"/><a:pt x="210626" y="112509"/><a:pt x="211817" y="156562"/></a:cubicBezTo><a:cubicBezTo><a:pt x="229676" y="161925"/><a:pt x="248707" y="176660"/><a:pt x="249307" y="211188"/></a:cubicBezTo><a:lnTo><a:pt x="291560" y="211341"/></a:lnTo><a:cubicBezTo><a:pt x="291560" y="211341"/><a:pt x="328432" y="211769"/><a:pt x="335147" y="173784"/></a:cubicBezTo><a:cubicBezTo><a:pt x="337747" y="132302"/><a:pt x="297694" y="124130"/><a:pt x="297694" y="124130"/></a:cubicBezTo></a:path></a:pathLst></a:custGeom><a:solidFill><a:srgbClr val="FFFFFF"><a:alpha val="100000"/></a:srgbClr></a:solidFill></p:spPr></p:sp><p:sp><p:nvSpPr><p:cNvPr id="15" name="TextBox 15"/><p:cNvSpPr txBox="1"/><p:nvPr/></p:nvSpPr><p:spPr><a:xfrm><a:off x="1471170" y="1404968"/><a:ext cx="3533775" cy="409575"/></a:xfrm><a:prstGeom prst="rect"><a:avLst/></a:prstGeom></p:spPr><p:txBody><a:bodyPr vert="horz" wrap="square" lIns="114300" tIns="57150" rIns="114300" bIns="57150" rtlCol="0" anchor="t" anchorCtr="0"><a:normAutofit/></a:bodyPr><a:lstStyle/><a:p><a:pPr><a:lnSpc><a:spcPct val="77000"/></a:lnSpc></a:pPr><a:r><a:rPr lang="en-US" sz="2025" b="1"><a:solidFill><a:schemeClr val="accent1"><a:alpha val="100000"/></a:schemeClr></a:solidFill><a:latin typeface="Noto Sans SC"/><a:ea typeface="Noto Sans SC"/><a:cs typeface="Noto Sans SC"/></a:rPr><a:t>Project topic compliance</a:t></a:r><a:endParaRPr lang="en-US" sz="2025" b="1"><a:solidFill><a:schemeClr val="accent1"><a:alpha val="100000"/></a:schemeClr></a:solidFill><a:latin typeface="Noto Sans SC"/><a:ea typeface="Noto Sans SC"/><a:cs typeface="Noto Sans SC"/></a:endParaRPr></a:p></p:txBody></p:sp><p:sp><p:nvSpPr><p:cNvPr id="16" name="TextBox 16"/><p:cNvSpPr txBox="1"/><p:nvPr/></p:nvSpPr><p:spPr><a:xfrm><a:off x="1850961" y="3391770"/><a:ext cx="4622850" cy="997221"/></a:xfrm><a:prstGeom prst="rect"><a:avLst/></a:prstGeom></p:spPr><p:txBody><a:bodyPr vert="horz" wrap="square" lIns="114300" tIns="57150" rIns="114300" bIns="57150" rtlCol="0" anchor="t" anchorCtr="0"><a:normAutofit/></a:bodyPr><a:lstStyle/><a:p><a:pPr><a:lnSpc><a:spcPct val="120000"/></a:lnSpc><a:spcBef><a:spcPct val="0"/></a:spcBef></a:pPr><a:r><a:rPr lang="en-US" sz="1500"><a:solidFill><a:schemeClr val="dk1"><a:alpha val="100000"/></a:schemeClr></a:solidFill><a:latin typeface="Noto Sans SC"/><a:ea typeface="Noto Sans SC"/><a:cs typeface="Noto Sans SC"/></a:rPr><a:t>It is required to provide a complete measurement system analysis report (%GR&amp;R<10%), process capability baseline data (at least 3 months of historical data), as well as statistical evidence such as P value and confidence interval for hypothesis testing.</a:t></a:r><a:endParaRPr lang="en-US" sz="1500"><a:solidFill><a:schemeClr val="dk1"><a:alpha val="100000"/></a:schemeClr></a:solidFill><a:latin typeface="Noto Sans SC"/><a:ea typeface="Noto Sans SC"/><a:cs typeface="Noto Sans SC"/></a:endParaRPr></a:p></p:txBody></p:sp><p:sp><p:nvSpPr><p:cNvPr id="17" name="TextBox 17"/><p:cNvSpPr txBox="1"/><p:nvPr/></p:nvSpPr><p:spPr><a:xfrm><a:off x="1850961" y="3052871"/><a:ext cx="3533775" cy="409575"/></a:xfrm><a:prstGeom prst="rect"><a:avLst/></a:prstGeom></p:spPr><p:txBody><a:bodyPr vert="horz" wrap="square" lIns="114300" tIns="57150" rIns="114300" bIns="57150" rtlCol="0" anchor="t" anchorCtr="0"><a:normAutofit/></a:bodyPr><a:lstStyle/><a:p><a:pPr><a:lnSpc><a:spcPct val="77000"/></a:lnSpc></a:pPr><a:r><a:rPr lang="en-US" sz="2025" b="1"><a:solidFill><a:schemeClr val="accent1"><a:alpha val="100000"/></a:schemeClr></a:solidFill><a:latin typeface="Noto Sans SC"/><a:ea typeface="Noto Sans SC"/><a:cs typeface="Noto Sans SC"/></a:rPr><a:t>Data analysis rigor</a:t></a:r><a:endParaRPr lang="en-US" sz="2025" b="1"><a:solidFill><a:schemeClr val="accent1"><a:alpha val="100000"/></a:schemeClr></a:solidFill><a:latin typeface="Noto Sans SC"/><a:ea typeface="Noto Sans SC"/><a:cs typeface="Noto Sans SC"/></a:endParaRPr></a:p></p:txBody></p:sp><p:sp><p:nvSpPr><p:cNvPr id="18" name="TextBox 18"/><p:cNvSpPr txBox="1"/><p:nvPr/></p:nvSpPr><p:spPr><a:xfrm><a:off x="1471170" y="4752985"/><a:ext cx="3533775" cy="409575"/></a:xfrm><a:prstGeom prst="rect"><a:avLst/></a:prstGeom></p:spPr><p:txBody><a:bodyPr vert="horz" wrap="square" lIns="114300" tIns="57150" rIns="114300" bIns="57150" rtlCol="0" anchor="t" anchorCtr="0"><a:normAutofit/></a:bodyPr><a:lstStyle/><a:p><a:pPr><a:lnSpc><a:spcPct val="77000"/></a:lnSpc></a:pPr><a:r><a:rPr lang="en-US" sz="2025" b="1"><a:solidFill><a:schemeClr val="accent1"><a:alpha val="100000"/></a:schemeClr></a:solidFill><a:latin typeface="Noto Sans SC"/><a:ea typeface="Noto Sans SC"/><a:cs typeface="Noto Sans SC"/></a:rPr><a:t>Improve the implementability of the plan</a:t></a:r><a:endParaRPr lang="en-US" sz="2025" b="1"><a:solidFill><a:schemeClr val="accent1"><a:alpha val="100000"/></a:schemeClr></a:solidFill><a:latin typeface="Noto Sans SC"/><a:ea typeface="Noto Sans SC"/><a:cs typeface="Noto Sans SC"/></a:endParaRPr></a:p></p:txBody></p:sp><p:sp><p:nvSpPr><p:cNvPr id="19" name="TextBox 19"/><p:cNvSpPr txBox="1"/><p:nvPr/></p:nvSpPr><p:spPr><a:xfrm><a:off x="476023" y="265328"/><a:ext cx="11239500" cy="914400"/></a:xfrm><a:prstGeom prst="rect"><a:avLst/></a:prstGeom></p:spPr><p:txBody><a:bodyPr vert="horz" wrap="square" lIns="123825" tIns="123825" rIns="57150" bIns="123825" rtlCol="0" anchor="ctr" anchorCtr="0"><a:noAutofit/></a:bodyPr><a:lstStyle/><a:p><a:pPr><a:lnSpc><a:spcPct val="140000"/></a:lnSpc></a:pPr><a:r><a:rPr lang="en-US" sz="3000" b="1"><a:solidFill><a:schemeClr val="dk2"><a:alpha val="100000"/></a:schemeClr></a:solidFill><a:latin typeface="Noto Sans SC"/><a:ea typeface="Noto Sans SC"/><a:cs typeface="Noto Sans SC"/></a:rPr><a:t>Detailed explanation of project evaluation standards</a:t></a:r><a:endParaRPr lang="en-US" sz="3000" b="1"><a:solidFill><a:schemeClr val="dk2"><a:alpha val="100000"/></a:schemeClr></a:solidFill><a:latin typeface="Noto Sans SC"/><a:ea typeface="Noto Sans SC"/><a:cs typeface="Noto Sans SC"/></a:endParaRPr></a:p></p:txBody></p:sp></p:spTree></p:cSld><p:clrMapOvr><a:masterClrMapping/></p:clrMapOvr></p:sld>
</file>

<file path=ppt/slides/slide55.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Continuing professional development path</a:t>
            </a:r>
            <a:endParaRPr lang="en-US" sz="3000" b="1">
              <a:solidFill>
                <a:schemeClr val="dk2">
                  <a:alpha val="100000"/>
                </a:schemeClr>
              </a:solidFill>
              <a:latin typeface="Noto Sans SC"/>
              <a:ea typeface="Noto Sans SC"/>
              <a:cs typeface="Noto Sans SC"/>
            </a:endParaRPr>
          </a:p>
        </p:txBody>
      </p:sp>
      <p:pic>
        <p:nvPicPr>
          <p:cNvPr id="3" name="Picture 3"/>
          <p:cNvPicPr>
            <a:picLocks noChangeAspect="1"/>
          </p:cNvPicPr>
          <p:nvPr/>
        </p:nvPicPr>
        <p:blipFill>
          <a:blip r:embed="rId2">
            <a:alphaModFix amt="100000"/>
          </a:blip>
          <a:srcRect/>
          <a:stretch>
            <a:fillRect/>
          </a:stretch>
        </p:blipFill>
        <p:spPr>
          <a:xfrm>
            <a:off x="7939953" y="1346825"/>
            <a:ext cx="3775571" cy="1518925"/>
          </a:xfrm>
          <a:prstGeom prst="rect">
            <a:avLst/>
          </a:prstGeom>
        </p:spPr>
      </p:pic>
      <p:pic>
        <p:nvPicPr>
          <p:cNvPr id="4" name="Picture 4"/>
          <p:cNvPicPr>
            <a:picLocks noChangeAspect="1"/>
          </p:cNvPicPr>
          <p:nvPr/>
        </p:nvPicPr>
        <p:blipFill>
          <a:blip r:embed="rId3">
            <a:alphaModFix amt="100000"/>
          </a:blip>
          <a:srcRect/>
          <a:stretch>
            <a:fillRect/>
          </a:stretch>
        </p:blipFill>
        <p:spPr>
          <a:xfrm>
            <a:off x="7939953" y="2994666"/>
            <a:ext cx="3775571" cy="1518925"/>
          </a:xfrm>
          <a:prstGeom prst="rect">
            <a:avLst/>
          </a:prstGeom>
        </p:spPr>
      </p:pic>
      <p:pic>
        <p:nvPicPr>
          <p:cNvPr id="5" name="Picture 5"/>
          <p:cNvPicPr>
            <a:picLocks noChangeAspect="1"/>
          </p:cNvPicPr>
          <p:nvPr/>
        </p:nvPicPr>
        <p:blipFill>
          <a:blip r:embed="rId4">
            <a:alphaModFix amt="100000"/>
          </a:blip>
          <a:srcRect/>
          <a:stretch>
            <a:fillRect/>
          </a:stretch>
        </p:blipFill>
        <p:spPr>
          <a:xfrm>
            <a:off x="7939953" y="4638635"/>
            <a:ext cx="3775571" cy="1518925"/>
          </a:xfrm>
          <a:prstGeom prst="rect">
            <a:avLst/>
          </a:prstGeom>
        </p:spPr>
      </p:pic>
      <p:sp>
        <p:nvSpPr>
          <p:cNvPr id="6" name="AutoShape 6"/>
          <p:cNvSpPr/>
          <p:nvPr/>
        </p:nvSpPr>
        <p:spPr>
          <a:xfrm>
            <a:off x="570901" y="2169151"/>
            <a:ext cx="3349680" cy="3991589"/>
          </a:xfrm>
          <a:prstGeom prst="roundRect">
            <a:avLst>
              <a:gd name="adj" fmla="val 7233"/>
            </a:avLst>
          </a:prstGeom>
          <a:solidFill>
            <a:schemeClr val="lt2">
              <a:alpha val="62000"/>
            </a:schemeClr>
          </a:solidFill>
        </p:spPr>
      </p:sp>
      <p:sp>
        <p:nvSpPr>
          <p:cNvPr id="7" name="TextBox 7"/>
          <p:cNvSpPr txBox="1"/>
          <p:nvPr/>
        </p:nvSpPr>
        <p:spPr>
          <a:xfrm>
            <a:off x="844087" y="2377135"/>
            <a:ext cx="2803307" cy="3575622"/>
          </a:xfrm>
          <a:prstGeom prst="rect">
            <a:avLst/>
          </a:prstGeom>
        </p:spPr>
        <p:txBody>
          <a:bodyPr vert="horz" wrap="square" lIns="66008" tIns="33052" rIns="66008" bIns="33052" rtlCol="0" anchor="t" anchorCtr="0">
            <a:noAutofit/>
          </a:bodyPr>
          <a:lstStyle/>
          <a:p>
            <a:pPr marL="228600" lvl="1" indent="-228600" algn="l">
              <a:lnSpc>
                <a:spcPct val="140000"/>
              </a:lnSpc>
              <a:buFont typeface="Arial" panose="020B0604020202090204"/>
              <a:buChar char="•"/>
            </a:pPr>
            <a:r>
              <a:rPr lang="en-US" sz="1500">
                <a:solidFill>
                  <a:schemeClr val="dk1">
                    <a:alpha val="100000"/>
                  </a:schemeClr>
                </a:solidFill>
                <a:latin typeface="Noto Sans SC"/>
                <a:ea typeface="Noto Sans SC"/>
                <a:cs typeface="Noto Sans SC"/>
              </a:rPr>
              <a:t>It is recommended to learn the DFSS (Design for Six Sigma) methodology, master the DMADOV process and QFD (Quality Function Deployment) tools, and expand the application capabilities of new product development scenarios.</a:t>
            </a:r>
            <a:endParaRPr lang="en-US" sz="1500">
              <a:solidFill>
                <a:schemeClr val="dk1">
                  <a:alpha val="100000"/>
                </a:schemeClr>
              </a:solidFill>
              <a:latin typeface="Noto Sans SC"/>
              <a:ea typeface="Noto Sans SC"/>
              <a:cs typeface="Noto Sans SC"/>
            </a:endParaRPr>
          </a:p>
          <a:p>
            <a:pPr marL="228600" lvl="1" indent="-228600" algn="l">
              <a:lnSpc>
                <a:spcPct val="140000"/>
              </a:lnSpc>
              <a:buFont typeface="Arial" panose="020B0604020202090204"/>
              <a:buChar char="•"/>
            </a:pPr>
            <a:r>
              <a:rPr lang="en-US" sz="1500">
                <a:solidFill>
                  <a:schemeClr val="dk1">
                    <a:alpha val="100000"/>
                  </a:schemeClr>
                </a:solidFill>
                <a:latin typeface="Noto Sans SC"/>
                <a:ea typeface="Noto Sans SC"/>
                <a:cs typeface="Noto Sans SC"/>
              </a:rPr>
              <a:t>It is necessary to regularly participate in seminars held by authoritative organizations such as ASQ/China Quality Association and follow up on the latest standards of statistical process control (SPC) and Minitab software version updates.</a:t>
            </a:r>
            <a:endParaRPr lang="en-US" sz="1500">
              <a:solidFill>
                <a:schemeClr val="dk1">
                  <a:alpha val="100000"/>
                </a:schemeClr>
              </a:solidFill>
              <a:latin typeface="Noto Sans SC"/>
              <a:ea typeface="Noto Sans SC"/>
              <a:cs typeface="Noto Sans SC"/>
            </a:endParaRPr>
          </a:p>
        </p:txBody>
      </p:sp>
      <p:sp>
        <p:nvSpPr>
          <p:cNvPr id="8" name="TextBox 8"/>
          <p:cNvSpPr txBox="1"/>
          <p:nvPr/>
        </p:nvSpPr>
        <p:spPr>
          <a:xfrm>
            <a:off x="570901" y="1430346"/>
            <a:ext cx="3349680" cy="501015"/>
          </a:xfrm>
          <a:prstGeom prst="rect">
            <a:avLst/>
          </a:prstGeom>
        </p:spPr>
        <p:txBody>
          <a:bodyPr vert="horz" wrap="square" lIns="91440" tIns="45720" rIns="91440" bIns="45720" rtlCol="0" anchor="t" anchorCtr="0">
            <a:noAutofit/>
          </a:bodyPr>
          <a:lstStyle/>
          <a:p>
            <a:pPr algn="ctr">
              <a:lnSpc>
                <a:spcPct val="100000"/>
              </a:lnSpc>
              <a:spcBef>
                <a:spcPts val="375"/>
              </a:spcBef>
            </a:pPr>
            <a:r>
              <a:rPr lang="en-US" sz="2400" b="1">
                <a:solidFill>
                  <a:schemeClr val="accent1">
                    <a:alpha val="100000"/>
                  </a:schemeClr>
                </a:solidFill>
                <a:latin typeface="Noto Sans SC"/>
                <a:ea typeface="Noto Sans SC"/>
                <a:cs typeface="Noto Sans SC"/>
              </a:rPr>
              <a:t>Advanced knowledge system</a:t>
            </a:r>
            <a:endParaRPr lang="en-US" sz="2400" b="1">
              <a:solidFill>
                <a:schemeClr val="accent1">
                  <a:alpha val="100000"/>
                </a:schemeClr>
              </a:solidFill>
              <a:latin typeface="Noto Sans SC"/>
              <a:ea typeface="Noto Sans SC"/>
              <a:cs typeface="Noto Sans SC"/>
            </a:endParaRPr>
          </a:p>
        </p:txBody>
      </p:sp>
      <p:sp>
        <p:nvSpPr>
          <p:cNvPr id="9" name="AutoShape 9"/>
          <p:cNvSpPr/>
          <p:nvPr/>
        </p:nvSpPr>
        <p:spPr>
          <a:xfrm>
            <a:off x="4171878" y="2169151"/>
            <a:ext cx="3349680" cy="3991589"/>
          </a:xfrm>
          <a:prstGeom prst="roundRect">
            <a:avLst>
              <a:gd name="adj" fmla="val 7233"/>
            </a:avLst>
          </a:prstGeom>
          <a:solidFill>
            <a:schemeClr val="lt2">
              <a:alpha val="62000"/>
            </a:schemeClr>
          </a:solidFill>
        </p:spPr>
      </p:sp>
      <p:sp>
        <p:nvSpPr>
          <p:cNvPr id="10" name="TextBox 10"/>
          <p:cNvSpPr txBox="1"/>
          <p:nvPr/>
        </p:nvSpPr>
        <p:spPr>
          <a:xfrm>
            <a:off x="4445115" y="2378557"/>
            <a:ext cx="2803207" cy="3572778"/>
          </a:xfrm>
          <a:prstGeom prst="rect">
            <a:avLst/>
          </a:prstGeom>
        </p:spPr>
        <p:txBody>
          <a:bodyPr vert="horz" wrap="square" lIns="66008" tIns="33052" rIns="66008" bIns="33052" rtlCol="0" anchor="t" anchorCtr="0">
            <a:noAutofit/>
          </a:bodyPr>
          <a:lstStyle/>
          <a:p>
            <a:pPr marL="228600" lvl="1" indent="-228600" algn="l">
              <a:lnSpc>
                <a:spcPct val="140000"/>
              </a:lnSpc>
              <a:buFont typeface="Arial" panose="020B0604020202090204"/>
              <a:buChar char="•"/>
            </a:pPr>
            <a:r>
              <a:rPr lang="en-US" sz="1500">
                <a:solidFill>
                  <a:schemeClr val="dk1">
                    <a:alpha val="100000"/>
                  </a:schemeClr>
                </a:solidFill>
                <a:latin typeface="Noto Sans SC"/>
                <a:ea typeface="Noto Sans SC"/>
                <a:cs typeface="Noto Sans SC"/>
              </a:rPr>
              <a:t>Lead or participate in at least 2 cross-department improvement projects every year. The project types need to cover diverse scenarios such as manufacturing process optimization and service cycle shortening.</a:t>
            </a:r>
            <a:endParaRPr lang="en-US" sz="1500">
              <a:solidFill>
                <a:schemeClr val="dk1">
                  <a:alpha val="100000"/>
                </a:schemeClr>
              </a:solidFill>
              <a:latin typeface="Noto Sans SC"/>
              <a:ea typeface="Noto Sans SC"/>
              <a:cs typeface="Noto Sans SC"/>
            </a:endParaRPr>
          </a:p>
          <a:p>
            <a:pPr marL="228600" lvl="1" indent="-228600" algn="l">
              <a:lnSpc>
                <a:spcPct val="140000"/>
              </a:lnSpc>
              <a:buFont typeface="Arial" panose="020B0604020202090204"/>
              <a:buChar char="•"/>
            </a:pPr>
            <a:r>
              <a:rPr lang="en-US" sz="1500">
                <a:solidFill>
                  <a:schemeClr val="dk1">
                    <a:alpha val="100000"/>
                  </a:schemeClr>
                </a:solidFill>
                <a:latin typeface="Noto Sans SC"/>
                <a:ea typeface="Noto Sans SC"/>
                <a:cs typeface="Noto Sans SC"/>
              </a:rPr>
              <a:t>Establish an archive of project results, including case study reports, proof of financial benefits and team feedback records, as a practical basis for black belt certification.</a:t>
            </a:r>
            <a:endParaRPr lang="en-US" sz="1500">
              <a:solidFill>
                <a:schemeClr val="dk1">
                  <a:alpha val="100000"/>
                </a:schemeClr>
              </a:solidFill>
              <a:latin typeface="Noto Sans SC"/>
              <a:ea typeface="Noto Sans SC"/>
              <a:cs typeface="Noto Sans SC"/>
            </a:endParaRPr>
          </a:p>
        </p:txBody>
      </p:sp>
      <p:sp>
        <p:nvSpPr>
          <p:cNvPr id="11" name="TextBox 11"/>
          <p:cNvSpPr txBox="1"/>
          <p:nvPr/>
        </p:nvSpPr>
        <p:spPr>
          <a:xfrm>
            <a:off x="4171878" y="1436034"/>
            <a:ext cx="3349680" cy="501015"/>
          </a:xfrm>
          <a:prstGeom prst="rect">
            <a:avLst/>
          </a:prstGeom>
        </p:spPr>
        <p:txBody>
          <a:bodyPr vert="horz" wrap="square" lIns="91440" tIns="45720" rIns="91440" bIns="45720" rtlCol="0" anchor="t" anchorCtr="0">
            <a:noAutofit/>
          </a:bodyPr>
          <a:lstStyle/>
          <a:p>
            <a:pPr algn="ctr">
              <a:lnSpc>
                <a:spcPct val="100000"/>
              </a:lnSpc>
              <a:spcBef>
                <a:spcPts val="375"/>
              </a:spcBef>
            </a:pPr>
            <a:r>
              <a:rPr lang="en-US" sz="2400" b="1">
                <a:solidFill>
                  <a:schemeClr val="accent1">
                    <a:alpha val="100000"/>
                  </a:schemeClr>
                </a:solidFill>
                <a:latin typeface="Noto Sans SC"/>
                <a:ea typeface="Noto Sans SC"/>
                <a:cs typeface="Noto Sans SC"/>
              </a:rPr>
              <a:t>Accumulation of practical experience</a:t>
            </a:r>
            <a:endParaRPr lang="en-US" sz="2400" b="1">
              <a:solidFill>
                <a:schemeClr val="accent1">
                  <a:alpha val="100000"/>
                </a:schemeClr>
              </a:solidFill>
              <a:latin typeface="Noto Sans SC"/>
              <a:ea typeface="Noto Sans SC"/>
              <a:cs typeface="Noto Sans SC"/>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101929" y="2882845"/>
            <a:ext cx="6029325" cy="2623205"/>
          </a:xfrm>
          <a:prstGeom prst="rect">
            <a:avLst/>
          </a:prstGeom>
        </p:spPr>
        <p:txBody>
          <a:bodyPr vert="horz" wrap="square" lIns="0" tIns="0" rIns="0" bIns="0" rtlCol="0" anchor="t" anchorCtr="0">
            <a:normAutofit/>
          </a:bodyPr>
          <a:lstStyle/>
          <a:p>
            <a:pPr>
              <a:lnSpc>
                <a:spcPct val="100000"/>
              </a:lnSpc>
            </a:pPr>
            <a:r>
              <a:rPr lang="en-US" sz="4575" b="1">
                <a:solidFill>
                  <a:schemeClr val="lt2">
                    <a:alpha val="100000"/>
                  </a:schemeClr>
                </a:solidFill>
                <a:latin typeface="Noto Sans SC"/>
                <a:ea typeface="Noto Sans SC"/>
                <a:cs typeface="Noto Sans SC"/>
              </a:rPr>
              <a:t>Industry application case library</a:t>
            </a:r>
            <a:endParaRPr lang="en-US" sz="4575" b="1">
              <a:solidFill>
                <a:schemeClr val="lt2">
                  <a:alpha val="100000"/>
                </a:schemeClr>
              </a:solidFill>
              <a:latin typeface="Noto Sans SC"/>
              <a:ea typeface="Noto Sans SC"/>
              <a:cs typeface="Noto Sans SC"/>
            </a:endParaRPr>
          </a:p>
        </p:txBody>
      </p:sp>
      <p:sp>
        <p:nvSpPr>
          <p:cNvPr id="3" name="TextBox 3"/>
          <p:cNvSpPr txBox="1"/>
          <p:nvPr/>
        </p:nvSpPr>
        <p:spPr>
          <a:xfrm>
            <a:off x="1101929" y="1498692"/>
            <a:ext cx="5934075" cy="1104900"/>
          </a:xfrm>
          <a:prstGeom prst="rect">
            <a:avLst/>
          </a:prstGeom>
        </p:spPr>
        <p:txBody>
          <a:bodyPr vert="horz" wrap="square" lIns="0" tIns="0" rIns="0" bIns="0" rtlCol="0" anchor="t" anchorCtr="0">
            <a:spAutoFit/>
          </a:bodyPr>
          <a:lstStyle/>
          <a:p>
            <a:pPr>
              <a:lnSpc>
                <a:spcPct val="77000"/>
              </a:lnSpc>
            </a:pPr>
            <a:r>
              <a:rPr lang="en-US" sz="7200" b="1">
                <a:solidFill>
                  <a:schemeClr val="lt2">
                    <a:alpha val="100000"/>
                  </a:schemeClr>
                </a:solidFill>
                <a:latin typeface="Noto Sans SC"/>
                <a:ea typeface="Noto Sans SC"/>
                <a:cs typeface="Noto Sans SC"/>
              </a:rPr>
              <a:t>14</a:t>
            </a:r>
            <a:endParaRPr lang="en-US" sz="7200" b="1">
              <a:solidFill>
                <a:schemeClr val="lt2">
                  <a:alpha val="100000"/>
                </a:schemeClr>
              </a:solidFill>
              <a:latin typeface="Noto Sans SC"/>
              <a:ea typeface="Noto Sans SC"/>
              <a:cs typeface="Noto Sans SC"/>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16675" r="16675"/>
          <a:stretch>
            <a:fillRect/>
          </a:stretch>
        </p:blipFill>
        <p:spPr>
          <a:xfrm>
            <a:off x="4462463" y="2088071"/>
            <a:ext cx="3267075" cy="3267075"/>
          </a:xfrm>
          <a:prstGeom prst="ellipse">
            <a:avLst/>
          </a:prstGeom>
          <a:ln w="57150">
            <a:solidFill>
              <a:schemeClr val="accent1"/>
            </a:solidFill>
            <a:prstDash val="solid"/>
          </a:ln>
        </p:spPr>
      </p:pic>
      <p:sp>
        <p:nvSpPr>
          <p:cNvPr id="3" name="TextBox 3"/>
          <p:cNvSpPr txBox="1"/>
          <p:nvPr/>
        </p:nvSpPr>
        <p:spPr>
          <a:xfrm>
            <a:off x="742971" y="2306715"/>
            <a:ext cx="3314231" cy="647995"/>
          </a:xfrm>
          <a:prstGeom prst="rect">
            <a:avLst/>
          </a:prstGeom>
        </p:spPr>
        <p:txBody>
          <a:bodyPr vert="horz" wrap="square" lIns="114300" tIns="57150" rIns="114300" bIns="57150" rtlCol="0" anchor="ctr" anchorCtr="0">
            <a:noAutofit/>
          </a:bodyPr>
          <a:lstStyle/>
          <a:p>
            <a:pPr algn="r">
              <a:lnSpc>
                <a:spcPct val="120000"/>
              </a:lnSpc>
            </a:pPr>
            <a:r>
              <a:rPr lang="en-US" sz="2400" b="1">
                <a:solidFill>
                  <a:schemeClr val="accent1">
                    <a:alpha val="100000"/>
                  </a:schemeClr>
                </a:solidFill>
                <a:latin typeface="Noto Sans SC"/>
                <a:ea typeface="Noto Sans SC"/>
                <a:cs typeface="Noto Sans SC"/>
              </a:rPr>
              <a:t>Reduce welding defect rate</a:t>
            </a:r>
            <a:endParaRPr lang="en-US" sz="2400" b="1">
              <a:solidFill>
                <a:schemeClr val="accent1">
                  <a:alpha val="100000"/>
                </a:schemeClr>
              </a:solidFill>
              <a:latin typeface="Noto Sans SC"/>
              <a:ea typeface="Noto Sans SC"/>
              <a:cs typeface="Noto Sans SC"/>
            </a:endParaRPr>
          </a:p>
        </p:txBody>
      </p:sp>
      <p:sp>
        <p:nvSpPr>
          <p:cNvPr id="4" name="TextBox 4"/>
          <p:cNvSpPr txBox="1"/>
          <p:nvPr/>
        </p:nvSpPr>
        <p:spPr>
          <a:xfrm>
            <a:off x="8059848" y="1716027"/>
            <a:ext cx="3794740" cy="1968111"/>
          </a:xfrm>
          <a:prstGeom prst="rect">
            <a:avLst/>
          </a:prstGeom>
        </p:spPr>
        <p:txBody>
          <a:bodyPr vert="horz" wrap="square" lIns="114300" tIns="57150" rIns="114300" bIns="57150" rtlCol="0" anchor="t" anchorCtr="0">
            <a:noAutofit/>
          </a:bodyPr>
          <a:lstStyle/>
          <a:p>
            <a:pPr algn="l">
              <a:lnSpc>
                <a:spcPct val="140000"/>
              </a:lnSpc>
            </a:pPr>
            <a:r>
              <a:rPr lang="en-US" sz="1350">
                <a:solidFill>
                  <a:schemeClr val="dk1">
                    <a:alpha val="100000"/>
                  </a:schemeClr>
                </a:solidFill>
                <a:latin typeface="Noto Sans SC"/>
                <a:ea typeface="Noto Sans SC"/>
                <a:cs typeface="Noto Sans SC"/>
              </a:rPr>
              <a:t>Through time research and regression analysis, home appliance companies found that low mold cooling efficiency was the bottleneck. After optimizing the cooling water channel design, single-piece production time was reduced by 22%, production capacity increased by 15%, and the CPK value improved from 0.8 to 1.33.</a:t>
            </a:r>
            <a:endParaRPr lang="en-US" sz="1350">
              <a:solidFill>
                <a:schemeClr val="dk1">
                  <a:alpha val="100000"/>
                </a:schemeClr>
              </a:solidFill>
              <a:latin typeface="Noto Sans SC"/>
              <a:ea typeface="Noto Sans SC"/>
              <a:cs typeface="Noto Sans SC"/>
            </a:endParaRPr>
          </a:p>
        </p:txBody>
      </p:sp>
      <p:sp>
        <p:nvSpPr>
          <p:cNvPr id="5" name="TextBox 5"/>
          <p:cNvSpPr txBox="1"/>
          <p:nvPr/>
        </p:nvSpPr>
        <p:spPr>
          <a:xfrm>
            <a:off x="8059848" y="1097369"/>
            <a:ext cx="3314231" cy="622955"/>
          </a:xfrm>
          <a:prstGeom prst="rect">
            <a:avLst/>
          </a:prstGeom>
        </p:spPr>
        <p:txBody>
          <a:bodyPr vert="horz" wrap="square" lIns="114300" tIns="57150" rIns="114300" bIns="57150" rtlCol="0" anchor="ctr" anchorCtr="0">
            <a:noAutofit/>
          </a:bodyPr>
          <a:lstStyle/>
          <a:p>
            <a:pPr>
              <a:lnSpc>
                <a:spcPct val="96000"/>
              </a:lnSpc>
            </a:pPr>
            <a:r>
              <a:rPr lang="en-US" sz="2400" b="1">
                <a:solidFill>
                  <a:schemeClr val="accent1">
                    <a:alpha val="100000"/>
                  </a:schemeClr>
                </a:solidFill>
                <a:latin typeface="Noto Sans SC"/>
                <a:ea typeface="Noto Sans SC"/>
                <a:cs typeface="Noto Sans SC"/>
              </a:rPr>
              <a:t>Shorten injection molding cycle time</a:t>
            </a:r>
            <a:endParaRPr lang="en-US" sz="2400" b="1">
              <a:solidFill>
                <a:schemeClr val="accent1">
                  <a:alpha val="100000"/>
                </a:schemeClr>
              </a:solidFill>
              <a:latin typeface="Noto Sans SC"/>
              <a:ea typeface="Noto Sans SC"/>
              <a:cs typeface="Noto Sans SC"/>
            </a:endParaRPr>
          </a:p>
        </p:txBody>
      </p:sp>
      <p:sp>
        <p:nvSpPr>
          <p:cNvPr id="6" name="TextBox 6"/>
          <p:cNvSpPr txBox="1"/>
          <p:nvPr/>
        </p:nvSpPr>
        <p:spPr>
          <a:xfrm>
            <a:off x="8059848" y="4019931"/>
            <a:ext cx="3314231" cy="547835"/>
          </a:xfrm>
          <a:prstGeom prst="rect">
            <a:avLst/>
          </a:prstGeom>
        </p:spPr>
        <p:txBody>
          <a:bodyPr vert="horz" wrap="square" lIns="114300" tIns="57150" rIns="114300" bIns="57150" rtlCol="0" anchor="b" anchorCtr="0">
            <a:noAutofit/>
          </a:bodyPr>
          <a:lstStyle/>
          <a:p>
            <a:pPr>
              <a:lnSpc>
                <a:spcPct val="120000"/>
              </a:lnSpc>
            </a:pPr>
            <a:r>
              <a:rPr lang="en-US" sz="2400" b="1">
                <a:solidFill>
                  <a:schemeClr val="accent1">
                    <a:alpha val="100000"/>
                  </a:schemeClr>
                </a:solidFill>
                <a:latin typeface="Noto Sans SC"/>
                <a:ea typeface="Noto Sans SC"/>
                <a:cs typeface="Noto Sans SC"/>
              </a:rPr>
              <a:t>Resolving coating thickness variation</a:t>
            </a:r>
            <a:endParaRPr lang="en-US" sz="2400" b="1">
              <a:solidFill>
                <a:schemeClr val="accent1">
                  <a:alpha val="100000"/>
                </a:schemeClr>
              </a:solidFill>
              <a:latin typeface="Noto Sans SC"/>
              <a:ea typeface="Noto Sans SC"/>
              <a:cs typeface="Noto Sans SC"/>
            </a:endParaRPr>
          </a:p>
        </p:txBody>
      </p:sp>
      <p:sp>
        <p:nvSpPr>
          <p:cNvPr id="7" name="TextBox 7"/>
          <p:cNvSpPr txBox="1"/>
          <p:nvPr/>
        </p:nvSpPr>
        <p:spPr>
          <a:xfrm>
            <a:off x="8059848" y="4565142"/>
            <a:ext cx="3794740" cy="1995832"/>
          </a:xfrm>
          <a:prstGeom prst="rect">
            <a:avLst/>
          </a:prstGeom>
        </p:spPr>
        <p:txBody>
          <a:bodyPr vert="horz" wrap="square" lIns="114300" tIns="57150" rIns="114300" bIns="57150" rtlCol="0" anchor="t" anchorCtr="0">
            <a:noAutofit/>
          </a:bodyPr>
          <a:lstStyle/>
          <a:p>
            <a:pPr algn="l">
              <a:lnSpc>
                <a:spcPct val="140000"/>
              </a:lnSpc>
            </a:pPr>
            <a:r>
              <a:rPr lang="en-US" sz="1350">
                <a:solidFill>
                  <a:schemeClr val="dk1">
                    <a:alpha val="100000"/>
                  </a:schemeClr>
                </a:solidFill>
                <a:latin typeface="Noto Sans SC"/>
                <a:ea typeface="Noto Sans SC"/>
                <a:cs typeface="Noto Sans SC"/>
              </a:rPr>
              <a:t>An electronic component manufacturer used hypothesis testing and DOE to determine the interactive impact of spraying pressure and conveyor belt speed. After establishing a parameter optimization combination, the thickness pass rate increased from 76% to 94%, reducing scrap losses by 3.5 million yuan per year.</a:t>
            </a:r>
            <a:endParaRPr lang="en-US" sz="1350">
              <a:solidFill>
                <a:schemeClr val="dk1">
                  <a:alpha val="100000"/>
                </a:schemeClr>
              </a:solidFill>
              <a:latin typeface="Noto Sans SC"/>
              <a:ea typeface="Noto Sans SC"/>
              <a:cs typeface="Noto Sans SC"/>
            </a:endParaRPr>
          </a:p>
        </p:txBody>
      </p:sp>
      <p:sp>
        <p:nvSpPr>
          <p:cNvPr id="8" name="TextBox 8"/>
          <p:cNvSpPr txBox="1"/>
          <p:nvPr/>
        </p:nvSpPr>
        <p:spPr>
          <a:xfrm>
            <a:off x="401071" y="2954711"/>
            <a:ext cx="3656131" cy="2115960"/>
          </a:xfrm>
          <a:prstGeom prst="rect">
            <a:avLst/>
          </a:prstGeom>
        </p:spPr>
        <p:txBody>
          <a:bodyPr vert="horz" wrap="square" lIns="114300" tIns="57150" rIns="114300" bIns="57150" rtlCol="0" anchor="t" anchorCtr="0">
            <a:noAutofit/>
          </a:bodyPr>
          <a:lstStyle/>
          <a:p>
            <a:pPr algn="r">
              <a:lnSpc>
                <a:spcPct val="140000"/>
              </a:lnSpc>
            </a:pPr>
            <a:r>
              <a:rPr lang="en-US" sz="1350">
                <a:solidFill>
                  <a:schemeClr val="dk1">
                    <a:alpha val="100000"/>
                  </a:schemeClr>
                </a:solidFill>
                <a:latin typeface="Noto Sans SC"/>
                <a:ea typeface="Noto Sans SC"/>
                <a:cs typeface="Noto Sans SC"/>
              </a:rPr>
              <a:t>An auto parts factory identified welding current fluctuation as a key factor through the DMAIC method. After improvement, the defect rate dropped from 8.7% to 2.3%, saving 1.8 million yuan in rework costs annually. Control charts were used to monitor parameter stability and improve the process sigma level from 2.1 to 3.4.</a:t>
            </a:r>
            <a:endParaRPr lang="en-US" sz="1350">
              <a:solidFill>
                <a:schemeClr val="dk1">
                  <a:alpha val="100000"/>
                </a:schemeClr>
              </a:solidFill>
              <a:latin typeface="Noto Sans SC"/>
              <a:ea typeface="Noto Sans SC"/>
              <a:cs typeface="Noto Sans SC"/>
            </a:endParaRPr>
          </a:p>
        </p:txBody>
      </p:sp>
      <p:sp>
        <p:nvSpPr>
          <p:cNvPr id="9" name="TextBox 9"/>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Solutions to typical manufacturing problems</a:t>
            </a:r>
            <a:endParaRPr lang="en-US" sz="3000" b="1">
              <a:solidFill>
                <a:schemeClr val="dk2">
                  <a:alpha val="100000"/>
                </a:schemeClr>
              </a:solidFill>
              <a:latin typeface="Noto Sans SC"/>
              <a:ea typeface="Noto Sans SC"/>
              <a:cs typeface="Noto Sans SC"/>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Service industry process optimization examples</a:t>
            </a:r>
            <a:endParaRPr lang="en-US" sz="3000" b="1">
              <a:solidFill>
                <a:schemeClr val="dk2">
                  <a:alpha val="100000"/>
                </a:schemeClr>
              </a:solidFill>
              <a:latin typeface="Noto Sans SC"/>
              <a:ea typeface="Noto Sans SC"/>
              <a:cs typeface="Noto Sans SC"/>
            </a:endParaRPr>
          </a:p>
        </p:txBody>
      </p:sp>
      <p:sp>
        <p:nvSpPr>
          <p:cNvPr id="3" name="Freeform 3"/>
          <p:cNvSpPr/>
          <p:nvPr/>
        </p:nvSpPr>
        <p:spPr>
          <a:xfrm>
            <a:off x="618313" y="3277022"/>
            <a:ext cx="10954472" cy="806672"/>
          </a:xfrm>
          <a:custGeom>
            <a:avLst/>
            <a:gdLst/>
            <a:ahLst/>
            <a:cxnLst/>
            <a:rect l="l" t="t" r="r" b="b"/>
            <a:pathLst>
              <a:path w="10302080" h="806677">
                <a:moveTo>
                  <a:pt x="0" y="232726"/>
                </a:moveTo>
                <a:lnTo>
                  <a:pt x="9651270" y="232726"/>
                </a:lnTo>
                <a:lnTo>
                  <a:pt x="9651270" y="0"/>
                </a:lnTo>
                <a:lnTo>
                  <a:pt x="10302081" y="403339"/>
                </a:lnTo>
                <a:lnTo>
                  <a:pt x="9651270" y="806677"/>
                </a:lnTo>
                <a:lnTo>
                  <a:pt x="9651270" y="573951"/>
                </a:lnTo>
                <a:lnTo>
                  <a:pt x="0" y="573951"/>
                </a:lnTo>
              </a:path>
            </a:pathLst>
          </a:custGeom>
          <a:solidFill>
            <a:schemeClr val="accent2">
              <a:alpha val="10000"/>
            </a:schemeClr>
          </a:solidFill>
        </p:spPr>
      </p:sp>
      <p:sp>
        <p:nvSpPr>
          <p:cNvPr id="4" name="AutoShape 4"/>
          <p:cNvSpPr/>
          <p:nvPr/>
        </p:nvSpPr>
        <p:spPr>
          <a:xfrm>
            <a:off x="9324347" y="3232827"/>
            <a:ext cx="901256" cy="901256"/>
          </a:xfrm>
          <a:prstGeom prst="ellipse">
            <a:avLst/>
          </a:prstGeom>
          <a:solidFill>
            <a:schemeClr val="accent6">
              <a:alpha val="100000"/>
            </a:schemeClr>
          </a:solidFill>
        </p:spPr>
        <p:txBody>
          <a:bodyPr vert="horz" wrap="none" lIns="91440" tIns="45720" rIns="91440" bIns="45720" rtlCol="0" anchor="ctr" anchorCtr="0">
            <a:normAutofit/>
          </a:bodyPr>
          <a:lstStyle/>
          <a:p>
            <a:pPr algn="ctr">
              <a:defRPr/>
            </a:pPr>
            <a:r>
              <a:rPr lang="en-US" sz="2100" b="1">
                <a:solidFill>
                  <a:schemeClr val="lt1">
                    <a:alpha val="100000"/>
                  </a:schemeClr>
                </a:solidFill>
                <a:latin typeface="Arial" panose="020B0604020202090204"/>
                <a:ea typeface="Arial" panose="020B0604020202090204"/>
                <a:cs typeface="Arial" panose="020B0604020202090204"/>
              </a:rPr>
              <a:t>4</a:t>
            </a:r>
            <a:endParaRPr lang="en-US" sz="1100"/>
          </a:p>
        </p:txBody>
      </p:sp>
      <p:sp>
        <p:nvSpPr>
          <p:cNvPr id="5" name="TextBox 5"/>
          <p:cNvSpPr txBox="1"/>
          <p:nvPr/>
        </p:nvSpPr>
        <p:spPr>
          <a:xfrm>
            <a:off x="8373113" y="1487010"/>
            <a:ext cx="2777109" cy="447961"/>
          </a:xfrm>
          <a:prstGeom prst="rect">
            <a:avLst/>
          </a:prstGeom>
          <a:noFill/>
        </p:spPr>
        <p:txBody>
          <a:bodyPr vert="horz" wrap="square" lIns="91440" tIns="45720" rIns="91440" bIns="45720" rtlCol="0" anchor="b" anchorCtr="0">
            <a:normAutofit/>
          </a:bodyPr>
          <a:lstStyle/>
          <a:p>
            <a:pPr algn="ctr">
              <a:lnSpc>
                <a:spcPct val="80000"/>
              </a:lnSpc>
            </a:pPr>
            <a:r>
              <a:rPr lang="en-US" sz="1800" b="1">
                <a:solidFill>
                  <a:schemeClr val="accent6">
                    <a:alpha val="100000"/>
                  </a:schemeClr>
                </a:solidFill>
                <a:latin typeface="Calibri"/>
                <a:ea typeface="Calibri"/>
                <a:cs typeface="Calibri"/>
              </a:rPr>
              <a:t>E-commerce order error control</a:t>
            </a:r>
            <a:endParaRPr lang="en-US" sz="1800" b="1">
              <a:solidFill>
                <a:schemeClr val="accent6">
                  <a:alpha val="100000"/>
                </a:schemeClr>
              </a:solidFill>
              <a:latin typeface="Calibri"/>
              <a:ea typeface="Calibri"/>
              <a:cs typeface="Calibri"/>
            </a:endParaRPr>
          </a:p>
        </p:txBody>
      </p:sp>
      <p:sp>
        <p:nvSpPr>
          <p:cNvPr id="6" name="AutoShape 6"/>
          <p:cNvSpPr/>
          <p:nvPr/>
        </p:nvSpPr>
        <p:spPr>
          <a:xfrm>
            <a:off x="6893147" y="3232827"/>
            <a:ext cx="901256" cy="901256"/>
          </a:xfrm>
          <a:prstGeom prst="ellipse">
            <a:avLst/>
          </a:prstGeom>
          <a:solidFill>
            <a:schemeClr val="accent5">
              <a:alpha val="100000"/>
            </a:schemeClr>
          </a:solidFill>
        </p:spPr>
        <p:txBody>
          <a:bodyPr vert="horz" wrap="none" lIns="91440" tIns="45720" rIns="91440" bIns="45720" rtlCol="0" anchor="ctr" anchorCtr="0">
            <a:normAutofit/>
          </a:bodyPr>
          <a:lstStyle/>
          <a:p>
            <a:pPr algn="ctr">
              <a:defRPr/>
            </a:pPr>
            <a:r>
              <a:rPr lang="en-US" sz="2100" b="1">
                <a:solidFill>
                  <a:schemeClr val="lt1">
                    <a:alpha val="100000"/>
                  </a:schemeClr>
                </a:solidFill>
                <a:latin typeface="Arial" panose="020B0604020202090204"/>
                <a:ea typeface="Arial" panose="020B0604020202090204"/>
                <a:cs typeface="Arial" panose="020B0604020202090204"/>
              </a:rPr>
              <a:t>3</a:t>
            </a:r>
            <a:endParaRPr lang="en-US" sz="1100"/>
          </a:p>
        </p:txBody>
      </p:sp>
      <p:sp>
        <p:nvSpPr>
          <p:cNvPr id="7" name="TextBox 7"/>
          <p:cNvSpPr txBox="1"/>
          <p:nvPr/>
        </p:nvSpPr>
        <p:spPr>
          <a:xfrm>
            <a:off x="5955220" y="4271960"/>
            <a:ext cx="2777109" cy="447961"/>
          </a:xfrm>
          <a:prstGeom prst="rect">
            <a:avLst/>
          </a:prstGeom>
          <a:noFill/>
        </p:spPr>
        <p:txBody>
          <a:bodyPr vert="horz" wrap="square" lIns="91440" tIns="45720" rIns="91440" bIns="45720" rtlCol="0" anchor="b" anchorCtr="0">
            <a:normAutofit/>
          </a:bodyPr>
          <a:lstStyle/>
          <a:p>
            <a:pPr algn="ctr">
              <a:lnSpc>
                <a:spcPct val="80000"/>
              </a:lnSpc>
            </a:pPr>
            <a:r>
              <a:rPr lang="en-US" sz="1800" b="1">
                <a:solidFill>
                  <a:schemeClr val="accent5">
                    <a:alpha val="100000"/>
                  </a:schemeClr>
                </a:solidFill>
                <a:latin typeface="Calibri"/>
                <a:ea typeface="Calibri"/>
                <a:cs typeface="Calibri"/>
              </a:rPr>
              <a:t>Hotel room service response</a:t>
            </a:r>
            <a:endParaRPr lang="en-US" sz="1800" b="1">
              <a:solidFill>
                <a:schemeClr val="accent5">
                  <a:alpha val="100000"/>
                </a:schemeClr>
              </a:solidFill>
              <a:latin typeface="Calibri"/>
              <a:ea typeface="Calibri"/>
              <a:cs typeface="Calibri"/>
            </a:endParaRPr>
          </a:p>
        </p:txBody>
      </p:sp>
      <p:sp>
        <p:nvSpPr>
          <p:cNvPr id="8" name="AutoShape 8"/>
          <p:cNvSpPr/>
          <p:nvPr/>
        </p:nvSpPr>
        <p:spPr>
          <a:xfrm>
            <a:off x="4433372" y="3232827"/>
            <a:ext cx="901256" cy="901256"/>
          </a:xfrm>
          <a:prstGeom prst="ellipse">
            <a:avLst/>
          </a:prstGeom>
          <a:solidFill>
            <a:schemeClr val="accent4">
              <a:alpha val="100000"/>
            </a:schemeClr>
          </a:solidFill>
        </p:spPr>
        <p:txBody>
          <a:bodyPr vert="horz" wrap="none" lIns="91440" tIns="45720" rIns="91440" bIns="45720" rtlCol="0" anchor="ctr" anchorCtr="0">
            <a:normAutofit/>
          </a:bodyPr>
          <a:lstStyle/>
          <a:p>
            <a:pPr algn="ctr">
              <a:defRPr/>
            </a:pPr>
            <a:r>
              <a:rPr lang="en-US" sz="2100" b="1">
                <a:solidFill>
                  <a:schemeClr val="lt1">
                    <a:alpha val="100000"/>
                  </a:schemeClr>
                </a:solidFill>
                <a:latin typeface="Arial" panose="020B0604020202090204"/>
                <a:ea typeface="Arial" panose="020B0604020202090204"/>
                <a:cs typeface="Arial" panose="020B0604020202090204"/>
              </a:rPr>
              <a:t>2</a:t>
            </a:r>
            <a:endParaRPr lang="en-US" sz="1100"/>
          </a:p>
        </p:txBody>
      </p:sp>
      <p:sp>
        <p:nvSpPr>
          <p:cNvPr id="9" name="TextBox 9"/>
          <p:cNvSpPr txBox="1"/>
          <p:nvPr/>
        </p:nvSpPr>
        <p:spPr>
          <a:xfrm>
            <a:off x="3482138" y="1487010"/>
            <a:ext cx="2777109" cy="447961"/>
          </a:xfrm>
          <a:prstGeom prst="rect">
            <a:avLst/>
          </a:prstGeom>
          <a:noFill/>
        </p:spPr>
        <p:txBody>
          <a:bodyPr vert="horz" wrap="square" lIns="91440" tIns="45720" rIns="91440" bIns="45720" rtlCol="0" anchor="b" anchorCtr="0">
            <a:normAutofit/>
          </a:bodyPr>
          <a:lstStyle/>
          <a:p>
            <a:pPr algn="ctr">
              <a:lnSpc>
                <a:spcPct val="80000"/>
              </a:lnSpc>
            </a:pPr>
            <a:r>
              <a:rPr lang="en-US" sz="1800" b="1">
                <a:solidFill>
                  <a:schemeClr val="accent4">
                    <a:alpha val="100000"/>
                  </a:schemeClr>
                </a:solidFill>
                <a:latin typeface="Calibri"/>
                <a:ea typeface="Calibri"/>
                <a:cs typeface="Calibri"/>
              </a:rPr>
              <a:t>Improved timeliness of hospital inspection reports</a:t>
            </a:r>
            <a:endParaRPr lang="en-US" sz="1800" b="1">
              <a:solidFill>
                <a:schemeClr val="accent4">
                  <a:alpha val="100000"/>
                </a:schemeClr>
              </a:solidFill>
              <a:latin typeface="Calibri"/>
              <a:ea typeface="Calibri"/>
              <a:cs typeface="Calibri"/>
            </a:endParaRPr>
          </a:p>
        </p:txBody>
      </p:sp>
      <p:sp>
        <p:nvSpPr>
          <p:cNvPr id="10" name="AutoShape 10"/>
          <p:cNvSpPr/>
          <p:nvPr/>
        </p:nvSpPr>
        <p:spPr>
          <a:xfrm>
            <a:off x="1953634" y="3232827"/>
            <a:ext cx="901256" cy="901256"/>
          </a:xfrm>
          <a:prstGeom prst="ellipse">
            <a:avLst/>
          </a:prstGeom>
          <a:solidFill>
            <a:schemeClr val="accent3">
              <a:alpha val="100000"/>
            </a:schemeClr>
          </a:solidFill>
        </p:spPr>
        <p:txBody>
          <a:bodyPr vert="horz" wrap="none" lIns="91440" tIns="45720" rIns="91440" bIns="45720" rtlCol="0" anchor="ctr" anchorCtr="0">
            <a:normAutofit/>
          </a:bodyPr>
          <a:lstStyle/>
          <a:p>
            <a:pPr algn="ctr">
              <a:defRPr/>
            </a:pPr>
            <a:r>
              <a:rPr lang="en-US" sz="2100" b="1">
                <a:solidFill>
                  <a:schemeClr val="lt1">
                    <a:alpha val="100000"/>
                  </a:schemeClr>
                </a:solidFill>
                <a:latin typeface="Arial" panose="020B0604020202090204"/>
                <a:ea typeface="Arial" panose="020B0604020202090204"/>
                <a:cs typeface="Arial" panose="020B0604020202090204"/>
              </a:rPr>
              <a:t>1</a:t>
            </a:r>
            <a:endParaRPr lang="en-US" sz="1100"/>
          </a:p>
        </p:txBody>
      </p:sp>
      <p:sp>
        <p:nvSpPr>
          <p:cNvPr id="11" name="TextBox 11"/>
          <p:cNvSpPr txBox="1"/>
          <p:nvPr/>
        </p:nvSpPr>
        <p:spPr>
          <a:xfrm>
            <a:off x="1015707" y="4271960"/>
            <a:ext cx="2777109" cy="447961"/>
          </a:xfrm>
          <a:prstGeom prst="rect">
            <a:avLst/>
          </a:prstGeom>
          <a:noFill/>
        </p:spPr>
        <p:txBody>
          <a:bodyPr vert="horz" wrap="square" lIns="91440" tIns="45720" rIns="91440" bIns="45720" rtlCol="0" anchor="b" anchorCtr="0">
            <a:normAutofit/>
          </a:bodyPr>
          <a:lstStyle/>
          <a:p>
            <a:pPr algn="ctr">
              <a:lnSpc>
                <a:spcPct val="80000"/>
              </a:lnSpc>
            </a:pPr>
            <a:r>
              <a:rPr lang="en-US" sz="1800" b="1">
                <a:solidFill>
                  <a:schemeClr val="accent3">
                    <a:alpha val="100000"/>
                  </a:schemeClr>
                </a:solidFill>
                <a:latin typeface="Calibri"/>
                <a:ea typeface="Calibri"/>
                <a:cs typeface="Calibri"/>
              </a:rPr>
              <a:t>Bank loan approval speeds up</a:t>
            </a:r>
            <a:endParaRPr lang="en-US" sz="1800" b="1">
              <a:solidFill>
                <a:schemeClr val="accent3">
                  <a:alpha val="100000"/>
                </a:schemeClr>
              </a:solidFill>
              <a:latin typeface="Calibri"/>
              <a:ea typeface="Calibri"/>
              <a:cs typeface="Calibri"/>
            </a:endParaRPr>
          </a:p>
        </p:txBody>
      </p:sp>
      <p:sp>
        <p:nvSpPr>
          <p:cNvPr id="12" name="TextBox 12"/>
          <p:cNvSpPr txBox="1"/>
          <p:nvPr/>
        </p:nvSpPr>
        <p:spPr>
          <a:xfrm>
            <a:off x="8296000" y="1934971"/>
            <a:ext cx="2931336" cy="1054894"/>
          </a:xfrm>
          <a:prstGeom prst="rect">
            <a:avLst/>
          </a:prstGeom>
        </p:spPr>
        <p:txBody>
          <a:bodyPr vert="horz" wrap="square" lIns="66008" tIns="33052" rIns="66008" bIns="33052" rtlCol="0" anchor="t" anchorCtr="0">
            <a:noAutofit/>
          </a:bodyPr>
          <a:lstStyle/>
          <a:p>
            <a:pPr algn="ctr">
              <a:lnSpc>
                <a:spcPct val="140000"/>
              </a:lnSpc>
            </a:pPr>
            <a:r>
              <a:rPr lang="en-US" sz="1200">
                <a:solidFill>
                  <a:schemeClr val="dk1">
                    <a:alpha val="100000"/>
                  </a:schemeClr>
                </a:solidFill>
                <a:latin typeface="Noto Sans SC"/>
                <a:ea typeface="Noto Sans SC"/>
                <a:cs typeface="Noto Sans SC"/>
              </a:rPr>
              <a:t>Establishing a Poka-Yoke error-proofing mechanism to verify key fields, and cooperating with SPC to monitor the ordering process, the error rate dropped from 15/15 to 2/10,000, saving over 2 million yuan in return and exchange costs annually.</a:t>
            </a:r>
            <a:endParaRPr lang="en-US" sz="1200">
              <a:solidFill>
                <a:schemeClr val="dk1">
                  <a:alpha val="100000"/>
                </a:schemeClr>
              </a:solidFill>
              <a:latin typeface="Noto Sans SC"/>
              <a:ea typeface="Noto Sans SC"/>
              <a:cs typeface="Noto Sans SC"/>
            </a:endParaRPr>
          </a:p>
        </p:txBody>
      </p:sp>
      <p:sp>
        <p:nvSpPr>
          <p:cNvPr id="13" name="TextBox 13"/>
          <p:cNvSpPr txBox="1"/>
          <p:nvPr/>
        </p:nvSpPr>
        <p:spPr>
          <a:xfrm>
            <a:off x="3405025" y="1934971"/>
            <a:ext cx="2931336" cy="1054894"/>
          </a:xfrm>
          <a:prstGeom prst="rect">
            <a:avLst/>
          </a:prstGeom>
        </p:spPr>
        <p:txBody>
          <a:bodyPr vert="horz" wrap="square" lIns="66008" tIns="33052" rIns="66008" bIns="33052" rtlCol="0" anchor="t" anchorCtr="0">
            <a:noAutofit/>
          </a:bodyPr>
          <a:lstStyle/>
          <a:p>
            <a:pPr algn="ctr">
              <a:lnSpc>
                <a:spcPct val="140000"/>
              </a:lnSpc>
            </a:pPr>
            <a:r>
              <a:rPr lang="en-US" sz="1200">
                <a:solidFill>
                  <a:schemeClr val="dk1">
                    <a:alpha val="100000"/>
                  </a:schemeClr>
                </a:solidFill>
                <a:latin typeface="Noto Sans SC"/>
                <a:ea typeface="Noto Sans SC"/>
                <a:cs typeface="Noto Sans SC"/>
              </a:rPr>
              <a:t>Using FMEA to identify 7 potential failure modes in sample circulation, redesigning the handover process and introducing barcode tracking, the on-time report issuance rate increased from 68% to 92%, and patient complaints were reduced by 53%.</a:t>
            </a:r>
            <a:endParaRPr lang="en-US" sz="1200">
              <a:solidFill>
                <a:schemeClr val="dk1">
                  <a:alpha val="100000"/>
                </a:schemeClr>
              </a:solidFill>
              <a:latin typeface="Noto Sans SC"/>
              <a:ea typeface="Noto Sans SC"/>
              <a:cs typeface="Noto Sans SC"/>
            </a:endParaRPr>
          </a:p>
        </p:txBody>
      </p:sp>
      <p:sp>
        <p:nvSpPr>
          <p:cNvPr id="14" name="TextBox 14"/>
          <p:cNvSpPr txBox="1"/>
          <p:nvPr/>
        </p:nvSpPr>
        <p:spPr>
          <a:xfrm>
            <a:off x="5878107" y="4719921"/>
            <a:ext cx="2931336" cy="1162713"/>
          </a:xfrm>
          <a:prstGeom prst="rect">
            <a:avLst/>
          </a:prstGeom>
        </p:spPr>
        <p:txBody>
          <a:bodyPr vert="horz" wrap="square" lIns="66008" tIns="33052" rIns="66008" bIns="33052" rtlCol="0" anchor="t" anchorCtr="0">
            <a:noAutofit/>
          </a:bodyPr>
          <a:lstStyle/>
          <a:p>
            <a:pPr algn="ctr">
              <a:lnSpc>
                <a:spcPct val="140000"/>
              </a:lnSpc>
            </a:pPr>
            <a:r>
              <a:rPr lang="en-US" sz="1200">
                <a:solidFill>
                  <a:schemeClr val="dk1">
                    <a:alpha val="100000"/>
                  </a:schemeClr>
                </a:solidFill>
                <a:latin typeface="Noto Sans SC"/>
                <a:ea typeface="Noto Sans SC"/>
                <a:cs typeface="Noto Sans SC"/>
              </a:rPr>
              <a:t>Through cause-and-effect matrix analysis, it was determined that unreasonable linen distribution routes were the main pain point. After optimizing the floor warehouse layout, the average response time dropped from 25 minutes to 12 minutes, and it won the annual Best Service Efficiency Award.</a:t>
            </a:r>
            <a:endParaRPr lang="en-US" sz="1200">
              <a:solidFill>
                <a:schemeClr val="dk1">
                  <a:alpha val="100000"/>
                </a:schemeClr>
              </a:solidFill>
              <a:latin typeface="Noto Sans SC"/>
              <a:ea typeface="Noto Sans SC"/>
              <a:cs typeface="Noto Sans SC"/>
            </a:endParaRPr>
          </a:p>
        </p:txBody>
      </p:sp>
      <p:sp>
        <p:nvSpPr>
          <p:cNvPr id="15" name="TextBox 15"/>
          <p:cNvSpPr txBox="1"/>
          <p:nvPr/>
        </p:nvSpPr>
        <p:spPr>
          <a:xfrm>
            <a:off x="938594" y="4719921"/>
            <a:ext cx="2931336" cy="1069563"/>
          </a:xfrm>
          <a:prstGeom prst="rect">
            <a:avLst/>
          </a:prstGeom>
        </p:spPr>
        <p:txBody>
          <a:bodyPr vert="horz" wrap="square" lIns="66008" tIns="33052" rIns="66008" bIns="33052" rtlCol="0" anchor="t" anchorCtr="0">
            <a:noAutofit/>
          </a:bodyPr>
          <a:lstStyle/>
          <a:p>
            <a:pPr algn="ctr">
              <a:lnSpc>
                <a:spcPct val="140000"/>
              </a:lnSpc>
            </a:pPr>
            <a:r>
              <a:rPr lang="en-US" sz="1200">
                <a:solidFill>
                  <a:schemeClr val="dk1">
                    <a:alpha val="100000"/>
                  </a:schemeClr>
                </a:solidFill>
                <a:latin typeface="Noto Sans SC"/>
                <a:ea typeface="Noto Sans SC"/>
                <a:cs typeface="Noto Sans SC"/>
              </a:rPr>
              <a:t>A commercial bank found through value stream mapping analysis that the data review process took up 45% of the time. After adopting parallel approval and electronic system transformation, the approval cycle was reduced from 7 days to 3 days, and customer satisfaction increased by 28 percentage points.</a:t>
            </a:r>
            <a:endParaRPr lang="en-US" sz="1200">
              <a:solidFill>
                <a:schemeClr val="dk1">
                  <a:alpha val="100000"/>
                </a:schemeClr>
              </a:solidFill>
              <a:latin typeface="Noto Sans SC"/>
              <a:ea typeface="Noto Sans SC"/>
              <a:cs typeface="Noto Sans SC"/>
            </a:endParaRPr>
          </a:p>
        </p:txBody>
      </p:sp>
    </p:spTree>
  </p:cSld>
  <p:clrMapOvr>
    <a:masterClrMapping/>
  </p:clrMapOvr>
</p:sld>
</file>

<file path=ppt/slides/slide59.xml><?xml version="1.0" encoding="UTF-8" standalone="yes"?>
<p:sld xmlns:a="http://schemas.openxmlformats.org/drawingml/2006/main" xmlns:r="http://schemas.openxmlformats.org/officeDocument/2006/relationships" xmlns:p="http://schemas.openxmlformats.org/presentationml/2006/main"><p:cSld><p:bg><p:bgPr><a:blipFill dpi="0" rotWithShape="1"><a:blip r:embed="rId1"><a:alphaModFix amt="100000"/></a:blip><a:srcRect/><a:stretch><a:fillRect/></a:stretch></a:blipFill><a:effectLst/></p:bgPr></p:bg><p:spTree><p:nvGrpSpPr><p:cNvPr id="1" name=""/><p:cNvGrpSpPr/><p:nvPr/></p:nvGrpSpPr><p:grpSpPr><a:xfrm><a:off x="0" y="0"/><a:ext cx="0" cy="0"/><a:chOff x="0" y="0"/><a:chExt cx="0" cy="0"/></a:xfrm></p:grpSpPr><p:sp><p:nvSpPr><p:cNvPr id="2" name="AutoShape 2"/><p:cNvSpPr/><p:nvPr/></p:nvSpPr><p:spPr><a:xfrm><a:off x="4915035" y="4715149"/><a:ext cx="6480577" cy="1472880"/></a:xfrm><a:prstGeom prst="roundRect"><a:avLst><a:gd name="adj" fmla="val 16667"/></a:avLst></a:prstGeom><a:solidFill><a:schemeClr val="lt1"><a:alpha val="100000"/></a:schemeClr></a:solidFill></p:spPr></p:sp><p:sp><p:nvSpPr><p:cNvPr id="3" name="AutoShape 3"/><p:cNvSpPr/><p:nvPr/></p:nvSpPr><p:spPr><a:xfrm><a:off x="4918415" y="3060483"/><a:ext cx="6480577" cy="1472880"/></a:xfrm><a:prstGeom prst="roundRect"><a:avLst><a:gd name="adj" fmla="val 16667"/></a:avLst></a:prstGeom><a:solidFill><a:schemeClr val="lt1"><a:alpha val="100000"/></a:schemeClr></a:solidFill></p:spPr></p:sp><p:sp><p:nvSpPr><p:cNvPr id="4" name="Freeform 4"/><p:cNvSpPr/><p:nvPr/></p:nvSpPr><p:spPr><a:xfrm><a:off x="3999788" y="1823026"/><a:ext cx="891411" cy="3949143"/></a:xfrm><a:custGeom><a:avLst/><a:gdLst/><a:ahLst/><a:cxnLst/><a:rect l="l" t="t" r="r" b="b"/><a:pathLst><a:path w="891411" h="3949143"><a:moveTo><a:pt x="891411" y="0"/></a:moveTo><a:quadBezTo><a:pt x="445706" y="0"/><a:pt x="445706" y="394914"/></a:quadBezTo><a:lnTo><a:pt x="445706" y="1579657"/></a:lnTo><a:quadBezTo><a:pt x="445706" y="1974572"/><a:pt x="0" y="1974572"/></a:quadBezTo><a:quadBezTo><a:pt x="445706" y="1974572"/><a:pt x="445706" y="2369486"/></a:quadBezTo><a:lnTo><a:pt x="445706" y="3554229"/></a:lnTo><a:quadBezTo><a:pt x="445706" y="3949143"/><a:pt x="891411" y="3949143"/></a:quadBezTo></a:path></a:pathLst></a:custGeom><a:noFill/><a:ln w="127000"><a:gradFill><a:gsLst><a:gs pos="0"><a:schemeClr val="accent1"><a:alpha val="0"/><a:lumMod val="5000"/><a:lumOff val="95000"/></a:schemeClr></a:gs><a:gs pos="62000"><a:schemeClr val="accent1"><a:alpha val="20000"/></a:schemeClr></a:gs><a:gs pos="100000"><a:schemeClr val="accent1"><a:alpha val="20000"/><a:lumMod val="40000"/><a:lumOff val="60000"/></a:schemeClr></a:gs></a:gsLst><a:lin ang="10800000"/></a:gradFill><a:prstDash val="solid"/></a:ln></p:spPr></p:sp><p:sp><p:nvSpPr><p:cNvPr id="5" name="TextBox 5"/><p:cNvSpPr txBox="1"/><p:nvPr/></p:nvSpPr><p:spPr><a:xfrm><a:off x="476023" y="265328"/><a:ext cx="11239500" cy="914400"/></a:xfrm><a:prstGeom prst="rect"><a:avLst/></a:prstGeom></p:spPr><p:txBody><a:bodyPr vert="horz" wrap="square" lIns="123825" tIns="123825" rIns="57150" bIns="123825" rtlCol="0" anchor="ctr" anchorCtr="0"><a:noAutofit/></a:bodyPr><a:lstStyle/><a:p><a:pPr><a:lnSpc><a:spcPct val="140000"/></a:lnSpc></a:pPr><a:r><a:rPr lang="en-US" sz="3000" b="1"><a:solidFill><a:schemeClr val="dk2"><a:alpha val="100000"/></a:schemeClr></a:solidFill><a:latin typeface="Noto Sans SC"/><a:ea typeface="Noto Sans SC"/><a:cs typeface="Noto Sans SC"/></a:rPr><a:t>Cross-functional project collaboration experience</a:t></a:r><a:endParaRPr lang="en-US" sz="3000" b="1"><a:solidFill><a:schemeClr val="dk2"><a:alpha val="100000"/></a:schemeClr></a:solidFill><a:latin typeface="Noto Sans SC"/><a:ea typeface="Noto Sans SC"/><a:cs typeface="Noto Sans SC"/></a:endParaRPr></a:p></p:txBody></p:sp><p:sp><p:nvSpPr><p:cNvPr id="6" name="AutoShape 6"/><p:cNvSpPr/><p:nvPr/></p:nvSpPr><p:spPr><a:xfrm><a:off x="829525" y="2300544"/><a:ext cx="2994106" cy="2994106"/></a:xfrm><a:prstGeom prst="ellipse"><a:avLst/></a:prstGeom><a:solidFill><a:schemeClr val="accent1"><a:alpha val="20000"/></a:schemeClr></a:solidFill></p:spPr></p:sp><p:sp><p:nvSpPr><p:cNvPr id="7" name="AutoShape 7"/><p:cNvSpPr/><p:nvPr/></p:nvSpPr><p:spPr><a:xfrm><a:off x="1015825" y="2486844"/><a:ext cx="2621506" cy="2621506"/></a:xfrm><a:prstGeom prst="ellipse"><a:avLst/></a:prstGeom><a:solidFill><a:srgbClr val="FFFFFF"><a:alpha val="100000"/></a:srgbClr></a:solidFill></p:spPr></p:sp><p:pic><p:nvPicPr><p:cNvPr id="8" name="Picture 8"/><p:cNvPicPr><a:picLocks noChangeAspect="1"/></p:cNvPicPr><p:nvPr/></p:nvPicPr><p:blipFill><a:blip r:embed="rId2"><a:alphaModFix amt="100000"/></a:blip><a:srcRect/><a:stretch><a:fillRect/></a:stretch></p:blipFill><p:spPr><a:xfrm><a:off x="1147718" y="2618737"/><a:ext cx="2357721" cy="2357721"/></a:xfrm><a:prstGeom prst="ellipse"><a:avLst/></a:prstGeom></p:spPr></p:pic><p:sp><p:nvSpPr><p:cNvPr id="9" name="AutoShape 9"/><p:cNvSpPr/><p:nvPr/></p:nvSpPr><p:spPr><a:xfrm><a:off x="4929622" y="1421605"/><a:ext cx="6480577" cy="1472880"/></a:xfrm><a:prstGeom prst="roundRect"><a:avLst><a:gd name="adj" fmla="val 16667"/></a:avLst></a:prstGeom><a:solidFill><a:schemeClr val="lt1"><a:alpha val="100000"/></a:schemeClr></a:solidFill></p:spPr></p:sp><p:sp><p:nvSpPr><p:cNvPr id="10" name="AutoShape 10"/><p:cNvSpPr/><p:nvPr/></p:nvSpPr><p:spPr><a:xfrm><a:off x="5163786" y="1545356"/><a:ext cx="4410330" cy="492557"/></a:xfrm><a:prstGeom prst="rect"><a:avLst/></a:prstGeom><a:noFill/></p:spPr><p:txBody><a:bodyPr vert="horz" wrap="square" lIns="0" tIns="0" rIns="0" bIns="0" rtlCol="0" anchor="ctr" anchorCtr="0"><a:noAutofit/></a:bodyPr><a:lstStyle/><a:p><a:pPr algn="l"><a:spcBef><a:spcPct val="0"/></a:spcBef><a:defRPr/></a:pPr><a:r><a:rPr lang="en-US" sz="2400" b="1"><a:solidFill><a:schemeClr val="accent1"><a:alpha val="100000"/></a:schemeClr></a:solidFill><a:latin typeface="Noto Sans SC"/><a:ea typeface="Noto Sans SC"/><a:cs typeface="Noto Sans SC"/></a:rPr><a:t>Quality-production joint research</a:t></a:r><a:endParaRPr lang="en-US" sz="1100"/></a:p></p:txBody></p:sp><p:sp><p:nvSpPr><p:cNvPr id="11" name="TextBox 11"/><p:cNvSpPr txBox="1"/><p:nvPr/></p:nvSpPr><p:spPr><a:xfrm><a:off x="5135211" y="2009338"/><a:ext cx="5964430" cy="609398"/></a:xfrm><a:prstGeom prst="rect"><a:avLst/></a:prstGeom></p:spPr><p:txBody><a:bodyPr vert="horz" wrap="square" lIns="76200" tIns="57150" rIns="57150" bIns="57150" rtlCol="0" anchor="t" anchorCtr="0"><a:noAutofit/></a:bodyPr><a:lstStyle/><a:p><a:pPr algn="l"><a:lnSpc><a:spcPct val="140000"/></a:lnSpc></a:pPr><a:r><a:rPr lang="en-US" sz="1350"><a:solidFill><a:schemeClr val="dk1"><a:alpha val="100000"/></a:schemeClr></a:solidFill><a:latin typeface="Noto Sans SC"/><a:ea typeface="Noto Sans SC"/><a:cs typeface="Noto Sans SC"/></a:rPr><a:t>Established a cross-department team including process, equipment and quality inspection personnel, and used quality function deployment (QFD) to convert customer CTQ into 32 measurable parameters, increasing the first pass rate of new products by 40% year-on-year.</a:t></a:r><a:endParaRPr lang="en-US" sz="1350"><a:solidFill><a:schemeClr val="dk1"><a:alpha val="100000"/></a:schemeClr></a:solidFill><a:latin typeface="Noto Sans SC"/><a:ea typeface="Noto Sans SC"/><a:cs typeface="Noto Sans SC"/></a:endParaRPr></a:p></p:txBody></p:sp><p:sp><p:nvSpPr><p:cNvPr id="12" name="TextBox 12"/><p:cNvSpPr txBox="1"/><p:nvPr/></p:nvSpPr><p:spPr><a:xfrm><a:off x="5124004" y="3648216"/><a:ext cx="5964430" cy="609398"/></a:xfrm><a:prstGeom prst="rect"><a:avLst/></a:prstGeom></p:spPr><p:txBody><a:bodyPr vert="horz" wrap="square" lIns="76200" tIns="57150" rIns="57150" bIns="57150" rtlCol="0" anchor="t" anchorCtr="0"><a:noAutofit/></a:bodyPr><a:lstStyle/><a:p><a:pPr algn="l"><a:lnSpc><a:spcPct val="140000"/></a:lnSpc></a:pPr><a:r><a:rPr lang="en-US" sz="1350"><a:solidFill><a:schemeClr val="dk1"><a:alpha val="100000"/></a:schemeClr></a:solidFill><a:latin typeface="Noto Sans SC"/><a:ea typeface="Noto Sans SC"/><a:cs typeface="Noto Sans SC"/></a:rPr><a:t>Through cross-functional value stream analysis, the correlation between inventory turnover rate and purchase batches was identified. After establishing a dynamic safety inventory model, capital occupation was reduced by 19 million yuan, and the out-of-stock rate was simultaneously reduced by 18%.</a:t></a:r><a:endParaRPr lang="en-US" sz="1350"><a:solidFill><a:schemeClr val="dk1"><a:alpha val="100000"/></a:schemeClr></a:solidFill><a:latin typeface="Noto Sans SC"/><a:ea typeface="Noto Sans SC"/><a:cs typeface="Noto Sans SC"/></a:endParaRPr></a:p></p:txBody></p:sp><p:sp><p:nvSpPr><p:cNvPr id="13" name="TextBox 13"/><p:cNvSpPr txBox="1"/><p:nvPr/></p:nvSpPr><p:spPr><a:xfrm><a:off x="5120625" y="5302882"/><a:ext cx="5964430" cy="609398"/></a:xfrm><a:prstGeom prst="rect"><a:avLst/></a:prstGeom></p:spPr><p:txBody><a:bodyPr vert="horz" wrap="square" lIns="76200" tIns="57150" rIns="57150" bIns="57150" rtlCol="0" anchor="t" anchorCtr="0"><a:noAutofit/></a:bodyPr><a:lstStyle/><a:p><a:pPr algn="l"><a:lnSpc><a:spcPct val="140000"/></a:lnSpc></a:pPr><a:r><a:rPr lang="en-US" sz="1350"><a:solidFill><a:schemeClr val="dk1"><a:alpha val="100000"/></a:schemeClr></a:solidFill><a:latin typeface="Noto Sans SC"/><a:ea typeface="Noto Sans SC"/><a:cs typeface="Noto Sans SC"/></a:rPr><a:t>The KANO model was used to analyze customers' implicit needs and 12 Six Sigma features were embedded in the product design stage, shortening the new product launch cycle by 30% and increasing customer premium acceptance by 22 percentage points.</a:t></a:r><a:endParaRPr lang="en-US" sz="1350"><a:solidFill><a:schemeClr val="dk1"><a:alpha val="100000"/></a:schemeClr></a:solidFill><a:latin typeface="Noto Sans SC"/><a:ea typeface="Noto Sans SC"/><a:cs typeface="Noto Sans SC"/></a:endParaRPr></a:p></p:txBody></p:sp><p:sp><p:nvSpPr><p:cNvPr id="14" name="AutoShape 14"/><p:cNvSpPr/><p:nvPr/></p:nvSpPr><p:spPr><a:xfrm><a:off x="10540951" y="1696385"/><a:ext cx="190500" cy="190500"/></a:xfrm><a:prstGeom prst="ellipse"><a:avLst/></a:prstGeom><a:solidFill><a:schemeClr val="accent1"><a:alpha val="100000"/></a:schemeClr></a:solidFill></p:spPr></p:sp><p:sp><p:nvSpPr><p:cNvPr id="15" name="AutoShape 15"/><p:cNvSpPr/><p:nvPr/></p:nvSpPr><p:spPr><a:xfrm><a:off x="10674301" y="1696385"/><a:ext cx="190500" cy="190500"/></a:xfrm><a:prstGeom prst="ellipse"><a:avLst/></a:prstGeom><a:solidFill><a:schemeClr val="accent1"><a:alpha val="100000"/><a:lumMod val="75000"/></a:schemeClr></a:solidFill></p:spPr></p:sp><p:sp><p:nvSpPr><p:cNvPr id="16" name="AutoShape 16"/><p:cNvSpPr/><p:nvPr/></p:nvSpPr><p:spPr><a:xfrm><a:off x="10807651" y="1696385"/><a:ext cx="190500" cy="190500"/></a:xfrm><a:prstGeom prst="ellipse"><a:avLst/></a:prstGeom><a:solidFill><a:schemeClr val="accent1"><a:alpha val="100000"/><a:lumMod val="50000"/></a:schemeClr></a:solidFill></p:spPr></p:sp><p:sp><p:nvSpPr><p:cNvPr id="17" name="AutoShape 17"/><p:cNvSpPr/><p:nvPr/></p:nvSpPr><p:spPr><a:xfrm><a:off x="10540951" y="3335263"/><a:ext cx="190500" cy="190500"/></a:xfrm><a:prstGeom prst="ellipse"><a:avLst/></a:prstGeom><a:solidFill><a:schemeClr val="accent1"><a:alpha val="100000"/></a:schemeClr></a:solidFill></p:spPr></p:sp><p:sp><p:nvSpPr><p:cNvPr id="18" name="AutoShape 18"/><p:cNvSpPr/><p:nvPr/></p:nvSpPr><p:spPr><a:xfrm><a:off x="10674301" y="3335263"/><a:ext cx="190500" cy="190500"/></a:xfrm><a:prstGeom prst="ellipse"><a:avLst/></a:prstGeom><a:solidFill><a:schemeClr val="accent1"><a:alpha val="100000"/><a:lumMod val="75000"/></a:schemeClr></a:solidFill></p:spPr></p:sp><p:sp><p:nvSpPr><p:cNvPr id="19" name="AutoShape 19"/><p:cNvSpPr/><p:nvPr/></p:nvSpPr><p:spPr><a:xfrm><a:off x="10807651" y="3335263"/><a:ext cx="190500" cy="190500"/></a:xfrm><a:prstGeom prst="ellipse"><a:avLst/></a:prstGeom><a:solidFill><a:schemeClr val="accent1"><a:alpha val="100000"/><a:lumMod val="50000"/></a:schemeClr></a:solidFill></p:spPr></p:sp><p:sp><p:nvSpPr><p:cNvPr id="20" name="AutoShape 20"/><p:cNvSpPr/><p:nvPr/></p:nvSpPr><p:spPr><a:xfrm><a:off x="10588296" y="4989928"/><a:ext cx="190500" cy="190500"/></a:xfrm><a:prstGeom prst="ellipse"><a:avLst/></a:prstGeom><a:solidFill><a:schemeClr val="accent1"><a:alpha val="100000"/></a:schemeClr></a:solidFill></p:spPr></p:sp><p:sp><p:nvSpPr><p:cNvPr id="21" name="AutoShape 21"/><p:cNvSpPr/><p:nvPr/></p:nvSpPr><p:spPr><a:xfrm><a:off x="10721646" y="4989928"/><a:ext cx="190500" cy="190500"/></a:xfrm><a:prstGeom prst="ellipse"><a:avLst/></a:prstGeom><a:solidFill><a:schemeClr val="accent1"><a:alpha val="100000"/><a:lumMod val="75000"/></a:schemeClr></a:solidFill></p:spPr></p:sp><p:sp><p:nvSpPr><p:cNvPr id="22" name="AutoShape 22"/><p:cNvSpPr/><p:nvPr/></p:nvSpPr><p:spPr><a:xfrm><a:off x="10854996" y="4989928"/><a:ext cx="190500" cy="190500"/></a:xfrm><a:prstGeom prst="ellipse"><a:avLst/></a:prstGeom><a:solidFill><a:schemeClr val="accent1"><a:alpha val="100000"/><a:lumMod val="50000"/></a:schemeClr></a:solidFill></p:spPr></p:sp><p:sp><p:nvSpPr><p:cNvPr id="23" name="AutoShape 23"/><p:cNvSpPr/><p:nvPr/></p:nvSpPr><p:spPr><a:xfrm><a:off x="5163786" y="3184234"/><a:ext cx="4410330" cy="492557"/></a:xfrm><a:prstGeom prst="rect"><a:avLst/></a:prstGeom><a:noFill/></p:spPr><p:txBody><a:bodyPr vert="horz" wrap="square" lIns="0" tIns="0" rIns="0" bIns="0" rtlCol="0" anchor="ctr" anchorCtr="0"><a:noAutofit/></a:bodyPr><a:lstStyle/><a:p><a:pPr algn="l"><a:spcBef><a:spcPct val="0"/></a:spcBef><a:defRPr/></a:pPr><a:r><a:rPr lang="en-US" sz="2400" b="1"><a:solidFill><a:schemeClr val="accent4"><a:alpha val="100000"/></a:schemeClr></a:solidFill><a:latin typeface="Noto Sans SC"/><a:ea typeface="Noto Sans SC"/><a:cs typeface="Noto Sans SC"/></a:rPr><a:t>Supply chain-finance collaborative cost reduction</a:t></a:r><a:endParaRPr lang="en-US" sz="1100"/></a:p></p:txBody></p:sp><p:sp><p:nvSpPr><p:cNvPr id="24" name="AutoShape 24"/><p:cNvSpPr/><p:nvPr/></p:nvSpPr><p:spPr><a:xfrm><a:off x="5163786" y="4862072"/><a:ext cx="4410330" cy="492557"/></a:xfrm><a:prstGeom prst="rect"><a:avLst/></a:prstGeom><a:noFill/></p:spPr><p:txBody><a:bodyPr vert="horz" wrap="square" lIns="0" tIns="0" rIns="0" bIns="0" rtlCol="0" anchor="ctr" anchorCtr="0"><a:noAutofit/></a:bodyPr><a:lstStyle/><a:p><a:pPr algn="l"><a:spcBef><a:spcPct val="0"/></a:spcBef><a:defRPr/></a:pPr><a:r><a:rPr lang="en-US" sz="2400" b="1"><a:solidFill><a:schemeClr val="accent6"><a:alpha val="100000"/></a:schemeClr></a:solidFill><a:latin typeface="Noto Sans SC"/><a:ea typeface="Noto Sans SC"/><a:cs typeface="Noto Sans SC"/></a:rPr><a:t>R&D-market demand docking</a:t></a:r><a:endParaRPr lang="en-US" sz="1100"/></a:p></p:txBody></p:sp></p:spTree></p:cSld><p:clrMapOvr><a:masterClrMapping/></p:clrMapOvr></p:sld>
</file>

<file path=ppt/slides/slide60.xml><?xml version="1.0" encoding="utf-8"?>
<p:sld xmlns:a="http://schemas.openxmlformats.org/drawingml/2006/main" xmlns:p="http://schemas.openxmlformats.org/presentationml/2006/main" xmlns:r="http://schemas.openxmlformats.org/officeDocument/2006/relationships">
  <p:cSld>
    <p:bg>
      <p:bgPr>
        <a:solidFill>
          <a:srgbClr val="F8FAFC"/>
        </a:solidFill>
        <a:effectLst/>
      </p:bgPr>
    </p:bg>
    <p:spTree>
      <p:nvGrpSpPr>
        <p:cNvPr id="1" name=""/>
        <p:cNvGrpSpPr/>
        <p:nvPr/>
      </p:nvGrpSpPr>
      <p:grpSpPr/>
      <p:sp>
        <p:nvSpPr>
          <p:cNvPr id="2" name="Rectangle 1"/>
          <p:cNvSpPr/>
          <p:nvPr/>
        </p:nvSpPr>
        <p:spPr>
          <a:xfrm>
            <a:off x="11658600" y="457200"/>
            <a:ext cx="73152" cy="5943600"/>
          </a:xfrm>
          <a:prstGeom prst="rect">
            <a:avLst/>
          </a:prstGeom>
          <a:solidFill>
            <a:srgbClr val="0EA5E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11521440" y="457200"/>
            <a:ext cx="73152" cy="5943600"/>
          </a:xfrm>
          <a:prstGeom prst="rect">
            <a:avLst/>
          </a:prstGeom>
          <a:solidFill>
            <a:srgbClr val="38BD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384280" y="457200"/>
            <a:ext cx="73152" cy="5943600"/>
          </a:xfrm>
          <a:prstGeom prst="rect">
            <a:avLst/>
          </a:prstGeom>
          <a:solidFill>
            <a:srgbClr val="22C55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11247120" y="457200"/>
            <a:ext cx="73152" cy="5943600"/>
          </a:xfrm>
          <a:prstGeom prst="rect">
            <a:avLst/>
          </a:prstGeom>
          <a:solidFill>
            <a:srgbClr val="FB923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ounded Rectangle 5"/>
          <p:cNvSpPr/>
          <p:nvPr/>
        </p:nvSpPr>
        <p:spPr>
          <a:xfrm>
            <a:off x="2194560" y="1234440"/>
            <a:ext cx="7772400" cy="4480560"/>
          </a:xfrm>
          <a:prstGeom prst="roundRect">
            <a:avLst/>
          </a:prstGeom>
          <a:solidFill>
            <a:srgbClr val="FFFFFF"/>
          </a:solidFill>
          <a:ln>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2560320" y="3063240"/>
            <a:ext cx="7040880" cy="822960"/>
          </a:xfrm>
          <a:prstGeom prst="rect">
            <a:avLst/>
          </a:prstGeom>
          <a:noFill/>
        </p:spPr>
        <p:txBody>
          <a:bodyPr wrap="none">
            <a:spAutoFit/>
          </a:bodyPr>
          <a:lstStyle/>
          <a:p>
            <a:pPr algn="ctr">
              <a:defRPr sz="3600" b="1">
                <a:solidFill>
                  <a:srgbClr val="1E293B"/>
                </a:solidFill>
              </a:defRPr>
            </a:pPr>
            <a:r>
              <a:t>thanks for listening</a:t>
            </a:r>
          </a:p>
        </p:txBody>
      </p:sp>
      <p:sp>
        <p:nvSpPr>
          <p:cNvPr id="9" name="TextBox 8"/>
          <p:cNvSpPr txBox="1"/>
          <p:nvPr/>
        </p:nvSpPr>
        <p:spPr>
          <a:xfrm>
            <a:off x="2560320" y="3886200"/>
            <a:ext cx="7040880" cy="502920"/>
          </a:xfrm>
          <a:prstGeom prst="rect">
            <a:avLst/>
          </a:prstGeom>
          <a:noFill/>
        </p:spPr>
        <p:txBody>
          <a:bodyPr wrap="none">
            <a:spAutoFit/>
          </a:bodyPr>
          <a:lstStyle/>
          <a:p>
            <a:pPr algn="ctr">
              <a:defRPr sz="2200" b="1">
                <a:solidFill>
                  <a:srgbClr val="0EA5E9"/>
                </a:solidFill>
              </a:defRPr>
            </a:pPr>
            <a:r>
              <a:t>qtank.org</a:t>
            </a:r>
          </a:p>
        </p:txBody>
      </p:sp>
      <p:sp>
        <p:nvSpPr>
          <p:cNvPr id="10" name="TextBox 9"/>
          <p:cNvSpPr txBox="1"/>
          <p:nvPr/>
        </p:nvSpPr>
        <p:spPr>
          <a:xfrm>
            <a:off x="2560320" y="4434840"/>
            <a:ext cx="7040880" cy="411480"/>
          </a:xfrm>
          <a:prstGeom prst="rect">
            <a:avLst/>
          </a:prstGeom>
          <a:noFill/>
        </p:spPr>
        <p:txBody>
          <a:bodyPr wrap="none">
            <a:spAutoFit/>
          </a:bodyPr>
          <a:lstStyle/>
          <a:p>
            <a:pPr algn="ctr">
              <a:defRPr sz="1600">
                <a:solidFill>
                  <a:srgbClr val="64748B"/>
                </a:solidFill>
              </a:defRPr>
            </a:pPr>
            <a:r>
              <a:t>QTank</a:t>
            </a:r>
          </a:p>
        </p:txBody>
      </p:sp>
      <p:sp>
        <p:nvSpPr>
          <p:cNvPr id="12" name="TextBox 11"/>
          <p:cNvSpPr txBox="1"/>
          <p:nvPr/>
        </p:nvSpPr>
        <p:spPr>
          <a:xfrm>
            <a:off x="4114800" y="6400800"/>
            <a:ext cx="3962095" cy="320040"/>
          </a:xfrm>
          <a:prstGeom prst="rect">
            <a:avLst/>
          </a:prstGeom>
          <a:noFill/>
        </p:spPr>
        <p:txBody>
          <a:bodyPr wrap="none">
            <a:spAutoFit/>
          </a:bodyPr>
          <a:lstStyle/>
          <a:p>
            <a:pPr algn="ctr">
              <a:defRPr sz="1100">
                <a:solidFill>
                  <a:srgbClr val="0EA5E9"/>
                </a:solidFill>
              </a:defRPr>
            </a:pPr>
            <a:r>
              <a:t>qtank.org</a:t>
            </a:r>
          </a:p>
        </p:txBody>
      </p:sp>
    </p:spTree>
  </p:cSld>
  <p:clrMapOvr>
    <a:masterClrMapping/>
  </p:clrMapOvr>
</p:sld>
</file>

<file path=ppt/theme/theme1.xml><?xml version="1.0" encoding="utf-8"?>
<a:theme xmlns:a="http://schemas.openxmlformats.org/drawingml/2006/main" name="Office 主题​​">
  <a:themeElements>
    <a:clrScheme name="Office">
      <a:dk1>
        <a:srgbClr val="1F1F1F"/>
      </a:dk1>
      <a:lt1>
        <a:srgbClr val="F2F2F2"/>
      </a:lt1>
      <a:dk2>
        <a:srgbClr val="1F1F1F"/>
      </a:dk2>
      <a:lt2>
        <a:srgbClr val="FFFFFF"/>
      </a:lt2>
      <a:accent1>
        <a:srgbClr val="004DED"/>
      </a:accent1>
      <a:accent2>
        <a:srgbClr val="0043CD"/>
      </a:accent2>
      <a:accent3>
        <a:srgbClr val="0037A7"/>
      </a:accent3>
      <a:accent4>
        <a:srgbClr val="002C86"/>
      </a:accent4>
      <a:accent5>
        <a:srgbClr val="356ADB"/>
      </a:accent5>
      <a:accent6>
        <a:srgbClr val="5985E1"/>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主题">
  <a:themeElements>
    <a:clrScheme name="">
      <a:dk1>
        <a:srgbClr val="000000"/>
      </a:dk1>
      <a:lt1>
        <a:srgbClr val="FFFFFF"/>
      </a:lt1>
      <a:dk2>
        <a:srgbClr val="44546A"/>
      </a:dk2>
      <a:lt2>
        <a:srgbClr val="E7E6E6"/>
      </a:lt2>
      <a:accent1>
        <a:srgbClr val="BE382D"/>
      </a:accent1>
      <a:accent2>
        <a:srgbClr val="0079C2"/>
      </a:accent2>
      <a:accent3>
        <a:srgbClr val="FFFFFF"/>
      </a:accent3>
      <a:accent4>
        <a:srgbClr val="000000"/>
      </a:accent4>
      <a:accent5>
        <a:srgbClr val="DBAEAC"/>
      </a:accent5>
      <a:accent6>
        <a:srgbClr val="006CAE"/>
      </a:accent6>
      <a:hlink>
        <a:srgbClr val="0563C1"/>
      </a:hlink>
      <a:folHlink>
        <a:srgbClr val="954F72"/>
      </a:folHlink>
    </a:clrScheme>
    <a:fontScheme name="">
      <a:majorFont>
        <a:latin typeface="Eras Medium ITC"/>
        <a:ea typeface="Calibri"/>
        <a:cs typeface=""/>
      </a:majorFont>
      <a:minorFont>
        <a:latin typeface="Eras Medium ITC"/>
        <a:ea typeface="Calibr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44546A"/>
        </a:dk2>
        <a:lt2>
          <a:srgbClr val="E7E6E6"/>
        </a:lt2>
        <a:accent1>
          <a:srgbClr val="BE382D"/>
        </a:accent1>
        <a:accent2>
          <a:srgbClr val="0079C2"/>
        </a:accent2>
        <a:accent3>
          <a:srgbClr val="FFFFFF"/>
        </a:accent3>
        <a:accent4>
          <a:srgbClr val="000000"/>
        </a:accent4>
        <a:accent5>
          <a:srgbClr val="DBAEAC"/>
        </a:accent5>
        <a:accent6>
          <a:srgbClr val="006CAE"/>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Calibri"/>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Calibri"/>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10409</Words>
  <Application>Microsoft PowerPoint</Application>
  <PresentationFormat>Widescreen</PresentationFormat>
  <Paragraphs>795</Paragraphs>
  <Slides>60</Slides>
  <Notes>0</Notes>
  <HiddenSlides>0</HiddenSlides>
  <MMClips>0</MMClips>
  <ScaleCrop>false</ScaleCrop>
  <HeadingPairs>
    <vt:vector size="6" baseType="variant">
      <vt:variant>
        <vt:lpstr>Fonts Used</vt:lpstr>
      </vt:variant>
      <vt:variant>
        <vt:i4>25</vt:i4>
      </vt:variant>
      <vt:variant>
        <vt:lpstr>主题</vt:lpstr>
      </vt:variant>
      <vt:variant>
        <vt:i4>2</vt:i4>
      </vt:variant>
      <vt:variant>
        <vt:lpstr>幻灯片标题</vt:lpstr>
      </vt:variant>
      <vt:variant>
        <vt:i4>60</vt:i4>
      </vt:variant>
    </vt:vector>
  </HeadingPairs>
  <TitlesOfParts>
    <vt:vector size="87" baseType="lpstr">
      <vt:lpstr>Arial</vt:lpstr>
      <vt:lpstr>Calibri</vt:lpstr>
      <vt:lpstr>Wingdings</vt:lpstr>
      <vt:lpstr>Arial</vt:lpstr>
      <vt:lpstr>Eras Medium ITC</vt:lpstr>
      <vt:lpstr>苹方-简</vt:lpstr>
      <vt:lpstr>Calibri</vt:lpstr>
      <vt:lpstr>儷宋 Pro</vt:lpstr>
      <vt:lpstr>汉仪旗黑</vt:lpstr>
      <vt:lpstr>Eras Light ITC</vt:lpstr>
      <vt:lpstr>Segoe UI</vt:lpstr>
      <vt:lpstr>Noto Sans SC</vt:lpstr>
      <vt:lpstr>Thonburi</vt:lpstr>
      <vt:lpstr>Calibri</vt:lpstr>
      <vt:lpstr>Calibri</vt:lpstr>
      <vt:lpstr>Arial Unicode MS</vt:lpstr>
      <vt:lpstr>Calibri-简</vt:lpstr>
      <vt:lpstr>Calibri</vt:lpstr>
      <vt:lpstr>Helvetica Neue</vt:lpstr>
      <vt:lpstr>Microsoft Yahei</vt:lpstr>
      <vt:lpstr>等线 Light</vt:lpstr>
      <vt:lpstr>等线</vt:lpstr>
      <vt:lpstr>Microsoft Yahei</vt:lpstr>
      <vt:lpstr>Noto Sans SC</vt:lpstr>
      <vt:lpstr>Calibri</vt:lpstr>
      <vt:lpstr>Office 主题​​</vt:lpstr>
      <vt:lpstr>2_Office 主题</vt:lpstr>
      <vt:lpstr>供应商质量管理体系搭建</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Thanks！谢谢！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zhangqishou</dc:creator>
  <cp:lastModifiedBy>王新民</cp:lastModifiedBy>
  <cp:revision>7</cp:revision>
  <dcterms:created xsi:type="dcterms:W3CDTF">2026-03-31T16:04:25Z</dcterms:created>
  <dcterms:modified xsi:type="dcterms:W3CDTF">2026-03-31T16:04:25Z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IGC">
    <vt:lpwstr>{"Label":"1","ContentProducer":"001191110000802100433B10001","ProduceID":"ed287ae69e055a9baf67031544a9011d_1772466199_23843481e13b986530452f9ac4c1d1da","ReservedCode1":"5233ab75215b3ecd2eff4dd8d9170b66297f5317bfffd3ae05b520a89d5c61ba","ContentPropagator":"001191110000802100433B10001","PropagateID":"ed287ae69e055a9baf67031544a9011d_1772466199_23843481e13b986530452f9ac4c1d1da","ReservedCode2":"5233ab75215b3ecd2eff4dd8d9170b66297f5317bfffd3ae05b520a89d5c61ba"}</vt:lpwstr>
  </property>
  <property fmtid="{D5CDD505-2E9C-101B-9397-08002B2CF9AE}" pid="3" name="ICV">
    <vt:lpwstr>303CEF5A0FCD3586D2B1A5698AF36EA5_42</vt:lpwstr>
  </property>
  <property fmtid="{D5CDD505-2E9C-101B-9397-08002B2CF9AE}" pid="4" name="KSOProductBuildVer">
    <vt:lpwstr>2052-12.1.23155.23155</vt:lpwstr>
  </property>
</Properties>
</file>