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sldIdLst>
    <p:sldId id="28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5" r:id="rId31"/>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to edit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to edit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QTank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standalone='yes'?>
<p:sld xmlns:a="http://schemas.openxmlformats.org/drawingml/2006/main" xmlns:p="http://schemas.openxmlformats.org/presentationml/2006/main" xmlns:r="http://schemas.openxmlformats.org/officeDocument/2006/relationships"><p:cSld><p:bg><p:bgPr><a:solidFill><a:srgbClr val="F8FAFC"/></a:solidFill><a:effectLst/></p:bgPr></p:bg><p:spTree><p:nvGrpSpPr><p:cNvPr id="1" name=""/><p:cNvGrpSpPr/><p:nvPr/></p:nvGrpSpPr><p:grpSpPr/><p:sp><p:nvSpPr><p:cNvPr id="3" name="Rectangle 2"/><p:cNvSpPr/><p:nvPr/></p:nvSpPr><p:spPr><a:xfrm><a:off x="457200" y="457200"/><a:ext cx="73152" cy="5943600"/></a:xfrm><a:prstGeom prst="rect"><a:avLst/></a:prstGeom><a:solidFill><a:srgbClr val="0EA5E9"/></a:solidFill><a:ln><a:noFill/></a:ln></p:spPr><p:style><a:lnRef idx="1"><a:schemeClr val="accent1"/></a:lnRef><a:fillRef idx="3"><a:schemeClr val="accent1"/></a:fillRef><a:effectRef idx="2"><a:schemeClr val="accent1"/></a:effectRef><a:fontRef idx="minor"><a:schemeClr val="lt1"/></a:fontRef></p:style><p:txBody><a:bodyPr rtlCol="0" anchor="ctr"/><a:lstStyle/><a:p><a:pPr algn="ctr"/></a:p></p:txBody></p:sp><p:sp><p:nvSpPr><p:cNvPr id="4" name="Rectangle 3"/><p:cNvSpPr/><p:nvPr/></p:nvSpPr><p:spPr><a:xfrm><a:off x="594360" y="457200"/><a:ext cx="73152" cy="5943600"/></a:xfrm><a:prstGeom prst="rect"><a:avLst/></a:prstGeom><a:solidFill><a:srgbClr val="38BDF8"/></a:solidFill><a:ln><a:noFill/></a:ln></p:spPr><p:style><a:lnRef idx="1"><a:schemeClr val="accent1"/></a:lnRef><a:fillRef idx="3"><a:schemeClr val="accent1"/></a:fillRef><a:effectRef idx="2"><a:schemeClr val="accent1"/></a:effectRef><a:fontRef idx="minor"><a:schemeClr val="lt1"/></a:fontRef></p:style><p:txBody><a:bodyPr rtlCol="0" anchor="ctr"/><a:lstStyle/><a:p><a:pPr algn="ctr"/></a:p></p:txBody></p:sp><p:sp><p:nvSpPr><p:cNvPr id="5" name="Rectangle 4"/><p:cNvSpPr/><p:nvPr/></p:nvSpPr><p:spPr><a:xfrm><a:off x="731520" y="457200"/><a:ext cx="73152" cy="5943600"/></a:xfrm><a:prstGeom prst="rect"><a:avLst/></a:prstGeom><a:solidFill><a:srgbClr val="22C55E"/></a:solidFill><a:ln><a:noFill/></a:ln></p:spPr><p:style><a:lnRef idx="1"><a:schemeClr val="accent1"/></a:lnRef><a:fillRef idx="3"><a:schemeClr val="accent1"/></a:fillRef><a:effectRef idx="2"><a:schemeClr val="accent1"/></a:effectRef><a:fontRef idx="minor"><a:schemeClr val="lt1"/></a:fontRef></p:style><p:txBody><a:bodyPr rtlCol="0" anchor="ctr"/><a:lstStyle/><a:p><a:pPr algn="ctr"/></a:p></p:txBody></p:sp><p:sp><p:nvSpPr><p:cNvPr id="6" name="Rectangle 5"/><p:cNvSpPr/><p:nvPr/></p:nvSpPr><p:spPr><a:xfrm><a:off x="868680" y="457200"/><a:ext cx="73152" cy="5943600"/></a:xfrm><a:prstGeom prst="rect"><a:avLst/></a:prstGeom><a:solidFill><a:srgbClr val="FB923C"/></a:solidFill><a:ln><a:noFill/></a:ln></p:spPr><p:style><a:lnRef idx="1"><a:schemeClr val="accent1"/></a:lnRef><a:fillRef idx="3"><a:schemeClr val="accent1"/></a:fillRef><a:effectRef idx="2"><a:schemeClr val="accent1"/></a:effectRef><a:fontRef idx="minor"><a:schemeClr val="lt1"/></a:fontRef></p:style><p:txBody><a:bodyPr rtlCol="0" anchor="ctr"/><a:lstStyle/><a:p><a:pPr algn="ctr"/></a:p></p:txBody></p:sp><p:sp><p:nvSpPr><p:cNvPr id="7" name="Rounded Rectangle 6"/><p:cNvSpPr/><p:nvPr/></p:nvSpPr><p:spPr><a:xfrm><a:off x="1097280" y="1371600"/><a:ext cx="9875520" cy="4389120"/></a:xfrm><a:prstGeom prst="roundRect"><a:avLst/></a:prstGeom><a:solidFill><a:srgbClr val="FFFFFF"/></a:solidFill><a:ln><a:solidFill><a:srgbClr val="38BDF8"/></a:solidFill></a:ln></p:spPr><p:style><a:lnRef idx="1"><a:schemeClr val="accent1"/></a:lnRef><a:fillRef idx="3"><a:schemeClr val="accent1"/></a:fillRef><a:effectRef idx="2"><a:schemeClr val="accent1"/></a:effectRef><a:fontRef idx="minor"><a:schemeClr val="lt1"/></a:fontRef></p:style><p:txBody><a:bodyPr rtlCol="0" anchor="ctr" lIns="365760" tIns="457200"/><a:lstStyle/><a:p><a:pPr algn="ctr"><a:defRPr sz="4400" b="1"><a:solidFill><a:srgbClr val="0EA5E9"/></a:solidFill></a:defRPr></a:pPr><a:r><a:t>Problem Solving & 8D Report Practical Training</a:t></a:r></a:p><a:p><a:pPr><a:defRPr sz="1800"><a:solidFill><a:srgbClr val="64748B"/></a:solidFill></a:defRPr></a:pPr><a:r><a:t>Covers all 8D steps, 5 Why, fishbone, corrective/preventive actions; includes 8D report template and case library</a:t></a:r></a:p><a:p><a:pPr><a:defRPr sz="1400"><a:solidFill><a:srgbClr val="64748B"/></a:solidFill></a:defRPr></a:pPr><a:r><a:t>QTank</a:t></a:r></a:p></p:txBody></p:sp><p:sp><p:nvSpPr><p:cNvPr id="8" name="TextBox 7"/><p:cNvSpPr txBox="1"/><p:nvPr/></p:nvSpPr><p:spPr><a:xfrm><a:off x="457200" y="6400800"/><a:ext cx="4114800" cy="320040"/></a:xfrm><a:prstGeom prst="rect"><a:avLst/></a:prstGeom><a:noFill/></p:spPr><p:txBody><a:bodyPr wrap="none"><a:spAutoFit/></a:bodyPr><a:lstStyle/><a:p><a:pPr><a:defRPr sz="1000"><a:solidFill><a:srgbClr val="64748B"/></a:solidFill></a:defRPr></a:pPr><a:r><a:t>Knowledge Code 5.2.1 · 8D & Recurrence Prevention</a:t></a:r></a:p></p:txBody></p:sp><p:sp><p:nvSpPr><p:cNvPr id="9" name="TextBox 8"/><p:cNvSpPr txBox="1"/><p:nvPr/></p:nvSpPr><p:spPr><a:xfrm><a:off x="4114800" y="6400800"/><a:ext cx="3962095" cy="320040"/></a:xfrm><a:prstGeom prst="rect"><a:avLst/></a:prstGeom><a:noFill/></p:spPr><p:txBody><a:bodyPr wrap="none"><a:spAutoFit/></a:bodyPr><a:lstStyle/><a:p><a:pPr algn="ctr"><a:defRPr sz="1100"><a:solidFill><a:srgbClr val="0EA5E9"/></a:solidFill></a:defRPr></a:pPr><a:r><a:t>qtank.org</a:t></a:r></a:p></p:txBody></p:sp></p:spTree></p:cSld><p:clrMapOvr><a:masterClrMapping/></p:clrMapOvr></p:sld>
</file>

<file path=ppt/slides/slide2.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pic><p:nvPicPr><p:cNvPr id="2" name="Picture 2"/><p:cNvPicPr><a:picLocks noChangeAspect="1"/></p:cNvPicPr><p:nvPr/></p:nvPicPr><p:blipFill><a:blip r:embed="rId2"/><a:srcRect/><a:stretch><a:fillRect/></a:stretch></p:blipFill><p:spPr><a:xfrm><a:off x="0" y="0"/><a:ext cx="12192000" cy="6858000"/></a:xfrm><a:prstGeom prst="rect"><a:avLst/></a:prstGeom></p:spPr></p:pic><p:sp><p:nvSpPr><p:cNvPr id="800005" name="TextBox 3"/><p:cNvSpPr txBox="1"/><p:nvPr/></p:nvSpPr><p:spPr><a:xfrm><a:off x="4769744" y="1028700"/><a:ext cx="1198248" cy="2035451"/></a:xfrm><a:prstGeom prst="rect"><a:avLst/></a:prstGeom><a:noFill/></p:spPr><p:txBody><a:bodyPr vert="eaVert" wrap="square" lIns="91440" tIns="45720" rIns="91440" bIns="45720" rtlCol="0" anchor="t" anchorCtr="0"><a:noAutofit/></a:bodyPr><a:lstStyle/><a:p><a:pPr algn="l"><a:lnSpc><a:spcPct val="80000"/></a:lnSpc></a:pPr><a:r><a:rPr lang="en-US" sz="6000"><a:solidFill><a:srgbClr val="063BD1"><a:alpha val="100000"/></a:srgbClr></a:solidFill><a:latin typeface="Noto Sans SC Black"/><a:ea typeface="Noto Sans SC Black"/><a:cs typeface="Noto Sans SC Black"/></a:rPr><a:t>Contents</a:t></a:r><a:endParaRPr lang="en-US" sz="6000"><a:solidFill><a:srgbClr val="063BD1"><a:alpha val="100000"/></a:srgbClr></a:solidFill><a:latin typeface="Noto Sans SC Black"/><a:ea typeface="Noto Sans SC Black"/><a:cs typeface="Noto Sans SC Black"/></a:endParaRPr></a:p></p:txBody></p:sp><p:sp><p:nvSpPr><p:cNvPr id="800006" name="AutoShape 4"/><p:cNvSpPr/><p:nvPr/></p:nvSpPr><p:spPr><a:xfrm><a:off x="7061967" y="1460614"/><a:ext cx="568451" cy="568451"/></a:xfrm><a:prstGeom prst="ellipse"><a:avLst/></a:prstGeom><a:solidFill><a:srgbClr val="285EF8"><a:alpha val="100000"/></a:srgbClr></a:solidFill></p:spPr></p:sp><p:sp><p:nvSpPr><p:cNvPr id="800007" name="TextBox 5"/><p:cNvSpPr txBox="1"/><p:nvPr/></p:nvSpPr><p:spPr><a:xfrm><a:off x="7061966" y="1582453"/><a:ext cx="568451" cy="324775"/></a:xfrm><a:prstGeom prst="rect"><a:avLst/></a:prstGeom><a:noFill/></p:spPr><p:txBody><a:bodyPr vert="horz" wrap="square" lIns="91440" tIns="45720" rIns="91440" bIns="45720" rtlCol="0" anchor="ctr" anchorCtr="0"><a:noAutofit/></a:bodyPr><a:lstStyle/><a:p><a:pPr algn="ctr"><a:lnSpc><a:spcPct val="80000"/></a:lnSpc></a:pPr><a:r><a:rPr lang="en-US" sz="2200"><a:solidFill><a:srgbClr val="FFFFFF"><a:alpha val="100000"/></a:srgbClr></a:solidFill><a:latin typeface="Noto Sans SC Black"/><a:ea typeface="Noto Sans SC Black"/><a:cs typeface="Noto Sans SC Black"/></a:rPr><a:t>01</a:t></a:r><a:endParaRPr lang="en-US" sz="2200"><a:solidFill><a:srgbClr val="FFFFFF"><a:alpha val="100000"/></a:srgbClr></a:solidFill><a:latin typeface="Noto Sans SC Black"/><a:ea typeface="Noto Sans SC Black"/><a:cs typeface="Noto Sans SC Black"/></a:endParaRPr></a:p></p:txBody></p:sp><p:sp><p:nvSpPr><p:cNvPr id="800008" name="TextBox 6"/><p:cNvSpPr txBox="1"/><p:nvPr/></p:nvSpPr><p:spPr><a:xfrm><a:off x="7683510" y="1443254"/><a:ext cx="3776653" cy="603171"/></a:xfrm><a:prstGeom prst="rect"><a:avLst/></a:prstGeom><a:noFill/></p:spPr><p:txBody><a:bodyPr vert="horz" wrap="square" lIns="91440" tIns="45720" rIns="91440" bIns="45720" rtlCol="0" anchor="ctr" anchorCtr="0"><a:normAutofit/></a:bodyPr><a:lstStyle/><a:p><a:pPr algn="l"><a:lnSpc><a:spcPct val="100000"/></a:lnSpc></a:pPr><a:r><a:rPr lang="en-US" sz="2000"><a:solidFill><a:srgbClr val="000000"><a:alpha val="100000"/></a:srgbClr></a:solidFill><a:latin typeface="Noto Sans SC Black"/><a:ea typeface="Noto Sans SC Black"/><a:cs typeface="Noto Sans SC Black"/></a:rPr><a:t>Problem Solving & 8D Method Overview</a:t></a:r><a:endParaRPr lang="en-US" sz="2000"><a:solidFill><a:srgbClr val="000000"><a:alpha val="100000"/></a:srgbClr></a:solidFill><a:latin typeface="Noto Sans SC Black"/><a:ea typeface="Noto Sans SC Black"/><a:cs typeface="Noto Sans SC Black"/></a:endParaRPr></a:p></p:txBody></p:sp><p:sp><p:nvSpPr><p:cNvPr id="800013" name="AutoShape 7"/><p:cNvSpPr/><p:nvPr/></p:nvSpPr><p:spPr><a:xfrm><a:off x="7061967" y="2236547"/><a:ext cx="568451" cy="568451"/></a:xfrm><a:prstGeom prst="ellipse"><a:avLst/></a:prstGeom><a:solidFill><a:srgbClr val="7D9EFA"><a:alpha val="100000"/></a:srgbClr></a:solidFill></p:spPr></p:sp><p:sp><p:nvSpPr><p:cNvPr id="800014" name="TextBox 8"/><p:cNvSpPr txBox="1"/><p:nvPr/></p:nvSpPr><p:spPr><a:xfrm><a:off x="7061966" y="2358386"/><a:ext cx="568451" cy="324775"/></a:xfrm><a:prstGeom prst="rect"><a:avLst/></a:prstGeom><a:noFill/></p:spPr><p:txBody><a:bodyPr vert="horz" wrap="square" lIns="91440" tIns="45720" rIns="91440" bIns="45720" rtlCol="0" anchor="ctr" anchorCtr="0"><a:noAutofit/></a:bodyPr><a:lstStyle/><a:p><a:pPr algn="ctr"><a:lnSpc><a:spcPct val="80000"/></a:lnSpc></a:pPr><a:r><a:rPr lang="en-US" sz="2200"><a:solidFill><a:srgbClr val="FFFFFF"><a:alpha val="100000"/></a:srgbClr></a:solidFill><a:latin typeface="Noto Sans SC Black"/><a:ea typeface="Noto Sans SC Black"/><a:cs typeface="Noto Sans SC Black"/></a:rPr><a:t>02</a:t></a:r><a:endParaRPr lang="en-US" sz="2200"><a:solidFill><a:srgbClr val="FFFFFF"><a:alpha val="100000"/></a:srgbClr></a:solidFill><a:latin typeface="Noto Sans SC Black"/><a:ea typeface="Noto Sans SC Black"/><a:cs typeface="Noto Sans SC Black"/></a:endParaRPr></a:p></p:txBody></p:sp><p:sp><p:nvSpPr><p:cNvPr id="800015" name="TextBox 9"/><p:cNvSpPr txBox="1"/><p:nvPr/></p:nvSpPr><p:spPr><a:xfrm><a:off x="7683510" y="2219187"/><a:ext cx="3776653" cy="603171"/></a:xfrm><a:prstGeom prst="rect"><a:avLst/></a:prstGeom><a:noFill/></p:spPr><p:txBody><a:bodyPr vert="horz" wrap="square" lIns="91440" tIns="45720" rIns="91440" bIns="45720" rtlCol="0" anchor="ctr" anchorCtr="0"><a:normAutofit/></a:bodyPr><a:lstStyle/><a:p><a:pPr algn="l"><a:lnSpc><a:spcPct val="100000"/></a:lnSpc></a:pPr><a:r><a:rPr lang="en-US" sz="2000"><a:solidFill><a:srgbClr val="000000"><a:alpha val="100000"/></a:srgbClr></a:solidFill><a:latin typeface="Noto Sans SC Black"/><a:ea typeface="Noto Sans SC Black"/><a:cs typeface="Noto Sans SC Black"/></a:rPr><a:t>8D Eight Steps Explained</a:t></a:r><a:endParaRPr lang="en-US" sz="2000"><a:solidFill><a:srgbClr val="000000"><a:alpha val="100000"/></a:srgbClr></a:solidFill><a:latin typeface="Noto Sans SC Black"/><a:ea typeface="Noto Sans SC Black"/><a:cs typeface="Noto Sans SC Black"/></a:endParaRPr></a:p></p:txBody></p:sp><p:sp><p:nvSpPr><p:cNvPr id="800017" name="AutoShape 10"/><p:cNvSpPr/><p:nvPr/></p:nvSpPr><p:spPr><a:xfrm><a:off x="7061967" y="3012480"/><a:ext cx="568451" cy="568451"/></a:xfrm><a:prstGeom prst="ellipse"><a:avLst/></a:prstGeom><a:solidFill><a:srgbClr val="285EF8"><a:alpha val="100000"/></a:srgbClr></a:solidFill></p:spPr></p:sp><p:sp><p:nvSpPr><p:cNvPr id="800018" name="TextBox 11"/><p:cNvSpPr txBox="1"/><p:nvPr/></p:nvSpPr><p:spPr><a:xfrm><a:off x="7061966" y="3134319"/><a:ext cx="568451" cy="324775"/></a:xfrm><a:prstGeom prst="rect"><a:avLst/></a:prstGeom><a:noFill/></p:spPr><p:txBody><a:bodyPr vert="horz" wrap="square" lIns="91440" tIns="45720" rIns="91440" bIns="45720" rtlCol="0" anchor="ctr" anchorCtr="0"><a:noAutofit/></a:bodyPr><a:lstStyle/><a:p><a:pPr algn="ctr"><a:lnSpc><a:spcPct val="80000"/></a:lnSpc></a:pPr><a:r><a:rPr lang="en-US" sz="2200"><a:solidFill><a:srgbClr val="FFFFFF"><a:alpha val="100000"/></a:srgbClr></a:solidFill><a:latin typeface="Noto Sans SC Black"/><a:ea typeface="Noto Sans SC Black"/><a:cs typeface="Noto Sans SC Black"/></a:rPr><a:t>03</a:t></a:r><a:endParaRPr lang="en-US" sz="2200"><a:solidFill><a:srgbClr val="FFFFFF"><a:alpha val="100000"/></a:srgbClr></a:solidFill><a:latin typeface="Noto Sans SC Black"/><a:ea typeface="Noto Sans SC Black"/><a:cs typeface="Noto Sans SC Black"/></a:endParaRPr></a:p></p:txBody></p:sp><p:sp><p:nvSpPr><p:cNvPr id="800019" name="TextBox 12"/><p:cNvSpPr txBox="1"/><p:nvPr/></p:nvSpPr><p:spPr><a:xfrm><a:off x="7683510" y="2995120"/><a:ext cx="3776653" cy="603171"/></a:xfrm><a:prstGeom prst="rect"><a:avLst/></a:prstGeom><a:noFill/></p:spPr><p:txBody><a:bodyPr vert="horz" wrap="square" lIns="91440" tIns="45720" rIns="91440" bIns="45720" rtlCol="0" anchor="ctr" anchorCtr="0"><a:normAutofit/></a:bodyPr><a:lstStyle/><a:p><a:pPr algn="l"><a:lnSpc><a:spcPct val="100000"/></a:lnSpc></a:pPr><a:r><a:rPr lang="en-US" sz="2000"><a:solidFill><a:srgbClr val="000000"><a:alpha val="100000"/></a:srgbClr></a:solidFill><a:latin typeface="Noto Sans SC Black"/><a:ea typeface="Noto Sans SC Black"/><a:cs typeface="Noto Sans SC Black"/></a:rPr><a:t>Key Analysis Tools in Practice</a:t></a:r><a:endParaRPr lang="en-US" sz="2000"><a:solidFill><a:srgbClr val="000000"><a:alpha val="100000"/></a:srgbClr></a:solidFill><a:latin typeface="Noto Sans SC Black"/><a:ea typeface="Noto Sans SC Black"/><a:cs typeface="Noto Sans SC Black"/></a:endParaRPr></a:p></p:txBody></p:sp><p:sp><p:nvSpPr><p:cNvPr id="800021" name="AutoShape 13"/><p:cNvSpPr/><p:nvPr/></p:nvSpPr><p:spPr><a:xfrm><a:off x="7061967" y="3788413"/><a:ext cx="568451" cy="568451"/></a:xfrm><a:prstGeom prst="ellipse"><a:avLst/></a:prstGeom><a:solidFill><a:srgbClr val="7D9EFA"><a:alpha val="100000"/></a:srgbClr></a:solidFill></p:spPr></p:sp><p:sp><p:nvSpPr><p:cNvPr id="800022" name="TextBox 14"/><p:cNvSpPr txBox="1"/><p:nvPr/></p:nvSpPr><p:spPr><a:xfrm><a:off x="7061966" y="3910252"/><a:ext cx="568451" cy="324775"/></a:xfrm><a:prstGeom prst="rect"><a:avLst/></a:prstGeom><a:noFill/></p:spPr><p:txBody><a:bodyPr vert="horz" wrap="square" lIns="91440" tIns="45720" rIns="91440" bIns="45720" rtlCol="0" anchor="ctr" anchorCtr="0"><a:noAutofit/></a:bodyPr><a:lstStyle/><a:p><a:pPr algn="ctr"><a:lnSpc><a:spcPct val="80000"/></a:lnSpc></a:pPr><a:r><a:rPr lang="en-US" sz="2200"><a:solidFill><a:srgbClr val="FFFFFF"><a:alpha val="100000"/></a:srgbClr></a:solidFill><a:latin typeface="Noto Sans SC Black"/><a:ea typeface="Noto Sans SC Black"/><a:cs typeface="Noto Sans SC Black"/></a:rPr><a:t>04</a:t></a:r><a:endParaRPr lang="en-US" sz="2200"><a:solidFill><a:srgbClr val="FFFFFF"><a:alpha val="100000"/></a:srgbClr></a:solidFill><a:latin typeface="Noto Sans SC Black"/><a:ea typeface="Noto Sans SC Black"/><a:cs typeface="Noto Sans SC Black"/></a:endParaRPr></a:p></p:txBody></p:sp><p:sp><p:nvSpPr><p:cNvPr id="800023" name="TextBox 15"/><p:cNvSpPr txBox="1"/><p:nvPr/></p:nvSpPr><p:spPr><a:xfrm><a:off x="7683510" y="3771053"/><a:ext cx="3776653" cy="603171"/></a:xfrm><a:prstGeom prst="rect"><a:avLst/></a:prstGeom><a:noFill/></p:spPr><p:txBody><a:bodyPr vert="horz" wrap="square" lIns="91440" tIns="45720" rIns="91440" bIns="45720" rtlCol="0" anchor="ctr" anchorCtr="0"><a:normAutofit/></a:bodyPr><a:lstStyle/><a:p><a:pPr algn="l"><a:lnSpc><a:spcPct val="100000"/></a:lnSpc></a:pPr><a:r><a:rPr lang="en-US" sz="2000"><a:solidFill><a:srgbClr val="000000"><a:alpha val="100000"/></a:srgbClr></a:solidFill><a:latin typeface="Noto Sans SC Black"/><a:ea typeface="Noto Sans SC Black"/><a:cs typeface="Noto Sans SC Black"/></a:rPr><a:t>Corrective and Preventive Action Implementation</a:t></a:r><a:endParaRPr lang="en-US" sz="2000"><a:solidFill><a:srgbClr val="000000"><a:alpha val="100000"/></a:srgbClr></a:solidFill><a:latin typeface="Noto Sans SC Black"/><a:ea typeface="Noto Sans SC Black"/><a:cs typeface="Noto Sans SC Black"/></a:endParaRPr></a:p></p:txBody></p:sp><p:sp><p:nvSpPr><p:cNvPr id="800025" name="AutoShape 16"/><p:cNvSpPr/><p:nvPr/></p:nvSpPr><p:spPr><a:xfrm><a:off x="7061967" y="4564346"/><a:ext cx="568451" cy="568451"/></a:xfrm><a:prstGeom prst="ellipse"><a:avLst/></a:prstGeom><a:solidFill><a:srgbClr val="285EF8"><a:alpha val="100000"/></a:srgbClr></a:solidFill></p:spPr></p:sp><p:sp><p:nvSpPr><p:cNvPr id="800026" name="TextBox 17"/><p:cNvSpPr txBox="1"/><p:nvPr/></p:nvSpPr><p:spPr><a:xfrm><a:off x="7061966" y="4686185"/><a:ext cx="568451" cy="324775"/></a:xfrm><a:prstGeom prst="rect"><a:avLst/></a:prstGeom><a:noFill/></p:spPr><p:txBody><a:bodyPr vert="horz" wrap="square" lIns="91440" tIns="45720" rIns="91440" bIns="45720" rtlCol="0" anchor="ctr" anchorCtr="0"><a:noAutofit/></a:bodyPr><a:lstStyle/><a:p><a:pPr algn="ctr"><a:lnSpc><a:spcPct val="80000"/></a:lnSpc></a:pPr><a:r><a:rPr lang="en-US" sz="2200"><a:solidFill><a:srgbClr val="FFFFFF"><a:alpha val="100000"/></a:srgbClr></a:solidFill><a:latin typeface="Noto Sans SC Black"/><a:ea typeface="Noto Sans SC Black"/><a:cs typeface="Noto Sans SC Black"/></a:rPr><a:t>05</a:t></a:r><a:endParaRPr lang="en-US" sz="2200"><a:solidFill><a:srgbClr val="FFFFFF"><a:alpha val="100000"/></a:srgbClr></a:solidFill><a:latin typeface="Noto Sans SC Black"/><a:ea typeface="Noto Sans SC Black"/><a:cs typeface="Noto Sans SC Black"/></a:endParaRPr></a:p></p:txBody></p:sp><p:sp><p:nvSpPr><p:cNvPr id="800027" name="TextBox 18"/><p:cNvSpPr txBox="1"/><p:nvPr/></p:nvSpPr><p:spPr><a:xfrm><a:off x="7683510" y="4546986"/><a:ext cx="3776653" cy="603171"/></a:xfrm><a:prstGeom prst="rect"><a:avLst/></a:prstGeom><a:noFill/></p:spPr><p:txBody><a:bodyPr vert="horz" wrap="square" lIns="91440" tIns="45720" rIns="91440" bIns="45720" rtlCol="0" anchor="ctr" anchorCtr="0"><a:normAutofit/></a:bodyPr><a:lstStyle/><a:p><a:pPr algn="l"><a:lnSpc><a:spcPct val="100000"/></a:lnSpc></a:pPr><a:r><a:rPr lang="en-US" sz="2000"><a:solidFill><a:srgbClr val="000000"><a:alpha val="100000"/></a:srgbClr></a:solidFill><a:latin typeface="Noto Sans SC Black"/><a:ea typeface="Noto Sans SC Black"/><a:cs typeface="Noto Sans SC Black"/></a:rPr><a:t>8D Report Template & Structure</a:t></a:r><a:endParaRPr lang="en-US" sz="2000"><a:solidFill><a:srgbClr val="000000"><a:alpha val="100000"/></a:srgbClr></a:solidFill><a:latin typeface="Noto Sans SC Black"/><a:ea typeface="Noto Sans SC Black"/><a:cs typeface="Noto Sans SC Black"/></a:endParaRPr></a:p></p:txBody></p:sp><p:sp><p:nvSpPr><p:cNvPr id="800029" name="AutoShape 19"/><p:cNvSpPr/><p:nvPr/></p:nvSpPr><p:spPr><a:xfrm><a:off x="7061967" y="5340281"/><a:ext cx="568451" cy="568451"/></a:xfrm><a:prstGeom prst="ellipse"><a:avLst/></a:prstGeom><a:solidFill><a:srgbClr val="7D9EFA"><a:alpha val="100000"/></a:srgbClr></a:solidFill></p:spPr></p:sp><p:sp><p:nvSpPr><p:cNvPr id="800030" name="TextBox 20"/><p:cNvSpPr txBox="1"/><p:nvPr/></p:nvSpPr><p:spPr><a:xfrm><a:off x="7061966" y="5462120"/><a:ext cx="568451" cy="324775"/></a:xfrm><a:prstGeom prst="rect"><a:avLst/></a:prstGeom><a:noFill/></p:spPr><p:txBody><a:bodyPr vert="horz" wrap="square" lIns="91440" tIns="45720" rIns="91440" bIns="45720" rtlCol="0" anchor="ctr" anchorCtr="0"><a:noAutofit/></a:bodyPr><a:lstStyle/><a:p><a:pPr algn="ctr"><a:lnSpc><a:spcPct val="80000"/></a:lnSpc></a:pPr><a:r><a:rPr lang="en-US" sz="2200"><a:solidFill><a:srgbClr val="FFFFFF"><a:alpha val="100000"/></a:srgbClr></a:solidFill><a:latin typeface="Noto Sans SC Black"/><a:ea typeface="Noto Sans SC Black"/><a:cs typeface="Noto Sans SC Black"/></a:rPr><a:t>06</a:t></a:r><a:endParaRPr lang="en-US" sz="2200"><a:solidFill><a:srgbClr val="FFFFFF"><a:alpha val="100000"/></a:srgbClr></a:solidFill><a:latin typeface="Noto Sans SC Black"/><a:ea typeface="Noto Sans SC Black"/><a:cs typeface="Noto Sans SC Black"/></a:endParaRPr></a:p></p:txBody></p:sp><p:sp><p:nvSpPr><p:cNvPr id="800031" name="TextBox 21"/><p:cNvSpPr txBox="1"/><p:nvPr/></p:nvSpPr><p:spPr><a:xfrm><a:off x="7683510" y="5322921"/><a:ext cx="3776653" cy="603171"/></a:xfrm><a:prstGeom prst="rect"><a:avLst/></a:prstGeom><a:noFill/></p:spPr><p:txBody><a:bodyPr vert="horz" wrap="square" lIns="91440" tIns="45720" rIns="91440" bIns="45720" rtlCol="0" anchor="ctr" anchorCtr="0"><a:normAutofit/></a:bodyPr><a:lstStyle/><a:p><a:pPr algn="l"><a:lnSpc><a:spcPct val="100000"/></a:lnSpc></a:pPr><a:r><a:rPr lang="en-US" sz="2000"><a:solidFill><a:srgbClr val="000000"><a:alpha val="100000"/></a:srgbClr></a:solidFill><a:latin typeface="Noto Sans SC Black"/><a:ea typeface="Noto Sans SC Black"/><a:cs typeface="Noto Sans SC Black"/></a:rPr><a:t>Case Library & Hands-On Practice</a:t></a:r><a:endParaRPr lang="en-US" sz="2000"><a:solidFill><a:srgbClr val="000000"><a:alpha val="100000"/></a:srgbClr></a:solidFill><a:latin typeface="Noto Sans SC Black"/><a:ea typeface="Noto Sans SC Black"/><a:cs typeface="Noto Sans SC Black"/></a:endParaRPr></a:p></p:txBody></p:sp></p:spTree></p:cSld><p:clrMapOvr><a:masterClrMapping/></p:clrMapOvr></p:sld>
</file>

<file path=ppt/slides/slide3.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900030" name="AutoShape 2"/><p:cNvSpPr/><p:nvPr/></p:nvSpPr><p:spPr><a:xfrm><a:off x="2504214" y="2359284"/><a:ext cx="7183573" cy="3148334"/></a:xfrm><a:prstGeom prst="roundRect"><a:avLst><a:gd name="adj" fmla="val 16667"/></a:avLst></a:prstGeom><a:solidFill><a:srgbClr val="FFFFFF"><a:alpha val="61000"/></a:srgbClr></a:solidFill><a:ln w="19050"><a:solidFill><a:schemeClr val="lt1"><a:alpha val="100000"/></a:schemeClr></a:solidFill><a:prstDash val="solid"/></a:ln></p:spPr></p:sp><p:sp><p:nvSpPr><p:cNvPr id="900011" name="TextBox 3"/><p:cNvSpPr txBox="1"/><p:nvPr/></p:nvSpPr><p:spPr><a:xfrm><a:off x="3248487" y="3558795"/><a:ext cx="5695028" cy="1561028"/></a:xfrm><a:prstGeom prst="rect"><a:avLst/></a:prstGeom><a:noFill/></p:spPr><p:txBody><a:bodyPr vert="horz" wrap="square" lIns="91440" tIns="45720" rIns="91440" bIns="45720" rtlCol="0" anchor="t" anchorCtr="0"><a:normAutofit/></a:bodyPr><a:lstStyle/><a:p><a:pPr algn="ctr"><a:lnSpc><a:spcPct val="100000"/></a:lnSpc></a:pPr><a:r><a:rPr lang="en-US" sz="3600"><a:solidFill><a:srgbClr val="000000"><a:alpha val="100000"/></a:srgbClr></a:solidFill><a:latin typeface="Noto Sans SC Black"/><a:ea typeface="Noto Sans SC Black"/><a:cs typeface="Noto Sans SC Black"/></a:rPr><a:t>Problem Solving & 8D Method Overview</a:t></a:r><a:endParaRPr lang="en-US" sz="3600"><a:solidFill><a:srgbClr val="000000"><a:alpha val="100000"/></a:srgbClr></a:solidFill><a:latin typeface="Noto Sans SC Black"/><a:ea typeface="Noto Sans SC Black"/><a:cs typeface="Noto Sans SC Black"/></a:endParaRPr></a:p></p:txBody></p:sp><p:sp><p:nvSpPr><p:cNvPr id="900013" name="AutoShape 4"/><p:cNvSpPr/><p:nvPr/></p:nvSpPr><p:spPr><a:xfrm><a:off x="5190911" y="1574924"/><a:ext cx="1733978" cy="1733978"/></a:xfrm><a:prstGeom prst="ellipse"><a:avLst/></a:prstGeom><a:solidFill><a:srgbClr val="285EF8"><a:alpha val="100000"/></a:srgbClr></a:solidFill></p:spPr></p:sp><p:sp><p:nvSpPr><p:cNvPr id="900010" name="TextBox 5"/><p:cNvSpPr txBox="1"/><p:nvPr/></p:nvSpPr><p:spPr><a:xfrm><a:off x="5180565" y="1741915"/><a:ext cx="1754670" cy="1399996"/></a:xfrm><a:prstGeom prst="rect"><a:avLst/></a:prstGeom><a:noFill/></p:spPr><p:txBody><a:bodyPr vert="horz" wrap="square" lIns="91440" tIns="45720" rIns="91440" bIns="45720" rtlCol="0" anchor="ctr" anchorCtr="0"><a:normAutofit/></a:bodyPr><a:lstStyle/><a:p><a:pPr algn="ctr"><a:lnSpc><a:spcPct val="80000"/></a:lnSpc></a:pPr><a:r><a:rPr lang="en-US" sz="7200"><a:solidFill><a:srgbClr val="FFFFFF"><a:alpha val="100000"/></a:srgbClr></a:solidFill><a:latin typeface="Noto Sans SC Black"/><a:ea typeface="Noto Sans SC Black"/><a:cs typeface="Noto Sans SC Black"/></a:rPr><a:t>01</a:t></a:r><a:endParaRPr lang="en-US" sz="7200"><a:solidFill><a:srgbClr val="FFFFFF"><a:alpha val="100000"/></a:srgbClr></a:solidFill><a:latin typeface="Noto Sans SC Black"/><a:ea typeface="Noto Sans SC Black"/><a:cs typeface="Noto Sans SC Black"/></a:endParaRPr></a:p></p:txBody></p:sp><p:sp><p:nvSpPr><p:cNvPr id="900032" name="AutoShape 6"/><p:cNvSpPr/><p:nvPr/></p:nvSpPr><p:spPr><a:xfrm><a:off x="5891485" y="5341204"/><a:ext cx="332830" cy="332828"/></a:xfrm><a:prstGeom prst="ellipse"><a:avLst/></a:prstGeom><a:solidFill><a:srgbClr val="7D9EFA"><a:alpha val="100000"/></a:srgbClr></a:solidFill><a:ln w="19050"><a:solidFill><a:schemeClr val="lt1"><a:alpha val="100000"/></a:schemeClr></a:solidFill><a:prstDash val="solid"/></a:ln></p:spPr></p:sp><p:sp><p:nvSpPr><p:cNvPr id="900033" name="Freeform 7"/><p:cNvSpPr/><p:nvPr/></p:nvSpPr><p:spPr><a:xfrm rot="18900000" flipV="1"><a:off x="5989150" y="5438868"/><a:ext cx="137500" cy="137500"/></a:xfrm><a:custGeom><a:avLst/><a:gdLst/><a:ahLst/><a:cxnLst/><a:rect l="l" t="t" r="r" b="b"/><a:pathLst><a:path w="433225" h="433225"><a:moveTo><a:pt x="377976" y="53751"/></a:moveTo><a:lnTo><a:pt x="379474" y="55249"/></a:lnTo><a:lnTo><a:pt x="379474" y="53751"/></a:lnTo><a:close/><a:moveTo><a:pt x="0" y="0"/></a:moveTo><a:lnTo><a:pt x="379474" y="0"/></a:lnTo><a:lnTo><a:pt x="433225" y="0"/></a:lnTo><a:lnTo><a:pt x="433225" y="53751"/></a:lnTo><a:lnTo><a:pt x="433225" y="433225"/></a:lnTo><a:lnTo><a:pt x="379474" y="433225"/></a:lnTo><a:lnTo><a:pt x="379474" y="100332"/></a:lnTo><a:lnTo><a:pt x="95679" y="384127"/></a:lnTo><a:lnTo><a:pt x="57671" y="346119"/></a:lnTo><a:lnTo><a:pt x="350039" y="53751"/></a:lnTo><a:lnTo><a:pt x="0" y="53751"/></a:lnTo><a:close/></a:path></a:pathLst></a:custGeom><a:solidFill><a:srgbClr val="FFFFFF"><a:alpha val="100000"/></a:srgbClr></a:solidFill></p:spPr></p:sp></p:spTree></p:cSld><p:clrMapOvr><a:masterClrMapping/></p:clrMapOvr></p:sld>
</file>

<file path=ppt/slides/slide4.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Fundamentals of Problem Solving</a:t></a:r><a:endParaRPr lang="en-US" sz="3000" b="1"><a:solidFill><a:schemeClr val="dk2"><a:alpha val="100000"/></a:schemeClr></a:solidFill><a:latin typeface="Noto Sans SC"/><a:ea typeface="Noto Sans SC"/><a:cs typeface="Noto Sans SC"/></a:endParaRPr></a:p></p:txBody></p:sp><p:grpSp><p:nvGrpSpPr><p:cNvPr id="3" name="Group 3"/><p:cNvGrpSpPr/><p:nvPr/></p:nvGrpSpPr><p:grpSpPr><a:xfrm rot="0"><a:off x="839115" y="1512589"/><a:ext cx="197186" cy="5357334"/><a:chOff x="839115" y="1512589"/><a:chExt cx="197186" cy="5357334"/></a:xfrm></p:grpSpPr><p:sp><p:nvSpPr><p:cNvPr id="4" name="AutoShape 4"/><p:cNvSpPr/><p:nvPr/></p:nvSpPr><p:spPr><a:xfrm><a:off x="839115" y="1512589"/><a:ext cx="197186" cy="197186"/></a:xfrm><a:prstGeom prst="ellipse"><a:avLst/></a:prstGeom><a:solidFill><a:schemeClr val="accent1"><a:alpha val="100000"/></a:schemeClr></a:solidFill></p:spPr></p:sp><p:sp><p:nvSpPr><p:cNvPr id="5" name="AutoShape 5"/><p:cNvSpPr/><p:nvPr/></p:nvSpPr><p:spPr><a:xfrm><a:off x="839115" y="3230148"/><a:ext cx="197186" cy="197186"/></a:xfrm><a:prstGeom prst="ellipse"><a:avLst/></a:prstGeom><a:solidFill><a:schemeClr val="accent1"><a:alpha val="100000"/></a:schemeClr></a:solidFill></p:spPr></p:sp><p:sp><p:nvSpPr><p:cNvPr id="6" name="AutoShape 6"/><p:cNvSpPr/><p:nvPr/></p:nvSpPr><p:spPr><a:xfrm><a:off x="839115" y="4975845"/><a:ext cx="197186" cy="197186"/></a:xfrm><a:prstGeom prst="ellipse"><a:avLst/></a:prstGeom><a:solidFill><a:schemeClr val="accent1"><a:alpha val="100000"/></a:schemeClr></a:solidFill></p:spPr></p:sp><p:cxnSp><p:nvCxnSpPr><p:cNvPr id="7" name="Connector 7"/><p:cNvCxnSpPr/><p:nvPr/></p:nvCxnSpPr><p:spPr><a:xfrm><a:off x="937708" y="1624780"/><a:ext cx="0" cy="5245143"/></a:xfrm><a:prstGeom prst="line"><a:avLst/></a:prstGeom><a:ln w="19050"><a:solidFill><a:schemeClr val="accent1"/></a:solidFill><a:prstDash val="dash"/><a:headEnd type="none"/><a:tailEnd type="none"/></a:ln></p:spPr><p:style><a:lnRef idx="0"><a:schemeClr val="accent1"/></a:lnRef><a:fillRef idx="1"><a:schemeClr val="accent1"/></a:fillRef><a:effectRef idx="0"><a:schemeClr val="accent1"/></a:effectRef><a:fontRef idx="minor"><a:schemeClr val="lt1"/></a:fontRef></p:style></p:cxnSp></p:grpSp><p:grpSp><p:nvGrpSpPr><p:cNvPr id="8" name="Group 8"/><p:cNvGrpSpPr/><p:nvPr/></p:nvGrpSpPr><p:grpSpPr><a:xfrm rot="0"><a:off x="6455568" y="1512589"/><a:ext cx="197186" cy="5357334"/><a:chOff x="6455568" y="1512589"/><a:chExt cx="197186" cy="5357334"/></a:xfrm></p:grpSpPr><p:sp><p:nvSpPr><p:cNvPr id="9" name="AutoShape 9"/><p:cNvSpPr/><p:nvPr/></p:nvSpPr><p:spPr><a:xfrm><a:off x="6455568" y="1512589"/><a:ext cx="197186" cy="197186"/></a:xfrm><a:prstGeom prst="ellipse"><a:avLst/></a:prstGeom><a:solidFill><a:schemeClr val="accent1"><a:alpha val="100000"/></a:schemeClr></a:solidFill></p:spPr></p:sp><p:sp><p:nvSpPr><p:cNvPr id="10" name="AutoShape 10"/><p:cNvSpPr/><p:nvPr/></p:nvSpPr><p:spPr><a:xfrm><a:off x="6455568" y="3230148"/><a:ext cx="197186" cy="197186"/></a:xfrm><a:prstGeom prst="ellipse"><a:avLst/></a:prstGeom><a:solidFill><a:schemeClr val="accent1"><a:alpha val="100000"/></a:schemeClr></a:solidFill></p:spPr></p:sp><p:sp><p:nvSpPr><p:cNvPr id="11" name="AutoShape 11"/><p:cNvSpPr/><p:nvPr/></p:nvSpPr><p:spPr><a:xfrm><a:off x="6455568" y="4975845"/><a:ext cx="197186" cy="197186"/></a:xfrm><a:prstGeom prst="ellipse"><a:avLst/></a:prstGeom><a:solidFill><a:schemeClr val="accent1"><a:alpha val="100000"/></a:schemeClr></a:solidFill></p:spPr></p:sp><p:cxnSp><p:nvCxnSpPr><p:cNvPr id="12" name="Connector 12"/><p:cNvCxnSpPr/><p:nvPr/></p:nvCxnSpPr><p:spPr><a:xfrm><a:off x="6554162" y="1624780"/><a:ext cx="0" cy="5245143"/></a:xfrm><a:prstGeom prst="line"><a:avLst/></a:prstGeom><a:ln w="19050"><a:solidFill><a:schemeClr val="accent1"/></a:solidFill><a:prstDash val="dash"/><a:headEnd type="none"/><a:tailEnd type="none"/></a:ln></p:spPr><p:style><a:lnRef idx="0"><a:schemeClr val="accent1"/></a:lnRef><a:fillRef idx="1"><a:schemeClr val="accent1"/></a:fillRef><a:effectRef idx="0"><a:schemeClr val="accent1"/></a:effectRef><a:fontRef idx="minor"><a:schemeClr val="lt1"/></a:fontRef></p:style></p:cxnSp></p:grpSp><p:sp><p:nvSpPr><p:cNvPr id="13" name="TextBox 13"/><p:cNvSpPr txBox="1"/><p:nvPr/></p:nvSpPr><p:spPr><a:xfrm><a:off x="1297192" y="1308287"/><a:ext cx="4348638"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Problem Definition & Classification</a:t></a:r><a:endParaRPr lang="en-US" sz="2000" b="1"><a:solidFill><a:schemeClr val="accent1"><a:alpha val="100000"/></a:schemeClr></a:solidFill><a:latin typeface="Noto Sans SC"/><a:ea typeface="Noto Sans SC"/><a:cs typeface="Noto Sans SC"/></a:endParaRPr></a:p></p:txBody></p:sp><p:sp><p:nvSpPr><p:cNvPr id="14" name="TextBox 14"/><p:cNvSpPr txBox="1"/><p:nvPr/></p:nvSpPr><p:spPr><a:xfrm><a:off x="1297192" y="4762018"/><a:ext cx="4414526" cy="62484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Data-Driven Decision Making</a:t></a:r><a:endParaRPr lang="en-US" sz="2000" b="1"><a:solidFill><a:schemeClr val="accent1"><a:alpha val="100000"/></a:schemeClr></a:solidFill><a:latin typeface="Noto Sans SC"/><a:ea typeface="Noto Sans SC"/><a:cs typeface="Noto Sans SC"/></a:endParaRPr></a:p></p:txBody></p:sp><p:sp><p:nvSpPr><p:cNvPr id="15" name="TextBox 15"/><p:cNvSpPr txBox="1"/><p:nvPr/></p:nvSpPr><p:spPr><a:xfrm><a:off x="1297192" y="3025846"/><a:ext cx="4348638"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Root Cause Analysis</a:t></a:r><a:endParaRPr lang="en-US" sz="2000" b="1"><a:solidFill><a:schemeClr val="accent1"><a:alpha val="100000"/></a:schemeClr></a:solidFill><a:latin typeface="Noto Sans SC"/><a:ea typeface="Noto Sans SC"/><a:cs typeface="Noto Sans SC"/></a:endParaRPr></a:p></p:txBody></p:sp><p:sp><p:nvSpPr><p:cNvPr id="16" name="TextBox 16"/><p:cNvSpPr txBox="1"/><p:nvPr/></p:nvSpPr><p:spPr><a:xfrm><a:off x="1297192" y="1804349"/><a:ext cx="4486656" cy="1203960"/></a:xfrm><a:prstGeom prst="rect"><a:avLst/></a:prstGeom></p:spPr><p:txBody><a:bodyPr vert="horz" wrap="square" lIns="123825" tIns="0" rIns="57150" bIns="0" rtlCol="0" anchor="t" anchorCtr="0"><a:noAutofit/></a:bodyPr><a:lstStyle/><a:p><a:pPr><a:lnSpc><a:spcPct val="140000"/></a:lnSpc></a:pPr><a:r><a:rPr lang="en-US" sz="1500"><a:solidFill><a:schemeClr val="dk1"><a:alpha val="100000"/></a:schemeClr></a:solidFill><a:latin typeface="Noto Sans SC"/><a:ea typeface="Noto Sans SC"/><a:cs typeface="Noto Sans SC"/></a:rPr><a:t>Clarify problem nature, scope, and impact; distinguish technical, managerial, or systemic issues to lay the foundation for subsequent analysis.</a:t></a:r><a:endParaRPr lang="en-US" sz="1500"><a:solidFill><a:schemeClr val="dk1"><a:alpha val="100000"/></a:schemeClr></a:solidFill><a:latin typeface="Noto Sans SC"/><a:ea typeface="Noto Sans SC"/><a:cs typeface="Noto Sans SC"/></a:endParaRPr></a:p></p:txBody></p:sp><p:sp><p:nvSpPr><p:cNvPr id="17" name="TextBox 17"/><p:cNvSpPr txBox="1"/><p:nvPr/></p:nvSpPr><p:spPr><a:xfrm><a:off x="1297192" y="3543470"/><a:ext cx="4486275" cy="1152525"/></a:xfrm><a:prstGeom prst="rect"><a:avLst/></a:prstGeom></p:spPr><p:txBody><a:bodyPr vert="horz" wrap="square" lIns="123825" tIns="0" rIns="57150" bIns="0" rtlCol="0" anchor="t" anchorCtr="0"><a:noAutofit/></a:bodyPr><a:lstStyle/><a:p><a:pPr><a:lnSpc><a:spcPct val="140000"/></a:lnSpc></a:pPr><a:r><a:rPr lang="en-US" sz="1500"><a:solidFill><a:schemeClr val="dk1"><a:alpha val="100000"/></a:schemeClr></a:solidFill><a:latin typeface="Noto Sans SC"/><a:ea typeface="Noto Sans SC"/><a:cs typeface="Noto Sans SC"/></a:rPr><a:t>Use fishbone diagrams, 5 Why analysis, and other tools to dig deep into root causes, avoiding superficial fixes that lead to recurrence.</a:t></a:r><a:endParaRPr lang="en-US" sz="1500"><a:solidFill><a:schemeClr val="dk1"><a:alpha val="100000"/></a:schemeClr></a:solidFill><a:latin typeface="Noto Sans SC"/><a:ea typeface="Noto Sans SC"/><a:cs typeface="Noto Sans SC"/></a:endParaRPr></a:p></p:txBody></p:sp><p:sp><p:nvSpPr><p:cNvPr id="18" name="TextBox 18"/><p:cNvSpPr txBox="1"/><p:nvPr/></p:nvSpPr><p:spPr><a:xfrm><a:off x="1297192" y="5282464"/><a:ext cx="4486275" cy="1152525"/></a:xfrm><a:prstGeom prst="rect"><a:avLst/></a:prstGeom></p:spPr><p:txBody><a:bodyPr vert="horz" wrap="square" lIns="123825" tIns="0" rIns="57150" bIns="0" rtlCol="0" anchor="t" anchorCtr="0"><a:noAutofit/></a:bodyPr><a:lstStyle/><a:p><a:pPr><a:lnSpc><a:spcPct val="140000"/></a:lnSpc></a:pPr><a:r><a:rPr lang="en-US" sz="1500"><a:solidFill><a:schemeClr val="dk1"><a:alpha val="100000"/></a:schemeClr></a:solidFill><a:latin typeface="Noto Sans SC"/><a:ea typeface="Noto Sans SC"/><a:cs typeface="Noto Sans SC"/></a:rPr><a:t>Collect quality data, process parameters, and customer feedback; validate hypotheses through statistical analysis to ensure scientific and effective solutions.</a:t></a:r><a:endParaRPr lang="en-US" sz="1500"><a:solidFill><a:schemeClr val="dk1"><a:alpha val="100000"/></a:schemeClr></a:solidFill><a:latin typeface="Noto Sans SC"/><a:ea typeface="Noto Sans SC"/><a:cs typeface="Noto Sans SC"/></a:endParaRPr></a:p></p:txBody></p:sp><p:sp><p:nvSpPr><p:cNvPr id="19" name="TextBox 19"/><p:cNvSpPr txBox="1"/><p:nvPr/></p:nvSpPr><p:spPr><a:xfrm><a:off x="6865764" y="1308287"/><a:ext cx="4493572"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Team Collaboration Mechanism</a:t></a:r><a:endParaRPr lang="en-US" sz="2000" b="1"><a:solidFill><a:schemeClr val="accent1"><a:alpha val="100000"/></a:schemeClr></a:solidFill><a:latin typeface="Noto Sans SC"/><a:ea typeface="Noto Sans SC"/><a:cs typeface="Noto Sans SC"/></a:endParaRPr></a:p></p:txBody></p:sp><p:sp><p:nvSpPr><p:cNvPr id="20" name="TextBox 20"/><p:cNvSpPr txBox="1"/><p:nvPr/></p:nvSpPr><p:spPr><a:xfrm><a:off x="6865764" y="3025846"/><a:ext cx="4493572"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Solution Verification</a:t></a:r><a:endParaRPr lang="en-US" sz="2000" b="1"><a:solidFill><a:schemeClr val="accent1"><a:alpha val="100000"/></a:schemeClr></a:solidFill><a:latin typeface="Noto Sans SC"/><a:ea typeface="Noto Sans SC"/><a:cs typeface="Noto Sans SC"/></a:endParaRPr></a:p></p:txBody></p:sp><p:sp><p:nvSpPr><p:cNvPr id="21" name="TextBox 21"/><p:cNvSpPr txBox="1"/><p:nvPr/></p:nvSpPr><p:spPr><a:xfrm><a:off x="6865764" y="1804349"/><a:ext cx="4486275" cy="1152525"/></a:xfrm><a:prstGeom prst="rect"><a:avLst/></a:prstGeom></p:spPr><p:txBody><a:bodyPr vert="horz" wrap="square" lIns="123825" tIns="0" rIns="57150" bIns="0" rtlCol="0" anchor="t" anchorCtr="0"><a:noAutofit/></a:bodyPr><a:lstStyle/><a:p><a:pPr><a:lnSpc><a:spcPct val="140000"/></a:lnSpc></a:pPr><a:r><a:rPr lang="en-US" sz="1500"><a:solidFill><a:schemeClr val="dk1"><a:alpha val="100000"/></a:schemeClr></a:solidFill><a:latin typeface="Noto Sans SC"/><a:ea typeface="Noto Sans SC"/><a:cs typeface="Noto Sans SC"/></a:rPr><a:t>Form cross-functional problem-solving teams with clear roles; use brainstorming and other methods to harness collective intelligence.</a:t></a:r><a:endParaRPr lang="en-US" sz="1500"><a:solidFill><a:schemeClr val="dk1"><a:alpha val="100000"/></a:schemeClr></a:solidFill><a:latin typeface="Noto Sans SC"/><a:ea typeface="Noto Sans SC"/><a:cs typeface="Noto Sans SC"/></a:endParaRPr></a:p></p:txBody></p:sp><p:sp><p:nvSpPr><p:cNvPr id="22" name="TextBox 22"/><p:cNvSpPr txBox="1"/><p:nvPr/></p:nvSpPr><p:spPr><a:xfrm><a:off x="6865764" y="3543470"/><a:ext cx="4486275" cy="1152525"/></a:xfrm><a:prstGeom prst="rect"><a:avLst/></a:prstGeom></p:spPr><p:txBody><a:bodyPr vert="horz" wrap="square" lIns="123825" tIns="0" rIns="57150" bIns="0" rtlCol="0" anchor="t" anchorCtr="0"><a:noAutofit/></a:bodyPr><a:lstStyle/><a:p><a:pPr><a:lnSpc><a:spcPct val="140000"/></a:lnSpc></a:pPr><a:r><a:rPr lang="en-US" sz="1500"><a:solidFill><a:schemeClr val="dk1"><a:alpha val="100000"/></a:schemeClr></a:solidFill><a:latin typeface="Noto Sans SC"/><a:ea typeface="Noto Sans SC"/><a:cs typeface="Noto Sans SC"/></a:rPr><a:t>Validate improvement actions through small-scale pilots or simulation tests; assess risks and optimize implementation plans.</a:t></a:r><a:endParaRPr lang="en-US" sz="1500"><a:solidFill><a:schemeClr val="dk1"><a:alpha val="100000"/></a:schemeClr></a:solidFill><a:latin typeface="Noto Sans SC"/><a:ea typeface="Noto Sans SC"/><a:cs typeface="Noto Sans SC"/></a:endParaRPr></a:p></p:txBody></p:sp><p:sp><p:nvSpPr><p:cNvPr id="23" name="TextBox 23"/><p:cNvSpPr txBox="1"/><p:nvPr/></p:nvSpPr><p:spPr><a:xfrm><a:off x="6865764" y="4780608"/><a:ext cx="4493572"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Standardization & Prevention</a:t></a:r><a:endParaRPr lang="en-US" sz="2000" b="1"><a:solidFill><a:schemeClr val="accent1"><a:alpha val="100000"/></a:schemeClr></a:solidFill><a:latin typeface="Noto Sans SC"/><a:ea typeface="Noto Sans SC"/><a:cs typeface="Noto Sans SC"/></a:endParaRPr></a:p></p:txBody></p:sp><p:sp><p:nvSpPr><p:cNvPr id="24" name="TextBox 24"/><p:cNvSpPr txBox="1"/><p:nvPr/></p:nvSpPr><p:spPr><a:xfrm><a:off x="6865764" y="5298231"/><a:ext cx="4486275" cy="1152525"/></a:xfrm><a:prstGeom prst="rect"><a:avLst/></a:prstGeom></p:spPr><p:txBody><a:bodyPr vert="horz" wrap="square" lIns="123825" tIns="0" rIns="57150" bIns="0" rtlCol="0" anchor="t" anchorCtr="0"><a:noAutofit/></a:bodyPr><a:lstStyle/><a:p><a:pPr><a:lnSpc><a:spcPct val="140000"/></a:lnSpc></a:pPr><a:r><a:rPr lang="en-US" sz="1500"><a:solidFill><a:schemeClr val="dk1"><a:alpha val="100000"/></a:schemeClr></a:solidFill><a:latin typeface="Noto Sans SC"/><a:ea typeface="Noto Sans SC"/><a:cs typeface="Noto Sans SC"/></a:rPr><a:t>Incorporate effective countermeasures into standard work; establish monitoring to prevent recurrence and extend lessons to similar scenarios.</a:t></a:r><a:endParaRPr lang="en-US" sz="1500"><a:solidFill><a:schemeClr val="dk1"><a:alpha val="100000"/></a:schemeClr></a:solidFill><a:latin typeface="Noto Sans SC"/><a:ea typeface="Noto Sans SC"/><a:cs typeface="Noto Sans SC"/></a:endParaRPr></a:p></p:txBody></p:sp></p:spTree></p:cSld><p:clrMapOvr><a:masterClrMapping/></p:clrMapOvr></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Customer-Oriented Mindset</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Always start from customer needs and satisfaction; prioritize issues with the greatest customer impact.</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Structured Process</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Strictly follow all eight D1–D8 steps to ensure complete and systematic problem solving; avoid skipping steps.</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Fact-Based Approach</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All conclusions must be based on verifiable data and evidence; avoid subjective assumptions and experience-only decisions.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Management Commitment</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Secure senior leadership support for resource allocation and cross-functional coordination to ensure actions are implemented.</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Continuous Improvement Culture</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Use 8D as an organizational learning tool; build the knowledge base through each case to improve overall problem-solving capability.</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8D Method Core Principles</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6.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Freeform 2"/><p:cNvSpPr/><p:nvPr/></p:nvSpPr><p:spPr><a:xfrm rot="16200000"><a:off x="6845638" y="39874"/><a:ext cx="3559858" cy="6317035"/></a:xfrm><a:custGeom><a:avLst/><a:gdLst/><a:ahLst/><a:cxnLst/><a:rect l="l" t="t" r="r" b="b"/><a:pathLst><a:path w="3834054" h="6803600"><a:moveTo><a:pt x="0" y="477404"/></a:moveTo><a:lnTo><a:pt x="318363" y="0"/></a:lnTo><a:lnTo><a:pt x="636726" y="477404"/></a:lnTo><a:lnTo><a:pt x="490031" y="477404"/></a:lnTo><a:lnTo><a:pt x="490031" y="2911929"/></a:lnTo><a:lnTo><a:pt x="489525" y="2911929"/></a:lnTo><a:lnTo><a:pt x="489525" y="4976334"/></a:lnTo><a:lnTo><a:pt x="492247" y="4976298"/></a:lnTo><a:cubicBezTo><a:pt x="499491" y="5510664"/><a:pt x="791540" y="6000488"/><a:pt x="1258195" y="6260939"/></a:cubicBezTo><a:cubicBezTo><a:pt x="1724850" y="6521389"/><a:pt x="2295068" y="6512816"/><a:pt x="2753683" y="6238455"/></a:cubicBezTo><a:cubicBezTo><a:pt x="3212298" y="5964094"/><a:pt x="3489493" y="5465713"/><a:pt x="3480670" y="4931370"/></a:cubicBezTo><a:cubicBezTo><a:pt x="3598380" y="4929426"/><a:pt x="3716091" y="4927484"/><a:pt x="3833802" y="4925540"/></a:cubicBezTo><a:cubicBezTo><a:pt x="3844709" y="5586170"/><a:pt x="3502003" y="6202338"/><a:pt x="2934999" y="6541541"/></a:cubicBezTo><a:cubicBezTo><a:pt x="2367996" y="6880744"/><a:pt x="1663013" y="6891342"/><a:pt x="1086069" y="6569336"/></a:cubicBezTo><a:cubicBezTo><a:pt x="545185" y="6267456"/><a:pt x="194030" y="5716333"/><a:pt x="144870" y="5104258"/></a:cubicBezTo><a:lnTo><a:pt x="139107" y="4981284"/></a:lnTo><a:lnTo><a:pt x="138930" y="4981284"/></a:lnTo><a:lnTo><a:pt x="138930" y="2911929"/></a:lnTo><a:lnTo><a:pt x="138930" y="2853884"/></a:lnTo><a:lnTo><a:pt x="138930" y="477404"/></a:lnTo></a:path></a:pathLst></a:custGeom><a:gradFill><a:gsLst><a:gs pos="9000"><a:schemeClr val="accent1"><a:alpha val="0"/></a:schemeClr></a:gs><a:gs pos="100000"><a:schemeClr val="accent2"><a:alpha val="100000"/></a:schemeClr></a:gs></a:gsLst><a:lin ang="10800000"/></a:gradFill></p:spPr></p:sp><p:sp><p:nvSpPr><p:cNvPr id="3" name="Freeform 3"/><p:cNvSpPr/><p:nvPr/></p:nvSpPr><p:spPr><a:xfrm rot="5400000"><a:off x="1786508" y="-102735"/><a:ext cx="3559858" cy="6317035"/></a:xfrm><a:custGeom><a:avLst/><a:gdLst/><a:ahLst/><a:cxnLst/><a:rect l="l" t="t" r="r" b="b"/><a:pathLst><a:path w="3834054" h="6803600"><a:moveTo><a:pt x="0" y="477404"/></a:moveTo><a:lnTo><a:pt x="318363" y="0"/></a:lnTo><a:lnTo><a:pt x="636726" y="477404"/></a:lnTo><a:lnTo><a:pt x="490031" y="477404"/></a:lnTo><a:lnTo><a:pt x="490031" y="2911929"/></a:lnTo><a:lnTo><a:pt x="489525" y="2911929"/></a:lnTo><a:lnTo><a:pt x="489525" y="4976334"/></a:lnTo><a:lnTo><a:pt x="492247" y="4976298"/></a:lnTo><a:cubicBezTo><a:pt x="499491" y="5510664"/><a:pt x="791540" y="6000488"/><a:pt x="1258195" y="6260939"/></a:cubicBezTo><a:cubicBezTo><a:pt x="1724850" y="6521389"/><a:pt x="2295068" y="6512816"/><a:pt x="2753683" y="6238455"/></a:cubicBezTo><a:cubicBezTo><a:pt x="3212298" y="5964094"/><a:pt x="3489493" y="5465713"/><a:pt x="3480670" y="4931370"/></a:cubicBezTo><a:cubicBezTo><a:pt x="3598380" y="4929426"/><a:pt x="3716091" y="4927484"/><a:pt x="3833802" y="4925540"/></a:cubicBezTo><a:cubicBezTo><a:pt x="3844709" y="5586170"/><a:pt x="3502003" y="6202338"/><a:pt x="2934999" y="6541541"/></a:cubicBezTo><a:cubicBezTo><a:pt x="2367996" y="6880744"/><a:pt x="1663013" y="6891342"/><a:pt x="1086069" y="6569336"/></a:cubicBezTo><a:cubicBezTo><a:pt x="545185" y="6267456"/><a:pt x="194030" y="5716333"/><a:pt x="144870" y="5104258"/></a:cubicBezTo><a:lnTo><a:pt x="139107" y="4981284"/></a:lnTo><a:lnTo><a:pt x="138930" y="4981284"/></a:lnTo><a:lnTo><a:pt x="138930" y="2911929"/></a:lnTo><a:lnTo><a:pt x="138930" y="2853884"/></a:lnTo><a:lnTo><a:pt x="138930" y="477404"/></a:lnTo></a:path></a:pathLst></a:custGeom><a:gradFill><a:gsLst><a:gs pos="10000"><a:schemeClr val="accent1"><a:alpha val="0"/></a:schemeClr></a:gs><a:gs pos="99000"><a:schemeClr val="accent1"><a:alpha val="100000"/></a:schemeClr></a:gs></a:gsLst><a:lin ang="10800000"/></a:gradFill></p:spPr></p:sp><p:sp><p:nvSpPr><p:cNvPr id="4" name="AutoShape 4"/><p:cNvSpPr/><p:nvPr/></p:nvSpPr><p:spPr><a:xfrm><a:off x="989601" y="1936317"/><a:ext cx="10201240" cy="2379623"/></a:xfrm><a:prstGeom prst="roundRect"><a:avLst><a:gd name="adj" fmla="val 50000"/></a:avLst></a:prstGeom><a:solidFill><a:srgbClr val="FFFFFF"><a:alpha val="100000"/></a:srgbClr></a:solidFill><a:ln w="25400"><a:solidFill><a:schemeClr val="accent1"><a:alpha val="100000"/></a:schemeClr></a:solidFill><a:prstDash val="solid"/></a:ln></p:spPr></p:sp><p:sp><p:nvSpPr><p:cNvPr id="5" name="TextBox 5"/><p:cNvSpPr txBox="1"/><p:nvPr/></p:nvSpPr><p:spPr><a:xfrm><a:off x="6707513" y="1473251"/><a:ext cx="971550"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Team Formation</a:t></a:r><a:endParaRPr lang="en-US" sz="1300"><a:solidFill><a:schemeClr val="dk1"><a:alpha val="100000"/></a:schemeClr></a:solidFill><a:latin typeface="Noto Sans SC"/><a:ea typeface="Noto Sans SC"/><a:cs typeface="Noto Sans SC"/></a:endParaRPr></a:p></p:txBody></p:sp><p:sp><p:nvSpPr><p:cNvPr id="6" name="TextBox 6"/><p:cNvSpPr txBox="1"/><p:nvPr/></p:nvSpPr><p:spPr><a:xfrm><a:off x="7935602" y="1473251"/><a:ext cx="971550"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Problem Description</a:t></a:r><a:endParaRPr lang="en-US" sz="1300"><a:solidFill><a:schemeClr val="dk1"><a:alpha val="100000"/></a:schemeClr></a:solidFill><a:latin typeface="Noto Sans SC"/><a:ea typeface="Noto Sans SC"/><a:cs typeface="Noto Sans SC"/></a:endParaRPr></a:p></p:txBody></p:sp><p:sp><p:nvSpPr><p:cNvPr id="7" name="TextBox 7"/><p:cNvSpPr txBox="1"/><p:nvPr/></p:nvSpPr><p:spPr><a:xfrm><a:off x="9163691" y="1473251"/><a:ext cx="971550"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Interim Actions</a:t></a:r><a:endParaRPr lang="en-US" sz="1300"><a:solidFill><a:schemeClr val="dk1"><a:alpha val="100000"/></a:schemeClr></a:solidFill><a:latin typeface="Noto Sans SC"/><a:ea typeface="Noto Sans SC"/><a:cs typeface="Noto Sans SC"/></a:endParaRPr></a:p></p:txBody></p:sp><p:sp><p:nvSpPr><p:cNvPr id="8" name="TextBox 8"/><p:cNvSpPr txBox="1"/><p:nvPr/></p:nvSpPr><p:spPr><a:xfrm><a:off x="1954692" y="4603262"/><a:ext cx="11525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Improvement Plan</a:t></a:r><a:endParaRPr lang="en-US" sz="1300"><a:solidFill><a:schemeClr val="dk1"><a:alpha val="100000"/></a:schemeClr></a:solidFill><a:latin typeface="Noto Sans SC"/><a:ea typeface="Noto Sans SC"/><a:cs typeface="Noto Sans SC"/></a:endParaRPr></a:p></p:txBody></p:sp><p:sp><p:nvSpPr><p:cNvPr id="9" name="TextBox 9"/><p:cNvSpPr txBox="1"/><p:nvPr/></p:nvSpPr><p:spPr><a:xfrm><a:off x="3193425" y="4603262"/><a:ext cx="11525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Cause Analysis</a:t></a:r><a:endParaRPr lang="en-US" sz="1300"><a:solidFill><a:schemeClr val="dk1"><a:alpha val="100000"/></a:schemeClr></a:solidFill><a:latin typeface="Noto Sans SC"/><a:ea typeface="Noto Sans SC"/><a:cs typeface="Noto Sans SC"/></a:endParaRPr></a:p></p:txBody></p:sp><p:sp><p:nvSpPr><p:cNvPr id="10" name="TextBox 10"/><p:cNvSpPr txBox="1"/><p:nvPr/></p:nvSpPr><p:spPr><a:xfrm><a:off x="4432158" y="4603262"/><a:ext cx="11525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Problem Statement</a:t></a:r><a:endParaRPr lang="en-US" sz="1300"><a:solidFill><a:schemeClr val="dk1"><a:alpha val="100000"/></a:schemeClr></a:solidFill><a:latin typeface="Noto Sans SC"/><a:ea typeface="Noto Sans SC"/><a:cs typeface="Noto Sans SC"/></a:endParaRPr></a:p></p:txBody></p:sp><p:sp><p:nvSpPr><p:cNvPr id="11" name="TextBox 11"/><p:cNvSpPr txBox="1"/><p:nvPr/></p:nvSpPr><p:spPr><a:xfrm><a:off x="7555504" y="1473251"/><a:ext cx="5048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&gt;&gt;&gt;</a:t></a:r><a:endParaRPr lang="en-US" sz="1300"><a:solidFill><a:schemeClr val="dk1"><a:alpha val="100000"/></a:schemeClr></a:solidFill><a:latin typeface="Noto Sans SC"/><a:ea typeface="Noto Sans SC"/><a:cs typeface="Noto Sans SC"/></a:endParaRPr></a:p></p:txBody></p:sp><p:sp><p:nvSpPr><p:cNvPr id="12" name="TextBox 12"/><p:cNvSpPr txBox="1"/><p:nvPr/></p:nvSpPr><p:spPr><a:xfrm><a:off x="8783594" y="1473251"/><a:ext cx="5048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&gt;&gt;&gt;</a:t></a:r><a:endParaRPr lang="en-US" sz="1300"><a:solidFill><a:schemeClr val="dk1"><a:alpha val="100000"/></a:schemeClr></a:solidFill><a:latin typeface="Noto Sans SC"/><a:ea typeface="Noto Sans SC"/><a:cs typeface="Noto Sans SC"/></a:endParaRPr></a:p></p:txBody></p:sp><p:sp><p:nvSpPr><p:cNvPr id="13" name="TextBox 13"/><p:cNvSpPr txBox="1"/><p:nvPr/></p:nvSpPr><p:spPr><a:xfrm rot="10800000"><a:off x="2837153" y="4610608"/><a:ext cx="6191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&gt;&gt;&gt;</a:t></a:r><a:endParaRPr lang="en-US" sz="1300"><a:solidFill><a:schemeClr val="dk1"><a:alpha val="100000"/></a:schemeClr></a:solidFill><a:latin typeface="Noto Sans SC"/><a:ea typeface="Noto Sans SC"/><a:cs typeface="Noto Sans SC"/></a:endParaRPr></a:p></p:txBody></p:sp><p:sp><p:nvSpPr><p:cNvPr id="14" name="TextBox 14"/><p:cNvSpPr txBox="1"/><p:nvPr/></p:nvSpPr><p:spPr><a:xfrm rot="10800000"><a:off x="4075885" y="4610608"/><a:ext cx="619125" cy="219075"/></a:xfrm><a:prstGeom prst="rect"><a:avLst/></a:prstGeom><a:noFill/></p:spPr><p:txBody><a:bodyPr vert="horz" wrap="square" lIns="0" tIns="0" rIns="0" bIns="0" rtlCol="0" anchor="t" anchorCtr="0"><a:spAutoFit/></a:bodyPr><a:lstStyle/><a:p><a:pPr algn="ctr"><a:lnSpc><a:spcPct val="100000"/></a:lnSpc><a:spcBef><a:spcPct val="0"/></a:spcBef></a:pPr><a:r><a:rPr lang="en-US" sz="1300"><a:solidFill><a:schemeClr val="dk1"><a:alpha val="100000"/></a:schemeClr></a:solidFill><a:latin typeface="Noto Sans SC"/><a:ea typeface="Noto Sans SC"/><a:cs typeface="Noto Sans SC"/></a:rPr><a:t>&gt;&gt;&gt;</a:t></a:r><a:endParaRPr lang="en-US" sz="1300"><a:solidFill><a:schemeClr val="dk1"><a:alpha val="100000"/></a:schemeClr></a:solidFill><a:latin typeface="Noto Sans SC"/><a:ea typeface="Noto Sans SC"/><a:cs typeface="Noto Sans SC"/></a:endParaRPr></a:p></p:txBody></p:sp><p:sp><p:nvSpPr><p:cNvPr id="15" name="AutoShape 15"/><p:cNvSpPr/><p:nvPr/></p:nvSpPr><p:spPr><a:xfrm><a:off x="3635951" y="2618220"/><a:ext cx="1050383" cy="1050383"/></a:xfrm><a:prstGeom prst="ellipse"><a:avLst/></a:prstGeom><a:solidFill><a:schemeClr val="accent3"><a:alpha val="100000"/></a:schemeClr></a:solidFill></p:spPr></p:sp><p:sp><p:nvSpPr><p:cNvPr id="16" name="AutoShape 16"/><p:cNvSpPr/><p:nvPr/></p:nvSpPr><p:spPr><a:xfrm><a:off x="3635951" y="3021978"/><a:ext cx="1050383" cy="212873"/></a:xfrm><a:prstGeom prst="rect"><a:avLst/></a:prstGeom><a:noFill/></p:spPr><p:txBody><a:bodyPr vert="horz" wrap="square" lIns="0" tIns="0" rIns="0" bIns="0" rtlCol="0" anchor="ctr" anchorCtr="0"><a:noAutofit/></a:bodyPr><a:lstStyle/><a:p><a:pPr algn="ctr"><a:lnSpc><a:spcPct val="120000"/></a:lnSpc><a:spcBef><a:spcPct val="0"/></a:spcBef><a:defRPr/></a:pPr><a:r><a:rPr lang="en-US" sz="1200"><a:solidFill><a:srgbClr val="FFFEFE"><a:alpha val="100000"/></a:srgbClr></a:solidFill><a:latin typeface="Noto Sans SC"/><a:ea typeface="Noto Sans SC"/><a:cs typeface="Noto Sans SC"/></a:rPr><a:t>Customer Complaint</a:t></a:r><a:endParaRPr lang="en-US" sz="1100"/></a:p></p:txBody></p:sp><p:sp><p:nvSpPr><p:cNvPr id="17" name="AutoShape 17"/><p:cNvSpPr/><p:nvPr/></p:nvSpPr><p:spPr><a:xfrm><a:off x="1425976" y="2244867"/><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18" name="AutoShape 18"/><p:cNvSpPr/><p:nvPr/></p:nvSpPr><p:spPr><a:xfrm><a:off x="1425976" y="2332309"/><a:ext cx="642579" cy="153888"/></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Symptom</a:t></a:r><a:endParaRPr lang="en-US" sz="1100"/></a:p></p:txBody></p:sp><p:sp><p:nvSpPr><p:cNvPr id="19" name="AutoShape 19"/><p:cNvSpPr/><p:nvPr/></p:nvSpPr><p:spPr><a:xfrm><a:off x="1328697" y="2719957"/><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20" name="AutoShape 20"/><p:cNvSpPr/><p:nvPr/></p:nvSpPr><p:spPr><a:xfrm><a:off x="1328697" y="2807646"/><a:ext cx="625995" cy="153888"/></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Cause</a:t></a:r><a:endParaRPr lang="en-US" sz="1100"/></a:p></p:txBody></p:sp><p:sp><p:nvSpPr><p:cNvPr id="21" name="AutoShape 21"/><p:cNvSpPr/><p:nvPr/></p:nvSpPr><p:spPr><a:xfrm><a:off x="1425976" y="3670632"/><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22" name="AutoShape 22"/><p:cNvSpPr/><p:nvPr/></p:nvSpPr><p:spPr><a:xfrm><a:off x="1425976" y="3758321"/><a:ext cx="642579" cy="153888"/></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Countermeasure</a:t></a:r><a:endParaRPr lang="en-US" sz="1100"/></a:p></p:txBody></p:sp><p:sp><p:nvSpPr><p:cNvPr id="23" name="AutoShape 23"/><p:cNvSpPr/><p:nvPr/></p:nvSpPr><p:spPr><a:xfrm><a:off x="2191859" y="2557068"/><a:ext cx="1172686" cy="1172687"/></a:xfrm><a:prstGeom prst="ellipse"><a:avLst/></a:prstGeom><a:solidFill><a:schemeClr val="accent2"><a:alpha val="100000"/></a:schemeClr></a:solidFill></p:spPr></p:sp><p:sp><p:nvSpPr><p:cNvPr id="24" name="AutoShape 24"/><p:cNvSpPr/><p:nvPr/></p:nvSpPr><p:spPr><a:xfrm><a:off x="7505422" y="2624199"/><a:ext cx="1038424" cy="1038424"/></a:xfrm><a:prstGeom prst="ellipse"><a:avLst/></a:prstGeom><a:solidFill><a:schemeClr val="accent3"><a:alpha val="100000"/></a:schemeClr></a:solidFill></p:spPr></p:sp><p:sp><p:nvSpPr><p:cNvPr id="25" name="AutoShape 25"/><p:cNvSpPr/><p:nvPr/></p:nvSpPr><p:spPr><a:xfrm><a:off x="7505422" y="3021976"/><a:ext cx="1038424" cy="210827"/></a:xfrm><a:prstGeom prst="rect"><a:avLst/></a:prstGeom><a:noFill/></p:spPr><p:txBody><a:bodyPr vert="horz" wrap="square" lIns="0" tIns="0" rIns="0" bIns="0" rtlCol="0" anchor="ctr" anchorCtr="0"><a:noAutofit/></a:bodyPr><a:lstStyle/><a:p><a:pPr algn="ctr"><a:lnSpc><a:spcPct val="120000"/></a:lnSpc><a:spcBef><a:spcPct val="0"/></a:spcBef><a:defRPr/></a:pPr><a:r><a:rPr lang="en-US" sz="1200"><a:solidFill><a:srgbClr val="FAFBFA"><a:alpha val="100000"/></a:srgbClr></a:solidFill><a:latin typeface="Noto Sans SC"/><a:ea typeface="Noto Sans SC"/><a:cs typeface="Noto Sans SC"/></a:rPr><a:t>Corrective Action</a:t></a:r><a:endParaRPr lang="en-US" sz="1100"/></a:p></p:txBody></p:sp><p:sp><p:nvSpPr><p:cNvPr id="26" name="AutoShape 26"/><p:cNvSpPr/><p:nvPr/></p:nvSpPr><p:spPr><a:xfrm><a:off x="8822071" y="2561291"/><a:ext cx="1164241" cy="1164241"/></a:xfrm><a:prstGeom prst="ellipse"><a:avLst/></a:prstGeom><a:solidFill><a:schemeClr val="accent2"><a:alpha val="100000"/></a:schemeClr></a:solidFill></p:spPr><p:txBody><a:bodyPr vert="horz" wrap="square" lIns="91440" tIns="45720" rIns="91440" bIns="45720" rtlCol="0" anchor="t" anchorCtr="0"><a:normAutofit/></a:bodyPr><a:lstStyle/><a:p><a:pPr algn="l"><a:lnSpc><a:spcPct val="100000"/></a:lnSpc><a:spcBef><a:spcPts val="375"/></a:spcBef><a:defRPr/></a:pPr><a:endParaRPr lang="en-US" sz="1100"/></a:p></p:txBody></p:sp><p:sp><p:nvSpPr><p:cNvPr id="27" name="AutoShape 27"/><p:cNvSpPr/><p:nvPr/></p:nvSpPr><p:spPr><a:xfrm><a:off x="10037057" y="2346248"/><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28" name="AutoShape 28"/><p:cNvSpPr/><p:nvPr/></p:nvSpPr><p:spPr><a:xfrm><a:off x="10037057" y="2433937"/><a:ext cx="642579" cy="153888"/></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D1</a:t></a:r><a:endParaRPr lang="en-US" sz="1100"/></a:p></p:txBody></p:sp><p:sp><p:nvSpPr><p:cNvPr id="29" name="AutoShape 29"/><p:cNvSpPr/><p:nvPr/></p:nvSpPr><p:spPr><a:xfrm><a:off x="10241289" y="2946384"/><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30" name="AutoShape 30"/><p:cNvSpPr/><p:nvPr/></p:nvSpPr><p:spPr><a:xfrm><a:off x="10241289" y="3034075"/><a:ext cx="642579" cy="155381"/></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D2</a:t></a:r><a:endParaRPr lang="en-US" sz="1100"/></a:p></p:txBody></p:sp><p:sp><p:nvSpPr><p:cNvPr id="31" name="AutoShape 31"/><p:cNvSpPr/><p:nvPr/></p:nvSpPr><p:spPr><a:xfrm><a:off x="10037057" y="3546522"/><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32" name="AutoShape 32"/><p:cNvSpPr/><p:nvPr/></p:nvSpPr><p:spPr><a:xfrm><a:off x="10037057" y="3634213"/><a:ext cx="642579" cy="155381"/></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D3</a:t></a:r><a:endParaRPr lang="en-US" sz="1100"/></a:p></p:txBody></p:sp><p:sp><p:nvSpPr><p:cNvPr id="33" name="AutoShape 33"/><p:cNvSpPr/><p:nvPr/></p:nvSpPr><p:spPr><a:xfrm><a:off x="1320243" y="3195295"/><a:ext cx="642579" cy="328771"/></a:xfrm><a:prstGeom prst="roundRect"><a:avLst><a:gd name="adj" fmla="val 50000"/></a:avLst></a:prstGeom><a:solidFill><a:schemeClr val="dk2"><a:alpha val="100000"/></a:schemeClr></a:solidFill><a:ln w="12700"><a:solidFill><a:schemeClr val="accent1"><a:alpha val="100000"/></a:schemeClr></a:solidFill><a:prstDash val="solid"/></a:ln></p:spPr></p:sp><p:sp><p:nvSpPr><p:cNvPr id="34" name="AutoShape 34"/><p:cNvSpPr/><p:nvPr/></p:nvSpPr><p:spPr><a:xfrm><a:off x="1328697" y="3282984"/><a:ext cx="625995" cy="155381"/></a:xfrm><a:prstGeom prst="rect"><a:avLst/></a:prstGeom><a:noFill/></p:spPr><p:txBody><a:bodyPr vert="horz" wrap="square" lIns="0" tIns="0" rIns="0" bIns="0" rtlCol="0" anchor="t" anchorCtr="0"><a:noAutofit/></a:bodyPr><a:lstStyle/><a:p><a:pPr algn="ctr"><a:lnSpc><a:spcPct val="100000"/></a:lnSpc><a:spcBef><a:spcPct val="0"/></a:spcBef><a:defRPr/></a:pPr><a:r><a:rPr lang="en-US" sz="1000"><a:solidFill><a:schemeClr val="lt1"><a:alpha val="100000"/></a:schemeClr></a:solidFill><a:latin typeface="Noto Sans SC"/><a:ea typeface="Noto Sans SC"/><a:cs typeface="Noto Sans SC"/></a:rPr><a:t>Impact</a:t></a:r><a:endParaRPr lang="en-US" sz="1100"/></a:p></p:txBody></p:sp><p:cxnSp><p:nvCxnSpPr><p:cNvPr id="35" name="Connector 35"/><p:cNvCxnSpPr/><p:nvPr/></p:nvCxnSpPr><p:spPr><a:xfrm><a:off x="3349075" y="3143411"/><a:ext cx="286876" cy="0"/></a:xfrm><a:prstGeom prst="line"><a:avLst/></a:prstGeom><a:ln w="34925"><a:solidFill><a:schemeClr val="accent1"/></a:solidFill><a:prstDash val="solid"/><a:headEnd type="none"/><a:tailEnd type="triangle"/></a:ln></p:spPr><p:style><a:lnRef idx="0"><a:schemeClr val="accent1"/></a:lnRef><a:fillRef idx="1"><a:schemeClr val="accent1"/></a:fillRef><a:effectRef idx="0"><a:schemeClr val="accent1"/></a:effectRef><a:fontRef idx="minor"><a:schemeClr val="lt1"/></a:fontRef></p:style></p:cxnSp><p:sp><p:nvSpPr><p:cNvPr id="36" name="AutoShape 36"/><p:cNvSpPr/><p:nvPr/></p:nvSpPr><p:spPr><a:xfrm><a:off x="5212070" y="2242198"/><a:ext cx="1767862" cy="1767862"/></a:xfrm><a:prstGeom prst="ellipse"><a:avLst/></a:prstGeom><a:solidFill><a:schemeClr val="accent1"><a:alpha val="100000"/></a:schemeClr></a:solidFill></p:spPr></p:sp><p:sp><p:nvSpPr><p:cNvPr id="37" name="AutoShape 37"/><p:cNvSpPr/><p:nvPr/></p:nvSpPr><p:spPr><a:xfrm><a:off x="5334745" y="2741678"/><a:ext cx="1519221" cy="316305"/></a:xfrm><a:prstGeom prst="rect"><a:avLst/></a:prstGeom><a:noFill/></p:spPr><p:txBody><a:bodyPr vert="horz" wrap="square" lIns="0" tIns="0" rIns="0" bIns="0" rtlCol="0" anchor="t" anchorCtr="0"><a:noAutofit/></a:bodyPr><a:lstStyle/><a:p><a:pPr algn="ctr"><a:lnSpc><a:spcPct val="120000"/></a:lnSpc><a:spcBef><a:spcPct val="0"/></a:spcBef><a:defRPr/></a:pPr><a:r><a:rPr lang="en-US" sz="1800"><a:solidFill><a:srgbClr val="FFFFFF"><a:alpha val="100000"/></a:srgbClr></a:solidFill><a:latin typeface="Noto Sans SC"/><a:ea typeface="Noto Sans SC"/><a:cs typeface="Noto Sans SC"/></a:rPr><a:t>Manufacturing</a:t></a:r><a:endParaRPr lang="en-US" sz="1100"/></a:p></p:txBody></p:sp><p:sp><p:nvSpPr><p:cNvPr id="38" name="TextBox 38"/><p:cNvSpPr txBox="1"/><p:nvPr/></p:nvSpPr><p:spPr><a:xfrm><a:off x="5265311" y="3105600"/><a:ext cx="1680580" cy="190500"/></a:xfrm><a:prstGeom prst="rect"><a:avLst/></a:prstGeom><a:noFill/></p:spPr><p:txBody><a:bodyPr vert="horz" wrap="square" lIns="0" tIns="0" rIns="0" bIns="0" rtlCol="0" anchor="t" anchorCtr="0"><a:spAutoFit/></a:bodyPr><a:lstStyle/><a:p><a:pPr algn="ctr"><a:lnSpc><a:spcPct val="120000"/></a:lnSpc><a:spcBef><a:spcPct val="0"/></a:spcBef></a:pPr><a:r><a:rPr lang="en-US" sz="1000"><a:solidFill><a:srgbClr val="FFFEFE"><a:alpha val="100000"/></a:srgbClr></a:solidFill><a:latin typeface="Noto Sans SC"/><a:ea typeface="Noto Sans SC"/><a:cs typeface="Noto Sans SC"/></a:rPr><a:t>Quality Anomaly</a:t></a:r><a:endParaRPr lang="en-US" sz="1000"><a:solidFill><a:srgbClr val="FFFEFE"><a:alpha val="100000"/></a:srgbClr></a:solidFill><a:latin typeface="Noto Sans SC"/><a:ea typeface="Noto Sans SC"/><a:cs typeface="Noto Sans SC"/></a:endParaRPr></a:p></p:txBody></p:sp><p:sp><p:nvSpPr><p:cNvPr id="39" name="TextBox 39"/><p:cNvSpPr txBox="1"/><p:nvPr/></p:nvSpPr><p:spPr><a:xfrm><a:off x="5265311" y="3326600"/><a:ext cx="1714621" cy="190500"/></a:xfrm><a:prstGeom prst="rect"><a:avLst/></a:prstGeom><a:noFill/></p:spPr><p:txBody><a:bodyPr vert="horz" wrap="square" lIns="0" tIns="0" rIns="0" bIns="0" rtlCol="0" anchor="t" anchorCtr="0"><a:spAutoFit/></a:bodyPr><a:lstStyle/><a:p><a:pPr algn="ctr"><a:lnSpc><a:spcPct val="120000"/></a:lnSpc><a:spcBef><a:spcPct val="0"/></a:spcBef></a:pPr><a:r><a:rPr lang="en-US" sz="1000"><a:solidFill><a:srgbClr val="FFFDFD"><a:alpha val="100000"/></a:srgbClr></a:solidFill><a:latin typeface="Noto Sans SC"/><a:ea typeface="Noto Sans SC"/><a:cs typeface="Noto Sans SC"/></a:rPr><a:t>Root Cause</a:t></a:r><a:endParaRPr lang="en-US" sz="1000"><a:solidFill><a:srgbClr val="FFFDFD"><a:alpha val="100000"/></a:srgbClr></a:solidFill><a:latin typeface="Noto Sans SC"/><a:ea typeface="Noto Sans SC"/><a:cs typeface="Noto Sans SC"/></a:endParaRPr></a:p></p:txBody></p:sp><p:sp><p:nvSpPr><p:cNvPr id="40" name="TextBox 40"/><p:cNvSpPr txBox="1"/><p:nvPr/></p:nvSpPr><p:spPr><a:xfrm><a:off x="2688241" y="1444093"/><a:ext cx="3427880" cy="247650"/></a:xfrm><a:prstGeom prst="rect"><a:avLst/></a:prstGeom><a:noFill/></p:spPr><p:txBody><a:bodyPr vert="horz" wrap="square" lIns="0" tIns="0" rIns="0" bIns="0" rtlCol="0" anchor="t" anchorCtr="0"><a:spAutoFit/></a:bodyPr><a:lstStyle/><a:p><a:pPr algn="r"><a:lnSpc><a:spcPct val="120000"/></a:lnSpc><a:spcBef><a:spcPct val="0"/></a:spcBef></a:pPr><a:r><a:rPr lang="en-US" sz="1300"><a:solidFill><a:srgbClr val="FFFFFF"><a:alpha val="100000"/></a:srgbClr></a:solidFill><a:latin typeface="Noto Sans SC"/><a:ea typeface="Noto Sans SC"/><a:cs typeface="Noto Sans SC"/></a:rPr><a:t>8D Method — Systematic Problem Solving</a:t></a:r><a:endParaRPr lang="en-US" sz="1300"><a:solidFill><a:srgbClr val="FFFFFF"><a:alpha val="100000"/></a:srgbClr></a:solidFill><a:latin typeface="Noto Sans SC"/><a:ea typeface="Noto Sans SC"/><a:cs typeface="Noto Sans SC"/></a:endParaRPr></a:p></p:txBody></p:sp><p:sp><p:nvSpPr><p:cNvPr id="41" name="TextBox 41"/><p:cNvSpPr txBox="1"/><p:nvPr/></p:nvSpPr><p:spPr><a:xfrm><a:off x="6079045" y="4565156"/><a:ext cx="4056196" cy="247650"/></a:xfrm><a:prstGeom prst="rect"><a:avLst/></a:prstGeom><a:noFill/></p:spPr><p:txBody><a:bodyPr vert="horz" wrap="square" lIns="0" tIns="0" rIns="0" bIns="0" rtlCol="0" anchor="t" anchorCtr="0"><a:spAutoFit/></a:bodyPr><a:lstStyle/><a:p><a:pPr algn="l"><a:lnSpc><a:spcPct val="120000"/></a:lnSpc><a:spcBef><a:spcPct val="0"/></a:spcBef></a:pPr><a:r><a:rPr lang="en-US" sz="1300"><a:solidFill><a:srgbClr val="FFFFFF"><a:alpha val="100000"/></a:srgbClr></a:solidFill><a:latin typeface="Noto Sans SC"/><a:ea typeface="Noto Sans SC"/><a:cs typeface="Noto Sans SC"/></a:rPr><a:t>8D Report — Standardized Output</a:t></a:r><a:endParaRPr lang="en-US" sz="1300"><a:solidFill><a:srgbClr val="FFFFFF"><a:alpha val="100000"/></a:srgbClr></a:solidFill><a:latin typeface="Noto Sans SC"/><a:ea typeface="Noto Sans SC"/><a:cs typeface="Noto Sans SC"/></a:endParaRPr></a:p></p:txBody></p:sp><p:sp><p:nvSpPr><p:cNvPr id="42" name="AutoShape 42"/><p:cNvSpPr/><p:nvPr/></p:nvSpPr><p:spPr><a:xfrm><a:off x="6945891" y="2979467"/><a:ext cx="465305" cy="327889"/></a:xfrm><a:prstGeom prst="rightArrow"><a:avLst/></a:prstGeom><a:solidFill><a:schemeClr val="accent1"><a:alpha val="100000"/></a:schemeClr></a:solidFill></p:spPr></p:sp><p:sp><p:nvSpPr><p:cNvPr id="43" name="AutoShape 43"/><p:cNvSpPr/><p:nvPr/></p:nvSpPr><p:spPr><a:xfrm rot="10800000"><a:off x="4780807" y="2979467"/><a:ext cx="465305" cy="327889"/></a:xfrm><a:prstGeom prst="rightArrow"><a:avLst/></a:prstGeom><a:solidFill><a:schemeClr val="accent1"><a:alpha val="100000"/></a:schemeClr></a:solidFill></p:spPr></p:sp><p:cxnSp><p:nvCxnSpPr><p:cNvPr id="44" name="Connector 44"/><p:cNvCxnSpPr/><p:nvPr/></p:nvCxnSpPr><p:spPr><a:xfrm flipH="1"><a:off x="8537642" y="3143411"/><a:ext cx="286876" cy="0"/></a:xfrm><a:prstGeom prst="line"><a:avLst/></a:prstGeom><a:ln w="34925"><a:solidFill><a:schemeClr val="accent1"/></a:solidFill><a:prstDash val="solid"/><a:headEnd type="none"/><a:tailEnd type="triangle"/></a:ln></p:spPr><p:style><a:lnRef idx="0"><a:schemeClr val="accent1"/></a:lnRef><a:fillRef idx="1"><a:schemeClr val="accent1"/></a:fillRef><a:effectRef idx="0"><a:schemeClr val="accent1"/></a:effectRef><a:fontRef idx="minor"><a:schemeClr val="lt1"/></a:fontRef></p:style></p:cxnSp><p:sp><p:nvSpPr><p:cNvPr id="45" name="AutoShape 45"/><p:cNvSpPr/><p:nvPr/></p:nvSpPr><p:spPr><a:xfrm><a:off x="1483936" y="5351942"/><a:ext cx="9160630" cy="1036393"/></a:xfrm><a:prstGeom prst="roundRect"><a:avLst><a:gd name="adj" fmla="val 50000"/></a:avLst></a:prstGeom><a:solidFill><a:schemeClr val="lt2"><a:alpha val="100000"/></a:schemeClr></a:solidFill></p:spPr></p:sp><p:sp><p:nvSpPr><p:cNvPr id="46" name="TextBox 46"/><p:cNvSpPr txBox="1"/><p:nvPr/></p:nvSpPr><p:spPr><a:xfrm><a:off x="2831119" y="5566635"/><a:ext cx="1630680" cy="615315"/></a:xfrm><a:prstGeom prst="rect"><a:avLst/></a:prstGeom><a:noFill/></p:spPr><p:txBody><a:bodyPr vert="horz" wrap="square" lIns="91440" tIns="45720" rIns="91440" bIns="45720" rtlCol="0" anchor="ctr" anchorCtr="0"><a:spAutoFit/></a:bodyPr><a:lstStyle/><a:p><a:pPr algn="just"><a:lnSpc><a:spcPct val="110000"/></a:lnSpc><a:spcBef><a:spcPct val="0"/></a:spcBef></a:pPr><a:r><a:rPr lang="en-US" sz="1000"><a:solidFill><a:schemeClr val="dk1"><a:alpha val="100000"/></a:schemeClr></a:solidFill><a:latin typeface="Noto Sans SC"/><a:ea typeface="Noto Sans SC"/><a:cs typeface="Noto Sans SC"/></a:rPr><a:t>Reduce Cost of Quality</a:t></a:r><a:endParaRPr lang="en-US" sz="1000"><a:solidFill><a:schemeClr val="dk1"><a:alpha val="100000"/></a:schemeClr></a:solidFill><a:latin typeface="Noto Sans SC"/><a:ea typeface="Noto Sans SC"/><a:cs typeface="Noto Sans SC"/></a:endParaRPr></a:p></p:txBody></p:sp><p:sp><p:nvSpPr><p:cNvPr id="47" name="AutoShape 47"/><p:cNvSpPr/><p:nvPr/></p:nvSpPr><p:spPr><a:xfrm><a:off x="4912805" y="5596318"/><a:ext cx="547688" cy="547688"/></a:xfrm><a:prstGeom prst="ellipse"><a:avLst/></a:prstGeom><a:solidFill><a:schemeClr val="accent1"><a:alpha val="100000"/></a:schemeClr></a:solidFill></p:spPr></p:sp><p:sp><p:nvSpPr><p:cNvPr id="48" name="AutoShape 48"/><p:cNvSpPr/><p:nvPr/></p:nvSpPr><p:spPr><a:xfrm><a:off x="7589425" y="5596318"/><a:ext cx="547688" cy="547688"/></a:xfrm><a:prstGeom prst="ellipse"><a:avLst/></a:prstGeom><a:solidFill><a:schemeClr val="accent1"><a:alpha val="100000"/></a:schemeClr></a:solidFill></p:spPr></p:sp><p:sp><p:nvSpPr><p:cNvPr id="49" name="AutoShape 49"/><p:cNvSpPr/><p:nvPr/></p:nvSpPr><p:spPr><a:xfrm><a:off x="2265712" y="5596318"/><a:ext cx="547688" cy="547688"/></a:xfrm><a:prstGeom prst="ellipse"><a:avLst/></a:prstGeom><a:solidFill><a:schemeClr val="accent1"><a:alpha val="100000"/></a:schemeClr></a:solidFill></p:spPr></p:sp><p:sp><p:nvSpPr><p:cNvPr id="50" name="Freeform 50"/><p:cNvSpPr/><p:nvPr/></p:nvSpPr><p:spPr><a:xfrm><a:off x="2402586" y="5707380"/><a:ext cx="285655" cy="340043"/></a:xfrm><a:custGeom><a:avLst/><a:gdLst/><a:ahLst/><a:cxnLst/><a:rect l="l" t="t" r="r" b="b"/><a:pathLst><a:path w="401" h="478"><a:moveTo><a:pt x="401" y="89"/></a:moveTo><a:lnTo><a:pt x="401" y="293"/></a:lnTo><a:cubicBezTo><a:pt x="292" y="212"/><a:pt x="182" y="375"/><a:pt x="73" y="293"/></a:cubicBezTo><a:lnTo><a:pt x="73" y="89"/></a:lnTo><a:cubicBezTo><a:pt x="182" y="171"/><a:pt x="292" y="7"/><a:pt x="401" y="89"/></a:cubicBezTo><a:close/></a:path><a:path w="401" h="478"><a:moveTo><a:pt x="39" y="0"/></a:moveTo><a:cubicBezTo><a:pt x="18" y="0"/><a:pt x="0" y="17"/><a:pt x="0" y="39"/></a:cubicBezTo><a:cubicBezTo><a:pt x="0" y="54"/><a:pt x="9" y="68"/><a:pt x="23" y="74"/></a:cubicBezTo><a:lnTo><a:pt x="23" y="478"/></a:lnTo><a:lnTo><a:pt x="56" y="478"/></a:lnTo><a:lnTo><a:pt x="56" y="74"/></a:lnTo><a:cubicBezTo><a:pt x="69" y="68"/><a:pt x="78" y="54"/><a:pt x="78" y="39"/></a:cubicBezTo><a:cubicBezTo><a:pt x="78" y="17"/><a:pt x="61" y="0"/><a:pt x="39" y="0"/></a:cubicBezTo></a:path></a:pathLst></a:custGeom><a:solidFill><a:srgbClr val="FFFFFF"><a:alpha val="100000"/></a:srgbClr></a:solidFill></p:spPr></p:sp><p:sp><p:nvSpPr><p:cNvPr id="51" name="TextBox 51"/><p:cNvSpPr txBox="1"/><p:nvPr/></p:nvSpPr><p:spPr><a:xfrm><a:off x="5476142" y="5566635"/><a:ext cx="1630680" cy="615315"/></a:xfrm><a:prstGeom prst="rect"><a:avLst/></a:prstGeom><a:noFill/></p:spPr><p:txBody><a:bodyPr vert="horz" wrap="square" lIns="91440" tIns="45720" rIns="91440" bIns="45720" rtlCol="0" anchor="ctr" anchorCtr="0"><a:spAutoFit/></a:bodyPr><a:lstStyle/><a:p><a:pPr algn="just"><a:lnSpc><a:spcPct val="110000"/></a:lnSpc><a:spcBef><a:spcPct val="0"/></a:spcBef></a:pPr><a:r><a:rPr lang="en-US" sz="1000"><a:solidFill><a:schemeClr val="dk1"><a:alpha val="100000"/></a:schemeClr></a:solidFill><a:latin typeface="Noto Sans SC"/><a:ea typeface="Noto Sans SC"/><a:cs typeface="Noto Sans SC"/></a:rPr><a:t>Shorten Resolution Cycle</a:t></a:r><a:endParaRPr lang="en-US" sz="1000"><a:solidFill><a:schemeClr val="dk1"><a:alpha val="100000"/></a:schemeClr></a:solidFill><a:latin typeface="Noto Sans SC"/><a:ea typeface="Noto Sans SC"/><a:cs typeface="Noto Sans SC"/></a:endParaRPr></a:p></p:txBody></p:sp><p:sp><p:nvSpPr><p:cNvPr id="52" name="TextBox 52"/><p:cNvSpPr txBox="1"/><p:nvPr/></p:nvSpPr><p:spPr><a:xfrm><a:off x="8154848" y="5566635"/><a:ext cx="1630680" cy="615315"/></a:xfrm><a:prstGeom prst="rect"><a:avLst/></a:prstGeom><a:noFill/></p:spPr><p:txBody><a:bodyPr vert="horz" wrap="square" lIns="91440" tIns="45720" rIns="91440" bIns="45720" rtlCol="0" anchor="ctr" anchorCtr="0"><a:spAutoFit/></a:bodyPr><a:lstStyle/><a:p><a:pPr algn="just"><a:lnSpc><a:spcPct val="110000"/></a:lnSpc><a:spcBef><a:spcPct val="0"/></a:spcBef></a:pPr><a:r><a:rPr lang="en-US" sz="1000"><a:solidFill><a:schemeClr val="dk1"><a:alpha val="100000"/></a:schemeClr></a:solidFill><a:latin typeface="Noto Sans SC"/><a:ea typeface="Noto Sans SC"/><a:cs typeface="Noto Sans SC"/></a:rPr><a:t>Improve Customer Satisfaction</a:t></a:r><a:endParaRPr lang="en-US" sz="1000"><a:solidFill><a:schemeClr val="dk1"><a:alpha val="100000"/></a:schemeClr></a:solidFill><a:latin typeface="Noto Sans SC"/><a:ea typeface="Noto Sans SC"/><a:cs typeface="Noto Sans SC"/></a:endParaRPr></a:p></p:txBody></p:sp><p:sp><p:nvSpPr><p:cNvPr id="53" name="Freeform 53"/><p:cNvSpPr/><p:nvPr/></p:nvSpPr><p:spPr><a:xfrm flipH="1"><a:off x="4554021" y="5588496"/><a:ext cx="104644" cy="563284"/></a:xfrm><a:custGeom><a:avLst/><a:gdLst/><a:ahLst/><a:cxnLst/><a:rect l="l" t="t" r="r" b="b"/><a:pathLst><a:path w="6350" h="225425"><a:moveTo><a:pt x="0" y="0"/></a:moveTo><a:lnTo><a:pt x="0" y="225425"/></a:lnTo></a:path></a:pathLst></a:custGeom><a:noFill/><a:ln w="12700"><a:solidFill><a:srgbClr val="747993"><a:alpha val="100000"/></a:srgbClr></a:solidFill><a:prstDash val="solid"/></a:ln></p:spPr></p:sp><p:sp><p:nvSpPr><p:cNvPr id="54" name="Freeform 54"/><p:cNvSpPr/><p:nvPr/></p:nvSpPr><p:spPr><a:xfrm flipH="1"><a:off x="7220036" y="5588496"/><a:ext cx="104644" cy="563284"/></a:xfrm><a:custGeom><a:avLst/><a:gdLst/><a:ahLst/><a:cxnLst/><a:rect l="l" t="t" r="r" b="b"/><a:pathLst><a:path w="6350" h="225425"><a:moveTo><a:pt x="0" y="0"/></a:moveTo><a:lnTo><a:pt x="0" y="225425"/></a:lnTo></a:path></a:pathLst></a:custGeom><a:noFill/><a:ln w="12700"><a:solidFill><a:srgbClr val="747993"><a:alpha val="100000"/></a:srgbClr></a:solidFill><a:prstDash val="solid"/></a:ln></p:spPr></p:sp><p:sp><p:nvSpPr><p:cNvPr id="55" name="AutoShape 55"/><p:cNvSpPr/><p:nvPr/></p:nvSpPr><p:spPr><a:xfrm><a:off x="2402586" y="2875592"/><a:ext cx="790839" cy="562773"/></a:xfrm><a:prstGeom prst="rect"><a:avLst/></a:prstGeom><a:noFill/></p:spPr><p:txBody><a:bodyPr vert="horz" wrap="square" lIns="0" tIns="0" rIns="0" bIns="0" rtlCol="0" anchor="ctr" anchorCtr="0"><a:noAutofit/></a:bodyPr><a:lstStyle/><a:p><a:pPr algn="ctr"><a:lnSpc><a:spcPct val="120000"/></a:lnSpc><a:spcBef><a:spcPct val="0"/></a:spcBef><a:defRPr/></a:pPr><a:r><a:rPr lang="en-US" sz="1200"><a:solidFill><a:srgbClr val="FDFCFC"><a:alpha val="100000"/></a:srgbClr></a:solidFill><a:latin typeface="Noto Sans SC"/><a:ea typeface="Noto Sans SC"/><a:cs typeface="Noto Sans SC"/></a:rPr><a:t>Problem Analysis</a:t></a:r><a:endParaRPr lang="en-US" sz="1100"/></a:p></p:txBody></p:sp><p:sp><p:nvSpPr><p:cNvPr id="56" name="TextBox 56"/><p:cNvSpPr txBox="1"/><p:nvPr/></p:nvSpPr><p:spPr><a:xfrm><a:off x="349788" y="-1786001"/><a:ext cx="11239500" cy="914400"/></a:xfrm><a:prstGeom prst="rect"><a:avLst/></a:prstGeom></p:spPr><p:txBody><a:bodyPr vert="horz" wrap="square" lIns="123825" tIns="123825" rIns="57150" bIns="123825" rtlCol="0" anchor="ctr" anchorCtr="0"><a:noAutofit/></a:bodyPr><a:lstStyle/><a:p><a:pPr><a:lnSpc><a:spcPct val="100000"/></a:lnSpc><a:spcBef><a:spcPts val="375"/></a:spcBef></a:pPr><a:endParaRPr lang="en-US" sz="900"><a:solidFill><a:srgbClr val="000000"><a:alpha val="100000"/></a:srgbClr></a:solidFill><a:latin typeface="Noto Sans SC"/><a:ea typeface="Noto Sans SC"/><a:cs typeface="Noto Sans SC"/></a:endParaRPr></a:p></p:txBody></p:sp><p:sp><p:nvSpPr><p:cNvPr id="57" name="AutoShape 57"/><p:cNvSpPr/><p:nvPr/></p:nvSpPr><p:spPr><a:xfrm><a:off x="8907152" y="2927198"/><a:ext cx="963046" cy="432426"/></a:xfrm><a:prstGeom prst="rect"><a:avLst/></a:prstGeom><a:noFill/></p:spPr><p:txBody><a:bodyPr vert="horz" wrap="square" lIns="0" tIns="0" rIns="0" bIns="0" rtlCol="0" anchor="ctr" anchorCtr="0"><a:noAutofit/></a:bodyPr><a:lstStyle/><a:p><a:pPr algn="ctr"><a:lnSpc><a:spcPct val="120000"/></a:lnSpc><a:spcBef><a:spcPct val="0"/></a:spcBef><a:defRPr/></a:pPr><a:r><a:rPr lang="en-US" sz="1200"><a:solidFill><a:srgbClr val="FDFCFC"><a:alpha val="100000"/></a:srgbClr></a:solidFill><a:latin typeface="Noto Sans SC"/><a:ea typeface="Noto Sans SC"/><a:cs typeface="Noto Sans SC"/></a:rPr><a:t>Prevention Mechanism</a:t></a:r><a:endParaRPr lang="en-US" sz="1100"/></a:p></p:txBody></p:sp><p:sp><p:nvSpPr><p:cNvPr id="58" name="Freeform 58"/><p:cNvSpPr/><p:nvPr/></p:nvSpPr><p:spPr><a:xfrm><a:off x="5036995" y="5721505"/><a:ext cx="297749" cy="297749"/></a:xfrm><a:custGeom><a:avLst/><a:gdLst/><a:ahLst/><a:cxnLst/><a:rect l="l" t="t" r="r" b="b"/><a:pathLst><a:path w="304800" h="304800"><a:moveTo><a:pt x="147409" y="185366"/></a:moveTo><a:lnTo><a:pt x="66913" y="266338"/></a:lnTo><a:lnTo><a:pt x="66913" y="47987"/></a:lnTo><a:lnTo><a:pt x="228371" y="47987"/></a:lnTo><a:lnTo><a:pt x="228371" y="266338"/></a:lnTo><a:lnTo><a:pt x="147409" y="185366"/></a:lnTo></a:path></a:pathLst></a:custGeom><a:solidFill><a:srgbClr val="FFFFFF"><a:alpha val="100000"/></a:srgbClr></a:solidFill></p:spPr></p:sp><p:sp><p:nvSpPr><p:cNvPr id="59" name="Freeform 59"/><p:cNvSpPr/><p:nvPr/></p:nvSpPr><p:spPr><a:xfrm><a:off x="7707638" y="5749597"/><a:ext cx="312757" cy="241082"/></a:xfrm><a:custGeom><a:avLst/><a:gdLst/><a:ahLst/><a:cxnLst/><a:rect l="l" t="t" r="r" b="b"/><a:pathLst><a:path w="304800" h="304800"><a:moveTo><a:pt x="261518" y="97841"/></a:moveTo><a:cubicBezTo><a:pt x="249460" y="74143"/><a:pt x="230657" y="55340"/><a:pt x="207655" y="43605"/></a:cubicBezTo><a:lnTo><a:pt x="206959" y="43282"/></a:lnTo><a:lnTo><a:pt x="186538" y="84277"/></a:lnTo><a:cubicBezTo><a:pt x="201292" y="91802"/><a:pt x="212998" y="103508"/><a:pt x="220323" y="117834"/></a:cubicBezTo><a:lnTo><a:pt x="220523" y="118262"/></a:lnTo><a:lnTo><a:pt x="261518" y="97841"/></a:lnTo><a:close/><a:moveTo><a:pt x="261518" y="206959"/></a:moveTo><a:lnTo><a:pt x="220523" y="186538"/></a:lnTo><a:cubicBezTo><a:pt x="212998" y="201292"/><a:pt x="201292" y="212998"/><a:pt x="186966" y="220323"/></a:cubicBezTo><a:lnTo><a:pt x="186538" y="220523"/></a:lnTo><a:lnTo><a:pt x="206959" y="261518"/></a:lnTo><a:cubicBezTo><a:pt x="230657" y="249460"/><a:pt x="249460" y="230657"/><a:pt x="261195" y="207655"/></a:cubicBezTo><a:lnTo><a:pt x="261518" y="206959"/></a:lnTo><a:close/><a:moveTo><a:pt x="97841" y="43282"/></a:moveTo><a:cubicBezTo><a:pt x="74143" y="55340"/><a:pt x="55340" y="74143"/><a:pt x="43605" y="97145"/></a:cubicBezTo><a:lnTo><a:pt x="43282" y="97841"/></a:lnTo><a:lnTo><a:pt x="84277" y="118262"/></a:lnTo><a:cubicBezTo><a:pt x="91802" y="103508"/><a:pt x="103508" y="91802"/><a:pt x="117834" y="84477"/></a:cubicBezTo><a:lnTo><a:pt x="118262" y="84277"/></a:lnTo><a:lnTo><a:pt x="97841" y="43282"/></a:lnTo><a:close/><a:moveTo><a:pt x="43282" y="206959"/></a:moveTo><a:cubicBezTo><a:pt x="55340" y="230657"/><a:pt x="74143" y="249460"/><a:pt x="97145" y="261195"/></a:cubicBezTo><a:lnTo><a:pt x="97841" y="261518"/></a:lnTo><a:lnTo><a:pt x="118262" y="220523"/></a:lnTo><a:cubicBezTo><a:pt x="103508" y="212998"/><a:pt x="91802" y="201292"/><a:pt x="84477" y="186966"/></a:cubicBezTo><a:lnTo><a:pt x="84277" y="186538"/></a:lnTo><a:lnTo><a:pt x="43282" y="206959"/></a:lnTo><a:close/><a:moveTo><a:pt x="152400" y="304800"/></a:moveTo><a:cubicBezTo><a:pt x="68228" y="304800"/><a:pt x="0" y="236572"/><a:pt x="0" y="152400"/></a:cubicBezTo><a:cubicBezTo><a:pt x="0" y="68228"/><a:pt x="68228" y="0"/><a:pt x="152400" y="0"/></a:cubicBezTo><a:lnTo><a:pt x="152400" y="0"/></a:lnTo><a:cubicBezTo><a:pt x="236572" y="0"/><a:pt x="304800" y="68228"/><a:pt x="304800" y="152400"/></a:cubicBezTo><a:cubicBezTo><a:pt x="304800" y="236572"/><a:pt x="236572" y="304800"/><a:pt x="152400" y="304800"/></a:cubicBezTo><a:lnTo><a:pt x="152400" y="304800"/></a:lnTo><a:close/><a:moveTo><a:pt x="152400" y="198120"/></a:moveTo><a:cubicBezTo><a:pt x="177651" y="198120"/><a:pt x="198120" y="177651"/><a:pt x="198120" y="152400"/></a:cubicBezTo><a:cubicBezTo><a:pt x="198120" y="127149"/><a:pt x="177651" y="106680"/><a:pt x="152400" y="106680"/></a:cubicBezTo><a:lnTo><a:pt x="152400" y="106680"/></a:lnTo><a:cubicBezTo><a:pt x="127149" y="106680"/><a:pt x="106680" y="127149"/><a:pt x="106680" y="152400"/></a:cubicBezTo><a:cubicBezTo><a:pt x="106680" y="177651"/><a:pt x="127149" y="198120"/><a:pt x="152400" y="198120"/></a:cubicBezTo><a:lnTo><a:pt x="152400" y="198120"/></a:lnTo><a:close/></a:path></a:pathLst></a:custGeom><a:solidFill><a:srgbClr val="F8F8FB"><a:alpha val="100000"/></a:srgbClr></a:solidFill></p:spPr></p:sp><p:sp><p:nvSpPr><p:cNvPr id="60" name="TextBox 60"/><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Application Scenarios & Value</a:t></a:r><a:endParaRPr lang="en-US" sz="3000" b="1"><a:solidFill><a:schemeClr val="dk2"><a:alpha val="100000"/></a:schemeClr></a:solidFill><a:latin typeface="Noto Sans SC"/><a:ea typeface="Noto Sans SC"/><a:cs typeface="Noto Sans SC"/></a:endParaRPr></a:p></p:txBody></p:sp></p:spTree></p:cSld><p:clrMapOvr><a:masterClrMapping/></p:clrMapOvr></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900030" name="AutoShape 2"/>
          <p:cNvSpPr/>
          <p:nvPr/>
        </p:nvSpPr>
        <p:spPr>
          <a:xfrm>
            <a:off x="2504214" y="2359284"/>
            <a:ext cx="7183573" cy="3148334"/>
          </a:xfrm>
          <a:prstGeom prst="roundRect">
            <a:avLst>
              <a:gd name="adj" fmla="val 16667"/>
            </a:avLst>
          </a:prstGeom>
          <a:solidFill>
            <a:srgbClr val="FFFFFF">
              <a:alpha val="61000"/>
            </a:srgbClr>
          </a:solidFill>
          <a:ln w="19050">
            <a:solidFill>
              <a:schemeClr val="lt1">
                <a:alpha val="100000"/>
              </a:schemeClr>
            </a:solidFill>
            <a:prstDash val="solid"/>
          </a:ln>
        </p:spPr>
      </p:sp>
      <p:sp>
        <p:nvSpPr>
          <p:cNvPr id="900011" name="TextBox 3"/>
          <p:cNvSpPr txBox="1"/>
          <p:nvPr/>
        </p:nvSpPr>
        <p:spPr>
          <a:xfrm>
            <a:off x="3248487" y="3558795"/>
            <a:ext cx="5695028" cy="1561028"/>
          </a:xfrm>
          <a:prstGeom prst="rect">
            <a:avLst/>
          </a:prstGeom>
          <a:noFill/>
        </p:spPr>
        <p:txBody>
          <a:bodyPr vert="horz" wrap="square" lIns="91440" tIns="45720" rIns="91440" bIns="45720" rtlCol="0" anchor="t" anchorCtr="0">
            <a:normAutofit/>
          </a:bodyPr>
          <a:lstStyle/>
          <a:p>
            <a:pPr algn="ctr">
              <a:lnSpc>
                <a:spcPct val="100000"/>
              </a:lnSpc>
            </a:pPr>
            <a:r>
              <a:rPr lang="en-US" sz="3600">
                <a:solidFill>
                  <a:srgbClr val="000000">
                    <a:alpha val="100000"/>
                  </a:srgbClr>
                </a:solidFill>
                <a:latin typeface="Noto Sans SC Black"/>
                <a:ea typeface="Noto Sans SC Black"/>
                <a:cs typeface="Noto Sans SC Black"/>
              </a:rPr>
              <a:t>8D Eight Steps Explained</a:t>
            </a:r>
            <a:endParaRPr lang="en-US" sz="3600">
              <a:solidFill>
                <a:srgbClr val="000000">
                  <a:alpha val="100000"/>
                </a:srgbClr>
              </a:solidFill>
              <a:latin typeface="Noto Sans SC Black"/>
              <a:ea typeface="Noto Sans SC Black"/>
              <a:cs typeface="Noto Sans SC Black"/>
            </a:endParaRPr>
          </a:p>
        </p:txBody>
      </p:sp>
      <p:sp>
        <p:nvSpPr>
          <p:cNvPr id="900013" name="AutoShape 4"/>
          <p:cNvSpPr/>
          <p:nvPr/>
        </p:nvSpPr>
        <p:spPr>
          <a:xfrm>
            <a:off x="5190911" y="1574924"/>
            <a:ext cx="1733978" cy="1733978"/>
          </a:xfrm>
          <a:prstGeom prst="ellipse">
            <a:avLst/>
          </a:prstGeom>
          <a:solidFill>
            <a:srgbClr val="285EF8">
              <a:alpha val="100000"/>
            </a:srgbClr>
          </a:solidFill>
        </p:spPr>
      </p:sp>
      <p:sp>
        <p:nvSpPr>
          <p:cNvPr id="900010" name="TextBox 5"/>
          <p:cNvSpPr txBox="1"/>
          <p:nvPr/>
        </p:nvSpPr>
        <p:spPr>
          <a:xfrm>
            <a:off x="5180565" y="1741915"/>
            <a:ext cx="1754670" cy="1399996"/>
          </a:xfrm>
          <a:prstGeom prst="rect">
            <a:avLst/>
          </a:prstGeom>
          <a:noFill/>
        </p:spPr>
        <p:txBody>
          <a:bodyPr vert="horz" wrap="square" lIns="91440" tIns="45720" rIns="91440" bIns="45720" rtlCol="0" anchor="ctr" anchorCtr="0">
            <a:normAutofit/>
          </a:bodyPr>
          <a:lstStyle/>
          <a:p>
            <a:pPr algn="ctr">
              <a:lnSpc>
                <a:spcPct val="80000"/>
              </a:lnSpc>
            </a:pPr>
            <a:r>
              <a:rPr lang="en-US" sz="7200">
                <a:solidFill>
                  <a:srgbClr val="FFFFFF">
                    <a:alpha val="100000"/>
                  </a:srgbClr>
                </a:solidFill>
                <a:latin typeface="Noto Sans SC Black"/>
                <a:ea typeface="Noto Sans SC Black"/>
                <a:cs typeface="Noto Sans SC Black"/>
              </a:rPr>
              <a:t>02</a:t>
            </a:r>
            <a:endParaRPr lang="en-US" sz="7200">
              <a:solidFill>
                <a:srgbClr val="FFFFFF">
                  <a:alpha val="100000"/>
                </a:srgbClr>
              </a:solidFill>
              <a:latin typeface="Noto Sans SC Black"/>
              <a:ea typeface="Noto Sans SC Black"/>
              <a:cs typeface="Noto Sans SC Black"/>
            </a:endParaRPr>
          </a:p>
        </p:txBody>
      </p:sp>
      <p:sp>
        <p:nvSpPr>
          <p:cNvPr id="900032" name="AutoShape 6"/>
          <p:cNvSpPr/>
          <p:nvPr/>
        </p:nvSpPr>
        <p:spPr>
          <a:xfrm>
            <a:off x="5891485" y="5341204"/>
            <a:ext cx="332830" cy="332828"/>
          </a:xfrm>
          <a:prstGeom prst="ellipse">
            <a:avLst/>
          </a:prstGeom>
          <a:solidFill>
            <a:srgbClr val="7D9EFA">
              <a:alpha val="100000"/>
            </a:srgbClr>
          </a:solidFill>
          <a:ln w="19050">
            <a:solidFill>
              <a:schemeClr val="lt1">
                <a:alpha val="100000"/>
              </a:schemeClr>
            </a:solidFill>
            <a:prstDash val="solid"/>
          </a:ln>
        </p:spPr>
      </p:sp>
      <p:sp>
        <p:nvSpPr>
          <p:cNvPr id="900033" name="Freeform 7"/>
          <p:cNvSpPr/>
          <p:nvPr/>
        </p:nvSpPr>
        <p:spPr>
          <a:xfrm rot="18900000" flipV="1">
            <a:off x="5989150" y="5438868"/>
            <a:ext cx="137500" cy="137500"/>
          </a:xfrm>
          <a:custGeom>
            <a:avLst/>
            <a:gdLst/>
            <a:ahLst/>
            <a:cxnLst/>
            <a:rect l="l" t="t" r="r" b="b"/>
            <a:pathLst>
              <a:path w="433225" h="433225">
                <a:moveTo>
                  <a:pt x="377976" y="53751"/>
                </a:moveTo>
                <a:lnTo>
                  <a:pt x="379474" y="55249"/>
                </a:lnTo>
                <a:lnTo>
                  <a:pt x="379474" y="53751"/>
                </a:lnTo>
                <a:close/>
                <a:moveTo>
                  <a:pt x="0" y="0"/>
                </a:moveTo>
                <a:lnTo>
                  <a:pt x="379474" y="0"/>
                </a:lnTo>
                <a:lnTo>
                  <a:pt x="433225" y="0"/>
                </a:lnTo>
                <a:lnTo>
                  <a:pt x="433225" y="53751"/>
                </a:lnTo>
                <a:lnTo>
                  <a:pt x="433225" y="433225"/>
                </a:lnTo>
                <a:lnTo>
                  <a:pt x="379474" y="433225"/>
                </a:lnTo>
                <a:lnTo>
                  <a:pt x="379474" y="100332"/>
                </a:lnTo>
                <a:lnTo>
                  <a:pt x="95679" y="384127"/>
                </a:lnTo>
                <a:lnTo>
                  <a:pt x="57671" y="346119"/>
                </a:lnTo>
                <a:lnTo>
                  <a:pt x="350039" y="53751"/>
                </a:lnTo>
                <a:lnTo>
                  <a:pt x="0" y="53751"/>
                </a:lnTo>
                <a:close/>
              </a:path>
            </a:pathLst>
          </a:custGeom>
          <a:solidFill>
            <a:srgbClr val="FFFFFF">
              <a:alpha val="100000"/>
            </a:srgbClr>
          </a:solidFill>
        </p:spPr>
      </p:sp>
    </p:spTree>
  </p:cSld>
  <p:clrMapOvr>
    <a:masterClrMapping/>
  </p:clrMapOvr>
</p:sld>
</file>

<file path=ppt/slides/slide8.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D1: Establish the Problem-Solving Team</a:t></a:r><a:endParaRPr lang="en-US" sz="3000" b="1"><a:solidFill><a:schemeClr val="dk2"><a:alpha val="100000"/></a:schemeClr></a:solidFill><a:latin typeface="Noto Sans SC"/><a:ea typeface="Noto Sans SC"/><a:cs typeface="Noto Sans SC"/></a:endParaRPr></a:p></p:txBody></p:sp><p:sp><p:nvSpPr><p:cNvPr id="3" name="AutoShape 3"/><p:cNvSpPr/><p:nvPr/></p:nvSpPr><p:spPr><a:xfrm><a:off x="515104" y="1943785"/><a:ext cx="3637467" cy="1772200"/></a:xfrm><a:prstGeom prst="roundRect"><a:avLst><a:gd name="adj" fmla="val 7233"/></a:avLst></a:prstGeom><a:solidFill><a:schemeClr val="lt2"><a:alpha val="60000"/></a:schemeClr></a:solidFill></p:spPr></p:sp><p:sp><p:nvSpPr><p:cNvPr id="4" name="TextBox 4"/><p:cNvSpPr txBox="1"/><p:nvPr/></p:nvSpPr><p:spPr><a:xfrm><a:off x="740613" y="2105555"/><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The problem-solving team should include cross-departmental, cross-functional members from quality, production, engineering, procurement, and other relevant areas for comprehensive analysis.</a:t></a:r><a:endParaRPr lang="en-US" sz="1500"><a:solidFill><a:schemeClr val="dk1"><a:alpha val="100000"/></a:schemeClr></a:solidFill><a:latin typeface="Noto Sans SC"/><a:ea typeface="Noto Sans SC"/><a:cs typeface="Noto Sans SC"/></a:endParaRPr></a:p></p:txBody></p:sp><p:sp><p:nvSpPr><p:cNvPr id="5" name="TextBox 5"/><p:cNvSpPr txBox="1"/><p:nvPr/></p:nvSpPr><p:spPr><a:xfrm><a:off x="515104" y="1376998"/><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Team Composition</a:t></a:r><a:endParaRPr lang="en-US" sz="2400" b="1"><a:solidFill><a:schemeClr val="accent1"><a:alpha val="100000"/></a:schemeClr></a:solidFill><a:latin typeface="Noto Sans SC"/><a:ea typeface="Noto Sans SC"/><a:cs typeface="Noto Sans SC"/></a:endParaRPr></a:p></p:txBody></p:sp><p:sp><p:nvSpPr><p:cNvPr id="6" name="TextBox 6"/><p:cNvSpPr txBox="1"/><p:nvPr/></p:nvSpPr><p:spPr><a:xfrm><a:off x="4278857" y="1377315"/><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Define Team Objectives</a:t></a:r><a:endParaRPr lang="en-US" sz="2400" b="1"><a:solidFill><a:schemeClr val="accent1"><a:alpha val="100000"/></a:schemeClr></a:solidFill><a:latin typeface="Noto Sans SC"/><a:ea typeface="Noto Sans SC"/><a:cs typeface="Noto Sans SC"/></a:endParaRPr></a:p></p:txBody></p:sp><p:sp><p:nvSpPr><p:cNvPr id="7" name="TextBox 7"/><p:cNvSpPr txBox="1"/><p:nvPr/></p:nvSpPr><p:spPr><a:xfrm><a:off x="8042611" y="1377315"/><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Appoint Team Leader</a:t></a:r><a:endParaRPr lang="en-US" sz="2400" b="1"><a:solidFill><a:schemeClr val="accent1"><a:alpha val="100000"/></a:schemeClr></a:solidFill><a:latin typeface="Noto Sans SC"/><a:ea typeface="Noto Sans SC"/><a:cs typeface="Noto Sans SC"/></a:endParaRPr></a:p></p:txBody></p:sp><p:sp><p:nvSpPr><p:cNvPr id="8" name="TextBox 8"/><p:cNvSpPr txBox="1"/><p:nvPr/></p:nvSpPr><p:spPr><a:xfrm><a:off x="515104" y="3950072"/><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Develop Team Plan</a:t></a:r><a:endParaRPr lang="en-US" sz="2400" b="1"><a:solidFill><a:schemeClr val="accent1"><a:alpha val="100000"/></a:schemeClr></a:solidFill><a:latin typeface="Noto Sans SC"/><a:ea typeface="Noto Sans SC"/><a:cs typeface="Noto Sans SC"/></a:endParaRPr></a:p></p:txBody></p:sp><p:sp><p:nvSpPr><p:cNvPr id="9" name="TextBox 9"/><p:cNvSpPr txBox="1"/><p:nvPr/></p:nvSpPr><p:spPr><a:xfrm><a:off x="4278857" y="3950072"/><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Establish Communication Mechanism</a:t></a:r><a:endParaRPr lang="en-US" sz="2400" b="1"><a:solidFill><a:schemeClr val="accent1"><a:alpha val="100000"/></a:schemeClr></a:solidFill><a:latin typeface="Noto Sans SC"/><a:ea typeface="Noto Sans SC"/><a:cs typeface="Noto Sans SC"/></a:endParaRPr></a:p></p:txBody></p:sp><p:sp><p:nvSpPr><p:cNvPr id="10" name="TextBox 10"/><p:cNvSpPr txBox="1"/><p:nvPr/></p:nvSpPr><p:spPr><a:xfrm><a:off x="8042611" y="3950072"/><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Training & Development</a:t></a:r><a:endParaRPr lang="en-US" sz="2400" b="1"><a:solidFill><a:schemeClr val="accent1"><a:alpha val="100000"/></a:schemeClr></a:solidFill><a:latin typeface="Noto Sans SC"/><a:ea typeface="Noto Sans SC"/><a:cs typeface="Noto Sans SC"/></a:endParaRPr></a:p></p:txBody></p:sp><p:sp><p:nvSpPr><p:cNvPr id="11" name="AutoShape 11"/><p:cNvSpPr/><p:nvPr/></p:nvSpPr><p:spPr><a:xfrm><a:off x="4278857" y="1943785"/><a:ext cx="3637467" cy="1772200"/></a:xfrm><a:prstGeom prst="roundRect"><a:avLst><a:gd name="adj" fmla="val 7233"/></a:avLst></a:prstGeom><a:solidFill><a:schemeClr val="lt2"><a:alpha val="60000"/></a:schemeClr></a:solidFill></p:spPr></p:sp><p:sp><p:nvSpPr><p:cNvPr id="12" name="TextBox 12"/><p:cNvSpPr txBox="1"/><p:nvPr/></p:nvSpPr><p:spPr><a:xfrm><a:off x="4504366" y="2105555"/><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The team must share a common goal: resolve the current problem, prevent recurrence, and improve product quality and customer satisfaction.</a:t></a:r><a:endParaRPr lang="en-US" sz="1500"><a:solidFill><a:schemeClr val="dk1"><a:alpha val="100000"/></a:schemeClr></a:solidFill><a:latin typeface="Noto Sans SC"/><a:ea typeface="Noto Sans SC"/><a:cs typeface="Noto Sans SC"/></a:endParaRPr></a:p></p:txBody></p:sp><p:sp><p:nvSpPr><p:cNvPr id="13" name="AutoShape 13"/><p:cNvSpPr/><p:nvPr/></p:nvSpPr><p:spPr><a:xfrm><a:off x="8042611" y="1943785"/><a:ext cx="3637467" cy="1772200"/></a:xfrm><a:prstGeom prst="roundRect"><a:avLst><a:gd name="adj" fmla="val 7233"/></a:avLst></a:prstGeom><a:solidFill><a:schemeClr val="lt2"><a:alpha val="60000"/></a:schemeClr></a:solidFill></p:spPr></p:sp><p:sp><p:nvSpPr><p:cNvPr id="14" name="TextBox 14"/><p:cNvSpPr txBox="1"/><p:nvPr/></p:nvSpPr><p:spPr><a:xfrm><a:off x="8268120" y="2105555"/><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Appoint an experienced, leadership-capable member as team leader to coordinate work, assign tasks, and monitor progress.</a:t></a:r><a:endParaRPr lang="en-US" sz="1500"><a:solidFill><a:schemeClr val="dk1"><a:alpha val="100000"/></a:schemeClr></a:solidFill><a:latin typeface="Noto Sans SC"/><a:ea typeface="Noto Sans SC"/><a:cs typeface="Noto Sans SC"/></a:endParaRPr></a:p></p:txBody></p:sp><p:sp><p:nvSpPr><p:cNvPr id="15" name="AutoShape 15"/><p:cNvSpPr/><p:nvPr/></p:nvSpPr><p:spPr><a:xfrm><a:off x="515104" y="4500511"/><a:ext cx="3637467" cy="1772200"/></a:xfrm><a:prstGeom prst="roundRect"><a:avLst><a:gd name="adj" fmla="val 7233"/></a:avLst></a:prstGeom><a:solidFill><a:schemeClr val="lt2"><a:alpha val="60000"/></a:schemeClr></a:solidFill></p:spPr></p:sp><p:sp><p:nvSpPr><p:cNvPr id="16" name="TextBox 16"/><p:cNvSpPr txBox="1"/><p:nvPr/></p:nvSpPr><p:spPr><a:xfrm><a:off x="740613" y="4662281"/><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Develop a detailed work plan with timelines and owners for problem definition, cause analysis, solution development, implementation, and verification.</a:t></a:r><a:endParaRPr lang="en-US" sz="1500"><a:solidFill><a:schemeClr val="dk1"><a:alpha val="100000"/></a:schemeClr></a:solidFill><a:latin typeface="Noto Sans SC"/><a:ea typeface="Noto Sans SC"/><a:cs typeface="Noto Sans SC"/></a:endParaRPr></a:p></p:txBody></p:sp><p:sp><p:nvSpPr><p:cNvPr id="17" name="AutoShape 17"/><p:cNvSpPr/><p:nvPr/></p:nvSpPr><p:spPr><a:xfrm><a:off x="4278857" y="4500511"/><a:ext cx="3637467" cy="1772200"/></a:xfrm><a:prstGeom prst="roundRect"><a:avLst><a:gd name="adj" fmla="val 7233"/></a:avLst></a:prstGeom><a:solidFill><a:schemeClr val="lt2"><a:alpha val="60000"/></a:schemeClr></a:solidFill></p:spPr></p:sp><p:sp><p:nvSpPr><p:cNvPr id="18" name="TextBox 18"/><p:cNvSpPr txBox="1"/><p:nvPr/></p:nvSpPr><p:spPr><a:xfrm><a:off x="4504366" y="4662281"/><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Establish effective communication so members can share information promptly and accurately to advance problem resolution.</a:t></a:r><a:endParaRPr lang="en-US" sz="1500"><a:solidFill><a:schemeClr val="dk1"><a:alpha val="100000"/></a:schemeClr></a:solidFill><a:latin typeface="Noto Sans SC"/><a:ea typeface="Noto Sans SC"/><a:cs typeface="Noto Sans SC"/></a:endParaRPr></a:p></p:txBody></p:sp><p:sp><p:nvSpPr><p:cNvPr id="19" name="AutoShape 19"/><p:cNvSpPr/><p:nvPr/></p:nvSpPr><p:spPr><a:xfrm><a:off x="8042611" y="4500511"/><a:ext cx="3637467" cy="1772200"/></a:xfrm><a:prstGeom prst="roundRect"><a:avLst><a:gd name="adj" fmla="val 7233"/></a:avLst></a:prstGeom><a:solidFill><a:schemeClr val="lt2"><a:alpha val="60000"/></a:schemeClr></a:solidFill></p:spPr></p:sp><p:sp><p:nvSpPr><p:cNvPr id="20" name="TextBox 20"/><p:cNvSpPr txBox="1"/><p:nvPr/></p:nvSpPr><p:spPr><a:xfrm><a:off x="8268120" y="4662281"/><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After team formation, provide training on problem-solving methods and tools to enhance members' technical and teamwork capabilities.</a:t></a:r><a:endParaRPr lang="en-US" sz="1500"><a:solidFill><a:schemeClr val="dk1"><a:alpha val="100000"/></a:schemeClr></a:solidFill><a:latin typeface="Noto Sans SC"/><a:ea typeface="Noto Sans SC"/><a:cs typeface="Noto Sans SC"/></a:endParaRPr></a:p></p:txBody></p:sp></p:spTree></p:cSld><p:clrMapOvr><a:masterClrMapping/></p:clrMapOvr></p:sld>
</file>

<file path=ppt/slides/slide9.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Freeform 2"/><p:cNvSpPr/><p:nvPr/></p:nvSpPr><p:spPr><a:xfrm><a:off x="6413211" y="1978049"/><a:ext cx="3999171" cy="3999175"/></a:xfrm><a:custGeom><a:avLst/><a:gdLst/><a:ahLst/><a:cxnLst/><a:rect l="l" t="t" r="r" b="b"/><a:pathLst><a:path w="1116283" h="1116283"><a:moveTo><a:pt x="0" y="558142"/></a:moveTo><a:cubicBezTo><a:pt x="0" y="249889"/><a:pt x="249889" y="0"/><a:pt x="558142" y="0"/></a:cubicBezTo><a:cubicBezTo><a:pt x="866395" y="0"/><a:pt x="1116284" y="249889"/><a:pt x="1116284" y="558142"/></a:cubicBezTo><a:cubicBezTo><a:pt x="1116284" y="866395"/><a:pt x="866395" y="1116284"/><a:pt x="558142" y="1116284"/></a:cubicBezTo><a:cubicBezTo><a:pt x="249889" y="1116284"/><a:pt x="0" y="866395"/><a:pt x="0" y="558142"/></a:cubicBezTo></a:path></a:pathLst></a:custGeom><a:noFill/><a:ln w="15875"><a:solidFill><a:schemeClr val="accent2"><a:alpha val="100000"/></a:schemeClr></a:solidFill><a:prstDash val="dash"/></a:ln></p:spPr></p:sp><p:sp><p:nvSpPr><p:cNvPr id="3" name="Freeform 3"/><p:cNvSpPr/><p:nvPr/></p:nvSpPr><p:spPr><a:xfrm><a:off x="7430769" y="1344308"/><a:ext cx="2010407" cy="2010409"/></a:xfrm><a:custGeom><a:avLst/><a:gdLst/><a:ahLst/><a:cxnLst/><a:rect l="l" t="t" r="r" b="b"/><a:pathLst><a:path w="1116283" h="1116283"><a:moveTo><a:pt x="0" y="558142"/></a:moveTo><a:cubicBezTo><a:pt x="0" y="249889"/><a:pt x="249889" y="0"/><a:pt x="558142" y="0"/></a:cubicBezTo><a:cubicBezTo><a:pt x="866395" y="0"/><a:pt x="1116284" y="249889"/><a:pt x="1116284" y="558142"/></a:cubicBezTo><a:cubicBezTo><a:pt x="1116284" y="866395"/><a:pt x="866395" y="1116284"/><a:pt x="558142" y="1116284"/></a:cubicBezTo><a:cubicBezTo><a:pt x="249889" y="1116284"/><a:pt x="0" y="866395"/><a:pt x="0" y="558142"/></a:cubicBezTo></a:path></a:pathLst></a:custGeom><a:solidFill><a:schemeClr val="accent2"><a:alpha val="100000"/></a:schemeClr></a:solidFill></p:spPr></p:sp><p:sp><p:nvSpPr><p:cNvPr id="4" name="Freeform 4"/><p:cNvSpPr/><p:nvPr/></p:nvSpPr><p:spPr><a:xfrm><a:off x="9043103" y="3868212"/><a:ext cx="2010407" cy="2010409"/></a:xfrm><a:custGeom><a:avLst/><a:gdLst/><a:ahLst/><a:cxnLst/><a:rect l="l" t="t" r="r" b="b"/><a:pathLst><a:path w="1116283" h="1116283"><a:moveTo><a:pt x="0" y="558142"/></a:moveTo><a:cubicBezTo><a:pt x="0" y="249889"/><a:pt x="249889" y="0"/><a:pt x="558142" y="0"/></a:cubicBezTo><a:cubicBezTo><a:pt x="866395" y="0"/><a:pt x="1116284" y="249889"/><a:pt x="1116284" y="558142"/></a:cubicBezTo><a:cubicBezTo><a:pt x="1116284" y="866395"/><a:pt x="866395" y="1116284"/><a:pt x="558142" y="1116284"/></a:cubicBezTo><a:cubicBezTo><a:pt x="249889" y="1116284"/><a:pt x="0" y="866395"/><a:pt x="0" y="558142"/></a:cubicBezTo></a:path></a:pathLst></a:custGeom><a:solidFill><a:schemeClr val="accent2"><a:alpha val="100000"/></a:schemeClr></a:solidFill></p:spPr></p:sp><p:sp><p:nvSpPr><p:cNvPr id="5" name="Freeform 5"/><p:cNvSpPr/><p:nvPr/></p:nvSpPr><p:spPr><a:xfrm><a:off x="5831373" y="3868212"/><a:ext cx="2010407" cy="2010409"/></a:xfrm><a:custGeom><a:avLst/><a:gdLst/><a:ahLst/><a:cxnLst/><a:rect l="l" t="t" r="r" b="b"/><a:pathLst><a:path w="1116283" h="1116283"><a:moveTo><a:pt x="0" y="558142"/></a:moveTo><a:cubicBezTo><a:pt x="0" y="249889"/><a:pt x="249889" y="0"/><a:pt x="558142" y="0"/></a:cubicBezTo><a:cubicBezTo><a:pt x="866395" y="0"/><a:pt x="1116284" y="249889"/><a:pt x="1116284" y="558142"/></a:cubicBezTo><a:cubicBezTo><a:pt x="1116284" y="866395"/><a:pt x="866395" y="1116284"/><a:pt x="558142" y="1116284"/></a:cubicBezTo><a:cubicBezTo><a:pt x="249889" y="1116284"/><a:pt x="0" y="866395"/><a:pt x="0" y="558142"/></a:cubicBezTo></a:path></a:pathLst></a:custGeom><a:solidFill><a:schemeClr val="accent2"><a:alpha val="100000"/></a:schemeClr></a:solidFill></p:spPr></p:sp><p:sp><p:nvSpPr><p:cNvPr id="6" name="TextBox 6"/><p:cNvSpPr txBox="1"/><p:nvPr/></p:nvSpPr><p:spPr><a:xfrm><a:off x="7965981" y="2420978"/><a:ext cx="954107" cy="400110"/></a:xfrm><a:prstGeom prst="rect"><a:avLst/></a:prstGeom><a:noFill/></p:spPr><p:txBody><a:bodyPr vert="horz" wrap="square" lIns="91440" tIns="45720" rIns="91440" bIns="45720" rtlCol="0" anchor="t" anchorCtr="0"><a:spAutoFit/></a:bodyPr><a:lstStyle/><a:p><a:pPr algn="ctr"><a:lnSpc><a:spcPct val="100000"/></a:lnSpc><a:spcBef><a:spcPct val="0"/></a:spcBef><a:spcAft><a:spcPct val="0"/></a:spcAft></a:pPr><a:r><a:rPr lang="en-US" sz="2000"><a:solidFill><a:srgbClr val="F2F5F6"><a:alpha val="100000"/></a:srgbClr></a:solidFill><a:latin typeface="Noto Sans SC"/><a:ea typeface="Noto Sans SC"/><a:cs typeface="Noto Sans SC"/></a:rPr><a:t>Symptom Description</a:t></a:r><a:endParaRPr lang="en-US" sz="2000"><a:solidFill><a:srgbClr val="F2F5F6"><a:alpha val="100000"/></a:srgbClr></a:solidFill><a:latin typeface="Noto Sans SC"/><a:ea typeface="Noto Sans SC"/><a:cs typeface="Noto Sans SC"/></a:endParaRPr></a:p></p:txBody></p:sp><p:sp><p:nvSpPr><p:cNvPr id="7" name="TextBox 7"/><p:cNvSpPr txBox="1"/><p:nvPr/></p:nvSpPr><p:spPr><a:xfrm><a:off x="6359523" y="4994984"/><a:ext cx="954107" cy="400110"/></a:xfrm><a:prstGeom prst="rect"><a:avLst/></a:prstGeom><a:noFill/></p:spPr><p:txBody><a:bodyPr vert="horz" wrap="square" lIns="91440" tIns="45720" rIns="91440" bIns="45720" rtlCol="0" anchor="t" anchorCtr="0"><a:spAutoFit/></a:bodyPr><a:lstStyle/><a:p><a:pPr algn="ctr"><a:lnSpc><a:spcPct val="100000"/></a:lnSpc><a:spcBef><a:spcPct val="0"/></a:spcBef></a:pPr><a:r><a:rPr lang="en-US" sz="2000"><a:solidFill><a:srgbClr val="F2F5F6"><a:alpha val="100000"/></a:srgbClr></a:solidFill><a:latin typeface="Noto Sans SC"/><a:ea typeface="Noto Sans SC"/><a:cs typeface="Noto Sans SC"/></a:rPr><a:t>Data Comparison</a:t></a:r><a:endParaRPr lang="en-US" sz="2000"><a:solidFill><a:srgbClr val="F2F5F6"><a:alpha val="100000"/></a:srgbClr></a:solidFill><a:latin typeface="Noto Sans SC"/><a:ea typeface="Noto Sans SC"/><a:cs typeface="Noto Sans SC"/></a:endParaRPr></a:p></p:txBody></p:sp><p:sp><p:nvSpPr><p:cNvPr id="8" name="TextBox 8"/><p:cNvSpPr txBox="1"/><p:nvPr/></p:nvSpPr><p:spPr><a:xfrm><a:off x="9623451" y="4994984"/><a:ext cx="954405" cy="415290"/></a:xfrm><a:prstGeom prst="rect"><a:avLst/></a:prstGeom><a:noFill/></p:spPr><p:txBody><a:bodyPr vert="horz" wrap="square" lIns="91440" tIns="45720" rIns="91440" bIns="45720" rtlCol="0" anchor="t" anchorCtr="0"><a:spAutoFit/></a:bodyPr><a:lstStyle/><a:p><a:pPr algn="ctr"><a:lnSpc><a:spcPct val="100000"/></a:lnSpc><a:spcBef><a:spcPct val="0"/></a:spcBef></a:pPr><a:r><a:rPr lang="en-US" sz="2000"><a:solidFill><a:srgbClr val="FFFFFF"><a:alpha val="100000"/></a:srgbClr></a:solidFill><a:latin typeface="Noto Sans SC"/><a:ea typeface="Noto Sans SC"/><a:cs typeface="Noto Sans SC"/></a:rPr><a:t>On-Site Evidence</a:t></a:r><a:endParaRPr lang="en-US" sz="2000"><a:solidFill><a:srgbClr val="FFFFFF"><a:alpha val="100000"/></a:srgbClr></a:solidFill><a:latin typeface="Noto Sans SC"/><a:ea typeface="Noto Sans SC"/><a:cs typeface="Noto Sans SC"/></a:endParaRPr></a:p></p:txBody></p:sp><p:pic><p:nvPicPr><p:cNvPr id="9" name="Picture 9"/><p:cNvPicPr><a:picLocks noChangeAspect="1"/></p:cNvPicPr><p:nvPr/></p:nvPicPr><p:blipFill><a:blip r:embed="rId2"/><a:srcRect/><a:stretch><a:fillRect/></a:stretch></p:blipFill><p:spPr><a:xfrm><a:off x="6578980" y="4479791"/><a:ext cx="515193" cy="515193"/></a:xfrm><a:prstGeom prst="rect"><a:avLst/></a:prstGeom></p:spPr></p:pic><p:sp><p:nvSpPr><p:cNvPr id="10" name="AutoShape 10"/><p:cNvSpPr/><p:nvPr/></p:nvSpPr><p:spPr><a:xfrm><a:off x="6624449" y="2209156"/><a:ext cx="3535816" cy="3535816"/></a:xfrm><a:prstGeom prst="arc"><a:avLst><a:gd name="adj1" fmla="val 18840768"/><a:gd name="adj2" fmla="val 20807216"/></a:avLst></a:prstGeom><a:noFill/><a:ln w="28575"><a:solidFill><a:schemeClr val="accent1"><a:alpha val="100000"/></a:schemeClr></a:solidFill><a:prstDash val="solid"/></a:ln></p:spPr></p:sp><p:sp><p:nvSpPr><p:cNvPr id="11" name="AutoShape 11"/><p:cNvSpPr/><p:nvPr/></p:nvSpPr><p:spPr><a:xfrm><a:off x="6644889" y="2209728"/><a:ext cx="3535816" cy="3535816"/></a:xfrm><a:prstGeom prst="arc"><a:avLst><a:gd name="adj1" fmla="val 3996370"/><a:gd name="adj2" fmla="val 6625973"/></a:avLst></a:prstGeom><a:noFill/><a:ln w="28575"><a:solidFill><a:schemeClr val="accent1"><a:alpha val="100000"/></a:schemeClr></a:solidFill><a:prstDash val="solid"/></a:ln></p:spPr><p:txBody><a:bodyPr vert="horz" wrap="square" lIns="91440" tIns="45720" rIns="91440" bIns="45720" rtlCol="0" anchor="t" anchorCtr="0"><a:normAutofit/></a:bodyPr><a:lstStyle/><a:p><a:pPr algn="l"><a:lnSpc><a:spcPct val="100000"/></a:lnSpc><a:spcBef><a:spcPts val="375"/></a:spcBef><a:defRPr/></a:pPr><a:endParaRPr lang="en-US" sz="1100"/></a:p></p:txBody></p:sp><p:sp><p:nvSpPr><p:cNvPr id="12" name="AutoShape 12"/><p:cNvSpPr/><p:nvPr/></p:nvSpPr><p:spPr><a:xfrm><a:off x="6668065" y="2293297"/><a:ext cx="3535816" cy="3535816"/></a:xfrm><a:prstGeom prst="arc"><a:avLst><a:gd name="adj1" fmla="val 11560467"/><a:gd name="adj2" fmla="val 13937848"/></a:avLst></a:prstGeom><a:noFill/><a:ln w="28575"><a:solidFill><a:schemeClr val="accent1"><a:alpha val="100000"/></a:schemeClr></a:solidFill><a:prstDash val="solid"/></a:ln></p:spPr><p:txBody><a:bodyPr vert="horz" wrap="square" lIns="91440" tIns="45720" rIns="91440" bIns="45720" rtlCol="0" anchor="t" anchorCtr="0"><a:normAutofit/></a:bodyPr><a:lstStyle/><a:p><a:pPr algn="l"><a:lnSpc><a:spcPct val="100000"/></a:lnSpc><a:spcBef><a:spcPts val="375"/></a:spcBef><a:defRPr/></a:pPr><a:endParaRPr lang="en-US" sz="1100"/></a:p></p:txBody></p:sp><p:sp><p:nvSpPr><p:cNvPr id="13" name="TextBox 13"/><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D2: Problem Description & 5W2H Analysis</a:t></a:r><a:endParaRPr lang="en-US" sz="3000" b="1"><a:solidFill><a:schemeClr val="dk2"><a:alpha val="100000"/></a:schemeClr></a:solidFill><a:latin typeface="Noto Sans SC"/><a:ea typeface="Noto Sans SC"/><a:cs typeface="Noto Sans SC"/></a:endParaRPr></a:p></p:txBody></p:sp><p:sp><p:nvSpPr><p:cNvPr id="14" name="Freeform 14"/><p:cNvSpPr/><p:nvPr/></p:nvSpPr><p:spPr><a:xfrm><a:off x="9927656" y="4479791"/><a:ext cx="495300" cy="495300"/></a:xfrm><a:custGeom><a:avLst/><a:gdLst/><a:ahLst/><a:cxnLst/><a:rect l="l" t="t" r="r" b="b"/><a:pathLst><a:path w="304800" h="304800"><a:moveTo><a:pt x="133350" y="0"/></a:moveTo><a:lnTo><a:pt x="0" y="0"/></a:lnTo><a:lnTo><a:pt x="0" y="304800"/></a:lnTo><a:lnTo><a:pt x="228600" y="304800"/></a:lnTo><a:lnTo><a:pt x="228600" y="95231"/></a:lnTo><a:lnTo><a:pt x="133350" y="0"/></a:lnTo><a:close/><a:moveTo><a:pt x="113519" y="114300"/></a:moveTo><a:lnTo><a:pt x="113519" y="38100"/></a:lnTo><a:lnTo><a:pt x="189719" y="114300"/></a:lnTo><a:lnTo><a:pt x="113519" y="114300"/></a:lnTo><a:close/></a:path></a:pathLst></a:custGeom><a:solidFill><a:srgbClr val="FFFFFF"><a:alpha val="100000"/></a:srgbClr></a:solidFill></p:spPr></p:sp><p:sp><p:nvSpPr><p:cNvPr id="15" name="Freeform 15"/><p:cNvSpPr/><p:nvPr/></p:nvSpPr><p:spPr><a:xfrm><a:off x="8188322" y="1854213"/><a:ext cx="495300" cy="495300"/></a:xfrm><a:custGeom><a:avLst/><a:gdLst/><a:ahLst/><a:cxnLst/><a:rect l="l" t="t" r="r" b="b"/><a:pathLst><a:path w="304800" h="304800"><a:moveTo><a:pt x="261518" y="97841"/></a:moveTo><a:cubicBezTo><a:pt x="249460" y="74143"/><a:pt x="230657" y="55340"/><a:pt x="207655" y="43605"/></a:cubicBezTo><a:lnTo><a:pt x="206959" y="43282"/></a:lnTo><a:lnTo><a:pt x="186538" y="84277"/></a:lnTo><a:cubicBezTo><a:pt x="201292" y="91802"/><a:pt x="212998" y="103508"/><a:pt x="220323" y="117834"/></a:cubicBezTo><a:lnTo><a:pt x="220523" y="118262"/></a:lnTo><a:lnTo><a:pt x="261518" y="97841"/></a:lnTo><a:close/><a:moveTo><a:pt x="261518" y="206959"/></a:moveTo><a:lnTo><a:pt x="220523" y="186538"/></a:lnTo><a:cubicBezTo><a:pt x="212998" y="201292"/><a:pt x="201292" y="212998"/><a:pt x="186966" y="220323"/></a:cubicBezTo><a:lnTo><a:pt x="186538" y="220523"/></a:lnTo><a:lnTo><a:pt x="206959" y="261518"/></a:lnTo><a:cubicBezTo><a:pt x="230657" y="249460"/><a:pt x="249460" y="230657"/><a:pt x="261195" y="207655"/></a:cubicBezTo><a:lnTo><a:pt x="261518" y="206959"/></a:lnTo><a:close/><a:moveTo><a:pt x="97841" y="43282"/></a:moveTo><a:cubicBezTo><a:pt x="74143" y="55340"/><a:pt x="55340" y="74143"/><a:pt x="43605" y="97145"/></a:cubicBezTo><a:lnTo><a:pt x="43282" y="97841"/></a:lnTo><a:lnTo><a:pt x="84277" y="118262"/></a:lnTo><a:cubicBezTo><a:pt x="91802" y="103508"/><a:pt x="103508" y="91802"/><a:pt x="117834" y="84477"/></a:cubicBezTo><a:lnTo><a:pt x="118262" y="84277"/></a:lnTo><a:lnTo><a:pt x="97841" y="43282"/></a:lnTo><a:close/><a:moveTo><a:pt x="43282" y="206959"/></a:moveTo><a:cubicBezTo><a:pt x="55340" y="230657"/><a:pt x="74143" y="249460"/><a:pt x="97145" y="261195"/></a:cubicBezTo><a:lnTo><a:pt x="97841" y="261518"/></a:lnTo><a:lnTo><a:pt x="118262" y="220523"/></a:lnTo><a:cubicBezTo><a:pt x="103508" y="212998"/><a:pt x="91802" y="201292"/><a:pt x="84477" y="186966"/></a:cubicBezTo><a:lnTo><a:pt x="84277" y="186538"/></a:lnTo><a:lnTo><a:pt x="43282" y="206959"/></a:lnTo><a:close/><a:moveTo><a:pt x="152400" y="304800"/></a:moveTo><a:cubicBezTo><a:pt x="68228" y="304800"/><a:pt x="0" y="236572"/><a:pt x="0" y="152400"/></a:cubicBezTo><a:cubicBezTo><a:pt x="0" y="68228"/><a:pt x="68228" y="0"/><a:pt x="152400" y="0"/></a:cubicBezTo><a:lnTo><a:pt x="152400" y="0"/></a:lnTo><a:cubicBezTo><a:pt x="236572" y="0"/><a:pt x="304800" y="68228"/><a:pt x="304800" y="152400"/></a:cubicBezTo><a:cubicBezTo><a:pt x="304800" y="236572"/><a:pt x="236572" y="304800"/><a:pt x="152400" y="304800"/></a:cubicBezTo><a:lnTo><a:pt x="152400" y="304800"/></a:lnTo><a:close/><a:moveTo><a:pt x="152400" y="198120"/></a:moveTo><a:cubicBezTo><a:pt x="177651" y="198120"/><a:pt x="198120" y="177651"/><a:pt x="198120" y="152400"/></a:cubicBezTo><a:cubicBezTo><a:pt x="198120" y="127149"/><a:pt x="177651" y="106680"/><a:pt x="152400" y="106680"/></a:cubicBezTo><a:lnTo><a:pt x="152400" y="106680"/></a:lnTo><a:cubicBezTo><a:pt x="127149" y="106680"/><a:pt x="106680" y="127149"/><a:pt x="106680" y="152400"/></a:cubicBezTo><a:cubicBezTo><a:pt x="106680" y="177651"/><a:pt x="127149" y="198120"/><a:pt x="152400" y="198120"/></a:cubicBezTo><a:lnTo><a:pt x="152400" y="198120"/></a:lnTo><a:close/></a:path></a:pathLst></a:custGeom><a:solidFill><a:srgbClr val="FFFFFF"><a:alpha val="100000"/></a:srgbClr></a:solidFill></p:spPr></p:sp><p:cxnSp><p:nvCxnSpPr><p:cNvPr id="16" name="Connector 16"/><p:cNvCxnSpPr/><p:nvPr/></p:nvCxnSpPr><p:spPr><a:xfrm flipH="1"><a:off x="1267386" y="2002593"/><a:ext cx="1" cy="2981501"/></a:xfrm><a:prstGeom prst="line"><a:avLst/></a:prstGeom><a:ln w="12700"><a:solidFill><a:schemeClr val="dk1"/></a:solidFill><a:prstDash val="dash"/><a:headEnd type="none"/><a:tailEnd type="none"/></a:ln></p:spPr><p:style><a:lnRef idx="0"><a:schemeClr val="dk1"/></a:lnRef><a:fillRef idx="1"><a:schemeClr val="dk1"/></a:fillRef><a:effectRef idx="0"><a:schemeClr val="dk1"/></a:effectRef><a:fontRef idx="minor"><a:schemeClr val="lt1"/></a:fontRef></p:style></p:cxnSp><p:sp><p:nvSpPr><p:cNvPr id="17" name="TextBox 17"/><p:cNvSpPr txBox="1"/><p:nvPr/></p:nvSpPr><p:spPr><a:xfrm><a:off x="1708499" y="1627518"/><a:ext cx="1954530" cy="396240"/></a:xfrm><a:prstGeom prst="rect"><a:avLst/></a:prstGeom><a:noFill/></p:spPr><p:txBody><a:bodyPr vert="horz" wrap="none" lIns="91440" tIns="45720" rIns="91440" bIns="45720" rtlCol="0" anchor="t" anchorCtr="0"><a:spAutoFit/></a:bodyPr><a:lstStyle/><a:p><a:pPr algn="l"><a:lnSpc><a:spcPct val="100000"/></a:lnSpc><a:spcBef><a:spcPct val="0"/></a:spcBef></a:pPr><a:r><a:rPr lang="en-US" sz="1800" b="1"><a:solidFill><a:schemeClr val="dk1"><a:alpha val="100000"/></a:schemeClr></a:solidFill><a:latin typeface="Noto Sans SC"/><a:ea typeface="Noto Sans SC"/><a:cs typeface="Noto Sans SC"/></a:rPr><a:t>Problem Localization</a:t></a:r><a:endParaRPr lang="en-US" sz="1800" b="1"><a:solidFill><a:schemeClr val="dk1"><a:alpha val="100000"/></a:schemeClr></a:solidFill><a:latin typeface="Noto Sans SC"/><a:ea typeface="Noto Sans SC"/><a:cs typeface="Noto Sans SC"/></a:endParaRPr></a:p></p:txBody></p:sp><p:sp><p:nvSpPr><p:cNvPr id="18" name="TextBox 18"/><p:cNvSpPr txBox="1"/><p:nvPr/></p:nvSpPr><p:spPr><a:xfrm><a:off x="1689449" y="2012251"/><a:ext cx="3630930" cy="777240"/></a:xfrm><a:prstGeom prst="rect"><a:avLst/></a:prstGeom><a:noFill/></p:spPr><p:txBody><a:bodyPr vert="horz" wrap="square" lIns="91440" tIns="45720" rIns="91440" bIns="45720" rtlCol="0" anchor="t" anchorCtr="0"><a:spAutoFit/></a:bodyPr><a:lstStyle/><a:p><a:pPr algn="l"><a:lnSpc><a:spcPct val="120000"/></a:lnSpc><a:spcBef><a:spcPct val="0"/></a:spcBef></a:pPr><a:r><a:rPr lang="en-US" sz="1200"><a:solidFill><a:schemeClr val="dk1"><a:alpha val="100000"/></a:schemeClr></a:solidFill><a:latin typeface="Noto Sans SC"/><a:ea typeface="Noto Sans SC"/><a:cs typeface="Noto Sans SC"/></a:rPr><a:t>Accurately record objective facts—time, location, symptoms—to support subsequent analysis. Example: Line A had 5 packaging seal failures in Q3 2023.</a:t></a:r><a:endParaRPr lang="en-US" sz="1200"><a:solidFill><a:schemeClr val="dk1"><a:alpha val="100000"/></a:schemeClr></a:solidFill><a:latin typeface="Noto Sans SC"/><a:ea typeface="Noto Sans SC"/><a:cs typeface="Noto Sans SC"/></a:endParaRPr></a:p></p:txBody></p:sp><p:sp><p:nvSpPr><p:cNvPr id="19" name="AutoShape 19"/><p:cNvSpPr/><p:nvPr/></p:nvSpPr><p:spPr><a:xfrm><a:off x="1003268" y="1551718"/><a:ext cx="524542" cy="524542"/></a:xfrm><a:prstGeom prst="ellipse"><a:avLst/></a:prstGeom><a:solidFill><a:schemeClr val="accent1"><a:alpha val="100000"/></a:schemeClr></a:solidFill></p:spPr></p:sp><p:sp><p:nvSpPr><p:cNvPr id="20" name="TextBox 20"/><p:cNvSpPr txBox="1"/><p:nvPr/></p:nvSpPr><p:spPr><a:xfrm><a:off x="1653826" y="3148965"/><a:ext cx="1649730" cy="396240"/></a:xfrm><a:prstGeom prst="rect"><a:avLst/></a:prstGeom><a:noFill/></p:spPr><p:txBody><a:bodyPr vert="horz" wrap="none" lIns="91440" tIns="45720" rIns="91440" bIns="45720" rtlCol="0" anchor="t" anchorCtr="0"><a:spAutoFit/></a:bodyPr><a:lstStyle/><a:p><a:pPr algn="l"><a:lnSpc><a:spcPct val="100000"/></a:lnSpc><a:spcBef><a:spcPct val="0"/></a:spcBef></a:pPr><a:r><a:rPr lang="en-US" sz="1800" b="1"><a:solidFill><a:schemeClr val="dk1"><a:alpha val="100000"/></a:schemeClr></a:solidFill><a:latin typeface="Noto Sans SC"/><a:ea typeface="Noto Sans SC"/><a:cs typeface="Noto Sans SC"/></a:rPr><a:t>Root Cause</a:t></a:r><a:endParaRPr lang="en-US" sz="1800" b="1"><a:solidFill><a:schemeClr val="dk1"><a:alpha val="100000"/></a:schemeClr></a:solidFill><a:latin typeface="Noto Sans SC"/><a:ea typeface="Noto Sans SC"/><a:cs typeface="Noto Sans SC"/></a:endParaRPr></a:p></p:txBody></p:sp><p:sp><p:nvSpPr><p:cNvPr id="21" name="TextBox 21"/><p:cNvSpPr txBox="1"/><p:nvPr/></p:nvSpPr><p:spPr><a:xfrm><a:off x="1689449" y="3550063"/><a:ext cx="3630930" cy="1005840"/></a:xfrm><a:prstGeom prst="rect"><a:avLst/></a:prstGeom><a:noFill/></p:spPr><p:txBody><a:bodyPr vert="horz" wrap="square" lIns="91440" tIns="45720" rIns="91440" bIns="45720" rtlCol="0" anchor="t" anchorCtr="0"><a:spAutoFit/></a:bodyPr><a:lstStyle/><a:p><a:pPr algn="l"><a:lnSpc><a:spcPct val="120000"/></a:lnSpc><a:spcBef><a:spcPct val="0"/></a:spcBef></a:pPr><a:r><a:rPr lang="en-US" sz="1200"><a:solidFill><a:schemeClr val="dk1"><a:alpha val="100000"/></a:schemeClr></a:solidFill><a:latin typeface="Noto Sans SC"/><a:ea typeface="Noto Sans SC"/><a:cs typeface="Noto Sans SC"/></a:rPr><a:t>Use fishbone diagrams and other tools to show potential cause chains. Example: equipment aging causes temperature variation, affecting seal strength.</a:t></a:r><a:endParaRPr lang="en-US" sz="1200"><a:solidFill><a:schemeClr val="dk1"><a:alpha val="100000"/></a:schemeClr></a:solidFill><a:latin typeface="Noto Sans SC"/><a:ea typeface="Noto Sans SC"/><a:cs typeface="Noto Sans SC"/></a:endParaRPr></a:p></p:txBody></p:sp><p:sp><p:nvSpPr><p:cNvPr id="22" name="AutoShape 22"/><p:cNvSpPr/><p:nvPr/></p:nvSpPr><p:spPr><a:xfrm><a:off x="1003268" y="3089624"/><a:ext cx="524542" cy="524542"/></a:xfrm><a:prstGeom prst="ellipse"><a:avLst/></a:prstGeom><a:solidFill><a:schemeClr val="accent2"><a:alpha val="100000"/></a:schemeClr></a:solidFill></p:spPr></p:sp><p:sp><p:nvSpPr><p:cNvPr id="23" name="TextBox 23"/><p:cNvSpPr txBox="1"/><p:nvPr/></p:nvSpPr><p:spPr><a:xfrm><a:off x="1689449" y="4873416"/><a:ext cx="2164080" cy="396240"/></a:xfrm><a:prstGeom prst="rect"><a:avLst/></a:prstGeom><a:noFill/></p:spPr><p:txBody><a:bodyPr vert="horz" wrap="none" lIns="91440" tIns="45720" rIns="91440" bIns="45720" rtlCol="0" anchor="t" anchorCtr="0"><a:spAutoFit/></a:bodyPr><a:lstStyle/><a:p><a:pPr algn="l"><a:lnSpc><a:spcPct val="100000"/></a:lnSpc><a:spcBef><a:spcPct val="0"/></a:spcBef></a:pPr><a:r><a:rPr lang="en-US" sz="1800" b="1"><a:solidFill><a:schemeClr val="dk1"><a:alpha val="100000"/></a:schemeClr></a:solidFill><a:latin typeface="Noto Sans SC"/><a:ea typeface="Noto Sans SC"/><a:cs typeface="Noto Sans SC"/></a:rPr><a:t>Action Verification</a:t></a:r><a:endParaRPr lang="en-US" sz="1800" b="1"><a:solidFill><a:schemeClr val="dk1"><a:alpha val="100000"/></a:schemeClr></a:solidFill><a:latin typeface="Noto Sans SC"/><a:ea typeface="Noto Sans SC"/><a:cs typeface="Noto Sans SC"/></a:endParaRPr></a:p></p:txBody></p:sp><p:sp><p:nvSpPr><p:cNvPr id="24" name="TextBox 24"/><p:cNvSpPr txBox="1"/><p:nvPr/></p:nvSpPr><p:spPr><a:xfrm><a:off x="1689449" y="5326193"/><a:ext cx="3630930" cy="1005840"/></a:xfrm><a:prstGeom prst="rect"><a:avLst/></a:prstGeom><a:noFill/></p:spPr><p:txBody><a:bodyPr vert="horz" wrap="square" lIns="91440" tIns="45720" rIns="91440" bIns="45720" rtlCol="0" anchor="t" anchorCtr="0"><a:spAutoFit/></a:bodyPr><a:lstStyle/><a:p><a:pPr algn="l"><a:lnSpc><a:spcPct val="120000"/></a:lnSpc><a:spcBef><a:spcPct val="0"/></a:spcBef></a:pPr><a:r><a:rPr lang="en-US" sz="1200"><a:solidFill><a:schemeClr val="dk1"><a:alpha val="100000"/></a:schemeClr></a:solidFill><a:latin typeface="Noto Sans SC"/><a:ea typeface="Noto Sans SC"/><a:cs typeface="Noto Sans SC"/></a:rPr><a:t>Compare key data before and after improvement to demonstrate corrective action effectiveness. Example: after equipment maintenance, seal failure rate dropped from 3.2% to 0.5%.</a:t></a:r><a:endParaRPr lang="en-US" sz="1200"><a:solidFill><a:schemeClr val="dk1"><a:alpha val="100000"/></a:schemeClr></a:solidFill><a:latin typeface="Noto Sans SC"/><a:ea typeface="Noto Sans SC"/><a:cs typeface="Noto Sans SC"/></a:endParaRPr></a:p></p:txBody></p:sp><p:sp><p:nvSpPr><p:cNvPr id="25" name="AutoShape 25"/><p:cNvSpPr/><p:nvPr/></p:nvSpPr><p:spPr><a:xfrm><a:off x="1003268" y="4767739"/><a:ext cx="524542" cy="524542"/></a:xfrm><a:prstGeom prst="ellipse"><a:avLst/></a:prstGeom><a:solidFill><a:schemeClr val="accent3"><a:alpha val="100000"/></a:schemeClr></a:solidFill></p:spPr></p:sp><p:sp><p:nvSpPr><p:cNvPr id="26" name="TextBox 26"/><p:cNvSpPr txBox="1"/><p:nvPr/></p:nvSpPr><p:spPr><a:xfrm><a:off x="971264" y="1633252"/><a:ext cx="592360" cy="369379"/></a:xfrm><a:prstGeom prst="rect"><a:avLst/></a:prstGeom><a:noFill/></p:spPr><p:txBody><a:bodyPr vert="horz" wrap="square" lIns="91440" tIns="45720" rIns="91440" bIns="45720" rtlCol="0" anchor="t" anchorCtr="0"><a:spAutoFit/></a:bodyPr><a:lstStyle/><a:p><a:pPr algn="ctr"><a:lnSpc><a:spcPct val="100000"/></a:lnSpc><a:spcBef><a:spcPct val="0"/></a:spcBef><a:spcAft><a:spcPct val="0"/></a:spcAft></a:pPr><a:r><a:rPr lang="en-US" sz="1800"><a:solidFill><a:srgbClr val="FFFFFF"><a:alpha val="100000"/></a:srgbClr></a:solidFill><a:latin typeface="Noto Sans SC"/><a:ea typeface="Noto Sans SC"/><a:cs typeface="Noto Sans SC"/></a:rPr><a:t>01</a:t></a:r><a:endParaRPr lang="en-US" sz="1800"><a:solidFill><a:srgbClr val="FFFFFF"><a:alpha val="100000"/></a:srgbClr></a:solidFill><a:latin typeface="Noto Sans SC"/><a:ea typeface="Noto Sans SC"/><a:cs typeface="Noto Sans SC"/></a:endParaRPr></a:p></p:txBody></p:sp><p:sp><p:nvSpPr><p:cNvPr id="27" name="TextBox 27"/><p:cNvSpPr txBox="1"/><p:nvPr/></p:nvSpPr><p:spPr><a:xfrm><a:off x="971264" y="3171158"/><a:ext cx="592360" cy="369379"/></a:xfrm><a:prstGeom prst="rect"><a:avLst/></a:prstGeom><a:noFill/></p:spPr><p:txBody><a:bodyPr vert="horz" wrap="square" lIns="91440" tIns="45720" rIns="91440" bIns="45720" rtlCol="0" anchor="t" anchorCtr="0"><a:spAutoFit/></a:bodyPr><a:lstStyle/><a:p><a:pPr algn="ctr"><a:lnSpc><a:spcPct val="100000"/></a:lnSpc><a:spcBef><a:spcPct val="0"/></a:spcBef><a:spcAft><a:spcPct val="0"/></a:spcAft></a:pPr><a:r><a:rPr lang="en-US" sz="1800"><a:solidFill><a:srgbClr val="FFFFFF"><a:alpha val="100000"/></a:srgbClr></a:solidFill><a:latin typeface="Noto Sans SC"/><a:ea typeface="Noto Sans SC"/><a:cs typeface="Noto Sans SC"/></a:rPr><a:t>02</a:t></a:r><a:endParaRPr lang="en-US" sz="1800"><a:solidFill><a:srgbClr val="FFFFFF"><a:alpha val="100000"/></a:srgbClr></a:solidFill><a:latin typeface="Noto Sans SC"/><a:ea typeface="Noto Sans SC"/><a:cs typeface="Noto Sans SC"/></a:endParaRPr></a:p></p:txBody></p:sp><p:sp><p:nvSpPr><p:cNvPr id="28" name="TextBox 28"/><p:cNvSpPr txBox="1"/><p:nvPr/></p:nvSpPr><p:spPr><a:xfrm><a:off x="971264" y="4861370"/><a:ext cx="592360" cy="369379"/></a:xfrm><a:prstGeom prst="rect"><a:avLst/></a:prstGeom><a:noFill/></p:spPr><p:txBody><a:bodyPr vert="horz" wrap="square" lIns="91440" tIns="45720" rIns="91440" bIns="45720" rtlCol="0" anchor="t" anchorCtr="0"><a:spAutoFit/></a:bodyPr><a:lstStyle/><a:p><a:pPr algn="ctr"><a:lnSpc><a:spcPct val="100000"/></a:lnSpc><a:spcBef><a:spcPct val="0"/></a:spcBef></a:pPr><a:r><a:rPr lang="en-US" sz="1800"><a:solidFill><a:srgbClr val="FFFFFF"><a:alpha val="100000"/></a:srgbClr></a:solidFill><a:latin typeface="Noto Sans SC"/><a:ea typeface="Noto Sans SC"/><a:cs typeface="Noto Sans SC"/></a:rPr><a:t>03</a:t></a:r><a:endParaRPr lang="en-US" sz="1800"><a:solidFill><a:srgbClr val="FFFFFF"><a:alpha val="100000"/></a:srgbClr></a:solidFill><a:latin typeface="Noto Sans SC"/><a:ea typeface="Noto Sans SC"/><a:cs typeface="Noto Sans SC"/></a:endParaRPr></a:p></p:txBody></p:sp></p:spTree></p:cSld><p:clrMapOvr><a:masterClrMapping/></p:clrMapOvr></p:sld>
</file>

<file path=ppt/slides/slide10.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AutoShape 2"/><p:cNvSpPr/><p:nvPr/></p:nvSpPr><p:spPr><a:xfrm><a:off x="6416821" y="4938314"/><a:ext cx="5039441" cy="1606314"/></a:xfrm><a:prstGeom prst="roundRect"><a:avLst/></a:prstGeom><a:solidFill><a:schemeClr val="lt2"><a:alpha val="80000"/></a:schemeClr></a:solidFill></p:spPr></p:sp><p:sp><p:nvSpPr><p:cNvPr id="3" name="AutoShape 3"/><p:cNvSpPr/><p:nvPr/></p:nvSpPr><p:spPr><a:xfrm><a:off x="6416821" y="3128036"/><a:ext cx="5039441" cy="1606314"/></a:xfrm><a:prstGeom prst="roundRect"><a:avLst/></a:prstGeom><a:solidFill><a:schemeClr val="lt2"><a:alpha val="80000"/></a:schemeClr></a:solidFill></p:spPr></p:sp><p:sp><p:nvSpPr><p:cNvPr id="4" name="AutoShape 4"/><p:cNvSpPr/><p:nvPr/></p:nvSpPr><p:spPr><a:xfrm><a:off x="6416821" y="1317759"/><a:ext cx="5039441" cy="1606314"/></a:xfrm><a:prstGeom prst="roundRect"><a:avLst/></a:prstGeom><a:solidFill><a:schemeClr val="lt2"><a:alpha val="80000"/></a:schemeClr></a:solidFill></p:spPr></p:sp><p:sp><p:nvSpPr><p:cNvPr id="5" name="AutoShape 5"/><p:cNvSpPr/><p:nvPr/></p:nvSpPr><p:spPr><a:xfrm><a:off x="709129" y="4960709"/><a:ext cx="5039441" cy="1606314"/></a:xfrm><a:prstGeom prst="roundRect"><a:avLst/></a:prstGeom><a:solidFill><a:schemeClr val="lt2"><a:alpha val="80000"/></a:schemeClr></a:solidFill></p:spPr></p:sp><p:sp><p:nvSpPr><p:cNvPr id="6" name="AutoShape 6"/><p:cNvSpPr/><p:nvPr/></p:nvSpPr><p:spPr><a:xfrm><a:off x="709129" y="3159322"/><a:ext cx="5039441" cy="1606314"/></a:xfrm><a:prstGeom prst="roundRect"><a:avLst/></a:prstGeom><a:solidFill><a:schemeClr val="lt2"><a:alpha val="80000"/></a:schemeClr></a:solidFill></p:spPr></p:sp><p:sp><p:nvSpPr><p:cNvPr id="7" name="AutoShape 7"/><p:cNvSpPr/><p:nvPr/></p:nvSpPr><p:spPr><a:xfrm><a:off x="709129" y="1369316"/><a:ext cx="5039441" cy="1606314"/></a:xfrm><a:prstGeom prst="roundRect"><a:avLst/></a:prstGeom><a:solidFill><a:schemeClr val="lt2"><a:alpha val="80000"/></a:schemeClr></a:solidFill></p:spPr></p:sp><p:sp><p:nvSpPr><p:cNvPr id="8" name="AutoShape 8"/><p:cNvSpPr/><p:nvPr/></p:nvSpPr><p:spPr><a:xfrm><a:off x="538887" y="1969963"/><a:ext cx="405020" cy="405020"/></a:xfrm><a:prstGeom prst="ellipse"><a:avLst/></a:prstGeom><a:solidFill><a:schemeClr val="accent1"><a:alpha val="20000"/></a:schemeClr></a:solidFill></p:spPr></p:sp><p:sp><p:nvSpPr><p:cNvPr id="9" name="AutoShape 9"/><p:cNvSpPr/><p:nvPr/></p:nvSpPr><p:spPr><a:xfrm><a:off x="619891" y="2050967"/><a:ext cx="243012" cy="243012"/></a:xfrm><a:prstGeom prst="ellipse"><a:avLst/></a:prstGeom><a:solidFill><a:schemeClr val="accent1"><a:alpha val="100000"/></a:schemeClr></a:solidFill></p:spPr></p:sp><p:sp><p:nvSpPr><p:cNvPr id="10" name="AutoShape 10"/><p:cNvSpPr/><p:nvPr/></p:nvSpPr><p:spPr><a:xfrm><a:off x="537650" y="3759969"/><a:ext cx="405020" cy="405020"/></a:xfrm><a:prstGeom prst="ellipse"><a:avLst/></a:prstGeom><a:solidFill><a:schemeClr val="accent1"><a:alpha val="20000"/></a:schemeClr></a:solidFill></p:spPr></p:sp><p:sp><p:nvSpPr><p:cNvPr id="11" name="AutoShape 11"/><p:cNvSpPr/><p:nvPr/></p:nvSpPr><p:spPr><a:xfrm><a:off x="618654" y="3840973"/><a:ext cx="243012" cy="243012"/></a:xfrm><a:prstGeom prst="ellipse"><a:avLst/></a:prstGeom><a:solidFill><a:schemeClr val="accent1"><a:alpha val="100000"/></a:schemeClr></a:solidFill></p:spPr></p:sp><p:sp><p:nvSpPr><p:cNvPr id="12" name="AutoShape 12"/><p:cNvSpPr/><p:nvPr/></p:nvSpPr><p:spPr><a:xfrm><a:off x="547802" y="5561356"/><a:ext cx="405020" cy="405020"/></a:xfrm><a:prstGeom prst="ellipse"><a:avLst/></a:prstGeom><a:solidFill><a:schemeClr val="accent1"><a:alpha val="21000"/></a:schemeClr></a:solidFill></p:spPr></p:sp><p:sp><p:nvSpPr><p:cNvPr id="13" name="AutoShape 13"/><p:cNvSpPr/><p:nvPr/></p:nvSpPr><p:spPr><a:xfrm><a:off x="628806" y="5642360"/><a:ext cx="243012" cy="243012"/></a:xfrm><a:prstGeom prst="ellipse"><a:avLst/></a:prstGeom><a:solidFill><a:schemeClr val="accent1"><a:alpha val="100000"/></a:schemeClr></a:solidFill></p:spPr></p:sp><p:sp><p:nvSpPr><p:cNvPr id="14" name="TextBox 14"/><p:cNvSpPr txBox="1"/><p:nvPr/></p:nvSpPr><p:spPr><a:xfrm><a:off x="1193316" y="1437499"/><a:ext cx="3733800" cy="665541"/></a:xfrm><a:prstGeom prst="rect"><a:avLst/></a:prstGeom></p:spPr><p:txBody><a:bodyPr vert="horz" wrap="square" lIns="123825" tIns="123825" rIns="57150" bIns="123825" rtlCol="0" anchor="b" anchorCtr="0"><a:noAutofit/></a:bodyPr><a:lstStyle/><a:p><a:pPr><a:lnSpc><a:spcPct val="120000"/></a:lnSpc></a:pPr><a:r><a:rPr lang="en-US" sz="2400" b="1"><a:solidFill><a:schemeClr val="accent1"><a:alpha val="100000"/></a:schemeClr></a:solidFill><a:latin typeface="Noto Sans SC"/><a:ea typeface="Noto Sans SC"/><a:cs typeface="Noto Sans SC"/></a:rPr><a:t>Isolation & Containment</a:t></a:r><a:endParaRPr lang="en-US" sz="2400" b="1"><a:solidFill><a:schemeClr val="accent1"><a:alpha val="100000"/></a:schemeClr></a:solidFill><a:latin typeface="Noto Sans SC"/><a:ea typeface="Noto Sans SC"/><a:cs typeface="Noto Sans SC"/></a:endParaRPr></a:p></p:txBody></p:sp><p:sp><p:nvSpPr><p:cNvPr id="15" name="TextBox 15"/><p:cNvSpPr txBox="1"/><p:nvPr/></p:nvSpPr><p:spPr><a:xfrm><a:off x="1193316" y="1953730"/><a:ext cx="4258181" cy="847725"/></a:xfrm><a:prstGeom prst="rect"><a:avLst/></a:prstGeom></p:spPr><p:txBody><a:bodyPr vert="horz" wrap="square" lIns="123825" tIns="123825" rIns="57150" bIns="123825" rtlCol="0" anchor="t" anchorCtr="0"><a:noAutofit/></a:bodyPr><a:lstStyle/><a:p><a:pPr><a:lnSpc><a:spcPct val="140000"/></a:lnSpc><a:spcBef><a:spcPct val="0"/></a:spcBef></a:pPr><a:r><a:rPr lang="en-US" sz="1500"><a:solidFill><a:schemeClr val="dk1"><a:alpha val="100000"/></a:schemeClr></a:solidFill><a:latin typeface="Noto Sans SC"/><a:ea typeface="Noto Sans SC"/><a:cs typeface="Noto Sans SC"/></a:rPr><a:t>Immediately quarantine suspect inventory (e.g., batch #A203) and physically segregate pending inspection items to prevent defective product from continuing to flow out.</a:t></a:r><a:endParaRPr lang="en-US" sz="1500"><a:solidFill><a:schemeClr val="dk1"><a:alpha val="100000"/></a:schemeClr></a:solidFill><a:latin typeface="Noto Sans SC"/><a:ea typeface="Noto Sans SC"/><a:cs typeface="Noto Sans SC"/></a:endParaRPr></a:p></p:txBody></p:sp><p:sp><p:nvSpPr><p:cNvPr id="16" name="TextBox 16"/><p:cNvSpPr txBox="1"/><p:nvPr/></p:nvSpPr><p:spPr><a:xfrm><a:off x="1193316" y="3760065"/><a:ext cx="4258181" cy="847725"/></a:xfrm><a:prstGeom prst="rect"><a:avLst/></a:prstGeom></p:spPr><p:txBody><a:bodyPr vert="horz" wrap="square" lIns="123825" tIns="123825" rIns="57150" bIns="123825" rtlCol="0" anchor="t" anchorCtr="0"><a:noAutofit/></a:bodyPr><a:lstStyle/><a:p><a:pPr><a:lnSpc><a:spcPct val="140000"/></a:lnSpc><a:spcBef><a:spcPct val="0"/></a:spcBef></a:pPr><a:r><a:rPr lang="en-US" sz="1500"><a:solidFill><a:schemeClr val="dk1"><a:alpha val="100000"/></a:schemeClr></a:solidFill><a:latin typeface="Noto Sans SC"/><a:ea typeface="Noto Sans SC"/><a:cs typeface="Noto Sans SC"/></a:rPr><a:t>Conduct 100% inspection of WIP using GO/NO-GO gauges or optical inspection equipment to quickly screen out defective items.</a:t></a:r><a:endParaRPr lang="en-US" sz="1500"><a:solidFill><a:schemeClr val="dk1"><a:alpha val="100000"/></a:schemeClr></a:solidFill><a:latin typeface="Noto Sans SC"/><a:ea typeface="Noto Sans SC"/><a:cs typeface="Noto Sans SC"/></a:endParaRPr></a:p></p:txBody></p:sp><p:sp><p:nvSpPr><p:cNvPr id="17" name="TextBox 17"/><p:cNvSpPr txBox="1"/><p:nvPr/></p:nvSpPr><p:spPr><a:xfrm><a:off x="1193316" y="5515961"/><a:ext cx="4259980" cy="847725"/></a:xfrm><a:prstGeom prst="rect"><a:avLst/></a:prstGeom></p:spPr><p:txBody><a:bodyPr vert="horz" wrap="square" lIns="123825" tIns="123825" rIns="57150" bIns="123825" rtlCol="0" anchor="t" anchorCtr="0"><a:noAutofit/></a:bodyPr><a:lstStyle/><a:p><a:pPr><a:lnSpc><a:spcPct val="140000"/></a:lnSpc><a:spcBef><a:spcPct val="0"/></a:spcBef></a:pPr><a:r><a:rPr lang="en-US" sz="1500"><a:solidFill><a:schemeClr val="dk1"><a:alpha val="100000"/></a:schemeClr></a:solidFill><a:latin typeface="Noto Sans SC"/><a:ea typeface="Noto Sans SC"/><a:cs typeface="Noto Sans SC"/></a:rPr><a:t>Temporarily install sensors or mechanical stops to forcibly block incorrect operation paths (e.g., equipment cannot start when the guard is installed incorrectly).</a:t></a:r><a:endParaRPr lang="en-US" sz="1500"><a:solidFill><a:schemeClr val="dk1"><a:alpha val="100000"/></a:schemeClr></a:solidFill><a:latin typeface="Noto Sans SC"/><a:ea typeface="Noto Sans SC"/><a:cs typeface="Noto Sans SC"/></a:endParaRPr></a:p></p:txBody></p:sp><p:sp><p:nvSpPr><p:cNvPr id="18" name="TextBox 18"/><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D3: Implement Interim Corrective Actions</a:t></a:r><a:endParaRPr lang="en-US" sz="3000" b="1"><a:solidFill><a:schemeClr val="dk2"><a:alpha val="100000"/></a:schemeClr></a:solidFill><a:latin typeface="Noto Sans SC"/><a:ea typeface="Noto Sans SC"/><a:cs typeface="Noto Sans SC"/></a:endParaRPr></a:p></p:txBody></p:sp><p:sp><p:nvSpPr><p:cNvPr id="19" name="TextBox 19"/><p:cNvSpPr txBox="1"/><p:nvPr/></p:nvSpPr><p:spPr><a:xfrm><a:off x="1193316" y="3254323"/><a:ext cx="3733800" cy="665541"/></a:xfrm><a:prstGeom prst="rect"><a:avLst/></a:prstGeom></p:spPr><p:txBody><a:bodyPr vert="horz" wrap="square" lIns="123825" tIns="123825" rIns="57150" bIns="123825" rtlCol="0" anchor="b" anchorCtr="0"><a:noAutofit/></a:bodyPr><a:lstStyle/><a:p><a:pPr><a:lnSpc><a:spcPct val="120000"/></a:lnSpc></a:pPr><a:r><a:rPr lang="en-US" sz="2400" b="1"><a:solidFill><a:schemeClr val="accent1"><a:alpha val="100000"/></a:schemeClr></a:solidFill><a:latin typeface="Noto Sans SC"/><a:ea typeface="Noto Sans SC"/><a:cs typeface="Noto Sans SC"/></a:rPr><a:t>100% Inspection</a:t></a:r><a:endParaRPr lang="en-US" sz="2400" b="1"><a:solidFill><a:schemeClr val="accent1"><a:alpha val="100000"/></a:schemeClr></a:solidFill><a:latin typeface="Noto Sans SC"/><a:ea typeface="Noto Sans SC"/><a:cs typeface="Noto Sans SC"/></a:endParaRPr></a:p></p:txBody></p:sp><p:sp><p:nvSpPr><p:cNvPr id="20" name="TextBox 20"/><p:cNvSpPr txBox="1"/><p:nvPr/></p:nvSpPr><p:spPr><a:xfrm><a:off x="1193316" y="5066405"/><a:ext cx="3733800" cy="665541"/></a:xfrm><a:prstGeom prst="rect"><a:avLst/></a:prstGeom></p:spPr><p:txBody><a:bodyPr vert="horz" wrap="square" lIns="123825" tIns="123825" rIns="57150" bIns="123825" rtlCol="0" anchor="b" anchorCtr="0"><a:noAutofit/></a:bodyPr><a:lstStyle/><a:p><a:pPr><a:lnSpc><a:spcPct val="120000"/></a:lnSpc></a:pPr><a:r><a:rPr lang="en-US" sz="2400" b="1"><a:solidFill><a:schemeClr val="accent1"><a:alpha val="100000"/></a:schemeClr></a:solidFill><a:latin typeface="Noto Sans SC"/><a:ea typeface="Noto Sans SC"/><a:cs typeface="Noto Sans SC"/></a:rPr><a:t>Error-Proofing Devices</a:t></a:r><a:endParaRPr lang="en-US" sz="2400" b="1"><a:solidFill><a:schemeClr val="accent1"><a:alpha val="100000"/></a:schemeClr></a:solidFill><a:latin typeface="Noto Sans SC"/><a:ea typeface="Noto Sans SC"/><a:cs typeface="Noto Sans SC"/></a:endParaRPr></a:p></p:txBody></p:sp><p:sp><p:nvSpPr><p:cNvPr id="21" name="AutoShape 21"/><p:cNvSpPr/><p:nvPr/></p:nvSpPr><p:spPr><a:xfrm><a:off x="6235740" y="1918405"/><a:ext cx="405020" cy="405020"/></a:xfrm><a:prstGeom prst="ellipse"><a:avLst/></a:prstGeom><a:solidFill><a:schemeClr val="accent1"><a:alpha val="20000"/></a:schemeClr></a:solidFill></p:spPr></p:sp><p:sp><p:nvSpPr><p:cNvPr id="22" name="AutoShape 22"/><p:cNvSpPr/><p:nvPr/></p:nvSpPr><p:spPr><a:xfrm><a:off x="6316744" y="1999409"/><a:ext cx="243012" cy="243012"/></a:xfrm><a:prstGeom prst="ellipse"><a:avLst/></a:prstGeom><a:solidFill><a:schemeClr val="accent1"><a:alpha val="100000"/></a:schemeClr></a:solidFill></p:spPr></p:sp><p:sp><p:nvSpPr><p:cNvPr id="23" name="AutoShape 23"/><p:cNvSpPr/><p:nvPr/></p:nvSpPr><p:spPr><a:xfrm><a:off x="6234503" y="3728683"/><a:ext cx="405020" cy="405020"/></a:xfrm><a:prstGeom prst="ellipse"><a:avLst/></a:prstGeom><a:solidFill><a:schemeClr val="accent1"><a:alpha val="20000"/></a:schemeClr></a:solidFill></p:spPr></p:sp><p:sp><p:nvSpPr><p:cNvPr id="24" name="AutoShape 24"/><p:cNvSpPr/><p:nvPr/></p:nvSpPr><p:spPr><a:xfrm><a:off x="6315507" y="3809688"/><a:ext cx="243012" cy="243012"/></a:xfrm><a:prstGeom prst="ellipse"><a:avLst/></a:prstGeom><a:solidFill><a:schemeClr val="accent1"><a:alpha val="100000"/></a:schemeClr></a:solidFill></p:spPr></p:sp><p:sp><p:nvSpPr><p:cNvPr id="25" name="AutoShape 25"/><p:cNvSpPr/><p:nvPr/></p:nvSpPr><p:spPr><a:xfrm><a:off x="6244655" y="5538961"/><a:ext cx="405020" cy="405020"/></a:xfrm><a:prstGeom prst="ellipse"><a:avLst/></a:prstGeom><a:solidFill><a:schemeClr val="accent1"><a:alpha val="21000"/></a:schemeClr></a:solidFill></p:spPr></p:sp><p:sp><p:nvSpPr><p:cNvPr id="26" name="AutoShape 26"/><p:cNvSpPr/><p:nvPr/></p:nvSpPr><p:spPr><a:xfrm><a:off x="6325659" y="5619966"/><a:ext cx="243012" cy="243012"/></a:xfrm><a:prstGeom prst="ellipse"><a:avLst/></a:prstGeom><a:solidFill><a:schemeClr val="accent1"><a:alpha val="100000"/></a:schemeClr></a:solidFill></p:spPr></p:sp><p:sp><p:nvSpPr><p:cNvPr id="27" name="TextBox 27"/><p:cNvSpPr txBox="1"/><p:nvPr/></p:nvSpPr><p:spPr><a:xfrm><a:off x="6892339" y="1436283"/><a:ext cx="3733800" cy="665541"/></a:xfrm><a:prstGeom prst="rect"><a:avLst/></a:prstGeom></p:spPr><p:txBody><a:bodyPr vert="horz" wrap="square" lIns="123825" tIns="123825" rIns="57150" bIns="123825" rtlCol="0" anchor="b" anchorCtr="0"><a:noAutofit/></a:bodyPr><a:lstStyle/><a:p><a:pPr><a:lnSpc><a:spcPct val="120000"/></a:lnSpc></a:pPr><a:r><a:rPr lang="en-US" sz="2400" b="1"><a:solidFill><a:schemeClr val="accent1"><a:alpha val="100000"/></a:schemeClr></a:solidFill><a:latin typeface="Noto Sans SC"/><a:ea typeface="Noto Sans SC"/><a:cs typeface="Noto Sans SC"/></a:rPr><a:t>Process Hold</a:t></a:r><a:endParaRPr lang="en-US" sz="2400" b="1"><a:solidFill><a:schemeClr val="accent1"><a:alpha val="100000"/></a:schemeClr></a:solidFill><a:latin typeface="Noto Sans SC"/><a:ea typeface="Noto Sans SC"/><a:cs typeface="Noto Sans SC"/></a:endParaRPr></a:p></p:txBody></p:sp><p:sp><p:nvSpPr><p:cNvPr id="28" name="TextBox 28"/><p:cNvSpPr txBox="1"/><p:nvPr/></p:nvSpPr><p:spPr><a:xfrm><a:off x="6892339" y="1952513"/><a:ext cx="4258181" cy="847725"/></a:xfrm><a:prstGeom prst="rect"><a:avLst/></a:prstGeom></p:spPr><p:txBody><a:bodyPr vert="horz" wrap="square" lIns="123825" tIns="123825" rIns="57150" bIns="123825" rtlCol="0" anchor="t" anchorCtr="0"><a:noAutofit/></a:bodyPr><a:lstStyle/><a:p><a:pPr><a:lnSpc><a:spcPct val="140000"/></a:lnSpc><a:spcBef><a:spcPct val="0"/></a:spcBef></a:pPr><a:r><a:rPr lang="en-US" sz="1500"><a:solidFill><a:schemeClr val="dk1"><a:alpha val="100000"/></a:schemeClr></a:solidFill><a:latin typeface="Noto Sans SC"/><a:ea typeface="Noto Sans SC"/><a:cs typeface="Noto Sans SC"/></a:rPr><a:t>Halt the affected process, switch to a backup production line, or revert to previous work instructions as an interim standard.</a:t></a:r><a:endParaRPr lang="en-US" sz="1500"><a:solidFill><a:schemeClr val="dk1"><a:alpha val="100000"/></a:schemeClr></a:solidFill><a:latin typeface="Noto Sans SC"/><a:ea typeface="Noto Sans SC"/><a:cs typeface="Noto Sans SC"/></a:endParaRPr></a:p></p:txBody></p:sp><p:sp><p:nvSpPr><p:cNvPr id="29" name="TextBox 29"/><p:cNvSpPr txBox="1"/><p:nvPr/></p:nvSpPr><p:spPr><a:xfrm><a:off x="6892339" y="3758848"/><a:ext cx="4258181" cy="847725"/></a:xfrm><a:prstGeom prst="rect"><a:avLst/></a:prstGeom></p:spPr><p:txBody><a:bodyPr vert="horz" wrap="square" lIns="123825" tIns="123825" rIns="57150" bIns="123825" rtlCol="0" anchor="t" anchorCtr="0"><a:noAutofit/></a:bodyPr><a:lstStyle/><a:p><a:pPr><a:lnSpc><a:spcPct val="140000"/></a:lnSpc><a:spcBef><a:spcPct val="0"/></a:spcBef></a:pPr><a:r><a:rPr lang="en-US" sz="1500"><a:solidFill><a:schemeClr val="dk1"><a:alpha val="100000"/></a:schemeClr></a:solidFill><a:latin typeface="Noto Sans SC"/><a:ea typeface="Noto Sans SC"/><a:cs typeface="Noto Sans SC"/></a:rPr><a:t>Issue an exception notification within 24 hours, providing alternative solutions or emergency replenishment plans to maintain customer production.</a:t></a:r><a:endParaRPr lang="en-US" sz="1500"><a:solidFill><a:schemeClr val="dk1"><a:alpha val="100000"/></a:schemeClr></a:solidFill><a:latin typeface="Noto Sans SC"/><a:ea typeface="Noto Sans SC"/><a:cs typeface="Noto Sans SC"/></a:endParaRPr></a:p></p:txBody></p:sp><p:sp><p:nvSpPr><p:cNvPr id="30" name="TextBox 30"/><p:cNvSpPr txBox="1"/><p:nvPr/></p:nvSpPr><p:spPr><a:xfrm><a:off x="6892339" y="5514744"/><a:ext cx="4259980" cy="847725"/></a:xfrm><a:prstGeom prst="rect"><a:avLst/></a:prstGeom></p:spPr><p:txBody><a:bodyPr vert="horz" wrap="square" lIns="123825" tIns="123825" rIns="57150" bIns="123825" rtlCol="0" anchor="t" anchorCtr="0"><a:noAutofit/></a:bodyPr><a:lstStyle/><a:p><a:pPr><a:lnSpc><a:spcPct val="140000"/></a:lnSpc><a:spcBef><a:spcPct val="0"/></a:spcBef></a:pPr><a:r><a:rPr lang="en-US" sz="1500"><a:solidFill><a:schemeClr val="dk1"><a:alpha val="100000"/></a:schemeClr></a:solidFill><a:latin typeface="Noto Sans SC"/><a:ea typeface="Noto Sans SC"/><a:cs typeface="Noto Sans SC"/></a:rPr><a:t>Establish a backup mold/fixture library to ensure critical tooling can be switched within 30 minutes to restore production.</a:t></a:r><a:endParaRPr lang="en-US" sz="1500"><a:solidFill><a:schemeClr val="dk1"><a:alpha val="100000"/></a:schemeClr></a:solidFill><a:latin typeface="Noto Sans SC"/><a:ea typeface="Noto Sans SC"/><a:cs typeface="Noto Sans SC"/></a:endParaRPr></a:p></p:txBody></p:sp><p:sp><p:nvSpPr><p:cNvPr id="31" name="TextBox 31"/><p:cNvSpPr txBox="1"/><p:nvPr/></p:nvSpPr><p:spPr><a:xfrm><a:off x="6892339" y="3253106"/><a:ext cx="3733800" cy="665541"/></a:xfrm><a:prstGeom prst="rect"><a:avLst/></a:prstGeom></p:spPr><p:txBody><a:bodyPr vert="horz" wrap="square" lIns="123825" tIns="123825" rIns="57150" bIns="123825" rtlCol="0" anchor="b" anchorCtr="0"><a:noAutofit/></a:bodyPr><a:lstStyle/><a:p><a:pPr><a:lnSpc><a:spcPct val="120000"/></a:lnSpc></a:pPr><a:r><a:rPr lang="en-US" sz="2400" b="1"><a:solidFill><a:schemeClr val="accent1"><a:alpha val="100000"/></a:schemeClr></a:solidFill><a:latin typeface="Noto Sans SC"/><a:ea typeface="Noto Sans SC"/><a:cs typeface="Noto Sans SC"/></a:rPr><a:t>Customer Communication</a:t></a:r><a:endParaRPr lang="en-US" sz="2400" b="1"><a:solidFill><a:schemeClr val="accent1"><a:alpha val="100000"/></a:schemeClr></a:solidFill><a:latin typeface="Noto Sans SC"/><a:ea typeface="Noto Sans SC"/><a:cs typeface="Noto Sans SC"/></a:endParaRPr></a:p></p:txBody></p:sp><p:sp><p:nvSpPr><p:cNvPr id="32" name="TextBox 32"/><p:cNvSpPr txBox="1"/><p:nvPr/></p:nvSpPr><p:spPr><a:xfrm><a:off x="6892339" y="5065189"/><a:ext cx="3733800" cy="665541"/></a:xfrm><a:prstGeom prst="rect"><a:avLst/></a:prstGeom></p:spPr><p:txBody><a:bodyPr vert="horz" wrap="square" lIns="123825" tIns="123825" rIns="57150" bIns="123825" rtlCol="0" anchor="b" anchorCtr="0"><a:noAutofit/></a:bodyPr><a:lstStyle/><a:p><a:pPr><a:lnSpc><a:spcPct val="120000"/></a:lnSpc></a:pPr><a:r><a:rPr lang="en-US" sz="2400" b="1"><a:solidFill><a:schemeClr val="accent1"><a:alpha val="100000"/></a:schemeClr></a:solidFill><a:latin typeface="Noto Sans SC"/><a:ea typeface="Noto Sans SC"/><a:cs typeface="Noto Sans SC"/></a:rPr><a:t>Quick Changeover</a:t></a:r><a:endParaRPr lang="en-US" sz="2400" b="1"><a:solidFill><a:schemeClr val="accent1"><a:alpha val="100000"/></a:schemeClr></a:solidFill><a:latin typeface="Noto Sans SC"/><a:ea typeface="Noto Sans SC"/><a:cs typeface="Noto Sans SC"/></a:endParaRPr></a:p></p:txBody></p:sp></p:spTree></p:cSld><p:clrMapOvr><a:masterClrMapping/></p:clrMapOvr></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900030" name="AutoShape 2"/>
          <p:cNvSpPr/>
          <p:nvPr/>
        </p:nvSpPr>
        <p:spPr>
          <a:xfrm>
            <a:off x="2504214" y="2359284"/>
            <a:ext cx="7183573" cy="3148334"/>
          </a:xfrm>
          <a:prstGeom prst="roundRect">
            <a:avLst>
              <a:gd name="adj" fmla="val 16667"/>
            </a:avLst>
          </a:prstGeom>
          <a:solidFill>
            <a:srgbClr val="FFFFFF">
              <a:alpha val="61000"/>
            </a:srgbClr>
          </a:solidFill>
          <a:ln w="19050">
            <a:solidFill>
              <a:schemeClr val="lt1">
                <a:alpha val="100000"/>
              </a:schemeClr>
            </a:solidFill>
            <a:prstDash val="solid"/>
          </a:ln>
        </p:spPr>
      </p:sp>
      <p:sp>
        <p:nvSpPr>
          <p:cNvPr id="900011" name="TextBox 3"/>
          <p:cNvSpPr txBox="1"/>
          <p:nvPr/>
        </p:nvSpPr>
        <p:spPr>
          <a:xfrm>
            <a:off x="3248487" y="3558795"/>
            <a:ext cx="5695028" cy="1561028"/>
          </a:xfrm>
          <a:prstGeom prst="rect">
            <a:avLst/>
          </a:prstGeom>
          <a:noFill/>
        </p:spPr>
        <p:txBody>
          <a:bodyPr vert="horz" wrap="square" lIns="91440" tIns="45720" rIns="91440" bIns="45720" rtlCol="0" anchor="t" anchorCtr="0">
            <a:normAutofit/>
          </a:bodyPr>
          <a:lstStyle/>
          <a:p>
            <a:pPr algn="ctr">
              <a:lnSpc>
                <a:spcPct val="100000"/>
              </a:lnSpc>
            </a:pPr>
            <a:r>
              <a:rPr lang="en-US" sz="3600">
                <a:solidFill>
                  <a:srgbClr val="000000">
                    <a:alpha val="100000"/>
                  </a:srgbClr>
                </a:solidFill>
                <a:latin typeface="Noto Sans SC Black"/>
                <a:ea typeface="Noto Sans SC Black"/>
                <a:cs typeface="Noto Sans SC Black"/>
              </a:rPr>
              <a:t>Key Analysis Tools in Practice</a:t>
            </a:r>
            <a:endParaRPr lang="en-US" sz="3600">
              <a:solidFill>
                <a:srgbClr val="000000">
                  <a:alpha val="100000"/>
                </a:srgbClr>
              </a:solidFill>
              <a:latin typeface="Noto Sans SC Black"/>
              <a:ea typeface="Noto Sans SC Black"/>
              <a:cs typeface="Noto Sans SC Black"/>
            </a:endParaRPr>
          </a:p>
        </p:txBody>
      </p:sp>
      <p:sp>
        <p:nvSpPr>
          <p:cNvPr id="900013" name="AutoShape 4"/>
          <p:cNvSpPr/>
          <p:nvPr/>
        </p:nvSpPr>
        <p:spPr>
          <a:xfrm>
            <a:off x="5190911" y="1574924"/>
            <a:ext cx="1733978" cy="1733978"/>
          </a:xfrm>
          <a:prstGeom prst="ellipse">
            <a:avLst/>
          </a:prstGeom>
          <a:solidFill>
            <a:srgbClr val="285EF8">
              <a:alpha val="100000"/>
            </a:srgbClr>
          </a:solidFill>
        </p:spPr>
      </p:sp>
      <p:sp>
        <p:nvSpPr>
          <p:cNvPr id="900010" name="TextBox 5"/>
          <p:cNvSpPr txBox="1"/>
          <p:nvPr/>
        </p:nvSpPr>
        <p:spPr>
          <a:xfrm>
            <a:off x="5180565" y="1741915"/>
            <a:ext cx="1754670" cy="1399996"/>
          </a:xfrm>
          <a:prstGeom prst="rect">
            <a:avLst/>
          </a:prstGeom>
          <a:noFill/>
        </p:spPr>
        <p:txBody>
          <a:bodyPr vert="horz" wrap="square" lIns="91440" tIns="45720" rIns="91440" bIns="45720" rtlCol="0" anchor="ctr" anchorCtr="0">
            <a:normAutofit/>
          </a:bodyPr>
          <a:lstStyle/>
          <a:p>
            <a:pPr algn="ctr">
              <a:lnSpc>
                <a:spcPct val="80000"/>
              </a:lnSpc>
            </a:pPr>
            <a:r>
              <a:rPr lang="en-US" sz="7200">
                <a:solidFill>
                  <a:srgbClr val="FFFFFF">
                    <a:alpha val="100000"/>
                  </a:srgbClr>
                </a:solidFill>
                <a:latin typeface="Noto Sans SC Black"/>
                <a:ea typeface="Noto Sans SC Black"/>
                <a:cs typeface="Noto Sans SC Black"/>
              </a:rPr>
              <a:t>03</a:t>
            </a:r>
            <a:endParaRPr lang="en-US" sz="7200">
              <a:solidFill>
                <a:srgbClr val="FFFFFF">
                  <a:alpha val="100000"/>
                </a:srgbClr>
              </a:solidFill>
              <a:latin typeface="Noto Sans SC Black"/>
              <a:ea typeface="Noto Sans SC Black"/>
              <a:cs typeface="Noto Sans SC Black"/>
            </a:endParaRPr>
          </a:p>
        </p:txBody>
      </p:sp>
      <p:sp>
        <p:nvSpPr>
          <p:cNvPr id="900032" name="AutoShape 6"/>
          <p:cNvSpPr/>
          <p:nvPr/>
        </p:nvSpPr>
        <p:spPr>
          <a:xfrm>
            <a:off x="5891485" y="5341204"/>
            <a:ext cx="332830" cy="332828"/>
          </a:xfrm>
          <a:prstGeom prst="ellipse">
            <a:avLst/>
          </a:prstGeom>
          <a:solidFill>
            <a:srgbClr val="7D9EFA">
              <a:alpha val="100000"/>
            </a:srgbClr>
          </a:solidFill>
          <a:ln w="19050">
            <a:solidFill>
              <a:schemeClr val="lt1">
                <a:alpha val="100000"/>
              </a:schemeClr>
            </a:solidFill>
            <a:prstDash val="solid"/>
          </a:ln>
        </p:spPr>
      </p:sp>
      <p:sp>
        <p:nvSpPr>
          <p:cNvPr id="900033" name="Freeform 7"/>
          <p:cNvSpPr/>
          <p:nvPr/>
        </p:nvSpPr>
        <p:spPr>
          <a:xfrm rot="18900000" flipV="1">
            <a:off x="5989150" y="5438868"/>
            <a:ext cx="137500" cy="137500"/>
          </a:xfrm>
          <a:custGeom>
            <a:avLst/>
            <a:gdLst/>
            <a:ahLst/>
            <a:cxnLst/>
            <a:rect l="l" t="t" r="r" b="b"/>
            <a:pathLst>
              <a:path w="433225" h="433225">
                <a:moveTo>
                  <a:pt x="377976" y="53751"/>
                </a:moveTo>
                <a:lnTo>
                  <a:pt x="379474" y="55249"/>
                </a:lnTo>
                <a:lnTo>
                  <a:pt x="379474" y="53751"/>
                </a:lnTo>
                <a:close/>
                <a:moveTo>
                  <a:pt x="0" y="0"/>
                </a:moveTo>
                <a:lnTo>
                  <a:pt x="379474" y="0"/>
                </a:lnTo>
                <a:lnTo>
                  <a:pt x="433225" y="0"/>
                </a:lnTo>
                <a:lnTo>
                  <a:pt x="433225" y="53751"/>
                </a:lnTo>
                <a:lnTo>
                  <a:pt x="433225" y="433225"/>
                </a:lnTo>
                <a:lnTo>
                  <a:pt x="379474" y="433225"/>
                </a:lnTo>
                <a:lnTo>
                  <a:pt x="379474" y="100332"/>
                </a:lnTo>
                <a:lnTo>
                  <a:pt x="95679" y="384127"/>
                </a:lnTo>
                <a:lnTo>
                  <a:pt x="57671" y="346119"/>
                </a:lnTo>
                <a:lnTo>
                  <a:pt x="350039" y="53751"/>
                </a:lnTo>
                <a:lnTo>
                  <a:pt x="0" y="53751"/>
                </a:lnTo>
                <a:close/>
              </a:path>
            </a:pathLst>
          </a:custGeom>
          <a:solidFill>
            <a:srgbClr val="FFFFFF">
              <a:alpha val="100000"/>
            </a:srgbClr>
          </a:solid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5 Why Analysis in Practice</a:t>
            </a:r>
            <a:endParaRPr lang="en-US" sz="3000" b="1">
              <a:solidFill>
                <a:schemeClr val="dk1">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16667" r="16667"/>
          <a:stretch>
            <a:fillRect/>
          </a:stretch>
        </p:blipFill>
        <p:spPr>
          <a:xfrm>
            <a:off x="1466885" y="2187982"/>
            <a:ext cx="2739046" cy="2739046"/>
          </a:xfrm>
          <a:prstGeom prst="ellipse">
            <a:avLst/>
          </a:prstGeom>
        </p:spPr>
      </p:pic>
      <p:sp>
        <p:nvSpPr>
          <p:cNvPr id="4" name="Freeform 4"/>
          <p:cNvSpPr/>
          <p:nvPr/>
        </p:nvSpPr>
        <p:spPr>
          <a:xfrm>
            <a:off x="4509171" y="1790522"/>
            <a:ext cx="583851" cy="3533966"/>
          </a:xfrm>
          <a:custGeom>
            <a:avLst/>
            <a:gdLst/>
            <a:ahLst/>
            <a:cxnLst/>
            <a:rect l="l" t="t" r="r" b="b"/>
            <a:pathLst>
              <a:path w="583851" h="3533966">
                <a:moveTo>
                  <a:pt x="583851" y="0"/>
                </a:moveTo>
                <a:quadBezTo>
                  <a:pt x="291925" y="0"/>
                  <a:pt x="291925" y="353397"/>
                </a:quadBezTo>
                <a:lnTo>
                  <a:pt x="291925" y="1413586"/>
                </a:lnTo>
                <a:quadBezTo>
                  <a:pt x="291925" y="1766983"/>
                  <a:pt x="0" y="1766983"/>
                </a:quadBezTo>
                <a:quadBezTo>
                  <a:pt x="291925" y="1766983"/>
                  <a:pt x="291925" y="2120379"/>
                </a:quadBezTo>
                <a:lnTo>
                  <a:pt x="291925" y="3180569"/>
                </a:lnTo>
                <a:quadBezTo>
                  <a:pt x="291925" y="3533966"/>
                  <a:pt x="583851" y="3533966"/>
                </a:quadBezTo>
              </a:path>
            </a:pathLst>
          </a:custGeom>
          <a:noFill/>
          <a:ln w="19050">
            <a:solidFill>
              <a:schemeClr val="accent1">
                <a:alpha val="100000"/>
              </a:schemeClr>
            </a:solidFill>
            <a:prstDash val="solid"/>
          </a:ln>
        </p:spPr>
      </p:sp>
      <p:sp>
        <p:nvSpPr>
          <p:cNvPr id="5" name="AutoShape 5"/>
          <p:cNvSpPr/>
          <p:nvPr/>
        </p:nvSpPr>
        <p:spPr>
          <a:xfrm>
            <a:off x="5347614" y="5067201"/>
            <a:ext cx="5299568" cy="468573"/>
          </a:xfrm>
          <a:prstGeom prst="roundRect">
            <a:avLst>
              <a:gd name="adj" fmla="val 50000"/>
            </a:avLst>
          </a:prstGeom>
          <a:solidFill>
            <a:schemeClr val="accent3">
              <a:alpha val="100000"/>
              <a:lumMod val="50000"/>
            </a:schemeClr>
          </a:solidFill>
        </p:spPr>
      </p:sp>
      <p:sp>
        <p:nvSpPr>
          <p:cNvPr id="6" name="AutoShape 6"/>
          <p:cNvSpPr/>
          <p:nvPr/>
        </p:nvSpPr>
        <p:spPr>
          <a:xfrm>
            <a:off x="6414867" y="5045544"/>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Progressive Deep-Dive Questioning</a:t>
            </a:r>
            <a:endParaRPr lang="en-US" sz="1100"/>
          </a:p>
        </p:txBody>
      </p:sp>
      <p:sp>
        <p:nvSpPr>
          <p:cNvPr id="7" name="TextBox 7"/>
          <p:cNvSpPr txBox="1"/>
          <p:nvPr/>
        </p:nvSpPr>
        <p:spPr>
          <a:xfrm>
            <a:off x="5452715" y="5573201"/>
            <a:ext cx="5194466" cy="96479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Starting from the problem symptom, ask "why" repeatedly, layer by layer, until the root cause is identified. Each level of questioning should build on the previous cause to ensure analytical continuity and logical rigor.</a:t>
            </a:r>
            <a:endParaRPr lang="en-US" sz="1350">
              <a:solidFill>
                <a:schemeClr val="dk1">
                  <a:alpha val="100000"/>
                </a:schemeClr>
              </a:solidFill>
              <a:latin typeface="Noto Sans SC"/>
              <a:ea typeface="Noto Sans SC"/>
              <a:cs typeface="Noto Sans SC"/>
            </a:endParaRPr>
          </a:p>
        </p:txBody>
      </p:sp>
      <p:sp>
        <p:nvSpPr>
          <p:cNvPr id="8" name="AutoShape 8"/>
          <p:cNvSpPr/>
          <p:nvPr/>
        </p:nvSpPr>
        <p:spPr>
          <a:xfrm>
            <a:off x="5347614" y="3298365"/>
            <a:ext cx="5299568" cy="468573"/>
          </a:xfrm>
          <a:prstGeom prst="roundRect">
            <a:avLst>
              <a:gd name="adj" fmla="val 50000"/>
            </a:avLst>
          </a:prstGeom>
          <a:solidFill>
            <a:schemeClr val="accent2">
              <a:alpha val="100000"/>
              <a:lumMod val="75000"/>
            </a:schemeClr>
          </a:solidFill>
        </p:spPr>
      </p:sp>
      <p:sp>
        <p:nvSpPr>
          <p:cNvPr id="9" name="AutoShape 9"/>
          <p:cNvSpPr/>
          <p:nvPr/>
        </p:nvSpPr>
        <p:spPr>
          <a:xfrm>
            <a:off x="6414867" y="3276708"/>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Define the Problem and Set Clear Objectives</a:t>
            </a:r>
            <a:endParaRPr lang="en-US" sz="1100"/>
          </a:p>
        </p:txBody>
      </p:sp>
      <p:sp>
        <p:nvSpPr>
          <p:cNvPr id="10" name="TextBox 10"/>
          <p:cNvSpPr txBox="1"/>
          <p:nvPr/>
        </p:nvSpPr>
        <p:spPr>
          <a:xfrm>
            <a:off x="5452715" y="3804364"/>
            <a:ext cx="5194466" cy="1061273"/>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When applying 5 Why analysis, first clarify the specific problem manifestation and set a clear objective: to identify the root cause and implement appropriate corrective actions.</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5347614" y="1556561"/>
            <a:ext cx="5299568" cy="468573"/>
          </a:xfrm>
          <a:prstGeom prst="roundRect">
            <a:avLst>
              <a:gd name="adj" fmla="val 50000"/>
            </a:avLst>
          </a:prstGeom>
          <a:solidFill>
            <a:schemeClr val="accent1">
              <a:alpha val="100000"/>
            </a:schemeClr>
          </a:solidFill>
        </p:spPr>
      </p:sp>
      <p:sp>
        <p:nvSpPr>
          <p:cNvPr id="12" name="AutoShape 12"/>
          <p:cNvSpPr/>
          <p:nvPr/>
        </p:nvSpPr>
        <p:spPr>
          <a:xfrm>
            <a:off x="6414867" y="1534903"/>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5 Why Analysis Overview</a:t>
            </a:r>
            <a:endParaRPr lang="en-US" sz="1100"/>
          </a:p>
        </p:txBody>
      </p:sp>
      <p:sp>
        <p:nvSpPr>
          <p:cNvPr id="13" name="TextBox 13"/>
          <p:cNvSpPr txBox="1"/>
          <p:nvPr/>
        </p:nvSpPr>
        <p:spPr>
          <a:xfrm>
            <a:off x="5452715" y="2062560"/>
            <a:ext cx="5194466" cy="105794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5 Why analysis is a method of repeatedly asking "why" to drill down to the root cause. It emphasizes starting from symptoms and progressing to the essence of the problem, enabling effective corrective actions.</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1700004" name="TextBox 2"/>
          <p:cNvSpPr txBox="1"/>
          <p:nvPr/>
        </p:nvSpPr>
        <p:spPr>
          <a:xfrm>
            <a:off x="606514" y="445251"/>
            <a:ext cx="10874375" cy="551423"/>
          </a:xfrm>
          <a:prstGeom prst="rect">
            <a:avLst/>
          </a:prstGeom>
          <a:noFill/>
        </p:spPr>
        <p:txBody>
          <a:bodyPr vert="horz" wrap="square" lIns="0" tIns="0" rIns="0" bIns="0" rtlCol="0" anchor="ctr" anchorCtr="0">
            <a:normAutofit/>
          </a:bodyPr>
          <a:lstStyle/>
          <a:p>
            <a:pPr algn="l">
              <a:lnSpc>
                <a:spcPct val="100000"/>
              </a:lnSpc>
              <a:spcBef>
                <a:spcPct val="0"/>
              </a:spcBef>
              <a:spcAft>
                <a:spcPct val="0"/>
              </a:spcAft>
            </a:pPr>
            <a:r>
              <a:rPr lang="en-US" sz="3000" b="1">
                <a:solidFill>
                  <a:srgbClr val="063BD1">
                    <a:alpha val="100000"/>
                  </a:srgbClr>
                </a:solidFill>
                <a:latin typeface="Noto Sans SC Black"/>
                <a:ea typeface="Noto Sans SC Black"/>
                <a:cs typeface="Noto Sans SC Black"/>
              </a:rPr>
              <a:t>5 Why Analysis in Practice</a:t>
            </a:r>
            <a:endParaRPr lang="en-US" sz="3000" b="1">
              <a:solidFill>
                <a:srgbClr val="063BD1">
                  <a:alpha val="100000"/>
                </a:srgbClr>
              </a:solidFill>
              <a:latin typeface="Noto Sans SC Black"/>
              <a:ea typeface="Noto Sans SC Black"/>
              <a:cs typeface="Noto Sans SC Black"/>
            </a:endParaRPr>
          </a:p>
        </p:txBody>
      </p:sp>
      <p:sp>
        <p:nvSpPr>
          <p:cNvPr id="1700005" name="Freeform 3"/>
          <p:cNvSpPr/>
          <p:nvPr/>
        </p:nvSpPr>
        <p:spPr>
          <a:xfrm>
            <a:off x="-3581565" y="5126925"/>
            <a:ext cx="19258611" cy="2457580"/>
          </a:xfrm>
          <a:custGeom>
            <a:avLst/>
            <a:gdLst/>
            <a:ahLst/>
            <a:cxnLst/>
            <a:rect l="l" t="t" r="r" b="b"/>
            <a:pathLst>
              <a:path w="9325252" h="411480">
                <a:moveTo>
                  <a:pt x="4662626" y="0"/>
                </a:moveTo>
                <a:cubicBezTo>
                  <a:pt x="6770119" y="0"/>
                  <a:pt x="8565868" y="160334"/>
                  <a:pt x="9250661" y="384999"/>
                </a:cubicBezTo>
                <a:lnTo>
                  <a:pt x="9325252" y="411480"/>
                </a:lnTo>
                <a:lnTo>
                  <a:pt x="0" y="411480"/>
                </a:lnTo>
                <a:lnTo>
                  <a:pt x="74591" y="384999"/>
                </a:lnTo>
                <a:cubicBezTo>
                  <a:pt x="759385" y="160334"/>
                  <a:pt x="2555133" y="0"/>
                  <a:pt x="4662626" y="0"/>
                </a:cubicBezTo>
              </a:path>
            </a:pathLst>
          </a:custGeom>
          <a:gradFill>
            <a:gsLst>
              <a:gs pos="0">
                <a:srgbClr val="A9BEFC">
                  <a:alpha val="0"/>
                  <a:lumMod val="40000"/>
                  <a:lumOff val="60000"/>
                </a:srgbClr>
              </a:gs>
              <a:gs pos="100000">
                <a:srgbClr val="A9BEFC">
                  <a:alpha val="48000"/>
                  <a:lumMod val="40000"/>
                  <a:lumOff val="60000"/>
                </a:srgbClr>
              </a:gs>
            </a:gsLst>
            <a:lin ang="16200000"/>
          </a:gradFill>
        </p:spPr>
      </p:sp>
      <p:sp>
        <p:nvSpPr>
          <p:cNvPr id="1700006" name="Freeform 4"/>
          <p:cNvSpPr/>
          <p:nvPr/>
        </p:nvSpPr>
        <p:spPr>
          <a:xfrm>
            <a:off x="-1211446" y="5429375"/>
            <a:ext cx="14518372" cy="1852680"/>
          </a:xfrm>
          <a:custGeom>
            <a:avLst/>
            <a:gdLst/>
            <a:ahLst/>
            <a:cxnLst/>
            <a:rect l="l" t="t" r="r" b="b"/>
            <a:pathLst>
              <a:path w="9325252" h="411480">
                <a:moveTo>
                  <a:pt x="4662626" y="0"/>
                </a:moveTo>
                <a:cubicBezTo>
                  <a:pt x="6770119" y="0"/>
                  <a:pt x="8565868" y="160334"/>
                  <a:pt x="9250661" y="384999"/>
                </a:cubicBezTo>
                <a:lnTo>
                  <a:pt x="9325252" y="411480"/>
                </a:lnTo>
                <a:lnTo>
                  <a:pt x="0" y="411480"/>
                </a:lnTo>
                <a:lnTo>
                  <a:pt x="74591" y="384999"/>
                </a:lnTo>
                <a:cubicBezTo>
                  <a:pt x="759385" y="160334"/>
                  <a:pt x="2555133" y="0"/>
                  <a:pt x="4662626" y="0"/>
                </a:cubicBezTo>
              </a:path>
            </a:pathLst>
          </a:custGeom>
          <a:gradFill>
            <a:gsLst>
              <a:gs pos="0">
                <a:srgbClr val="A9BEFC">
                  <a:alpha val="0"/>
                  <a:lumMod val="40000"/>
                  <a:lumOff val="60000"/>
                </a:srgbClr>
              </a:gs>
              <a:gs pos="100000">
                <a:srgbClr val="A9BEFC">
                  <a:alpha val="100000"/>
                  <a:lumMod val="40000"/>
                  <a:lumOff val="60000"/>
                </a:srgbClr>
              </a:gs>
            </a:gsLst>
            <a:lin ang="16200000"/>
          </a:gradFill>
        </p:spPr>
      </p:sp>
      <p:sp>
        <p:nvSpPr>
          <p:cNvPr id="1700007" name="AutoShape 5"/>
          <p:cNvSpPr/>
          <p:nvPr/>
        </p:nvSpPr>
        <p:spPr>
          <a:xfrm flipV="1">
            <a:off x="4865008" y="5272225"/>
            <a:ext cx="2449284" cy="1090722"/>
          </a:xfrm>
          <a:prstGeom prst="roundRect">
            <a:avLst>
              <a:gd name="adj" fmla="val 50000"/>
            </a:avLst>
          </a:prstGeom>
          <a:solidFill>
            <a:schemeClr val="accent4">
              <a:alpha val="100000"/>
            </a:schemeClr>
          </a:solidFill>
        </p:spPr>
      </p:sp>
      <p:sp>
        <p:nvSpPr>
          <p:cNvPr id="1700008" name="AutoShape 6"/>
          <p:cNvSpPr/>
          <p:nvPr/>
        </p:nvSpPr>
        <p:spPr>
          <a:xfrm>
            <a:off x="1023866" y="1613782"/>
            <a:ext cx="3044965" cy="766053"/>
          </a:xfrm>
          <a:prstGeom prst="roundRect">
            <a:avLst>
              <a:gd name="adj" fmla="val 50000"/>
            </a:avLst>
          </a:prstGeom>
          <a:solidFill>
            <a:schemeClr val="accent4">
              <a:alpha val="100000"/>
            </a:schemeClr>
          </a:solidFill>
        </p:spPr>
      </p:sp>
      <p:sp>
        <p:nvSpPr>
          <p:cNvPr id="1700009" name="TextBox 7"/>
          <p:cNvSpPr txBox="1"/>
          <p:nvPr/>
        </p:nvSpPr>
        <p:spPr>
          <a:xfrm>
            <a:off x="1023866" y="1613782"/>
            <a:ext cx="3044965" cy="766053"/>
          </a:xfrm>
          <a:prstGeom prst="rect">
            <a:avLst/>
          </a:prstGeom>
          <a:noFill/>
        </p:spPr>
        <p:txBody>
          <a:bodyPr vert="horz" wrap="square" lIns="0" tIns="0" rIns="0" bIns="0" rtlCol="0" anchor="ctr" anchorCtr="0">
            <a:normAutofit/>
          </a:bodyPr>
          <a:lstStyle/>
          <a:p>
            <a:pPr algn="ctr">
              <a:lnSpc>
                <a:spcPct val="130000"/>
              </a:lnSpc>
            </a:pPr>
            <a:r>
              <a:rPr lang="en-US" sz="2400" b="1">
                <a:solidFill>
                  <a:srgbClr val="FFFFFF">
                    <a:alpha val="100000"/>
                  </a:srgbClr>
                </a:solidFill>
                <a:latin typeface="Noto Sans SC Black"/>
                <a:ea typeface="Noto Sans SC Black"/>
                <a:cs typeface="Noto Sans SC Black"/>
              </a:rPr>
              <a:t>Verify the Root Cause</a:t>
            </a:r>
            <a:endParaRPr lang="en-US" sz="2400" b="1">
              <a:solidFill>
                <a:srgbClr val="FFFFFF">
                  <a:alpha val="100000"/>
                </a:srgbClr>
              </a:solidFill>
              <a:latin typeface="Noto Sans SC Black"/>
              <a:ea typeface="Noto Sans SC Black"/>
              <a:cs typeface="Noto Sans SC Black"/>
            </a:endParaRPr>
          </a:p>
        </p:txBody>
      </p:sp>
      <p:sp>
        <p:nvSpPr>
          <p:cNvPr id="1700010" name="TextBox 8"/>
          <p:cNvSpPr txBox="1"/>
          <p:nvPr/>
        </p:nvSpPr>
        <p:spPr>
          <a:xfrm>
            <a:off x="1102482" y="2542367"/>
            <a:ext cx="2887733" cy="1967450"/>
          </a:xfrm>
          <a:prstGeom prst="rect">
            <a:avLst/>
          </a:prstGeom>
          <a:noFill/>
        </p:spPr>
        <p:txBody>
          <a:bodyPr vert="horz" wrap="square" lIns="0" tIns="0" rIns="0" bIns="0" rtlCol="0" anchor="t" anchorCtr="0">
            <a:normAutofit/>
          </a:bodyPr>
          <a:lstStyle/>
          <a:p>
            <a:pPr algn="ctr">
              <a:lnSpc>
                <a:spcPct val="130000"/>
              </a:lnSpc>
            </a:pPr>
            <a:r>
              <a:rPr lang="en-US" sz="1500">
                <a:solidFill>
                  <a:srgbClr val="000000">
                    <a:alpha val="100000"/>
                  </a:srgbClr>
                </a:solidFill>
                <a:latin typeface="Noto Sans SC Light"/>
                <a:ea typeface="Noto Sans SC Light"/>
                <a:cs typeface="Noto Sans SC Light"/>
              </a:rPr>
              <a:t>After identifying a potential root cause, verify that it truly caused the problem through experiments, data collection, or comparative analysis to ensure accuracy.</a:t>
            </a:r>
            <a:endParaRPr lang="en-US" sz="1500">
              <a:solidFill>
                <a:srgbClr val="000000">
                  <a:alpha val="100000"/>
                </a:srgbClr>
              </a:solidFill>
              <a:latin typeface="Noto Sans SC Light"/>
              <a:ea typeface="Noto Sans SC Light"/>
              <a:cs typeface="Noto Sans SC Light"/>
            </a:endParaRPr>
          </a:p>
        </p:txBody>
      </p:sp>
      <p:sp>
        <p:nvSpPr>
          <p:cNvPr id="1700011" name="AutoShape 9"/>
          <p:cNvSpPr/>
          <p:nvPr/>
        </p:nvSpPr>
        <p:spPr>
          <a:xfrm flipV="1">
            <a:off x="2402887" y="4621577"/>
            <a:ext cx="286922" cy="247346"/>
          </a:xfrm>
          <a:prstGeom prst="triangle">
            <a:avLst>
              <a:gd name="adj" fmla="val 50000"/>
            </a:avLst>
          </a:prstGeom>
          <a:solidFill>
            <a:schemeClr val="accent4">
              <a:alpha val="100000"/>
            </a:schemeClr>
          </a:solidFill>
        </p:spPr>
      </p:sp>
      <p:sp>
        <p:nvSpPr>
          <p:cNvPr id="1700012" name="AutoShape 10"/>
          <p:cNvSpPr/>
          <p:nvPr/>
        </p:nvSpPr>
        <p:spPr>
          <a:xfrm>
            <a:off x="4550533" y="1613782"/>
            <a:ext cx="3044965" cy="766053"/>
          </a:xfrm>
          <a:prstGeom prst="roundRect">
            <a:avLst>
              <a:gd name="adj" fmla="val 50000"/>
            </a:avLst>
          </a:prstGeom>
          <a:solidFill>
            <a:srgbClr val="7D9EFA">
              <a:alpha val="100000"/>
            </a:srgbClr>
          </a:solidFill>
        </p:spPr>
      </p:sp>
      <p:sp>
        <p:nvSpPr>
          <p:cNvPr id="1700013" name="TextBox 11"/>
          <p:cNvSpPr txBox="1"/>
          <p:nvPr/>
        </p:nvSpPr>
        <p:spPr>
          <a:xfrm>
            <a:off x="4550533" y="1613782"/>
            <a:ext cx="3044965" cy="766053"/>
          </a:xfrm>
          <a:prstGeom prst="rect">
            <a:avLst/>
          </a:prstGeom>
          <a:noFill/>
        </p:spPr>
        <p:txBody>
          <a:bodyPr vert="horz" wrap="square" lIns="0" tIns="0" rIns="0" bIns="0" rtlCol="0" anchor="ctr" anchorCtr="0">
            <a:normAutofit/>
          </a:bodyPr>
          <a:lstStyle/>
          <a:p>
            <a:pPr algn="ctr">
              <a:lnSpc>
                <a:spcPct val="130000"/>
              </a:lnSpc>
            </a:pPr>
            <a:r>
              <a:rPr lang="en-US" sz="2400" b="1">
                <a:solidFill>
                  <a:srgbClr val="FFFFFF">
                    <a:alpha val="100000"/>
                  </a:srgbClr>
                </a:solidFill>
                <a:latin typeface="Noto Sans SC Black"/>
                <a:ea typeface="Noto Sans SC Black"/>
                <a:cs typeface="Noto Sans SC Black"/>
              </a:rPr>
              <a:t>Develop Corrective Actions</a:t>
            </a:r>
            <a:endParaRPr lang="en-US" sz="2400" b="1">
              <a:solidFill>
                <a:srgbClr val="FFFFFF">
                  <a:alpha val="100000"/>
                </a:srgbClr>
              </a:solidFill>
              <a:latin typeface="Noto Sans SC Black"/>
              <a:ea typeface="Noto Sans SC Black"/>
              <a:cs typeface="Noto Sans SC Black"/>
            </a:endParaRPr>
          </a:p>
        </p:txBody>
      </p:sp>
      <p:sp>
        <p:nvSpPr>
          <p:cNvPr id="1700014" name="TextBox 12"/>
          <p:cNvSpPr txBox="1"/>
          <p:nvPr/>
        </p:nvSpPr>
        <p:spPr>
          <a:xfrm>
            <a:off x="4629149" y="2542367"/>
            <a:ext cx="2887733" cy="1967450"/>
          </a:xfrm>
          <a:prstGeom prst="rect">
            <a:avLst/>
          </a:prstGeom>
          <a:noFill/>
        </p:spPr>
        <p:txBody>
          <a:bodyPr vert="horz" wrap="square" lIns="0" tIns="0" rIns="0" bIns="0" rtlCol="0" anchor="t" anchorCtr="0">
            <a:normAutofit/>
          </a:bodyPr>
          <a:lstStyle/>
          <a:p>
            <a:pPr algn="ctr">
              <a:lnSpc>
                <a:spcPct val="130000"/>
              </a:lnSpc>
            </a:pPr>
            <a:r>
              <a:rPr lang="en-US" sz="1500">
                <a:solidFill>
                  <a:srgbClr val="000000">
                    <a:alpha val="100000"/>
                  </a:srgbClr>
                </a:solidFill>
                <a:latin typeface="Noto Sans SC Light"/>
                <a:ea typeface="Noto Sans SC Light"/>
                <a:cs typeface="Noto Sans SC Light"/>
              </a:rPr>
              <a:t>Based on the verified root cause, develop targeted and actionable corrective measures that directly resolve the problem and prevent recurrence.</a:t>
            </a:r>
            <a:endParaRPr lang="en-US" sz="1500">
              <a:solidFill>
                <a:srgbClr val="000000">
                  <a:alpha val="100000"/>
                </a:srgbClr>
              </a:solidFill>
              <a:latin typeface="Noto Sans SC Light"/>
              <a:ea typeface="Noto Sans SC Light"/>
              <a:cs typeface="Noto Sans SC Light"/>
            </a:endParaRPr>
          </a:p>
        </p:txBody>
      </p:sp>
      <p:sp>
        <p:nvSpPr>
          <p:cNvPr id="1700015" name="AutoShape 13"/>
          <p:cNvSpPr/>
          <p:nvPr/>
        </p:nvSpPr>
        <p:spPr>
          <a:xfrm flipV="1">
            <a:off x="5929554" y="4621577"/>
            <a:ext cx="286922" cy="247346"/>
          </a:xfrm>
          <a:prstGeom prst="triangle">
            <a:avLst>
              <a:gd name="adj" fmla="val 50000"/>
            </a:avLst>
          </a:prstGeom>
          <a:solidFill>
            <a:srgbClr val="7D9EFA">
              <a:alpha val="100000"/>
            </a:srgbClr>
          </a:solidFill>
        </p:spPr>
      </p:sp>
      <p:sp>
        <p:nvSpPr>
          <p:cNvPr id="1700016" name="AutoShape 14"/>
          <p:cNvSpPr/>
          <p:nvPr/>
        </p:nvSpPr>
        <p:spPr>
          <a:xfrm>
            <a:off x="8077199" y="1613782"/>
            <a:ext cx="3044965" cy="766053"/>
          </a:xfrm>
          <a:prstGeom prst="roundRect">
            <a:avLst>
              <a:gd name="adj" fmla="val 50000"/>
            </a:avLst>
          </a:prstGeom>
          <a:solidFill>
            <a:schemeClr val="accent4">
              <a:alpha val="100000"/>
            </a:schemeClr>
          </a:solidFill>
        </p:spPr>
      </p:sp>
      <p:sp>
        <p:nvSpPr>
          <p:cNvPr id="1700017" name="TextBox 15"/>
          <p:cNvSpPr txBox="1"/>
          <p:nvPr/>
        </p:nvSpPr>
        <p:spPr>
          <a:xfrm>
            <a:off x="8077199" y="1613782"/>
            <a:ext cx="3044965" cy="766053"/>
          </a:xfrm>
          <a:prstGeom prst="rect">
            <a:avLst/>
          </a:prstGeom>
          <a:noFill/>
        </p:spPr>
        <p:txBody>
          <a:bodyPr vert="horz" wrap="square" lIns="0" tIns="0" rIns="0" bIns="0" rtlCol="0" anchor="ctr" anchorCtr="0">
            <a:normAutofit/>
          </a:bodyPr>
          <a:lstStyle/>
          <a:p>
            <a:pPr algn="ctr">
              <a:lnSpc>
                <a:spcPct val="130000"/>
              </a:lnSpc>
            </a:pPr>
            <a:r>
              <a:rPr lang="en-US" sz="2400" b="1">
                <a:solidFill>
                  <a:srgbClr val="FFFFFF">
                    <a:alpha val="100000"/>
                  </a:srgbClr>
                </a:solidFill>
                <a:latin typeface="Noto Sans SC Black"/>
                <a:ea typeface="Noto Sans SC Black"/>
                <a:cs typeface="Noto Sans SC Black"/>
              </a:rPr>
              <a:t>Follow-Up and Evaluation</a:t>
            </a:r>
            <a:endParaRPr lang="en-US" sz="2400" b="1">
              <a:solidFill>
                <a:srgbClr val="FFFFFF">
                  <a:alpha val="100000"/>
                </a:srgbClr>
              </a:solidFill>
              <a:latin typeface="Noto Sans SC Black"/>
              <a:ea typeface="Noto Sans SC Black"/>
              <a:cs typeface="Noto Sans SC Black"/>
            </a:endParaRPr>
          </a:p>
        </p:txBody>
      </p:sp>
      <p:sp>
        <p:nvSpPr>
          <p:cNvPr id="1700018" name="TextBox 16"/>
          <p:cNvSpPr txBox="1"/>
          <p:nvPr/>
        </p:nvSpPr>
        <p:spPr>
          <a:xfrm>
            <a:off x="8155815" y="2542367"/>
            <a:ext cx="2887733" cy="1967450"/>
          </a:xfrm>
          <a:prstGeom prst="rect">
            <a:avLst/>
          </a:prstGeom>
          <a:noFill/>
        </p:spPr>
        <p:txBody>
          <a:bodyPr vert="horz" wrap="square" lIns="0" tIns="0" rIns="0" bIns="0" rtlCol="0" anchor="t" anchorCtr="0">
            <a:normAutofit/>
          </a:bodyPr>
          <a:lstStyle/>
          <a:p>
            <a:pPr algn="ctr">
              <a:lnSpc>
                <a:spcPct val="130000"/>
              </a:lnSpc>
            </a:pPr>
            <a:r>
              <a:rPr lang="en-US" sz="1500">
                <a:solidFill>
                  <a:srgbClr val="000000">
                    <a:alpha val="100000"/>
                  </a:srgbClr>
                </a:solidFill>
                <a:latin typeface="Noto Sans SC Light"/>
                <a:ea typeface="Noto Sans SC Light"/>
                <a:cs typeface="Noto Sans SC Light"/>
              </a:rPr>
              <a:t>After implementing corrective actions, track and evaluate their effectiveness. If the problem persists or new issues arise, repeat the 5 Why analysis to identify new root causes and take appropriate action.</a:t>
            </a:r>
            <a:endParaRPr lang="en-US" sz="1500">
              <a:solidFill>
                <a:srgbClr val="000000">
                  <a:alpha val="100000"/>
                </a:srgbClr>
              </a:solidFill>
              <a:latin typeface="Noto Sans SC Light"/>
              <a:ea typeface="Noto Sans SC Light"/>
              <a:cs typeface="Noto Sans SC Light"/>
            </a:endParaRPr>
          </a:p>
        </p:txBody>
      </p:sp>
      <p:sp>
        <p:nvSpPr>
          <p:cNvPr id="1700019" name="AutoShape 17"/>
          <p:cNvSpPr/>
          <p:nvPr/>
        </p:nvSpPr>
        <p:spPr>
          <a:xfrm flipV="1">
            <a:off x="9456220" y="4621577"/>
            <a:ext cx="286922" cy="247346"/>
          </a:xfrm>
          <a:prstGeom prst="triangle">
            <a:avLst>
              <a:gd name="adj" fmla="val 50000"/>
            </a:avLst>
          </a:prstGeom>
          <a:solidFill>
            <a:schemeClr val="accent4">
              <a:alpha val="100000"/>
            </a:schemeClr>
          </a:solidFill>
        </p:spPr>
      </p:sp>
      <p:sp>
        <p:nvSpPr>
          <p:cNvPr id="1700020" name="Freeform 18"/>
          <p:cNvSpPr/>
          <p:nvPr/>
        </p:nvSpPr>
        <p:spPr>
          <a:xfrm>
            <a:off x="5851243" y="5576888"/>
            <a:ext cx="476816" cy="441086"/>
          </a:xfrm>
          <a:custGeom>
            <a:avLst/>
            <a:gdLst/>
            <a:ahLst/>
            <a:cxnLst/>
            <a:rect l="l" t="t" r="r" b="b"/>
            <a:pathLst>
              <a:path w="5834559" h="5397372">
                <a:moveTo>
                  <a:pt x="2136435" y="643126"/>
                </a:moveTo>
                <a:lnTo>
                  <a:pt x="3716657" y="643126"/>
                </a:lnTo>
                <a:lnTo>
                  <a:pt x="3716657" y="1064855"/>
                </a:lnTo>
                <a:lnTo>
                  <a:pt x="2136435" y="1064855"/>
                </a:lnTo>
                <a:close/>
              </a:path>
              <a:path w="5834559" h="5397372">
                <a:moveTo>
                  <a:pt x="693741" y="643126"/>
                </a:moveTo>
                <a:lnTo>
                  <a:pt x="1550121" y="643126"/>
                </a:lnTo>
                <a:lnTo>
                  <a:pt x="1550121" y="1064855"/>
                </a:lnTo>
                <a:lnTo>
                  <a:pt x="693741" y="1064855"/>
                </a:lnTo>
                <a:cubicBezTo>
                  <a:pt x="543320" y="1064855"/>
                  <a:pt x="421729" y="1187151"/>
                  <a:pt x="421729" y="1336867"/>
                </a:cubicBezTo>
                <a:lnTo>
                  <a:pt x="421729" y="2079805"/>
                </a:lnTo>
                <a:lnTo>
                  <a:pt x="5412133" y="2079805"/>
                </a:lnTo>
                <a:lnTo>
                  <a:pt x="5412133" y="1336867"/>
                </a:lnTo>
                <a:cubicBezTo>
                  <a:pt x="5412133" y="1186446"/>
                  <a:pt x="5289830" y="1064855"/>
                  <a:pt x="5140113" y="1064855"/>
                </a:cubicBezTo>
                <a:lnTo>
                  <a:pt x="4302971" y="1064855"/>
                </a:lnTo>
                <a:lnTo>
                  <a:pt x="4302971" y="643126"/>
                </a:lnTo>
                <a:lnTo>
                  <a:pt x="5140113" y="643126"/>
                </a:lnTo>
                <a:cubicBezTo>
                  <a:pt x="5523184" y="643126"/>
                  <a:pt x="5833854" y="953797"/>
                  <a:pt x="5834559" y="1336867"/>
                </a:cubicBezTo>
                <a:lnTo>
                  <a:pt x="5834559" y="4703631"/>
                </a:lnTo>
                <a:cubicBezTo>
                  <a:pt x="5834559" y="5085292"/>
                  <a:pt x="5522479" y="5397372"/>
                  <a:pt x="5140818" y="5397372"/>
                </a:cubicBezTo>
                <a:lnTo>
                  <a:pt x="693741" y="5397372"/>
                </a:lnTo>
                <a:cubicBezTo>
                  <a:pt x="312080" y="5397372"/>
                  <a:pt x="0" y="5085292"/>
                  <a:pt x="0" y="4703631"/>
                </a:cubicBezTo>
                <a:lnTo>
                  <a:pt x="0" y="2501529"/>
                </a:lnTo>
                <a:lnTo>
                  <a:pt x="0" y="2079805"/>
                </a:lnTo>
                <a:lnTo>
                  <a:pt x="0" y="1336867"/>
                </a:lnTo>
                <a:cubicBezTo>
                  <a:pt x="0" y="953797"/>
                  <a:pt x="310671" y="643126"/>
                  <a:pt x="693741" y="643126"/>
                </a:cubicBezTo>
                <a:close/>
              </a:path>
              <a:path w="5834559" h="5397372">
                <a:moveTo>
                  <a:pt x="3997242" y="0"/>
                </a:moveTo>
                <a:cubicBezTo>
                  <a:pt x="4113920" y="0"/>
                  <a:pt x="4208106" y="94186"/>
                  <a:pt x="4208106" y="210864"/>
                </a:cubicBezTo>
                <a:lnTo>
                  <a:pt x="4208106" y="1506961"/>
                </a:lnTo>
                <a:cubicBezTo>
                  <a:pt x="4208106" y="1623639"/>
                  <a:pt x="4113920" y="1718528"/>
                  <a:pt x="3997242" y="1718528"/>
                </a:cubicBezTo>
                <a:cubicBezTo>
                  <a:pt x="3880564" y="1718528"/>
                  <a:pt x="3786378" y="1624342"/>
                  <a:pt x="3786378" y="1507664"/>
                </a:cubicBezTo>
                <a:lnTo>
                  <a:pt x="3786378" y="210864"/>
                </a:lnTo>
                <a:cubicBezTo>
                  <a:pt x="3786378" y="94186"/>
                  <a:pt x="3880564" y="0"/>
                  <a:pt x="3997242" y="0"/>
                </a:cubicBezTo>
                <a:close/>
              </a:path>
              <a:path w="5834559" h="5397372">
                <a:moveTo>
                  <a:pt x="1836609" y="0"/>
                </a:moveTo>
                <a:cubicBezTo>
                  <a:pt x="1953287" y="0"/>
                  <a:pt x="2047469" y="94186"/>
                  <a:pt x="2047469" y="210864"/>
                </a:cubicBezTo>
                <a:lnTo>
                  <a:pt x="2047469" y="1506961"/>
                </a:lnTo>
                <a:cubicBezTo>
                  <a:pt x="2047469" y="1623639"/>
                  <a:pt x="1953287" y="1718528"/>
                  <a:pt x="1836609" y="1718528"/>
                </a:cubicBezTo>
                <a:cubicBezTo>
                  <a:pt x="1719932" y="1718528"/>
                  <a:pt x="1625745" y="1624342"/>
                  <a:pt x="1625745" y="1507664"/>
                </a:cubicBezTo>
                <a:lnTo>
                  <a:pt x="1625745" y="210864"/>
                </a:lnTo>
                <a:cubicBezTo>
                  <a:pt x="1625745" y="94186"/>
                  <a:pt x="1719932" y="0"/>
                  <a:pt x="1836609" y="0"/>
                </a:cubicBezTo>
              </a:path>
            </a:pathLst>
          </a:custGeom>
          <a:solidFill>
            <a:srgbClr val="FFFFFF">
              <a:alpha val="100000"/>
            </a:srgbClr>
          </a:solidFill>
        </p:spPr>
      </p:sp>
    </p:spTree>
  </p:cSld>
  <p:clrMapOvr>
    <a:masterClrMapping/>
  </p:clrMapOvr>
</p:sld>
</file>

<file path=ppt/slides/slide14.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AutoShape 2"/><p:cNvSpPr/><p:nvPr/></p:nvSpPr><p:spPr><a:xfrm flipH="1"><a:off x="7331443" y="1931960"/><a:ext cx="2312842" cy="339807"/></a:xfrm><a:prstGeom prst="parallelogram"><a:avLst><a:gd name="adj" fmla="val 42455"/></a:avLst></a:prstGeom><a:gradFill><a:gsLst><a:gs pos="0"><a:schemeClr val="accent2"><a:alpha val="50000"/></a:schemeClr></a:gs><a:gs pos="85000"><a:srgbClr val="FFFFFF"><a:alpha val="0"/></a:srgbClr></a:gs></a:gsLst><a:lin ang="0"/></a:gradFill></p:spPr></p:sp><p:sp><p:nvSpPr><p:cNvPr id="3" name="AutoShape 3"/><p:cNvSpPr/><p:nvPr/></p:nvSpPr><p:spPr><a:xfrm flipH="1" flipV="1"><a:off x="7710624" y="3643027"/><a:ext cx="2312842" cy="339807"/></a:xfrm><a:prstGeom prst="parallelogram"><a:avLst><a:gd name="adj" fmla="val 42455"/></a:avLst></a:prstGeom><a:gradFill><a:gsLst><a:gs pos="0"><a:schemeClr val="accent2"><a:alpha val="53000"/></a:schemeClr></a:gs><a:gs pos="85000"><a:srgbClr val="FFFFFF"><a:alpha val="0"/></a:srgbClr></a:gs></a:gsLst><a:lin ang="0"/></a:gradFill></p:spPr></p:sp><p:sp><p:nvSpPr><p:cNvPr id="4" name="AutoShape 4"/><p:cNvSpPr/><p:nvPr/></p:nvSpPr><p:spPr><a:xfrm flipH="1" flipV="1"><a:off x="4375731" y="4522749"/><a:ext cx="2312842" cy="339807"/></a:xfrm><a:prstGeom prst="parallelogram"><a:avLst><a:gd name="adj" fmla="val 42455"/></a:avLst></a:prstGeom><a:gradFill><a:gsLst><a:gs pos="0"><a:schemeClr val="accent2"><a:alpha val="53000"/></a:schemeClr></a:gs><a:gs pos="85000"><a:srgbClr val="FFFFFF"><a:alpha val="0"/></a:srgbClr></a:gs></a:gsLst><a:lin ang="0"/></a:gradFill></p:spPr></p:sp><p:sp><p:nvSpPr><p:cNvPr id="5" name="AutoShape 5"/><p:cNvSpPr/><p:nvPr/></p:nvSpPr><p:spPr><a:xfrm flipH="1" flipV="1"><a:off x="4553374" y="4085388"/><a:ext cx="2312842" cy="339807"/></a:xfrm><a:prstGeom prst="parallelogram"><a:avLst><a:gd name="adj" fmla="val 42455"/></a:avLst></a:prstGeom><a:gradFill><a:gsLst><a:gs pos="0"><a:schemeClr val="accent2"><a:alpha val="51000"/></a:schemeClr></a:gs><a:gs pos="85000"><a:srgbClr val="FFFFFF"><a:alpha val="0"/></a:srgbClr></a:gs></a:gsLst><a:lin ang="0"/></a:gradFill></p:spPr></p:sp><p:sp><p:nvSpPr><p:cNvPr id="6" name="AutoShape 6"/><p:cNvSpPr/><p:nvPr/></p:nvSpPr><p:spPr><a:xfrm flipH="1" flipV="1"><a:off x="4754540" y="3643027"/><a:ext cx="2312842" cy="339807"/></a:xfrm><a:prstGeom prst="parallelogram"><a:avLst><a:gd name="adj" fmla="val 42455"/></a:avLst></a:prstGeom><a:gradFill><a:gsLst><a:gs pos="0"><a:schemeClr val="accent2"><a:alpha val="51000"/></a:schemeClr></a:gs><a:gs pos="85000"><a:srgbClr val="FFFFFF"><a:alpha val="0"/></a:srgbClr></a:gs></a:gsLst><a:lin ang="0"/></a:gradFill></p:spPr></p:sp><p:sp><p:nvSpPr><p:cNvPr id="7" name="AutoShape 7"/><p:cNvSpPr/><p:nvPr/></p:nvSpPr><p:spPr><a:xfrm flipH="1"><a:off x="4754540" y="2804915"/><a:ext cx="2312842" cy="339807"/></a:xfrm><a:prstGeom prst="parallelogram"><a:avLst><a:gd name="adj" fmla="val 42455"/></a:avLst></a:prstGeom><a:gradFill><a:gsLst><a:gs pos="0"><a:schemeClr val="accent2"><a:alpha val="51000"/></a:schemeClr></a:gs><a:gs pos="85000"><a:srgbClr val="FFFFFF"><a:alpha val="0"/></a:srgbClr></a:gs></a:gsLst><a:lin ang="0"/></a:gradFill></p:spPr><p:txBody><a:bodyPr vert="horz" wrap="square" lIns="91440" tIns="45720" rIns="91440" bIns="45720" rtlCol="0" anchor="t" anchorCtr="0"><a:normAutofit/></a:bodyPr><a:lstStyle/><a:p><a:pPr algn="l"><a:lnSpc><a:spcPct val="100000"/></a:lnSpc><a:spcBef><a:spcPts val="375"/></a:spcBef><a:defRPr/></a:pPr><a:endParaRPr lang="en-US" sz="1100"/></a:p></p:txBody></p:sp><p:sp><p:nvSpPr><p:cNvPr id="8" name="AutoShape 8"/><p:cNvSpPr/><p:nvPr/></p:nvSpPr><p:spPr><a:xfrm flipH="1"><a:off x="4572424" y="2363003"/><a:ext cx="2312842" cy="339807"/></a:xfrm><a:prstGeom prst="parallelogram"><a:avLst><a:gd name="adj" fmla="val 42455"/></a:avLst></a:prstGeom><a:gradFill><a:gsLst><a:gs pos="0"><a:schemeClr val="accent2"><a:alpha val="52000"/></a:schemeClr></a:gs><a:gs pos="85000"><a:srgbClr val="FFFFFF"><a:alpha val="0"/></a:srgbClr></a:gs></a:gsLst><a:lin ang="0"/></a:gradFill></p:spPr></p:sp><p:sp><p:nvSpPr><p:cNvPr id="9" name="AutoShape 9"/><p:cNvSpPr/><p:nvPr/></p:nvSpPr><p:spPr><a:xfrm flipH="1"><a:off x="4385256" y="1931960"/><a:ext cx="2312842" cy="339807"/></a:xfrm><a:prstGeom prst="parallelogram"><a:avLst><a:gd name="adj" fmla="val 42455"/></a:avLst></a:prstGeom><a:gradFill><a:gsLst><a:gs pos="0"><a:schemeClr val="accent2"><a:alpha val="50000"/></a:schemeClr></a:gs><a:gs pos="85000"><a:srgbClr val="FFFFFF"><a:alpha val="0"/></a:srgbClr></a:gs></a:gsLst><a:lin ang="0"/></a:gradFill></p:spPr></p:sp><p:sp><p:nvSpPr><p:cNvPr id="10" name="AutoShape 10"/><p:cNvSpPr/><p:nvPr/></p:nvSpPr><p:spPr><a:xfrm flipH="1" flipV="1"><a:off x="1360701" y="4521699"/><a:ext cx="2312842" cy="339807"/></a:xfrm><a:prstGeom prst="parallelogram"><a:avLst><a:gd name="adj" fmla="val 42455"/></a:avLst></a:prstGeom><a:gradFill><a:gsLst><a:gs pos="0"><a:schemeClr val="accent2"><a:alpha val="53000"/></a:schemeClr></a:gs><a:gs pos="85000"><a:srgbClr val="FFFFFF"><a:alpha val="0"/></a:srgbClr></a:gs></a:gsLst><a:lin ang="0"/></a:gradFill></p:spPr></p:sp><p:sp><p:nvSpPr><p:cNvPr id="11" name="AutoShape 11"/><p:cNvSpPr/><p:nvPr/></p:nvSpPr><p:spPr><a:xfrm flipH="1" flipV="1"><a:off x="1558666" y="4085388"/><a:ext cx="2312842" cy="339807"/></a:xfrm><a:prstGeom prst="parallelogram"><a:avLst><a:gd name="adj" fmla="val 42455"/></a:avLst></a:prstGeom><a:gradFill><a:gsLst><a:gs pos="0"><a:schemeClr val="accent2"><a:alpha val="53000"/></a:schemeClr></a:gs><a:gs pos="85000"><a:srgbClr val="FFFFFF"><a:alpha val="0"/></a:srgbClr></a:gs></a:gsLst><a:lin ang="0"/></a:gradFill></p:spPr></p:sp><p:sp><p:nvSpPr><p:cNvPr id="12" name="TextBox 12"/><p:cNvSpPr txBox="1"/><p:nvPr/></p:nvSpPr><p:spPr><a:xfrm><a:off x="8188598" y="2844065"/><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Inventory</a:t></a:r><a:endParaRPr lang="en-US" sz="1200"><a:solidFill><a:schemeClr val="dk1"><a:alpha val="100000"/></a:schemeClr></a:solidFill><a:latin typeface="Noto Sans SC"/><a:ea typeface="Noto Sans SC"/><a:cs typeface="Noto Sans SC"/></a:endParaRPr></a:p></p:txBody></p:sp><p:sp><p:nvSpPr><p:cNvPr id="13" name="TextBox 13"/><p:cNvSpPr txBox="1"/><p:nvPr/></p:nvSpPr><p:spPr><a:xfrm><a:off x="8032655" y="2402153"/><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Purity</a:t></a:r><a:endParaRPr lang="en-US" sz="1200"><a:solidFill><a:schemeClr val="dk1"><a:alpha val="100000"/></a:schemeClr></a:solidFill><a:latin typeface="Noto Sans SC"/><a:ea typeface="Noto Sans SC"/><a:cs typeface="Noto Sans SC"/></a:endParaRPr></a:p></p:txBody></p:sp><p:cxnSp><p:nvCxnSpPr><p:cNvPr id="14" name="Connector 14"/><p:cNvCxnSpPr/><p:nvPr/></p:nvCxnSpPr><p:spPr><a:xfrm><a:off x="487603" y="3392355"/><a:ext cx="10688916" cy="0"/></a:xfrm><a:prstGeom prst="line"><a:avLst/></a:prstGeom><a:ln w="152400"><a:solidFill><a:schemeClr val="accent1"/></a:solidFill><a:prstDash val="solid"/><a:headEnd type="none"/><a:tailEnd type="none"/></a:ln></p:spPr><p:style><a:lnRef idx="0"><a:schemeClr val="accent1"/></a:lnRef><a:fillRef idx="1"><a:schemeClr val="accent1"/></a:fillRef><a:effectRef idx="0"><a:schemeClr val="accent1"/></a:effectRef><a:fontRef idx="minor"><a:schemeClr val="lt1"/></a:fontRef></p:style></p:cxnSp><p:sp><p:nvSpPr><p:cNvPr id="15" name="Freeform 15"/><p:cNvSpPr/><p:nvPr/></p:nvSpPr><p:spPr><a:xfrm><a:off x="10518778" y="2497419"/><a:ext cx="1105514" cy="894936"/></a:xfrm><a:custGeom><a:avLst/><a:gdLst/><a:ahLst/><a:cxnLst/><a:rect l="l" t="t" r="r" b="b"/><a:pathLst><a:path w="866783" h="894936"><a:moveTo><a:pt x="202956" y="894936"/></a:moveTo><a:lnTo><a:pt x="0" y="0"/></a:lnTo><a:lnTo><a:pt x="866783" y="894936"/></a:lnTo><a:lnTo><a:pt x="202956" y="894936"/></a:lnTo></a:path></a:pathLst></a:custGeom><a:solidFill><a:schemeClr val="accent1"><a:alpha val="100000"/></a:schemeClr></a:solidFill></p:spPr></p:sp><p:sp><p:nvSpPr><p:cNvPr id="16" name="Freeform 16"/><p:cNvSpPr/><p:nvPr/></p:nvSpPr><p:spPr><a:xfrm flipV="1"><a:off x="10518778" y="3392355"/><a:ext cx="1105514" cy="894936"/></a:xfrm><a:custGeom><a:avLst/><a:gdLst/><a:ahLst/><a:cxnLst/><a:rect l="l" t="t" r="r" b="b"/><a:pathLst><a:path w="866783" h="894936"><a:moveTo><a:pt x="202956" y="894936"/></a:moveTo><a:lnTo><a:pt x="0" y="0"/></a:lnTo><a:lnTo><a:pt x="866783" y="894936"/></a:lnTo><a:lnTo><a:pt x="202956" y="894936"/></a:lnTo></a:path></a:pathLst></a:custGeom><a:solidFill><a:schemeClr val="accent1"><a:alpha val="100000"/></a:schemeClr></a:solidFill></p:spPr></p:sp><p:sp><p:nvSpPr><p:cNvPr id="17" name="Freeform 17"/><p:cNvSpPr/><p:nvPr/></p:nvSpPr><p:spPr><a:xfrm><a:off x="375190" y="2979134"/><a:ext cx="510445" cy="413290"/></a:xfrm><a:custGeom><a:avLst/><a:gdLst/><a:ahLst/><a:cxnLst/><a:rect l="l" t="t" r="r" b="b"/><a:pathLst><a:path w="866783" h="894936"><a:moveTo><a:pt x="202956" y="894936"/></a:moveTo><a:lnTo><a:pt x="0" y="0"/></a:lnTo><a:lnTo><a:pt x="866783" y="894936"/></a:lnTo><a:lnTo><a:pt x="202956" y="894936"/></a:lnTo></a:path></a:pathLst></a:custGeom><a:solidFill><a:schemeClr val="accent1"><a:alpha val="100000"/></a:schemeClr></a:solidFill></p:spPr></p:sp><p:sp><p:nvSpPr><p:cNvPr id="18" name="Freeform 18"/><p:cNvSpPr/><p:nvPr/></p:nvSpPr><p:spPr><a:xfrm flipV="1"><a:off x="375190" y="3392329"/><a:ext cx="510445" cy="413290"/></a:xfrm><a:custGeom><a:avLst/><a:gdLst/><a:ahLst/><a:cxnLst/><a:rect l="l" t="t" r="r" b="b"/><a:pathLst><a:path w="866783" h="894936"><a:moveTo><a:pt x="202956" y="894936"/></a:moveTo><a:lnTo><a:pt x="0" y="0"/></a:lnTo><a:lnTo><a:pt x="866783" y="894936"/></a:lnTo><a:lnTo><a:pt x="202956" y="894936"/></a:lnTo></a:path></a:pathLst></a:custGeom><a:solidFill><a:schemeClr val="accent1"><a:alpha val="100000"/></a:schemeClr></a:solidFill></p:spPr></p:sp><p:sp><p:nvSpPr><p:cNvPr id="19" name="TextBox 19"/><p:cNvSpPr txBox="1"/><p:nvPr/></p:nvSpPr><p:spPr><a:xfrm><a:off x="7795452" y="1971110"/><a:ext cx="16402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Batch</a:t></a:r><a:endParaRPr lang="en-US" sz="1200"><a:solidFill><a:schemeClr val="dk1"><a:alpha val="100000"/></a:schemeClr></a:solidFill><a:latin typeface="Noto Sans SC"/><a:ea typeface="Noto Sans SC"/><a:cs typeface="Noto Sans SC"/></a:endParaRPr></a:p></p:txBody></p:sp><p:sp><p:nvSpPr><p:cNvPr id="20" name="AutoShape 20"/><p:cNvSpPr/><p:nvPr/></p:nvSpPr><p:spPr><a:xfrm flipH="1"><a:off x="7156087" y="1379110"/><a:ext cx="2312842" cy="419094"/></a:xfrm><a:prstGeom prst="parallelogram"><a:avLst><a:gd name="adj" fmla="val 42455"/></a:avLst></a:prstGeom><a:solidFill><a:schemeClr val="accent1"><a:alpha val="100000"/></a:schemeClr></a:solidFill></p:spPr></p:sp><p:sp><p:nvSpPr><p:cNvPr id="21" name="TextBox 21"/><p:cNvSpPr txBox="1"/><p:nvPr/></p:nvSpPr><p:spPr><a:xfrm><a:off x="7455622" y="1465507"/><a:ext cx="1676400" cy="238125"/></a:xfrm><a:prstGeom prst="rect"><a:avLst/></a:prstGeom><a:noFill/></p:spPr><p:txBody><a:bodyPr vert="horz" wrap="square" lIns="0" tIns="0" rIns="0" bIns="0" rtlCol="0" anchor="t" anchorCtr="0"><a:spAutoFit/></a:bodyPr><a:lstStyle/><a:p><a:pPr algn="r"><a:lnSpc><a:spcPct val="100000"/></a:lnSpc><a:spcBef><a:spcPct val="0"/></a:spcBef></a:pPr><a:r><a:rPr lang="en-US" sz="1500"><a:solidFill><a:srgbClr val="FBF8F9"><a:alpha val="100000"/></a:srgbClr></a:solidFill><a:latin typeface="Noto Sans SC"/><a:ea typeface="Noto Sans SC"/><a:cs typeface="Noto Sans SC"/></a:rPr><a:t>Material</a:t></a:r><a:endParaRPr lang="en-US" sz="1500"><a:solidFill><a:srgbClr val="FBF8F9"><a:alpha val="100000"/></a:srgbClr></a:solidFill><a:latin typeface="Noto Sans SC"/><a:ea typeface="Noto Sans SC"/><a:cs typeface="Noto Sans SC"/></a:endParaRPr></a:p></p:txBody></p:sp><p:sp><p:nvSpPr><p:cNvPr id="22" name="AutoShape 22"/><p:cNvSpPr/><p:nvPr/></p:nvSpPr><p:spPr><a:xfrm><a:off x="369165" y="5788807"/><a:ext cx="11459846" cy="764921"/></a:xfrm><a:prstGeom prst="roundRect"><a:avLst><a:gd name="adj" fmla="val 0"/></a:avLst></a:prstGeom><a:solidFill><a:schemeClr val="accent3"><a:alpha val="100000"/></a:schemeClr></a:solidFill></p:spPr></p:sp><p:sp><p:nvSpPr><p:cNvPr id="23" name="TextBox 23"/><p:cNvSpPr txBox="1"/><p:nvPr/></p:nvSpPr><p:spPr><a:xfrm><a:off x="375190" y="5989082"/><a:ext cx="11453822" cy="396240"/></a:xfrm><a:prstGeom prst="rect"><a:avLst/></a:prstGeom><a:noFill/></p:spPr><p:txBody><a:bodyPr vert="horz" wrap="square" lIns="91440" tIns="45720" rIns="91440" bIns="45720" rtlCol="0" anchor="t" anchorCtr="0"><a:spAutoFit/></a:bodyPr><a:lstStyle/><a:p><a:pPr algn="ctr"><a:lnSpc><a:spcPct val="100000"/></a:lnSpc><a:spcBef><a:spcPct val="0"/></a:spcBef></a:pPr><a:r><a:rPr lang="en-US" sz="1800"><a:solidFill><a:srgbClr val="FDF9FB"><a:alpha val="100000"/></a:srgbClr></a:solidFill><a:latin typeface="Noto Sans SC"/><a:ea typeface="Noto Sans SC"/><a:cs typeface="Noto Sans SC"/></a:rPr><a:t>Use fishbone diagrams to systematically analyze root causes, focusing on Man, Machine, Material, Method, Environment, and Measurement for improvement</a:t></a:r><a:endParaRPr lang="en-US" sz="1800"><a:solidFill><a:srgbClr val="FDF9FB"><a:alpha val="100000"/></a:srgbClr></a:solidFill><a:latin typeface="Noto Sans SC"/><a:ea typeface="Noto Sans SC"/><a:cs typeface="Noto Sans SC"/></a:endParaRPr></a:p></p:txBody></p:sp><p:cxnSp><p:nvCxnSpPr><p:cNvPr id="24" name="Connector 24"/><p:cNvCxnSpPr/><p:nvPr/></p:nvCxnSpPr><p:spPr><a:xfrm flipH="1" flipV="1"><a:off x="9277717" y="1398342"/><a:ext cx="838629" cy="1930319"/></a:xfrm><a:prstGeom prst="line"><a:avLst/></a:prstGeom><a:ln w="38100"><a:solidFill><a:schemeClr val="accent1"/></a:solidFill><a:prstDash val="solid"/><a:headEnd type="stealth"/><a:tailEnd type="none"/></a:ln></p:spPr><p:style><a:lnRef idx="0"><a:schemeClr val="accent1"/></a:lnRef><a:fillRef idx="1"><a:schemeClr val="accent1"/></a:fillRef><a:effectRef idx="0"><a:schemeClr val="accent1"/></a:effectRef><a:fontRef idx="minor"><a:schemeClr val="lt1"/></a:fontRef></p:style></p:cxnSp><p:sp><p:nvSpPr><p:cNvPr id="25" name="TextBox 25"/><p:cNvSpPr txBox="1"/><p:nvPr/></p:nvSpPr><p:spPr><a:xfrm><a:off x="4680142" y="2844065"/><a:ext cx="21736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Aging</a:t></a:r><a:endParaRPr lang="en-US" sz="1200"><a:solidFill><a:schemeClr val="dk1"><a:alpha val="100000"/></a:schemeClr></a:solidFill><a:latin typeface="Noto Sans SC"/><a:ea typeface="Noto Sans SC"/><a:cs typeface="Noto Sans SC"/></a:endParaRPr></a:p></p:txBody></p:sp><p:sp><p:nvSpPr><p:cNvPr id="26" name="TextBox 26"/><p:cNvSpPr txBox="1"/><p:nvPr/></p:nvSpPr><p:spPr><a:xfrm><a:off x="5086468" y="2402153"/><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Maintenance</a:t></a:r><a:endParaRPr lang="en-US" sz="1200"><a:solidFill><a:schemeClr val="dk1"><a:alpha val="100000"/></a:schemeClr></a:solidFill><a:latin typeface="Noto Sans SC"/><a:ea typeface="Noto Sans SC"/><a:cs typeface="Noto Sans SC"/></a:endParaRPr></a:p></p:txBody></p:sp><p:sp><p:nvSpPr><p:cNvPr id="27" name="TextBox 27"/><p:cNvSpPr txBox="1"/><p:nvPr/></p:nvSpPr><p:spPr><a:xfrm><a:off x="4626613" y="1971110"/><a:ext cx="18688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Precision</a:t></a:r><a:endParaRPr lang="en-US" sz="1200"><a:solidFill><a:schemeClr val="dk1"><a:alpha val="100000"/></a:schemeClr></a:solidFill><a:latin typeface="Noto Sans SC"/><a:ea typeface="Noto Sans SC"/><a:cs typeface="Noto Sans SC"/></a:endParaRPr></a:p></p:txBody></p:sp><p:sp><p:nvSpPr><p:cNvPr id="28" name="AutoShape 28"/><p:cNvSpPr/><p:nvPr/></p:nvSpPr><p:spPr><a:xfrm flipH="1"><a:off x="4209900" y="1379110"/><a:ext cx="2312842" cy="419094"/></a:xfrm><a:prstGeom prst="parallelogram"><a:avLst><a:gd name="adj" fmla="val 42455"/></a:avLst></a:prstGeom><a:solidFill><a:schemeClr val="accent1"><a:alpha val="100000"/></a:schemeClr></a:solidFill></p:spPr></p:sp><p:sp><p:nvSpPr><p:cNvPr id="29" name="TextBox 29"/><p:cNvSpPr txBox="1"/><p:nvPr/></p:nvSpPr><p:spPr><a:xfrm><a:off x="4509435" y="1465507"/><a:ext cx="1676400" cy="238125"/></a:xfrm><a:prstGeom prst="rect"><a:avLst/></a:prstGeom><a:noFill/></p:spPr><p:txBody><a:bodyPr vert="horz" wrap="square" lIns="0" tIns="0" rIns="0" bIns="0" rtlCol="0" anchor="t" anchorCtr="0"><a:spAutoFit/></a:bodyPr><a:lstStyle/><a:p><a:pPr algn="r"><a:lnSpc><a:spcPct val="100000"/></a:lnSpc><a:spcBef><a:spcPct val="0"/></a:spcBef></a:pPr><a:r><a:rPr lang="en-US" sz="1500"><a:solidFill><a:srgbClr val="F9F8F8"><a:alpha val="100000"/></a:srgbClr></a:solidFill><a:latin typeface="Noto Sans SC"/><a:ea typeface="Noto Sans SC"/><a:cs typeface="Noto Sans SC"/></a:rPr><a:t>Equipment</a:t></a:r><a:endParaRPr lang="en-US" sz="1500"><a:solidFill><a:srgbClr val="F9F8F8"><a:alpha val="100000"/></a:srgbClr></a:solidFill><a:latin typeface="Noto Sans SC"/><a:ea typeface="Noto Sans SC"/><a:cs typeface="Noto Sans SC"/></a:endParaRPr></a:p></p:txBody></p:sp><p:sp><p:nvSpPr><p:cNvPr id="30" name="AutoShape 30"/><p:cNvSpPr/><p:nvPr/></p:nvSpPr><p:spPr><a:xfrm flipH="1"><a:off x="1753251" y="2804915"/><a:ext cx="2312842" cy="339807"/></a:xfrm><a:prstGeom prst="parallelogram"><a:avLst><a:gd name="adj" fmla="val 42455"/></a:avLst></a:prstGeom><a:gradFill><a:gsLst><a:gs pos="0"><a:schemeClr val="accent2"><a:alpha val="53000"/></a:schemeClr></a:gs><a:gs pos="85000"><a:srgbClr val="FFFFFF"><a:alpha val="0"/></a:srgbClr></a:gs></a:gsLst><a:lin ang="0"/></a:gradFill></p:spPr></p:sp><p:sp><p:nvSpPr><p:cNvPr id="31" name="TextBox 31"/><p:cNvSpPr txBox="1"/><p:nvPr/></p:nvSpPr><p:spPr><a:xfrm><a:off x="1669328" y="2844065"/><a:ext cx="21736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Scheduling</a:t></a:r><a:endParaRPr lang="en-US" sz="1200"><a:solidFill><a:schemeClr val="dk1"><a:alpha val="100000"/></a:schemeClr></a:solidFill><a:latin typeface="Noto Sans SC"/><a:ea typeface="Noto Sans SC"/><a:cs typeface="Noto Sans SC"/></a:endParaRPr></a:p></p:txBody></p:sp><p:sp><p:nvSpPr><p:cNvPr id="32" name="AutoShape 32"/><p:cNvSpPr/><p:nvPr/></p:nvSpPr><p:spPr><a:xfrm flipH="1"><a:off x="1597308" y="2363003"/><a:ext cx="2312842" cy="339807"/></a:xfrm><a:prstGeom prst="parallelogram"><a:avLst><a:gd name="adj" fmla="val 42455"/></a:avLst></a:prstGeom><a:gradFill><a:gsLst><a:gs pos="0"><a:schemeClr val="accent2"><a:alpha val="54000"/></a:schemeClr></a:gs><a:gs pos="85000"><a:srgbClr val="FFFFFF"><a:alpha val="0"/></a:srgbClr></a:gs></a:gsLst><a:lin ang="0"/></a:gradFill></p:spPr></p:sp><p:sp><p:nvSpPr><p:cNvPr id="33" name="TextBox 33"/><p:cNvSpPr txBox="1"/><p:nvPr/></p:nvSpPr><p:spPr><a:xfrm><a:off x="2075654" y="2402153"/><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Training</a:t></a:r><a:endParaRPr lang="en-US" sz="1200"><a:solidFill><a:schemeClr val="dk1"><a:alpha val="100000"/></a:schemeClr></a:solidFill><a:latin typeface="Noto Sans SC"/><a:ea typeface="Noto Sans SC"/><a:cs typeface="Noto Sans SC"/></a:endParaRPr></a:p></p:txBody></p:sp><p:sp><p:nvSpPr><p:cNvPr id="34" name="AutoShape 34"/><p:cNvSpPr/><p:nvPr/></p:nvSpPr><p:spPr><a:xfrm flipH="1"><a:off x="1391583" y="1931960"/><a:ext cx="2312842" cy="339807"/></a:xfrm><a:prstGeom prst="parallelogram"><a:avLst><a:gd name="adj" fmla="val 42455"/></a:avLst></a:prstGeom><a:gradFill><a:gsLst><a:gs pos="0"><a:schemeClr val="accent2"><a:alpha val="53000"/></a:schemeClr></a:gs><a:gs pos="85000"><a:srgbClr val="FFFFFF"><a:alpha val="0"/></a:srgbClr></a:gs></a:gsLst><a:lin ang="0"/></a:gradFill></p:spPr></p:sp><p:sp><p:nvSpPr><p:cNvPr id="35" name="TextBox 35"/><p:cNvSpPr txBox="1"/><p:nvPr/></p:nvSpPr><p:spPr><a:xfrm><a:off x="1615799" y="1971110"/><a:ext cx="18688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Skills</a:t></a:r><a:endParaRPr lang="en-US" sz="1200"><a:solidFill><a:schemeClr val="dk1"><a:alpha val="100000"/></a:schemeClr></a:solidFill><a:latin typeface="Noto Sans SC"/><a:ea typeface="Noto Sans SC"/><a:cs typeface="Noto Sans SC"/></a:endParaRPr></a:p></p:txBody></p:sp><p:sp><p:nvSpPr><p:cNvPr id="36" name="AutoShape 36"/><p:cNvSpPr/><p:nvPr/></p:nvSpPr><p:spPr><a:xfrm flipH="1"><a:off x="1199086" y="1379110"/><a:ext cx="2312842" cy="419094"/></a:xfrm><a:prstGeom prst="parallelogram"><a:avLst><a:gd name="adj" fmla="val 42455"/></a:avLst></a:prstGeom><a:solidFill><a:schemeClr val="accent1"><a:alpha val="100000"/></a:schemeClr></a:solidFill></p:spPr></p:sp><p:sp><p:nvSpPr><p:cNvPr id="37" name="TextBox 37"/><p:cNvSpPr txBox="1"/><p:nvPr/></p:nvSpPr><p:spPr><a:xfrm><a:off x="1498621" y="1465507"/><a:ext cx="1676400" cy="238125"/></a:xfrm><a:prstGeom prst="rect"><a:avLst/></a:prstGeom><a:noFill/></p:spPr><p:txBody><a:bodyPr vert="horz" wrap="square" lIns="0" tIns="0" rIns="0" bIns="0" rtlCol="0" anchor="t" anchorCtr="0"><a:spAutoFit/></a:bodyPr><a:lstStyle/><a:p><a:pPr algn="r"><a:lnSpc><a:spcPct val="100000"/></a:lnSpc><a:spcBef><a:spcPct val="0"/></a:spcBef></a:pPr><a:r><a:rPr lang="en-US" sz="1500"><a:solidFill><a:srgbClr val="FFFEFF"><a:alpha val="100000"/></a:srgbClr></a:solidFill><a:latin typeface="Noto Sans SC"/><a:ea typeface="Noto Sans SC"/><a:cs typeface="Noto Sans SC"/></a:rPr><a:t>Personnel</a:t></a:r><a:endParaRPr lang="en-US" sz="1500"><a:solidFill><a:srgbClr val="FFFEFF"><a:alpha val="100000"/></a:srgbClr></a:solidFill><a:latin typeface="Noto Sans SC"/><a:ea typeface="Noto Sans SC"/><a:cs typeface="Noto Sans SC"/></a:endParaRPr></a:p></p:txBody></p:sp><p:sp><p:nvSpPr><p:cNvPr id="38" name="TextBox 38"/><p:cNvSpPr txBox="1"/><p:nvPr/></p:nvSpPr><p:spPr><a:xfrm><a:off x="7821720" y="4560849"/><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Gauges</a:t></a:r><a:endParaRPr lang="en-US" sz="1200"><a:solidFill><a:schemeClr val="dk1"><a:alpha val="100000"/></a:schemeClr></a:solidFill><a:latin typeface="Noto Sans SC"/><a:ea typeface="Noto Sans SC"/><a:cs typeface="Noto Sans SC"/></a:endParaRPr></a:p></p:txBody></p:sp><p:sp><p:nvSpPr><p:cNvPr id="39" name="TextBox 39"/><p:cNvSpPr txBox="1"/><p:nvPr/></p:nvSpPr><p:spPr><a:xfrm><a:off x="8003039" y="4115013"/><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Calibration</a:t></a:r><a:endParaRPr lang="en-US" sz="1200"><a:solidFill><a:schemeClr val="dk1"><a:alpha val="100000"/></a:schemeClr></a:solidFill><a:latin typeface="Noto Sans SC"/><a:ea typeface="Noto Sans SC"/><a:cs typeface="Noto Sans SC"/></a:endParaRPr></a:p></p:txBody></p:sp><p:sp><p:nvSpPr><p:cNvPr id="40" name="TextBox 40"/><p:cNvSpPr txBox="1"/><p:nvPr/></p:nvSpPr><p:spPr><a:xfrm><a:off x="8159179" y="3662794"/><a:ext cx="16402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Error</a:t></a:r><a:endParaRPr lang="en-US" sz="1200"><a:solidFill><a:schemeClr val="dk1"><a:alpha val="100000"/></a:schemeClr></a:solidFill><a:latin typeface="Noto Sans SC"/><a:ea typeface="Noto Sans SC"/><a:cs typeface="Noto Sans SC"/></a:endParaRPr></a:p></p:txBody></p:sp><p:sp><p:nvSpPr><p:cNvPr id="41" name="AutoShape 41"/><p:cNvSpPr/><p:nvPr/></p:nvSpPr><p:spPr><a:xfrm flipH="1" flipV="1"><a:off x="7144962" y="4986506"/><a:ext cx="2312842" cy="419094"/></a:xfrm><a:prstGeom prst="parallelogram"><a:avLst><a:gd name="adj" fmla="val 42455"/></a:avLst></a:prstGeom><a:solidFill><a:schemeClr val="accent1"><a:alpha val="100000"/></a:schemeClr></a:solidFill></p:spPr></p:sp><p:sp><p:nvSpPr><p:cNvPr id="42" name="TextBox 42"/><p:cNvSpPr txBox="1"/><p:nvPr/></p:nvSpPr><p:spPr><a:xfrm><a:off x="7444497" y="5072903"/><a:ext cx="1676400" cy="238125"/></a:xfrm><a:prstGeom prst="rect"><a:avLst/></a:prstGeom><a:noFill/></p:spPr><p:txBody><a:bodyPr vert="horz" wrap="square" lIns="0" tIns="0" rIns="0" bIns="0" rtlCol="0" anchor="t" anchorCtr="0"><a:spAutoFit/></a:bodyPr><a:lstStyle/><a:p><a:pPr algn="r"><a:lnSpc><a:spcPct val="100000"/></a:lnSpc><a:spcBef><a:spcPct val="0"/></a:spcBef></a:pPr><a:r><a:rPr lang="en-US" sz="1500"><a:solidFill><a:srgbClr val="FFFCFC"><a:alpha val="100000"/></a:srgbClr></a:solidFill><a:latin typeface="Noto Sans SC"/><a:ea typeface="Noto Sans SC"/><a:cs typeface="Noto Sans SC"/></a:rPr><a:t>Measurement</a:t></a:r><a:endParaRPr lang="en-US" sz="1500"><a:solidFill><a:srgbClr val="FFFCFC"><a:alpha val="100000"/></a:srgbClr></a:solidFill><a:latin typeface="Noto Sans SC"/><a:ea typeface="Noto Sans SC"/><a:cs typeface="Noto Sans SC"/></a:endParaRPr></a:p></p:txBody></p:sp><p:cxnSp><p:nvCxnSpPr><p:cNvPr id="43" name="Connector 43"/><p:cNvCxnSpPr/><p:nvPr/></p:nvCxnSpPr><p:spPr><a:xfrm flipH="1"><a:off x="9266560" y="3458223"/><a:ext cx="845592" cy="1917331"/></a:xfrm><a:prstGeom prst="line"><a:avLst/></a:prstGeom><a:ln w="38100"><a:solidFill><a:schemeClr val="accent1"/></a:solidFill><a:prstDash val="solid"/><a:headEnd type="stealth"/><a:tailEnd type="none"/></a:ln></p:spPr><p:style><a:lnRef idx="0"><a:schemeClr val="accent1"/></a:lnRef><a:fillRef idx="1"><a:schemeClr val="accent1"/></a:fillRef><a:effectRef idx="0"><a:schemeClr val="accent1"/></a:effectRef><a:fontRef idx="minor"><a:schemeClr val="lt1"/></a:fontRef></p:style></p:cxnSp><p:sp><p:nvSpPr><p:cNvPr id="44" name="TextBox 44"/><p:cNvSpPr txBox="1"/><p:nvPr/></p:nvSpPr><p:spPr><a:xfrm><a:off x="4870747" y="4560849"/><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Temperature & Humidity</a:t></a:r><a:endParaRPr lang="en-US" sz="1200"><a:solidFill><a:schemeClr val="dk1"><a:alpha val="100000"/></a:schemeClr></a:solidFill><a:latin typeface="Noto Sans SC"/><a:ea typeface="Noto Sans SC"/><a:cs typeface="Noto Sans SC"/></a:endParaRPr></a:p></p:txBody></p:sp><p:sp><p:nvSpPr><p:cNvPr id="45" name="TextBox 45"/><p:cNvSpPr txBox="1"/><p:nvPr/></p:nvSpPr><p:spPr><a:xfrm><a:off x="5052066" y="4115013"/><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Cleanliness</a:t></a:r><a:endParaRPr lang="en-US" sz="1200"><a:solidFill><a:schemeClr val="dk1"><a:alpha val="100000"/></a:schemeClr></a:solidFill><a:latin typeface="Noto Sans SC"/><a:ea typeface="Noto Sans SC"/><a:cs typeface="Noto Sans SC"/></a:endParaRPr></a:p></p:txBody></p:sp><p:sp><p:nvSpPr><p:cNvPr id="46" name="TextBox 46"/><p:cNvSpPr txBox="1"/><p:nvPr/></p:nvSpPr><p:spPr><a:xfrm><a:off x="5208206" y="3662794"/><a:ext cx="16402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Lighting</a:t></a:r><a:endParaRPr lang="en-US" sz="1200"><a:solidFill><a:schemeClr val="dk1"><a:alpha val="100000"/></a:schemeClr></a:solidFill><a:latin typeface="Noto Sans SC"/><a:ea typeface="Noto Sans SC"/><a:cs typeface="Noto Sans SC"/></a:endParaRPr></a:p></p:txBody></p:sp><p:sp><p:nvSpPr><p:cNvPr id="47" name="AutoShape 47"/><p:cNvSpPr/><p:nvPr/></p:nvSpPr><p:spPr><a:xfrm flipH="1" flipV="1"><a:off x="4193989" y="4986506"/><a:ext cx="2312842" cy="419094"/></a:xfrm><a:prstGeom prst="parallelogram"><a:avLst><a:gd name="adj" fmla="val 42455"/></a:avLst></a:prstGeom><a:solidFill><a:schemeClr val="accent1"><a:alpha val="100000"/></a:schemeClr></a:solidFill></p:spPr></p:sp><p:sp><p:nvSpPr><p:cNvPr id="48" name="TextBox 48"/><p:cNvSpPr txBox="1"/><p:nvPr/></p:nvSpPr><p:spPr><a:xfrm><a:off x="4493524" y="5072903"/><a:ext cx="1676400" cy="238125"/></a:xfrm><a:prstGeom prst="rect"><a:avLst/></a:prstGeom><a:noFill/></p:spPr><p:txBody><a:bodyPr vert="horz" wrap="square" lIns="0" tIns="0" rIns="0" bIns="0" rtlCol="0" anchor="t" anchorCtr="0"><a:spAutoFit/></a:bodyPr><a:lstStyle/><a:p><a:pPr algn="r"><a:lnSpc><a:spcPct val="100000"/></a:lnSpc><a:spcBef><a:spcPct val="0"/></a:spcBef></a:pPr><a:r><a:rPr lang="en-US" sz="1500"><a:solidFill><a:srgbClr val="FDFCFC"><a:alpha val="100000"/></a:srgbClr></a:solidFill><a:latin typeface="Noto Sans SC"/><a:ea typeface="Noto Sans SC"/><a:cs typeface="Noto Sans SC"/></a:rPr><a:t>Environment</a:t></a:r><a:endParaRPr lang="en-US" sz="1500"><a:solidFill><a:srgbClr val="FDFCFC"><a:alpha val="100000"/></a:srgbClr></a:solidFill><a:latin typeface="Noto Sans SC"/><a:ea typeface="Noto Sans SC"/><a:cs typeface="Noto Sans SC"/></a:endParaRPr></a:p></p:txBody></p:sp><p:sp><p:nvSpPr><p:cNvPr id="49" name="TextBox 49"/><p:cNvSpPr txBox="1"/><p:nvPr/></p:nvSpPr><p:spPr><a:xfrm><a:off x="1861544" y="4560849"/><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Parameters</a:t></a:r><a:endParaRPr lang="en-US" sz="1200"><a:solidFill><a:schemeClr val="dk1"><a:alpha val="100000"/></a:schemeClr></a:solidFill><a:latin typeface="Noto Sans SC"/><a:ea typeface="Noto Sans SC"/><a:cs typeface="Noto Sans SC"/></a:endParaRPr></a:p></p:txBody></p:sp><p:sp><p:nvSpPr><p:cNvPr id="50" name="TextBox 50"/><p:cNvSpPr txBox="1"/><p:nvPr/></p:nvSpPr><p:spPr><a:xfrm><a:off x="2042863" y="4115013"/><a:ext cx="1611630"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Standard</a:t></a:r><a:endParaRPr lang="en-US" sz="1200"><a:solidFill><a:schemeClr val="dk1"><a:alpha val="100000"/></a:schemeClr></a:solidFill><a:latin typeface="Noto Sans SC"/><a:ea typeface="Noto Sans SC"/><a:cs typeface="Noto Sans SC"/></a:endParaRPr></a:p></p:txBody></p:sp><p:sp><p:nvSpPr><p:cNvPr id="51" name="AutoShape 51"/><p:cNvSpPr/><p:nvPr/></p:nvSpPr><p:spPr><a:xfrm flipH="1" flipV="1"><a:off x="1752135" y="3623644"/><a:ext cx="2312842" cy="339807"/></a:xfrm><a:prstGeom prst="parallelogram"><a:avLst><a:gd name="adj" fmla="val 42455"/></a:avLst></a:prstGeom><a:gradFill><a:gsLst><a:gs pos="0"><a:schemeClr val="accent2"><a:alpha val="53000"/></a:schemeClr></a:gs><a:gs pos="85000"><a:srgbClr val="FFFFFF"><a:alpha val="0"/></a:srgbClr></a:gs></a:gsLst><a:lin ang="0"/></a:gradFill></p:spPr></p:sp><p:sp><p:nvSpPr><p:cNvPr id="52" name="TextBox 52"/><p:cNvSpPr txBox="1"/><p:nvPr/></p:nvSpPr><p:spPr><a:xfrm><a:off x="2199003" y="3662794"/><a:ext cx="1640205" cy="291465"/></a:xfrm><a:prstGeom prst="rect"><a:avLst/></a:prstGeom><a:noFill/></p:spPr><p:txBody><a:bodyPr vert="horz" wrap="square" lIns="91440" tIns="45720" rIns="91440" bIns="45720" rtlCol="0" anchor="t" anchorCtr="0"><a:spAutoFit/></a:bodyPr><a:lstStyle/><a:p><a:pPr algn="r"><a:lnSpc><a:spcPct val="100000"/></a:lnSpc><a:spcBef><a:spcPct val="0"/></a:spcBef></a:pPr><a:r><a:rPr lang="en-US" sz="1200"><a:solidFill><a:schemeClr val="dk1"><a:alpha val="100000"/></a:schemeClr></a:solidFill><a:latin typeface="Noto Sans SC"/><a:ea typeface="Noto Sans SC"/><a:cs typeface="Noto Sans SC"/></a:rPr><a:t>SOP</a:t></a:r><a:endParaRPr lang="en-US" sz="1200"><a:solidFill><a:schemeClr val="dk1"><a:alpha val="100000"/></a:schemeClr></a:solidFill><a:latin typeface="Noto Sans SC"/><a:ea typeface="Noto Sans SC"/><a:cs typeface="Noto Sans SC"/></a:endParaRPr></a:p></p:txBody></p:sp><p:sp><p:nvSpPr><p:cNvPr id="53" name="AutoShape 53"/><p:cNvSpPr/><p:nvPr/></p:nvSpPr><p:spPr><a:xfrm flipH="1" flipV="1"><a:off x="1184786" y="4986506"/><a:ext cx="2312842" cy="419094"/></a:xfrm><a:prstGeom prst="parallelogram"><a:avLst><a:gd name="adj" fmla="val 42455"/></a:avLst></a:prstGeom><a:solidFill><a:schemeClr val="accent1"><a:alpha val="100000"/></a:schemeClr></a:solidFill></p:spPr></p:sp><p:sp><p:nvSpPr><p:cNvPr id="54" name="TextBox 54"/><p:cNvSpPr txBox="1"/><p:nvPr/></p:nvSpPr><p:spPr><a:xfrm><a:off x="1484321" y="5072903"/><a:ext cx="1676400" cy="238125"/></a:xfrm><a:prstGeom prst="rect"><a:avLst/></a:prstGeom><a:noFill/></p:spPr><p:txBody><a:bodyPr vert="horz" wrap="square" lIns="0" tIns="0" rIns="0" bIns="0" rtlCol="0" anchor="t" anchorCtr="0"><a:spAutoFit/></a:bodyPr><a:lstStyle/><a:p><a:pPr algn="r"><a:lnSpc><a:spcPct val="100000"/></a:lnSpc><a:spcBef><a:spcPct val="0"/></a:spcBef></a:pPr><a:r><a:rPr lang="en-US" sz="1500"><a:solidFill><a:srgbClr val="F6F1F4"><a:alpha val="100000"/></a:srgbClr></a:solidFill><a:latin typeface="Noto Sans SC"/><a:ea typeface="Noto Sans SC"/><a:cs typeface="Noto Sans SC"/></a:rPr><a:t>Process</a:t></a:r><a:endParaRPr lang="en-US" sz="1500"><a:solidFill><a:srgbClr val="F6F1F4"><a:alpha val="100000"/></a:srgbClr></a:solidFill><a:latin typeface="Noto Sans SC"/><a:ea typeface="Noto Sans SC"/><a:cs typeface="Noto Sans SC"/></a:endParaRPr></a:p></p:txBody></p:sp><p:sp><p:nvSpPr><p:cNvPr id="55" name="AutoShape 55"/><p:cNvSpPr/><p:nvPr/></p:nvSpPr><p:spPr><a:xfrm><a:off x="10023466" y="1438917"/><a:ext cx="1640713" cy="290838"/></a:xfrm><a:prstGeom prst="roundRect"><a:avLst><a:gd name="adj" fmla="val 0"/></a:avLst></a:prstGeom><a:solidFill><a:schemeClr val="accent3"><a:alpha val="100000"/></a:schemeClr></a:solidFill></p:spPr></p:sp><p:sp><p:nvSpPr><p:cNvPr id="56" name="TextBox 56"/><p:cNvSpPr txBox="1"/><p:nvPr/></p:nvSpPr><p:spPr><a:xfrm><a:off x="10023466" y="1484947"/><a:ext cx="1600826" cy="200025"/></a:xfrm><a:prstGeom prst="rect"><a:avLst/></a:prstGeom><a:noFill/></p:spPr><p:txBody><a:bodyPr vert="horz" wrap="square" lIns="0" tIns="0" rIns="0" bIns="0" rtlCol="0" anchor="t" anchorCtr="0"><a:spAutoFit/></a:bodyPr><a:lstStyle/><a:p><a:pPr algn="ctr"><a:lnSpc><a:spcPct val="100000"/></a:lnSpc><a:spcBef><a:spcPct val="0"/></a:spcBef></a:pPr><a:r><a:rPr lang="en-US" sz="1200"><a:solidFill><a:srgbClr val="FDFCFC"><a:alpha val="100000"/></a:srgbClr></a:solidFill><a:latin typeface="Noto Sans SC"/><a:ea typeface="Noto Sans SC"/><a:cs typeface="Noto Sans SC"/></a:rPr><a:t>Man, Machine, Material, Method, Environment</a:t></a:r><a:endParaRPr lang="en-US" sz="1200"><a:solidFill><a:srgbClr val="FDFCFC"><a:alpha val="100000"/></a:srgbClr></a:solidFill><a:latin typeface="Noto Sans SC"/><a:ea typeface="Noto Sans SC"/><a:cs typeface="Noto Sans SC"/></a:endParaRPr></a:p></p:txBody></p:sp><p:sp><p:nvSpPr><p:cNvPr id="57" name="AutoShape 57"/><p:cNvSpPr/><p:nvPr/></p:nvSpPr><p:spPr><a:xfrm><a:off x="10023466" y="5095530"/><a:ext cx="1640713" cy="290838"/></a:xfrm><a:prstGeom prst="roundRect"><a:avLst><a:gd name="adj" fmla="val 0"/></a:avLst></a:prstGeom><a:solidFill><a:schemeClr val="accent3"><a:alpha val="100000"/></a:schemeClr></a:solidFill></p:spPr></p:sp><p:sp><p:nvSpPr><p:cNvPr id="58" name="TextBox 58"/><p:cNvSpPr txBox="1"/><p:nvPr/></p:nvSpPr><p:spPr><a:xfrm><a:off x="10023466" y="5133975"/><a:ext cx="1600826" cy="200025"/></a:xfrm><a:prstGeom prst="rect"><a:avLst/></a:prstGeom><a:noFill/></p:spPr><p:txBody><a:bodyPr vert="horz" wrap="none" lIns="0" tIns="0" rIns="0" bIns="0" rtlCol="0" anchor="t" anchorCtr="0"><a:spAutoFit/></a:bodyPr><a:lstStyle/><a:p><a:pPr algn="ctr"><a:lnSpc><a:spcPct val="100000"/></a:lnSpc><a:spcBef><a:spcPct val="0"/></a:spcBef></a:pPr><a:r><a:rPr lang="en-US" sz="1200"><a:solidFill><a:srgbClr val="FFFDFD"><a:alpha val="100000"/></a:srgbClr></a:solidFill><a:latin typeface="Noto Sans SC"/><a:ea typeface="Noto Sans SC"/><a:cs typeface="Noto Sans SC"/></a:rPr><a:t>Method</a:t></a:r><a:endParaRPr lang="en-US" sz="1200"><a:solidFill><a:srgbClr val="FFFDFD"><a:alpha val="100000"/></a:srgbClr></a:solidFill><a:latin typeface="Noto Sans SC"/><a:ea typeface="Noto Sans SC"/><a:cs typeface="Noto Sans SC"/></a:endParaRPr></a:p></p:txBody></p:sp><p:cxnSp><p:nvCxnSpPr><p:cNvPr id="59" name="Connector 59"/><p:cNvCxnSpPr/><p:nvPr/></p:nvCxnSpPr><p:spPr><a:xfrm flipH="1" flipV="1"><a:off x="6335735" y="1398342"/><a:ext cx="838629" cy="1930319"/></a:xfrm><a:prstGeom prst="line"><a:avLst/></a:prstGeom><a:ln w="38100"><a:solidFill><a:schemeClr val="accent1"/></a:solidFill><a:prstDash val="solid"/><a:headEnd type="stealth"/><a:tailEnd type="none"/></a:ln></p:spPr><p:style><a:lnRef idx="0"><a:schemeClr val="accent1"/></a:lnRef><a:fillRef idx="1"><a:schemeClr val="accent1"/></a:fillRef><a:effectRef idx="0"><a:schemeClr val="accent1"/></a:effectRef><a:fontRef idx="minor"><a:schemeClr val="lt1"/></a:fontRef></p:style></p:cxnSp><p:cxnSp><p:nvCxnSpPr><p:cNvPr id="60" name="Connector 60"/><p:cNvCxnSpPr/><p:nvPr/></p:nvCxnSpPr><p:spPr><a:xfrm flipH="1"><a:off x="6324578" y="3458223"/><a:ext cx="845592" cy="1917331"/></a:xfrm><a:prstGeom prst="line"><a:avLst/></a:prstGeom><a:ln w="38100"><a:solidFill><a:schemeClr val="accent1"/></a:solidFill><a:prstDash val="solid"/><a:headEnd type="stealth"/><a:tailEnd type="none"/></a:ln></p:spPr><p:style><a:lnRef idx="0"><a:schemeClr val="accent1"/></a:lnRef><a:fillRef idx="1"><a:schemeClr val="accent1"/></a:fillRef><a:effectRef idx="0"><a:schemeClr val="accent1"/></a:effectRef><a:fontRef idx="minor"><a:schemeClr val="lt1"/></a:fontRef></p:style></p:cxnSp><p:cxnSp><p:nvCxnSpPr><p:cNvPr id="61" name="Connector 61"/><p:cNvCxnSpPr/><p:nvPr/></p:nvCxnSpPr><p:spPr><a:xfrm flipH="1" flipV="1"><a:off x="3327492" y="1398342"/><a:ext cx="838629" cy="1930319"/></a:xfrm><a:prstGeom prst="line"><a:avLst/></a:prstGeom><a:ln w="38100"><a:solidFill><a:schemeClr val="accent1"/></a:solidFill><a:prstDash val="solid"/><a:headEnd type="stealth"/><a:tailEnd type="none"/></a:ln></p:spPr><p:style><a:lnRef idx="0"><a:schemeClr val="accent1"/></a:lnRef><a:fillRef idx="1"><a:schemeClr val="accent1"/></a:fillRef><a:effectRef idx="0"><a:schemeClr val="accent1"/></a:effectRef><a:fontRef idx="minor"><a:schemeClr val="lt1"/></a:fontRef></p:style></p:cxnSp><p:cxnSp><p:nvCxnSpPr><p:cNvPr id="62" name="Connector 62"/><p:cNvCxnSpPr/><p:nvPr/></p:nvCxnSpPr><p:spPr><a:xfrm flipH="1"><a:off x="3316335" y="3458223"/><a:ext cx="845592" cy="1917331"/></a:xfrm><a:prstGeom prst="line"><a:avLst/></a:prstGeom><a:ln w="38100"><a:solidFill><a:schemeClr val="accent1"/></a:solidFill><a:prstDash val="solid"/><a:headEnd type="stealth"/><a:tailEnd type="none"/></a:ln></p:spPr><p:style><a:lnRef idx="0"><a:schemeClr val="accent1"/></a:lnRef><a:fillRef idx="1"><a:schemeClr val="accent1"/></a:fillRef><a:effectRef idx="0"><a:schemeClr val="accent1"/></a:effectRef><a:fontRef idx="minor"><a:schemeClr val="lt1"/></a:fontRef></p:style></p:cxnSp><p:sp><p:nvSpPr><p:cNvPr id="63" name="TextBox 63"/><p:cNvSpPr txBox="1"/><p:nvPr/></p:nvSpPr><p:spPr><a:xfrm><a:off x="476023" y="265328"/><a:ext cx="11239500" cy="914400"/></a:xfrm><a:prstGeom prst="rect"><a:avLst/></a:prstGeom><a:gradFill><a:gsLst><a:gs pos="0"><a:schemeClr val="accent2"><a:alpha val="53000"/></a:schemeClr></a:gs><a:gs pos="85000"><a:srgbClr val="FFFFFF"><a:alpha val="0"/></a:srgbClr></a:gs></a:gsLst><a:lin ang="0"/></a:gradFill></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Fishbone Diagram Tips</a:t></a:r><a:endParaRPr lang="en-US" sz="3000" b="1"><a:solidFill><a:schemeClr val="dk2"><a:alpha val="100000"/></a:schemeClr></a:solidFill><a:latin typeface="Noto Sans SC"/><a:ea typeface="Noto Sans SC"/><a:cs typeface="Noto Sans SC"/></a:endParaRPr></a:p></p:txBody></p:sp><p:sp><p:nvSpPr><p:cNvPr id="64" name="AutoShape 64"/><p:cNvSpPr/><p:nvPr/></p:nvSpPr><p:spPr><a:xfrm flipH="1" flipV="1"><a:off x="7506436" y="4085388"/><a:ext cx="2312842" cy="339807"/></a:xfrm><a:prstGeom prst="parallelogram"><a:avLst><a:gd name="adj" fmla="val 42455"/></a:avLst></a:prstGeom><a:gradFill><a:gsLst><a:gs pos="0"><a:schemeClr val="accent2"><a:alpha val="53000"/></a:schemeClr></a:gs><a:gs pos="85000"><a:srgbClr val="FFFFFF"><a:alpha val="0"/></a:srgbClr></a:gs></a:gsLst><a:lin ang="0"/></a:gradFill></p:spPr></p:sp><p:sp><p:nvSpPr><p:cNvPr id="65" name="AutoShape 65"/><p:cNvSpPr/><p:nvPr/></p:nvSpPr><p:spPr><a:xfrm flipH="1" flipV="1"><a:off x="7331443" y="4522749"/><a:ext cx="2312842" cy="339807"/></a:xfrm><a:prstGeom prst="parallelogram"><a:avLst><a:gd name="adj" fmla="val 42455"/></a:avLst></a:prstGeom><a:gradFill><a:gsLst><a:gs pos="0"><a:schemeClr val="accent2"><a:alpha val="53000"/></a:schemeClr></a:gs><a:gs pos="85000"><a:srgbClr val="FFFFFF"><a:alpha val="0"/></a:srgbClr></a:gs></a:gsLst><a:lin ang="0"/></a:gradFill></p:spPr></p:sp><p:sp><p:nvSpPr><p:cNvPr id="66" name="AutoShape 66"/><p:cNvSpPr/><p:nvPr/></p:nvSpPr><p:spPr><a:xfrm flipH="1"><a:off x="7506436" y="2363003"/><a:ext cx="2312842" cy="339807"/></a:xfrm><a:prstGeom prst="parallelogram"><a:avLst><a:gd name="adj" fmla="val 42455"/></a:avLst></a:prstGeom><a:gradFill><a:gsLst><a:gs pos="0"><a:schemeClr val="accent2"><a:alpha val="50000"/></a:schemeClr></a:gs><a:gs pos="85000"><a:srgbClr val="FFFFFF"><a:alpha val="0"/></a:srgbClr></a:gs></a:gsLst><a:lin ang="0"/></a:gradFill></p:spPr></p:sp><p:sp><p:nvSpPr><p:cNvPr id="67" name="AutoShape 67"/><p:cNvSpPr/><p:nvPr/></p:nvSpPr><p:spPr><a:xfrm flipH="1"><a:off x="7710624" y="2804915"/><a:ext cx="2312842" cy="339807"/></a:xfrm><a:prstGeom prst="parallelogram"><a:avLst><a:gd name="adj" fmla="val 42455"/></a:avLst></a:prstGeom><a:gradFill><a:gsLst><a:gs pos="0"><a:schemeClr val="accent2"><a:alpha val="50000"/></a:schemeClr></a:gs><a:gs pos="85000"><a:srgbClr val="FFFFFF"><a:alpha val="0"/></a:srgbClr></a:gs></a:gsLst><a:lin ang="0"/></a:gradFill></p:spPr></p:sp></p:spTree></p:cSld><p:clrMapOvr><a:masterClrMapping/></p:clrMapOvr></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FTA and Root Cause Verification</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299662" y="1813376"/>
            <a:ext cx="3553224" cy="2114550"/>
          </a:xfrm>
          <a:prstGeom prst="roundRect">
            <a:avLst/>
          </a:prstGeom>
          <a:solidFill>
            <a:schemeClr val="accent1">
              <a:alpha val="80000"/>
            </a:schemeClr>
          </a:solidFill>
        </p:spPr>
      </p:sp>
      <p:sp>
        <p:nvSpPr>
          <p:cNvPr id="4" name="AutoShape 4"/>
          <p:cNvSpPr/>
          <p:nvPr/>
        </p:nvSpPr>
        <p:spPr>
          <a:xfrm>
            <a:off x="8035860" y="1813376"/>
            <a:ext cx="3553224" cy="2114550"/>
          </a:xfrm>
          <a:prstGeom prst="roundRect">
            <a:avLst/>
          </a:prstGeom>
          <a:solidFill>
            <a:srgbClr val="FFFFFF">
              <a:alpha val="100000"/>
            </a:srgbClr>
          </a:solidFill>
          <a:effectLst>
            <a:outerShdw blurRad="342900">
              <a:srgbClr val="000000">
                <a:alpha val="6000"/>
              </a:srgbClr>
            </a:outerShdw>
          </a:effectLst>
        </p:spPr>
      </p:sp>
      <p:sp>
        <p:nvSpPr>
          <p:cNvPr id="5" name="AutoShape 5"/>
          <p:cNvSpPr/>
          <p:nvPr/>
        </p:nvSpPr>
        <p:spPr>
          <a:xfrm>
            <a:off x="584855" y="4100731"/>
            <a:ext cx="3553224" cy="2114550"/>
          </a:xfrm>
          <a:prstGeom prst="roundRect">
            <a:avLst/>
          </a:prstGeom>
          <a:solidFill>
            <a:schemeClr val="accent1">
              <a:alpha val="80000"/>
            </a:schemeClr>
          </a:solidFill>
        </p:spPr>
      </p:sp>
      <p:sp>
        <p:nvSpPr>
          <p:cNvPr id="6" name="AutoShape 6"/>
          <p:cNvSpPr/>
          <p:nvPr/>
        </p:nvSpPr>
        <p:spPr>
          <a:xfrm>
            <a:off x="8035860" y="4100731"/>
            <a:ext cx="3553224" cy="2114550"/>
          </a:xfrm>
          <a:prstGeom prst="roundRect">
            <a:avLst/>
          </a:prstGeom>
          <a:solidFill>
            <a:schemeClr val="accent1">
              <a:alpha val="80000"/>
            </a:schemeClr>
          </a:solidFill>
        </p:spPr>
      </p:sp>
      <p:sp>
        <p:nvSpPr>
          <p:cNvPr id="7" name="AutoShape 7"/>
          <p:cNvSpPr/>
          <p:nvPr/>
        </p:nvSpPr>
        <p:spPr>
          <a:xfrm>
            <a:off x="4299662" y="4100731"/>
            <a:ext cx="3553224" cy="2114550"/>
          </a:xfrm>
          <a:prstGeom prst="roundRect">
            <a:avLst/>
          </a:prstGeom>
          <a:solidFill>
            <a:srgbClr val="FFFFFF">
              <a:alpha val="100000"/>
            </a:srgbClr>
          </a:solidFill>
          <a:effectLst>
            <a:outerShdw blurRad="342900">
              <a:srgbClr val="000000">
                <a:alpha val="6000"/>
              </a:srgbClr>
            </a:outerShdw>
          </a:effectLst>
        </p:spPr>
      </p:sp>
      <p:sp>
        <p:nvSpPr>
          <p:cNvPr id="8" name="AutoShape 8"/>
          <p:cNvSpPr/>
          <p:nvPr/>
        </p:nvSpPr>
        <p:spPr>
          <a:xfrm>
            <a:off x="584855" y="1813376"/>
            <a:ext cx="3553224" cy="2114550"/>
          </a:xfrm>
          <a:prstGeom prst="roundRect">
            <a:avLst/>
          </a:prstGeom>
          <a:solidFill>
            <a:srgbClr val="FFFFFF">
              <a:alpha val="100000"/>
            </a:srgbClr>
          </a:solidFill>
          <a:effectLst>
            <a:outerShdw blurRad="342900">
              <a:srgbClr val="000000">
                <a:alpha val="6000"/>
              </a:srgbClr>
            </a:outerShdw>
          </a:effectLst>
        </p:spPr>
      </p:sp>
      <p:sp>
        <p:nvSpPr>
          <p:cNvPr id="9" name="TextBox 9"/>
          <p:cNvSpPr txBox="1"/>
          <p:nvPr/>
        </p:nvSpPr>
        <p:spPr>
          <a:xfrm>
            <a:off x="8196556" y="2671352"/>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Perform Monte Carlo simulation on key nodes to assess how different improvement options affect top-event probability.</a:t>
            </a:r>
            <a:endParaRPr lang="en-US" sz="1500">
              <a:solidFill>
                <a:srgbClr val="000000">
                  <a:alpha val="100000"/>
                </a:srgbClr>
              </a:solidFill>
              <a:latin typeface="Noto Sans SC"/>
              <a:ea typeface="Noto Sans SC"/>
              <a:cs typeface="Noto Sans SC"/>
            </a:endParaRPr>
          </a:p>
        </p:txBody>
      </p:sp>
      <p:sp>
        <p:nvSpPr>
          <p:cNvPr id="10" name="TextBox 10"/>
          <p:cNvSpPr txBox="1"/>
          <p:nvPr/>
        </p:nvSpPr>
        <p:spPr>
          <a:xfrm>
            <a:off x="8196556" y="1948503"/>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Sensitivity Testing</a:t>
            </a:r>
            <a:endParaRPr lang="en-US" sz="2400" b="1">
              <a:solidFill>
                <a:srgbClr val="000000">
                  <a:alpha val="100000"/>
                </a:srgbClr>
              </a:solidFill>
              <a:latin typeface="Noto Sans SC"/>
              <a:ea typeface="Noto Sans SC"/>
              <a:cs typeface="Noto Sans SC"/>
            </a:endParaRPr>
          </a:p>
        </p:txBody>
      </p:sp>
      <p:sp>
        <p:nvSpPr>
          <p:cNvPr id="11" name="TextBox 11"/>
          <p:cNvSpPr txBox="1"/>
          <p:nvPr/>
        </p:nvSpPr>
        <p:spPr>
          <a:xfrm>
            <a:off x="745551" y="2671352"/>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Expand at least three levels of logic gates (AND/OR) downward from the top event; each branch must comply with Boolean algebra rules.</a:t>
            </a:r>
            <a:endParaRPr lang="en-US" sz="1500">
              <a:solidFill>
                <a:srgbClr val="000000">
                  <a:alpha val="100000"/>
                </a:srgbClr>
              </a:solidFill>
              <a:latin typeface="Noto Sans SC"/>
              <a:ea typeface="Noto Sans SC"/>
              <a:cs typeface="Noto Sans SC"/>
            </a:endParaRPr>
          </a:p>
        </p:txBody>
      </p:sp>
      <p:sp>
        <p:nvSpPr>
          <p:cNvPr id="12" name="TextBox 12"/>
          <p:cNvSpPr txBox="1"/>
          <p:nvPr/>
        </p:nvSpPr>
        <p:spPr>
          <a:xfrm>
            <a:off x="745551" y="1948503"/>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Fault Tree Construction</a:t>
            </a:r>
            <a:endParaRPr lang="en-US" sz="2400" b="1">
              <a:solidFill>
                <a:srgbClr val="000000">
                  <a:alpha val="100000"/>
                </a:srgbClr>
              </a:solidFill>
              <a:latin typeface="Noto Sans SC"/>
              <a:ea typeface="Noto Sans SC"/>
              <a:cs typeface="Noto Sans SC"/>
            </a:endParaRPr>
          </a:p>
        </p:txBody>
      </p:sp>
      <p:sp>
        <p:nvSpPr>
          <p:cNvPr id="13" name="TextBox 13"/>
          <p:cNvSpPr txBox="1"/>
          <p:nvPr/>
        </p:nvSpPr>
        <p:spPr>
          <a:xfrm>
            <a:off x="4460358" y="4964947"/>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000000">
                    <a:alpha val="100000"/>
                  </a:srgbClr>
                </a:solidFill>
                <a:latin typeface="Noto Sans SC"/>
                <a:ea typeface="Noto Sans SC"/>
                <a:cs typeface="Noto Sans SC"/>
              </a:rPr>
              <a:t>Prepare FTA reports per IEC 61025, documenting all assumptions, data sources, and calculation steps.</a:t>
            </a:r>
            <a:endParaRPr lang="en-US" sz="1500">
              <a:solidFill>
                <a:srgbClr val="000000">
                  <a:alpha val="100000"/>
                </a:srgbClr>
              </a:solidFill>
              <a:latin typeface="Noto Sans SC"/>
              <a:ea typeface="Noto Sans SC"/>
              <a:cs typeface="Noto Sans SC"/>
            </a:endParaRPr>
          </a:p>
        </p:txBody>
      </p:sp>
      <p:sp>
        <p:nvSpPr>
          <p:cNvPr id="14" name="TextBox 14"/>
          <p:cNvSpPr txBox="1"/>
          <p:nvPr/>
        </p:nvSpPr>
        <p:spPr>
          <a:xfrm>
            <a:off x="4460358" y="4242098"/>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000000">
                    <a:alpha val="100000"/>
                  </a:srgbClr>
                </a:solidFill>
                <a:latin typeface="Noto Sans SC"/>
                <a:ea typeface="Noto Sans SC"/>
                <a:cs typeface="Noto Sans SC"/>
              </a:rPr>
              <a:t>Documentation Standardization</a:t>
            </a:r>
            <a:endParaRPr lang="en-US" sz="2400" b="1">
              <a:solidFill>
                <a:srgbClr val="000000">
                  <a:alpha val="100000"/>
                </a:srgbClr>
              </a:solidFill>
              <a:latin typeface="Noto Sans SC"/>
              <a:ea typeface="Noto Sans SC"/>
              <a:cs typeface="Noto Sans SC"/>
            </a:endParaRPr>
          </a:p>
        </p:txBody>
      </p:sp>
      <p:sp>
        <p:nvSpPr>
          <p:cNvPr id="15" name="TextBox 15"/>
          <p:cNvSpPr txBox="1"/>
          <p:nvPr/>
        </p:nvSpPr>
        <p:spPr>
          <a:xfrm>
            <a:off x="4449025" y="2682199"/>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FFFFFF">
                    <a:alpha val="100000"/>
                  </a:srgbClr>
                </a:solidFill>
                <a:latin typeface="Noto Sans SC"/>
                <a:ea typeface="Noto Sans SC"/>
                <a:cs typeface="Noto Sans SC"/>
              </a:rPr>
              <a:t>Assign failure rate data to basic events and use cut-set analysis to identify critical failure paths.</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4449025" y="1959350"/>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FFFFFF">
                    <a:alpha val="100000"/>
                  </a:srgbClr>
                </a:solidFill>
                <a:latin typeface="Noto Sans SC"/>
                <a:ea typeface="Noto Sans SC"/>
                <a:cs typeface="Noto Sans SC"/>
              </a:rPr>
              <a:t>Probability Calculation Application</a:t>
            </a:r>
            <a:endParaRPr lang="en-US" sz="2400" b="1">
              <a:solidFill>
                <a:srgbClr val="FFFFFF">
                  <a:alpha val="100000"/>
                </a:srgbClr>
              </a:solidFill>
              <a:latin typeface="Noto Sans SC"/>
              <a:ea typeface="Noto Sans SC"/>
              <a:cs typeface="Noto Sans SC"/>
            </a:endParaRPr>
          </a:p>
        </p:txBody>
      </p:sp>
      <p:sp>
        <p:nvSpPr>
          <p:cNvPr id="17" name="TextBox 17"/>
          <p:cNvSpPr txBox="1"/>
          <p:nvPr/>
        </p:nvSpPr>
        <p:spPr>
          <a:xfrm>
            <a:off x="767245" y="4964947"/>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FFFFFF">
                    <a:alpha val="100000"/>
                  </a:srgbClr>
                </a:solidFill>
                <a:latin typeface="Noto Sans SC"/>
                <a:ea typeface="Noto Sans SC"/>
                <a:cs typeface="Noto Sans SC"/>
              </a:rPr>
              <a:t>Design controlled experiments (e.g., deliberately removing suspected causes) to verify fault reproduction, recording video evidence of the validation process.</a:t>
            </a:r>
            <a:endParaRPr lang="en-US" sz="1500">
              <a:solidFill>
                <a:srgbClr val="FFFFFF">
                  <a:alpha val="100000"/>
                </a:srgbClr>
              </a:solidFill>
              <a:latin typeface="Noto Sans SC"/>
              <a:ea typeface="Noto Sans SC"/>
              <a:cs typeface="Noto Sans SC"/>
            </a:endParaRPr>
          </a:p>
        </p:txBody>
      </p:sp>
      <p:sp>
        <p:nvSpPr>
          <p:cNvPr id="18" name="TextBox 18"/>
          <p:cNvSpPr txBox="1"/>
          <p:nvPr/>
        </p:nvSpPr>
        <p:spPr>
          <a:xfrm>
            <a:off x="767245" y="4242098"/>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FFFFFF">
                    <a:alpha val="100000"/>
                  </a:srgbClr>
                </a:solidFill>
                <a:latin typeface="Noto Sans SC"/>
                <a:ea typeface="Noto Sans SC"/>
                <a:cs typeface="Noto Sans SC"/>
              </a:rPr>
              <a:t>On-Site Verification Methods</a:t>
            </a:r>
            <a:endParaRPr lang="en-US" sz="2400" b="1">
              <a:solidFill>
                <a:srgbClr val="FFFFFF">
                  <a:alpha val="100000"/>
                </a:srgbClr>
              </a:solidFill>
              <a:latin typeface="Noto Sans SC"/>
              <a:ea typeface="Noto Sans SC"/>
              <a:cs typeface="Noto Sans SC"/>
            </a:endParaRPr>
          </a:p>
        </p:txBody>
      </p:sp>
      <p:sp>
        <p:nvSpPr>
          <p:cNvPr id="19" name="TextBox 19"/>
          <p:cNvSpPr txBox="1"/>
          <p:nvPr/>
        </p:nvSpPr>
        <p:spPr>
          <a:xfrm>
            <a:off x="8196556" y="4964947"/>
            <a:ext cx="3231832" cy="1142107"/>
          </a:xfrm>
          <a:prstGeom prst="rect">
            <a:avLst/>
          </a:prstGeom>
        </p:spPr>
        <p:txBody>
          <a:bodyPr vert="horz" wrap="square" lIns="91440" tIns="45720" rIns="91440" bIns="45720" rtlCol="0" anchor="t" anchorCtr="0">
            <a:noAutofit/>
          </a:bodyPr>
          <a:lstStyle/>
          <a:p>
            <a:pPr>
              <a:lnSpc>
                <a:spcPct val="140000"/>
              </a:lnSpc>
              <a:spcBef>
                <a:spcPts val="375"/>
              </a:spcBef>
            </a:pPr>
            <a:r>
              <a:rPr lang="en-US" sz="1500">
                <a:solidFill>
                  <a:srgbClr val="FFFFFF">
                    <a:alpha val="100000"/>
                  </a:srgbClr>
                </a:solidFill>
                <a:latin typeface="Noto Sans SC"/>
                <a:ea typeface="Noto Sans SC"/>
                <a:cs typeface="Noto Sans SC"/>
              </a:rPr>
              <a:t>Convert verified root causes into error-proofing devices (e.g., sensor interlocks) or standardized work instructions.</a:t>
            </a:r>
            <a:endParaRPr lang="en-US" sz="1500">
              <a:solidFill>
                <a:srgbClr val="FFFFFF">
                  <a:alpha val="100000"/>
                </a:srgbClr>
              </a:solidFill>
              <a:latin typeface="Noto Sans SC"/>
              <a:ea typeface="Noto Sans SC"/>
              <a:cs typeface="Noto Sans SC"/>
            </a:endParaRPr>
          </a:p>
        </p:txBody>
      </p:sp>
      <p:sp>
        <p:nvSpPr>
          <p:cNvPr id="20" name="TextBox 20"/>
          <p:cNvSpPr txBox="1"/>
          <p:nvPr/>
        </p:nvSpPr>
        <p:spPr>
          <a:xfrm>
            <a:off x="8184447" y="4242098"/>
            <a:ext cx="2486025" cy="704850"/>
          </a:xfrm>
          <a:prstGeom prst="rect">
            <a:avLst/>
          </a:prstGeom>
        </p:spPr>
        <p:txBody>
          <a:bodyPr vert="horz" wrap="square" lIns="91440" tIns="45720" rIns="91440" bIns="45720" rtlCol="0" anchor="ctr" anchorCtr="0">
            <a:noAutofit/>
          </a:bodyPr>
          <a:lstStyle/>
          <a:p>
            <a:pPr>
              <a:lnSpc>
                <a:spcPct val="100000"/>
              </a:lnSpc>
              <a:spcBef>
                <a:spcPts val="375"/>
              </a:spcBef>
            </a:pPr>
            <a:r>
              <a:rPr lang="en-US" sz="2400" b="1">
                <a:solidFill>
                  <a:srgbClr val="FFFFFF">
                    <a:alpha val="100000"/>
                  </a:srgbClr>
                </a:solidFill>
                <a:latin typeface="Noto Sans SC"/>
                <a:ea typeface="Noto Sans SC"/>
                <a:cs typeface="Noto Sans SC"/>
              </a:rPr>
              <a:t>Convert to Error-Proofing Measures</a:t>
            </a:r>
            <a:endParaRPr lang="en-US" sz="2400" b="1">
              <a:solidFill>
                <a:srgbClr val="FFFFFF">
                  <a:alpha val="100000"/>
                </a:srgbClr>
              </a:solidFill>
              <a:latin typeface="Noto Sans SC"/>
              <a:ea typeface="Noto Sans SC"/>
              <a:cs typeface="Noto Sans S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900030" name="AutoShape 2"/>
          <p:cNvSpPr/>
          <p:nvPr/>
        </p:nvSpPr>
        <p:spPr>
          <a:xfrm>
            <a:off x="2504214" y="2359284"/>
            <a:ext cx="7183573" cy="3148334"/>
          </a:xfrm>
          <a:prstGeom prst="roundRect">
            <a:avLst>
              <a:gd name="adj" fmla="val 16667"/>
            </a:avLst>
          </a:prstGeom>
          <a:solidFill>
            <a:srgbClr val="FFFFFF">
              <a:alpha val="61000"/>
            </a:srgbClr>
          </a:solidFill>
          <a:ln w="19050">
            <a:solidFill>
              <a:schemeClr val="lt1">
                <a:alpha val="100000"/>
              </a:schemeClr>
            </a:solidFill>
            <a:prstDash val="solid"/>
          </a:ln>
        </p:spPr>
      </p:sp>
      <p:sp>
        <p:nvSpPr>
          <p:cNvPr id="900011" name="TextBox 3"/>
          <p:cNvSpPr txBox="1"/>
          <p:nvPr/>
        </p:nvSpPr>
        <p:spPr>
          <a:xfrm>
            <a:off x="3248487" y="3558795"/>
            <a:ext cx="5695028" cy="1561028"/>
          </a:xfrm>
          <a:prstGeom prst="rect">
            <a:avLst/>
          </a:prstGeom>
          <a:noFill/>
        </p:spPr>
        <p:txBody>
          <a:bodyPr vert="horz" wrap="square" lIns="91440" tIns="45720" rIns="91440" bIns="45720" rtlCol="0" anchor="t" anchorCtr="0">
            <a:normAutofit/>
          </a:bodyPr>
          <a:lstStyle/>
          <a:p>
            <a:pPr algn="ctr">
              <a:lnSpc>
                <a:spcPct val="100000"/>
              </a:lnSpc>
            </a:pPr>
            <a:r>
              <a:rPr lang="en-US" sz="3600">
                <a:solidFill>
                  <a:srgbClr val="000000">
                    <a:alpha val="100000"/>
                  </a:srgbClr>
                </a:solidFill>
                <a:latin typeface="Noto Sans SC Black"/>
                <a:ea typeface="Noto Sans SC Black"/>
                <a:cs typeface="Noto Sans SC Black"/>
              </a:rPr>
              <a:t>Corrective and Preventive Action Implementation</a:t>
            </a:r>
            <a:endParaRPr lang="en-US" sz="3600">
              <a:solidFill>
                <a:srgbClr val="000000">
                  <a:alpha val="100000"/>
                </a:srgbClr>
              </a:solidFill>
              <a:latin typeface="Noto Sans SC Black"/>
              <a:ea typeface="Noto Sans SC Black"/>
              <a:cs typeface="Noto Sans SC Black"/>
            </a:endParaRPr>
          </a:p>
        </p:txBody>
      </p:sp>
      <p:sp>
        <p:nvSpPr>
          <p:cNvPr id="900013" name="AutoShape 4"/>
          <p:cNvSpPr/>
          <p:nvPr/>
        </p:nvSpPr>
        <p:spPr>
          <a:xfrm>
            <a:off x="5190911" y="1574924"/>
            <a:ext cx="1733978" cy="1733978"/>
          </a:xfrm>
          <a:prstGeom prst="ellipse">
            <a:avLst/>
          </a:prstGeom>
          <a:solidFill>
            <a:srgbClr val="285EF8">
              <a:alpha val="100000"/>
            </a:srgbClr>
          </a:solidFill>
        </p:spPr>
      </p:sp>
      <p:sp>
        <p:nvSpPr>
          <p:cNvPr id="900010" name="TextBox 5"/>
          <p:cNvSpPr txBox="1"/>
          <p:nvPr/>
        </p:nvSpPr>
        <p:spPr>
          <a:xfrm>
            <a:off x="5180565" y="1741915"/>
            <a:ext cx="1754670" cy="1399996"/>
          </a:xfrm>
          <a:prstGeom prst="rect">
            <a:avLst/>
          </a:prstGeom>
          <a:noFill/>
        </p:spPr>
        <p:txBody>
          <a:bodyPr vert="horz" wrap="square" lIns="91440" tIns="45720" rIns="91440" bIns="45720" rtlCol="0" anchor="ctr" anchorCtr="0">
            <a:normAutofit/>
          </a:bodyPr>
          <a:lstStyle/>
          <a:p>
            <a:pPr algn="ctr">
              <a:lnSpc>
                <a:spcPct val="80000"/>
              </a:lnSpc>
            </a:pPr>
            <a:r>
              <a:rPr lang="en-US" sz="7200">
                <a:solidFill>
                  <a:srgbClr val="FFFFFF">
                    <a:alpha val="100000"/>
                  </a:srgbClr>
                </a:solidFill>
                <a:latin typeface="Noto Sans SC Black"/>
                <a:ea typeface="Noto Sans SC Black"/>
                <a:cs typeface="Noto Sans SC Black"/>
              </a:rPr>
              <a:t>04</a:t>
            </a:r>
            <a:endParaRPr lang="en-US" sz="7200">
              <a:solidFill>
                <a:srgbClr val="FFFFFF">
                  <a:alpha val="100000"/>
                </a:srgbClr>
              </a:solidFill>
              <a:latin typeface="Noto Sans SC Black"/>
              <a:ea typeface="Noto Sans SC Black"/>
              <a:cs typeface="Noto Sans SC Black"/>
            </a:endParaRPr>
          </a:p>
        </p:txBody>
      </p:sp>
      <p:sp>
        <p:nvSpPr>
          <p:cNvPr id="900032" name="AutoShape 6"/>
          <p:cNvSpPr/>
          <p:nvPr/>
        </p:nvSpPr>
        <p:spPr>
          <a:xfrm>
            <a:off x="5891485" y="5341204"/>
            <a:ext cx="332830" cy="332828"/>
          </a:xfrm>
          <a:prstGeom prst="ellipse">
            <a:avLst/>
          </a:prstGeom>
          <a:solidFill>
            <a:srgbClr val="7D9EFA">
              <a:alpha val="100000"/>
            </a:srgbClr>
          </a:solidFill>
          <a:ln w="19050">
            <a:solidFill>
              <a:schemeClr val="lt1">
                <a:alpha val="100000"/>
              </a:schemeClr>
            </a:solidFill>
            <a:prstDash val="solid"/>
          </a:ln>
        </p:spPr>
      </p:sp>
      <p:sp>
        <p:nvSpPr>
          <p:cNvPr id="900033" name="Freeform 7"/>
          <p:cNvSpPr/>
          <p:nvPr/>
        </p:nvSpPr>
        <p:spPr>
          <a:xfrm rot="18900000" flipV="1">
            <a:off x="5989150" y="5438868"/>
            <a:ext cx="137500" cy="137500"/>
          </a:xfrm>
          <a:custGeom>
            <a:avLst/>
            <a:gdLst/>
            <a:ahLst/>
            <a:cxnLst/>
            <a:rect l="l" t="t" r="r" b="b"/>
            <a:pathLst>
              <a:path w="433225" h="433225">
                <a:moveTo>
                  <a:pt x="377976" y="53751"/>
                </a:moveTo>
                <a:lnTo>
                  <a:pt x="379474" y="55249"/>
                </a:lnTo>
                <a:lnTo>
                  <a:pt x="379474" y="53751"/>
                </a:lnTo>
                <a:close/>
                <a:moveTo>
                  <a:pt x="0" y="0"/>
                </a:moveTo>
                <a:lnTo>
                  <a:pt x="379474" y="0"/>
                </a:lnTo>
                <a:lnTo>
                  <a:pt x="433225" y="0"/>
                </a:lnTo>
                <a:lnTo>
                  <a:pt x="433225" y="53751"/>
                </a:lnTo>
                <a:lnTo>
                  <a:pt x="433225" y="433225"/>
                </a:lnTo>
                <a:lnTo>
                  <a:pt x="379474" y="433225"/>
                </a:lnTo>
                <a:lnTo>
                  <a:pt x="379474" y="100332"/>
                </a:lnTo>
                <a:lnTo>
                  <a:pt x="95679" y="384127"/>
                </a:lnTo>
                <a:lnTo>
                  <a:pt x="57671" y="346119"/>
                </a:lnTo>
                <a:lnTo>
                  <a:pt x="350039" y="53751"/>
                </a:lnTo>
                <a:lnTo>
                  <a:pt x="0" y="53751"/>
                </a:lnTo>
                <a:close/>
              </a:path>
            </a:pathLst>
          </a:custGeom>
          <a:solidFill>
            <a:srgbClr val="FFFFFF">
              <a:alpha val="100000"/>
            </a:srgbClr>
          </a:solid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9118379"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3" name="Freeform 3"/>
          <p:cNvSpPr/>
          <p:nvPr/>
        </p:nvSpPr>
        <p:spPr>
          <a:xfrm>
            <a:off x="369165"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4" name="Freeform 4"/>
          <p:cNvSpPr/>
          <p:nvPr/>
        </p:nvSpPr>
        <p:spPr>
          <a:xfrm rot="10800000">
            <a:off x="369166"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5" name="AutoShape 5"/>
          <p:cNvSpPr/>
          <p:nvPr/>
        </p:nvSpPr>
        <p:spPr>
          <a:xfrm>
            <a:off x="369164" y="5935180"/>
            <a:ext cx="11459847" cy="621927"/>
          </a:xfrm>
          <a:prstGeom prst="roundRect">
            <a:avLst>
              <a:gd name="adj" fmla="val 0"/>
            </a:avLst>
          </a:prstGeom>
          <a:solidFill>
            <a:schemeClr val="accent3">
              <a:alpha val="100000"/>
            </a:schemeClr>
          </a:solidFill>
        </p:spPr>
      </p:sp>
      <p:sp>
        <p:nvSpPr>
          <p:cNvPr id="6" name="TextBox 6"/>
          <p:cNvSpPr txBox="1"/>
          <p:nvPr/>
        </p:nvSpPr>
        <p:spPr>
          <a:xfrm>
            <a:off x="818363" y="603200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BFAFA">
                    <a:alpha val="100000"/>
                  </a:srgbClr>
                </a:solidFill>
                <a:latin typeface="Noto Sans SC"/>
                <a:ea typeface="Noto Sans SC"/>
                <a:cs typeface="Noto Sans SC"/>
              </a:rPr>
              <a:t>Complete Problem Analysis and Develop Improvement Plan</a:t>
            </a:r>
            <a:endParaRPr lang="en-US" sz="1400">
              <a:solidFill>
                <a:srgbClr val="FBFAFA">
                  <a:alpha val="100000"/>
                </a:srgbClr>
              </a:solidFill>
              <a:latin typeface="Noto Sans SC"/>
              <a:ea typeface="Noto Sans SC"/>
              <a:cs typeface="Noto Sans SC"/>
            </a:endParaRPr>
          </a:p>
        </p:txBody>
      </p:sp>
      <p:sp>
        <p:nvSpPr>
          <p:cNvPr id="7" name="TextBox 7"/>
          <p:cNvSpPr txBox="1"/>
          <p:nvPr/>
        </p:nvSpPr>
        <p:spPr>
          <a:xfrm>
            <a:off x="544609"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6F9F6">
                    <a:alpha val="100000"/>
                  </a:srgbClr>
                </a:solidFill>
                <a:latin typeface="Noto Sans SC"/>
                <a:ea typeface="Noto Sans SC"/>
                <a:cs typeface="Noto Sans SC"/>
              </a:rPr>
              <a:t>Information Distortion</a:t>
            </a:r>
            <a:endParaRPr lang="en-US" sz="1400">
              <a:solidFill>
                <a:srgbClr val="F6F9F6">
                  <a:alpha val="100000"/>
                </a:srgbClr>
              </a:solidFill>
              <a:latin typeface="Noto Sans SC"/>
              <a:ea typeface="Noto Sans SC"/>
              <a:cs typeface="Noto Sans SC"/>
            </a:endParaRPr>
          </a:p>
        </p:txBody>
      </p:sp>
      <p:sp>
        <p:nvSpPr>
          <p:cNvPr id="8" name="TextBox 8"/>
          <p:cNvSpPr txBox="1"/>
          <p:nvPr/>
        </p:nvSpPr>
        <p:spPr>
          <a:xfrm>
            <a:off x="553737"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Poor communication leads to information distortion</a:t>
            </a:r>
            <a:endParaRPr lang="en-US" sz="1000">
              <a:solidFill>
                <a:srgbClr val="FBF9F9">
                  <a:alpha val="100000"/>
                </a:srgbClr>
              </a:solidFill>
              <a:latin typeface="Noto Sans SC"/>
              <a:ea typeface="Noto Sans SC"/>
              <a:cs typeface="Noto Sans SC"/>
            </a:endParaRPr>
          </a:p>
        </p:txBody>
      </p:sp>
      <p:sp>
        <p:nvSpPr>
          <p:cNvPr id="9" name="TextBox 9"/>
          <p:cNvSpPr txBox="1"/>
          <p:nvPr/>
        </p:nvSpPr>
        <p:spPr>
          <a:xfrm>
            <a:off x="803068"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Strengthen communication skills training</a:t>
            </a:r>
            <a:endParaRPr lang="en-US" sz="1000">
              <a:solidFill>
                <a:schemeClr val="dk1">
                  <a:alpha val="100000"/>
                </a:schemeClr>
              </a:solidFill>
              <a:latin typeface="Noto Sans SC"/>
              <a:ea typeface="Noto Sans SC"/>
              <a:cs typeface="Noto Sans SC"/>
            </a:endParaRPr>
          </a:p>
        </p:txBody>
      </p:sp>
      <p:sp>
        <p:nvSpPr>
          <p:cNvPr id="10" name="AutoShape 10"/>
          <p:cNvSpPr/>
          <p:nvPr/>
        </p:nvSpPr>
        <p:spPr>
          <a:xfrm>
            <a:off x="649300" y="4177181"/>
            <a:ext cx="184666" cy="184666"/>
          </a:xfrm>
          <a:prstGeom prst="ellipse">
            <a:avLst/>
          </a:prstGeom>
          <a:solidFill>
            <a:schemeClr val="accent1">
              <a:alpha val="100000"/>
            </a:schemeClr>
          </a:solidFill>
        </p:spPr>
      </p:sp>
      <p:sp>
        <p:nvSpPr>
          <p:cNvPr id="11" name="TextBox 11"/>
          <p:cNvSpPr txBox="1"/>
          <p:nvPr/>
        </p:nvSpPr>
        <p:spPr>
          <a:xfrm>
            <a:off x="610887" y="4204151"/>
            <a:ext cx="266700"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12" name="TextBox 12"/>
          <p:cNvSpPr txBox="1"/>
          <p:nvPr/>
        </p:nvSpPr>
        <p:spPr>
          <a:xfrm>
            <a:off x="803068"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Introduce online collaboration tools for information sharing</a:t>
            </a:r>
            <a:endParaRPr lang="en-US" sz="1000">
              <a:solidFill>
                <a:schemeClr val="dk1">
                  <a:alpha val="100000"/>
                </a:schemeClr>
              </a:solidFill>
              <a:latin typeface="Noto Sans SC"/>
              <a:ea typeface="Noto Sans SC"/>
              <a:cs typeface="Noto Sans SC"/>
            </a:endParaRPr>
          </a:p>
        </p:txBody>
      </p:sp>
      <p:sp>
        <p:nvSpPr>
          <p:cNvPr id="13" name="AutoShape 13"/>
          <p:cNvSpPr/>
          <p:nvPr/>
        </p:nvSpPr>
        <p:spPr>
          <a:xfrm>
            <a:off x="649300" y="4875748"/>
            <a:ext cx="184666" cy="184666"/>
          </a:xfrm>
          <a:prstGeom prst="ellipse">
            <a:avLst/>
          </a:prstGeom>
          <a:solidFill>
            <a:schemeClr val="accent1">
              <a:alpha val="100000"/>
            </a:schemeClr>
          </a:solidFill>
        </p:spPr>
      </p:sp>
      <p:sp>
        <p:nvSpPr>
          <p:cNvPr id="14" name="TextBox 14"/>
          <p:cNvSpPr txBox="1"/>
          <p:nvPr/>
        </p:nvSpPr>
        <p:spPr>
          <a:xfrm>
            <a:off x="601759" y="4902718"/>
            <a:ext cx="27622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15" name="AutoShape 15"/>
          <p:cNvSpPr/>
          <p:nvPr/>
        </p:nvSpPr>
        <p:spPr>
          <a:xfrm>
            <a:off x="369165" y="5680733"/>
            <a:ext cx="2691410" cy="65684"/>
          </a:xfrm>
          <a:prstGeom prst="rect">
            <a:avLst/>
          </a:prstGeom>
          <a:solidFill>
            <a:schemeClr val="accent1">
              <a:alpha val="100000"/>
            </a:schemeClr>
          </a:solidFill>
        </p:spPr>
      </p:sp>
      <p:sp>
        <p:nvSpPr>
          <p:cNvPr id="16" name="Freeform 16"/>
          <p:cNvSpPr/>
          <p:nvPr/>
        </p:nvSpPr>
        <p:spPr>
          <a:xfrm>
            <a:off x="6216174"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17" name="Freeform 17"/>
          <p:cNvSpPr/>
          <p:nvPr/>
        </p:nvSpPr>
        <p:spPr>
          <a:xfrm rot="10800000">
            <a:off x="621617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18" name="TextBox 18"/>
          <p:cNvSpPr txBox="1"/>
          <p:nvPr/>
        </p:nvSpPr>
        <p:spPr>
          <a:xfrm>
            <a:off x="639161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5F6F4">
                    <a:alpha val="100000"/>
                  </a:srgbClr>
                </a:solidFill>
                <a:latin typeface="Noto Sans SC"/>
                <a:ea typeface="Noto Sans SC"/>
                <a:cs typeface="Noto Sans SC"/>
              </a:rPr>
              <a:t>Schedule Overrun</a:t>
            </a:r>
            <a:endParaRPr lang="en-US" sz="1400">
              <a:solidFill>
                <a:srgbClr val="F5F6F4">
                  <a:alpha val="100000"/>
                </a:srgbClr>
              </a:solidFill>
              <a:latin typeface="Noto Sans SC"/>
              <a:ea typeface="Noto Sans SC"/>
              <a:cs typeface="Noto Sans SC"/>
            </a:endParaRPr>
          </a:p>
        </p:txBody>
      </p:sp>
      <p:sp>
        <p:nvSpPr>
          <p:cNvPr id="19" name="TextBox 19"/>
          <p:cNvSpPr txBox="1"/>
          <p:nvPr/>
        </p:nvSpPr>
        <p:spPr>
          <a:xfrm>
            <a:off x="640074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6F3F3">
                    <a:alpha val="100000"/>
                  </a:srgbClr>
                </a:solidFill>
                <a:latin typeface="Noto Sans SC"/>
                <a:ea typeface="Noto Sans SC"/>
                <a:cs typeface="Noto Sans SC"/>
              </a:rPr>
              <a:t>Loose schedule control causes delays</a:t>
            </a:r>
            <a:endParaRPr lang="en-US" sz="1000">
              <a:solidFill>
                <a:srgbClr val="F6F3F3">
                  <a:alpha val="100000"/>
                </a:srgbClr>
              </a:solidFill>
              <a:latin typeface="Noto Sans SC"/>
              <a:ea typeface="Noto Sans SC"/>
              <a:cs typeface="Noto Sans SC"/>
            </a:endParaRPr>
          </a:p>
        </p:txBody>
      </p:sp>
      <p:sp>
        <p:nvSpPr>
          <p:cNvPr id="20" name="TextBox 20"/>
          <p:cNvSpPr txBox="1"/>
          <p:nvPr/>
        </p:nvSpPr>
        <p:spPr>
          <a:xfrm>
            <a:off x="665007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project milestone checkpoints</a:t>
            </a:r>
            <a:endParaRPr lang="en-US" sz="1000">
              <a:solidFill>
                <a:schemeClr val="dk1">
                  <a:alpha val="100000"/>
                </a:schemeClr>
              </a:solidFill>
              <a:latin typeface="Noto Sans SC"/>
              <a:ea typeface="Noto Sans SC"/>
              <a:cs typeface="Noto Sans SC"/>
            </a:endParaRPr>
          </a:p>
        </p:txBody>
      </p:sp>
      <p:sp>
        <p:nvSpPr>
          <p:cNvPr id="21" name="AutoShape 21"/>
          <p:cNvSpPr/>
          <p:nvPr/>
        </p:nvSpPr>
        <p:spPr>
          <a:xfrm>
            <a:off x="6496309" y="4177181"/>
            <a:ext cx="184666" cy="184666"/>
          </a:xfrm>
          <a:prstGeom prst="ellipse">
            <a:avLst/>
          </a:prstGeom>
          <a:solidFill>
            <a:schemeClr val="accent1">
              <a:alpha val="100000"/>
            </a:schemeClr>
          </a:solidFill>
        </p:spPr>
      </p:sp>
      <p:sp>
        <p:nvSpPr>
          <p:cNvPr id="22" name="TextBox 22"/>
          <p:cNvSpPr txBox="1"/>
          <p:nvPr/>
        </p:nvSpPr>
        <p:spPr>
          <a:xfrm>
            <a:off x="647401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23" name="TextBox 23"/>
          <p:cNvSpPr txBox="1"/>
          <p:nvPr/>
        </p:nvSpPr>
        <p:spPr>
          <a:xfrm>
            <a:off x="665007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Regular meetings to track progress</a:t>
            </a:r>
            <a:endParaRPr lang="en-US" sz="1000">
              <a:solidFill>
                <a:schemeClr val="dk1">
                  <a:alpha val="100000"/>
                </a:schemeClr>
              </a:solidFill>
              <a:latin typeface="Noto Sans SC"/>
              <a:ea typeface="Noto Sans SC"/>
              <a:cs typeface="Noto Sans SC"/>
            </a:endParaRPr>
          </a:p>
        </p:txBody>
      </p:sp>
      <p:sp>
        <p:nvSpPr>
          <p:cNvPr id="24" name="AutoShape 24"/>
          <p:cNvSpPr/>
          <p:nvPr/>
        </p:nvSpPr>
        <p:spPr>
          <a:xfrm>
            <a:off x="6496309" y="4875748"/>
            <a:ext cx="184666" cy="184666"/>
          </a:xfrm>
          <a:prstGeom prst="ellipse">
            <a:avLst/>
          </a:prstGeom>
          <a:solidFill>
            <a:schemeClr val="accent1">
              <a:alpha val="100000"/>
            </a:schemeClr>
          </a:solidFill>
        </p:spPr>
      </p:sp>
      <p:sp>
        <p:nvSpPr>
          <p:cNvPr id="25" name="TextBox 25"/>
          <p:cNvSpPr txBox="1"/>
          <p:nvPr/>
        </p:nvSpPr>
        <p:spPr>
          <a:xfrm>
            <a:off x="647401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8F8">
                    <a:alpha val="100000"/>
                  </a:srgbClr>
                </a:solidFill>
                <a:latin typeface="Noto Sans SC"/>
                <a:ea typeface="Noto Sans SC"/>
                <a:cs typeface="Noto Sans SC"/>
              </a:rPr>
              <a:t>2</a:t>
            </a:r>
            <a:endParaRPr lang="en-US" sz="900">
              <a:solidFill>
                <a:srgbClr val="FFF8F8">
                  <a:alpha val="100000"/>
                </a:srgbClr>
              </a:solidFill>
              <a:latin typeface="Noto Sans SC"/>
              <a:ea typeface="Noto Sans SC"/>
              <a:cs typeface="Noto Sans SC"/>
            </a:endParaRPr>
          </a:p>
        </p:txBody>
      </p:sp>
      <p:sp>
        <p:nvSpPr>
          <p:cNvPr id="26" name="AutoShape 26"/>
          <p:cNvSpPr/>
          <p:nvPr/>
        </p:nvSpPr>
        <p:spPr>
          <a:xfrm>
            <a:off x="6216174" y="5680733"/>
            <a:ext cx="2691410" cy="65684"/>
          </a:xfrm>
          <a:prstGeom prst="rect">
            <a:avLst/>
          </a:prstGeom>
          <a:solidFill>
            <a:schemeClr val="accent1">
              <a:alpha val="100000"/>
            </a:schemeClr>
          </a:solidFill>
        </p:spPr>
      </p:sp>
      <p:sp>
        <p:nvSpPr>
          <p:cNvPr id="27" name="Freeform 27"/>
          <p:cNvSpPr/>
          <p:nvPr/>
        </p:nvSpPr>
        <p:spPr>
          <a:xfrm>
            <a:off x="3292670"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28" name="Freeform 28"/>
          <p:cNvSpPr/>
          <p:nvPr/>
        </p:nvSpPr>
        <p:spPr>
          <a:xfrm rot="10800000">
            <a:off x="3292671"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29" name="TextBox 29"/>
          <p:cNvSpPr txBox="1"/>
          <p:nvPr/>
        </p:nvSpPr>
        <p:spPr>
          <a:xfrm>
            <a:off x="3468114"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Inefficient Processes</a:t>
            </a:r>
            <a:endParaRPr lang="en-US" sz="1400">
              <a:solidFill>
                <a:srgbClr val="F9FBF9">
                  <a:alpha val="100000"/>
                </a:srgbClr>
              </a:solidFill>
              <a:latin typeface="Noto Sans SC"/>
              <a:ea typeface="Noto Sans SC"/>
              <a:cs typeface="Noto Sans SC"/>
            </a:endParaRPr>
          </a:p>
        </p:txBody>
      </p:sp>
      <p:sp>
        <p:nvSpPr>
          <p:cNvPr id="30" name="TextBox 30"/>
          <p:cNvSpPr txBox="1"/>
          <p:nvPr/>
        </p:nvSpPr>
        <p:spPr>
          <a:xfrm>
            <a:off x="3477242"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Cumbersome processes reduce efficiency</a:t>
            </a:r>
            <a:endParaRPr lang="en-US" sz="1000">
              <a:solidFill>
                <a:srgbClr val="FBF9F9">
                  <a:alpha val="100000"/>
                </a:srgbClr>
              </a:solidFill>
              <a:latin typeface="Noto Sans SC"/>
              <a:ea typeface="Noto Sans SC"/>
              <a:cs typeface="Noto Sans SC"/>
            </a:endParaRPr>
          </a:p>
        </p:txBody>
      </p:sp>
      <p:sp>
        <p:nvSpPr>
          <p:cNvPr id="31" name="TextBox 31"/>
          <p:cNvSpPr txBox="1"/>
          <p:nvPr/>
        </p:nvSpPr>
        <p:spPr>
          <a:xfrm>
            <a:off x="3726573"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Simplify redundant work steps</a:t>
            </a:r>
            <a:endParaRPr lang="en-US" sz="1000">
              <a:solidFill>
                <a:schemeClr val="dk1">
                  <a:alpha val="100000"/>
                </a:schemeClr>
              </a:solidFill>
              <a:latin typeface="Noto Sans SC"/>
              <a:ea typeface="Noto Sans SC"/>
              <a:cs typeface="Noto Sans SC"/>
            </a:endParaRPr>
          </a:p>
        </p:txBody>
      </p:sp>
      <p:sp>
        <p:nvSpPr>
          <p:cNvPr id="32" name="AutoShape 32"/>
          <p:cNvSpPr/>
          <p:nvPr/>
        </p:nvSpPr>
        <p:spPr>
          <a:xfrm>
            <a:off x="3572805" y="4177181"/>
            <a:ext cx="184666" cy="184666"/>
          </a:xfrm>
          <a:prstGeom prst="ellipse">
            <a:avLst/>
          </a:prstGeom>
          <a:solidFill>
            <a:schemeClr val="accent2">
              <a:alpha val="100000"/>
            </a:schemeClr>
          </a:solidFill>
        </p:spPr>
      </p:sp>
      <p:sp>
        <p:nvSpPr>
          <p:cNvPr id="33" name="TextBox 33"/>
          <p:cNvSpPr txBox="1"/>
          <p:nvPr/>
        </p:nvSpPr>
        <p:spPr>
          <a:xfrm>
            <a:off x="3550508"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34" name="TextBox 34"/>
          <p:cNvSpPr txBox="1"/>
          <p:nvPr/>
        </p:nvSpPr>
        <p:spPr>
          <a:xfrm>
            <a:off x="3726573"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Replace manual work with automation tools</a:t>
            </a:r>
            <a:endParaRPr lang="en-US" sz="1000">
              <a:solidFill>
                <a:schemeClr val="dk1">
                  <a:alpha val="100000"/>
                </a:schemeClr>
              </a:solidFill>
              <a:latin typeface="Noto Sans SC"/>
              <a:ea typeface="Noto Sans SC"/>
              <a:cs typeface="Noto Sans SC"/>
            </a:endParaRPr>
          </a:p>
        </p:txBody>
      </p:sp>
      <p:sp>
        <p:nvSpPr>
          <p:cNvPr id="35" name="AutoShape 35"/>
          <p:cNvSpPr/>
          <p:nvPr/>
        </p:nvSpPr>
        <p:spPr>
          <a:xfrm>
            <a:off x="3572805" y="4875748"/>
            <a:ext cx="184666" cy="184666"/>
          </a:xfrm>
          <a:prstGeom prst="ellipse">
            <a:avLst/>
          </a:prstGeom>
          <a:solidFill>
            <a:schemeClr val="accent2">
              <a:alpha val="100000"/>
            </a:schemeClr>
          </a:solidFill>
        </p:spPr>
      </p:sp>
      <p:sp>
        <p:nvSpPr>
          <p:cNvPr id="36" name="TextBox 36"/>
          <p:cNvSpPr txBox="1"/>
          <p:nvPr/>
        </p:nvSpPr>
        <p:spPr>
          <a:xfrm>
            <a:off x="3550508"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37" name="AutoShape 37"/>
          <p:cNvSpPr/>
          <p:nvPr/>
        </p:nvSpPr>
        <p:spPr>
          <a:xfrm>
            <a:off x="3286858" y="5680733"/>
            <a:ext cx="2691410" cy="65684"/>
          </a:xfrm>
          <a:prstGeom prst="rect">
            <a:avLst/>
          </a:prstGeom>
          <a:solidFill>
            <a:schemeClr val="accent2">
              <a:alpha val="100000"/>
            </a:schemeClr>
          </a:solidFill>
        </p:spPr>
      </p:sp>
      <p:sp>
        <p:nvSpPr>
          <p:cNvPr id="38" name="Freeform 38"/>
          <p:cNvSpPr/>
          <p:nvPr/>
        </p:nvSpPr>
        <p:spPr>
          <a:xfrm rot="10800000">
            <a:off x="910885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39" name="TextBox 39"/>
          <p:cNvSpPr txBox="1"/>
          <p:nvPr/>
        </p:nvSpPr>
        <p:spPr>
          <a:xfrm>
            <a:off x="928429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Collaboration Barriers</a:t>
            </a:r>
            <a:endParaRPr lang="en-US" sz="1400">
              <a:solidFill>
                <a:srgbClr val="F9FBF9">
                  <a:alpha val="100000"/>
                </a:srgbClr>
              </a:solidFill>
              <a:latin typeface="Noto Sans SC"/>
              <a:ea typeface="Noto Sans SC"/>
              <a:cs typeface="Noto Sans SC"/>
            </a:endParaRPr>
          </a:p>
        </p:txBody>
      </p:sp>
      <p:sp>
        <p:nvSpPr>
          <p:cNvPr id="40" name="TextBox 40"/>
          <p:cNvSpPr txBox="1"/>
          <p:nvPr/>
        </p:nvSpPr>
        <p:spPr>
          <a:xfrm>
            <a:off x="929342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9F6F6">
                    <a:alpha val="100000"/>
                  </a:srgbClr>
                </a:solidFill>
                <a:latin typeface="Noto Sans SC"/>
                <a:ea typeface="Noto Sans SC"/>
                <a:cs typeface="Noto Sans SC"/>
              </a:rPr>
              <a:t>Insufficient cross-functional collaboration</a:t>
            </a:r>
            <a:endParaRPr lang="en-US" sz="1000">
              <a:solidFill>
                <a:srgbClr val="F9F6F6">
                  <a:alpha val="100000"/>
                </a:srgbClr>
              </a:solidFill>
              <a:latin typeface="Noto Sans SC"/>
              <a:ea typeface="Noto Sans SC"/>
              <a:cs typeface="Noto Sans SC"/>
            </a:endParaRPr>
          </a:p>
        </p:txBody>
      </p:sp>
      <p:sp>
        <p:nvSpPr>
          <p:cNvPr id="41" name="TextBox 41"/>
          <p:cNvSpPr txBox="1"/>
          <p:nvPr/>
        </p:nvSpPr>
        <p:spPr>
          <a:xfrm>
            <a:off x="954275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cross-functional collaboration processes</a:t>
            </a:r>
            <a:endParaRPr lang="en-US" sz="1000">
              <a:solidFill>
                <a:schemeClr val="dk1">
                  <a:alpha val="100000"/>
                </a:schemeClr>
              </a:solidFill>
              <a:latin typeface="Noto Sans SC"/>
              <a:ea typeface="Noto Sans SC"/>
              <a:cs typeface="Noto Sans SC"/>
            </a:endParaRPr>
          </a:p>
        </p:txBody>
      </p:sp>
      <p:sp>
        <p:nvSpPr>
          <p:cNvPr id="42" name="AutoShape 42"/>
          <p:cNvSpPr/>
          <p:nvPr/>
        </p:nvSpPr>
        <p:spPr>
          <a:xfrm>
            <a:off x="9388989" y="4177181"/>
            <a:ext cx="184666" cy="184666"/>
          </a:xfrm>
          <a:prstGeom prst="ellipse">
            <a:avLst/>
          </a:prstGeom>
          <a:solidFill>
            <a:schemeClr val="accent3">
              <a:alpha val="100000"/>
            </a:schemeClr>
          </a:solidFill>
        </p:spPr>
      </p:sp>
      <p:sp>
        <p:nvSpPr>
          <p:cNvPr id="43" name="TextBox 43"/>
          <p:cNvSpPr txBox="1"/>
          <p:nvPr/>
        </p:nvSpPr>
        <p:spPr>
          <a:xfrm>
            <a:off x="936669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44" name="TextBox 44"/>
          <p:cNvSpPr txBox="1"/>
          <p:nvPr/>
        </p:nvSpPr>
        <p:spPr>
          <a:xfrm>
            <a:off x="954275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Set up dedicated communication channels</a:t>
            </a:r>
            <a:endParaRPr lang="en-US" sz="1000">
              <a:solidFill>
                <a:schemeClr val="dk1">
                  <a:alpha val="100000"/>
                </a:schemeClr>
              </a:solidFill>
              <a:latin typeface="Noto Sans SC"/>
              <a:ea typeface="Noto Sans SC"/>
              <a:cs typeface="Noto Sans SC"/>
            </a:endParaRPr>
          </a:p>
        </p:txBody>
      </p:sp>
      <p:sp>
        <p:nvSpPr>
          <p:cNvPr id="45" name="AutoShape 45"/>
          <p:cNvSpPr/>
          <p:nvPr/>
        </p:nvSpPr>
        <p:spPr>
          <a:xfrm>
            <a:off x="9388989" y="4875748"/>
            <a:ext cx="184666" cy="184666"/>
          </a:xfrm>
          <a:prstGeom prst="ellipse">
            <a:avLst/>
          </a:prstGeom>
          <a:solidFill>
            <a:schemeClr val="accent3">
              <a:alpha val="100000"/>
            </a:schemeClr>
          </a:solidFill>
        </p:spPr>
      </p:sp>
      <p:sp>
        <p:nvSpPr>
          <p:cNvPr id="46" name="TextBox 46"/>
          <p:cNvSpPr txBox="1"/>
          <p:nvPr/>
        </p:nvSpPr>
        <p:spPr>
          <a:xfrm>
            <a:off x="936669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47" name="AutoShape 47"/>
          <p:cNvSpPr/>
          <p:nvPr/>
        </p:nvSpPr>
        <p:spPr>
          <a:xfrm>
            <a:off x="9108854" y="5680733"/>
            <a:ext cx="2691410" cy="65684"/>
          </a:xfrm>
          <a:prstGeom prst="rect">
            <a:avLst/>
          </a:prstGeom>
          <a:solidFill>
            <a:schemeClr val="accent2">
              <a:alpha val="100000"/>
            </a:schemeClr>
          </a:solidFill>
        </p:spPr>
      </p:sp>
      <p:sp>
        <p:nvSpPr>
          <p:cNvPr id="48" name="AutoShape 48"/>
          <p:cNvSpPr/>
          <p:nvPr/>
        </p:nvSpPr>
        <p:spPr>
          <a:xfrm>
            <a:off x="4294632" y="1043654"/>
            <a:ext cx="687419" cy="687419"/>
          </a:xfrm>
          <a:prstGeom prst="ellipse">
            <a:avLst/>
          </a:prstGeom>
          <a:solidFill>
            <a:schemeClr val="accent2">
              <a:alpha val="100000"/>
              <a:lumMod val="75000"/>
            </a:schemeClr>
          </a:solidFill>
        </p:spPr>
      </p:sp>
      <p:sp>
        <p:nvSpPr>
          <p:cNvPr id="49" name="AutoShape 49"/>
          <p:cNvSpPr/>
          <p:nvPr/>
        </p:nvSpPr>
        <p:spPr>
          <a:xfrm>
            <a:off x="10110788" y="1043654"/>
            <a:ext cx="687419" cy="687419"/>
          </a:xfrm>
          <a:prstGeom prst="ellipse">
            <a:avLst/>
          </a:prstGeom>
          <a:solidFill>
            <a:schemeClr val="accent2">
              <a:alpha val="100000"/>
              <a:lumMod val="75000"/>
            </a:scheme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D5: Select Permanent Corrective Actions</a:t>
            </a:r>
            <a:endParaRPr lang="en-US" sz="3000" b="1">
              <a:solidFill>
                <a:schemeClr val="dk2">
                  <a:alpha val="100000"/>
                </a:schemeClr>
              </a:solidFill>
              <a:latin typeface="Noto Sans SC"/>
              <a:ea typeface="Noto Sans SC"/>
              <a:cs typeface="Noto Sans SC"/>
            </a:endParaRPr>
          </a:p>
        </p:txBody>
      </p:sp>
      <p:sp>
        <p:nvSpPr>
          <p:cNvPr id="51" name="Freeform 51"/>
          <p:cNvSpPr/>
          <p:nvPr/>
        </p:nvSpPr>
        <p:spPr>
          <a:xfrm>
            <a:off x="10242715"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9F9">
              <a:alpha val="100000"/>
            </a:srgbClr>
          </a:solidFill>
        </p:spPr>
      </p:sp>
      <p:sp>
        <p:nvSpPr>
          <p:cNvPr id="52" name="Freeform 52"/>
          <p:cNvSpPr/>
          <p:nvPr/>
        </p:nvSpPr>
        <p:spPr>
          <a:xfrm>
            <a:off x="4426532"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8F8">
              <a:alpha val="100000"/>
            </a:srgbClr>
          </a:solidFill>
        </p:spPr>
      </p:sp>
      <p:sp>
        <p:nvSpPr>
          <p:cNvPr id="53" name="AutoShape 53"/>
          <p:cNvSpPr/>
          <p:nvPr/>
        </p:nvSpPr>
        <p:spPr>
          <a:xfrm>
            <a:off x="1371124" y="1041273"/>
            <a:ext cx="687419" cy="687419"/>
          </a:xfrm>
          <a:prstGeom prst="ellipse">
            <a:avLst/>
          </a:prstGeom>
          <a:solidFill>
            <a:schemeClr val="accent1">
              <a:alpha val="100000"/>
              <a:lumMod val="75000"/>
            </a:schemeClr>
          </a:solidFill>
        </p:spPr>
      </p:sp>
      <p:sp>
        <p:nvSpPr>
          <p:cNvPr id="54" name="Freeform 54"/>
          <p:cNvSpPr/>
          <p:nvPr/>
        </p:nvSpPr>
        <p:spPr>
          <a:xfrm>
            <a:off x="1588865"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AutoShape 55"/>
          <p:cNvSpPr/>
          <p:nvPr/>
        </p:nvSpPr>
        <p:spPr>
          <a:xfrm>
            <a:off x="3637121" y="3546062"/>
            <a:ext cx="2002631" cy="328136"/>
          </a:xfrm>
          <a:prstGeom prst="roundRect">
            <a:avLst>
              <a:gd name="adj" fmla="val 50000"/>
            </a:avLst>
          </a:prstGeom>
          <a:solidFill>
            <a:schemeClr val="accent2">
              <a:alpha val="100000"/>
            </a:schemeClr>
          </a:solidFill>
        </p:spPr>
      </p:sp>
      <p:sp>
        <p:nvSpPr>
          <p:cNvPr id="56" name="TextBox 56"/>
          <p:cNvSpPr txBox="1"/>
          <p:nvPr/>
        </p:nvSpPr>
        <p:spPr>
          <a:xfrm>
            <a:off x="3936111" y="3623691"/>
            <a:ext cx="1664399"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Process Optimization</a:t>
            </a:r>
            <a:endParaRPr lang="en-US" sz="1200">
              <a:solidFill>
                <a:srgbClr val="FFFFFF">
                  <a:alpha val="100000"/>
                </a:srgbClr>
              </a:solidFill>
              <a:latin typeface="Noto Sans SC"/>
              <a:ea typeface="Noto Sans SC"/>
              <a:cs typeface="Noto Sans SC"/>
            </a:endParaRPr>
          </a:p>
        </p:txBody>
      </p:sp>
      <p:sp>
        <p:nvSpPr>
          <p:cNvPr id="57" name="AutoShape 57"/>
          <p:cNvSpPr/>
          <p:nvPr/>
        </p:nvSpPr>
        <p:spPr>
          <a:xfrm>
            <a:off x="3684746" y="3584448"/>
            <a:ext cx="251365" cy="251365"/>
          </a:xfrm>
          <a:prstGeom prst="ellipse">
            <a:avLst/>
          </a:prstGeom>
          <a:solidFill>
            <a:srgbClr val="FFFFFF">
              <a:alpha val="100000"/>
            </a:srgbClr>
          </a:solidFill>
        </p:spPr>
      </p:sp>
      <p:sp>
        <p:nvSpPr>
          <p:cNvPr id="58" name="Freeform 58"/>
          <p:cNvSpPr/>
          <p:nvPr/>
        </p:nvSpPr>
        <p:spPr>
          <a:xfrm rot="2700000">
            <a:off x="3780568"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59" name="AutoShape 59"/>
          <p:cNvSpPr/>
          <p:nvPr/>
        </p:nvSpPr>
        <p:spPr>
          <a:xfrm>
            <a:off x="9453276" y="3546062"/>
            <a:ext cx="2002631" cy="328136"/>
          </a:xfrm>
          <a:prstGeom prst="roundRect">
            <a:avLst>
              <a:gd name="adj" fmla="val 50000"/>
            </a:avLst>
          </a:prstGeom>
          <a:solidFill>
            <a:schemeClr val="accent2">
              <a:alpha val="100000"/>
            </a:schemeClr>
          </a:solidFill>
        </p:spPr>
      </p:sp>
      <p:sp>
        <p:nvSpPr>
          <p:cNvPr id="60" name="TextBox 60"/>
          <p:cNvSpPr txBox="1"/>
          <p:nvPr/>
        </p:nvSpPr>
        <p:spPr>
          <a:xfrm>
            <a:off x="9752362" y="3623691"/>
            <a:ext cx="1664303"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Collaboration Mechanisms</a:t>
            </a:r>
            <a:endParaRPr lang="en-US" sz="1200">
              <a:solidFill>
                <a:srgbClr val="FFFFFF">
                  <a:alpha val="100000"/>
                </a:srgbClr>
              </a:solidFill>
              <a:latin typeface="Noto Sans SC"/>
              <a:ea typeface="Noto Sans SC"/>
              <a:cs typeface="Noto Sans SC"/>
            </a:endParaRPr>
          </a:p>
        </p:txBody>
      </p:sp>
      <p:sp>
        <p:nvSpPr>
          <p:cNvPr id="61" name="AutoShape 61"/>
          <p:cNvSpPr/>
          <p:nvPr/>
        </p:nvSpPr>
        <p:spPr>
          <a:xfrm>
            <a:off x="9500997" y="3584448"/>
            <a:ext cx="251365" cy="251365"/>
          </a:xfrm>
          <a:prstGeom prst="ellipse">
            <a:avLst/>
          </a:prstGeom>
          <a:solidFill>
            <a:srgbClr val="FFFFFF">
              <a:alpha val="100000"/>
            </a:srgbClr>
          </a:solidFill>
        </p:spPr>
      </p:sp>
      <p:sp>
        <p:nvSpPr>
          <p:cNvPr id="62" name="Freeform 62"/>
          <p:cNvSpPr/>
          <p:nvPr/>
        </p:nvSpPr>
        <p:spPr>
          <a:xfrm rot="2700000">
            <a:off x="9596724" y="3636264"/>
            <a:ext cx="65818" cy="112871"/>
          </a:xfrm>
          <a:custGeom>
            <a:avLst/>
            <a:gdLst/>
            <a:ahLst/>
            <a:cxnLst/>
            <a:rect l="l" t="t" r="r" b="b"/>
            <a:pathLst>
              <a:path w="218174" h="415436">
                <a:moveTo>
                  <a:pt x="218174" y="0"/>
                </a:moveTo>
                <a:lnTo>
                  <a:pt x="218174" y="415436"/>
                </a:lnTo>
                <a:lnTo>
                  <a:pt x="0" y="415436"/>
                </a:lnTo>
              </a:path>
            </a:pathLst>
          </a:custGeom>
          <a:solidFill>
            <a:srgbClr val="007C85">
              <a:alpha val="0"/>
            </a:srgbClr>
          </a:solidFill>
          <a:ln w="38100">
            <a:solidFill>
              <a:schemeClr val="accent2">
                <a:alpha val="100000"/>
              </a:schemeClr>
            </a:solidFill>
            <a:prstDash val="solid"/>
          </a:ln>
        </p:spPr>
      </p:sp>
      <p:sp>
        <p:nvSpPr>
          <p:cNvPr id="63" name="AutoShape 63"/>
          <p:cNvSpPr/>
          <p:nvPr/>
        </p:nvSpPr>
        <p:spPr>
          <a:xfrm>
            <a:off x="7218140" y="1041273"/>
            <a:ext cx="687419" cy="687419"/>
          </a:xfrm>
          <a:prstGeom prst="ellipse">
            <a:avLst/>
          </a:prstGeom>
          <a:solidFill>
            <a:schemeClr val="accent1">
              <a:alpha val="100000"/>
              <a:lumMod val="75000"/>
            </a:schemeClr>
          </a:solidFill>
        </p:spPr>
      </p:sp>
      <p:sp>
        <p:nvSpPr>
          <p:cNvPr id="64" name="Freeform 64"/>
          <p:cNvSpPr/>
          <p:nvPr/>
        </p:nvSpPr>
        <p:spPr>
          <a:xfrm>
            <a:off x="7435882"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65" name="AutoShape 65"/>
          <p:cNvSpPr/>
          <p:nvPr/>
        </p:nvSpPr>
        <p:spPr>
          <a:xfrm>
            <a:off x="713613" y="3546062"/>
            <a:ext cx="2002631" cy="328136"/>
          </a:xfrm>
          <a:prstGeom prst="roundRect">
            <a:avLst>
              <a:gd name="adj" fmla="val 50000"/>
            </a:avLst>
          </a:prstGeom>
          <a:solidFill>
            <a:schemeClr val="accent1">
              <a:alpha val="100000"/>
            </a:schemeClr>
          </a:solidFill>
        </p:spPr>
      </p:sp>
      <p:sp>
        <p:nvSpPr>
          <p:cNvPr id="66" name="TextBox 66"/>
          <p:cNvSpPr txBox="1"/>
          <p:nvPr/>
        </p:nvSpPr>
        <p:spPr>
          <a:xfrm>
            <a:off x="1012603"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Communication Training</a:t>
            </a:r>
            <a:endParaRPr lang="en-US" sz="1200">
              <a:solidFill>
                <a:srgbClr val="FFFFFF">
                  <a:alpha val="100000"/>
                </a:srgbClr>
              </a:solidFill>
              <a:latin typeface="Noto Sans SC"/>
              <a:ea typeface="Noto Sans SC"/>
              <a:cs typeface="Noto Sans SC"/>
            </a:endParaRPr>
          </a:p>
        </p:txBody>
      </p:sp>
      <p:sp>
        <p:nvSpPr>
          <p:cNvPr id="67" name="AutoShape 67"/>
          <p:cNvSpPr/>
          <p:nvPr/>
        </p:nvSpPr>
        <p:spPr>
          <a:xfrm>
            <a:off x="761238" y="3584448"/>
            <a:ext cx="251365" cy="251365"/>
          </a:xfrm>
          <a:prstGeom prst="ellipse">
            <a:avLst/>
          </a:prstGeom>
          <a:solidFill>
            <a:srgbClr val="FFFFFF">
              <a:alpha val="100000"/>
            </a:srgbClr>
          </a:solidFill>
        </p:spPr>
      </p:sp>
      <p:sp>
        <p:nvSpPr>
          <p:cNvPr id="68" name="Freeform 68"/>
          <p:cNvSpPr/>
          <p:nvPr/>
        </p:nvSpPr>
        <p:spPr>
          <a:xfrm rot="2700000">
            <a:off x="857060"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
        <p:nvSpPr>
          <p:cNvPr id="69" name="AutoShape 69"/>
          <p:cNvSpPr/>
          <p:nvPr/>
        </p:nvSpPr>
        <p:spPr>
          <a:xfrm>
            <a:off x="6560630" y="3546062"/>
            <a:ext cx="2002631" cy="328136"/>
          </a:xfrm>
          <a:prstGeom prst="roundRect">
            <a:avLst>
              <a:gd name="adj" fmla="val 50000"/>
            </a:avLst>
          </a:prstGeom>
          <a:solidFill>
            <a:schemeClr val="accent1">
              <a:alpha val="100000"/>
            </a:schemeClr>
          </a:solidFill>
        </p:spPr>
      </p:sp>
      <p:sp>
        <p:nvSpPr>
          <p:cNvPr id="70" name="TextBox 70"/>
          <p:cNvSpPr txBox="1"/>
          <p:nvPr/>
        </p:nvSpPr>
        <p:spPr>
          <a:xfrm>
            <a:off x="6859619"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Schedule Control</a:t>
            </a:r>
            <a:endParaRPr lang="en-US" sz="1200">
              <a:solidFill>
                <a:srgbClr val="FFFFFF">
                  <a:alpha val="100000"/>
                </a:srgbClr>
              </a:solidFill>
              <a:latin typeface="Noto Sans SC"/>
              <a:ea typeface="Noto Sans SC"/>
              <a:cs typeface="Noto Sans SC"/>
            </a:endParaRPr>
          </a:p>
        </p:txBody>
      </p:sp>
      <p:sp>
        <p:nvSpPr>
          <p:cNvPr id="71" name="AutoShape 71"/>
          <p:cNvSpPr/>
          <p:nvPr/>
        </p:nvSpPr>
        <p:spPr>
          <a:xfrm>
            <a:off x="6608255" y="3584448"/>
            <a:ext cx="251365" cy="251365"/>
          </a:xfrm>
          <a:prstGeom prst="ellipse">
            <a:avLst/>
          </a:prstGeom>
          <a:solidFill>
            <a:srgbClr val="FFFFFF">
              <a:alpha val="100000"/>
            </a:srgbClr>
          </a:solidFill>
        </p:spPr>
      </p:sp>
      <p:sp>
        <p:nvSpPr>
          <p:cNvPr id="72" name="Freeform 72"/>
          <p:cNvSpPr/>
          <p:nvPr/>
        </p:nvSpPr>
        <p:spPr>
          <a:xfrm rot="2700000">
            <a:off x="6704076"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65700" y="1701094"/>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Phased Implementation</a:t>
            </a:r>
            <a:endParaRPr lang="en-US" sz="2400" b="1">
              <a:solidFill>
                <a:schemeClr val="accent1">
                  <a:alpha val="100000"/>
                </a:schemeClr>
              </a:solidFill>
              <a:latin typeface="Noto Sans SC"/>
              <a:ea typeface="Noto Sans SC"/>
              <a:cs typeface="Noto Sans SC"/>
            </a:endParaRPr>
          </a:p>
        </p:txBody>
      </p:sp>
      <p:sp>
        <p:nvSpPr>
          <p:cNvPr id="3" name="TextBox 3"/>
          <p:cNvSpPr txBox="1"/>
          <p:nvPr/>
        </p:nvSpPr>
        <p:spPr>
          <a:xfrm>
            <a:off x="565700" y="3875308"/>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Data Monitoring</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310539" y="2205325"/>
            <a:ext cx="3419475"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Revise work instructions, FMEA, and related documents to align operating standards with improvement actions.</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8310539" y="1701094"/>
            <a:ext cx="3419475"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Document Updates</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310539" y="4380130"/>
            <a:ext cx="3409950"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For customer-facing issues, confirm actions meet customer requirements through sample submission or on-site audits.</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8310539" y="3875308"/>
            <a:ext cx="3423043"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Customer Feedback Verification</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4422541" y="5507338"/>
            <a:ext cx="3438525" cy="1114425"/>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Coordinate with production, quality, and procurement to implement actions, e.g., adjusting inspection criteria or changing suppliers.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4376738" y="5021566"/>
            <a:ext cx="3438525" cy="495300"/>
          </a:xfrm>
          <a:prstGeom prst="rect">
            <a:avLst/>
          </a:prstGeom>
        </p:spPr>
        <p:txBody>
          <a:bodyPr vert="horz" wrap="square" lIns="114300" tIns="57150" rIns="114300" bIns="57150" rtlCol="0" anchor="ctr" anchorCtr="0">
            <a:noAutofit/>
          </a:bodyPr>
          <a:lstStyle/>
          <a:p>
            <a:pPr algn="ctr">
              <a:lnSpc>
                <a:spcPct val="96000"/>
              </a:lnSpc>
            </a:pPr>
            <a:r>
              <a:rPr lang="en-US" sz="2400" b="1">
                <a:solidFill>
                  <a:schemeClr val="accent1">
                    <a:alpha val="100000"/>
                  </a:schemeClr>
                </a:solidFill>
                <a:latin typeface="Noto Sans SC"/>
                <a:ea typeface="Noto Sans SC"/>
                <a:cs typeface="Noto Sans SC"/>
              </a:rPr>
              <a:t>Cross-Functional Collaboration</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565700" y="2205325"/>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Break complex actions into small steps; validate through pilot runs (e.g., small-batch production tests) before full rollout.</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565700" y="4380130"/>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Track key metrics (e.g., defect rate, customer complaints) and use SPC control charts to quantify improvement results.</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D6: Implement and Validate Effectiveness</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5527532" y="1590406"/>
            <a:ext cx="1175454" cy="1037165"/>
          </a:xfrm>
          <a:prstGeom prst="triangle">
            <a:avLst>
              <a:gd name="adj" fmla="val 50000"/>
            </a:avLst>
          </a:prstGeom>
          <a:solidFill>
            <a:schemeClr val="accent1">
              <a:alpha val="100000"/>
            </a:schemeClr>
          </a:solidFill>
        </p:spPr>
      </p:sp>
      <p:sp>
        <p:nvSpPr>
          <p:cNvPr id="14" name="AutoShape 14"/>
          <p:cNvSpPr/>
          <p:nvPr/>
        </p:nvSpPr>
        <p:spPr>
          <a:xfrm rot="4275690">
            <a:off x="6785438" y="2506602"/>
            <a:ext cx="1175454" cy="1037165"/>
          </a:xfrm>
          <a:prstGeom prst="triangle">
            <a:avLst>
              <a:gd name="adj" fmla="val 50000"/>
            </a:avLst>
          </a:prstGeom>
          <a:solidFill>
            <a:schemeClr val="accent1">
              <a:alpha val="100000"/>
            </a:schemeClr>
          </a:solidFill>
        </p:spPr>
      </p:sp>
      <p:sp>
        <p:nvSpPr>
          <p:cNvPr id="15" name="AutoShape 15"/>
          <p:cNvSpPr/>
          <p:nvPr/>
        </p:nvSpPr>
        <p:spPr>
          <a:xfrm rot="2700000" flipH="1">
            <a:off x="4584703" y="2469836"/>
            <a:ext cx="1175454" cy="1037165"/>
          </a:xfrm>
          <a:prstGeom prst="triangle">
            <a:avLst>
              <a:gd name="adj" fmla="val 50000"/>
            </a:avLst>
          </a:prstGeom>
          <a:solidFill>
            <a:schemeClr val="accent1">
              <a:alpha val="100000"/>
            </a:schemeClr>
          </a:solidFill>
        </p:spPr>
      </p:sp>
      <p:sp>
        <p:nvSpPr>
          <p:cNvPr id="16" name="AutoShape 16"/>
          <p:cNvSpPr/>
          <p:nvPr/>
        </p:nvSpPr>
        <p:spPr>
          <a:xfrm rot="-8546356" flipH="1">
            <a:off x="4774012" y="4013018"/>
            <a:ext cx="1175454" cy="1037165"/>
          </a:xfrm>
          <a:prstGeom prst="triangle">
            <a:avLst>
              <a:gd name="adj" fmla="val 50000"/>
            </a:avLst>
          </a:prstGeom>
          <a:solidFill>
            <a:schemeClr val="accent1">
              <a:alpha val="100000"/>
            </a:schemeClr>
          </a:solidFill>
        </p:spPr>
      </p:sp>
      <p:sp>
        <p:nvSpPr>
          <p:cNvPr id="17" name="AutoShape 17"/>
          <p:cNvSpPr/>
          <p:nvPr/>
        </p:nvSpPr>
        <p:spPr>
          <a:xfrm rot="8546493" flipH="1">
            <a:off x="6327203" y="4006453"/>
            <a:ext cx="1175454" cy="1037165"/>
          </a:xfrm>
          <a:prstGeom prst="triangle">
            <a:avLst>
              <a:gd name="adj" fmla="val 50000"/>
            </a:avLst>
          </a:prstGeom>
          <a:solidFill>
            <a:schemeClr val="accent1">
              <a:alpha val="100000"/>
            </a:schemeClr>
          </a:solidFill>
        </p:spPr>
      </p:sp>
      <p:sp>
        <p:nvSpPr>
          <p:cNvPr id="18" name="Freeform 18"/>
          <p:cNvSpPr/>
          <p:nvPr/>
        </p:nvSpPr>
        <p:spPr>
          <a:xfrm>
            <a:off x="5803666" y="2981611"/>
            <a:ext cx="676277" cy="676277"/>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59322" y="4198625"/>
            <a:ext cx="3289060" cy="2153269"/>
          </a:xfrm>
          <a:prstGeom prst="roundRect">
            <a:avLst>
              <a:gd name="adj" fmla="val 13370"/>
            </a:avLst>
          </a:prstGeom>
          <a:solidFill>
            <a:schemeClr val="lt2">
              <a:alpha val="80000"/>
            </a:schemeClr>
          </a:solidFill>
        </p:spPr>
      </p:sp>
      <p:sp>
        <p:nvSpPr>
          <p:cNvPr id="3" name="AutoShape 3"/>
          <p:cNvSpPr/>
          <p:nvPr/>
        </p:nvSpPr>
        <p:spPr>
          <a:xfrm>
            <a:off x="8304831" y="4198625"/>
            <a:ext cx="3289060" cy="2153269"/>
          </a:xfrm>
          <a:prstGeom prst="roundRect">
            <a:avLst>
              <a:gd name="adj" fmla="val 13370"/>
            </a:avLst>
          </a:prstGeom>
          <a:solidFill>
            <a:schemeClr val="lt2">
              <a:alpha val="80000"/>
            </a:schemeClr>
          </a:solidFill>
        </p:spPr>
      </p:sp>
      <p:sp>
        <p:nvSpPr>
          <p:cNvPr id="4" name="AutoShape 4"/>
          <p:cNvSpPr/>
          <p:nvPr/>
        </p:nvSpPr>
        <p:spPr>
          <a:xfrm>
            <a:off x="4451470" y="4198625"/>
            <a:ext cx="3289060" cy="2153269"/>
          </a:xfrm>
          <a:prstGeom prst="roundRect">
            <a:avLst>
              <a:gd name="adj" fmla="val 13370"/>
            </a:avLst>
          </a:prstGeom>
          <a:solidFill>
            <a:schemeClr val="lt2">
              <a:alpha val="80000"/>
            </a:schemeClr>
          </a:solidFill>
        </p:spPr>
      </p:sp>
      <p:sp>
        <p:nvSpPr>
          <p:cNvPr id="5" name="AutoShape 5"/>
          <p:cNvSpPr/>
          <p:nvPr/>
        </p:nvSpPr>
        <p:spPr>
          <a:xfrm>
            <a:off x="4451470" y="1524185"/>
            <a:ext cx="3289060" cy="2153269"/>
          </a:xfrm>
          <a:prstGeom prst="roundRect">
            <a:avLst>
              <a:gd name="adj" fmla="val 13370"/>
            </a:avLst>
          </a:prstGeom>
          <a:solidFill>
            <a:schemeClr val="lt2">
              <a:alpha val="80000"/>
            </a:schemeClr>
          </a:solidFill>
        </p:spPr>
      </p:sp>
      <p:sp>
        <p:nvSpPr>
          <p:cNvPr id="6" name="AutoShape 6"/>
          <p:cNvSpPr/>
          <p:nvPr/>
        </p:nvSpPr>
        <p:spPr>
          <a:xfrm>
            <a:off x="8304831" y="1524185"/>
            <a:ext cx="3289060" cy="2153269"/>
          </a:xfrm>
          <a:prstGeom prst="roundRect">
            <a:avLst>
              <a:gd name="adj" fmla="val 13370"/>
            </a:avLst>
          </a:prstGeom>
          <a:solidFill>
            <a:schemeClr val="lt2">
              <a:alpha val="80000"/>
            </a:schemeClr>
          </a:solidFill>
        </p:spPr>
      </p:sp>
      <p:sp>
        <p:nvSpPr>
          <p:cNvPr id="7" name="AutoShape 7"/>
          <p:cNvSpPr/>
          <p:nvPr/>
        </p:nvSpPr>
        <p:spPr>
          <a:xfrm>
            <a:off x="559322" y="1524185"/>
            <a:ext cx="3289060" cy="2153269"/>
          </a:xfrm>
          <a:prstGeom prst="roundRect">
            <a:avLst>
              <a:gd name="adj" fmla="val 13370"/>
            </a:avLst>
          </a:prstGeom>
          <a:solidFill>
            <a:schemeClr val="lt2">
              <a:alpha val="80000"/>
            </a:schemeClr>
          </a:solidFill>
        </p:spPr>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D7: Develop Preventive Actions</a:t>
            </a:r>
            <a:endParaRPr lang="en-US" sz="3000" b="1">
              <a:solidFill>
                <a:schemeClr val="dk2">
                  <a:alpha val="100000"/>
                </a:schemeClr>
              </a:solidFill>
              <a:latin typeface="Noto Sans SC"/>
              <a:ea typeface="Noto Sans SC"/>
              <a:cs typeface="Noto Sans SC"/>
            </a:endParaRPr>
          </a:p>
        </p:txBody>
      </p:sp>
      <p:sp>
        <p:nvSpPr>
          <p:cNvPr id="9" name="TextBox 9"/>
          <p:cNvSpPr txBox="1"/>
          <p:nvPr/>
        </p:nvSpPr>
        <p:spPr>
          <a:xfrm>
            <a:off x="897828" y="1832605"/>
            <a:ext cx="2612049"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Process Standardization</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897828" y="2257297"/>
            <a:ext cx="2612049" cy="1113186"/>
          </a:xfrm>
          <a:prstGeom prst="rect">
            <a:avLst/>
          </a:prstGeom>
        </p:spPr>
        <p:txBody>
          <a:bodyPr vert="horz" wrap="square" lIns="91440" tIns="45720" rIns="91440" bIns="4572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Institutionalize effective improvements as standard operating procedures (SOPs) and ensure full compliance through training.</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4789975" y="1832605"/>
            <a:ext cx="2612049"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Error-Proofing Design</a:t>
            </a:r>
            <a:endParaRPr lang="en-US" sz="2400" b="1">
              <a:solidFill>
                <a:schemeClr val="accent1">
                  <a:alpha val="100000"/>
                </a:schemeClr>
              </a:solidFill>
              <a:latin typeface="Noto Sans SC"/>
              <a:ea typeface="Noto Sans SC"/>
              <a:cs typeface="Noto Sans SC"/>
            </a:endParaRPr>
          </a:p>
        </p:txBody>
      </p:sp>
      <p:sp>
        <p:nvSpPr>
          <p:cNvPr id="12" name="TextBox 12"/>
          <p:cNvSpPr txBox="1"/>
          <p:nvPr/>
        </p:nvSpPr>
        <p:spPr>
          <a:xfrm>
            <a:off x="4789975" y="2257297"/>
            <a:ext cx="2612049" cy="1113186"/>
          </a:xfrm>
          <a:prstGeom prst="rect">
            <a:avLst/>
          </a:prstGeom>
        </p:spPr>
        <p:txBody>
          <a:bodyPr vert="horz" wrap="square" lIns="91440" tIns="45720" rIns="91440" bIns="4572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Introduce Poka-Yoke mechanisms (e.g., sensors or fixture modifications) to eliminate human errors at the hardware level.</a:t>
            </a:r>
            <a:endParaRPr lang="en-US" sz="1500">
              <a:solidFill>
                <a:schemeClr val="dk1">
                  <a:alpha val="100000"/>
                </a:schemeClr>
              </a:solidFill>
              <a:latin typeface="Noto Sans SC"/>
              <a:ea typeface="Noto Sans SC"/>
              <a:cs typeface="Noto Sans SC"/>
            </a:endParaRPr>
          </a:p>
        </p:txBody>
      </p:sp>
      <p:sp>
        <p:nvSpPr>
          <p:cNvPr id="13" name="TextBox 13"/>
          <p:cNvSpPr txBox="1"/>
          <p:nvPr/>
        </p:nvSpPr>
        <p:spPr>
          <a:xfrm>
            <a:off x="8643337" y="1840080"/>
            <a:ext cx="2612049"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Supply Chain Collaboration</a:t>
            </a:r>
            <a:endParaRPr lang="en-US" sz="2400" b="1">
              <a:solidFill>
                <a:schemeClr val="accent1">
                  <a:alpha val="100000"/>
                </a:schemeClr>
              </a:solidFill>
              <a:latin typeface="Noto Sans SC"/>
              <a:ea typeface="Noto Sans SC"/>
              <a:cs typeface="Noto Sans SC"/>
            </a:endParaRPr>
          </a:p>
        </p:txBody>
      </p:sp>
      <p:sp>
        <p:nvSpPr>
          <p:cNvPr id="14" name="TextBox 14"/>
          <p:cNvSpPr txBox="1"/>
          <p:nvPr/>
        </p:nvSpPr>
        <p:spPr>
          <a:xfrm>
            <a:off x="8643337" y="2264771"/>
            <a:ext cx="2612049" cy="1113186"/>
          </a:xfrm>
          <a:prstGeom prst="rect">
            <a:avLst/>
          </a:prstGeom>
        </p:spPr>
        <p:txBody>
          <a:bodyPr vert="horz" wrap="square" lIns="91440" tIns="45720" rIns="91440" bIns="4572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Sign quality agreements with key suppliers requiring process capability reports and periodic audits.</a:t>
            </a:r>
            <a:endParaRPr lang="en-US" sz="1500">
              <a:solidFill>
                <a:schemeClr val="dk1">
                  <a:alpha val="100000"/>
                </a:schemeClr>
              </a:solidFill>
              <a:latin typeface="Noto Sans SC"/>
              <a:ea typeface="Noto Sans SC"/>
              <a:cs typeface="Noto Sans SC"/>
            </a:endParaRPr>
          </a:p>
        </p:txBody>
      </p:sp>
      <p:sp>
        <p:nvSpPr>
          <p:cNvPr id="15" name="TextBox 15"/>
          <p:cNvSpPr txBox="1"/>
          <p:nvPr/>
        </p:nvSpPr>
        <p:spPr>
          <a:xfrm>
            <a:off x="897828" y="4531858"/>
            <a:ext cx="2612049"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Knowledge Base Development</a:t>
            </a:r>
            <a:endParaRPr lang="en-US" sz="2400" b="1">
              <a:solidFill>
                <a:schemeClr val="accent1">
                  <a:alpha val="100000"/>
                </a:schemeClr>
              </a:solidFill>
              <a:latin typeface="Noto Sans SC"/>
              <a:ea typeface="Noto Sans SC"/>
              <a:cs typeface="Noto Sans SC"/>
            </a:endParaRPr>
          </a:p>
        </p:txBody>
      </p:sp>
      <p:sp>
        <p:nvSpPr>
          <p:cNvPr id="16" name="TextBox 16"/>
          <p:cNvSpPr txBox="1"/>
          <p:nvPr/>
        </p:nvSpPr>
        <p:spPr>
          <a:xfrm>
            <a:off x="897828" y="4956550"/>
            <a:ext cx="2612049" cy="1113186"/>
          </a:xfrm>
          <a:prstGeom prst="rect">
            <a:avLst/>
          </a:prstGeom>
        </p:spPr>
        <p:txBody>
          <a:bodyPr vert="horz" wrap="square" lIns="91440" tIns="45720" rIns="91440" bIns="4572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Archive case experience in the enterprise knowledge management system for reference by other projects to avoid similar issues.</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4789975" y="4531858"/>
            <a:ext cx="2612049"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Continuous Improvement Mechanism</a:t>
            </a:r>
            <a:endParaRPr lang="en-US" sz="2400" b="1">
              <a:solidFill>
                <a:schemeClr val="accent1">
                  <a:alpha val="100000"/>
                </a:schemeClr>
              </a:solidFill>
              <a:latin typeface="Noto Sans SC"/>
              <a:ea typeface="Noto Sans SC"/>
              <a:cs typeface="Noto Sans SC"/>
            </a:endParaRPr>
          </a:p>
        </p:txBody>
      </p:sp>
      <p:sp>
        <p:nvSpPr>
          <p:cNvPr id="18" name="TextBox 18"/>
          <p:cNvSpPr txBox="1"/>
          <p:nvPr/>
        </p:nvSpPr>
        <p:spPr>
          <a:xfrm>
            <a:off x="4789975" y="4956550"/>
            <a:ext cx="2612049" cy="1113186"/>
          </a:xfrm>
          <a:prstGeom prst="rect">
            <a:avLst/>
          </a:prstGeom>
        </p:spPr>
        <p:txBody>
          <a:bodyPr vert="horz" wrap="square" lIns="91440" tIns="45720" rIns="91440" bIns="4572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Establish regular review meetings and continuously optimize preventive actions using the PDCA cycle.</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8643337" y="4539333"/>
            <a:ext cx="2612049" cy="490334"/>
          </a:xfrm>
          <a:prstGeom prst="rect">
            <a:avLst/>
          </a:prstGeom>
        </p:spPr>
        <p:txBody>
          <a:bodyPr vert="horz" wrap="square" lIns="66008" tIns="33052" rIns="66008" bIns="33052"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Early Warning System Development</a:t>
            </a:r>
            <a:endParaRPr lang="en-US" sz="2400" b="1">
              <a:solidFill>
                <a:schemeClr val="accent1">
                  <a:alpha val="100000"/>
                </a:schemeClr>
              </a:solidFill>
              <a:latin typeface="Noto Sans SC"/>
              <a:ea typeface="Noto Sans SC"/>
              <a:cs typeface="Noto Sans SC"/>
            </a:endParaRPr>
          </a:p>
        </p:txBody>
      </p:sp>
      <p:sp>
        <p:nvSpPr>
          <p:cNvPr id="20" name="TextBox 20"/>
          <p:cNvSpPr txBox="1"/>
          <p:nvPr/>
        </p:nvSpPr>
        <p:spPr>
          <a:xfrm>
            <a:off x="8643337" y="4964024"/>
            <a:ext cx="2612049" cy="1113186"/>
          </a:xfrm>
          <a:prstGeom prst="rect">
            <a:avLst/>
          </a:prstGeom>
        </p:spPr>
        <p:txBody>
          <a:bodyPr vert="horz" wrap="square" lIns="91440" tIns="45720" rIns="91440" bIns="4572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Use MES or IoT technology to set real-time anomaly alert thresholds and intercept potential risks early.</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0.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900030" name="AutoShape 2"/><p:cNvSpPr/><p:nvPr/></p:nvSpPr><p:spPr><a:xfrm><a:off x="2504214" y="2359284"/><a:ext cx="7183573" cy="3148334"/></a:xfrm><a:prstGeom prst="roundRect"><a:avLst><a:gd name="adj" fmla="val 16667"/></a:avLst></a:prstGeom><a:solidFill><a:srgbClr val="FFFFFF"><a:alpha val="61000"/></a:srgbClr></a:solidFill><a:ln w="19050"><a:solidFill><a:schemeClr val="lt1"><a:alpha val="100000"/></a:schemeClr></a:solidFill><a:prstDash val="solid"/></a:ln></p:spPr></p:sp><p:sp><p:nvSpPr><p:cNvPr id="900011" name="TextBox 3"/><p:cNvSpPr txBox="1"/><p:nvPr/></p:nvSpPr><p:spPr><a:xfrm><a:off x="3248487" y="3558795"/><a:ext cx="5695028" cy="1561028"/></a:xfrm><a:prstGeom prst="rect"><a:avLst/></a:prstGeom><a:noFill/></p:spPr><p:txBody><a:bodyPr vert="horz" wrap="square" lIns="91440" tIns="45720" rIns="91440" bIns="45720" rtlCol="0" anchor="t" anchorCtr="0"><a:normAutofit/></a:bodyPr><a:lstStyle/><a:p><a:pPr algn="ctr"><a:lnSpc><a:spcPct val="100000"/></a:lnSpc></a:pPr><a:r><a:rPr lang="en-US" sz="3600"><a:solidFill><a:srgbClr val="000000"><a:alpha val="100000"/></a:srgbClr></a:solidFill><a:latin typeface="Noto Sans SC Black"/><a:ea typeface="Noto Sans SC Black"/><a:cs typeface="Noto Sans SC Black"/></a:rPr><a:t>8D Report Template & Structure</a:t></a:r><a:endParaRPr lang="en-US" sz="3600"><a:solidFill><a:srgbClr val="000000"><a:alpha val="100000"/></a:srgbClr></a:solidFill><a:latin typeface="Noto Sans SC Black"/><a:ea typeface="Noto Sans SC Black"/><a:cs typeface="Noto Sans SC Black"/></a:endParaRPr></a:p></p:txBody></p:sp><p:sp><p:nvSpPr><p:cNvPr id="900013" name="AutoShape 4"/><p:cNvSpPr/><p:nvPr/></p:nvSpPr><p:spPr><a:xfrm><a:off x="5190911" y="1574924"/><a:ext cx="1733978" cy="1733978"/></a:xfrm><a:prstGeom prst="ellipse"><a:avLst/></a:prstGeom><a:solidFill><a:srgbClr val="285EF8"><a:alpha val="100000"/></a:srgbClr></a:solidFill></p:spPr></p:sp><p:sp><p:nvSpPr><p:cNvPr id="900010" name="TextBox 5"/><p:cNvSpPr txBox="1"/><p:nvPr/></p:nvSpPr><p:spPr><a:xfrm><a:off x="5180565" y="1741915"/><a:ext cx="1754670" cy="1399996"/></a:xfrm><a:prstGeom prst="rect"><a:avLst/></a:prstGeom><a:noFill/></p:spPr><p:txBody><a:bodyPr vert="horz" wrap="square" lIns="91440" tIns="45720" rIns="91440" bIns="45720" rtlCol="0" anchor="ctr" anchorCtr="0"><a:normAutofit/></a:bodyPr><a:lstStyle/><a:p><a:pPr algn="ctr"><a:lnSpc><a:spcPct val="80000"/></a:lnSpc></a:pPr><a:r><a:rPr lang="en-US" sz="7200"><a:solidFill><a:srgbClr val="FFFFFF"><a:alpha val="100000"/></a:srgbClr></a:solidFill><a:latin typeface="Noto Sans SC Black"/><a:ea typeface="Noto Sans SC Black"/><a:cs typeface="Noto Sans SC Black"/></a:rPr><a:t>05</a:t></a:r><a:endParaRPr lang="en-US" sz="7200"><a:solidFill><a:srgbClr val="FFFFFF"><a:alpha val="100000"/></a:srgbClr></a:solidFill><a:latin typeface="Noto Sans SC Black"/><a:ea typeface="Noto Sans SC Black"/><a:cs typeface="Noto Sans SC Black"/></a:endParaRPr></a:p></p:txBody></p:sp><p:sp><p:nvSpPr><p:cNvPr id="900032" name="AutoShape 6"/><p:cNvSpPr/><p:nvPr/></p:nvSpPr><p:spPr><a:xfrm><a:off x="5891485" y="5341204"/><a:ext cx="332830" cy="332828"/></a:xfrm><a:prstGeom prst="ellipse"><a:avLst/></a:prstGeom><a:solidFill><a:srgbClr val="7D9EFA"><a:alpha val="100000"/></a:srgbClr></a:solidFill><a:ln w="19050"><a:solidFill><a:schemeClr val="lt1"><a:alpha val="100000"/></a:schemeClr></a:solidFill><a:prstDash val="solid"/></a:ln></p:spPr></p:sp><p:sp><p:nvSpPr><p:cNvPr id="900033" name="Freeform 7"/><p:cNvSpPr/><p:nvPr/></p:nvSpPr><p:spPr><a:xfrm rot="18900000" flipV="1"><a:off x="5989150" y="5438868"/><a:ext cx="137500" cy="137500"/></a:xfrm><a:custGeom><a:avLst/><a:gdLst/><a:ahLst/><a:cxnLst/><a:rect l="l" t="t" r="r" b="b"/><a:pathLst><a:path w="433225" h="433225"><a:moveTo><a:pt x="377976" y="53751"/></a:moveTo><a:lnTo><a:pt x="379474" y="55249"/></a:lnTo><a:lnTo><a:pt x="379474" y="53751"/></a:lnTo><a:close/><a:moveTo><a:pt x="0" y="0"/></a:moveTo><a:lnTo><a:pt x="379474" y="0"/></a:lnTo><a:lnTo><a:pt x="433225" y="0"/></a:lnTo><a:lnTo><a:pt x="433225" y="53751"/></a:lnTo><a:lnTo><a:pt x="433225" y="433225"/></a:lnTo><a:lnTo><a:pt x="379474" y="433225"/></a:lnTo><a:lnTo><a:pt x="379474" y="100332"/></a:lnTo><a:lnTo><a:pt x="95679" y="384127"/></a:lnTo><a:lnTo><a:pt x="57671" y="346119"/></a:lnTo><a:lnTo><a:pt x="350039" y="53751"/></a:lnTo><a:lnTo><a:pt x="0" y="53751"/></a:lnTo><a:close/></a:path></a:pathLst></a:custGeom><a:solidFill><a:srgbClr val="FFFFFF"><a:alpha val="100000"/></a:srgbClr></a:solidFill></p:spPr></p:sp></p:spTree></p:cSld><p:clrMapOvr><a:masterClrMapping/></p:clrMapOvr></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369164" y="3086153"/>
            <a:ext cx="2274704" cy="547649"/>
          </a:xfrm>
          <a:custGeom>
            <a:avLst/>
            <a:gdLst/>
            <a:ahLst/>
            <a:cxnLst/>
            <a:rect l="l" t="t" r="r" b="b"/>
            <a:pathLst>
              <a:path w="2274704" h="547649">
                <a:moveTo>
                  <a:pt x="0" y="0"/>
                </a:moveTo>
                <a:lnTo>
                  <a:pt x="2274704" y="0"/>
                </a:lnTo>
                <a:lnTo>
                  <a:pt x="2274704" y="547649"/>
                </a:lnTo>
                <a:lnTo>
                  <a:pt x="0" y="547649"/>
                </a:lnTo>
                <a:lnTo>
                  <a:pt x="0" y="0"/>
                </a:lnTo>
              </a:path>
            </a:pathLst>
          </a:custGeom>
          <a:solidFill>
            <a:schemeClr val="accent1">
              <a:alpha val="100000"/>
            </a:schemeClr>
          </a:solidFill>
        </p:spPr>
      </p:sp>
      <p:sp>
        <p:nvSpPr>
          <p:cNvPr id="3" name="Freeform 3"/>
          <p:cNvSpPr/>
          <p:nvPr/>
        </p:nvSpPr>
        <p:spPr>
          <a:xfrm>
            <a:off x="2689587"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a:off x="4982400"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5" name="Freeform 5"/>
          <p:cNvSpPr/>
          <p:nvPr/>
        </p:nvSpPr>
        <p:spPr>
          <a:xfrm>
            <a:off x="7275213"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6" name="TextBox 6"/>
          <p:cNvSpPr txBox="1"/>
          <p:nvPr/>
        </p:nvSpPr>
        <p:spPr>
          <a:xfrm>
            <a:off x="369164" y="3175310"/>
            <a:ext cx="2278380"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D1 Preparation</a:t>
            </a:r>
            <a:endParaRPr lang="en-US" sz="1800">
              <a:solidFill>
                <a:srgbClr val="FFFFFF">
                  <a:alpha val="100000"/>
                </a:srgbClr>
              </a:solidFill>
              <a:latin typeface="Noto Sans SC"/>
              <a:ea typeface="Noto Sans SC"/>
              <a:cs typeface="Noto Sans SC"/>
            </a:endParaRPr>
          </a:p>
        </p:txBody>
      </p:sp>
      <p:sp>
        <p:nvSpPr>
          <p:cNvPr id="7" name="TextBox 7"/>
          <p:cNvSpPr txBox="1"/>
          <p:nvPr/>
        </p:nvSpPr>
        <p:spPr>
          <a:xfrm>
            <a:off x="2689587"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D2 Problem Description</a:t>
            </a:r>
            <a:endParaRPr lang="en-US" sz="1800">
              <a:solidFill>
                <a:srgbClr val="FFFFFF">
                  <a:alpha val="100000"/>
                </a:srgbClr>
              </a:solidFill>
              <a:latin typeface="Noto Sans SC"/>
              <a:ea typeface="Noto Sans SC"/>
              <a:cs typeface="Noto Sans SC"/>
            </a:endParaRPr>
          </a:p>
        </p:txBody>
      </p:sp>
      <p:sp>
        <p:nvSpPr>
          <p:cNvPr id="8" name="TextBox 8"/>
          <p:cNvSpPr txBox="1"/>
          <p:nvPr/>
        </p:nvSpPr>
        <p:spPr>
          <a:xfrm>
            <a:off x="4982400"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D3 Interim Actions</a:t>
            </a:r>
            <a:endParaRPr lang="en-US" sz="1800">
              <a:solidFill>
                <a:srgbClr val="FFFFFF">
                  <a:alpha val="100000"/>
                </a:srgbClr>
              </a:solidFill>
              <a:latin typeface="Noto Sans SC"/>
              <a:ea typeface="Noto Sans SC"/>
              <a:cs typeface="Noto Sans SC"/>
            </a:endParaRPr>
          </a:p>
        </p:txBody>
      </p:sp>
      <p:sp>
        <p:nvSpPr>
          <p:cNvPr id="9" name="TextBox 9"/>
          <p:cNvSpPr txBox="1"/>
          <p:nvPr/>
        </p:nvSpPr>
        <p:spPr>
          <a:xfrm>
            <a:off x="7275213"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D4 Root Cause Analysis</a:t>
            </a:r>
            <a:endParaRPr lang="en-US" sz="1800">
              <a:solidFill>
                <a:srgbClr val="FFFFFF">
                  <a:alpha val="100000"/>
                </a:srgbClr>
              </a:solidFill>
              <a:latin typeface="Noto Sans SC"/>
              <a:ea typeface="Noto Sans SC"/>
              <a:cs typeface="Noto Sans SC"/>
            </a:endParaRPr>
          </a:p>
        </p:txBody>
      </p:sp>
      <p:sp>
        <p:nvSpPr>
          <p:cNvPr id="10" name="Freeform 10"/>
          <p:cNvSpPr/>
          <p:nvPr/>
        </p:nvSpPr>
        <p:spPr>
          <a:xfrm>
            <a:off x="9568026" y="3086153"/>
            <a:ext cx="2260984" cy="547649"/>
          </a:xfrm>
          <a:custGeom>
            <a:avLst/>
            <a:gdLst/>
            <a:ahLst/>
            <a:cxnLst/>
            <a:rect l="l" t="t" r="r" b="b"/>
            <a:pathLst>
              <a:path w="2260984" h="547649">
                <a:moveTo>
                  <a:pt x="0" y="0"/>
                </a:moveTo>
                <a:lnTo>
                  <a:pt x="2260984" y="0"/>
                </a:lnTo>
                <a:lnTo>
                  <a:pt x="2260984" y="547649"/>
                </a:lnTo>
                <a:lnTo>
                  <a:pt x="0" y="547649"/>
                </a:lnTo>
                <a:lnTo>
                  <a:pt x="0" y="0"/>
                </a:lnTo>
              </a:path>
            </a:pathLst>
          </a:custGeom>
          <a:solidFill>
            <a:schemeClr val="accent2">
              <a:alpha val="100000"/>
            </a:schemeClr>
          </a:solidFill>
        </p:spPr>
      </p:sp>
      <p:sp>
        <p:nvSpPr>
          <p:cNvPr id="11" name="TextBox 11"/>
          <p:cNvSpPr txBox="1"/>
          <p:nvPr/>
        </p:nvSpPr>
        <p:spPr>
          <a:xfrm>
            <a:off x="9568026" y="3175310"/>
            <a:ext cx="217677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D5 Permanent Corrective Actions</a:t>
            </a:r>
            <a:endParaRPr lang="en-US" sz="1800">
              <a:solidFill>
                <a:srgbClr val="FFFFFF">
                  <a:alpha val="100000"/>
                </a:srgbClr>
              </a:solidFill>
              <a:latin typeface="Noto Sans SC"/>
              <a:ea typeface="Noto Sans SC"/>
              <a:cs typeface="Noto Sans SC"/>
            </a:endParaRPr>
          </a:p>
        </p:txBody>
      </p:sp>
      <p:sp>
        <p:nvSpPr>
          <p:cNvPr id="12" name="AutoShape 12"/>
          <p:cNvSpPr/>
          <p:nvPr/>
        </p:nvSpPr>
        <p:spPr>
          <a:xfrm>
            <a:off x="1413355" y="2969916"/>
            <a:ext cx="186322" cy="116234"/>
          </a:xfrm>
          <a:prstGeom prst="triangle">
            <a:avLst>
              <a:gd name="adj" fmla="val 50000"/>
            </a:avLst>
          </a:prstGeom>
          <a:solidFill>
            <a:schemeClr val="accent1">
              <a:alpha val="100000"/>
            </a:schemeClr>
          </a:solidFill>
        </p:spPr>
      </p:sp>
      <p:sp>
        <p:nvSpPr>
          <p:cNvPr id="13" name="AutoShape 13"/>
          <p:cNvSpPr/>
          <p:nvPr/>
        </p:nvSpPr>
        <p:spPr>
          <a:xfrm>
            <a:off x="6012786" y="2969916"/>
            <a:ext cx="186322" cy="116234"/>
          </a:xfrm>
          <a:prstGeom prst="triangle">
            <a:avLst>
              <a:gd name="adj" fmla="val 50000"/>
            </a:avLst>
          </a:prstGeom>
          <a:solidFill>
            <a:schemeClr val="accent1">
              <a:alpha val="100000"/>
            </a:schemeClr>
          </a:solidFill>
        </p:spPr>
      </p:sp>
      <p:sp>
        <p:nvSpPr>
          <p:cNvPr id="14" name="AutoShape 14"/>
          <p:cNvSpPr/>
          <p:nvPr/>
        </p:nvSpPr>
        <p:spPr>
          <a:xfrm rot="10800000">
            <a:off x="3719974" y="3630699"/>
            <a:ext cx="186322" cy="116234"/>
          </a:xfrm>
          <a:prstGeom prst="triangle">
            <a:avLst>
              <a:gd name="adj" fmla="val 50000"/>
            </a:avLst>
          </a:prstGeom>
          <a:solidFill>
            <a:schemeClr val="accent1">
              <a:alpha val="100000"/>
            </a:schemeClr>
          </a:solidFill>
        </p:spPr>
      </p:sp>
      <p:sp>
        <p:nvSpPr>
          <p:cNvPr id="15" name="AutoShape 15"/>
          <p:cNvSpPr/>
          <p:nvPr/>
        </p:nvSpPr>
        <p:spPr>
          <a:xfrm rot="10800000">
            <a:off x="8305599" y="3630699"/>
            <a:ext cx="186322" cy="116234"/>
          </a:xfrm>
          <a:prstGeom prst="triangle">
            <a:avLst>
              <a:gd name="adj" fmla="val 50000"/>
            </a:avLst>
          </a:prstGeom>
          <a:solidFill>
            <a:schemeClr val="accent1">
              <a:alpha val="100000"/>
            </a:schemeClr>
          </a:solidFill>
        </p:spPr>
      </p:sp>
      <p:cxnSp>
        <p:nvCxnSpPr>
          <p:cNvPr id="16" name="Connector 16"/>
          <p:cNvCxnSpPr/>
          <p:nvPr/>
        </p:nvCxnSpPr>
        <p:spPr>
          <a:xfrm>
            <a:off x="1506516"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2049591" y="2037587"/>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Define problem scope and objectives; establish the 8D team.</a:t>
            </a:r>
            <a:endParaRPr lang="en-US" sz="1200">
              <a:solidFill>
                <a:schemeClr val="dk1">
                  <a:alpha val="100000"/>
                </a:schemeClr>
              </a:solidFill>
              <a:latin typeface="Noto Sans SC"/>
              <a:ea typeface="Noto Sans SC"/>
              <a:cs typeface="Noto Sans SC"/>
            </a:endParaRPr>
          </a:p>
        </p:txBody>
      </p:sp>
      <p:sp>
        <p:nvSpPr>
          <p:cNvPr id="18" name="TextBox 18"/>
          <p:cNvSpPr txBox="1"/>
          <p:nvPr/>
        </p:nvSpPr>
        <p:spPr>
          <a:xfrm>
            <a:off x="2021015" y="1585561"/>
            <a:ext cx="2334600"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Form the Team</a:t>
            </a:r>
            <a:endParaRPr lang="en-US" sz="2000">
              <a:solidFill>
                <a:schemeClr val="accent1">
                  <a:alpha val="100000"/>
                </a:schemeClr>
              </a:solidFill>
              <a:latin typeface="Noto Sans SC"/>
              <a:ea typeface="Noto Sans SC"/>
              <a:cs typeface="Noto Sans SC"/>
            </a:endParaRPr>
          </a:p>
        </p:txBody>
      </p:sp>
      <p:sp>
        <p:nvSpPr>
          <p:cNvPr id="19" name="TextBox 19"/>
          <p:cNvSpPr txBox="1"/>
          <p:nvPr/>
        </p:nvSpPr>
        <p:spPr>
          <a:xfrm>
            <a:off x="4440508"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Describe the problem using 5W2H and quantify defect characteristics.</a:t>
            </a:r>
            <a:endParaRPr lang="en-US" sz="1200">
              <a:solidFill>
                <a:schemeClr val="dk1">
                  <a:alpha val="100000"/>
                </a:schemeClr>
              </a:solidFill>
              <a:latin typeface="Noto Sans SC"/>
              <a:ea typeface="Noto Sans SC"/>
              <a:cs typeface="Noto Sans SC"/>
            </a:endParaRPr>
          </a:p>
        </p:txBody>
      </p:sp>
      <p:sp>
        <p:nvSpPr>
          <p:cNvPr id="20" name="TextBox 20"/>
          <p:cNvSpPr txBox="1"/>
          <p:nvPr/>
        </p:nvSpPr>
        <p:spPr>
          <a:xfrm>
            <a:off x="4450033"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Symptom Analysis</a:t>
            </a:r>
            <a:endParaRPr lang="en-US" sz="2000">
              <a:solidFill>
                <a:schemeClr val="accent1">
                  <a:alpha val="100000"/>
                </a:schemeClr>
              </a:solidFill>
              <a:latin typeface="Noto Sans SC"/>
              <a:ea typeface="Noto Sans SC"/>
              <a:cs typeface="Noto Sans SC"/>
            </a:endParaRPr>
          </a:p>
        </p:txBody>
      </p:sp>
      <p:cxnSp>
        <p:nvCxnSpPr>
          <p:cNvPr id="21" name="Connector 21"/>
          <p:cNvCxnSpPr/>
          <p:nvPr/>
        </p:nvCxnSpPr>
        <p:spPr>
          <a:xfrm>
            <a:off x="6094845"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2" name="TextBox 22"/>
          <p:cNvSpPr txBox="1"/>
          <p:nvPr/>
        </p:nvSpPr>
        <p:spPr>
          <a:xfrm>
            <a:off x="6637920" y="2037587"/>
            <a:ext cx="2390775" cy="866775"/>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Implement containment actions to prevent problem spread and protect customer interests.</a:t>
            </a:r>
            <a:endParaRPr lang="en-US" sz="1200">
              <a:solidFill>
                <a:schemeClr val="dk1">
                  <a:alpha val="100000"/>
                </a:schemeClr>
              </a:solidFill>
              <a:latin typeface="Noto Sans SC"/>
              <a:ea typeface="Noto Sans SC"/>
              <a:cs typeface="Noto Sans SC"/>
            </a:endParaRPr>
          </a:p>
        </p:txBody>
      </p:sp>
      <p:sp>
        <p:nvSpPr>
          <p:cNvPr id="23" name="TextBox 23"/>
          <p:cNvSpPr txBox="1"/>
          <p:nvPr/>
        </p:nvSpPr>
        <p:spPr>
          <a:xfrm>
            <a:off x="6609344" y="1585561"/>
            <a:ext cx="2247900" cy="323850"/>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Containment Actions</a:t>
            </a:r>
            <a:endParaRPr lang="en-US" sz="2000">
              <a:solidFill>
                <a:schemeClr val="accent1">
                  <a:alpha val="100000"/>
                </a:schemeClr>
              </a:solidFill>
              <a:latin typeface="Noto Sans SC"/>
              <a:ea typeface="Noto Sans SC"/>
              <a:cs typeface="Noto Sans SC"/>
            </a:endParaRPr>
          </a:p>
        </p:txBody>
      </p:sp>
      <p:sp>
        <p:nvSpPr>
          <p:cNvPr id="24" name="TextBox 24"/>
          <p:cNvSpPr txBox="1"/>
          <p:nvPr/>
        </p:nvSpPr>
        <p:spPr>
          <a:xfrm>
            <a:off x="9066936"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Verify root causes using fishbone diagrams, 5 Why, and other tools.</a:t>
            </a:r>
            <a:endParaRPr lang="en-US" sz="1200">
              <a:solidFill>
                <a:schemeClr val="dk1">
                  <a:alpha val="100000"/>
                </a:schemeClr>
              </a:solidFill>
              <a:latin typeface="Noto Sans SC"/>
              <a:ea typeface="Noto Sans SC"/>
              <a:cs typeface="Noto Sans SC"/>
            </a:endParaRPr>
          </a:p>
        </p:txBody>
      </p:sp>
      <p:sp>
        <p:nvSpPr>
          <p:cNvPr id="25" name="TextBox 25"/>
          <p:cNvSpPr txBox="1"/>
          <p:nvPr/>
        </p:nvSpPr>
        <p:spPr>
          <a:xfrm>
            <a:off x="9038361"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Root Cause Verification</a:t>
            </a:r>
            <a:endParaRPr lang="en-US" sz="2000">
              <a:solidFill>
                <a:schemeClr val="accent1">
                  <a:alpha val="100000"/>
                </a:schemeClr>
              </a:solidFill>
              <a:latin typeface="Noto Sans SC"/>
              <a:ea typeface="Noto Sans SC"/>
              <a:cs typeface="Noto Sans SC"/>
            </a:endParaRPr>
          </a:p>
        </p:txBody>
      </p:sp>
      <p:sp>
        <p:nvSpPr>
          <p:cNvPr id="26" name="TextBox 26"/>
          <p:cNvSpPr txBox="1"/>
          <p:nvPr/>
        </p:nvSpPr>
        <p:spPr>
          <a:xfrm>
            <a:off x="9916002" y="1585561"/>
            <a:ext cx="1828800" cy="276225"/>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Action Planning</a:t>
            </a:r>
            <a:endParaRPr lang="en-US" sz="1400">
              <a:solidFill>
                <a:schemeClr val="dk1">
                  <a:alpha val="100000"/>
                </a:schemeClr>
              </a:solidFill>
              <a:latin typeface="Noto Sans SC"/>
              <a:ea typeface="Noto Sans SC"/>
              <a:cs typeface="Noto Sans SC"/>
            </a:endParaRPr>
          </a:p>
        </p:txBody>
      </p:sp>
      <p:sp>
        <p:nvSpPr>
          <p:cNvPr id="27" name="TextBox 27"/>
          <p:cNvSpPr txBox="1"/>
          <p:nvPr/>
        </p:nvSpPr>
        <p:spPr>
          <a:xfrm>
            <a:off x="9916002" y="2037587"/>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Action Verification</a:t>
            </a:r>
            <a:endParaRPr lang="en-US" sz="1400">
              <a:solidFill>
                <a:schemeClr val="dk1">
                  <a:alpha val="100000"/>
                </a:schemeClr>
              </a:solidFill>
              <a:latin typeface="Noto Sans SC"/>
              <a:ea typeface="Noto Sans SC"/>
              <a:cs typeface="Noto Sans SC"/>
            </a:endParaRPr>
          </a:p>
        </p:txBody>
      </p:sp>
      <p:sp>
        <p:nvSpPr>
          <p:cNvPr id="28" name="TextBox 28"/>
          <p:cNvSpPr txBox="1"/>
          <p:nvPr/>
        </p:nvSpPr>
        <p:spPr>
          <a:xfrm>
            <a:off x="9916002" y="2470974"/>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Effectiveness Confirmation</a:t>
            </a:r>
            <a:endParaRPr lang="en-US" sz="1400">
              <a:solidFill>
                <a:schemeClr val="dk1">
                  <a:alpha val="100000"/>
                </a:schemeClr>
              </a:solidFill>
              <a:latin typeface="Noto Sans SC"/>
              <a:ea typeface="Noto Sans SC"/>
              <a:cs typeface="Noto Sans SC"/>
            </a:endParaRPr>
          </a:p>
        </p:txBody>
      </p:sp>
      <p:sp>
        <p:nvSpPr>
          <p:cNvPr id="29" name="AutoShape 29"/>
          <p:cNvSpPr/>
          <p:nvPr/>
        </p:nvSpPr>
        <p:spPr>
          <a:xfrm>
            <a:off x="369164" y="5834790"/>
            <a:ext cx="11459847" cy="621927"/>
          </a:xfrm>
          <a:prstGeom prst="roundRect">
            <a:avLst>
              <a:gd name="adj" fmla="val 0"/>
            </a:avLst>
          </a:prstGeom>
          <a:solidFill>
            <a:schemeClr val="accent2">
              <a:alpha val="100000"/>
            </a:schemeClr>
          </a:solidFill>
        </p:spPr>
      </p:sp>
      <p:sp>
        <p:nvSpPr>
          <p:cNvPr id="30" name="TextBox 30"/>
          <p:cNvSpPr txBox="1"/>
          <p:nvPr/>
        </p:nvSpPr>
        <p:spPr>
          <a:xfrm>
            <a:off x="818363" y="591662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Problem Solving Process Overview</a:t>
            </a:r>
            <a:endParaRPr lang="en-US" sz="1400">
              <a:solidFill>
                <a:srgbClr val="FFFFFF">
                  <a:alpha val="100000"/>
                </a:srgb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Core Report Components</a:t>
            </a:r>
            <a:endParaRPr lang="en-US" sz="3000" b="1">
              <a:solidFill>
                <a:schemeClr val="dk2">
                  <a:alpha val="100000"/>
                </a:schemeClr>
              </a:solidFill>
              <a:latin typeface="Noto Sans SC"/>
              <a:ea typeface="Noto Sans SC"/>
              <a:cs typeface="Noto Sans SC"/>
            </a:endParaRPr>
          </a:p>
        </p:txBody>
      </p:sp>
      <p:cxnSp>
        <p:nvCxnSpPr>
          <p:cNvPr id="32" name="Connector 32"/>
          <p:cNvCxnSpPr/>
          <p:nvPr/>
        </p:nvCxnSpPr>
        <p:spPr>
          <a:xfrm>
            <a:off x="8401261"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3" name="AutoShape 33"/>
          <p:cNvSpPr/>
          <p:nvPr/>
        </p:nvSpPr>
        <p:spPr>
          <a:xfrm rot="10800000">
            <a:off x="8305599" y="4598020"/>
            <a:ext cx="627793" cy="627793"/>
          </a:xfrm>
          <a:prstGeom prst="ellipse">
            <a:avLst/>
          </a:prstGeom>
          <a:solidFill>
            <a:schemeClr val="accent1">
              <a:alpha val="100000"/>
            </a:schemeClr>
          </a:solidFill>
        </p:spPr>
      </p:sp>
      <p:sp>
        <p:nvSpPr>
          <p:cNvPr id="34" name="AutoShape 34"/>
          <p:cNvSpPr/>
          <p:nvPr/>
        </p:nvSpPr>
        <p:spPr>
          <a:xfrm>
            <a:off x="5792051" y="1651397"/>
            <a:ext cx="627793" cy="627793"/>
          </a:xfrm>
          <a:prstGeom prst="ellipse">
            <a:avLst/>
          </a:prstGeom>
          <a:solidFill>
            <a:schemeClr val="accent1">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cxnSp>
        <p:nvCxnSpPr>
          <p:cNvPr id="35" name="Connector 35"/>
          <p:cNvCxnSpPr/>
          <p:nvPr/>
        </p:nvCxnSpPr>
        <p:spPr>
          <a:xfrm>
            <a:off x="3813014"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6" name="AutoShape 36"/>
          <p:cNvSpPr/>
          <p:nvPr/>
        </p:nvSpPr>
        <p:spPr>
          <a:xfrm rot="10800000">
            <a:off x="3660374" y="4412300"/>
            <a:ext cx="627793" cy="627793"/>
          </a:xfrm>
          <a:prstGeom prst="ellipse">
            <a:avLst/>
          </a:prstGeom>
          <a:solidFill>
            <a:schemeClr val="accent1">
              <a:alpha val="100000"/>
            </a:schemeClr>
          </a:solidFill>
        </p:spPr>
      </p:sp>
      <p:sp>
        <p:nvSpPr>
          <p:cNvPr id="37" name="AutoShape 37"/>
          <p:cNvSpPr/>
          <p:nvPr/>
        </p:nvSpPr>
        <p:spPr>
          <a:xfrm>
            <a:off x="1192625" y="1647730"/>
            <a:ext cx="627793" cy="627793"/>
          </a:xfrm>
          <a:prstGeom prst="ellipse">
            <a:avLst/>
          </a:prstGeom>
          <a:solidFill>
            <a:schemeClr val="accent1">
              <a:alpha val="100000"/>
            </a:schemeClr>
          </a:solidFill>
        </p:spPr>
      </p:sp>
      <p:sp>
        <p:nvSpPr>
          <p:cNvPr id="38" name="Freeform 38"/>
          <p:cNvSpPr/>
          <p:nvPr/>
        </p:nvSpPr>
        <p:spPr>
          <a:xfrm>
            <a:off x="5900922"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39" name="Freeform 39"/>
          <p:cNvSpPr/>
          <p:nvPr/>
        </p:nvSpPr>
        <p:spPr>
          <a:xfrm>
            <a:off x="1301491"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0" name="Freeform 40"/>
          <p:cNvSpPr/>
          <p:nvPr/>
        </p:nvSpPr>
        <p:spPr>
          <a:xfrm>
            <a:off x="3775034" y="4521171"/>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1" name="Freeform 41"/>
          <p:cNvSpPr/>
          <p:nvPr/>
        </p:nvSpPr>
        <p:spPr>
          <a:xfrm>
            <a:off x="8425246" y="470714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Tree>
  </p:cSld>
  <p:clrMapOvr>
    <a:masterClrMapping/>
  </p:clrMapOvr>
</p:sld>
</file>

<file path=ppt/slides/slide22.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1297192" y="1308287"/><a:ext cx="4348638" cy="605790"/></a:xfrm><a:prstGeom prst="rect"><a:avLst/></a:prstGeom></p:spPr><p:txBody><a:bodyPr vert="horz" wrap="square" lIns="123825" tIns="123825" rIns="57150" bIns="123825" rtlCol="0" anchor="t" anchorCtr="0"><a:noAutofit/></a:bodyPr><a:lstStyle/><a:p><a:pPr><a:lnSpc><a:spcPct val="120000"/></a:lnSpc><a:spcBef><a:spcPts val="450"/></a:spcBef></a:pPr><a:r><a:rPr lang="en-US" sz="1800" b="1"><a:solidFill><a:schemeClr val="accent1"><a:alpha val="100000"/></a:schemeClr></a:solidFill><a:latin typeface="Noto Sans SC"/><a:ea typeface="Noto Sans SC"/><a:cs typeface="Noto Sans SC"/></a:rPr><a:t>Cover Page Design</a:t></a:r><a:endParaRPr lang="en-US" sz="1800" b="1"><a:solidFill><a:schemeClr val="accent1"><a:alpha val="100000"/></a:schemeClr></a:solidFill><a:latin typeface="Noto Sans SC"/><a:ea typeface="Noto Sans SC"/><a:cs typeface="Noto Sans SC"/></a:endParaRPr></a:p></p:txBody></p:sp><p:sp><p:nvSpPr><p:cNvPr id="3" name="TextBox 3"/><p:cNvSpPr txBox="1"/><p:nvPr/></p:nvSpPr><p:spPr><a:xfrm><a:off x="6865764" y="1981135"/><a:ext cx="4493572" cy="605790"/></a:xfrm><a:prstGeom prst="rect"><a:avLst/></a:prstGeom></p:spPr><p:txBody><a:bodyPr vert="horz" wrap="square" lIns="123825" tIns="123825" rIns="57150" bIns="123825" rtlCol="0" anchor="t" anchorCtr="0"><a:noAutofit/></a:bodyPr><a:lstStyle/><a:p><a:pPr><a:lnSpc><a:spcPct val="120000"/></a:lnSpc><a:spcBef><a:spcPts val="450"/></a:spcBef></a:pPr><a:r><a:rPr lang="en-US" sz="1800" b="1"><a:solidFill><a:schemeClr val="accent1"><a:alpha val="100000"/></a:schemeClr></a:solidFill><a:latin typeface="Noto Sans SC"/><a:ea typeface="Noto Sans SC"/><a:cs typeface="Noto Sans SC"/></a:rPr><a:t>Approval Workflow Configuration</a:t></a:r><a:endParaRPr lang="en-US" sz="1800" b="1"><a:solidFill><a:schemeClr val="accent1"><a:alpha val="100000"/></a:schemeClr></a:solidFill><a:latin typeface="Noto Sans SC"/><a:ea typeface="Noto Sans SC"/><a:cs typeface="Noto Sans SC"/></a:endParaRPr></a:p></p:txBody></p:sp><p:sp><p:nvSpPr><p:cNvPr id="4" name="TextBox 4"/><p:cNvSpPr txBox="1"/><p:nvPr/></p:nvSpPr><p:spPr><a:xfrm><a:off x="6865764" y="4000377"/><a:ext cx="4493572" cy="605790"/></a:xfrm><a:prstGeom prst="rect"><a:avLst/></a:prstGeom></p:spPr><p:txBody><a:bodyPr vert="horz" wrap="square" lIns="123825" tIns="123825" rIns="57150" bIns="123825" rtlCol="0" anchor="t" anchorCtr="0"><a:noAutofit/></a:bodyPr><a:lstStyle/><a:p><a:pPr><a:lnSpc><a:spcPct val="120000"/></a:lnSpc><a:spcBef><a:spcPts val="450"/></a:spcBef></a:pPr><a:r><a:rPr lang="en-US" sz="1800" b="1"><a:solidFill><a:schemeClr val="accent1"><a:alpha val="100000"/></a:schemeClr></a:solidFill><a:latin typeface="Noto Sans SC"/><a:ea typeface="Noto Sans SC"/><a:cs typeface="Noto Sans SC"/></a:rPr><a:t>Visual Elements</a:t></a:r><a:endParaRPr lang="en-US" sz="1800" b="1"><a:solidFill><a:schemeClr val="accent1"><a:alpha val="100000"/></a:schemeClr></a:solidFill><a:latin typeface="Noto Sans SC"/><a:ea typeface="Noto Sans SC"/><a:cs typeface="Noto Sans SC"/></a:endParaRPr></a:p></p:txBody></p:sp><p:sp><p:nvSpPr><p:cNvPr id="5" name="TextBox 5"/><p:cNvSpPr txBox="1"/><p:nvPr/></p:nvSpPr><p:spPr><a:xfrm><a:off x="1297192" y="4762018"/><a:ext cx="4414526" cy="624840"/></a:xfrm><a:prstGeom prst="rect"><a:avLst/></a:prstGeom></p:spPr><p:txBody><a:bodyPr vert="horz" wrap="square" lIns="123825" tIns="123825" rIns="57150" bIns="123825" rtlCol="0" anchor="t" anchorCtr="0"><a:noAutofit/></a:bodyPr><a:lstStyle/><a:p><a:pPr><a:lnSpc><a:spcPct val="120000"/></a:lnSpc><a:spcBef><a:spcPts val="450"/></a:spcBef></a:pPr><a:r><a:rPr lang="en-US" sz="1800" b="1"><a:solidFill><a:schemeClr val="accent1"><a:alpha val="100000"/></a:schemeClr></a:solidFill><a:latin typeface="Noto Sans SC"/><a:ea typeface="Noto Sans SC"/><a:cs typeface="Noto Sans SC"/></a:rPr><a:t>Attachment Management Standards</a:t></a:r><a:endParaRPr lang="en-US" sz="1800" b="1"><a:solidFill><a:schemeClr val="accent1"><a:alpha val="100000"/></a:schemeClr></a:solidFill><a:latin typeface="Noto Sans SC"/><a:ea typeface="Noto Sans SC"/><a:cs typeface="Noto Sans SC"/></a:endParaRPr></a:p></p:txBody></p:sp><p:sp><p:nvSpPr><p:cNvPr id="6" name="TextBox 6"/><p:cNvSpPr txBox="1"/><p:nvPr/></p:nvSpPr><p:spPr><a:xfrm><a:off x="1297192" y="3025846"/><a:ext cx="4348638" cy="605790"/></a:xfrm><a:prstGeom prst="rect"><a:avLst/></a:prstGeom></p:spPr><p:txBody><a:bodyPr vert="horz" wrap="square" lIns="123825" tIns="123825" rIns="57150" bIns="123825" rtlCol="0" anchor="t" anchorCtr="0"><a:noAutofit/></a:bodyPr><a:lstStyle/><a:p><a:pPr><a:lnSpc><a:spcPct val="120000"/></a:lnSpc><a:spcBef><a:spcPts val="450"/></a:spcBef></a:pPr><a:r><a:rPr lang="en-US" sz="1800" b="1"><a:solidFill><a:schemeClr val="accent1"><a:alpha val="100000"/></a:schemeClr></a:solidFill><a:latin typeface="Noto Sans SC"/><a:ea typeface="Noto Sans SC"/><a:cs typeface="Noto Sans SC"/></a:rPr><a:t>D3–D5 Linkage Logic</a:t></a:r><a:endParaRPr lang="en-US" sz="1800" b="1"><a:solidFill><a:schemeClr val="accent1"><a:alpha val="100000"/></a:schemeClr></a:solidFill><a:latin typeface="Noto Sans SC"/><a:ea typeface="Noto Sans SC"/><a:cs typeface="Noto Sans SC"/></a:endParaRPr></a:p></p:txBody></p:sp><p:grpSp><p:nvGrpSpPr><p:cNvPr id="7" name="Group 7"/><p:cNvGrpSpPr/><p:nvPr/></p:nvGrpSpPr><p:grpSpPr><a:xfrm rot="0"><a:off x="839115" y="1512589"/><a:ext cx="197186" cy="5357334"/><a:chOff x="839115" y="1512589"/><a:chExt cx="197186" cy="5357334"/></a:xfrm></p:grpSpPr><p:sp><p:nvSpPr><p:cNvPr id="8" name="AutoShape 8"/><p:cNvSpPr/><p:nvPr/></p:nvSpPr><p:spPr><a:xfrm><a:off x="839115" y="1512589"/><a:ext cx="197186" cy="197186"/></a:xfrm><a:prstGeom prst="ellipse"><a:avLst/></a:prstGeom><a:solidFill><a:schemeClr val="accent1"><a:alpha val="100000"/></a:schemeClr></a:solidFill></p:spPr></p:sp><p:sp><p:nvSpPr><p:cNvPr id="9" name="AutoShape 9"/><p:cNvSpPr/><p:nvPr/></p:nvSpPr><p:spPr><a:xfrm><a:off x="839115" y="3230148"/><a:ext cx="197186" cy="197186"/></a:xfrm><a:prstGeom prst="ellipse"><a:avLst/></a:prstGeom><a:solidFill><a:schemeClr val="accent1"><a:alpha val="100000"/></a:schemeClr></a:solidFill></p:spPr></p:sp><p:sp><p:nvSpPr><p:cNvPr id="10" name="AutoShape 10"/><p:cNvSpPr/><p:nvPr/></p:nvSpPr><p:spPr><a:xfrm><a:off x="839115" y="4975845"/><a:ext cx="197186" cy="197186"/></a:xfrm><a:prstGeom prst="ellipse"><a:avLst/></a:prstGeom><a:solidFill><a:schemeClr val="accent1"><a:alpha val="100000"/></a:schemeClr></a:solidFill></p:spPr></p:sp><p:cxnSp><p:nvCxnSpPr><p:cNvPr id="11" name="Connector 11"/><p:cNvCxnSpPr/><p:nvPr/></p:nvCxnSpPr><p:spPr><a:xfrm><a:off x="937708" y="1624780"/><a:ext cx="0" cy="5245143"/></a:xfrm><a:prstGeom prst="line"><a:avLst/></a:prstGeom><a:ln w="19050"><a:solidFill><a:schemeClr val="accent1"/></a:solidFill><a:prstDash val="dash"/><a:headEnd type="none"/><a:tailEnd type="none"/></a:ln></p:spPr><p:style><a:lnRef idx="0"><a:schemeClr val="accent1"/></a:lnRef><a:fillRef idx="1"><a:schemeClr val="accent1"/></a:fillRef><a:effectRef idx="0"><a:schemeClr val="accent1"/></a:effectRef><a:fontRef idx="minor"><a:schemeClr val="lt1"/></a:fontRef></p:style></p:cxnSp></p:grpSp><p:sp><p:nvSpPr><p:cNvPr id="12" name="TextBox 1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Template Examples & Completion Guide</a:t></a:r><a:endParaRPr lang="en-US" sz="3000" b="1"><a:solidFill><a:schemeClr val="dk2"><a:alpha val="100000"/></a:schemeClr></a:solidFill><a:latin typeface="Noto Sans SC"/><a:ea typeface="Noto Sans SC"/><a:cs typeface="Noto Sans SC"/></a:endParaRPr></a:p></p:txBody></p:sp><p:sp><p:nvSpPr><p:cNvPr id="13" name="AutoShape 13"/><p:cNvSpPr/><p:nvPr/></p:nvSpPr><p:spPr><a:xfrm><a:off x="6455568" y="2185437"/><a:ext cx="197186" cy="197186"/></a:xfrm><a:prstGeom prst="ellipse"><a:avLst/></a:prstGeom><a:solidFill><a:schemeClr val="accent1"><a:alpha val="100000"/></a:schemeClr></a:solidFill></p:spPr></p:sp><p:sp><p:nvSpPr><p:cNvPr id="14" name="AutoShape 14"/><p:cNvSpPr/><p:nvPr/></p:nvSpPr><p:spPr><a:xfrm><a:off x="6455568" y="4241491"/><a:ext cx="197186" cy="197186"/></a:xfrm><a:prstGeom prst="ellipse"><a:avLst/></a:prstGeom><a:solidFill><a:schemeClr val="accent1"><a:alpha val="100000"/></a:schemeClr></a:solidFill></p:spPr></p:sp><p:cxnSp><p:nvCxnSpPr><p:cNvPr id="15" name="Connector 15"/><p:cNvCxnSpPr/><p:nvPr/></p:nvCxnSpPr><p:spPr><a:xfrm><a:off x="6554162" y="2284030"/><a:ext cx="0" cy="4625613"/></a:xfrm><a:prstGeom prst="line"><a:avLst/></a:prstGeom><a:ln w="19050"><a:solidFill><a:schemeClr val="accent1"/></a:solidFill><a:prstDash val="dash"/><a:headEnd type="none"/><a:tailEnd type="none"/></a:ln></p:spPr><p:style><a:lnRef idx="0"><a:schemeClr val="accent1"/></a:lnRef><a:fillRef idx="1"><a:schemeClr val="accent1"/></a:fillRef><a:effectRef idx="0"><a:schemeClr val="accent1"/></a:effectRef><a:fontRef idx="minor"><a:schemeClr val="lt1"/></a:fontRef></p:style></p:cxnSp><p:sp><p:nvSpPr><p:cNvPr id="16" name="TextBox 16"/><p:cNvSpPr txBox="1"/><p:nvPr/></p:nvSpPr><p:spPr><a:xfrm><a:off x="1297192" y="1804349"/><a:ext cx="4414526" cy="1203960"/></a:xfrm><a:prstGeom prst="rect"><a:avLst/></a:prstGeom></p:spPr><p:txBody><a:bodyPr vert="horz" wrap="square" lIns="123825" tIns="0" rIns="57150" bIns="0" rtlCol="0" anchor="t" anchorCtr="0"><a:noAutofit/></a:bodyPr><a:lstStyle/><a:p><a:pPr><a:lnSpc><a:spcPct val="140000"/></a:lnSpc></a:pPr><a:r><a:rPr lang="en-US" sz="1250"><a:solidFill><a:schemeClr val="dk1"><a:alpha val="100000"/></a:schemeClr></a:solidFill><a:latin typeface="Noto Sans SC"/><a:ea typeface="Noto Sans SC"/><a:cs typeface="Noto Sans SC"/></a:rPr><a:t>Include project number, product/process name, 8D team members (department + role), and issue date; use company-standard template format.</a:t></a:r><a:endParaRPr lang="en-US" sz="1250"><a:solidFill><a:schemeClr val="dk1"><a:alpha val="100000"/></a:schemeClr></a:solidFill><a:latin typeface="Noto Sans SC"/><a:ea typeface="Noto Sans SC"/><a:cs typeface="Noto Sans SC"/></a:endParaRPr></a:p></p:txBody></p:sp><p:sp><p:nvSpPr><p:cNvPr id="17" name="TextBox 17"/><p:cNvSpPr txBox="1"/><p:nvPr/></p:nvSpPr><p:spPr><a:xfrm><a:off x="1297192" y="3543470"/><a:ext cx="4414526" cy="1218548"/></a:xfrm><a:prstGeom prst="rect"><a:avLst/></a:prstGeom><a:noFill/></p:spPr><p:txBody><a:bodyPr vert="horz" wrap="square" lIns="123825" tIns="0" rIns="57150" bIns="0" rtlCol="0" anchor="t" anchorCtr="0"><a:noAutofit/></a:bodyPr><a:lstStyle/><a:p><a:pPr><a:lnSpc><a:spcPct val="140000"/></a:lnSpc></a:pPr><a:r><a:rPr lang="en-US" sz="1250"><a:solidFill><a:schemeClr val="dk1"><a:alpha val="100000"/></a:schemeClr></a:solidFill><a:latin typeface="Noto Sans SC"/><a:ea typeface="Noto Sans SC"/><a:cs typeface="Noto Sans SC"/></a:rPr><a:t>Show the closed-loop chain of cause analysis → corrective action → effectiveness verification; include cross-reference fields in the template for logical consistency.</a:t></a:r><a:endParaRPr lang="en-US" sz="1250"><a:solidFill><a:schemeClr val="dk1"><a:alpha val="100000"/></a:schemeClr></a:solidFill><a:latin typeface="Noto Sans SC"/><a:ea typeface="Noto Sans SC"/><a:cs typeface="Noto Sans SC"/></a:endParaRPr></a:p></p:txBody></p:sp><p:sp><p:nvSpPr><p:cNvPr id="18" name="TextBox 18"/><p:cNvSpPr txBox="1"/><p:nvPr/></p:nvSpPr><p:spPr><a:xfrm><a:off x="1297192" y="5282464"/><a:ext cx="4414526" cy="1215852"/></a:xfrm><a:prstGeom prst="rect"><a:avLst/></a:prstGeom><a:noFill/></p:spPr><p:txBody><a:bodyPr vert="horz" wrap="square" lIns="123825" tIns="0" rIns="57150" bIns="0" rtlCol="0" anchor="t" anchorCtr="0"><a:noAutofit/></a:bodyPr><a:lstStyle/><a:p><a:pPr><a:lnSpc><a:spcPct val="140000"/></a:lnSpc></a:pPr><a:r><a:rPr lang="en-US" sz="1250"><a:solidFill><a:schemeClr val="dk1"><a:alpha val="100000"/></a:schemeClr></a:solidFill><a:latin typeface="Noto Sans SC"/><a:ea typeface="Noto Sans SC"/><a:cs typeface="Noto Sans SC"/></a:rPr><a:t>Define numbering rules and storage paths for supporting documents (e.g., test reports, meeting minutes); recommended naming: &quot;8D number_attachment type_version&quot;.</a:t></a:r><a:endParaRPr lang="en-US" sz="1250"><a:solidFill><a:schemeClr val="dk1"><a:alpha val="100000"/></a:schemeClr></a:solidFill><a:latin typeface="Noto Sans SC"/><a:ea typeface="Noto Sans SC"/><a:cs typeface="Noto Sans SC"/></a:endParaRPr></a:p></p:txBody></p:sp><p:sp><p:nvSpPr><p:cNvPr id="19" name="TextBox 19"/><p:cNvSpPr txBox="1"/><p:nvPr/></p:nvSpPr><p:spPr><a:xfrm><a:off x="6865764" y="2477197"/><a:ext cx="4416675" cy="1231684"/></a:xfrm><a:prstGeom prst="rect"><a:avLst/></a:prstGeom><a:noFill/></p:spPr><p:txBody><a:bodyPr vert="horz" wrap="square" lIns="123825" tIns="0" rIns="57150" bIns="0" rtlCol="0" anchor="t" anchorCtr="0"><a:noAutofit/></a:bodyPr><a:lstStyle/><a:p><a:pPr><a:lnSpc><a:spcPct val="140000"/></a:lnSpc></a:pPr><a:r><a:rPr lang="en-US" sz="1250"><a:solidFill><a:schemeClr val="dk1"><a:alpha val="100000"/></a:schemeClr></a:solidFill><a:latin typeface="Noto Sans SC"/><a:ea typeface="Noto Sans SC"/><a:cs typeface="Noto Sans SC"/></a:rPr><a:t>Set approval paths by problem severity (e.g., major quality incidents require dual sign-off by Quality Director and VP Engineering); note approval time limits in the template.</a:t></a:r><a:endParaRPr lang="en-US" sz="1250"><a:solidFill><a:schemeClr val="dk1"><a:alpha val="100000"/></a:schemeClr></a:solidFill><a:latin typeface="Noto Sans SC"/><a:ea typeface="Noto Sans SC"/><a:cs typeface="Noto Sans SC"/></a:endParaRPr></a:p></p:txBody></p:sp><p:sp><p:nvSpPr><p:cNvPr id="20" name="TextBox 20"/><p:cNvSpPr txBox="1"/><p:nvPr/></p:nvSpPr><p:spPr><a:xfrm><a:off x="6865764" y="4518000"/><a:ext cx="4416675" cy="1144609"/></a:xfrm><a:prstGeom prst="rect"><a:avLst/></a:prstGeom><a:noFill/></p:spPr><p:txBody><a:bodyPr vert="horz" wrap="square" lIns="123825" tIns="0" rIns="57150" bIns="0" rtlCol="0" anchor="t" anchorCtr="0"><a:noAutofit/></a:bodyPr><a:lstStyle/><a:p><a:pPr><a:lnSpc><a:spcPct val="140000"/></a:lnSpc></a:pPr><a:r><a:rPr lang="en-US" sz="1250"><a:solidFill><a:schemeClr val="dk1"><a:alpha val="100000"/></a:schemeClr></a:solidFill><a:latin typeface="Noto Sans SC"/><a:ea typeface="Noto Sans SC"/><a:cs typeface="Noto Sans SC"/></a:rPr><a:t>Reserve chart insertion areas in the root cause section (e.g., Pareto charts, process flow diagrams); provide links to standardized chart templates.</a:t></a:r><a:endParaRPr lang="en-US" sz="1250"><a:solidFill><a:schemeClr val="dk1"><a:alpha val="100000"/></a:schemeClr></a:solidFill><a:latin typeface="Noto Sans SC"/><a:ea typeface="Noto Sans SC"/><a:cs typeface="Noto Sans SC"/></a:endParaRPr></a:p></p:txBody></p:sp></p:spTree></p:cSld><p:clrMapOvr><a:masterClrMapping/></p:clrMapOvr></p:sld>
</file>

<file path=ppt/slides/slide23.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AutoShape 2"/><p:cNvSpPr/><p:nvPr/></p:nvSpPr><p:spPr><a:xfrm><a:off x="7195174" y="2054018"/><a:ext cx="617410" cy="617410"/></a:xfrm><a:prstGeom prst="ellipse"><a:avLst/></a:prstGeom><a:solidFill><a:schemeClr val="lt1"><a:alpha val="100000"/></a:schemeClr></a:solidFill><a:ln w="19050"><a:solidFill><a:schemeClr val="accent1"><a:alpha val="100000"/></a:schemeClr></a:solidFill><a:prstDash val="solid"/></a:ln></p:spPr></p:sp><p:sp><p:nvSpPr><p:cNvPr id="3" name="AutoShape 3"/><p:cNvSpPr/><p:nvPr/></p:nvSpPr><p:spPr><a:xfrm><a:off x="7195174" y="5014854"/><a:ext cx="617410" cy="617410"/></a:xfrm><a:prstGeom prst="ellipse"><a:avLst/></a:prstGeom><a:solidFill><a:schemeClr val="lt1"><a:alpha val="100000"/></a:schemeClr></a:solidFill><a:ln w="19050"><a:solidFill><a:schemeClr val="accent1"><a:alpha val="100000"/></a:schemeClr></a:solidFill><a:prstDash val="solid"/></a:ln></p:spPr></p:sp><p:sp><p:nvSpPr><p:cNvPr id="4" name="AutoShape 4"/><p:cNvSpPr/><p:nvPr/></p:nvSpPr><p:spPr><a:xfrm><a:off x="7786731" y="3573017"/><a:ext cx="617410" cy="617410"/></a:xfrm><a:prstGeom prst="ellipse"><a:avLst/></a:prstGeom><a:solidFill><a:schemeClr val="lt1"><a:alpha val="100000"/></a:schemeClr></a:solidFill><a:ln w="19050"><a:solidFill><a:schemeClr val="accent1"><a:alpha val="100000"/></a:schemeClr></a:solidFill><a:prstDash val="solid"/></a:ln></p:spPr></p:sp><p:sp><p:nvSpPr><p:cNvPr id="5" name="AutoShape 5"/><p:cNvSpPr/><p:nvPr/></p:nvSpPr><p:spPr><a:xfrm><a:off x="4422454" y="2066288"/><a:ext cx="617410" cy="617410"/></a:xfrm><a:prstGeom prst="ellipse"><a:avLst/></a:prstGeom><a:solidFill><a:schemeClr val="lt1"><a:alpha val="100000"/></a:schemeClr></a:solidFill><a:ln w="19050"><a:solidFill><a:schemeClr val="accent1"><a:alpha val="100000"/></a:schemeClr></a:solidFill><a:prstDash val="solid"/></a:ln></p:spPr></p:sp><p:sp><p:nvSpPr><p:cNvPr id="6" name="AutoShape 6"/><p:cNvSpPr/><p:nvPr/></p:nvSpPr><p:spPr><a:xfrm><a:off x="3752022" y="3585288"/><a:ext cx="617410" cy="617410"/></a:xfrm><a:prstGeom prst="ellipse"><a:avLst/></a:prstGeom><a:solidFill><a:schemeClr val="lt1"><a:alpha val="100000"/></a:schemeClr></a:solidFill><a:ln w="19050"><a:solidFill><a:schemeClr val="accent1"><a:alpha val="100000"/></a:schemeClr></a:solidFill><a:prstDash val="solid"/></a:ln></p:spPr></p:sp><p:sp><p:nvSpPr><p:cNvPr id="7" name="AutoShape 7"/><p:cNvSpPr/><p:nvPr/></p:nvSpPr><p:spPr><a:xfrm><a:off x="4422454" y="5027125"/><a:ext cx="617410" cy="617410"/></a:xfrm><a:prstGeom prst="ellipse"><a:avLst/></a:prstGeom><a:solidFill><a:schemeClr val="lt1"><a:alpha val="100000"/></a:schemeClr></a:solidFill><a:ln w="19050"><a:solidFill><a:schemeClr val="accent1"><a:alpha val="100000"/></a:schemeClr></a:solidFill><a:prstDash val="solid"/></a:ln></p:spPr></p:sp><p:sp><p:nvSpPr><p:cNvPr id="8" name="AutoShape 8"/><p:cNvSpPr/><p:nvPr/></p:nvSpPr><p:spPr><a:xfrm><a:off x="5346335" y="3132057"/><a:ext cx="1499330" cy="1499330"/></a:xfrm><a:prstGeom prst="ellipse"><a:avLst/></a:prstGeom><a:solidFill><a:schemeClr val="accent1"><a:alpha val="100000"/></a:schemeClr></a:solidFill></p:spPr></p:sp><p:grpSp><p:nvGrpSpPr><p:cNvPr id="9" name="Group 9"/><p:cNvGrpSpPr/><p:nvPr/></p:nvGrpSpPr><p:grpSpPr><a:xfrm rot="0"><a:off x="5804249" y="3601163"/><a:ext cx="583501" cy="561118"/><a:chOff x="5804249" y="3601163"/><a:chExt cx="583501" cy="561118"/></a:xfrm></p:grpSpPr><p:sp><p:nvSpPr><p:cNvPr id="10" name="AutoShape 10"/><p:cNvSpPr/><p:nvPr/></p:nvSpPr><p:spPr><a:xfrm><a:off x="5964745" y="3601163"/><a:ext cx="262604" cy="265938"/></a:xfrm><a:prstGeom prst="ellipse"><a:avLst/></a:prstGeom><a:solidFill><a:schemeClr val="lt1"><a:alpha val="100000"/></a:schemeClr></a:solidFill><a:ln w="19050"><a:solidFill><a:schemeClr val="accent1"><a:alpha val="100000"/></a:schemeClr></a:solidFill><a:prstDash val="solid"/></a:ln></p:spPr></p:sp><p:sp><p:nvSpPr><p:cNvPr id="11" name="Freeform 11"/><p:cNvSpPr/><p:nvPr/></p:nvSpPr><p:spPr><a:xfrm><a:off x="5804249" y="3908535"/><a:ext cx="583501" cy="253746"/></a:xfrm><a:custGeom><a:avLst/><a:gdLst/><a:ahLst/><a:cxnLst/><a:rect l="l" t="t" r="r" b="b"/><a:pathLst><a:path w="200" h="87"><a:moveTo><a:pt x="35" y="87"/></a:moveTo><a:cubicBezTo><a:pt x="35" y="72"/><a:pt x="35" y="72"/><a:pt x="35" y="72"/></a:cubicBezTo><a:cubicBezTo><a:pt x="46" y="72"/><a:pt x="46" y="72"/><a:pt x="46" y="72"/></a:cubicBezTo><a:cubicBezTo><a:pt x="46" y="87"/><a:pt x="46" y="87"/><a:pt x="46" y="87"/></a:cubicBezTo><a:cubicBezTo><a:pt x="155" y="87"/><a:pt x="155" y="87"/><a:pt x="155" y="87"/></a:cubicBezTo><a:cubicBezTo><a:pt x="155" y="72"/><a:pt x="155" y="72"/><a:pt x="155" y="72"/></a:cubicBezTo><a:cubicBezTo><a:pt x="166" y="72"/><a:pt x="166" y="72"/><a:pt x="166" y="72"/></a:cubicBezTo><a:cubicBezTo><a:pt x="166" y="87"/><a:pt x="166" y="87"/><a:pt x="166" y="87"/></a:cubicBezTo><a:cubicBezTo><a:pt x="199" y="87"/><a:pt x="199" y="87"/><a:pt x="199" y="87"/></a:cubicBezTo><a:cubicBezTo><a:pt x="199" y="47"/><a:pt x="200" y="43"/><a:pt x="200" y="43"/></a:cubicBezTo><a:cubicBezTo><a:pt x="200" y="19"/><a:pt x="180" y="0"/><a:pt x="156" y="0"/></a:cubicBezTo><a:cubicBezTo><a:pt x="156" y="0"/><a:pt x="156" y="0"/><a:pt x="156" y="0"/></a:cubicBezTo><a:cubicBezTo><a:pt x="156" y="0"/><a:pt x="156" y="0"/><a:pt x="156" y="0"/></a:cubicBezTo><a:cubicBezTo><a:pt x="140" y="0"/><a:pt x="140" y="0"/><a:pt x="140" y="0"/></a:cubicBezTo><a:cubicBezTo><a:pt x="100" y="80"/><a:pt x="100" y="80"/><a:pt x="100" y="80"/></a:cubicBezTo><a:cubicBezTo><a:pt x="60" y="0"/><a:pt x="60" y="0"/><a:pt x="60" y="0"/></a:cubicBezTo><a:cubicBezTo><a:pt x="45" y="0"/><a:pt x="45" y="0"/><a:pt x="45" y="0"/></a:cubicBezTo><a:cubicBezTo><a:pt x="45" y="0"/><a:pt x="45" y="0"/><a:pt x="45" y="0"/></a:cubicBezTo><a:cubicBezTo><a:pt x="45" y="0"/><a:pt x="44" y="0"/><a:pt x="44" y="0"/></a:cubicBezTo><a:cubicBezTo><a:pt x="20" y="0"/><a:pt x="1" y="19"/><a:pt x="1" y="43"/></a:cubicBezTo><a:cubicBezTo><a:pt x="1" y="43"/><a:pt x="0" y="47"/><a:pt x="0" y="87"/></a:cubicBezTo><a:lnTo><a:pt x="35" y="87"/></a:lnTo></a:path></a:pathLst></a:custGeom><a:solidFill><a:schemeClr val="lt1"><a:alpha val="100000"/></a:schemeClr></a:solidFill><a:ln w="19050"><a:solidFill><a:schemeClr val="accent1"><a:alpha val="100000"/></a:schemeClr></a:solidFill><a:prstDash val="solid"/></a:ln></p:spPr></p:sp></p:grpSp><p:sp><p:nvSpPr><p:cNvPr id="12" name="TextBox 12"/><p:cNvSpPr txBox="1"/><p:nvPr/></p:nvSpPr><p:spPr><a:xfrm><a:off x="986573" y="1625969"/><a:ext cx="3286271" cy="490334"/></a:xfrm><a:prstGeom prst="rect"><a:avLst/></a:prstGeom></p:spPr><p:txBody><a:bodyPr vert="horz" wrap="square" lIns="66008" tIns="33052" rIns="66008" bIns="33052" rtlCol="0" anchor="b" anchorCtr="0"><a:noAutofit/></a:bodyPr><a:lstStyle/><a:p><a:pPr algn="r"><a:lnSpc><a:spcPct val="120000"/></a:lnSpc></a:pPr><a:r><a:rPr lang="en-US" sz="2000" b="1"><a:solidFill><a:schemeClr val="accent1"><a:alpha val="100000"/></a:schemeClr></a:solidFill><a:latin typeface="Noto Sans SC"/><a:ea typeface="Noto Sans SC"/><a:cs typeface="Noto Sans SC"/></a:rPr><a:t>Completeness Checklist</a:t></a:r><a:endParaRPr lang="en-US" sz="2000" b="1"><a:solidFill><a:schemeClr val="accent1"><a:alpha val="100000"/></a:schemeClr></a:solidFill><a:latin typeface="Noto Sans SC"/><a:ea typeface="Noto Sans SC"/><a:cs typeface="Noto Sans SC"/></a:endParaRPr></a:p></p:txBody></p:sp><p:sp><p:nvSpPr><p:cNvPr id="13" name="TextBox 13"/><p:cNvSpPr txBox="1"/><p:nvPr/></p:nvSpPr><p:spPr><a:xfrm><a:off x="986573" y="2070247"/><a:ext cx="3286271" cy="949747"/></a:xfrm><a:prstGeom prst="rect"><a:avLst/></a:prstGeom></p:spPr><p:txBody><a:bodyPr vert="horz" wrap="square" lIns="66008" tIns="33052" rIns="66008" bIns="33052" rtlCol="0" anchor="t" anchorCtr="0"><a:noAutofit/></a:bodyPr><a:lstStyle/><a:p><a:pPr algn="r"><a:lnSpc><a:spcPct val="140000"/></a:lnSpc></a:pPr><a:r><a:rPr lang="en-US" sz="1275"><a:solidFill><a:schemeClr val="dk1"><a:alpha val="100000"/></a:schemeClr></a:solidFill><a:latin typeface="Noto Sans SC"/><a:ea typeface="Noto Sans SC"/><a:cs typeface="Noto Sans SC"/></a:rPr><a:t>Develop a 28-item review checklist (e.g., variation source defined, side effects of actions assessed) for internal pre-review.</a:t></a:r><a:endParaRPr lang="en-US" sz="1275"><a:solidFill><a:schemeClr val="dk1"><a:alpha val="100000"/></a:schemeClr></a:solidFill><a:latin typeface="Noto Sans SC"/><a:ea typeface="Noto Sans SC"/><a:cs typeface="Noto Sans SC"/></a:endParaRPr></a:p></p:txBody></p:sp><p:sp><p:nvSpPr><p:cNvPr id="14" name="TextBox 14"/><p:cNvSpPr txBox="1"/><p:nvPr/></p:nvSpPr><p:spPr><a:xfrm><a:off x="316141" y="3178234"/><a:ext cx="3286271" cy="490334"/></a:xfrm><a:prstGeom prst="rect"><a:avLst/></a:prstGeom></p:spPr><p:txBody><a:bodyPr vert="horz" wrap="square" lIns="66008" tIns="33052" rIns="66008" bIns="33052" rtlCol="0" anchor="b" anchorCtr="0"><a:noAutofit/></a:bodyPr><a:lstStyle/><a:p><a:pPr algn="r"><a:lnSpc><a:spcPct val="120000"/></a:lnSpc></a:pPr><a:r><a:rPr lang="en-US" sz="2000" b="1"><a:solidFill><a:schemeClr val="accent1"><a:alpha val="100000"/></a:schemeClr></a:solidFill><a:latin typeface="Noto Sans SC"/><a:ea typeface="Noto Sans SC"/><a:cs typeface="Noto Sans SC"/></a:rPr><a:t>Cross-Functional Coordination Mechanism</a:t></a:r><a:endParaRPr lang="en-US" sz="2000" b="1"><a:solidFill><a:schemeClr val="accent1"><a:alpha val="100000"/></a:schemeClr></a:solidFill><a:latin typeface="Noto Sans SC"/><a:ea typeface="Noto Sans SC"/><a:cs typeface="Noto Sans SC"/></a:endParaRPr></a:p></p:txBody></p:sp><p:sp><p:nvSpPr><p:cNvPr id="15" name="TextBox 15"/><p:cNvSpPr txBox="1"/><p:nvPr/></p:nvSpPr><p:spPr><a:xfrm><a:off x="334499" y="3632036"/><a:ext cx="3286271" cy="937998"/></a:xfrm><a:prstGeom prst="rect"><a:avLst/></a:prstGeom></p:spPr><p:txBody><a:bodyPr vert="horz" wrap="square" lIns="66008" tIns="33052" rIns="66008" bIns="33052" rtlCol="0" anchor="t" anchorCtr="0"><a:noAutofit/></a:bodyPr><a:lstStyle/><a:p><a:pPr algn="r"><a:lnSpc><a:spcPct val="140000"/></a:lnSpc></a:pPr><a:r><a:rPr lang="en-US" sz="1275"><a:solidFill><a:schemeClr val="dk1"><a:alpha val="100000"/></a:schemeClr></a:solidFill><a:latin typeface="Noto Sans SC"/><a:ea typeface="Noto Sans SC"/><a:cs typeface="Noto Sans SC"/></a:rPr><a:t>Establish quality/engineering/production joint review; focus on action feasibility and resource alignment; require signed review records on file.</a:t></a:r><a:endParaRPr lang="en-US" sz="1275"><a:solidFill><a:schemeClr val="dk1"><a:alpha val="100000"/></a:schemeClr></a:solidFill><a:latin typeface="Noto Sans SC"/><a:ea typeface="Noto Sans SC"/><a:cs typeface="Noto Sans SC"/></a:endParaRPr></a:p></p:txBody></p:sp><p:sp><p:nvSpPr><p:cNvPr id="16" name="TextBox 16"/><p:cNvSpPr txBox="1"/><p:nvPr/></p:nvSpPr><p:spPr><a:xfrm><a:off x="986573" y="4731698"/><a:ext cx="3286271" cy="490334"/></a:xfrm><a:prstGeom prst="rect"><a:avLst/></a:prstGeom></p:spPr><p:txBody><a:bodyPr vert="horz" wrap="square" lIns="66008" tIns="33052" rIns="66008" bIns="33052" rtlCol="0" anchor="b" anchorCtr="0"><a:noAutofit/></a:bodyPr><a:lstStyle/><a:p><a:pPr algn="r"><a:lnSpc><a:spcPct val="120000"/></a:lnSpc></a:pPr><a:r><a:rPr lang="en-US" sz="2000" b="1"><a:solidFill><a:schemeClr val="accent1"><a:alpha val="100000"/></a:schemeClr></a:solidFill><a:latin typeface="Noto Sans SC"/><a:ea typeface="Noto Sans SC"/><a:cs typeface="Noto Sans SC"/></a:rPr><a:t>Version Control Standards</a:t></a:r><a:endParaRPr lang="en-US" sz="2000" b="1"><a:solidFill><a:schemeClr val="accent1"><a:alpha val="100000"/></a:schemeClr></a:solidFill><a:latin typeface="Noto Sans SC"/><a:ea typeface="Noto Sans SC"/><a:cs typeface="Noto Sans SC"/></a:endParaRPr></a:p></p:txBody></p:sp><p:sp><p:nvSpPr><p:cNvPr id="17" name="TextBox 17"/><p:cNvSpPr txBox="1"/><p:nvPr/></p:nvSpPr><p:spPr><a:xfrm><a:off x="986995" y="5195026"/><a:ext cx="3286271" cy="936111"/></a:xfrm><a:prstGeom prst="rect"><a:avLst/></a:prstGeom></p:spPr><p:txBody><a:bodyPr vert="horz" wrap="square" lIns="66008" tIns="33052" rIns="66008" bIns="33052" rtlCol="0" anchor="t" anchorCtr="0"><a:noAutofit/></a:bodyPr><a:lstStyle/><a:p><a:pPr algn="r"><a:lnSpc><a:spcPct val="140000"/></a:lnSpc></a:pPr><a:r><a:rPr lang="en-US" sz="1275"><a:solidFill><a:schemeClr val="dk1"><a:alpha val="100000"/></a:schemeClr></a:solidFill><a:latin typeface="Noto Sans SC"/><a:ea typeface="Noto Sans SC"/><a:cs typeface="Noto Sans SC"/></a:rPr><a:t>Implement strict version change control; any modification must update revision history (modifier, date, change description); retain all prior versions of the master file.</a:t></a:r><a:endParaRPr lang="en-US" sz="1275"><a:solidFill><a:schemeClr val="dk1"><a:alpha val="100000"/></a:schemeClr></a:solidFill><a:latin typeface="Noto Sans SC"/><a:ea typeface="Noto Sans SC"/><a:cs typeface="Noto Sans SC"/></a:endParaRPr></a:p></p:txBody></p:sp><p:sp><p:nvSpPr><p:cNvPr id="18" name="TextBox 18"/><p:cNvSpPr txBox="1"/><p:nvPr/></p:nvSpPr><p:spPr><a:xfrm><a:off x="7954269" y="1601428"/><a:ext cx="3286271" cy="490334"/></a:xfrm><a:prstGeom prst="rect"><a:avLst/></a:prstGeom></p:spPr><p:txBody><a:bodyPr vert="horz" wrap="square" lIns="66008" tIns="33052" rIns="66008" bIns="33052" rtlCol="0" anchor="b" anchorCtr="0"><a:noAutofit/></a:bodyPr><a:lstStyle/><a:p><a:pPr algn="l"><a:lnSpc><a:spcPct val="120000"/></a:lnSpc></a:pPr><a:r><a:rPr lang="en-US" sz="2000" b="1"><a:solidFill><a:schemeClr val="accent1"><a:alpha val="100000"/></a:schemeClr></a:solidFill><a:latin typeface="Noto Sans SC"/><a:ea typeface="Noto Sans SC"/><a:cs typeface="Noto Sans SC"/></a:rPr><a:t>Customer-Specific Requirements</a:t></a:r><a:endParaRPr lang="en-US" sz="2000" b="1"><a:solidFill><a:schemeClr val="accent1"><a:alpha val="100000"/></a:schemeClr></a:solidFill><a:latin typeface="Noto Sans SC"/><a:ea typeface="Noto Sans SC"/><a:cs typeface="Noto Sans SC"/></a:endParaRPr></a:p></p:txBody></p:sp><p:sp><p:nvSpPr><p:cNvPr id="19" name="TextBox 19"/><p:cNvSpPr txBox="1"/><p:nvPr/></p:nvSpPr><p:spPr><a:xfrm><a:off x="7954269" y="2045706"/><a:ext cx="3286271" cy="949747"/></a:xfrm><a:prstGeom prst="rect"><a:avLst/></a:prstGeom></p:spPr><p:txBody><a:bodyPr vert="horz" wrap="square" lIns="66008" tIns="33052" rIns="66008" bIns="33052" rtlCol="0" anchor="t" anchorCtr="0"><a:noAutofit/></a:bodyPr><a:lstStyle/><a:p><a:pPr algn="l"><a:lnSpc><a:spcPct val="140000"/></a:lnSpc></a:pPr><a:r><a:rPr lang="en-US" sz="1275"><a:solidFill><a:schemeClr val="dk1"><a:alpha val="100000"/></a:schemeClr></a:solidFill><a:latin typeface="Noto Sans SC"/><a:ea typeface="Noto Sans SC"/><a:cs typeface="Noto Sans SC"/></a:rPr><a:t>For OEM-specific requirements (e.g., VW Formel Q, Ford Q1), maintain a customer customized template library and update regularly.</a:t></a:r><a:endParaRPr lang="en-US" sz="1275"><a:solidFill><a:schemeClr val="dk1"><a:alpha val="100000"/></a:schemeClr></a:solidFill><a:latin typeface="Noto Sans SC"/><a:ea typeface="Noto Sans SC"/><a:cs typeface="Noto Sans SC"/></a:endParaRPr></a:p></p:txBody></p:sp><p:sp><p:nvSpPr><p:cNvPr id="20" name="TextBox 20"/><p:cNvSpPr txBox="1"/><p:nvPr/></p:nvSpPr><p:spPr><a:xfrm><a:off x="8545826" y="3153693"/><a:ext cx="3286271" cy="490334"/></a:xfrm><a:prstGeom prst="rect"><a:avLst/></a:prstGeom></p:spPr><p:txBody><a:bodyPr vert="horz" wrap="square" lIns="66008" tIns="33052" rIns="66008" bIns="33052" rtlCol="0" anchor="b" anchorCtr="0"><a:noAutofit/></a:bodyPr><a:lstStyle/><a:p><a:pPr algn="l"><a:lnSpc><a:spcPct val="120000"/></a:lnSpc></a:pPr><a:r><a:rPr lang="en-US" sz="2000" b="1"><a:solidFill><a:schemeClr val="accent1"><a:alpha val="100000"/></a:schemeClr></a:solidFill><a:latin typeface="Noto Sans SC"/><a:ea typeface="Noto Sans SC"/><a:cs typeface="Noto Sans SC"/></a:rPr><a:t>Digital Transformation</a:t></a:r><a:endParaRPr lang="en-US" sz="2000" b="1"><a:solidFill><a:schemeClr val="accent1"><a:alpha val="100000"/></a:schemeClr></a:solidFill><a:latin typeface="Noto Sans SC"/><a:ea typeface="Noto Sans SC"/><a:cs typeface="Noto Sans SC"/></a:endParaRPr></a:p></p:txBody></p:sp><p:sp><p:nvSpPr><p:cNvPr id="21" name="TextBox 21"/><p:cNvSpPr txBox="1"/><p:nvPr/></p:nvSpPr><p:spPr><a:xfrm><a:off x="8556922" y="3607495"/><a:ext cx="3286271" cy="937998"/></a:xfrm><a:prstGeom prst="rect"><a:avLst/></a:prstGeom></p:spPr><p:txBody><a:bodyPr vert="horz" wrap="square" lIns="66008" tIns="33052" rIns="66008" bIns="33052" rtlCol="0" anchor="t" anchorCtr="0"><a:noAutofit/></a:bodyPr><a:lstStyle/><a:p><a:pPr algn="l"><a:lnSpc><a:spcPct val="140000"/></a:lnSpc></a:pPr><a:r><a:rPr lang="en-US" sz="1275"><a:solidFill><a:schemeClr val="dk1"><a:alpha val="100000"/></a:schemeClr></a:solidFill><a:latin typeface="Noto Sans SC"/><a:ea typeface="Noto Sans SC"/><a:cs typeface="Noto Sans SC"/></a:rPr><a:t>Recommend 8D software for automated reminders, analytics dashboards, and gradual replacement of paper/Excel management.</a:t></a:r><a:endParaRPr lang="en-US" sz="1275"><a:solidFill><a:schemeClr val="dk1"><a:alpha val="100000"/></a:schemeClr></a:solidFill><a:latin typeface="Noto Sans SC"/><a:ea typeface="Noto Sans SC"/><a:cs typeface="Noto Sans SC"/></a:endParaRPr></a:p></p:txBody></p:sp><p:sp><p:nvSpPr><p:cNvPr id="22" name="TextBox 22"/><p:cNvSpPr txBox="1"/><p:nvPr/></p:nvSpPr><p:spPr><a:xfrm><a:off x="7954269" y="4731698"/><a:ext cx="3286271" cy="490334"/></a:xfrm><a:prstGeom prst="rect"><a:avLst/></a:prstGeom></p:spPr><p:txBody><a:bodyPr vert="horz" wrap="square" lIns="66008" tIns="33052" rIns="66008" bIns="33052" rtlCol="0" anchor="b" anchorCtr="0"><a:noAutofit/></a:bodyPr><a:lstStyle/><a:p><a:pPr algn="l"><a:lnSpc><a:spcPct val="120000"/></a:lnSpc></a:pPr><a:r><a:rPr lang="en-US" sz="2000" b="1"><a:solidFill><a:schemeClr val="accent1"><a:alpha val="100000"/></a:schemeClr></a:solidFill><a:latin typeface="Noto Sans SC"/><a:ea typeface="Noto Sans SC"/><a:cs typeface="Noto Sans SC"/></a:rPr><a:t>Continuous Improvement Cycle</a:t></a:r><a:endParaRPr lang="en-US" sz="2000" b="1"><a:solidFill><a:schemeClr val="accent1"><a:alpha val="100000"/></a:schemeClr></a:solidFill><a:latin typeface="Noto Sans SC"/><a:ea typeface="Noto Sans SC"/><a:cs typeface="Noto Sans SC"/></a:endParaRPr></a:p></p:txBody></p:sp><p:sp><p:nvSpPr><p:cNvPr id="23" name="TextBox 23"/><p:cNvSpPr txBox="1"/><p:nvPr/></p:nvSpPr><p:spPr><a:xfrm><a:off x="7947560" y="5195026"/><a:ext cx="3286271" cy="936111"/></a:xfrm><a:prstGeom prst="rect"><a:avLst/></a:prstGeom></p:spPr><p:txBody><a:bodyPr vert="horz" wrap="square" lIns="66008" tIns="33052" rIns="66008" bIns="33052" rtlCol="0" anchor="t" anchorCtr="0"><a:noAutofit/></a:bodyPr><a:lstStyle/><a:p><a:pPr algn="l"><a:lnSpc><a:spcPct val="140000"/></a:lnSpc></a:pPr><a:r><a:rPr lang="en-US" sz="1275"><a:solidFill><a:schemeClr val="dk1"><a:alpha val="100000"/></a:schemeClr></a:solidFill><a:latin typeface="Noto Sans SC"/><a:ea typeface="Noto Sans SC"/><a:cs typeface="Noto Sans SC"/></a:rPr><a:t>Track monthly 8D closure rate, recurrence rate, and other metrics; run TOP 3 improvement projects on typical issues; update annual training materials.</a:t></a:r><a:endParaRPr lang="en-US" sz="1275"><a:solidFill><a:schemeClr val="dk1"><a:alpha val="100000"/></a:schemeClr></a:solidFill><a:latin typeface="Noto Sans SC"/><a:ea typeface="Noto Sans SC"/><a:cs typeface="Noto Sans SC"/></a:endParaRPr></a:p></p:txBody></p:sp><p:sp><p:nvSpPr><p:cNvPr id="24" name="TextBox 24"/><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Report Review & Optimization</a:t></a:r><a:endParaRPr lang="en-US" sz="3000" b="1"><a:solidFill><a:schemeClr val="dk2"><a:alpha val="100000"/></a:schemeClr></a:solidFill><a:latin typeface="Noto Sans SC"/><a:ea typeface="Noto Sans SC"/><a:cs typeface="Noto Sans SC"/></a:endParaRPr></a:p></p:txBody></p:sp><p:sp><p:nvSpPr><p:cNvPr id="25" name="TextBox 25"/><p:cNvSpPr txBox="1"/><p:nvPr/></p:nvSpPr><p:spPr><a:xfrm><a:off x="4306344" y="2134011"/><a:ext cx="849630" cy="481965"/></a:xfrm><a:prstGeom prst="rect"><a:avLst/></a:prstGeom></p:spPr><p:txBody><a:bodyPr vert="horz" wrap="square" lIns="91440" tIns="45720" rIns="91440" bIns="45720" rtlCol="0" anchor="ctr" anchorCtr="1"><a:spAutoFit/></a:bodyPr><a:lstStyle/><a:p><a:pPr algn="ctr"><a:lnSpc><a:spcPct val="100000"/></a:lnSpc><a:spcBef><a:spcPts val="375"/></a:spcBef></a:pPr><a:r><a:rPr lang="en-US" sz="2400"><a:solidFill><a:schemeClr val="accent1"><a:alpha val="100000"/></a:schemeClr></a:solidFill><a:latin typeface="Noto Sans SC"/><a:ea typeface="Noto Sans SC"/><a:cs typeface="Noto Sans SC"/></a:rPr><a:t>01</a:t></a:r><a:endParaRPr lang="en-US" sz="2400"><a:solidFill><a:schemeClr val="accent1"><a:alpha val="100000"/></a:schemeClr></a:solidFill><a:latin typeface="Noto Sans SC"/><a:ea typeface="Noto Sans SC"/><a:cs typeface="Noto Sans SC"/></a:endParaRPr></a:p></p:txBody></p:sp><p:sp><p:nvSpPr><p:cNvPr id="26" name="TextBox 26"/><p:cNvSpPr txBox="1"/><p:nvPr/></p:nvSpPr><p:spPr><a:xfrm><a:off x="7079064" y="2121740"/><a:ext cx="849630" cy="481965"/></a:xfrm><a:prstGeom prst="rect"><a:avLst/></a:prstGeom></p:spPr><p:txBody><a:bodyPr vert="horz" wrap="square" lIns="91440" tIns="45720" rIns="91440" bIns="45720" rtlCol="0" anchor="ctr" anchorCtr="1"><a:spAutoFit/></a:bodyPr><a:lstStyle/><a:p><a:pPr algn="ctr"><a:lnSpc><a:spcPct val="100000"/></a:lnSpc><a:spcBef><a:spcPts val="375"/></a:spcBef></a:pPr><a:r><a:rPr lang="en-US" sz="2400"><a:solidFill><a:schemeClr val="accent1"><a:alpha val="100000"/></a:schemeClr></a:solidFill><a:latin typeface="Noto Sans SC"/><a:ea typeface="Noto Sans SC"/><a:cs typeface="Noto Sans SC"/></a:rPr><a:t>04</a:t></a:r><a:endParaRPr lang="en-US" sz="2400"><a:solidFill><a:schemeClr val="accent1"><a:alpha val="100000"/></a:schemeClr></a:solidFill><a:latin typeface="Noto Sans SC"/><a:ea typeface="Noto Sans SC"/><a:cs typeface="Noto Sans SC"/></a:endParaRPr></a:p></p:txBody></p:sp><p:sp><p:nvSpPr><p:cNvPr id="27" name="TextBox 27"/><p:cNvSpPr txBox="1"/><p:nvPr/></p:nvSpPr><p:spPr><a:xfrm><a:off x="3635912" y="3653010"/><a:ext cx="849630" cy="481965"/></a:xfrm><a:prstGeom prst="rect"><a:avLst/></a:prstGeom></p:spPr><p:txBody><a:bodyPr vert="horz" wrap="square" lIns="91440" tIns="45720" rIns="91440" bIns="45720" rtlCol="0" anchor="ctr" anchorCtr="1"><a:spAutoFit/></a:bodyPr><a:lstStyle/><a:p><a:pPr algn="ctr"><a:lnSpc><a:spcPct val="100000"/></a:lnSpc><a:spcBef><a:spcPts val="375"/></a:spcBef></a:pPr><a:r><a:rPr lang="en-US" sz="2400"><a:solidFill><a:schemeClr val="accent1"><a:alpha val="100000"/></a:schemeClr></a:solidFill><a:latin typeface="Noto Sans SC"/><a:ea typeface="Noto Sans SC"/><a:cs typeface="Noto Sans SC"/></a:rPr><a:t>02</a:t></a:r><a:endParaRPr lang="en-US" sz="2400"><a:solidFill><a:schemeClr val="accent1"><a:alpha val="100000"/></a:schemeClr></a:solidFill><a:latin typeface="Noto Sans SC"/><a:ea typeface="Noto Sans SC"/><a:cs typeface="Noto Sans SC"/></a:endParaRPr></a:p></p:txBody></p:sp><p:sp><p:nvSpPr><p:cNvPr id="28" name="TextBox 28"/><p:cNvSpPr txBox="1"/><p:nvPr/></p:nvSpPr><p:spPr><a:xfrm><a:off x="7670621" y="3640740"/><a:ext cx="849630" cy="481965"/></a:xfrm><a:prstGeom prst="rect"><a:avLst/></a:prstGeom></p:spPr><p:txBody><a:bodyPr vert="horz" wrap="square" lIns="91440" tIns="45720" rIns="91440" bIns="45720" rtlCol="0" anchor="ctr" anchorCtr="1"><a:spAutoFit/></a:bodyPr><a:lstStyle/><a:p><a:pPr algn="ctr"><a:lnSpc><a:spcPct val="100000"/></a:lnSpc><a:spcBef><a:spcPts val="375"/></a:spcBef></a:pPr><a:r><a:rPr lang="en-US" sz="2400"><a:solidFill><a:schemeClr val="accent1"><a:alpha val="100000"/></a:schemeClr></a:solidFill><a:latin typeface="Noto Sans SC"/><a:ea typeface="Noto Sans SC"/><a:cs typeface="Noto Sans SC"/></a:rPr><a:t>05</a:t></a:r><a:endParaRPr lang="en-US" sz="2400"><a:solidFill><a:schemeClr val="accent1"><a:alpha val="100000"/></a:schemeClr></a:solidFill><a:latin typeface="Noto Sans SC"/><a:ea typeface="Noto Sans SC"/><a:cs typeface="Noto Sans SC"/></a:endParaRPr></a:p></p:txBody></p:sp><p:sp><p:nvSpPr><p:cNvPr id="29" name="TextBox 29"/><p:cNvSpPr txBox="1"/><p:nvPr/></p:nvSpPr><p:spPr><a:xfrm><a:off x="4306344" y="5094847"/><a:ext cx="849630" cy="481965"/></a:xfrm><a:prstGeom prst="rect"><a:avLst/></a:prstGeom></p:spPr><p:txBody><a:bodyPr vert="horz" wrap="square" lIns="91440" tIns="45720" rIns="91440" bIns="45720" rtlCol="0" anchor="ctr" anchorCtr="1"><a:spAutoFit/></a:bodyPr><a:lstStyle/><a:p><a:pPr algn="ctr"><a:lnSpc><a:spcPct val="100000"/></a:lnSpc><a:spcBef><a:spcPts val="375"/></a:spcBef></a:pPr><a:r><a:rPr lang="en-US" sz="2400"><a:solidFill><a:schemeClr val="accent1"><a:alpha val="100000"/></a:schemeClr></a:solidFill><a:latin typeface="Noto Sans SC"/><a:ea typeface="Noto Sans SC"/><a:cs typeface="Noto Sans SC"/></a:rPr><a:t>03</a:t></a:r><a:endParaRPr lang="en-US" sz="2400"><a:solidFill><a:schemeClr val="accent1"><a:alpha val="100000"/></a:schemeClr></a:solidFill><a:latin typeface="Noto Sans SC"/><a:ea typeface="Noto Sans SC"/><a:cs typeface="Noto Sans SC"/></a:endParaRPr></a:p></p:txBody></p:sp><p:sp><p:nvSpPr><p:cNvPr id="30" name="TextBox 30"/><p:cNvSpPr txBox="1"/><p:nvPr/></p:nvSpPr><p:spPr><a:xfrm><a:off x="7079064" y="5082576"/><a:ext cx="849630" cy="481965"/></a:xfrm><a:prstGeom prst="rect"><a:avLst/></a:prstGeom></p:spPr><p:txBody><a:bodyPr vert="horz" wrap="square" lIns="91440" tIns="45720" rIns="91440" bIns="45720" rtlCol="0" anchor="ctr" anchorCtr="1"><a:spAutoFit/></a:bodyPr><a:lstStyle/><a:p><a:pPr algn="ctr"><a:lnSpc><a:spcPct val="100000"/></a:lnSpc><a:spcBef><a:spcPts val="375"/></a:spcBef></a:pPr><a:r><a:rPr lang="en-US" sz="2400"><a:solidFill><a:schemeClr val="accent1"><a:alpha val="100000"/></a:schemeClr></a:solidFill><a:latin typeface="Noto Sans SC"/><a:ea typeface="Noto Sans SC"/><a:cs typeface="Noto Sans SC"/></a:rPr><a:t>06</a:t></a:r><a:endParaRPr lang="en-US" sz="2400"><a:solidFill><a:schemeClr val="accent1"><a:alpha val="100000"/></a:schemeClr></a:solidFill><a:latin typeface="Noto Sans SC"/><a:ea typeface="Noto Sans SC"/><a:cs typeface="Noto Sans SC"/></a:endParaRPr></a:p></p:txBody></p:sp></p:spTree></p:cSld><p:clrMapOvr><a:masterClrMapping/></p:clrMapOvr></p:sld>
</file>

<file path=ppt/slides/slide24.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900030" name="AutoShape 2"/><p:cNvSpPr/><p:nvPr/></p:nvSpPr><p:spPr><a:xfrm><a:off x="2504214" y="2359284"/><a:ext cx="7183573" cy="3148334"/></a:xfrm><a:prstGeom prst="roundRect"><a:avLst><a:gd name="adj" fmla="val 16667"/></a:avLst></a:prstGeom><a:solidFill><a:srgbClr val="FFFFFF"><a:alpha val="61000"/></a:srgbClr></a:solidFill><a:ln w="19050"><a:solidFill><a:schemeClr val="lt1"><a:alpha val="100000"/></a:schemeClr></a:solidFill><a:prstDash val="solid"/></a:ln></p:spPr></p:sp><p:sp><p:nvSpPr><p:cNvPr id="900011" name="TextBox 3"/><p:cNvSpPr txBox="1"/><p:nvPr/></p:nvSpPr><p:spPr><a:xfrm><a:off x="3248487" y="3558795"/><a:ext cx="5695028" cy="1561028"/></a:xfrm><a:prstGeom prst="rect"><a:avLst/></a:prstGeom><a:noFill/></p:spPr><p:txBody><a:bodyPr vert="horz" wrap="square" lIns="91440" tIns="45720" rIns="91440" bIns="45720" rtlCol="0" anchor="t" anchorCtr="0"><a:normAutofit/></a:bodyPr><a:lstStyle/><a:p><a:pPr algn="ctr"><a:lnSpc><a:spcPct val="100000"/></a:lnSpc></a:pPr><a:r><a:rPr lang="en-US" sz="3600"><a:solidFill><a:srgbClr val="000000"><a:alpha val="100000"/></a:srgbClr></a:solidFill><a:latin typeface="Noto Sans SC Black"/><a:ea typeface="Noto Sans SC Black"/><a:cs typeface="Noto Sans SC Black"/></a:rPr><a:t>Case Library & Hands-On Practice</a:t></a:r><a:endParaRPr lang="en-US" sz="3600"><a:solidFill><a:srgbClr val="000000"><a:alpha val="100000"/></a:srgbClr></a:solidFill><a:latin typeface="Noto Sans SC Black"/><a:ea typeface="Noto Sans SC Black"/><a:cs typeface="Noto Sans SC Black"/></a:endParaRPr></a:p></p:txBody></p:sp><p:sp><p:nvSpPr><p:cNvPr id="900013" name="AutoShape 4"/><p:cNvSpPr/><p:nvPr/></p:nvSpPr><p:spPr><a:xfrm><a:off x="5190911" y="1574924"/><a:ext cx="1733978" cy="1733978"/></a:xfrm><a:prstGeom prst="ellipse"><a:avLst/></a:prstGeom><a:solidFill><a:srgbClr val="285EF8"><a:alpha val="100000"/></a:srgbClr></a:solidFill></p:spPr></p:sp><p:sp><p:nvSpPr><p:cNvPr id="900010" name="TextBox 5"/><p:cNvSpPr txBox="1"/><p:nvPr/></p:nvSpPr><p:spPr><a:xfrm><a:off x="5180565" y="1741915"/><a:ext cx="1754670" cy="1399996"/></a:xfrm><a:prstGeom prst="rect"><a:avLst/></a:prstGeom><a:noFill/></p:spPr><p:txBody><a:bodyPr vert="horz" wrap="square" lIns="91440" tIns="45720" rIns="91440" bIns="45720" rtlCol="0" anchor="ctr" anchorCtr="0"><a:normAutofit/></a:bodyPr><a:lstStyle/><a:p><a:pPr algn="ctr"><a:lnSpc><a:spcPct val="80000"/></a:lnSpc></a:pPr><a:r><a:rPr lang="en-US" sz="7200"><a:solidFill><a:srgbClr val="FFFFFF"><a:alpha val="100000"/></a:srgbClr></a:solidFill><a:latin typeface="Noto Sans SC Black"/><a:ea typeface="Noto Sans SC Black"/><a:cs typeface="Noto Sans SC Black"/></a:rPr><a:t>06</a:t></a:r><a:endParaRPr lang="en-US" sz="7200"><a:solidFill><a:srgbClr val="FFFFFF"><a:alpha val="100000"/></a:srgbClr></a:solidFill><a:latin typeface="Noto Sans SC Black"/><a:ea typeface="Noto Sans SC Black"/><a:cs typeface="Noto Sans SC Black"/></a:endParaRPr></a:p></p:txBody></p:sp><p:sp><p:nvSpPr><p:cNvPr id="900032" name="AutoShape 6"/><p:cNvSpPr/><p:nvPr/></p:nvSpPr><p:spPr><a:xfrm><a:off x="5891485" y="5341204"/><a:ext cx="332830" cy="332828"/></a:xfrm><a:prstGeom prst="ellipse"><a:avLst/></a:prstGeom><a:solidFill><a:srgbClr val="7D9EFA"><a:alpha val="100000"/></a:srgbClr></a:solidFill><a:ln w="19050"><a:solidFill><a:schemeClr val="lt1"><a:alpha val="100000"/></a:schemeClr></a:solidFill><a:prstDash val="solid"/></a:ln></p:spPr></p:sp><p:sp><p:nvSpPr><p:cNvPr id="900033" name="Freeform 7"/><p:cNvSpPr/><p:nvPr/></p:nvSpPr><p:spPr><a:xfrm rot="18900000" flipV="1"><a:off x="5989150" y="5438868"/><a:ext cx="137500" cy="137500"/></a:xfrm><a:custGeom><a:avLst/><a:gdLst/><a:ahLst/><a:cxnLst/><a:rect l="l" t="t" r="r" b="b"/><a:pathLst><a:path w="433225" h="433225"><a:moveTo><a:pt x="377976" y="53751"/></a:moveTo><a:lnTo><a:pt x="379474" y="55249"/></a:lnTo><a:lnTo><a:pt x="379474" y="53751"/></a:lnTo><a:close/><a:moveTo><a:pt x="0" y="0"/></a:moveTo><a:lnTo><a:pt x="379474" y="0"/></a:lnTo><a:lnTo><a:pt x="433225" y="0"/></a:lnTo><a:lnTo><a:pt x="433225" y="53751"/></a:lnTo><a:lnTo><a:pt x="433225" y="433225"/></a:lnTo><a:lnTo><a:pt x="379474" y="433225"/></a:lnTo><a:lnTo><a:pt x="379474" y="100332"/></a:lnTo><a:lnTo><a:pt x="95679" y="384127"/></a:lnTo><a:lnTo><a:pt x="57671" y="346119"/></a:lnTo><a:lnTo><a:pt x="350039" y="53751"/></a:lnTo><a:lnTo><a:pt x="0" y="53751"/></a:lnTo><a:close/></a:path></a:pathLst></a:custGeom><a:solidFill><a:srgbClr val="FFFFFF"><a:alpha val="100000"/></a:srgbClr></a:solidFill></p:spPr></p:sp></p:spTree></p:cSld><p:clrMapOvr><a:masterClrMapping/></p:clrMapOvr></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rot="18212980">
            <a:off x="5994460" y="3861620"/>
            <a:ext cx="2993574" cy="377448"/>
          </a:xfrm>
          <a:custGeom>
            <a:avLst/>
            <a:gdLst/>
            <a:ahLst/>
            <a:cxnLst/>
            <a:rect l="l" t="t" r="r" b="b"/>
            <a:pathLst>
              <a:path w="3176417" h="324267">
                <a:moveTo>
                  <a:pt x="2991432" y="0"/>
                </a:moveTo>
                <a:lnTo>
                  <a:pt x="2991432" y="54655"/>
                </a:lnTo>
                <a:lnTo>
                  <a:pt x="2429933" y="54655"/>
                </a:lnTo>
                <a:lnTo>
                  <a:pt x="746484" y="54655"/>
                </a:lnTo>
                <a:lnTo>
                  <a:pt x="184985" y="54655"/>
                </a:lnTo>
                <a:lnTo>
                  <a:pt x="184985" y="0"/>
                </a:lnTo>
                <a:lnTo>
                  <a:pt x="0" y="162134"/>
                </a:lnTo>
                <a:lnTo>
                  <a:pt x="184985" y="324267"/>
                </a:lnTo>
                <a:lnTo>
                  <a:pt x="184985" y="269612"/>
                </a:lnTo>
                <a:lnTo>
                  <a:pt x="746484" y="269612"/>
                </a:lnTo>
                <a:lnTo>
                  <a:pt x="2429933" y="269612"/>
                </a:lnTo>
                <a:lnTo>
                  <a:pt x="2991432" y="269612"/>
                </a:lnTo>
                <a:lnTo>
                  <a:pt x="2991432" y="324267"/>
                </a:lnTo>
                <a:lnTo>
                  <a:pt x="3176417" y="162134"/>
                </a:lnTo>
              </a:path>
            </a:pathLst>
          </a:custGeom>
          <a:solidFill>
            <a:schemeClr val="accent6">
              <a:alpha val="100000"/>
            </a:schemeClr>
          </a:solidFill>
        </p:spPr>
      </p:sp>
      <p:sp>
        <p:nvSpPr>
          <p:cNvPr id="3" name="Freeform 3"/>
          <p:cNvSpPr/>
          <p:nvPr/>
        </p:nvSpPr>
        <p:spPr>
          <a:xfrm flipH="1">
            <a:off x="4442002" y="1595566"/>
            <a:ext cx="3307996" cy="377448"/>
          </a:xfrm>
          <a:custGeom>
            <a:avLst/>
            <a:gdLst/>
            <a:ahLst/>
            <a:cxnLst/>
            <a:rect l="l" t="t" r="r" b="b"/>
            <a:pathLst>
              <a:path w="3176417" h="324267">
                <a:moveTo>
                  <a:pt x="2991432" y="0"/>
                </a:moveTo>
                <a:lnTo>
                  <a:pt x="2991432" y="54655"/>
                </a:lnTo>
                <a:lnTo>
                  <a:pt x="2429933" y="54655"/>
                </a:lnTo>
                <a:lnTo>
                  <a:pt x="746484" y="54655"/>
                </a:lnTo>
                <a:lnTo>
                  <a:pt x="184985" y="54655"/>
                </a:lnTo>
                <a:lnTo>
                  <a:pt x="184985" y="0"/>
                </a:lnTo>
                <a:lnTo>
                  <a:pt x="0" y="162134"/>
                </a:lnTo>
                <a:lnTo>
                  <a:pt x="184985" y="324267"/>
                </a:lnTo>
                <a:lnTo>
                  <a:pt x="184985" y="269612"/>
                </a:lnTo>
                <a:lnTo>
                  <a:pt x="746484" y="269612"/>
                </a:lnTo>
                <a:lnTo>
                  <a:pt x="2429933" y="269612"/>
                </a:lnTo>
                <a:lnTo>
                  <a:pt x="2991432" y="269612"/>
                </a:lnTo>
                <a:lnTo>
                  <a:pt x="2991432" y="324267"/>
                </a:lnTo>
                <a:lnTo>
                  <a:pt x="3176417" y="162134"/>
                </a:lnTo>
              </a:path>
            </a:pathLst>
          </a:custGeom>
          <a:solidFill>
            <a:schemeClr val="accent6">
              <a:alpha val="100000"/>
            </a:schemeClr>
          </a:solidFill>
        </p:spPr>
      </p:sp>
      <p:sp>
        <p:nvSpPr>
          <p:cNvPr id="4" name="TextBox 4"/>
          <p:cNvSpPr txBox="1"/>
          <p:nvPr/>
        </p:nvSpPr>
        <p:spPr>
          <a:xfrm>
            <a:off x="4698933" y="1661079"/>
            <a:ext cx="2878455" cy="262890"/>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Failure Mode</a:t>
            </a:r>
            <a:endParaRPr lang="en-US" sz="1000">
              <a:solidFill>
                <a:srgbClr val="FFFFFF">
                  <a:alpha val="100000"/>
                </a:srgbClr>
              </a:solidFill>
              <a:latin typeface="Noto Sans SC"/>
              <a:ea typeface="Noto Sans SC"/>
              <a:cs typeface="Noto Sans SC"/>
            </a:endParaRPr>
          </a:p>
        </p:txBody>
      </p:sp>
      <p:sp>
        <p:nvSpPr>
          <p:cNvPr id="5" name="Freeform 5"/>
          <p:cNvSpPr/>
          <p:nvPr/>
        </p:nvSpPr>
        <p:spPr>
          <a:xfrm rot="3387019" flipH="1">
            <a:off x="3186932" y="3861621"/>
            <a:ext cx="2993574" cy="377448"/>
          </a:xfrm>
          <a:custGeom>
            <a:avLst/>
            <a:gdLst/>
            <a:ahLst/>
            <a:cxnLst/>
            <a:rect l="l" t="t" r="r" b="b"/>
            <a:pathLst>
              <a:path w="3176417" h="324267">
                <a:moveTo>
                  <a:pt x="2991432" y="0"/>
                </a:moveTo>
                <a:lnTo>
                  <a:pt x="2991432" y="54655"/>
                </a:lnTo>
                <a:lnTo>
                  <a:pt x="2429933" y="54655"/>
                </a:lnTo>
                <a:lnTo>
                  <a:pt x="746484" y="54655"/>
                </a:lnTo>
                <a:lnTo>
                  <a:pt x="184985" y="54655"/>
                </a:lnTo>
                <a:lnTo>
                  <a:pt x="184985" y="0"/>
                </a:lnTo>
                <a:lnTo>
                  <a:pt x="0" y="162134"/>
                </a:lnTo>
                <a:lnTo>
                  <a:pt x="184985" y="324267"/>
                </a:lnTo>
                <a:lnTo>
                  <a:pt x="184985" y="269612"/>
                </a:lnTo>
                <a:lnTo>
                  <a:pt x="746484" y="269612"/>
                </a:lnTo>
                <a:lnTo>
                  <a:pt x="2429933" y="269612"/>
                </a:lnTo>
                <a:lnTo>
                  <a:pt x="2991432" y="269612"/>
                </a:lnTo>
                <a:lnTo>
                  <a:pt x="2991432" y="324267"/>
                </a:lnTo>
                <a:lnTo>
                  <a:pt x="3176417" y="162134"/>
                </a:lnTo>
              </a:path>
            </a:pathLst>
          </a:custGeom>
          <a:solidFill>
            <a:schemeClr val="accent6">
              <a:alpha val="100000"/>
            </a:schemeClr>
          </a:solidFill>
        </p:spPr>
      </p:sp>
      <p:sp>
        <p:nvSpPr>
          <p:cNvPr id="6" name="TextBox 6"/>
          <p:cNvSpPr txBox="1"/>
          <p:nvPr/>
        </p:nvSpPr>
        <p:spPr>
          <a:xfrm rot="3387019">
            <a:off x="3372217" y="3906760"/>
            <a:ext cx="2566503"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Data Statistics</a:t>
            </a:r>
            <a:endParaRPr lang="en-US" sz="1000">
              <a:solidFill>
                <a:srgbClr val="FFFFFF">
                  <a:alpha val="100000"/>
                </a:srgbClr>
              </a:solidFill>
              <a:latin typeface="Noto Sans SC"/>
              <a:ea typeface="Noto Sans SC"/>
              <a:cs typeface="Noto Sans SC"/>
            </a:endParaRPr>
          </a:p>
        </p:txBody>
      </p:sp>
      <p:sp>
        <p:nvSpPr>
          <p:cNvPr id="7" name="AutoShape 7"/>
          <p:cNvSpPr/>
          <p:nvPr/>
        </p:nvSpPr>
        <p:spPr>
          <a:xfrm rot="10800000">
            <a:off x="3684482" y="2043249"/>
            <a:ext cx="4781840" cy="820428"/>
          </a:xfrm>
          <a:prstGeom prst="trapezoid">
            <a:avLst>
              <a:gd name="adj" fmla="val 63339"/>
            </a:avLst>
          </a:prstGeom>
          <a:solidFill>
            <a:schemeClr val="accent1">
              <a:alpha val="100000"/>
            </a:schemeClr>
          </a:solidFill>
        </p:spPr>
      </p:sp>
      <p:sp>
        <p:nvSpPr>
          <p:cNvPr id="8" name="AutoShape 8"/>
          <p:cNvSpPr/>
          <p:nvPr/>
        </p:nvSpPr>
        <p:spPr>
          <a:xfrm rot="10800000">
            <a:off x="4203937" y="2863561"/>
            <a:ext cx="3743753" cy="776470"/>
          </a:xfrm>
          <a:prstGeom prst="trapezoid">
            <a:avLst>
              <a:gd name="adj" fmla="val 67393"/>
            </a:avLst>
          </a:prstGeom>
          <a:solidFill>
            <a:schemeClr val="accent1">
              <a:alpha val="90000"/>
            </a:schemeClr>
          </a:solidFill>
        </p:spPr>
      </p:sp>
      <p:sp>
        <p:nvSpPr>
          <p:cNvPr id="9" name="AutoShape 9"/>
          <p:cNvSpPr/>
          <p:nvPr/>
        </p:nvSpPr>
        <p:spPr>
          <a:xfrm rot="10800000">
            <a:off x="4725031" y="3636381"/>
            <a:ext cx="2701561" cy="776470"/>
          </a:xfrm>
          <a:prstGeom prst="trapezoid">
            <a:avLst>
              <a:gd name="adj" fmla="val 67393"/>
            </a:avLst>
          </a:prstGeom>
          <a:solidFill>
            <a:schemeClr val="accent1">
              <a:alpha val="80000"/>
            </a:schemeClr>
          </a:solidFill>
        </p:spPr>
      </p:sp>
      <p:sp>
        <p:nvSpPr>
          <p:cNvPr id="10" name="AutoShape 10"/>
          <p:cNvSpPr/>
          <p:nvPr/>
        </p:nvSpPr>
        <p:spPr>
          <a:xfrm rot="10800000">
            <a:off x="5247652" y="4412732"/>
            <a:ext cx="1656001" cy="993767"/>
          </a:xfrm>
          <a:prstGeom prst="trapezoid">
            <a:avLst>
              <a:gd name="adj" fmla="val 65905"/>
            </a:avLst>
          </a:prstGeom>
          <a:solidFill>
            <a:schemeClr val="accent1">
              <a:alpha val="70000"/>
            </a:schemeClr>
          </a:solidFill>
        </p:spPr>
      </p:sp>
      <p:sp>
        <p:nvSpPr>
          <p:cNvPr id="11" name="AutoShape 11"/>
          <p:cNvSpPr/>
          <p:nvPr/>
        </p:nvSpPr>
        <p:spPr>
          <a:xfrm>
            <a:off x="7942586" y="1737191"/>
            <a:ext cx="747202" cy="747202"/>
          </a:xfrm>
          <a:prstGeom prst="ellipse">
            <a:avLst/>
          </a:prstGeom>
          <a:solidFill>
            <a:srgbClr val="171C35">
              <a:alpha val="100000"/>
            </a:srgbClr>
          </a:solidFill>
          <a:ln w="63500">
            <a:solidFill>
              <a:srgbClr val="E7EAFA">
                <a:alpha val="100000"/>
              </a:srgbClr>
            </a:solidFill>
            <a:prstDash val="solid"/>
          </a:ln>
        </p:spPr>
      </p:sp>
      <p:sp>
        <p:nvSpPr>
          <p:cNvPr id="12" name="AutoShape 12"/>
          <p:cNvSpPr/>
          <p:nvPr/>
        </p:nvSpPr>
        <p:spPr>
          <a:xfrm>
            <a:off x="5706366" y="5316871"/>
            <a:ext cx="747202" cy="747202"/>
          </a:xfrm>
          <a:prstGeom prst="ellipse">
            <a:avLst/>
          </a:prstGeom>
          <a:solidFill>
            <a:srgbClr val="171C35">
              <a:alpha val="100000"/>
            </a:srgbClr>
          </a:solidFill>
          <a:ln w="63500">
            <a:solidFill>
              <a:srgbClr val="E7EAFA">
                <a:alpha val="100000"/>
              </a:srgbClr>
            </a:solidFill>
            <a:prstDash val="solid"/>
          </a:ln>
        </p:spPr>
      </p:sp>
      <p:sp>
        <p:nvSpPr>
          <p:cNvPr id="13" name="TextBox 13"/>
          <p:cNvSpPr txBox="1"/>
          <p:nvPr/>
        </p:nvSpPr>
        <p:spPr>
          <a:xfrm>
            <a:off x="5874785" y="5514660"/>
            <a:ext cx="423932" cy="358253"/>
          </a:xfrm>
          <a:prstGeom prst="rect">
            <a:avLst/>
          </a:prstGeom>
          <a:noFill/>
        </p:spPr>
        <p:txBody>
          <a:bodyPr vert="horz" wrap="none" lIns="91440" tIns="45720" rIns="91440" bIns="45720" rtlCol="0" anchor="t" anchorCtr="0">
            <a:spAutoFit/>
          </a:bodyPr>
          <a:lstStyle/>
          <a:p>
            <a:pPr algn="l">
              <a:lnSpc>
                <a:spcPct val="100000"/>
              </a:lnSpc>
              <a:spcBef>
                <a:spcPct val="0"/>
              </a:spcBef>
              <a:spcAft>
                <a:spcPct val="0"/>
              </a:spcAft>
            </a:pPr>
            <a:r>
              <a:rPr lang="en-US" sz="1400">
                <a:solidFill>
                  <a:srgbClr val="FFFFFF">
                    <a:alpha val="100000"/>
                  </a:srgbClr>
                </a:solidFill>
                <a:latin typeface="Noto Sans SC"/>
                <a:ea typeface="Noto Sans SC"/>
                <a:cs typeface="Noto Sans SC"/>
              </a:rPr>
              <a:t>Enterprise</a:t>
            </a:r>
            <a:endParaRPr lang="en-US" sz="1400">
              <a:solidFill>
                <a:srgbClr val="FFFFFF">
                  <a:alpha val="100000"/>
                </a:srgbClr>
              </a:solidFill>
              <a:latin typeface="Noto Sans SC"/>
              <a:ea typeface="Noto Sans SC"/>
              <a:cs typeface="Noto Sans SC"/>
            </a:endParaRPr>
          </a:p>
        </p:txBody>
      </p:sp>
      <p:sp>
        <p:nvSpPr>
          <p:cNvPr id="14" name="AutoShape 14"/>
          <p:cNvSpPr/>
          <p:nvPr/>
        </p:nvSpPr>
        <p:spPr>
          <a:xfrm>
            <a:off x="3302151" y="1561230"/>
            <a:ext cx="1147326" cy="1147326"/>
          </a:xfrm>
          <a:prstGeom prst="ellipse">
            <a:avLst/>
          </a:prstGeom>
          <a:solidFill>
            <a:schemeClr val="accent5">
              <a:alpha val="100000"/>
            </a:schemeClr>
          </a:solidFill>
          <a:ln w="63500">
            <a:solidFill>
              <a:schemeClr val="lt2">
                <a:alpha val="100000"/>
              </a:schemeClr>
            </a:solidFill>
            <a:prstDash val="solid"/>
          </a:ln>
        </p:spPr>
      </p:sp>
      <p:sp>
        <p:nvSpPr>
          <p:cNvPr id="15" name="TextBox 15"/>
          <p:cNvSpPr txBox="1"/>
          <p:nvPr/>
        </p:nvSpPr>
        <p:spPr>
          <a:xfrm>
            <a:off x="4799840" y="2250248"/>
            <a:ext cx="2624114" cy="386773"/>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Case Classification</a:t>
            </a:r>
            <a:endParaRPr lang="en-US" sz="1400">
              <a:solidFill>
                <a:srgbClr val="FFFFFF">
                  <a:alpha val="100000"/>
                </a:srgbClr>
              </a:solidFill>
              <a:latin typeface="Noto Sans SC"/>
              <a:ea typeface="Noto Sans SC"/>
              <a:cs typeface="Noto Sans SC"/>
            </a:endParaRPr>
          </a:p>
        </p:txBody>
      </p:sp>
      <p:sp>
        <p:nvSpPr>
          <p:cNvPr id="16" name="TextBox 16"/>
          <p:cNvSpPr txBox="1"/>
          <p:nvPr/>
        </p:nvSpPr>
        <p:spPr>
          <a:xfrm>
            <a:off x="5035468" y="2988859"/>
            <a:ext cx="2152858" cy="386773"/>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Problem Type</a:t>
            </a:r>
            <a:endParaRPr lang="en-US" sz="1400">
              <a:solidFill>
                <a:srgbClr val="FFFFFF">
                  <a:alpha val="100000"/>
                </a:srgbClr>
              </a:solidFill>
              <a:latin typeface="Noto Sans SC"/>
              <a:ea typeface="Noto Sans SC"/>
              <a:cs typeface="Noto Sans SC"/>
            </a:endParaRPr>
          </a:p>
        </p:txBody>
      </p:sp>
      <p:sp>
        <p:nvSpPr>
          <p:cNvPr id="17" name="TextBox 17"/>
          <p:cNvSpPr txBox="1"/>
          <p:nvPr/>
        </p:nvSpPr>
        <p:spPr>
          <a:xfrm>
            <a:off x="5071430" y="3795029"/>
            <a:ext cx="2038080" cy="386773"/>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Problem-Solving Tools</a:t>
            </a:r>
            <a:endParaRPr lang="en-US" sz="1400">
              <a:solidFill>
                <a:srgbClr val="FFFFFF">
                  <a:alpha val="100000"/>
                </a:srgbClr>
              </a:solidFill>
              <a:latin typeface="Noto Sans SC"/>
              <a:ea typeface="Noto Sans SC"/>
              <a:cs typeface="Noto Sans SC"/>
            </a:endParaRPr>
          </a:p>
        </p:txBody>
      </p:sp>
      <p:sp>
        <p:nvSpPr>
          <p:cNvPr id="18" name="TextBox 18"/>
          <p:cNvSpPr txBox="1"/>
          <p:nvPr/>
        </p:nvSpPr>
        <p:spPr>
          <a:xfrm>
            <a:off x="5489304" y="4555858"/>
            <a:ext cx="1180360" cy="338298"/>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400">
                <a:solidFill>
                  <a:srgbClr val="FFFFFF">
                    <a:alpha val="100000"/>
                  </a:srgbClr>
                </a:solidFill>
                <a:latin typeface="Noto Sans SC"/>
                <a:ea typeface="Noto Sans SC"/>
                <a:cs typeface="Noto Sans SC"/>
              </a:rPr>
              <a:t>Process Steps</a:t>
            </a:r>
            <a:endParaRPr lang="en-US" sz="1400">
              <a:solidFill>
                <a:srgbClr val="FFFFFF">
                  <a:alpha val="100000"/>
                </a:srgbClr>
              </a:solidFill>
              <a:latin typeface="Noto Sans SC"/>
              <a:ea typeface="Noto Sans SC"/>
              <a:cs typeface="Noto Sans SC"/>
            </a:endParaRPr>
          </a:p>
        </p:txBody>
      </p:sp>
      <p:sp>
        <p:nvSpPr>
          <p:cNvPr id="19" name="AutoShape 19"/>
          <p:cNvSpPr/>
          <p:nvPr/>
        </p:nvSpPr>
        <p:spPr>
          <a:xfrm>
            <a:off x="7738227" y="1561230"/>
            <a:ext cx="1147326" cy="1147326"/>
          </a:xfrm>
          <a:prstGeom prst="ellipse">
            <a:avLst/>
          </a:prstGeom>
          <a:solidFill>
            <a:schemeClr val="accent3">
              <a:alpha val="100000"/>
            </a:schemeClr>
          </a:solidFill>
          <a:ln w="63500">
            <a:solidFill>
              <a:schemeClr val="lt2">
                <a:alpha val="100000"/>
              </a:schemeClr>
            </a:solidFill>
            <a:prstDash val="solid"/>
          </a:ln>
        </p:spPr>
      </p:sp>
      <p:sp>
        <p:nvSpPr>
          <p:cNvPr id="20" name="AutoShape 20"/>
          <p:cNvSpPr/>
          <p:nvPr/>
        </p:nvSpPr>
        <p:spPr>
          <a:xfrm>
            <a:off x="5522337" y="5087683"/>
            <a:ext cx="1147326" cy="1147326"/>
          </a:xfrm>
          <a:prstGeom prst="ellipse">
            <a:avLst/>
          </a:prstGeom>
          <a:solidFill>
            <a:schemeClr val="accent1">
              <a:alpha val="100000"/>
            </a:schemeClr>
          </a:solidFill>
          <a:ln w="63500">
            <a:solidFill>
              <a:schemeClr val="lt2">
                <a:alpha val="100000"/>
              </a:schemeClr>
            </a:solidFill>
            <a:prstDash val="solid"/>
          </a:ln>
        </p:spPr>
      </p:sp>
      <p:sp>
        <p:nvSpPr>
          <p:cNvPr id="21" name="TextBox 21"/>
          <p:cNvSpPr txBox="1"/>
          <p:nvPr/>
        </p:nvSpPr>
        <p:spPr>
          <a:xfrm>
            <a:off x="3520292" y="1821073"/>
            <a:ext cx="706755" cy="672465"/>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Industry Distribution</a:t>
            </a:r>
            <a:endParaRPr lang="en-US" sz="1800">
              <a:solidFill>
                <a:srgbClr val="FFFFFF">
                  <a:alpha val="100000"/>
                </a:srgbClr>
              </a:solidFill>
              <a:latin typeface="Noto Sans SC"/>
              <a:ea typeface="Noto Sans SC"/>
              <a:cs typeface="Noto Sans SC"/>
            </a:endParaRPr>
          </a:p>
        </p:txBody>
      </p:sp>
      <p:sp>
        <p:nvSpPr>
          <p:cNvPr id="22" name="TextBox 22"/>
          <p:cNvSpPr txBox="1"/>
          <p:nvPr/>
        </p:nvSpPr>
        <p:spPr>
          <a:xfrm>
            <a:off x="7956368" y="1821073"/>
            <a:ext cx="706755" cy="672465"/>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Analysis Dimensions</a:t>
            </a:r>
            <a:endParaRPr lang="en-US" sz="1800">
              <a:solidFill>
                <a:srgbClr val="FFFFFF">
                  <a:alpha val="100000"/>
                </a:srgbClr>
              </a:solidFill>
              <a:latin typeface="Noto Sans SC"/>
              <a:ea typeface="Noto Sans SC"/>
              <a:cs typeface="Noto Sans SC"/>
            </a:endParaRPr>
          </a:p>
        </p:txBody>
      </p:sp>
      <p:sp>
        <p:nvSpPr>
          <p:cNvPr id="23" name="TextBox 23"/>
          <p:cNvSpPr txBox="1"/>
          <p:nvPr/>
        </p:nvSpPr>
        <p:spPr>
          <a:xfrm>
            <a:off x="5740478" y="5341906"/>
            <a:ext cx="706755" cy="6819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Effectiveness Verification</a:t>
            </a:r>
            <a:endParaRPr lang="en-US" sz="1800">
              <a:solidFill>
                <a:srgbClr val="FFFFFF">
                  <a:alpha val="100000"/>
                </a:srgbClr>
              </a:solidFill>
              <a:latin typeface="Noto Sans SC"/>
              <a:ea typeface="Noto Sans SC"/>
              <a:cs typeface="Noto Sans SC"/>
            </a:endParaRPr>
          </a:p>
        </p:txBody>
      </p:sp>
      <p:sp>
        <p:nvSpPr>
          <p:cNvPr id="24" name="TextBox 24"/>
          <p:cNvSpPr txBox="1"/>
          <p:nvPr/>
        </p:nvSpPr>
        <p:spPr>
          <a:xfrm rot="18212980" flipH="1">
            <a:off x="6225071" y="3927217"/>
            <a:ext cx="2545080"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Method Integration</a:t>
            </a:r>
            <a:endParaRPr lang="en-US" sz="1000">
              <a:solidFill>
                <a:srgbClr val="FFFFFF">
                  <a:alpha val="100000"/>
                </a:srgbClr>
              </a:solidFill>
              <a:latin typeface="Noto Sans SC"/>
              <a:ea typeface="Noto Sans SC"/>
              <a:cs typeface="Noto Sans SC"/>
            </a:endParaRPr>
          </a:p>
        </p:txBody>
      </p:sp>
      <p:sp>
        <p:nvSpPr>
          <p:cNvPr id="25" name="TextBox 25"/>
          <p:cNvSpPr txBox="1"/>
          <p:nvPr/>
        </p:nvSpPr>
        <p:spPr>
          <a:xfrm>
            <a:off x="9196647" y="2166282"/>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Use 5 Why analysis to trace root causes</a:t>
            </a:r>
            <a:endParaRPr lang="en-US" sz="1200">
              <a:solidFill>
                <a:schemeClr val="dk1">
                  <a:alpha val="100000"/>
                </a:schemeClr>
              </a:solidFill>
              <a:latin typeface="Noto Sans SC"/>
              <a:ea typeface="Noto Sans SC"/>
              <a:cs typeface="Noto Sans SC"/>
            </a:endParaRPr>
          </a:p>
        </p:txBody>
      </p:sp>
      <p:sp>
        <p:nvSpPr>
          <p:cNvPr id="26" name="TextBox 26"/>
          <p:cNvSpPr txBox="1"/>
          <p:nvPr/>
        </p:nvSpPr>
        <p:spPr>
          <a:xfrm>
            <a:off x="9460421" y="1714256"/>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Root Cause</a:t>
            </a:r>
            <a:endParaRPr lang="en-US" sz="2000">
              <a:solidFill>
                <a:schemeClr val="dk1">
                  <a:alpha val="100000"/>
                </a:schemeClr>
              </a:solidFill>
              <a:latin typeface="Noto Sans SC"/>
              <a:ea typeface="Noto Sans SC"/>
              <a:cs typeface="Noto Sans SC"/>
            </a:endParaRPr>
          </a:p>
        </p:txBody>
      </p:sp>
      <p:sp>
        <p:nvSpPr>
          <p:cNvPr id="27" name="TextBox 27"/>
          <p:cNvSpPr txBox="1"/>
          <p:nvPr/>
        </p:nvSpPr>
        <p:spPr>
          <a:xfrm>
            <a:off x="624147" y="2135319"/>
            <a:ext cx="2390775" cy="647700"/>
          </a:xfrm>
          <a:prstGeom prst="rect">
            <a:avLst/>
          </a:prstGeom>
          <a:noFill/>
        </p:spPr>
        <p:txBody>
          <a:bodyPr vert="horz" wrap="square" lIns="0" tIns="0" rIns="0" bIns="0" rtlCol="0" anchor="t" anchorCtr="0">
            <a:spAutoFit/>
          </a:bodyPr>
          <a:lstStyle/>
          <a:p>
            <a:pPr algn="r">
              <a:lnSpc>
                <a:spcPct val="114000"/>
              </a:lnSpc>
              <a:spcBef>
                <a:spcPct val="0"/>
              </a:spcBef>
            </a:pPr>
            <a:r>
              <a:rPr lang="en-US" sz="1200">
                <a:solidFill>
                  <a:schemeClr val="dk1">
                    <a:alpha val="100000"/>
                  </a:schemeClr>
                </a:solidFill>
                <a:latin typeface="Noto Sans SC"/>
                <a:ea typeface="Noto Sans SC"/>
                <a:cs typeface="Noto Sans SC"/>
              </a:rPr>
              <a:t>Collect typical industry quality problem cases and establish classification standards</a:t>
            </a:r>
            <a:endParaRPr lang="en-US" sz="1200">
              <a:solidFill>
                <a:schemeClr val="dk1">
                  <a:alpha val="100000"/>
                </a:schemeClr>
              </a:solidFill>
              <a:latin typeface="Noto Sans SC"/>
              <a:ea typeface="Noto Sans SC"/>
              <a:cs typeface="Noto Sans SC"/>
            </a:endParaRPr>
          </a:p>
        </p:txBody>
      </p:sp>
      <p:sp>
        <p:nvSpPr>
          <p:cNvPr id="28" name="TextBox 28"/>
          <p:cNvSpPr txBox="1"/>
          <p:nvPr/>
        </p:nvSpPr>
        <p:spPr>
          <a:xfrm>
            <a:off x="476023" y="1714256"/>
            <a:ext cx="2228850" cy="323850"/>
          </a:xfrm>
          <a:prstGeom prst="rect">
            <a:avLst/>
          </a:prstGeom>
          <a:noFill/>
        </p:spPr>
        <p:txBody>
          <a:bodyPr vert="horz" wrap="none" lIns="0" tIns="0" rIns="0" bIns="0" rtlCol="0" anchor="t" anchorCtr="0">
            <a:spAutoFit/>
          </a:bodyPr>
          <a:lstStyle/>
          <a:p>
            <a:pPr algn="r">
              <a:lnSpc>
                <a:spcPct val="100000"/>
              </a:lnSpc>
              <a:spcBef>
                <a:spcPct val="0"/>
              </a:spcBef>
            </a:pPr>
            <a:r>
              <a:rPr lang="en-US" sz="2000">
                <a:solidFill>
                  <a:schemeClr val="dk1">
                    <a:alpha val="100000"/>
                  </a:schemeClr>
                </a:solidFill>
                <a:latin typeface="Noto Sans SC"/>
                <a:ea typeface="Noto Sans SC"/>
                <a:cs typeface="Noto Sans SC"/>
              </a:rPr>
              <a:t>Typical Industries</a:t>
            </a:r>
            <a:endParaRPr lang="en-US" sz="2000">
              <a:solidFill>
                <a:schemeClr val="dk1">
                  <a:alpha val="100000"/>
                </a:schemeClr>
              </a:solidFill>
              <a:latin typeface="Noto Sans SC"/>
              <a:ea typeface="Noto Sans SC"/>
              <a:cs typeface="Noto Sans SC"/>
            </a:endParaRPr>
          </a:p>
        </p:txBody>
      </p:sp>
      <p:sp>
        <p:nvSpPr>
          <p:cNvPr id="29" name="TextBox 29"/>
          <p:cNvSpPr txBox="1"/>
          <p:nvPr/>
        </p:nvSpPr>
        <p:spPr>
          <a:xfrm>
            <a:off x="7381633" y="5570989"/>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Establish standard process for verifying corrective action effectiveness</a:t>
            </a:r>
            <a:endParaRPr lang="en-US" sz="1200">
              <a:solidFill>
                <a:schemeClr val="dk1">
                  <a:alpha val="100000"/>
                </a:schemeClr>
              </a:solidFill>
              <a:latin typeface="Noto Sans SC"/>
              <a:ea typeface="Noto Sans SC"/>
              <a:cs typeface="Noto Sans SC"/>
            </a:endParaRPr>
          </a:p>
        </p:txBody>
      </p:sp>
      <p:sp>
        <p:nvSpPr>
          <p:cNvPr id="30" name="TextBox 30"/>
          <p:cNvSpPr txBox="1"/>
          <p:nvPr/>
        </p:nvSpPr>
        <p:spPr>
          <a:xfrm>
            <a:off x="7654880" y="5134444"/>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Closed-Loop Tracking</a:t>
            </a:r>
            <a:endParaRPr lang="en-US" sz="2000">
              <a:solidFill>
                <a:schemeClr val="dk1">
                  <a:alpha val="100000"/>
                </a:schemeClr>
              </a:solidFill>
              <a:latin typeface="Noto Sans SC"/>
              <a:ea typeface="Noto Sans SC"/>
              <a:cs typeface="Noto Sans SC"/>
            </a:endParaRPr>
          </a:p>
        </p:txBody>
      </p:sp>
      <p:sp>
        <p:nvSpPr>
          <p:cNvPr id="31" name="AutoShape 31"/>
          <p:cNvSpPr/>
          <p:nvPr/>
        </p:nvSpPr>
        <p:spPr>
          <a:xfrm>
            <a:off x="960737" y="4554068"/>
            <a:ext cx="2051845" cy="482781"/>
          </a:xfrm>
          <a:prstGeom prst="roundRect">
            <a:avLst>
              <a:gd name="adj" fmla="val 0"/>
            </a:avLst>
          </a:prstGeom>
          <a:solidFill>
            <a:schemeClr val="accent1">
              <a:alpha val="100000"/>
            </a:schemeClr>
          </a:solidFill>
        </p:spPr>
      </p:sp>
      <p:sp>
        <p:nvSpPr>
          <p:cNvPr id="32" name="TextBox 32"/>
          <p:cNvSpPr txBox="1"/>
          <p:nvPr/>
        </p:nvSpPr>
        <p:spPr>
          <a:xfrm>
            <a:off x="960737" y="4667429"/>
            <a:ext cx="2041094"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Response Speed</a:t>
            </a:r>
            <a:endParaRPr lang="en-US" sz="1600">
              <a:solidFill>
                <a:srgbClr val="FFFFFF">
                  <a:alpha val="100000"/>
                </a:srgbClr>
              </a:solidFill>
              <a:latin typeface="Noto Sans SC"/>
              <a:ea typeface="Noto Sans SC"/>
              <a:cs typeface="Noto Sans SC"/>
            </a:endParaRPr>
          </a:p>
        </p:txBody>
      </p:sp>
      <p:sp>
        <p:nvSpPr>
          <p:cNvPr id="33" name="AutoShape 33"/>
          <p:cNvSpPr/>
          <p:nvPr/>
        </p:nvSpPr>
        <p:spPr>
          <a:xfrm>
            <a:off x="960738" y="5205231"/>
            <a:ext cx="2051843" cy="482781"/>
          </a:xfrm>
          <a:prstGeom prst="roundRect">
            <a:avLst>
              <a:gd name="adj" fmla="val 0"/>
            </a:avLst>
          </a:prstGeom>
          <a:solidFill>
            <a:schemeClr val="accent1">
              <a:alpha val="100000"/>
            </a:schemeClr>
          </a:solidFill>
        </p:spPr>
      </p:sp>
      <p:sp>
        <p:nvSpPr>
          <p:cNvPr id="34" name="TextBox 34"/>
          <p:cNvSpPr txBox="1"/>
          <p:nvPr/>
        </p:nvSpPr>
        <p:spPr>
          <a:xfrm>
            <a:off x="960737" y="5318592"/>
            <a:ext cx="2054185"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Cost Control</a:t>
            </a:r>
            <a:endParaRPr lang="en-US" sz="1600">
              <a:solidFill>
                <a:srgbClr val="FFFFFF">
                  <a:alpha val="100000"/>
                </a:srgbClr>
              </a:solidFill>
              <a:latin typeface="Noto Sans SC"/>
              <a:ea typeface="Noto Sans SC"/>
              <a:cs typeface="Noto Sans SC"/>
            </a:endParaRPr>
          </a:p>
        </p:txBody>
      </p:sp>
      <p:sp>
        <p:nvSpPr>
          <p:cNvPr id="35" name="AutoShape 35"/>
          <p:cNvSpPr/>
          <p:nvPr/>
        </p:nvSpPr>
        <p:spPr>
          <a:xfrm>
            <a:off x="960737" y="5856397"/>
            <a:ext cx="2051844" cy="482781"/>
          </a:xfrm>
          <a:prstGeom prst="roundRect">
            <a:avLst>
              <a:gd name="adj" fmla="val 0"/>
            </a:avLst>
          </a:prstGeom>
          <a:solidFill>
            <a:schemeClr val="accent1">
              <a:alpha val="100000"/>
            </a:schemeClr>
          </a:solidFill>
        </p:spPr>
      </p:sp>
      <p:sp>
        <p:nvSpPr>
          <p:cNvPr id="36" name="TextBox 36"/>
          <p:cNvSpPr txBox="1"/>
          <p:nvPr/>
        </p:nvSpPr>
        <p:spPr>
          <a:xfrm>
            <a:off x="960737" y="5969758"/>
            <a:ext cx="2054185"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Recurrence Rate</a:t>
            </a:r>
            <a:endParaRPr lang="en-US" sz="1600">
              <a:solidFill>
                <a:srgbClr val="FFFFFF">
                  <a:alpha val="100000"/>
                </a:srgbClr>
              </a:solidFill>
              <a:latin typeface="Noto Sans SC"/>
              <a:ea typeface="Noto Sans SC"/>
              <a:cs typeface="Noto Sans SC"/>
            </a:endParaRPr>
          </a:p>
        </p:txBody>
      </p:sp>
      <p:cxnSp>
        <p:nvCxnSpPr>
          <p:cNvPr id="37" name="Connector 37"/>
          <p:cNvCxnSpPr/>
          <p:nvPr/>
        </p:nvCxnSpPr>
        <p:spPr>
          <a:xfrm>
            <a:off x="3098940" y="5686162"/>
            <a:ext cx="2337039" cy="0"/>
          </a:xfrm>
          <a:prstGeom prst="line">
            <a:avLst/>
          </a:prstGeom>
          <a:ln w="12700">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sp>
        <p:nvSpPr>
          <p:cNvPr id="38" name="TextBox 38"/>
          <p:cNvSpPr txBox="1"/>
          <p:nvPr/>
        </p:nvSpPr>
        <p:spPr>
          <a:xfrm>
            <a:off x="3488602" y="5442221"/>
            <a:ext cx="1371600" cy="200025"/>
          </a:xfrm>
          <a:prstGeom prst="rect">
            <a:avLst/>
          </a:prstGeom>
          <a:noFill/>
        </p:spPr>
        <p:txBody>
          <a:bodyPr vert="horz" wrap="none" lIns="0" tIns="0" rIns="0" bIns="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Optimization Focus</a:t>
            </a:r>
            <a:endParaRPr lang="en-US" sz="1200">
              <a:solidFill>
                <a:schemeClr val="dk1">
                  <a:alpha val="100000"/>
                </a:schemeClr>
              </a:solidFill>
              <a:latin typeface="Noto Sans SC"/>
              <a:ea typeface="Noto Sans SC"/>
              <a:cs typeface="Noto Sans SC"/>
            </a:endParaRPr>
          </a:p>
        </p:txBody>
      </p:sp>
      <p:sp>
        <p:nvSpPr>
          <p:cNvPr id="39" name="TextBox 39"/>
          <p:cNvSpPr txBox="1"/>
          <p:nvPr/>
        </p:nvSpPr>
        <p:spPr>
          <a:xfrm>
            <a:off x="9196647" y="2890991"/>
            <a:ext cx="2390775" cy="43815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Identify multiple influencing factors via fishbone diagram</a:t>
            </a:r>
            <a:endParaRPr lang="en-US" sz="1200">
              <a:solidFill>
                <a:schemeClr val="dk1">
                  <a:alpha val="100000"/>
                </a:schemeClr>
              </a:solidFill>
              <a:latin typeface="Noto Sans SC"/>
              <a:ea typeface="Noto Sans SC"/>
              <a:cs typeface="Noto Sans SC"/>
            </a:endParaRPr>
          </a:p>
        </p:txBody>
      </p:sp>
      <p:sp>
        <p:nvSpPr>
          <p:cNvPr id="40" name="AutoShape 40"/>
          <p:cNvSpPr/>
          <p:nvPr/>
        </p:nvSpPr>
        <p:spPr>
          <a:xfrm>
            <a:off x="9196647" y="1773732"/>
            <a:ext cx="188825" cy="188825"/>
          </a:xfrm>
          <a:prstGeom prst="rect">
            <a:avLst/>
          </a:prstGeom>
          <a:solidFill>
            <a:schemeClr val="accent3">
              <a:alpha val="100000"/>
            </a:schemeClr>
          </a:solidFill>
        </p:spPr>
      </p:sp>
      <p:sp>
        <p:nvSpPr>
          <p:cNvPr id="41" name="AutoShape 41"/>
          <p:cNvSpPr/>
          <p:nvPr/>
        </p:nvSpPr>
        <p:spPr>
          <a:xfrm>
            <a:off x="2813006" y="1773732"/>
            <a:ext cx="188825" cy="188825"/>
          </a:xfrm>
          <a:prstGeom prst="rect">
            <a:avLst/>
          </a:prstGeom>
          <a:solidFill>
            <a:schemeClr val="accent5">
              <a:alpha val="100000"/>
            </a:schemeClr>
          </a:solidFill>
        </p:spPr>
      </p:sp>
      <p:sp>
        <p:nvSpPr>
          <p:cNvPr id="42" name="AutoShape 42"/>
          <p:cNvSpPr/>
          <p:nvPr/>
        </p:nvSpPr>
        <p:spPr>
          <a:xfrm>
            <a:off x="7384473" y="5198576"/>
            <a:ext cx="188825" cy="188825"/>
          </a:xfrm>
          <a:prstGeom prst="rect">
            <a:avLst/>
          </a:prstGeom>
          <a:solidFill>
            <a:schemeClr val="accent1">
              <a:alpha val="100000"/>
            </a:schemeClr>
          </a:solidFill>
        </p:spPr>
      </p:sp>
      <p:sp>
        <p:nvSpPr>
          <p:cNvPr id="43" name="TextBox 4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Case Library Overview</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Typical Problem Case Analysis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 supplier's brake system component showed dimensional out-of-spec; 8D identified uncontrolled heat treatment parameters as root cause; SOPs implemented to prevent recurrence.</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8D analysis found poor workstation layout causing redundant handling; lean tools optimized logistics paths, boosting capacity by 30%.</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Medical Device Packaging Seal Failure</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Cross-functional team used cause-and-effect matrix; seal temperature variation confirmed as primary cause; SPC control reduced defect rate from 5% to 0.2%.</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Full-chain investigation from raw material to finished product testing identified missing cold-chain temperature records; digital monitoring enabled end-to-end traceability.</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Hypothesis testing and DOE revealed interaction between reactor stirring speed and feed sequence; optimized parameters raised Cpk from 0.8 to 1.6.</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Low Efficiency on Electronics Assembly Line</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Unstable Chemical Raw Material Batches</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Food Microbial Contamination Incident</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Automotive Component Batch Defects</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27.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1297192" y="1308287"/><a:ext cx="4348638"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Role-Play Training</a:t></a:r><a:endParaRPr lang="en-US" sz="2000" b="1"><a:solidFill><a:schemeClr val="accent1"><a:alpha val="100000"/></a:schemeClr></a:solidFill><a:latin typeface="Noto Sans SC"/><a:ea typeface="Noto Sans SC"/><a:cs typeface="Noto Sans SC"/></a:endParaRPr></a:p></p:txBody></p:sp><p:sp><p:nvSpPr><p:cNvPr id="3" name="TextBox 3"/><p:cNvSpPr txBox="1"/><p:nvPr/></p:nvSpPr><p:spPr><a:xfrm><a:off x="6865764" y="1271476"/><a:ext cx="4493572"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Action Effectiveness Assessment</a:t></a:r><a:endParaRPr lang="en-US" sz="2000" b="1"><a:solidFill><a:schemeClr val="accent1"><a:alpha val="100000"/></a:schemeClr></a:solidFill><a:latin typeface="Noto Sans SC"/><a:ea typeface="Noto Sans SC"/><a:cs typeface="Noto Sans SC"/></a:endParaRPr></a:p></p:txBody></p:sp><p:sp><p:nvSpPr><p:cNvPr id="4" name="TextBox 4"/><p:cNvSpPr txBox="1"/><p:nvPr/></p:nvSpPr><p:spPr><a:xfrm><a:off x="6878035" y="2989034"/><a:ext cx="4493572"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Expert Review System</a:t></a:r><a:endParaRPr lang="en-US" sz="2000" b="1"><a:solidFill><a:schemeClr val="accent1"><a:alpha val="100000"/></a:schemeClr></a:solidFill><a:latin typeface="Noto Sans SC"/><a:ea typeface="Noto Sans SC"/><a:cs typeface="Noto Sans SC"/></a:endParaRPr></a:p></p:txBody></p:sp><p:sp><p:nvSpPr><p:cNvPr id="5" name="TextBox 5"/><p:cNvSpPr txBox="1"/><p:nvPr/></p:nvSpPr><p:spPr><a:xfrm><a:off x="6890305" y="4725206"/><a:ext cx="4493572"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Team Competitiveness Ranking</a:t></a:r><a:endParaRPr lang="en-US" sz="2000" b="1"><a:solidFill><a:schemeClr val="accent1"><a:alpha val="100000"/></a:schemeClr></a:solidFill><a:latin typeface="Noto Sans SC"/><a:ea typeface="Noto Sans SC"/><a:cs typeface="Noto Sans SC"/></a:endParaRPr></a:p></p:txBody></p:sp><p:sp><p:nvSpPr><p:cNvPr id="6" name="TextBox 6"/><p:cNvSpPr txBox="1"/><p:nvPr/></p:nvSpPr><p:spPr><a:xfrm><a:off x="1321733" y="4762018"/><a:ext cx="4414526" cy="62484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Real-Time Data Diagnostics</a:t></a:r><a:endParaRPr lang="en-US" sz="2000" b="1"><a:solidFill><a:schemeClr val="accent1"><a:alpha val="100000"/></a:schemeClr></a:solidFill><a:latin typeface="Noto Sans SC"/><a:ea typeface="Noto Sans SC"/><a:cs typeface="Noto Sans SC"/></a:endParaRPr></a:p></p:txBody></p:sp><p:sp><p:nvSpPr><p:cNvPr id="7" name="TextBox 7"/><p:cNvSpPr txBox="1"/><p:nvPr/></p:nvSpPr><p:spPr><a:xfrm><a:off x="1309463" y="3025846"/><a:ext cx="4348638" cy="605790"/></a:xfrm><a:prstGeom prst="rect"><a:avLst/></a:prstGeom></p:spPr><p:txBody><a:bodyPr vert="horz" wrap="square" lIns="123825" tIns="123825" rIns="57150" bIns="123825" rtlCol="0" anchor="ctr" anchorCtr="0"><a:noAutofit/></a:bodyPr><a:lstStyle/><a:p><a:pPr><a:lnSpc><a:spcPct val="120000"/></a:lnSpc><a:spcBef><a:spcPts val="450"/></a:spcBef></a:pPr><a:r><a:rPr lang="en-US" sz="2000" b="1"><a:solidFill><a:schemeClr val="accent1"><a:alpha val="100000"/></a:schemeClr></a:solidFill><a:latin typeface="Noto Sans SC"/><a:ea typeface="Noto Sans SC"/><a:cs typeface="Noto Sans SC"/></a:rPr><a:t>Virtual Problem Injection</a:t></a:r><a:endParaRPr lang="en-US" sz="2000" b="1"><a:solidFill><a:schemeClr val="accent1"><a:alpha val="100000"/></a:schemeClr></a:solidFill><a:latin typeface="Noto Sans SC"/><a:ea typeface="Noto Sans SC"/><a:cs typeface="Noto Sans SC"/></a:endParaRPr></a:p></p:txBody></p:sp><p:sp><p:nvSpPr><p:cNvPr id="8" name="TextBox 8"/><p:cNvSpPr txBox="1"/><p:nvPr/></p:nvSpPr><p:spPr><a:xfrm><a:off x="1297192" y="1670999"/><a:ext cx="4486656" cy="1203960"/></a:xfrm><a:prstGeom prst="rect"><a:avLst/></a:prstGeom></p:spPr><p:txBody><a:bodyPr vert="horz" wrap="square" lIns="123825" tIns="123825" rIns="57150" bIns="123825" rtlCol="0" anchor="t" anchorCtr="0"><a:noAutofit/></a:bodyPr><a:lstStyle/><a:p><a:pPr><a:lnSpc><a:spcPct val="140000"/></a:lnSpc></a:pPr><a:r><a:rPr lang="en-US" sz="1500"><a:solidFill><a:schemeClr val="dk1"><a:alpha val="100000"/></a:schemeClr></a:solidFill><a:latin typeface="Noto Sans SC"/><a:ea typeface="Noto Sans SC"/><a:cs typeface="Noto Sans SC"/></a:rPr><a:t>Participants role-play 8D team members (e.g., quality engineer, production supervisor, supplier rep) to simulate collaboration and decision-making in real problem-solving scenarios.</a:t></a:r><a:endParaRPr lang="en-US" sz="1500"><a:solidFill><a:schemeClr val="dk1"><a:alpha val="100000"/></a:schemeClr></a:solidFill><a:latin typeface="Noto Sans SC"/><a:ea typeface="Noto Sans SC"/><a:cs typeface="Noto Sans SC"/></a:endParaRPr></a:p></p:txBody></p:sp><p:sp><p:nvSpPr><p:cNvPr id="9" name="TextBox 9"/><p:cNvSpPr txBox="1"/><p:nvPr/></p:nvSpPr><p:spPr><a:xfrm><a:off x="1309463" y="3410120"/><a:ext cx="4486275" cy="1152525"/></a:xfrm><a:prstGeom prst="rect"><a:avLst/></a:prstGeom></p:spPr><p:txBody><a:bodyPr vert="horz" wrap="square" lIns="123825" tIns="123825" rIns="57150" bIns="123825" rtlCol="0" anchor="t" anchorCtr="0"><a:noAutofit/></a:bodyPr><a:lstStyle/><a:p><a:pPr><a:lnSpc><a:spcPct val="140000"/></a:lnSpc></a:pPr><a:r><a:rPr lang="en-US" sz="1500"><a:solidFill><a:schemeClr val="dk1"><a:alpha val="100000"/></a:schemeClr></a:solidFill><a:latin typeface="Noto Sans SC"/><a:ea typeface="Noto Sans SC"/><a:cs typeface="Noto Sans SC"/></a:rPr><a:t>The simulation randomly generates scenarios with hidden factors (e.g., latent equipment faults, human variation) to test comprehensive root cause identification and verification.</a:t></a:r><a:endParaRPr lang="en-US" sz="1500"><a:solidFill><a:schemeClr val="dk1"><a:alpha val="100000"/></a:schemeClr></a:solidFill><a:latin typeface="Noto Sans SC"/><a:ea typeface="Noto Sans SC"/><a:cs typeface="Noto Sans SC"/></a:endParaRPr></a:p></p:txBody></p:sp><p:sp><p:nvSpPr><p:cNvPr id="10" name="TextBox 10"/><p:cNvSpPr txBox="1"/><p:nvPr/></p:nvSpPr><p:spPr><a:xfrm><a:off x="1321733" y="5149114"/><a:ext cx="4486275" cy="1152525"/></a:xfrm><a:prstGeom prst="rect"><a:avLst/></a:prstGeom></p:spPr><p:txBody><a:bodyPr vert="horz" wrap="square" lIns="123825" tIns="123825" rIns="57150" bIns="123825" rtlCol="0" anchor="t" anchorCtr="0"><a:noAutofit/></a:bodyPr><a:lstStyle/><a:p><a:pPr><a:lnSpc><a:spcPct val="140000"/></a:lnSpc></a:pPr><a:r><a:rPr lang="en-US" sz="1500"><a:solidFill><a:schemeClr val="dk1"><a:alpha val="100000"/></a:schemeClr></a:solidFill><a:latin typeface="Noto Sans SC"/><a:ea typeface="Noto Sans SC"/><a:cs typeface="Noto Sans SC"/></a:rPr><a:t>Dynamic production dashboards require participants to quickly analyze anomaly patterns (e.g., trend drift, cyclical variation) and develop interim containment actions.</a:t></a:r><a:endParaRPr lang="en-US" sz="1500"><a:solidFill><a:schemeClr val="dk1"><a:alpha val="100000"/></a:schemeClr></a:solidFill><a:latin typeface="Noto Sans SC"/><a:ea typeface="Noto Sans SC"/><a:cs typeface="Noto Sans SC"/></a:endParaRPr></a:p></p:txBody></p:sp><p:sp><p:nvSpPr><p:cNvPr id="11" name="TextBox 11"/><p:cNvSpPr txBox="1"/><p:nvPr/></p:nvSpPr><p:spPr><a:xfrm><a:off x="6865764" y="1634188"/><a:ext cx="4486275" cy="1152525"/></a:xfrm><a:prstGeom prst="rect"><a:avLst/></a:prstGeom></p:spPr><p:txBody><a:bodyPr vert="horz" wrap="square" lIns="123825" tIns="123825" rIns="57150" bIns="123825" rtlCol="0" anchor="t" anchorCtr="0"><a:noAutofit/></a:bodyPr><a:lstStyle/><a:p><a:pPr><a:lnSpc><a:spcPct val="140000"/></a:lnSpc></a:pPr><a:r><a:rPr lang="en-US" sz="1500"><a:solidFill><a:schemeClr val="dk1"><a:alpha val="100000"/></a:schemeClr></a:solidFill><a:latin typeface="Noto Sans SC"/><a:ea typeface="Noto Sans SC"/><a:cs typeface="Noto Sans SC"/></a:rPr><a:t>Submitted corrective action plans are fed into simulation models to auto-generate post-implementation quality cost changes and residual risk scores.</a:t></a:r><a:endParaRPr lang="en-US" sz="1500"><a:solidFill><a:schemeClr val="dk1"><a:alpha val="100000"/></a:schemeClr></a:solidFill><a:latin typeface="Noto Sans SC"/><a:ea typeface="Noto Sans SC"/><a:cs typeface="Noto Sans SC"/></a:endParaRPr></a:p></p:txBody></p:sp><p:sp><p:nvSpPr><p:cNvPr id="12" name="TextBox 12"/><p:cNvSpPr txBox="1"/><p:nvPr/></p:nvSpPr><p:spPr><a:xfrm><a:off x="6878035" y="3373308"/><a:ext cx="4486275" cy="1152525"/></a:xfrm><a:prstGeom prst="rect"><a:avLst/></a:prstGeom></p:spPr><p:txBody><a:bodyPr vert="horz" wrap="square" lIns="123825" tIns="123825" rIns="57150" bIns="123825" rtlCol="0" anchor="t" anchorCtr="0"><a:noAutofit/></a:bodyPr><a:lstStyle/><a:p><a:pPr><a:lnSpc><a:spcPct val="140000"/></a:lnSpc></a:pPr><a:r><a:rPr lang="en-US" sz="1500"><a:solidFill><a:schemeClr val="dk1"><a:alpha val="100000"/></a:schemeClr></a:solidFill><a:latin typeface="Noto Sans SC"/><a:ea typeface="Noto Sans SC"/><a:cs typeface="Noto Sans SC"/></a:rPr><a:t>After each simulation, an AI engine reviews participants' 8D reports step-by-step against industry best practices, highlighting logic gaps and improvement suggestions.</a:t></a:r><a:endParaRPr lang="en-US" sz="1500"><a:solidFill><a:schemeClr val="dk1"><a:alpha val="100000"/></a:schemeClr></a:solidFill><a:latin typeface="Noto Sans SC"/><a:ea typeface="Noto Sans SC"/><a:cs typeface="Noto Sans SC"/></a:endParaRPr></a:p></p:txBody></p:sp><p:sp><p:nvSpPr><p:cNvPr id="13" name="TextBox 13"/><p:cNvSpPr txBox="1"/><p:nvPr/></p:nvSpPr><p:spPr><a:xfrm><a:off x="6890305" y="5112302"/><a:ext cx="4486275" cy="1152525"/></a:xfrm><a:prstGeom prst="rect"><a:avLst/></a:prstGeom></p:spPr><p:txBody><a:bodyPr vert="horz" wrap="square" lIns="123825" tIns="123825" rIns="57150" bIns="123825" rtlCol="0" anchor="t" anchorCtr="0"><a:noAutofit/></a:bodyPr><a:lstStyle/><a:p><a:pPr><a:lnSpc><a:spcPct val="140000"/></a:lnSpc></a:pPr><a:r><a:rPr lang="en-US" sz="1500"><a:solidFill><a:schemeClr val="dk1"><a:alpha val="100000"/></a:schemeClr></a:solidFill><a:latin typeface="Noto Sans SC"/><a:ea typeface="Noto Sans SC"/><a:cs typeface="Noto Sans SC"/></a:rPr><a:t>Quantitative scoring on problem-solving speed, action innovation, and preventive systematicness produces a visual competency radar chart.</a:t></a:r><a:endParaRPr lang="en-US" sz="1500"><a:solidFill><a:schemeClr val="dk1"><a:alpha val="100000"/></a:schemeClr></a:solidFill><a:latin typeface="Noto Sans SC"/><a:ea typeface="Noto Sans SC"/><a:cs typeface="Noto Sans SC"/></a:endParaRPr></a:p></p:txBody></p:sp><p:sp><p:nvSpPr><p:cNvPr id="14" name="TextBox 14"/><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Hands-On Simulation & Feedback</a:t></a:r><a:endParaRPr lang="en-US" sz="3000" b="1"><a:solidFill><a:schemeClr val="dk2"><a:alpha val="100000"/></a:schemeClr></a:solidFill><a:latin typeface="Noto Sans SC"/><a:ea typeface="Noto Sans SC"/><a:cs typeface="Noto Sans SC"/></a:endParaRPr></a:p></p:txBody></p:sp><p:grpSp><p:nvGrpSpPr><p:cNvPr id="15" name="Group 15"/><p:cNvGrpSpPr/><p:nvPr/></p:nvGrpSpPr><p:grpSpPr><a:xfrm rot="0"><a:off x="839115" y="1512589"/><a:ext cx="197186" cy="5357334"/><a:chOff x="839115" y="1512589"/><a:chExt cx="197186" cy="5357334"/></a:xfrm></p:grpSpPr><p:sp><p:nvSpPr><p:cNvPr id="16" name="AutoShape 16"/><p:cNvSpPr/><p:nvPr/></p:nvSpPr><p:spPr><a:xfrm><a:off x="839115" y="1512589"/><a:ext cx="197186" cy="197186"/></a:xfrm><a:prstGeom prst="ellipse"><a:avLst/></a:prstGeom><a:solidFill><a:schemeClr val="accent1"><a:alpha val="100000"/></a:schemeClr></a:solidFill></p:spPr></p:sp><p:sp><p:nvSpPr><p:cNvPr id="17" name="AutoShape 17"/><p:cNvSpPr/><p:nvPr/></p:nvSpPr><p:spPr><a:xfrm><a:off x="839115" y="3230148"/><a:ext cx="197186" cy="197186"/></a:xfrm><a:prstGeom prst="ellipse"><a:avLst/></a:prstGeom><a:solidFill><a:schemeClr val="accent1"><a:alpha val="100000"/></a:schemeClr></a:solidFill></p:spPr></p:sp><p:sp><p:nvSpPr><p:cNvPr id="18" name="AutoShape 18"/><p:cNvSpPr/><p:nvPr/></p:nvSpPr><p:spPr><a:xfrm><a:off x="839115" y="4975845"/><a:ext cx="197186" cy="197186"/></a:xfrm><a:prstGeom prst="ellipse"><a:avLst/></a:prstGeom><a:solidFill><a:schemeClr val="accent1"><a:alpha val="100000"/></a:schemeClr></a:solidFill></p:spPr></p:sp><p:cxnSp><p:nvCxnSpPr><p:cNvPr id="19" name="Connector 19"/><p:cNvCxnSpPr/><p:nvPr/></p:nvCxnSpPr><p:spPr><a:xfrm><a:off x="937708" y="1624780"/><a:ext cx="0" cy="5245143"/></a:xfrm><a:prstGeom prst="line"><a:avLst/></a:prstGeom><a:ln w="19050"><a:solidFill><a:schemeClr val="accent1"/></a:solidFill><a:prstDash val="dash"/><a:headEnd type="none"/><a:tailEnd type="none"/></a:ln></p:spPr><p:style><a:lnRef idx="0"><a:schemeClr val="accent1"/></a:lnRef><a:fillRef idx="1"><a:schemeClr val="accent1"/></a:fillRef><a:effectRef idx="0"><a:schemeClr val="accent1"/></a:effectRef><a:fontRef idx="minor"><a:schemeClr val="lt1"/></a:fontRef></p:style></p:cxnSp></p:grpSp><p:grpSp><p:nvGrpSpPr><p:cNvPr id="20" name="Group 20"/><p:cNvGrpSpPr/><p:nvPr/></p:nvGrpSpPr><p:grpSpPr><a:xfrm rot="0"><a:off x="6455568" y="1512589"/><a:ext cx="197186" cy="5357334"/><a:chOff x="6455568" y="1512589"/><a:chExt cx="197186" cy="5357334"/></a:xfrm></p:grpSpPr><p:sp><p:nvSpPr><p:cNvPr id="21" name="AutoShape 21"/><p:cNvSpPr/><p:nvPr/></p:nvSpPr><p:spPr><a:xfrm><a:off x="6455568" y="1512589"/><a:ext cx="197186" cy="197186"/></a:xfrm><a:prstGeom prst="ellipse"><a:avLst/></a:prstGeom><a:solidFill><a:schemeClr val="accent1"><a:alpha val="100000"/></a:schemeClr></a:solidFill></p:spPr></p:sp><p:sp><p:nvSpPr><p:cNvPr id="22" name="AutoShape 22"/><p:cNvSpPr/><p:nvPr/></p:nvSpPr><p:spPr><a:xfrm><a:off x="6455568" y="3230148"/><a:ext cx="197186" cy="197186"/></a:xfrm><a:prstGeom prst="ellipse"><a:avLst/></a:prstGeom><a:solidFill><a:schemeClr val="accent1"><a:alpha val="100000"/></a:schemeClr></a:solidFill></p:spPr></p:sp><p:sp><p:nvSpPr><p:cNvPr id="23" name="AutoShape 23"/><p:cNvSpPr/><p:nvPr/></p:nvSpPr><p:spPr><a:xfrm><a:off x="6455568" y="4975845"/><a:ext cx="197186" cy="197186"/></a:xfrm><a:prstGeom prst="ellipse"><a:avLst/></a:prstGeom><a:solidFill><a:schemeClr val="accent1"><a:alpha val="100000"/></a:schemeClr></a:solidFill></p:spPr></p:sp><p:cxnSp><p:nvCxnSpPr><p:cNvPr id="24" name="Connector 24"/><p:cNvCxnSpPr/><p:nvPr/></p:nvCxnSpPr><p:spPr><a:xfrm><a:off x="6554162" y="1624780"/><a:ext cx="0" cy="5245143"/></a:xfrm><a:prstGeom prst="line"><a:avLst/></a:prstGeom><a:ln w="19050"><a:solidFill><a:schemeClr val="accent1"/></a:solidFill><a:prstDash val="dash"/><a:headEnd type="none"/><a:tailEnd type="none"/></a:ln></p:spPr><p:style><a:lnRef idx="0"><a:schemeClr val="accent1"/></a:lnRef><a:fillRef idx="1"><a:schemeClr val="accent1"/></a:fillRef><a:effectRef idx="0"><a:schemeClr val="accent1"/></a:effectRef><a:fontRef idx="minor"><a:schemeClr val="lt1"/></a:fontRef></p:style></p:cxnSp></p:grpSp></p:spTree></p:cSld><p:clrMapOvr><a:masterClrMapping/></p:clrMapOvr></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1F4F9"/>
      </a:lt1>
      <a:dk2>
        <a:srgbClr val="063BD1"/>
      </a:dk2>
      <a:lt2>
        <a:srgbClr val="D4DEFD"/>
      </a:lt2>
      <a:accent1>
        <a:srgbClr val="063BD1"/>
      </a:accent1>
      <a:accent2>
        <a:srgbClr val="063BD1"/>
      </a:accent2>
      <a:accent3>
        <a:srgbClr val="547FFA"/>
      </a:accent3>
      <a:accent4>
        <a:srgbClr val="285EF8"/>
      </a:accent4>
      <a:accent5>
        <a:srgbClr val="7E9EFB"/>
      </a:accent5>
      <a:accent6>
        <a:srgbClr val="0741E3"/>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4584</Words>
  <Application>Microsoft PowerPoint</Application>
  <PresentationFormat>Widescreen</PresentationFormat>
  <Paragraphs>672</Paragraphs>
  <Slides>28</Slides>
  <Notes>0</Notes>
  <HiddenSlides>0</HiddenSlides>
  <MMClips>0</MMClips>
  <ScaleCrop>false</ScaleCrop>
  <HeadingPairs>
    <vt:vector size="6" baseType="variant">
      <vt:variant>
        <vt:lpstr>Fonts Used</vt:lpstr>
      </vt:variant>
      <vt:variant>
        <vt:i4>25</vt:i4>
      </vt:variant>
      <vt:variant>
        <vt:lpstr>主题</vt:lpstr>
      </vt:variant>
      <vt:variant>
        <vt:i4>2</vt:i4>
      </vt:variant>
      <vt:variant>
        <vt:lpstr>幻灯片标题</vt:lpstr>
      </vt:variant>
      <vt:variant>
        <vt:i4>28</vt:i4>
      </vt:variant>
    </vt:vector>
  </HeadingPairs>
  <TitlesOfParts>
    <vt:vector size="55" baseType="lpstr">
      <vt:lpstr>Arial</vt:lpstr>
      <vt:lpstr>Calibri</vt:lpstr>
      <vt:lpstr>Wingdings</vt:lpstr>
      <vt:lpstr>Noto Sans SC Black</vt:lpstr>
      <vt:lpstr>Thonburi</vt:lpstr>
      <vt:lpstr>Noto Sans SC Light</vt:lpstr>
      <vt:lpstr>Noto Sans SC</vt:lpstr>
      <vt:lpstr>Calibri</vt:lpstr>
      <vt:lpstr>Calibri-简</vt:lpstr>
      <vt:lpstr>Calibri</vt:lpstr>
      <vt:lpstr>汉仪旗黑</vt:lpstr>
      <vt:lpstr>Arial Unicode MS</vt:lpstr>
      <vt:lpstr>等线 Light</vt:lpstr>
      <vt:lpstr>苹方-简</vt:lpstr>
      <vt:lpstr>等线</vt:lpstr>
      <vt:lpstr>Calibri</vt:lpstr>
      <vt:lpstr>Helvetica Neue</vt:lpstr>
      <vt:lpstr>Noto Sans SC</vt:lpstr>
      <vt:lpstr>Noto Sans SC Black</vt:lpstr>
      <vt:lpstr>Noto Sans SC Light</vt:lpstr>
      <vt:lpstr>Eras Medium ITC</vt:lpstr>
      <vt:lpstr>儷宋 Pro</vt:lpstr>
      <vt:lpstr>Eras Light ITC</vt:lpstr>
      <vt:lpstr>Calibri</vt:lpstr>
      <vt:lpstr>Segoe UI</vt:lpstr>
      <vt:lpstr>Office 主题​​</vt:lpstr>
      <vt:lpstr>2_Office 主题</vt:lpstr>
      <vt:lpstr>供应商质量管理体系搭建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Thanks！谢谢！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3</cp:revision>
  <dcterms:created xsi:type="dcterms:W3CDTF">2026-03-31T15:38:38Z</dcterms:created>
  <dcterms:modified xsi:type="dcterms:W3CDTF">2026-03-31T15:38:38Z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4bed3dc7ba858c17be502adc689c2346_1774971421_10f8180b13e089e2a4746aa20a4a9438","ReservedCode1":"5a3b5ec94d06afac9d0dea33325522cee38541c18fee4d67955d1cc44d02f968","ContentPropagator":"001191110000802100433B10001","PropagateID":"4bed3dc7ba858c17be502adc689c2346_1774971421_10f8180b13e089e2a4746aa20a4a9438","ReservedCode2":"5a3b5ec94d06afac9d0dea33325522cee38541c18fee4d67955d1cc44d02f968"}</vt:lpwstr>
  </property>
  <property fmtid="{D5CDD505-2E9C-101B-9397-08002B2CF9AE}" pid="3" name="ICV">
    <vt:lpwstr>09DB49D74ADEAE027EEACB69D8BFE602_42</vt:lpwstr>
  </property>
  <property fmtid="{D5CDD505-2E9C-101B-9397-08002B2CF9AE}" pid="4" name="KSOProductBuildVer">
    <vt:lpwstr>2052-12.1.23155.23155</vt:lpwstr>
  </property>
</Properties>
</file>