
<file path=[Content_Types].xml><?xml version="1.0" encoding="utf-8"?>
<Types xmlns="http://schemas.openxmlformats.org/package/2006/content-types">
  <Default Extension="jpeg" ContentType="image/jpeg"/>
  <Default Extension="JPG" ContentType="image/.jpg"/>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 id="2147483660" r:id="rId3"/>
  </p:sldMasterIdLst>
  <p:sldIdLst>
    <p:sldId id="283"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4" r:id="rId30"/>
  </p:sldIdLst>
  <p:sldSz cx="12192000" cy="68580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20"/>
    <p:restoredTop sz="94674"/>
  </p:normalViewPr>
  <p:slideViewPr>
    <p:cSldViewPr snapToGrid="0">
      <p:cViewPr varScale="1">
        <p:scale>
          <a:sx n="124" d="100"/>
          <a:sy n="124" d="100"/>
        </p:scale>
        <p:origin x="224"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3" Type="http://schemas.openxmlformats.org/officeDocument/2006/relationships/tableStyles" Target="tableStyles.xml"/><Relationship Id="rId32" Type="http://schemas.openxmlformats.org/officeDocument/2006/relationships/viewProps" Target="viewProps.xml"/><Relationship Id="rId31" Type="http://schemas.openxmlformats.org/officeDocument/2006/relationships/presProps" Target="presProps.xml"/><Relationship Id="rId30" Type="http://schemas.openxmlformats.org/officeDocument/2006/relationships/slide" Target="slides/slide27.xml"/><Relationship Id="rId3" Type="http://schemas.openxmlformats.org/officeDocument/2006/relationships/slideMaster" Target="slideMasters/slideMaster2.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s://www.zhiliangclub.com" TargetMode="External"/><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kumimoji="1" lang="zh-CN" altLang="en-US"/>
              <a:t>Click to edit master title style</a:t>
            </a:r>
            <a:endParaRPr kumimoji="1"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zh-CN" altLang="en-US"/>
              <a:t>Click to edit master subtitle style</a:t>
            </a:r>
            <a:endParaRPr kumimoji="1" lang="zh-CN" altLang="en-US"/>
          </a:p>
        </p:txBody>
      </p:sp>
      <p:sp>
        <p:nvSpPr>
          <p:cNvPr id="4" name="日期占位符 3"/>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Click to edit master title style</a:t>
            </a:r>
            <a:endParaRPr kumimoji="1" lang="zh-CN" altLang="en-US"/>
          </a:p>
        </p:txBody>
      </p:sp>
      <p:sp>
        <p:nvSpPr>
          <p:cNvPr id="3" name="内容占位符 2"/>
          <p:cNvSpPr>
            <a:spLocks noGrp="1"/>
          </p:cNvSpPr>
          <p:nvPr>
            <p:ph idx="1"/>
          </p:nvPr>
        </p:nvSpPr>
        <p:spPr/>
        <p:txBody>
          <a:bodyPr/>
          <a:lstStyle/>
          <a:p>
            <a:pPr lvl="0"/>
            <a:r>
              <a:rPr kumimoji="1" lang="zh-CN" altLang="en-US"/>
              <a:t>Click to edit master text style</a:t>
            </a:r>
            <a:endParaRPr kumimoji="1" lang="zh-CN" altLang="en-US"/>
          </a:p>
          <a:p>
            <a:pPr lvl="1"/>
            <a:r>
              <a:rPr kumimoji="1" lang="zh-CN" altLang="en-US"/>
              <a:t>Level 2</a:t>
            </a:r>
            <a:endParaRPr kumimoji="1" lang="zh-CN" altLang="en-US"/>
          </a:p>
          <a:p>
            <a:pPr lvl="2"/>
            <a:r>
              <a:rPr kumimoji="1" lang="zh-CN" altLang="en-US"/>
              <a:t>Level 3</a:t>
            </a:r>
            <a:endParaRPr kumimoji="1" lang="zh-CN" altLang="en-US"/>
          </a:p>
          <a:p>
            <a:pPr lvl="3"/>
            <a:r>
              <a:rPr kumimoji="1" lang="zh-CN" altLang="en-US"/>
              <a:t>Level 4</a:t>
            </a:r>
            <a:endParaRPr kumimoji="1" lang="zh-CN" altLang="en-US"/>
          </a:p>
          <a:p>
            <a:pPr lvl="4"/>
            <a:r>
              <a:rPr kumimoji="1" lang="zh-CN" altLang="en-US"/>
              <a:t>Level 5</a:t>
            </a:r>
            <a:endParaRPr kumimoji="1" lang="zh-CN" altLang="en-US"/>
          </a:p>
        </p:txBody>
      </p:sp>
      <p:sp>
        <p:nvSpPr>
          <p:cNvPr id="4" name="日期占位符 3"/>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kumimoji="1" lang="zh-CN" altLang="en-US"/>
              <a:t>Click to edit master title style</a:t>
            </a:r>
            <a:endParaRPr kumimoji="1"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zh-CN" altLang="en-US"/>
              <a:t>Click to edit master text style</a:t>
            </a:r>
            <a:endParaRPr kumimoji="1" lang="zh-CN" altLang="en-US"/>
          </a:p>
        </p:txBody>
      </p:sp>
      <p:sp>
        <p:nvSpPr>
          <p:cNvPr id="4" name="日期占位符 3"/>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Click to edit master title style</a:t>
            </a:r>
            <a:endParaRPr kumimoji="1" lang="zh-CN" altLang="en-US"/>
          </a:p>
        </p:txBody>
      </p:sp>
      <p:sp>
        <p:nvSpPr>
          <p:cNvPr id="3" name="内容占位符 2"/>
          <p:cNvSpPr>
            <a:spLocks noGrp="1"/>
          </p:cNvSpPr>
          <p:nvPr>
            <p:ph sz="half" idx="1"/>
          </p:nvPr>
        </p:nvSpPr>
        <p:spPr>
          <a:xfrm>
            <a:off x="838200" y="1825625"/>
            <a:ext cx="5181600" cy="4351338"/>
          </a:xfrm>
        </p:spPr>
        <p:txBody>
          <a:bodyPr/>
          <a:lstStyle/>
          <a:p>
            <a:pPr lvl="0"/>
            <a:r>
              <a:rPr kumimoji="1" lang="zh-CN" altLang="en-US"/>
              <a:t>Click to edit master text style</a:t>
            </a:r>
            <a:endParaRPr kumimoji="1" lang="zh-CN" altLang="en-US"/>
          </a:p>
          <a:p>
            <a:pPr lvl="1"/>
            <a:r>
              <a:rPr kumimoji="1" lang="zh-CN" altLang="en-US"/>
              <a:t>Level 2</a:t>
            </a:r>
            <a:endParaRPr kumimoji="1" lang="zh-CN" altLang="en-US"/>
          </a:p>
          <a:p>
            <a:pPr lvl="2"/>
            <a:r>
              <a:rPr kumimoji="1" lang="zh-CN" altLang="en-US"/>
              <a:t>Level 3</a:t>
            </a:r>
            <a:endParaRPr kumimoji="1" lang="zh-CN" altLang="en-US"/>
          </a:p>
          <a:p>
            <a:pPr lvl="3"/>
            <a:r>
              <a:rPr kumimoji="1" lang="zh-CN" altLang="en-US"/>
              <a:t>Level 4</a:t>
            </a:r>
            <a:endParaRPr kumimoji="1" lang="zh-CN" altLang="en-US"/>
          </a:p>
          <a:p>
            <a:pPr lvl="4"/>
            <a:r>
              <a:rPr kumimoji="1" lang="zh-CN" altLang="en-US"/>
              <a:t>Level 5</a:t>
            </a:r>
            <a:endParaRPr kumimoji="1" lang="zh-CN" altLang="en-US"/>
          </a:p>
        </p:txBody>
      </p:sp>
      <p:sp>
        <p:nvSpPr>
          <p:cNvPr id="4" name="内容占位符 3"/>
          <p:cNvSpPr>
            <a:spLocks noGrp="1"/>
          </p:cNvSpPr>
          <p:nvPr>
            <p:ph sz="half" idx="2"/>
          </p:nvPr>
        </p:nvSpPr>
        <p:spPr>
          <a:xfrm>
            <a:off x="6172200" y="1825625"/>
            <a:ext cx="5181600" cy="4351338"/>
          </a:xfrm>
        </p:spPr>
        <p:txBody>
          <a:bodyPr/>
          <a:lstStyle/>
          <a:p>
            <a:pPr lvl="0"/>
            <a:r>
              <a:rPr kumimoji="1" lang="zh-CN" altLang="en-US"/>
              <a:t>Click to edit master text style</a:t>
            </a:r>
            <a:endParaRPr kumimoji="1" lang="zh-CN" altLang="en-US"/>
          </a:p>
          <a:p>
            <a:pPr lvl="1"/>
            <a:r>
              <a:rPr kumimoji="1" lang="zh-CN" altLang="en-US"/>
              <a:t>Level 2</a:t>
            </a:r>
            <a:endParaRPr kumimoji="1" lang="zh-CN" altLang="en-US"/>
          </a:p>
          <a:p>
            <a:pPr lvl="2"/>
            <a:r>
              <a:rPr kumimoji="1" lang="zh-CN" altLang="en-US"/>
              <a:t>Level 3</a:t>
            </a:r>
            <a:endParaRPr kumimoji="1" lang="zh-CN" altLang="en-US"/>
          </a:p>
          <a:p>
            <a:pPr lvl="3"/>
            <a:r>
              <a:rPr kumimoji="1" lang="zh-CN" altLang="en-US"/>
              <a:t>Level 4</a:t>
            </a:r>
            <a:endParaRPr kumimoji="1" lang="zh-CN" altLang="en-US"/>
          </a:p>
          <a:p>
            <a:pPr lvl="4"/>
            <a:r>
              <a:rPr kumimoji="1" lang="zh-CN" altLang="en-US"/>
              <a:t>Level 5</a:t>
            </a:r>
            <a:endParaRPr kumimoji="1" lang="zh-CN" altLang="en-US"/>
          </a:p>
        </p:txBody>
      </p:sp>
      <p:sp>
        <p:nvSpPr>
          <p:cNvPr id="5" name="日期占位符 4"/>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灯片编号占位符 6"/>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kumimoji="1" lang="zh-CN" altLang="en-US"/>
              <a:t>Click to edit master title style</a:t>
            </a:r>
            <a:endParaRPr kumimoji="1"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Click to edit master text style</a:t>
            </a:r>
            <a:endParaRPr kumimoji="1" lang="zh-CN" altLang="en-US"/>
          </a:p>
        </p:txBody>
      </p:sp>
      <p:sp>
        <p:nvSpPr>
          <p:cNvPr id="4" name="内容占位符 3"/>
          <p:cNvSpPr>
            <a:spLocks noGrp="1"/>
          </p:cNvSpPr>
          <p:nvPr>
            <p:ph sz="half" idx="2"/>
          </p:nvPr>
        </p:nvSpPr>
        <p:spPr>
          <a:xfrm>
            <a:off x="839788" y="2505075"/>
            <a:ext cx="5157787" cy="3684588"/>
          </a:xfrm>
        </p:spPr>
        <p:txBody>
          <a:bodyPr/>
          <a:lstStyle/>
          <a:p>
            <a:pPr lvl="0"/>
            <a:r>
              <a:rPr kumimoji="1" lang="zh-CN" altLang="en-US"/>
              <a:t>Click to edit master text style</a:t>
            </a:r>
            <a:endParaRPr kumimoji="1" lang="zh-CN" altLang="en-US"/>
          </a:p>
          <a:p>
            <a:pPr lvl="1"/>
            <a:r>
              <a:rPr kumimoji="1" lang="zh-CN" altLang="en-US"/>
              <a:t>Level 2</a:t>
            </a:r>
            <a:endParaRPr kumimoji="1" lang="zh-CN" altLang="en-US"/>
          </a:p>
          <a:p>
            <a:pPr lvl="2"/>
            <a:r>
              <a:rPr kumimoji="1" lang="zh-CN" altLang="en-US"/>
              <a:t>Level 3</a:t>
            </a:r>
            <a:endParaRPr kumimoji="1" lang="zh-CN" altLang="en-US"/>
          </a:p>
          <a:p>
            <a:pPr lvl="3"/>
            <a:r>
              <a:rPr kumimoji="1" lang="zh-CN" altLang="en-US"/>
              <a:t>Level 4</a:t>
            </a:r>
            <a:endParaRPr kumimoji="1" lang="zh-CN" altLang="en-US"/>
          </a:p>
          <a:p>
            <a:pPr lvl="4"/>
            <a:r>
              <a:rPr kumimoji="1" lang="zh-CN" altLang="en-US"/>
              <a:t>Level 5</a:t>
            </a:r>
            <a:endParaRPr kumimoji="1"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Click to edit master text style</a:t>
            </a:r>
            <a:endParaRPr kumimoji="1" lang="zh-CN" altLang="en-US"/>
          </a:p>
        </p:txBody>
      </p:sp>
      <p:sp>
        <p:nvSpPr>
          <p:cNvPr id="6" name="内容占位符 5"/>
          <p:cNvSpPr>
            <a:spLocks noGrp="1"/>
          </p:cNvSpPr>
          <p:nvPr>
            <p:ph sz="quarter" idx="4"/>
          </p:nvPr>
        </p:nvSpPr>
        <p:spPr>
          <a:xfrm>
            <a:off x="6172200" y="2505075"/>
            <a:ext cx="5183188" cy="3684588"/>
          </a:xfrm>
        </p:spPr>
        <p:txBody>
          <a:bodyPr/>
          <a:lstStyle/>
          <a:p>
            <a:pPr lvl="0"/>
            <a:r>
              <a:rPr kumimoji="1" lang="zh-CN" altLang="en-US"/>
              <a:t>Click to edit master text style</a:t>
            </a:r>
            <a:endParaRPr kumimoji="1" lang="zh-CN" altLang="en-US"/>
          </a:p>
          <a:p>
            <a:pPr lvl="1"/>
            <a:r>
              <a:rPr kumimoji="1" lang="zh-CN" altLang="en-US"/>
              <a:t>Level 2</a:t>
            </a:r>
            <a:endParaRPr kumimoji="1" lang="zh-CN" altLang="en-US"/>
          </a:p>
          <a:p>
            <a:pPr lvl="2"/>
            <a:r>
              <a:rPr kumimoji="1" lang="zh-CN" altLang="en-US"/>
              <a:t>Level 3</a:t>
            </a:r>
            <a:endParaRPr kumimoji="1" lang="zh-CN" altLang="en-US"/>
          </a:p>
          <a:p>
            <a:pPr lvl="3"/>
            <a:r>
              <a:rPr kumimoji="1" lang="zh-CN" altLang="en-US"/>
              <a:t>Level 4</a:t>
            </a:r>
            <a:endParaRPr kumimoji="1" lang="zh-CN" altLang="en-US"/>
          </a:p>
          <a:p>
            <a:pPr lvl="4"/>
            <a:r>
              <a:rPr kumimoji="1" lang="zh-CN" altLang="en-US"/>
              <a:t>Level 5</a:t>
            </a:r>
            <a:endParaRPr kumimoji="1" lang="zh-CN" altLang="en-US"/>
          </a:p>
        </p:txBody>
      </p:sp>
      <p:sp>
        <p:nvSpPr>
          <p:cNvPr id="7" name="日期占位符 6"/>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8" name="页脚占位符 7"/>
          <p:cNvSpPr>
            <a:spLocks noGrp="1"/>
          </p:cNvSpPr>
          <p:nvPr>
            <p:ph type="ftr" sz="quarter" idx="11"/>
          </p:nvPr>
        </p:nvSpPr>
        <p:spPr/>
        <p:txBody>
          <a:bodyPr/>
          <a:lstStyle/>
          <a:p>
            <a:endParaRPr kumimoji="1" lang="zh-CN" altLang="en-US"/>
          </a:p>
        </p:txBody>
      </p:sp>
      <p:sp>
        <p:nvSpPr>
          <p:cNvPr id="9" name="灯片编号占位符 8"/>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Click to edit master title style</a:t>
            </a:r>
            <a:endParaRPr kumimoji="1" lang="zh-CN" altLang="en-US"/>
          </a:p>
        </p:txBody>
      </p:sp>
      <p:sp>
        <p:nvSpPr>
          <p:cNvPr id="3" name="日期占位符 2"/>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4" name="页脚占位符 3"/>
          <p:cNvSpPr>
            <a:spLocks noGrp="1"/>
          </p:cNvSpPr>
          <p:nvPr>
            <p:ph type="ftr" sz="quarter" idx="11"/>
          </p:nvPr>
        </p:nvSpPr>
        <p:spPr/>
        <p:txBody>
          <a:bodyPr/>
          <a:lstStyle/>
          <a:p>
            <a:endParaRPr kumimoji="1" lang="zh-CN" altLang="en-US"/>
          </a:p>
        </p:txBody>
      </p:sp>
      <p:sp>
        <p:nvSpPr>
          <p:cNvPr id="5" name="灯片编号占位符 4"/>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3" name="页脚占位符 2"/>
          <p:cNvSpPr>
            <a:spLocks noGrp="1"/>
          </p:cNvSpPr>
          <p:nvPr>
            <p:ph type="ftr" sz="quarter" idx="11"/>
          </p:nvPr>
        </p:nvSpPr>
        <p:spPr/>
        <p:txBody>
          <a:bodyPr/>
          <a:lstStyle/>
          <a:p>
            <a:endParaRPr kumimoji="1" lang="zh-CN" altLang="en-US"/>
          </a:p>
        </p:txBody>
      </p:sp>
      <p:sp>
        <p:nvSpPr>
          <p:cNvPr id="4" name="灯片编号占位符 3"/>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Click to edit master title style</a:t>
            </a:r>
            <a:endParaRPr kumimoji="1"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CN" altLang="en-US"/>
              <a:t>Click to edit master text style</a:t>
            </a:r>
            <a:endParaRPr kumimoji="1" lang="zh-CN" altLang="en-US"/>
          </a:p>
          <a:p>
            <a:pPr lvl="1"/>
            <a:r>
              <a:rPr kumimoji="1" lang="zh-CN" altLang="en-US"/>
              <a:t>Level 2</a:t>
            </a:r>
            <a:endParaRPr kumimoji="1" lang="zh-CN" altLang="en-US"/>
          </a:p>
          <a:p>
            <a:pPr lvl="2"/>
            <a:r>
              <a:rPr kumimoji="1" lang="zh-CN" altLang="en-US"/>
              <a:t>Level 3</a:t>
            </a:r>
            <a:endParaRPr kumimoji="1" lang="zh-CN" altLang="en-US"/>
          </a:p>
          <a:p>
            <a:pPr lvl="3"/>
            <a:r>
              <a:rPr kumimoji="1" lang="zh-CN" altLang="en-US"/>
              <a:t>Level 4</a:t>
            </a:r>
            <a:endParaRPr kumimoji="1" lang="zh-CN" altLang="en-US"/>
          </a:p>
          <a:p>
            <a:pPr lvl="4"/>
            <a:r>
              <a:rPr kumimoji="1" lang="zh-CN" altLang="en-US"/>
              <a:t>Level 5</a:t>
            </a:r>
            <a:endParaRPr kumimoji="1"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Click to edit master text style</a:t>
            </a:r>
            <a:endParaRPr kumimoji="1" lang="zh-CN" altLang="en-US"/>
          </a:p>
        </p:txBody>
      </p:sp>
      <p:sp>
        <p:nvSpPr>
          <p:cNvPr id="5" name="日期占位符 4"/>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灯片编号占位符 6"/>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Click to edit master title style</a:t>
            </a:r>
            <a:endParaRPr kumimoji="1"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Click to edit master text style</a:t>
            </a:r>
            <a:endParaRPr kumimoji="1" lang="zh-CN" altLang="en-US"/>
          </a:p>
        </p:txBody>
      </p:sp>
      <p:sp>
        <p:nvSpPr>
          <p:cNvPr id="5" name="日期占位符 4"/>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灯片编号占位符 6"/>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Click to edit master title style</a:t>
            </a:r>
            <a:endParaRPr kumimoji="1" lang="zh-CN" altLang="en-US"/>
          </a:p>
        </p:txBody>
      </p:sp>
      <p:sp>
        <p:nvSpPr>
          <p:cNvPr id="3" name="竖排文字占位符 2"/>
          <p:cNvSpPr>
            <a:spLocks noGrp="1"/>
          </p:cNvSpPr>
          <p:nvPr>
            <p:ph type="body" orient="vert" idx="1"/>
          </p:nvPr>
        </p:nvSpPr>
        <p:spPr/>
        <p:txBody>
          <a:bodyPr vert="eaVert"/>
          <a:lstStyle/>
          <a:p>
            <a:pPr lvl="0"/>
            <a:r>
              <a:rPr kumimoji="1" lang="zh-CN" altLang="en-US"/>
              <a:t>Click to edit master text style</a:t>
            </a:r>
            <a:endParaRPr kumimoji="1" lang="zh-CN" altLang="en-US"/>
          </a:p>
          <a:p>
            <a:pPr lvl="1"/>
            <a:r>
              <a:rPr kumimoji="1" lang="zh-CN" altLang="en-US"/>
              <a:t>Level 2</a:t>
            </a:r>
            <a:endParaRPr kumimoji="1" lang="zh-CN" altLang="en-US"/>
          </a:p>
          <a:p>
            <a:pPr lvl="2"/>
            <a:r>
              <a:rPr kumimoji="1" lang="zh-CN" altLang="en-US"/>
              <a:t>Level 3</a:t>
            </a:r>
            <a:endParaRPr kumimoji="1" lang="zh-CN" altLang="en-US"/>
          </a:p>
          <a:p>
            <a:pPr lvl="3"/>
            <a:r>
              <a:rPr kumimoji="1" lang="zh-CN" altLang="en-US"/>
              <a:t>Level 4</a:t>
            </a:r>
            <a:endParaRPr kumimoji="1" lang="zh-CN" altLang="en-US"/>
          </a:p>
          <a:p>
            <a:pPr lvl="4"/>
            <a:r>
              <a:rPr kumimoji="1" lang="zh-CN" altLang="en-US"/>
              <a:t>Level 5</a:t>
            </a:r>
            <a:endParaRPr kumimoji="1" lang="zh-CN" altLang="en-US"/>
          </a:p>
        </p:txBody>
      </p:sp>
      <p:sp>
        <p:nvSpPr>
          <p:cNvPr id="4" name="日期占位符 3"/>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kumimoji="1" lang="zh-CN" altLang="en-US"/>
              <a:t>Click to edit master title style</a:t>
            </a:r>
            <a:endParaRPr kumimoji="1"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kumimoji="1" lang="zh-CN" altLang="en-US"/>
              <a:t>Click to edit master text style</a:t>
            </a:r>
            <a:endParaRPr kumimoji="1" lang="zh-CN" altLang="en-US"/>
          </a:p>
          <a:p>
            <a:pPr lvl="1"/>
            <a:r>
              <a:rPr kumimoji="1" lang="zh-CN" altLang="en-US"/>
              <a:t>Level 2</a:t>
            </a:r>
            <a:endParaRPr kumimoji="1" lang="zh-CN" altLang="en-US"/>
          </a:p>
          <a:p>
            <a:pPr lvl="2"/>
            <a:r>
              <a:rPr kumimoji="1" lang="zh-CN" altLang="en-US"/>
              <a:t>Level 3</a:t>
            </a:r>
            <a:endParaRPr kumimoji="1" lang="zh-CN" altLang="en-US"/>
          </a:p>
          <a:p>
            <a:pPr lvl="3"/>
            <a:r>
              <a:rPr kumimoji="1" lang="zh-CN" altLang="en-US"/>
              <a:t>Level 4</a:t>
            </a:r>
            <a:endParaRPr kumimoji="1" lang="zh-CN" altLang="en-US"/>
          </a:p>
          <a:p>
            <a:pPr lvl="4"/>
            <a:r>
              <a:rPr kumimoji="1" lang="zh-CN" altLang="en-US"/>
              <a:t>Level 5</a:t>
            </a:r>
            <a:endParaRPr kumimoji="1" lang="zh-CN" altLang="en-US"/>
          </a:p>
        </p:txBody>
      </p:sp>
      <p:sp>
        <p:nvSpPr>
          <p:cNvPr id="4" name="日期占位符 3"/>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空白">
    <p:bg>
      <p:bgPr>
        <a:no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a:noFill/>
          <a:ln w="9525">
            <a:noFill/>
          </a:ln>
        </p:spPr>
        <p:txBody>
          <a:bodyPr anchor="ctr"/>
          <a:lstStyle/>
          <a:p>
            <a:pPr lvl="0" eaLnBrk="1" fontAlgn="base" hangingPunct="1"/>
            <a:r>
              <a:rPr lang="zh-CN" altLang="en-US" strike="noStrike" noProof="1" dirty="0">
                <a:latin typeface="Eras Medium ITC" panose="020B0602030504020804" pitchFamily="2" charset="0"/>
                <a:ea typeface="Calibri" charset="-122"/>
                <a:cs typeface="+mn-cs"/>
              </a:rPr>
              <a:t> </a:t>
            </a:r>
            <a:endParaRPr lang="zh-CN" altLang="en-US" strike="noStrike" noProof="1" dirty="0">
              <a:latin typeface="Eras Medium ITC" panose="020B0602030504020804" pitchFamily="2" charset="0"/>
            </a:endParaRPr>
          </a:p>
        </p:txBody>
      </p:sp>
      <p:sp>
        <p:nvSpPr>
          <p:cNvPr id="3" name="页脚占位符 2"/>
          <p:cNvSpPr>
            <a:spLocks noGrp="1"/>
          </p:cNvSpPr>
          <p:nvPr>
            <p:ph type="ftr" sz="quarter" idx="11"/>
          </p:nvPr>
        </p:nvSpPr>
        <p:spPr>
          <a:xfrm>
            <a:off x="7753350" y="6356350"/>
            <a:ext cx="4114800" cy="365125"/>
          </a:xfrm>
          <a:prstGeom prst="rect">
            <a:avLst/>
          </a:prstGeom>
          <a:noFill/>
          <a:ln w="9525">
            <a:noFill/>
          </a:ln>
        </p:spPr>
        <p:txBody>
          <a:bodyPr anchor="ctr"/>
          <a:lstStyle/>
          <a:p>
            <a:pPr lvl="0" eaLnBrk="1" fontAlgn="base" hangingPunct="1"/>
            <a:r>
              <a:rPr lang="zh-CN" altLang="en-US" strike="noStrike" noProof="1" dirty="0">
                <a:latin typeface="Eras Medium ITC" panose="020B0602030504020804" pitchFamily="2" charset="0"/>
                <a:ea typeface="Calibri" charset="-122"/>
                <a:cs typeface="+mn-cs"/>
              </a:rPr>
              <a:t> </a:t>
            </a:r>
            <a:endParaRPr lang="zh-CN" altLang="en-US" strike="noStrike" noProof="1" dirty="0">
              <a:latin typeface="Eras Medium ITC" panose="020B0602030504020804" pitchFamily="2" charset="0"/>
            </a:endParaRPr>
          </a:p>
        </p:txBody>
      </p:sp>
      <p:pic>
        <p:nvPicPr>
          <p:cNvPr id="4" name="图片 3" descr="logo"/>
          <p:cNvPicPr>
            <a:picLocks noChangeAspect="1"/>
          </p:cNvPicPr>
          <p:nvPr userDrawn="1"/>
        </p:nvPicPr>
        <p:blipFill>
          <a:blip r:embed="rId2"/>
          <a:stretch>
            <a:fillRect/>
          </a:stretch>
        </p:blipFill>
        <p:spPr>
          <a:xfrm>
            <a:off x="79375" y="59690"/>
            <a:ext cx="1301750" cy="553720"/>
          </a:xfrm>
          <a:prstGeom prst="rect">
            <a:avLst/>
          </a:prstGeom>
        </p:spPr>
      </p:pic>
      <p:sp>
        <p:nvSpPr>
          <p:cNvPr id="5" name="文本框 4"/>
          <p:cNvSpPr txBox="1"/>
          <p:nvPr userDrawn="1"/>
        </p:nvSpPr>
        <p:spPr>
          <a:xfrm>
            <a:off x="4764405" y="6445885"/>
            <a:ext cx="2850515" cy="275590"/>
          </a:xfrm>
          <a:prstGeom prst="rect">
            <a:avLst/>
          </a:prstGeom>
          <a:noFill/>
          <a:ln>
            <a:noFill/>
          </a:ln>
          <a:extLst>
            <a:ext uri="{909E8E84-426E-40DD-AFC4-6F175D3DCCD1}">
              <a14:hiddenFill xmlns:a14="http://schemas.microsoft.com/office/drawing/2010/main">
                <a:solidFill>
                  <a:schemeClr val="bg1">
                    <a:lumMod val="65000"/>
                  </a:schemeClr>
                </a:solidFill>
              </a14:hiddenFill>
            </a:ext>
          </a:extLst>
        </p:spPr>
        <p:txBody>
          <a:bodyPr wrap="square" rtlCol="0">
            <a:spAutoFit/>
          </a:bodyPr>
          <a:p>
            <a:r>
              <a:rPr lang="zh-CN" altLang="en-US" sz="1200">
                <a:solidFill>
                  <a:schemeClr val="bg2">
                    <a:lumMod val="50000"/>
                  </a:schemeClr>
                </a:solidFill>
                <a:latin typeface="儷宋 Pro" panose="02020300000000000000" charset="-120"/>
                <a:cs typeface="儷宋 Pro" panose="02020300000000000000" charset="-120"/>
                <a:hlinkClick r:id="rId3" action="ppaction://hlinkfile"/>
              </a:rPr>
              <a:t>QTank</a:t>
            </a:r>
            <a:r>
              <a:rPr lang="en-US" altLang="zh-CN" sz="1200">
                <a:solidFill>
                  <a:schemeClr val="bg2">
                    <a:lumMod val="50000"/>
                  </a:schemeClr>
                </a:solidFill>
                <a:latin typeface="儷宋 Pro" panose="02020300000000000000" charset="-120"/>
                <a:cs typeface="儷宋 Pro" panose="02020300000000000000" charset="-120"/>
                <a:hlinkClick r:id="rId3" action="ppaction://hlinkfile"/>
              </a:rPr>
              <a:t> | www.</a:t>
            </a:r>
            <a:r>
              <a:rPr lang="en-US" altLang="zh-CN" sz="1200">
                <a:solidFill>
                  <a:schemeClr val="bg2">
                    <a:lumMod val="50000"/>
                  </a:schemeClr>
                </a:solidFill>
                <a:uFillTx/>
                <a:latin typeface="儷宋 Pro" panose="02020300000000000000" charset="-120"/>
                <a:cs typeface="儷宋 Pro" panose="02020300000000000000" charset="-120"/>
                <a:hlinkClick r:id="rId3" action="ppaction://hlinkfile"/>
              </a:rPr>
              <a:t>zhiliangclub</a:t>
            </a:r>
            <a:r>
              <a:rPr lang="en-US" altLang="zh-CN" sz="1200">
                <a:solidFill>
                  <a:schemeClr val="bg2">
                    <a:lumMod val="50000"/>
                  </a:schemeClr>
                </a:solidFill>
                <a:latin typeface="儷宋 Pro" panose="02020300000000000000" charset="-120"/>
                <a:cs typeface="儷宋 Pro" panose="02020300000000000000" charset="-120"/>
                <a:hlinkClick r:id="rId3" action="ppaction://hlinkfile"/>
              </a:rPr>
              <a:t>.com</a:t>
            </a:r>
            <a:endParaRPr lang="en-US" altLang="zh-CN" sz="1200">
              <a:solidFill>
                <a:schemeClr val="bg2">
                  <a:lumMod val="50000"/>
                </a:schemeClr>
              </a:solidFill>
              <a:latin typeface="儷宋 Pro" panose="02020300000000000000" charset="-120"/>
              <a:cs typeface="儷宋 Pro" panose="02020300000000000000" charset="-120"/>
              <a:hlinkClick r:id="rId3" action="ppaction://hlinkfile"/>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Click to edit master title style</a:t>
            </a:r>
            <a:endParaRPr kumimoji="1"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Click to edit master text style</a:t>
            </a:r>
            <a:endParaRPr kumimoji="1" lang="zh-CN" altLang="en-US"/>
          </a:p>
          <a:p>
            <a:pPr lvl="1"/>
            <a:r>
              <a:rPr kumimoji="1" lang="zh-CN" altLang="en-US"/>
              <a:t>Level 2</a:t>
            </a:r>
            <a:endParaRPr kumimoji="1" lang="zh-CN" altLang="en-US"/>
          </a:p>
          <a:p>
            <a:pPr lvl="2"/>
            <a:r>
              <a:rPr kumimoji="1" lang="zh-CN" altLang="en-US"/>
              <a:t>Level 3</a:t>
            </a:r>
            <a:endParaRPr kumimoji="1" lang="zh-CN" altLang="en-US"/>
          </a:p>
          <a:p>
            <a:pPr lvl="3"/>
            <a:r>
              <a:rPr kumimoji="1" lang="zh-CN" altLang="en-US"/>
              <a:t>Level 4</a:t>
            </a:r>
            <a:endParaRPr kumimoji="1" lang="zh-CN" altLang="en-US"/>
          </a:p>
          <a:p>
            <a:pPr lvl="4"/>
            <a:r>
              <a:rPr kumimoji="1" lang="zh-CN" altLang="en-US"/>
              <a:t>Level 5</a:t>
            </a:r>
            <a:endParaRPr kumimoji="1"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C48963-C8E2-1E4C-A771-F62A9F2C7DEC}" type="datetimeFigureOut">
              <a:rPr kumimoji="1" lang="zh-CN" altLang="en-US" smtClean="0"/>
            </a:fld>
            <a:endParaRPr kumimoji="1"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F1114B-15D0-654E-97CA-9E77F051A874}" type="slidenum">
              <a:rPr kumimoji="1" lang="zh-CN" altLang="en-US" smtClean="0"/>
            </a:fld>
            <a:endParaRPr kumimoji="1"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sp>
        <p:nvSpPr>
          <p:cNvPr id="1026" name="标题占位符 1"/>
          <p:cNvSpPr>
            <a:spLocks noGrp="1"/>
          </p:cNvSpPr>
          <p:nvPr>
            <p:ph type="title"/>
          </p:nvPr>
        </p:nvSpPr>
        <p:spPr>
          <a:xfrm>
            <a:off x="838200" y="365125"/>
            <a:ext cx="10515600" cy="1325563"/>
          </a:xfrm>
          <a:prstGeom prst="rect">
            <a:avLst/>
          </a:prstGeom>
          <a:noFill/>
          <a:ln w="9525">
            <a:noFill/>
          </a:ln>
        </p:spPr>
        <p:txBody>
          <a:bodyPr anchor="ctr" anchorCtr="0"/>
          <a:p>
            <a:pPr lvl="0"/>
            <a:r>
              <a:rPr lang="zh-CN" altLang="en-US"/>
              <a:t>Click to edit Master title style</a:t>
            </a:r>
            <a:endParaRPr lang="zh-CN" altLang="en-US"/>
          </a:p>
        </p:txBody>
      </p:sp>
      <p:sp>
        <p:nvSpPr>
          <p:cNvPr id="1027" name="文本占位符 2"/>
          <p:cNvSpPr>
            <a:spLocks noGrp="1"/>
          </p:cNvSpPr>
          <p:nvPr>
            <p:ph type="body"/>
          </p:nvPr>
        </p:nvSpPr>
        <p:spPr>
          <a:xfrm>
            <a:off x="838200" y="1825625"/>
            <a:ext cx="10515600" cy="4351338"/>
          </a:xfrm>
          <a:prstGeom prst="rect">
            <a:avLst/>
          </a:prstGeom>
          <a:noFill/>
          <a:ln w="9525">
            <a:noFill/>
          </a:ln>
        </p:spPr>
        <p:txBody>
          <a:bodyPr anchor="t" anchorCtr="0"/>
          <a:p>
            <a:pPr lvl="0"/>
            <a:r>
              <a:rPr lang="zh-CN" altLang="en-US"/>
              <a:t>Click to edit Master text style</a:t>
            </a:r>
            <a:endParaRPr lang="zh-CN" altLang="en-US"/>
          </a:p>
          <a:p>
            <a:pPr lvl="1"/>
            <a:r>
              <a:rPr lang="zh-CN" altLang="en-US"/>
              <a:t>Second level</a:t>
            </a:r>
            <a:endParaRPr lang="zh-CN" altLang="en-US"/>
          </a:p>
          <a:p>
            <a:pPr lvl="2"/>
            <a:r>
              <a:rPr lang="zh-CN" altLang="en-US"/>
              <a:t>Third level</a:t>
            </a:r>
            <a:endParaRPr lang="zh-CN" altLang="en-US"/>
          </a:p>
          <a:p>
            <a:pPr lvl="3"/>
            <a:r>
              <a:rPr lang="zh-CN" altLang="en-US"/>
              <a:t>Fourth level</a:t>
            </a:r>
            <a:endParaRPr lang="zh-CN" altLang="en-US"/>
          </a:p>
          <a:p>
            <a:pPr lvl="4"/>
            <a:r>
              <a:rPr lang="zh-CN" altLang="en-US"/>
              <a:t>Fifth level</a:t>
            </a:r>
            <a:endParaRPr lang="zh-CN" altLang="en-US"/>
          </a:p>
        </p:txBody>
      </p:sp>
      <p:sp>
        <p:nvSpPr>
          <p:cNvPr id="3076" name="日期占位符 3"/>
          <p:cNvSpPr>
            <a:spLocks noGrp="1"/>
          </p:cNvSpPr>
          <p:nvPr>
            <p:ph type="dt" sz="half" idx="2"/>
          </p:nvPr>
        </p:nvSpPr>
        <p:spPr>
          <a:xfrm>
            <a:off x="838200" y="6356350"/>
            <a:ext cx="2743200" cy="365125"/>
          </a:xfrm>
          <a:prstGeom prst="rect">
            <a:avLst/>
          </a:prstGeom>
          <a:noFill/>
          <a:ln w="9525">
            <a:noFill/>
          </a:ln>
        </p:spPr>
        <p:txBody>
          <a:bodyPr anchor="ctr"/>
          <a:lstStyle>
            <a:lvl1pPr>
              <a:defRPr sz="1200">
                <a:solidFill>
                  <a:srgbClr val="898989"/>
                </a:solidFill>
              </a:defRPr>
            </a:lvl1pPr>
          </a:lstStyle>
          <a:p>
            <a:pPr lvl="0" eaLnBrk="1" fontAlgn="base" hangingPunct="1"/>
            <a:endParaRPr lang="zh-CN" altLang="en-US" strike="noStrike" noProof="1" dirty="0">
              <a:latin typeface="Eras Medium ITC" panose="020B0602030504020804" pitchFamily="2" charset="0"/>
            </a:endParaRPr>
          </a:p>
        </p:txBody>
      </p:sp>
      <p:sp>
        <p:nvSpPr>
          <p:cNvPr id="3077" name="页脚占位符 4"/>
          <p:cNvSpPr>
            <a:spLocks noGrp="1"/>
          </p:cNvSpPr>
          <p:nvPr>
            <p:ph type="ftr" sz="quarter" idx="3"/>
          </p:nvPr>
        </p:nvSpPr>
        <p:spPr>
          <a:xfrm>
            <a:off x="4038600" y="6356350"/>
            <a:ext cx="4114800" cy="365125"/>
          </a:xfrm>
          <a:prstGeom prst="rect">
            <a:avLst/>
          </a:prstGeom>
          <a:noFill/>
          <a:ln w="9525">
            <a:noFill/>
          </a:ln>
        </p:spPr>
        <p:txBody>
          <a:bodyPr anchor="ctr"/>
          <a:lstStyle>
            <a:lvl1pPr algn="ctr">
              <a:defRPr sz="1200">
                <a:solidFill>
                  <a:srgbClr val="898989"/>
                </a:solidFill>
              </a:defRPr>
            </a:lvl1pPr>
          </a:lstStyle>
          <a:p>
            <a:pPr lvl="0" eaLnBrk="1" fontAlgn="base" hangingPunct="1"/>
            <a:endParaRPr lang="zh-CN" altLang="en-US" strike="noStrike" noProof="1" dirty="0">
              <a:latin typeface="Eras Medium ITC" panose="020B0602030504020804" pitchFamily="2" charset="0"/>
            </a:endParaRPr>
          </a:p>
        </p:txBody>
      </p:sp>
    </p:spTree>
  </p:cSld>
  <p:clrMap bg1="lt1" tx1="dk1" bg2="lt2" tx2="dk2" accent1="accent1" accent2="accent2" accent3="accent3" accent4="accent4" accent5="accent5" accent6="accent6" hlink="hlink" folHlink="folHlink"/>
  <p:sldLayoutIdLst>
    <p:sldLayoutId id="2147483661" r:id="rId1"/>
  </p:sldLayoutIdLst>
  <p:hf sldNum="0" hdr="0" ftr="0" dt="0"/>
  <p:txStyles>
    <p:titleStyle>
      <a:lvl1pPr marL="0" lvl="0" indent="0" algn="l" defTabSz="914400" eaLnBrk="0" fontAlgn="base" latinLnBrk="0" hangingPunct="0">
        <a:lnSpc>
          <a:spcPct val="90000"/>
        </a:lnSpc>
        <a:spcBef>
          <a:spcPct val="0"/>
        </a:spcBef>
        <a:spcAft>
          <a:spcPct val="0"/>
        </a:spcAft>
        <a:buNone/>
        <a:defRPr sz="4400" b="0" i="0" u="none" kern="1200" baseline="0">
          <a:solidFill>
            <a:schemeClr val="tx1"/>
          </a:solidFill>
          <a:latin typeface="+mj-lt"/>
          <a:ea typeface="+mj-ea"/>
          <a:cs typeface="+mj-cs"/>
        </a:defRPr>
      </a:lvl1pPr>
    </p:titleStyle>
    <p:bodyStyle>
      <a:lvl1pPr marL="228600" lvl="0" indent="-228600" algn="l" defTabSz="914400" eaLnBrk="0" fontAlgn="base" latinLnBrk="0" hangingPunct="0">
        <a:lnSpc>
          <a:spcPct val="90000"/>
        </a:lnSpc>
        <a:spcBef>
          <a:spcPts val="1000"/>
        </a:spcBef>
        <a:spcAft>
          <a:spcPct val="0"/>
        </a:spcAft>
        <a:buFont typeface="Arial" panose="020B0604020202090204" pitchFamily="34" charset="0"/>
        <a:buChar char="•"/>
        <a:defRPr sz="2800" b="0" i="0" u="none" kern="1200" baseline="0">
          <a:solidFill>
            <a:schemeClr val="tx1"/>
          </a:solidFill>
          <a:latin typeface="+mn-lt"/>
          <a:ea typeface="+mn-ea"/>
          <a:cs typeface="+mn-cs"/>
        </a:defRPr>
      </a:lvl1pPr>
      <a:lvl2pPr marL="685800" lvl="1" indent="-228600" algn="l" defTabSz="914400" eaLnBrk="0" fontAlgn="base" latinLnBrk="0" hangingPunct="0">
        <a:lnSpc>
          <a:spcPct val="90000"/>
        </a:lnSpc>
        <a:spcBef>
          <a:spcPts val="500"/>
        </a:spcBef>
        <a:spcAft>
          <a:spcPct val="0"/>
        </a:spcAft>
        <a:buFont typeface="Arial" panose="020B0604020202090204" pitchFamily="34" charset="0"/>
        <a:buChar char="•"/>
        <a:defRPr sz="2400" b="0" i="0" u="none" kern="1200" baseline="0">
          <a:solidFill>
            <a:schemeClr val="tx1"/>
          </a:solidFill>
          <a:latin typeface="+mn-lt"/>
          <a:ea typeface="+mn-ea"/>
          <a:cs typeface="+mn-cs"/>
        </a:defRPr>
      </a:lvl2pPr>
      <a:lvl3pPr marL="1143000" lvl="2" indent="-228600" algn="l" defTabSz="914400" eaLnBrk="0" fontAlgn="base" latinLnBrk="0" hangingPunct="0">
        <a:lnSpc>
          <a:spcPct val="90000"/>
        </a:lnSpc>
        <a:spcBef>
          <a:spcPts val="500"/>
        </a:spcBef>
        <a:spcAft>
          <a:spcPct val="0"/>
        </a:spcAft>
        <a:buFont typeface="Arial" panose="020B0604020202090204" pitchFamily="34" charset="0"/>
        <a:buChar char="•"/>
        <a:defRPr sz="2000" b="0" i="0" u="none" kern="1200" baseline="0">
          <a:solidFill>
            <a:schemeClr val="tx1"/>
          </a:solidFill>
          <a:latin typeface="+mn-lt"/>
          <a:ea typeface="+mn-ea"/>
          <a:cs typeface="+mn-cs"/>
        </a:defRPr>
      </a:lvl3pPr>
      <a:lvl4pPr marL="1600200" lvl="3" indent="-228600" algn="l" defTabSz="914400" eaLnBrk="0" fontAlgn="base" latinLnBrk="0" hangingPunct="0">
        <a:lnSpc>
          <a:spcPct val="90000"/>
        </a:lnSpc>
        <a:spcBef>
          <a:spcPts val="500"/>
        </a:spcBef>
        <a:spcAft>
          <a:spcPct val="0"/>
        </a:spcAft>
        <a:buFont typeface="Arial" panose="020B0604020202090204" pitchFamily="34" charset="0"/>
        <a:buChar char="•"/>
        <a:defRPr sz="1800" b="0" i="0" u="none" kern="1200" baseline="0">
          <a:solidFill>
            <a:schemeClr val="tx1"/>
          </a:solidFill>
          <a:latin typeface="+mn-lt"/>
          <a:ea typeface="+mn-ea"/>
          <a:cs typeface="+mn-cs"/>
        </a:defRPr>
      </a:lvl4pPr>
      <a:lvl5pPr marL="2057400" lvl="4" indent="-228600" algn="l" defTabSz="914400" eaLnBrk="0" fontAlgn="base" latinLnBrk="0" hangingPunct="0">
        <a:lnSpc>
          <a:spcPct val="90000"/>
        </a:lnSpc>
        <a:spcBef>
          <a:spcPts val="500"/>
        </a:spcBef>
        <a:spcAft>
          <a:spcPct val="0"/>
        </a:spcAft>
        <a:buFont typeface="Arial" panose="020B0604020202090204" pitchFamily="34" charset="0"/>
        <a:buChar char="•"/>
        <a:defRPr sz="1800" b="0" i="0" u="none" kern="1200" baseline="0">
          <a:solidFill>
            <a:schemeClr val="tx1"/>
          </a:solidFill>
          <a:latin typeface="+mn-lt"/>
          <a:ea typeface="+mn-ea"/>
          <a:cs typeface="+mn-cs"/>
        </a:defRPr>
      </a:lvl5pPr>
      <a:lvl6pPr marL="2514600" lvl="5" indent="-228600" algn="l" defTabSz="914400" eaLnBrk="0" fontAlgn="base" latinLnBrk="0" hangingPunct="0">
        <a:lnSpc>
          <a:spcPct val="90000"/>
        </a:lnSpc>
        <a:spcBef>
          <a:spcPts val="500"/>
        </a:spcBef>
        <a:spcAft>
          <a:spcPct val="0"/>
        </a:spcAft>
        <a:buFont typeface="Arial" panose="020B0604020202090204" pitchFamily="34" charset="0"/>
        <a:buChar char="•"/>
        <a:defRPr sz="1800" b="0" i="0" u="none" kern="1200" baseline="0">
          <a:solidFill>
            <a:schemeClr val="tx1"/>
          </a:solidFill>
          <a:latin typeface="+mn-lt"/>
          <a:ea typeface="+mn-ea"/>
          <a:cs typeface="+mn-cs"/>
        </a:defRPr>
      </a:lvl6pPr>
      <a:lvl7pPr marL="2971800" lvl="6" indent="-228600" algn="l" defTabSz="914400" eaLnBrk="0" fontAlgn="base" latinLnBrk="0" hangingPunct="0">
        <a:lnSpc>
          <a:spcPct val="90000"/>
        </a:lnSpc>
        <a:spcBef>
          <a:spcPts val="500"/>
        </a:spcBef>
        <a:spcAft>
          <a:spcPct val="0"/>
        </a:spcAft>
        <a:buFont typeface="Arial" panose="020B0604020202090204" pitchFamily="34" charset="0"/>
        <a:buChar char="•"/>
        <a:defRPr sz="1800" b="0" i="0" u="none" kern="1200" baseline="0">
          <a:solidFill>
            <a:schemeClr val="tx1"/>
          </a:solidFill>
          <a:latin typeface="+mn-lt"/>
          <a:ea typeface="+mn-ea"/>
          <a:cs typeface="+mn-cs"/>
        </a:defRPr>
      </a:lvl7pPr>
      <a:lvl8pPr marL="3429000" lvl="7" indent="-228600" algn="l" defTabSz="914400" eaLnBrk="0" fontAlgn="base" latinLnBrk="0" hangingPunct="0">
        <a:lnSpc>
          <a:spcPct val="90000"/>
        </a:lnSpc>
        <a:spcBef>
          <a:spcPts val="500"/>
        </a:spcBef>
        <a:spcAft>
          <a:spcPct val="0"/>
        </a:spcAft>
        <a:buFont typeface="Arial" panose="020B0604020202090204" pitchFamily="34" charset="0"/>
        <a:buChar char="•"/>
        <a:defRPr sz="1800" b="0" i="0" u="none" kern="1200" baseline="0">
          <a:solidFill>
            <a:schemeClr val="tx1"/>
          </a:solidFill>
          <a:latin typeface="+mn-lt"/>
          <a:ea typeface="+mn-ea"/>
          <a:cs typeface="+mn-cs"/>
        </a:defRPr>
      </a:lvl8pPr>
      <a:lvl9pPr marL="3886200" lvl="8" indent="-228600" algn="l" defTabSz="914400" eaLnBrk="0" fontAlgn="base" latinLnBrk="0" hangingPunct="0">
        <a:lnSpc>
          <a:spcPct val="90000"/>
        </a:lnSpc>
        <a:spcBef>
          <a:spcPts val="500"/>
        </a:spcBef>
        <a:spcAft>
          <a:spcPct val="0"/>
        </a:spcAft>
        <a:buFont typeface="Arial" panose="020B0604020202090204" pitchFamily="34" charset="0"/>
        <a:buChar char="•"/>
        <a:defRPr sz="1800" b="0" i="0" u="none" kern="1200" baseline="0">
          <a:solidFill>
            <a:schemeClr val="tx1"/>
          </a:solidFill>
          <a:latin typeface="+mn-lt"/>
          <a:ea typeface="+mn-ea"/>
          <a:cs typeface="+mn-cs"/>
        </a:defRPr>
      </a:lvl9pPr>
    </p:bodyStyle>
    <p:otherStyle>
      <a:lvl1pPr marL="0" lvl="0" indent="0" algn="l" defTabSz="914400" eaLnBrk="0" fontAlgn="base" latinLnBrk="0" hangingPunct="0">
        <a:lnSpc>
          <a:spcPct val="100000"/>
        </a:lnSpc>
        <a:spcBef>
          <a:spcPct val="0"/>
        </a:spcBef>
        <a:spcAft>
          <a:spcPct val="0"/>
        </a:spcAft>
        <a:buFont typeface="Arial" panose="020B0604020202090204" pitchFamily="34" charset="0"/>
        <a:buNone/>
        <a:defRPr sz="1800" b="0" i="0" u="none" kern="1200" baseline="0">
          <a:solidFill>
            <a:schemeClr val="tx1"/>
          </a:solidFill>
          <a:latin typeface="+mn-lt"/>
          <a:ea typeface="+mn-ea"/>
          <a:cs typeface="+mn-cs"/>
        </a:defRPr>
      </a:lvl1pPr>
      <a:lvl2pPr marL="457200" lvl="1" indent="0" algn="l" defTabSz="914400" eaLnBrk="0" fontAlgn="base" latinLnBrk="0" hangingPunct="0">
        <a:lnSpc>
          <a:spcPct val="100000"/>
        </a:lnSpc>
        <a:spcBef>
          <a:spcPct val="0"/>
        </a:spcBef>
        <a:spcAft>
          <a:spcPct val="0"/>
        </a:spcAft>
        <a:buFont typeface="Arial" panose="020B0604020202090204" pitchFamily="34" charset="0"/>
        <a:buNone/>
        <a:defRPr b="0" i="0" u="none" kern="1200" baseline="0">
          <a:solidFill>
            <a:schemeClr val="tx1"/>
          </a:solidFill>
          <a:latin typeface="Eras Medium ITC" panose="020B0602030504020804" pitchFamily="2" charset="0"/>
          <a:ea typeface="Calibri" charset="-122"/>
          <a:cs typeface="+mn-cs"/>
        </a:defRPr>
      </a:lvl2pPr>
      <a:lvl3pPr marL="914400" lvl="2" indent="0" algn="l" defTabSz="914400" eaLnBrk="0" fontAlgn="base" latinLnBrk="0" hangingPunct="0">
        <a:lnSpc>
          <a:spcPct val="100000"/>
        </a:lnSpc>
        <a:spcBef>
          <a:spcPct val="0"/>
        </a:spcBef>
        <a:spcAft>
          <a:spcPct val="0"/>
        </a:spcAft>
        <a:buFont typeface="Arial" panose="020B0604020202090204" pitchFamily="34" charset="0"/>
        <a:buNone/>
        <a:defRPr b="0" i="0" u="none" kern="1200" baseline="0">
          <a:solidFill>
            <a:schemeClr val="tx1"/>
          </a:solidFill>
          <a:latin typeface="Eras Medium ITC" panose="020B0602030504020804" pitchFamily="2" charset="0"/>
          <a:ea typeface="Calibri" charset="-122"/>
          <a:cs typeface="+mn-cs"/>
        </a:defRPr>
      </a:lvl3pPr>
      <a:lvl4pPr marL="1371600" lvl="3" indent="0" algn="l" defTabSz="914400" eaLnBrk="0" fontAlgn="base" latinLnBrk="0" hangingPunct="0">
        <a:lnSpc>
          <a:spcPct val="100000"/>
        </a:lnSpc>
        <a:spcBef>
          <a:spcPct val="0"/>
        </a:spcBef>
        <a:spcAft>
          <a:spcPct val="0"/>
        </a:spcAft>
        <a:buFont typeface="Arial" panose="020B0604020202090204" pitchFamily="34" charset="0"/>
        <a:buNone/>
        <a:defRPr b="0" i="0" u="none" kern="1200" baseline="0">
          <a:solidFill>
            <a:schemeClr val="tx1"/>
          </a:solidFill>
          <a:latin typeface="Eras Medium ITC" panose="020B0602030504020804" pitchFamily="2" charset="0"/>
          <a:ea typeface="Calibri" charset="-122"/>
          <a:cs typeface="+mn-cs"/>
        </a:defRPr>
      </a:lvl4pPr>
      <a:lvl5pPr marL="1828800" lvl="4" indent="0" algn="l" defTabSz="914400" eaLnBrk="0" fontAlgn="base" latinLnBrk="0" hangingPunct="0">
        <a:lnSpc>
          <a:spcPct val="100000"/>
        </a:lnSpc>
        <a:spcBef>
          <a:spcPct val="0"/>
        </a:spcBef>
        <a:spcAft>
          <a:spcPct val="0"/>
        </a:spcAft>
        <a:buFont typeface="Arial" panose="020B0604020202090204" pitchFamily="34" charset="0"/>
        <a:buNone/>
        <a:defRPr b="0" i="0" u="none" kern="1200" baseline="0">
          <a:solidFill>
            <a:schemeClr val="tx1"/>
          </a:solidFill>
          <a:latin typeface="Eras Medium ITC" panose="020B0602030504020804" pitchFamily="2" charset="0"/>
          <a:ea typeface="Calibri" charset="-122"/>
          <a:cs typeface="+mn-cs"/>
        </a:defRPr>
      </a:lvl5pPr>
      <a:lvl6pPr marL="2286000" lvl="5" indent="0" algn="l" defTabSz="914400" eaLnBrk="0" fontAlgn="base" latinLnBrk="0" hangingPunct="0">
        <a:lnSpc>
          <a:spcPct val="100000"/>
        </a:lnSpc>
        <a:spcBef>
          <a:spcPct val="0"/>
        </a:spcBef>
        <a:spcAft>
          <a:spcPct val="0"/>
        </a:spcAft>
        <a:buFont typeface="Arial" panose="020B0604020202090204" pitchFamily="34" charset="0"/>
        <a:buNone/>
        <a:defRPr b="0" i="0" u="none" kern="1200" baseline="0">
          <a:solidFill>
            <a:schemeClr val="tx1"/>
          </a:solidFill>
          <a:latin typeface="Eras Medium ITC" panose="020B0602030504020804" pitchFamily="2" charset="0"/>
          <a:ea typeface="Calibri" charset="-122"/>
          <a:cs typeface="+mn-cs"/>
        </a:defRPr>
      </a:lvl6pPr>
      <a:lvl7pPr marL="2743200" lvl="6" indent="0" algn="l" defTabSz="914400" eaLnBrk="0" fontAlgn="base" latinLnBrk="0" hangingPunct="0">
        <a:lnSpc>
          <a:spcPct val="100000"/>
        </a:lnSpc>
        <a:spcBef>
          <a:spcPct val="0"/>
        </a:spcBef>
        <a:spcAft>
          <a:spcPct val="0"/>
        </a:spcAft>
        <a:buFont typeface="Arial" panose="020B0604020202090204" pitchFamily="34" charset="0"/>
        <a:buNone/>
        <a:defRPr b="0" i="0" u="none" kern="1200" baseline="0">
          <a:solidFill>
            <a:schemeClr val="tx1"/>
          </a:solidFill>
          <a:latin typeface="Eras Medium ITC" panose="020B0602030504020804" pitchFamily="2" charset="0"/>
          <a:ea typeface="Calibri" charset="-122"/>
          <a:cs typeface="+mn-cs"/>
        </a:defRPr>
      </a:lvl7pPr>
      <a:lvl8pPr marL="3200400" lvl="7" indent="0" algn="l" defTabSz="914400" eaLnBrk="0" fontAlgn="base" latinLnBrk="0" hangingPunct="0">
        <a:lnSpc>
          <a:spcPct val="100000"/>
        </a:lnSpc>
        <a:spcBef>
          <a:spcPct val="0"/>
        </a:spcBef>
        <a:spcAft>
          <a:spcPct val="0"/>
        </a:spcAft>
        <a:buFont typeface="Arial" panose="020B0604020202090204" pitchFamily="34" charset="0"/>
        <a:buNone/>
        <a:defRPr b="0" i="0" u="none" kern="1200" baseline="0">
          <a:solidFill>
            <a:schemeClr val="tx1"/>
          </a:solidFill>
          <a:latin typeface="Eras Medium ITC" panose="020B0602030504020804" pitchFamily="2" charset="0"/>
          <a:ea typeface="Calibri" charset="-122"/>
          <a:cs typeface="+mn-cs"/>
        </a:defRPr>
      </a:lvl8pPr>
      <a:lvl9pPr marL="3657600" lvl="8" indent="0" algn="l" defTabSz="914400" eaLnBrk="0" fontAlgn="base" latinLnBrk="0" hangingPunct="0">
        <a:lnSpc>
          <a:spcPct val="100000"/>
        </a:lnSpc>
        <a:spcBef>
          <a:spcPct val="0"/>
        </a:spcBef>
        <a:spcAft>
          <a:spcPct val="0"/>
        </a:spcAft>
        <a:buFont typeface="Arial" panose="020B0604020202090204" pitchFamily="34" charset="0"/>
        <a:buNone/>
        <a:defRPr b="0" i="0" u="none" kern="1200" baseline="0">
          <a:solidFill>
            <a:schemeClr val="tx1"/>
          </a:solidFill>
          <a:latin typeface="Eras Medium ITC" panose="020B0602030504020804" pitchFamily="2" charset="0"/>
          <a:ea typeface="Calibri" charset="-122"/>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png"/><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8FAFC"/>
        </a:solidFill>
        <a:effectLst/>
      </p:bgPr>
    </p:bg>
    <p:spTree>
      <p:nvGrpSpPr>
        <p:cNvPr id="1" name=""/>
        <p:cNvGrpSpPr/>
        <p:nvPr/>
      </p:nvGrpSpPr>
      <p:grpSpPr/>
      <p:sp>
        <p:nvSpPr>
          <p:cNvPr id="3" name="Rectangle 2"/>
          <p:cNvSpPr/>
          <p:nvPr/>
        </p:nvSpPr>
        <p:spPr>
          <a:xfrm>
            <a:off x="457200" y="457200"/>
            <a:ext cx="73152" cy="5943600"/>
          </a:xfrm>
          <a:prstGeom prst="rect">
            <a:avLst/>
          </a:prstGeom>
          <a:solidFill>
            <a:srgbClr val="0EA5E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4360" y="457200"/>
            <a:ext cx="73152" cy="5943600"/>
          </a:xfrm>
          <a:prstGeom prst="rect">
            <a:avLst/>
          </a:prstGeom>
          <a:solidFill>
            <a:srgbClr val="38BD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457200"/>
            <a:ext cx="73152" cy="5943600"/>
          </a:xfrm>
          <a:prstGeom prst="rect">
            <a:avLst/>
          </a:prstGeom>
          <a:solidFill>
            <a:srgbClr val="22C5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868680" y="457200"/>
            <a:ext cx="73152" cy="5943600"/>
          </a:xfrm>
          <a:prstGeom prst="rect">
            <a:avLst/>
          </a:prstGeom>
          <a:solidFill>
            <a:srgbClr val="FB923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1097280" y="1371600"/>
            <a:ext cx="9875520" cy="4389120"/>
          </a:xfrm>
          <a:prstGeom prst="roundRect">
            <a:avLst/>
          </a:prstGeom>
          <a:solidFill>
            <a:srgbClr val="FFFFFF"/>
          </a:solidFill>
          <a:ln>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lIns="365760" tIns="457200"/>
          <a:lstStyle/>
          <a:p>
            <a:pPr algn="ctr">
              <a:defRPr sz="4400" b="1">
                <a:solidFill>
                  <a:srgbClr val="0EA5E9"/>
                </a:solidFill>
              </a:defRPr>
            </a:pPr>
            <a:r>
              <a:t>Lean Production Practical Training Workbook</a:t>
            </a:r>
          </a:p>
          <a:p>
            <a:pPr>
              <a:defRPr sz="1800">
                <a:solidFill>
                  <a:srgbClr val="64748B"/>
                </a:solidFill>
              </a:defRPr>
            </a:pPr>
            <a:r>
              <a:t>Core tools: 5S/TPM/VSM/SMED/kanban with 10+ case studies — for production managers and lean champions</a:t>
            </a:r>
          </a:p>
          <a:p>
            <a:pPr>
              <a:defRPr sz="1400">
                <a:solidFill>
                  <a:srgbClr val="64748B"/>
                </a:solidFill>
              </a:defRPr>
            </a:pPr>
            <a:r>
              <a:t>QTank</a:t>
            </a:r>
          </a:p>
        </p:txBody>
      </p:sp>
      <p:sp>
        <p:nvSpPr>
          <p:cNvPr id="8" name="TextBox 7"/>
          <p:cNvSpPr txBox="1"/>
          <p:nvPr/>
        </p:nvSpPr>
        <p:spPr>
          <a:xfrm>
            <a:off x="457200" y="6400800"/>
            <a:ext cx="4114800" cy="320040"/>
          </a:xfrm>
          <a:prstGeom prst="rect">
            <a:avLst/>
          </a:prstGeom>
          <a:noFill/>
        </p:spPr>
        <p:txBody>
          <a:bodyPr wrap="none">
            <a:spAutoFit/>
          </a:bodyPr>
          <a:lstStyle/>
          <a:p>
            <a:pPr>
              <a:defRPr sz="1000">
                <a:solidFill>
                  <a:srgbClr val="64748B"/>
                </a:solidFill>
              </a:defRPr>
            </a:pPr>
            <a:r>
              <a:t>Knowledge Code 7.1.1 · VSM Value Stream Mapping</a:t>
            </a:r>
          </a:p>
        </p:txBody>
      </p:sp>
      <p:sp>
        <p:nvSpPr>
          <p:cNvPr id="9" name="TextBox 8"/>
          <p:cNvSpPr txBox="1"/>
          <p:nvPr/>
        </p:nvSpPr>
        <p:spPr>
          <a:xfrm>
            <a:off x="4114800" y="6400800"/>
            <a:ext cx="3962095" cy="320040"/>
          </a:xfrm>
          <a:prstGeom prst="rect">
            <a:avLst/>
          </a:prstGeom>
          <a:noFill/>
        </p:spPr>
        <p:txBody>
          <a:bodyPr wrap="none">
            <a:spAutoFit/>
          </a:bodyPr>
          <a:lstStyle/>
          <a:p>
            <a:pPr algn="ctr">
              <a:defRPr sz="1100">
                <a:solidFill>
                  <a:srgbClr val="0EA5E9"/>
                </a:solidFill>
              </a:defRPr>
            </a:pPr>
            <a:r>
              <a:t>qtank.org</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2793684" y="2559207"/>
            <a:ext cx="6318985" cy="701040"/>
          </a:xfrm>
          <a:prstGeom prst="rect">
            <a:avLst/>
          </a:prstGeom>
        </p:spPr>
        <p:txBody>
          <a:bodyPr vert="horz" wrap="square" lIns="91440" tIns="45720" rIns="91440" bIns="45720" rtlCol="0" anchor="t" anchorCtr="0">
            <a:spAutoFit/>
          </a:bodyPr>
          <a:lstStyle/>
          <a:p>
            <a:pPr algn="ctr">
              <a:lnSpc>
                <a:spcPct val="100000"/>
              </a:lnSpc>
              <a:spcBef>
                <a:spcPts val="375"/>
              </a:spcBef>
            </a:pPr>
            <a:r>
              <a:rPr lang="en-US" sz="3600" b="1">
                <a:solidFill>
                  <a:srgbClr val="000000">
                    <a:alpha val="100000"/>
                  </a:srgbClr>
                </a:solidFill>
                <a:latin typeface="Noto Sans SC"/>
                <a:ea typeface="Noto Sans SC"/>
                <a:cs typeface="Noto Sans SC"/>
              </a:rPr>
              <a:t>bdjson not found</a:t>
            </a:r>
            <a:endParaRPr lang="en-US" sz="3600" b="1">
              <a:solidFill>
                <a:srgbClr val="000000">
                  <a:alpha val="100000"/>
                </a:srgbClr>
              </a:solidFill>
              <a:latin typeface="Noto Sans SC"/>
              <a:ea typeface="Noto Sans SC"/>
              <a:cs typeface="Noto Sans SC"/>
            </a:endParaRPr>
          </a:p>
        </p:txBody>
      </p:sp>
      <p:pic>
        <p:nvPicPr>
          <p:cNvPr id="3" name="Picture 3"/>
          <p:cNvPicPr>
            <a:picLocks noChangeAspect="1"/>
          </p:cNvPicPr>
          <p:nvPr/>
        </p:nvPicPr>
        <p:blipFill>
          <a:blip r:embed="rId2"/>
          <a:srcRect/>
          <a:stretch>
            <a:fillRect/>
          </a:stretch>
        </p:blipFill>
        <p:spPr>
          <a:xfrm>
            <a:off x="0" y="0"/>
            <a:ext cx="12192000" cy="6858000"/>
          </a:xfrm>
          <a:prstGeom prst="rect">
            <a:avLst/>
          </a:prstGeom>
        </p:spPr>
      </p:pic>
      <p:sp>
        <p:nvSpPr>
          <p:cNvPr id="4" name="TextBox 4"/>
          <p:cNvSpPr txBox="1"/>
          <p:nvPr/>
        </p:nvSpPr>
        <p:spPr>
          <a:xfrm>
            <a:off x="7492225" y="198162"/>
            <a:ext cx="4405428" cy="977265"/>
          </a:xfrm>
          <a:prstGeom prst="rect">
            <a:avLst/>
          </a:prstGeom>
        </p:spPr>
        <p:txBody>
          <a:bodyPr vert="horz" wrap="square" lIns="91440" tIns="45720" rIns="91440" bIns="45720" rtlCol="0" anchor="b" anchorCtr="0">
            <a:normAutofit/>
          </a:bodyPr>
          <a:lstStyle/>
          <a:p>
            <a:pPr algn="r">
              <a:lnSpc>
                <a:spcPct val="100000"/>
              </a:lnSpc>
              <a:spcBef>
                <a:spcPts val="375"/>
              </a:spcBef>
            </a:pPr>
            <a:r>
              <a:rPr lang="en-US" sz="5250" b="1">
                <a:solidFill>
                  <a:srgbClr val="1338FD">
                    <a:alpha val="100000"/>
                  </a:srgbClr>
                </a:solidFill>
                <a:latin typeface="Noto Sans SC"/>
                <a:ea typeface="Noto Sans SC"/>
                <a:cs typeface="Noto Sans SC"/>
              </a:rPr>
              <a:t>Table of contents</a:t>
            </a:r>
            <a:endParaRPr lang="en-US" sz="5250" b="1">
              <a:solidFill>
                <a:srgbClr val="1338FD">
                  <a:alpha val="100000"/>
                </a:srgbClr>
              </a:solidFill>
              <a:latin typeface="Noto Sans SC"/>
              <a:ea typeface="Noto Sans SC"/>
              <a:cs typeface="Noto Sans SC"/>
            </a:endParaRPr>
          </a:p>
        </p:txBody>
      </p:sp>
      <p:sp>
        <p:nvSpPr>
          <p:cNvPr id="5" name="TextBox 5"/>
          <p:cNvSpPr txBox="1"/>
          <p:nvPr/>
        </p:nvSpPr>
        <p:spPr>
          <a:xfrm>
            <a:off x="9776770" y="663596"/>
            <a:ext cx="2197085" cy="766889"/>
          </a:xfrm>
          <a:prstGeom prst="rect">
            <a:avLst/>
          </a:prstGeom>
        </p:spPr>
        <p:txBody>
          <a:bodyPr vert="horz" wrap="square" lIns="114300" tIns="57150" rIns="114300" bIns="57150" rtlCol="0" anchor="b" anchorCtr="0">
            <a:normAutofit/>
          </a:bodyPr>
          <a:lstStyle/>
          <a:p>
            <a:pPr algn="ctr">
              <a:lnSpc>
                <a:spcPct val="120000"/>
              </a:lnSpc>
            </a:pPr>
            <a:r>
              <a:rPr lang="en-US" sz="1200">
                <a:solidFill>
                  <a:srgbClr val="232323">
                    <a:alpha val="100000"/>
                  </a:srgbClr>
                </a:solidFill>
                <a:latin typeface="Noto Sans SC"/>
                <a:ea typeface="Noto Sans SC"/>
                <a:cs typeface="Noto Sans SC"/>
              </a:rPr>
              <a:t>CATALOGUE</a:t>
            </a:r>
            <a:endParaRPr lang="en-US" sz="1200">
              <a:solidFill>
                <a:srgbClr val="232323">
                  <a:alpha val="100000"/>
                </a:srgbClr>
              </a:solidFill>
              <a:latin typeface="Noto Sans SC"/>
              <a:ea typeface="Noto Sans SC"/>
              <a:cs typeface="Noto Sans SC"/>
            </a:endParaRPr>
          </a:p>
        </p:txBody>
      </p:sp>
      <p:sp>
        <p:nvSpPr>
          <p:cNvPr id="6" name="TextBox 6"/>
          <p:cNvSpPr txBox="1"/>
          <p:nvPr/>
        </p:nvSpPr>
        <p:spPr>
          <a:xfrm>
            <a:off x="5886450" y="1904533"/>
            <a:ext cx="571500" cy="457200"/>
          </a:xfrm>
          <a:prstGeom prst="rect">
            <a:avLst/>
          </a:prstGeom>
        </p:spPr>
        <p:txBody>
          <a:bodyPr vert="horz" wrap="square" lIns="0" tIns="0" rIns="0" bIns="0" rtlCol="0" anchor="t" anchorCtr="0">
            <a:spAutoFit/>
          </a:bodyPr>
          <a:lstStyle/>
          <a:p>
            <a:pPr>
              <a:lnSpc>
                <a:spcPct val="100000"/>
              </a:lnSpc>
              <a:spcBef>
                <a:spcPts val="375"/>
              </a:spcBef>
            </a:pPr>
            <a:r>
              <a:rPr lang="en-US" sz="2700">
                <a:solidFill>
                  <a:schemeClr val="accent1">
                    <a:alpha val="100000"/>
                  </a:schemeClr>
                </a:solidFill>
                <a:latin typeface="Noto Sans SC"/>
                <a:ea typeface="Noto Sans SC"/>
                <a:cs typeface="Noto Sans SC"/>
              </a:rPr>
              <a:t>01</a:t>
            </a:r>
            <a:endParaRPr lang="en-US" sz="2700">
              <a:solidFill>
                <a:schemeClr val="accent1">
                  <a:alpha val="100000"/>
                </a:schemeClr>
              </a:solidFill>
              <a:latin typeface="Noto Sans SC"/>
              <a:ea typeface="Noto Sans SC"/>
              <a:cs typeface="Noto Sans SC"/>
            </a:endParaRPr>
          </a:p>
        </p:txBody>
      </p:sp>
      <p:sp>
        <p:nvSpPr>
          <p:cNvPr id="7" name="TextBox 7"/>
          <p:cNvSpPr txBox="1"/>
          <p:nvPr/>
        </p:nvSpPr>
        <p:spPr>
          <a:xfrm>
            <a:off x="6581775" y="1954067"/>
            <a:ext cx="4210541" cy="281974"/>
          </a:xfrm>
          <a:prstGeom prst="rect">
            <a:avLst/>
          </a:prstGeom>
        </p:spPr>
        <p:txBody>
          <a:bodyPr vert="horz" wrap="square" lIns="0" tIns="0" rIns="0" bIns="0" rtlCol="0" anchor="t" anchorCtr="0">
            <a:spAutoFit/>
          </a:bodyPr>
          <a:lstStyle/>
          <a:p>
            <a:pPr>
              <a:lnSpc>
                <a:spcPct val="100000"/>
              </a:lnSpc>
              <a:spcBef>
                <a:spcPts val="375"/>
              </a:spcBef>
            </a:pPr>
            <a:r>
              <a:rPr lang="en-US" sz="2100">
                <a:solidFill>
                  <a:srgbClr val="232323">
                    <a:alpha val="100000"/>
                  </a:srgbClr>
                </a:solidFill>
                <a:latin typeface="Noto Sans SC"/>
                <a:ea typeface="Noto Sans SC"/>
                <a:cs typeface="Noto Sans SC"/>
              </a:rPr>
              <a:t>Lean Manufacturing Overview</a:t>
            </a:r>
            <a:endParaRPr lang="en-US" sz="2100">
              <a:solidFill>
                <a:srgbClr val="232323">
                  <a:alpha val="100000"/>
                </a:srgbClr>
              </a:solidFill>
              <a:latin typeface="Noto Sans SC"/>
              <a:ea typeface="Noto Sans SC"/>
              <a:cs typeface="Noto Sans SC"/>
            </a:endParaRPr>
          </a:p>
        </p:txBody>
      </p:sp>
      <p:sp>
        <p:nvSpPr>
          <p:cNvPr id="8" name="TextBox 8"/>
          <p:cNvSpPr txBox="1"/>
          <p:nvPr/>
        </p:nvSpPr>
        <p:spPr>
          <a:xfrm>
            <a:off x="5886450" y="2613279"/>
            <a:ext cx="571500" cy="457200"/>
          </a:xfrm>
          <a:prstGeom prst="rect">
            <a:avLst/>
          </a:prstGeom>
        </p:spPr>
        <p:txBody>
          <a:bodyPr vert="horz" wrap="square" lIns="0" tIns="0" rIns="0" bIns="0" rtlCol="0" anchor="t" anchorCtr="0">
            <a:spAutoFit/>
          </a:bodyPr>
          <a:lstStyle/>
          <a:p>
            <a:pPr>
              <a:lnSpc>
                <a:spcPct val="100000"/>
              </a:lnSpc>
              <a:spcBef>
                <a:spcPts val="375"/>
              </a:spcBef>
            </a:pPr>
            <a:r>
              <a:rPr lang="en-US" sz="2700">
                <a:solidFill>
                  <a:schemeClr val="accent1">
                    <a:alpha val="100000"/>
                  </a:schemeClr>
                </a:solidFill>
                <a:latin typeface="Noto Sans SC"/>
                <a:ea typeface="Noto Sans SC"/>
                <a:cs typeface="Noto Sans SC"/>
              </a:rPr>
              <a:t>02</a:t>
            </a:r>
            <a:endParaRPr lang="en-US" sz="2700">
              <a:solidFill>
                <a:schemeClr val="accent1">
                  <a:alpha val="100000"/>
                </a:schemeClr>
              </a:solidFill>
              <a:latin typeface="Noto Sans SC"/>
              <a:ea typeface="Noto Sans SC"/>
              <a:cs typeface="Noto Sans SC"/>
            </a:endParaRPr>
          </a:p>
        </p:txBody>
      </p:sp>
      <p:sp>
        <p:nvSpPr>
          <p:cNvPr id="9" name="TextBox 9"/>
          <p:cNvSpPr txBox="1"/>
          <p:nvPr/>
        </p:nvSpPr>
        <p:spPr>
          <a:xfrm>
            <a:off x="6581775" y="2659000"/>
            <a:ext cx="4210541" cy="281974"/>
          </a:xfrm>
          <a:prstGeom prst="rect">
            <a:avLst/>
          </a:prstGeom>
        </p:spPr>
        <p:txBody>
          <a:bodyPr vert="horz" wrap="square" lIns="0" tIns="0" rIns="0" bIns="0" rtlCol="0" anchor="t" anchorCtr="0">
            <a:spAutoFit/>
          </a:bodyPr>
          <a:lstStyle/>
          <a:p>
            <a:pPr>
              <a:lnSpc>
                <a:spcPct val="100000"/>
              </a:lnSpc>
              <a:spcBef>
                <a:spcPts val="375"/>
              </a:spcBef>
            </a:pPr>
            <a:r>
              <a:rPr lang="en-US" sz="2100">
                <a:solidFill>
                  <a:srgbClr val="232323">
                    <a:alpha val="100000"/>
                  </a:srgbClr>
                </a:solidFill>
                <a:latin typeface="Noto Sans SC"/>
                <a:ea typeface="Noto Sans SC"/>
                <a:cs typeface="Noto Sans SC"/>
              </a:rPr>
              <a:t>Explanation of core lean tools</a:t>
            </a:r>
            <a:endParaRPr lang="en-US" sz="2100">
              <a:solidFill>
                <a:srgbClr val="232323">
                  <a:alpha val="100000"/>
                </a:srgbClr>
              </a:solidFill>
              <a:latin typeface="Noto Sans SC"/>
              <a:ea typeface="Noto Sans SC"/>
              <a:cs typeface="Noto Sans SC"/>
            </a:endParaRPr>
          </a:p>
        </p:txBody>
      </p:sp>
      <p:sp>
        <p:nvSpPr>
          <p:cNvPr id="10" name="TextBox 10"/>
          <p:cNvSpPr txBox="1"/>
          <p:nvPr/>
        </p:nvSpPr>
        <p:spPr>
          <a:xfrm>
            <a:off x="5886450" y="3322026"/>
            <a:ext cx="571500" cy="457200"/>
          </a:xfrm>
          <a:prstGeom prst="rect">
            <a:avLst/>
          </a:prstGeom>
        </p:spPr>
        <p:txBody>
          <a:bodyPr vert="horz" wrap="square" lIns="0" tIns="0" rIns="0" bIns="0" rtlCol="0" anchor="t" anchorCtr="0">
            <a:spAutoFit/>
          </a:bodyPr>
          <a:lstStyle/>
          <a:p>
            <a:pPr>
              <a:lnSpc>
                <a:spcPct val="100000"/>
              </a:lnSpc>
              <a:spcBef>
                <a:spcPts val="375"/>
              </a:spcBef>
            </a:pPr>
            <a:r>
              <a:rPr lang="en-US" sz="2700">
                <a:solidFill>
                  <a:schemeClr val="accent1">
                    <a:alpha val="100000"/>
                  </a:schemeClr>
                </a:solidFill>
                <a:latin typeface="Noto Sans SC"/>
                <a:ea typeface="Noto Sans SC"/>
                <a:cs typeface="Noto Sans SC"/>
              </a:rPr>
              <a:t>03</a:t>
            </a:r>
            <a:endParaRPr lang="en-US" sz="2700">
              <a:solidFill>
                <a:schemeClr val="accent1">
                  <a:alpha val="100000"/>
                </a:schemeClr>
              </a:solidFill>
              <a:latin typeface="Noto Sans SC"/>
              <a:ea typeface="Noto Sans SC"/>
              <a:cs typeface="Noto Sans SC"/>
            </a:endParaRPr>
          </a:p>
        </p:txBody>
      </p:sp>
      <p:sp>
        <p:nvSpPr>
          <p:cNvPr id="11" name="TextBox 11"/>
          <p:cNvSpPr txBox="1"/>
          <p:nvPr/>
        </p:nvSpPr>
        <p:spPr>
          <a:xfrm>
            <a:off x="6581775" y="3377272"/>
            <a:ext cx="4210541" cy="281974"/>
          </a:xfrm>
          <a:prstGeom prst="rect">
            <a:avLst/>
          </a:prstGeom>
        </p:spPr>
        <p:txBody>
          <a:bodyPr vert="horz" wrap="square" lIns="0" tIns="0" rIns="0" bIns="0" rtlCol="0" anchor="t" anchorCtr="0">
            <a:spAutoFit/>
          </a:bodyPr>
          <a:lstStyle/>
          <a:p>
            <a:pPr>
              <a:lnSpc>
                <a:spcPct val="100000"/>
              </a:lnSpc>
              <a:spcBef>
                <a:spcPts val="375"/>
              </a:spcBef>
            </a:pPr>
            <a:r>
              <a:rPr lang="en-US" sz="2100">
                <a:solidFill>
                  <a:srgbClr val="232323">
                    <a:alpha val="100000"/>
                  </a:srgbClr>
                </a:solidFill>
                <a:latin typeface="Noto Sans SC"/>
                <a:ea typeface="Noto Sans SC"/>
                <a:cs typeface="Noto Sans SC"/>
              </a:rPr>
              <a:t>Value Stream Mapping (VSM) Application</a:t>
            </a:r>
            <a:endParaRPr lang="en-US" sz="2100">
              <a:solidFill>
                <a:srgbClr val="232323">
                  <a:alpha val="100000"/>
                </a:srgbClr>
              </a:solidFill>
              <a:latin typeface="Noto Sans SC"/>
              <a:ea typeface="Noto Sans SC"/>
              <a:cs typeface="Noto Sans SC"/>
            </a:endParaRPr>
          </a:p>
        </p:txBody>
      </p:sp>
      <p:sp>
        <p:nvSpPr>
          <p:cNvPr id="12" name="TextBox 12"/>
          <p:cNvSpPr txBox="1"/>
          <p:nvPr/>
        </p:nvSpPr>
        <p:spPr>
          <a:xfrm>
            <a:off x="5895975" y="4030773"/>
            <a:ext cx="561975" cy="457200"/>
          </a:xfrm>
          <a:prstGeom prst="rect">
            <a:avLst/>
          </a:prstGeom>
        </p:spPr>
        <p:txBody>
          <a:bodyPr vert="horz" wrap="square" lIns="0" tIns="0" rIns="0" bIns="0" rtlCol="0" anchor="t" anchorCtr="0">
            <a:spAutoFit/>
          </a:bodyPr>
          <a:lstStyle/>
          <a:p>
            <a:pPr>
              <a:lnSpc>
                <a:spcPct val="100000"/>
              </a:lnSpc>
              <a:spcBef>
                <a:spcPts val="375"/>
              </a:spcBef>
            </a:pPr>
            <a:r>
              <a:rPr lang="en-US" sz="2700">
                <a:solidFill>
                  <a:schemeClr val="accent1">
                    <a:alpha val="100000"/>
                  </a:schemeClr>
                </a:solidFill>
                <a:latin typeface="Noto Sans SC"/>
                <a:ea typeface="Noto Sans SC"/>
                <a:cs typeface="Noto Sans SC"/>
              </a:rPr>
              <a:t>04</a:t>
            </a:r>
            <a:endParaRPr lang="en-US" sz="2700">
              <a:solidFill>
                <a:schemeClr val="accent1">
                  <a:alpha val="100000"/>
                </a:schemeClr>
              </a:solidFill>
              <a:latin typeface="Noto Sans SC"/>
              <a:ea typeface="Noto Sans SC"/>
              <a:cs typeface="Noto Sans SC"/>
            </a:endParaRPr>
          </a:p>
        </p:txBody>
      </p:sp>
      <p:sp>
        <p:nvSpPr>
          <p:cNvPr id="13" name="TextBox 13"/>
          <p:cNvSpPr txBox="1"/>
          <p:nvPr/>
        </p:nvSpPr>
        <p:spPr>
          <a:xfrm>
            <a:off x="6581775" y="4086018"/>
            <a:ext cx="4210541" cy="281974"/>
          </a:xfrm>
          <a:prstGeom prst="rect">
            <a:avLst/>
          </a:prstGeom>
        </p:spPr>
        <p:txBody>
          <a:bodyPr vert="horz" wrap="square" lIns="0" tIns="0" rIns="0" bIns="0" rtlCol="0" anchor="t" anchorCtr="0">
            <a:spAutoFit/>
          </a:bodyPr>
          <a:lstStyle/>
          <a:p>
            <a:pPr>
              <a:lnSpc>
                <a:spcPct val="100000"/>
              </a:lnSpc>
              <a:spcBef>
                <a:spcPts val="375"/>
              </a:spcBef>
            </a:pPr>
            <a:r>
              <a:rPr lang="en-US" sz="2100">
                <a:solidFill>
                  <a:srgbClr val="232323">
                    <a:alpha val="100000"/>
                  </a:srgbClr>
                </a:solidFill>
                <a:latin typeface="Noto Sans SC"/>
                <a:ea typeface="Noto Sans SC"/>
                <a:cs typeface="Noto Sans SC"/>
              </a:rPr>
              <a:t>continuous improvement approach</a:t>
            </a:r>
            <a:endParaRPr lang="en-US" sz="2100">
              <a:solidFill>
                <a:srgbClr val="232323">
                  <a:alpha val="100000"/>
                </a:srgbClr>
              </a:solidFill>
              <a:latin typeface="Noto Sans SC"/>
              <a:ea typeface="Noto Sans SC"/>
              <a:cs typeface="Noto Sans SC"/>
            </a:endParaRPr>
          </a:p>
        </p:txBody>
      </p:sp>
      <p:sp>
        <p:nvSpPr>
          <p:cNvPr id="14" name="TextBox 14"/>
          <p:cNvSpPr txBox="1"/>
          <p:nvPr/>
        </p:nvSpPr>
        <p:spPr>
          <a:xfrm>
            <a:off x="5886450" y="4737858"/>
            <a:ext cx="571500" cy="457200"/>
          </a:xfrm>
          <a:prstGeom prst="rect">
            <a:avLst/>
          </a:prstGeom>
        </p:spPr>
        <p:txBody>
          <a:bodyPr vert="horz" wrap="square" lIns="0" tIns="0" rIns="0" bIns="0" rtlCol="0" anchor="t" anchorCtr="0">
            <a:spAutoFit/>
          </a:bodyPr>
          <a:lstStyle/>
          <a:p>
            <a:pPr>
              <a:lnSpc>
                <a:spcPct val="100000"/>
              </a:lnSpc>
              <a:spcBef>
                <a:spcPts val="375"/>
              </a:spcBef>
            </a:pPr>
            <a:r>
              <a:rPr lang="en-US" sz="2700">
                <a:solidFill>
                  <a:schemeClr val="accent1">
                    <a:alpha val="100000"/>
                  </a:schemeClr>
                </a:solidFill>
                <a:latin typeface="Noto Sans SC"/>
                <a:ea typeface="Noto Sans SC"/>
                <a:cs typeface="Noto Sans SC"/>
              </a:rPr>
              <a:t>05</a:t>
            </a:r>
            <a:endParaRPr lang="en-US" sz="2700">
              <a:solidFill>
                <a:schemeClr val="accent1">
                  <a:alpha val="100000"/>
                </a:schemeClr>
              </a:solidFill>
              <a:latin typeface="Noto Sans SC"/>
              <a:ea typeface="Noto Sans SC"/>
              <a:cs typeface="Noto Sans SC"/>
            </a:endParaRPr>
          </a:p>
        </p:txBody>
      </p:sp>
      <p:sp>
        <p:nvSpPr>
          <p:cNvPr id="15" name="TextBox 15"/>
          <p:cNvSpPr txBox="1"/>
          <p:nvPr/>
        </p:nvSpPr>
        <p:spPr>
          <a:xfrm>
            <a:off x="6581775" y="4762625"/>
            <a:ext cx="4210541" cy="281974"/>
          </a:xfrm>
          <a:prstGeom prst="rect">
            <a:avLst/>
          </a:prstGeom>
        </p:spPr>
        <p:txBody>
          <a:bodyPr vert="horz" wrap="square" lIns="0" tIns="0" rIns="0" bIns="0" rtlCol="0" anchor="t" anchorCtr="0">
            <a:spAutoFit/>
          </a:bodyPr>
          <a:lstStyle/>
          <a:p>
            <a:pPr>
              <a:lnSpc>
                <a:spcPct val="100000"/>
              </a:lnSpc>
              <a:spcBef>
                <a:spcPts val="375"/>
              </a:spcBef>
            </a:pPr>
            <a:r>
              <a:rPr lang="en-US" sz="2100">
                <a:solidFill>
                  <a:srgbClr val="232323">
                    <a:alpha val="100000"/>
                  </a:srgbClr>
                </a:solidFill>
                <a:latin typeface="Noto Sans SC"/>
                <a:ea typeface="Noto Sans SC"/>
                <a:cs typeface="Noto Sans SC"/>
              </a:rPr>
              <a:t>Lean production implementation strategy</a:t>
            </a:r>
            <a:endParaRPr lang="en-US" sz="2100">
              <a:solidFill>
                <a:srgbClr val="232323">
                  <a:alpha val="100000"/>
                </a:srgbClr>
              </a:solidFill>
              <a:latin typeface="Noto Sans SC"/>
              <a:ea typeface="Noto Sans SC"/>
              <a:cs typeface="Noto Sans SC"/>
            </a:endParaRPr>
          </a:p>
        </p:txBody>
      </p:sp>
      <p:sp>
        <p:nvSpPr>
          <p:cNvPr id="16" name="TextBox 16"/>
          <p:cNvSpPr txBox="1"/>
          <p:nvPr/>
        </p:nvSpPr>
        <p:spPr>
          <a:xfrm>
            <a:off x="5889789" y="5437151"/>
            <a:ext cx="571500" cy="457200"/>
          </a:xfrm>
          <a:prstGeom prst="rect">
            <a:avLst/>
          </a:prstGeom>
        </p:spPr>
        <p:txBody>
          <a:bodyPr vert="horz" wrap="square" lIns="0" tIns="0" rIns="0" bIns="0" rtlCol="0" anchor="t" anchorCtr="0">
            <a:spAutoFit/>
          </a:bodyPr>
          <a:lstStyle/>
          <a:p>
            <a:pPr>
              <a:lnSpc>
                <a:spcPct val="100000"/>
              </a:lnSpc>
              <a:spcBef>
                <a:spcPts val="375"/>
              </a:spcBef>
            </a:pPr>
            <a:r>
              <a:rPr lang="en-US" sz="2700">
                <a:solidFill>
                  <a:schemeClr val="accent1">
                    <a:alpha val="100000"/>
                  </a:schemeClr>
                </a:solidFill>
                <a:latin typeface="Noto Sans SC"/>
                <a:ea typeface="Noto Sans SC"/>
                <a:cs typeface="Noto Sans SC"/>
              </a:rPr>
              <a:t>06</a:t>
            </a:r>
            <a:endParaRPr lang="en-US" sz="2700">
              <a:solidFill>
                <a:schemeClr val="accent1">
                  <a:alpha val="100000"/>
                </a:schemeClr>
              </a:solidFill>
              <a:latin typeface="Noto Sans SC"/>
              <a:ea typeface="Noto Sans SC"/>
              <a:cs typeface="Noto Sans SC"/>
            </a:endParaRPr>
          </a:p>
        </p:txBody>
      </p:sp>
      <p:sp>
        <p:nvSpPr>
          <p:cNvPr id="17" name="TextBox 17"/>
          <p:cNvSpPr txBox="1"/>
          <p:nvPr/>
        </p:nvSpPr>
        <p:spPr>
          <a:xfrm>
            <a:off x="6585114" y="5480967"/>
            <a:ext cx="4210541" cy="281974"/>
          </a:xfrm>
          <a:prstGeom prst="rect">
            <a:avLst/>
          </a:prstGeom>
        </p:spPr>
        <p:txBody>
          <a:bodyPr vert="horz" wrap="square" lIns="0" tIns="0" rIns="0" bIns="0" rtlCol="0" anchor="t" anchorCtr="0">
            <a:spAutoFit/>
          </a:bodyPr>
          <a:lstStyle/>
          <a:p>
            <a:pPr>
              <a:lnSpc>
                <a:spcPct val="100000"/>
              </a:lnSpc>
              <a:spcBef>
                <a:spcPts val="375"/>
              </a:spcBef>
            </a:pPr>
            <a:r>
              <a:rPr lang="en-US" sz="2100">
                <a:solidFill>
                  <a:srgbClr val="232323">
                    <a:alpha val="100000"/>
                  </a:srgbClr>
                </a:solidFill>
                <a:latin typeface="Noto Sans SC"/>
                <a:ea typeface="Noto Sans SC"/>
                <a:cs typeface="Noto Sans SC"/>
              </a:rPr>
              <a:t>Enterprise practical case analysis</a:t>
            </a:r>
            <a:endParaRPr lang="en-US" sz="2100">
              <a:solidFill>
                <a:srgbClr val="232323">
                  <a:alpha val="100000"/>
                </a:srgbClr>
              </a:solidFill>
              <a:latin typeface="Noto Sans SC"/>
              <a:ea typeface="Noto Sans SC"/>
              <a:cs typeface="Noto Sans SC"/>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5356704" y="2388266"/>
            <a:ext cx="5981700" cy="1371600"/>
          </a:xfrm>
          <a:prstGeom prst="rect">
            <a:avLst/>
          </a:prstGeom>
        </p:spPr>
        <p:txBody>
          <a:bodyPr vert="horz" wrap="square" lIns="114300" tIns="57150" rIns="114300" bIns="57150" rtlCol="0" anchor="t" anchorCtr="0">
            <a:spAutoFit/>
          </a:bodyPr>
          <a:lstStyle/>
          <a:p>
            <a:pPr algn="r">
              <a:lnSpc>
                <a:spcPct val="120000"/>
              </a:lnSpc>
            </a:pPr>
            <a:r>
              <a:rPr lang="en-US" sz="6600" b="1">
                <a:solidFill>
                  <a:srgbClr val="1338FD">
                    <a:alpha val="100000"/>
                  </a:srgbClr>
                </a:solidFill>
                <a:latin typeface="Noto Sans SC"/>
                <a:ea typeface="Noto Sans SC"/>
                <a:cs typeface="Noto Sans SC"/>
              </a:rPr>
              <a:t>01</a:t>
            </a:r>
            <a:endParaRPr lang="en-US" sz="6600" b="1">
              <a:solidFill>
                <a:srgbClr val="1338FD">
                  <a:alpha val="100000"/>
                </a:srgbClr>
              </a:solidFill>
              <a:latin typeface="Noto Sans SC"/>
              <a:ea typeface="Noto Sans SC"/>
              <a:cs typeface="Noto Sans SC"/>
            </a:endParaRPr>
          </a:p>
        </p:txBody>
      </p:sp>
      <p:sp>
        <p:nvSpPr>
          <p:cNvPr id="3" name="TextBox 3"/>
          <p:cNvSpPr txBox="1"/>
          <p:nvPr/>
        </p:nvSpPr>
        <p:spPr>
          <a:xfrm>
            <a:off x="853596" y="4258462"/>
            <a:ext cx="10484808" cy="1798058"/>
          </a:xfrm>
          <a:prstGeom prst="rect">
            <a:avLst/>
          </a:prstGeom>
        </p:spPr>
        <p:txBody>
          <a:bodyPr vert="horz" wrap="square" lIns="114300" tIns="57150" rIns="114300" bIns="57150" rtlCol="0" anchor="t" anchorCtr="0">
            <a:normAutofit/>
          </a:bodyPr>
          <a:lstStyle/>
          <a:p>
            <a:pPr algn="r">
              <a:lnSpc>
                <a:spcPct val="120000"/>
              </a:lnSpc>
            </a:pPr>
            <a:r>
              <a:rPr lang="en-US" sz="4050" b="1">
                <a:solidFill>
                  <a:srgbClr val="020A49">
                    <a:alpha val="100000"/>
                  </a:srgbClr>
                </a:solidFill>
                <a:latin typeface="Noto Sans SC"/>
                <a:ea typeface="Noto Sans SC"/>
                <a:cs typeface="Noto Sans SC"/>
              </a:rPr>
              <a:t>Lean Manufacturing Overview</a:t>
            </a:r>
            <a:endParaRPr lang="en-US" sz="4050" b="1">
              <a:solidFill>
                <a:srgbClr val="020A49">
                  <a:alpha val="100000"/>
                </a:srgbClr>
              </a:solidFill>
              <a:latin typeface="Noto Sans SC"/>
              <a:ea typeface="Noto Sans SC"/>
              <a:cs typeface="Noto Sans SC"/>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Definition and core concepts</a:t>
            </a:r>
            <a:endParaRPr lang="en-US" sz="3000" b="1">
              <a:solidFill>
                <a:schemeClr val="dk2">
                  <a:alpha val="100000"/>
                </a:schemeClr>
              </a:solidFill>
              <a:latin typeface="Noto Sans SC"/>
              <a:ea typeface="Noto Sans SC"/>
              <a:cs typeface="Noto Sans SC"/>
            </a:endParaRPr>
          </a:p>
        </p:txBody>
      </p:sp>
      <p:sp>
        <p:nvSpPr>
          <p:cNvPr id="3" name="AutoShape 3"/>
          <p:cNvSpPr/>
          <p:nvPr/>
        </p:nvSpPr>
        <p:spPr>
          <a:xfrm>
            <a:off x="384075" y="1963339"/>
            <a:ext cx="3637467" cy="1772200"/>
          </a:xfrm>
          <a:prstGeom prst="roundRect">
            <a:avLst>
              <a:gd name="adj" fmla="val 7233"/>
            </a:avLst>
          </a:prstGeom>
          <a:solidFill>
            <a:schemeClr val="lt2">
              <a:alpha val="61000"/>
            </a:schemeClr>
          </a:solidFill>
        </p:spPr>
      </p:sp>
      <p:sp>
        <p:nvSpPr>
          <p:cNvPr id="4" name="TextBox 4"/>
          <p:cNvSpPr txBox="1"/>
          <p:nvPr/>
        </p:nvSpPr>
        <p:spPr>
          <a:xfrm>
            <a:off x="454011" y="2110898"/>
            <a:ext cx="3497596" cy="1379868"/>
          </a:xfrm>
          <a:prstGeom prst="rect">
            <a:avLst/>
          </a:prstGeom>
        </p:spPr>
        <p:txBody>
          <a:bodyPr vert="horz" wrap="square" lIns="66008" tIns="33052" rIns="66008" bIns="33052"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The core goal of lean production is to identify and eliminate seven types of waste (overproduction, waiting, transportation, overprocessing, inventory, movement, defects) in the production process to achieve optimal allocation of resources.</a:t>
            </a:r>
            <a:endParaRPr lang="en-US" sz="1250">
              <a:solidFill>
                <a:schemeClr val="dk1">
                  <a:alpha val="100000"/>
                </a:schemeClr>
              </a:solidFill>
              <a:latin typeface="Noto Sans SC"/>
              <a:ea typeface="Noto Sans SC"/>
              <a:cs typeface="Noto Sans SC"/>
            </a:endParaRPr>
          </a:p>
        </p:txBody>
      </p:sp>
      <p:sp>
        <p:nvSpPr>
          <p:cNvPr id="5" name="TextBox 5"/>
          <p:cNvSpPr txBox="1"/>
          <p:nvPr/>
        </p:nvSpPr>
        <p:spPr>
          <a:xfrm>
            <a:off x="358275" y="1468323"/>
            <a:ext cx="3689067" cy="560391"/>
          </a:xfrm>
          <a:prstGeom prst="rect">
            <a:avLst/>
          </a:prstGeom>
        </p:spPr>
        <p:txBody>
          <a:bodyPr vert="horz" wrap="square" lIns="91440" tIns="45720" rIns="91440" bIns="45720" rtlCol="0" anchor="t" anchorCtr="0">
            <a:noAutofit/>
          </a:bodyPr>
          <a:lstStyle/>
          <a:p>
            <a:pPr algn="l">
              <a:lnSpc>
                <a:spcPct val="100000"/>
              </a:lnSpc>
              <a:spcBef>
                <a:spcPts val="375"/>
              </a:spcBef>
            </a:pPr>
            <a:r>
              <a:rPr lang="en-US" sz="1700" b="1">
                <a:solidFill>
                  <a:schemeClr val="accent1">
                    <a:alpha val="100000"/>
                  </a:schemeClr>
                </a:solidFill>
                <a:latin typeface="Noto Sans SC"/>
                <a:ea typeface="Noto Sans SC"/>
                <a:cs typeface="Noto Sans SC"/>
              </a:rPr>
              <a:t>Eliminate waste</a:t>
            </a:r>
            <a:endParaRPr lang="en-US" sz="1700" b="1">
              <a:solidFill>
                <a:schemeClr val="accent1">
                  <a:alpha val="100000"/>
                </a:schemeClr>
              </a:solidFill>
              <a:latin typeface="Noto Sans SC"/>
              <a:ea typeface="Noto Sans SC"/>
              <a:cs typeface="Noto Sans SC"/>
            </a:endParaRPr>
          </a:p>
        </p:txBody>
      </p:sp>
      <p:sp>
        <p:nvSpPr>
          <p:cNvPr id="6" name="AutoShape 6"/>
          <p:cNvSpPr/>
          <p:nvPr/>
        </p:nvSpPr>
        <p:spPr>
          <a:xfrm>
            <a:off x="4297736" y="1963339"/>
            <a:ext cx="3637467" cy="1772200"/>
          </a:xfrm>
          <a:prstGeom prst="roundRect">
            <a:avLst>
              <a:gd name="adj" fmla="val 7233"/>
            </a:avLst>
          </a:prstGeom>
          <a:solidFill>
            <a:schemeClr val="lt2">
              <a:alpha val="61000"/>
            </a:schemeClr>
          </a:solidFill>
        </p:spPr>
      </p:sp>
      <p:sp>
        <p:nvSpPr>
          <p:cNvPr id="7" name="TextBox 7"/>
          <p:cNvSpPr txBox="1"/>
          <p:nvPr/>
        </p:nvSpPr>
        <p:spPr>
          <a:xfrm>
            <a:off x="4367671" y="2110898"/>
            <a:ext cx="3497596" cy="1379868"/>
          </a:xfrm>
          <a:prstGeom prst="rect">
            <a:avLst/>
          </a:prstGeom>
        </p:spPr>
        <p:txBody>
          <a:bodyPr vert="horz" wrap="square" lIns="66008" tIns="33052" rIns="66008" bIns="33052"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Through the PDCA (plan-do-check-act) cycle and Kaizen (improvement) culture, we continuously optimize processes and improve efficiency and quality.</a:t>
            </a:r>
            <a:endParaRPr lang="en-US" sz="1250">
              <a:solidFill>
                <a:schemeClr val="dk1">
                  <a:alpha val="100000"/>
                </a:schemeClr>
              </a:solidFill>
              <a:latin typeface="Noto Sans SC"/>
              <a:ea typeface="Noto Sans SC"/>
              <a:cs typeface="Noto Sans SC"/>
            </a:endParaRPr>
          </a:p>
        </p:txBody>
      </p:sp>
      <p:sp>
        <p:nvSpPr>
          <p:cNvPr id="8" name="TextBox 8"/>
          <p:cNvSpPr txBox="1"/>
          <p:nvPr/>
        </p:nvSpPr>
        <p:spPr>
          <a:xfrm>
            <a:off x="4271935" y="1468323"/>
            <a:ext cx="3689067" cy="560391"/>
          </a:xfrm>
          <a:prstGeom prst="rect">
            <a:avLst/>
          </a:prstGeom>
        </p:spPr>
        <p:txBody>
          <a:bodyPr vert="horz" wrap="square" lIns="91440" tIns="45720" rIns="91440" bIns="45720" rtlCol="0" anchor="t" anchorCtr="0">
            <a:noAutofit/>
          </a:bodyPr>
          <a:lstStyle/>
          <a:p>
            <a:pPr algn="l">
              <a:lnSpc>
                <a:spcPct val="100000"/>
              </a:lnSpc>
              <a:spcBef>
                <a:spcPts val="375"/>
              </a:spcBef>
            </a:pPr>
            <a:r>
              <a:rPr lang="en-US" sz="1700" b="1">
                <a:solidFill>
                  <a:schemeClr val="accent1">
                    <a:alpha val="100000"/>
                  </a:schemeClr>
                </a:solidFill>
                <a:latin typeface="Noto Sans SC"/>
                <a:ea typeface="Noto Sans SC"/>
                <a:cs typeface="Noto Sans SC"/>
              </a:rPr>
              <a:t>Continuous Improvement</a:t>
            </a:r>
            <a:endParaRPr lang="en-US" sz="1700" b="1">
              <a:solidFill>
                <a:schemeClr val="accent1">
                  <a:alpha val="100000"/>
                </a:schemeClr>
              </a:solidFill>
              <a:latin typeface="Noto Sans SC"/>
              <a:ea typeface="Noto Sans SC"/>
              <a:cs typeface="Noto Sans SC"/>
            </a:endParaRPr>
          </a:p>
        </p:txBody>
      </p:sp>
      <p:sp>
        <p:nvSpPr>
          <p:cNvPr id="9" name="AutoShape 9"/>
          <p:cNvSpPr/>
          <p:nvPr/>
        </p:nvSpPr>
        <p:spPr>
          <a:xfrm>
            <a:off x="2127802" y="4534143"/>
            <a:ext cx="3637467" cy="1772200"/>
          </a:xfrm>
          <a:prstGeom prst="roundRect">
            <a:avLst>
              <a:gd name="adj" fmla="val 7233"/>
            </a:avLst>
          </a:prstGeom>
          <a:solidFill>
            <a:schemeClr val="lt2">
              <a:alpha val="61000"/>
            </a:schemeClr>
          </a:solidFill>
        </p:spPr>
      </p:sp>
      <p:sp>
        <p:nvSpPr>
          <p:cNvPr id="10" name="TextBox 10"/>
          <p:cNvSpPr txBox="1"/>
          <p:nvPr/>
        </p:nvSpPr>
        <p:spPr>
          <a:xfrm>
            <a:off x="2197737" y="4681702"/>
            <a:ext cx="3497596" cy="1379868"/>
          </a:xfrm>
          <a:prstGeom prst="rect">
            <a:avLst/>
          </a:prstGeom>
        </p:spPr>
        <p:txBody>
          <a:bodyPr vert="horz" wrap="square" lIns="66008" tIns="33052" rIns="66008" bIns="33052"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Emphasize the participation and empowerment of front-line employees, and stimulate the team's enthusiasm for proactive improvement through standardized operations and problem-solving training.</a:t>
            </a:r>
            <a:endParaRPr lang="en-US" sz="1250">
              <a:solidFill>
                <a:schemeClr val="dk1">
                  <a:alpha val="100000"/>
                </a:schemeClr>
              </a:solidFill>
              <a:latin typeface="Noto Sans SC"/>
              <a:ea typeface="Noto Sans SC"/>
              <a:cs typeface="Noto Sans SC"/>
            </a:endParaRPr>
          </a:p>
        </p:txBody>
      </p:sp>
      <p:sp>
        <p:nvSpPr>
          <p:cNvPr id="11" name="TextBox 11"/>
          <p:cNvSpPr txBox="1"/>
          <p:nvPr/>
        </p:nvSpPr>
        <p:spPr>
          <a:xfrm>
            <a:off x="2102002" y="4039126"/>
            <a:ext cx="3689067" cy="560391"/>
          </a:xfrm>
          <a:prstGeom prst="rect">
            <a:avLst/>
          </a:prstGeom>
        </p:spPr>
        <p:txBody>
          <a:bodyPr vert="horz" wrap="square" lIns="91440" tIns="45720" rIns="91440" bIns="45720" rtlCol="0" anchor="t" anchorCtr="0">
            <a:noAutofit/>
          </a:bodyPr>
          <a:lstStyle/>
          <a:p>
            <a:pPr algn="l">
              <a:lnSpc>
                <a:spcPct val="100000"/>
              </a:lnSpc>
              <a:spcBef>
                <a:spcPts val="375"/>
              </a:spcBef>
            </a:pPr>
            <a:r>
              <a:rPr lang="en-US" sz="1700" b="1">
                <a:solidFill>
                  <a:schemeClr val="accent1">
                    <a:alpha val="100000"/>
                  </a:schemeClr>
                </a:solidFill>
                <a:latin typeface="Noto Sans SC"/>
                <a:ea typeface="Noto Sans SC"/>
                <a:cs typeface="Noto Sans SC"/>
              </a:rPr>
              <a:t>Respect employees</a:t>
            </a:r>
            <a:endParaRPr lang="en-US" sz="1700" b="1">
              <a:solidFill>
                <a:schemeClr val="accent1">
                  <a:alpha val="100000"/>
                </a:schemeClr>
              </a:solidFill>
              <a:latin typeface="Noto Sans SC"/>
              <a:ea typeface="Noto Sans SC"/>
              <a:cs typeface="Noto Sans SC"/>
            </a:endParaRPr>
          </a:p>
        </p:txBody>
      </p:sp>
      <p:sp>
        <p:nvSpPr>
          <p:cNvPr id="12" name="AutoShape 12"/>
          <p:cNvSpPr/>
          <p:nvPr/>
        </p:nvSpPr>
        <p:spPr>
          <a:xfrm>
            <a:off x="6142390" y="4534143"/>
            <a:ext cx="3637467" cy="1772200"/>
          </a:xfrm>
          <a:prstGeom prst="roundRect">
            <a:avLst>
              <a:gd name="adj" fmla="val 7233"/>
            </a:avLst>
          </a:prstGeom>
          <a:solidFill>
            <a:schemeClr val="lt2">
              <a:alpha val="61000"/>
            </a:schemeClr>
          </a:solidFill>
        </p:spPr>
      </p:sp>
      <p:sp>
        <p:nvSpPr>
          <p:cNvPr id="13" name="TextBox 13"/>
          <p:cNvSpPr txBox="1"/>
          <p:nvPr/>
        </p:nvSpPr>
        <p:spPr>
          <a:xfrm>
            <a:off x="6212325" y="4681702"/>
            <a:ext cx="3497596" cy="1379868"/>
          </a:xfrm>
          <a:prstGeom prst="rect">
            <a:avLst/>
          </a:prstGeom>
        </p:spPr>
        <p:txBody>
          <a:bodyPr vert="horz" wrap="square" lIns="66008" tIns="33052" rIns="66008" bIns="33052"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Establish a continuous flow production system, reduce inventory through the pull mechanism, and achieve on-demand production.</a:t>
            </a:r>
            <a:endParaRPr lang="en-US" sz="1250">
              <a:solidFill>
                <a:schemeClr val="dk1">
                  <a:alpha val="100000"/>
                </a:schemeClr>
              </a:solidFill>
              <a:latin typeface="Noto Sans SC"/>
              <a:ea typeface="Noto Sans SC"/>
              <a:cs typeface="Noto Sans SC"/>
            </a:endParaRPr>
          </a:p>
        </p:txBody>
      </p:sp>
      <p:sp>
        <p:nvSpPr>
          <p:cNvPr id="14" name="TextBox 14"/>
          <p:cNvSpPr txBox="1"/>
          <p:nvPr/>
        </p:nvSpPr>
        <p:spPr>
          <a:xfrm>
            <a:off x="6116589" y="4039126"/>
            <a:ext cx="3689067" cy="560391"/>
          </a:xfrm>
          <a:prstGeom prst="rect">
            <a:avLst/>
          </a:prstGeom>
        </p:spPr>
        <p:txBody>
          <a:bodyPr vert="horz" wrap="square" lIns="91440" tIns="45720" rIns="91440" bIns="45720" rtlCol="0" anchor="t" anchorCtr="0">
            <a:noAutofit/>
          </a:bodyPr>
          <a:lstStyle/>
          <a:p>
            <a:pPr algn="l">
              <a:lnSpc>
                <a:spcPct val="100000"/>
              </a:lnSpc>
              <a:spcBef>
                <a:spcPts val="375"/>
              </a:spcBef>
            </a:pPr>
            <a:r>
              <a:rPr lang="en-US" sz="1700" b="1">
                <a:solidFill>
                  <a:schemeClr val="accent1">
                    <a:alpha val="100000"/>
                  </a:schemeClr>
                </a:solidFill>
                <a:latin typeface="Noto Sans SC"/>
                <a:ea typeface="Noto Sans SC"/>
                <a:cs typeface="Noto Sans SC"/>
              </a:rPr>
              <a:t>flow and pull</a:t>
            </a:r>
            <a:endParaRPr lang="en-US" sz="1700" b="1">
              <a:solidFill>
                <a:schemeClr val="accent1">
                  <a:alpha val="100000"/>
                </a:schemeClr>
              </a:solidFill>
              <a:latin typeface="Noto Sans SC"/>
              <a:ea typeface="Noto Sans SC"/>
              <a:cs typeface="Noto Sans SC"/>
            </a:endParaRPr>
          </a:p>
        </p:txBody>
      </p:sp>
      <p:sp>
        <p:nvSpPr>
          <p:cNvPr id="15" name="AutoShape 15"/>
          <p:cNvSpPr/>
          <p:nvPr/>
        </p:nvSpPr>
        <p:spPr>
          <a:xfrm>
            <a:off x="8177754" y="1963339"/>
            <a:ext cx="3637467" cy="1772200"/>
          </a:xfrm>
          <a:prstGeom prst="roundRect">
            <a:avLst>
              <a:gd name="adj" fmla="val 7233"/>
            </a:avLst>
          </a:prstGeom>
          <a:solidFill>
            <a:schemeClr val="lt2">
              <a:alpha val="61000"/>
            </a:schemeClr>
          </a:solidFill>
        </p:spPr>
      </p:sp>
      <p:sp>
        <p:nvSpPr>
          <p:cNvPr id="16" name="TextBox 16"/>
          <p:cNvSpPr txBox="1"/>
          <p:nvPr/>
        </p:nvSpPr>
        <p:spPr>
          <a:xfrm>
            <a:off x="8247690" y="2110898"/>
            <a:ext cx="3497596" cy="1379868"/>
          </a:xfrm>
          <a:prstGeom prst="rect">
            <a:avLst/>
          </a:prstGeom>
        </p:spPr>
        <p:txBody>
          <a:bodyPr vert="horz" wrap="square" lIns="66008" tIns="33052" rIns="66008" bIns="33052"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All activities are centered around creating value for customers, avoiding non-value-added activities and ensuring that resource investment is directly related to customer needs.</a:t>
            </a:r>
            <a:endParaRPr lang="en-US" sz="1250">
              <a:solidFill>
                <a:schemeClr val="dk1">
                  <a:alpha val="100000"/>
                </a:schemeClr>
              </a:solidFill>
              <a:latin typeface="Noto Sans SC"/>
              <a:ea typeface="Noto Sans SC"/>
              <a:cs typeface="Noto Sans SC"/>
            </a:endParaRPr>
          </a:p>
        </p:txBody>
      </p:sp>
      <p:sp>
        <p:nvSpPr>
          <p:cNvPr id="17" name="TextBox 17"/>
          <p:cNvSpPr txBox="1"/>
          <p:nvPr/>
        </p:nvSpPr>
        <p:spPr>
          <a:xfrm>
            <a:off x="8151954" y="1468323"/>
            <a:ext cx="3689067" cy="560391"/>
          </a:xfrm>
          <a:prstGeom prst="rect">
            <a:avLst/>
          </a:prstGeom>
        </p:spPr>
        <p:txBody>
          <a:bodyPr vert="horz" wrap="square" lIns="91440" tIns="45720" rIns="91440" bIns="45720" rtlCol="0" anchor="t" anchorCtr="0">
            <a:noAutofit/>
          </a:bodyPr>
          <a:lstStyle/>
          <a:p>
            <a:pPr algn="l">
              <a:lnSpc>
                <a:spcPct val="100000"/>
              </a:lnSpc>
              <a:spcBef>
                <a:spcPts val="375"/>
              </a:spcBef>
            </a:pPr>
            <a:r>
              <a:rPr lang="en-US" sz="1700" b="1">
                <a:solidFill>
                  <a:schemeClr val="accent1">
                    <a:alpha val="100000"/>
                  </a:schemeClr>
                </a:solidFill>
                <a:latin typeface="Noto Sans SC"/>
                <a:ea typeface="Noto Sans SC"/>
                <a:cs typeface="Noto Sans SC"/>
              </a:rPr>
              <a:t>customer value orientation</a:t>
            </a:r>
            <a:endParaRPr lang="en-US" sz="1700" b="1">
              <a:solidFill>
                <a:schemeClr val="accent1">
                  <a:alpha val="100000"/>
                </a:schemeClr>
              </a:solidFill>
              <a:latin typeface="Noto Sans SC"/>
              <a:ea typeface="Noto Sans SC"/>
              <a:cs typeface="Noto Sans SC"/>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Freeform 2"/>
          <p:cNvSpPr/>
          <p:nvPr/>
        </p:nvSpPr>
        <p:spPr>
          <a:xfrm>
            <a:off x="2168296" y="1103080"/>
            <a:ext cx="8427314" cy="5483216"/>
          </a:xfrm>
          <a:custGeom>
            <a:avLst/>
            <a:gdLst/>
            <a:ahLst/>
            <a:cxnLst/>
            <a:rect l="l" t="t" r="r" b="b"/>
            <a:pathLst>
              <a:path w="8427314" h="5483216">
                <a:moveTo>
                  <a:pt x="0" y="0"/>
                </a:moveTo>
                <a:cubicBezTo>
                  <a:pt x="1473011" y="817886"/>
                  <a:pt x="2932068" y="1422430"/>
                  <a:pt x="4377170" y="1813635"/>
                </a:cubicBezTo>
                <a:cubicBezTo>
                  <a:pt x="5545640" y="2129952"/>
                  <a:pt x="6833967" y="2331912"/>
                  <a:pt x="8242146" y="2419512"/>
                </a:cubicBezTo>
                <a:lnTo>
                  <a:pt x="8427314" y="2428770"/>
                </a:lnTo>
                <a:lnTo>
                  <a:pt x="8427314" y="3054457"/>
                </a:lnTo>
                <a:lnTo>
                  <a:pt x="8242412" y="3063698"/>
                </a:lnTo>
                <a:cubicBezTo>
                  <a:pt x="6834124" y="3151281"/>
                  <a:pt x="5545713" y="3353246"/>
                  <a:pt x="4377170" y="3669583"/>
                </a:cubicBezTo>
                <a:cubicBezTo>
                  <a:pt x="2932068" y="4060786"/>
                  <a:pt x="1473011" y="4665332"/>
                  <a:pt x="0" y="5483216"/>
                </a:cubicBezTo>
              </a:path>
            </a:pathLst>
          </a:custGeom>
          <a:gradFill>
            <a:gsLst>
              <a:gs pos="0">
                <a:schemeClr val="accent3">
                  <a:alpha val="67000"/>
                </a:schemeClr>
              </a:gs>
              <a:gs pos="96000">
                <a:srgbClr val="EFFFFD">
                  <a:alpha val="0"/>
                </a:srgbClr>
              </a:gs>
            </a:gsLst>
            <a:lin ang="10800000"/>
          </a:gradFill>
        </p:spPr>
      </p:sp>
      <p:sp>
        <p:nvSpPr>
          <p:cNvPr id="3" name="Freeform 3"/>
          <p:cNvSpPr/>
          <p:nvPr/>
        </p:nvSpPr>
        <p:spPr>
          <a:xfrm>
            <a:off x="1733550" y="1087442"/>
            <a:ext cx="10404704" cy="5483216"/>
          </a:xfrm>
          <a:custGeom>
            <a:avLst/>
            <a:gdLst/>
            <a:ahLst/>
            <a:cxnLst/>
            <a:rect l="l" t="t" r="r" b="b"/>
            <a:pathLst>
              <a:path w="6515100" h="3636482">
                <a:moveTo>
                  <a:pt x="0" y="0"/>
                </a:moveTo>
                <a:cubicBezTo>
                  <a:pt x="922353" y="542424"/>
                  <a:pt x="1835969" y="943359"/>
                  <a:pt x="2740847" y="1202807"/>
                </a:cubicBezTo>
                <a:cubicBezTo>
                  <a:pt x="3577029" y="1442558"/>
                  <a:pt x="4511236" y="1583250"/>
                  <a:pt x="5543465" y="1624881"/>
                </a:cubicBezTo>
                <a:cubicBezTo>
                  <a:pt x="5515162" y="1464289"/>
                  <a:pt x="5451689" y="1303697"/>
                  <a:pt x="5353050" y="1143104"/>
                </a:cubicBezTo>
                <a:lnTo>
                  <a:pt x="6513214" y="1817692"/>
                </a:lnTo>
                <a:lnTo>
                  <a:pt x="6515100" y="1817692"/>
                </a:lnTo>
                <a:lnTo>
                  <a:pt x="6513738" y="1817996"/>
                </a:lnTo>
                <a:lnTo>
                  <a:pt x="6515100" y="1818791"/>
                </a:lnTo>
                <a:lnTo>
                  <a:pt x="5353050" y="2494477"/>
                </a:lnTo>
                <a:cubicBezTo>
                  <a:pt x="5451913" y="2333519"/>
                  <a:pt x="5515450" y="2172561"/>
                  <a:pt x="5543662" y="2011603"/>
                </a:cubicBezTo>
                <a:cubicBezTo>
                  <a:pt x="4511350" y="2053215"/>
                  <a:pt x="3577081" y="2193910"/>
                  <a:pt x="2740847" y="2433676"/>
                </a:cubicBezTo>
                <a:cubicBezTo>
                  <a:pt x="1835969" y="2693123"/>
                  <a:pt x="922353" y="3094059"/>
                  <a:pt x="0" y="3636482"/>
                </a:cubicBezTo>
                <a:lnTo>
                  <a:pt x="0" y="0"/>
                </a:lnTo>
              </a:path>
            </a:pathLst>
          </a:custGeom>
          <a:gradFill>
            <a:gsLst>
              <a:gs pos="53000">
                <a:schemeClr val="accent1">
                  <a:alpha val="100000"/>
                </a:schemeClr>
              </a:gs>
              <a:gs pos="96000">
                <a:schemeClr val="dk2">
                  <a:alpha val="0"/>
                </a:schemeClr>
              </a:gs>
            </a:gsLst>
            <a:lin ang="10800000"/>
          </a:gradFill>
        </p:spPr>
      </p:sp>
      <p:cxnSp>
        <p:nvCxnSpPr>
          <p:cNvPr id="4" name="Connector 4"/>
          <p:cNvCxnSpPr/>
          <p:nvPr/>
        </p:nvCxnSpPr>
        <p:spPr>
          <a:xfrm>
            <a:off x="946370" y="3829050"/>
            <a:ext cx="9352060" cy="0"/>
          </a:xfrm>
          <a:prstGeom prst="line">
            <a:avLst/>
          </a:prstGeom>
          <a:ln w="38100">
            <a:solidFill>
              <a:srgbClr val="FFFFFF">
                <a:alpha val="53000"/>
              </a:srgbClr>
            </a:solidFill>
            <a:prstDash val="solid"/>
            <a:headEnd type="none"/>
            <a:tailEnd type="triangle"/>
          </a:ln>
        </p:spPr>
      </p:cxnSp>
      <p:sp>
        <p:nvSpPr>
          <p:cNvPr id="5" name="Freeform 5"/>
          <p:cNvSpPr/>
          <p:nvPr/>
        </p:nvSpPr>
        <p:spPr>
          <a:xfrm>
            <a:off x="10019" y="991331"/>
            <a:ext cx="3177128" cy="5483216"/>
          </a:xfrm>
          <a:custGeom>
            <a:avLst/>
            <a:gdLst/>
            <a:ahLst/>
            <a:cxnLst/>
            <a:rect l="l" t="t" r="r" b="b"/>
            <a:pathLst>
              <a:path w="8427314" h="5483216">
                <a:moveTo>
                  <a:pt x="0" y="0"/>
                </a:moveTo>
                <a:cubicBezTo>
                  <a:pt x="1473011" y="817886"/>
                  <a:pt x="2932068" y="1422430"/>
                  <a:pt x="4377170" y="1813635"/>
                </a:cubicBezTo>
                <a:cubicBezTo>
                  <a:pt x="5545640" y="2129952"/>
                  <a:pt x="6833967" y="2331912"/>
                  <a:pt x="8242146" y="2419512"/>
                </a:cubicBezTo>
                <a:lnTo>
                  <a:pt x="8427314" y="2428770"/>
                </a:lnTo>
                <a:lnTo>
                  <a:pt x="8427314" y="3054457"/>
                </a:lnTo>
                <a:lnTo>
                  <a:pt x="8242412" y="3063698"/>
                </a:lnTo>
                <a:cubicBezTo>
                  <a:pt x="6834124" y="3151281"/>
                  <a:pt x="5545713" y="3353246"/>
                  <a:pt x="4377170" y="3669583"/>
                </a:cubicBezTo>
                <a:cubicBezTo>
                  <a:pt x="2932068" y="4060786"/>
                  <a:pt x="1473011" y="4665332"/>
                  <a:pt x="0" y="5483216"/>
                </a:cubicBezTo>
              </a:path>
            </a:pathLst>
          </a:custGeom>
          <a:gradFill>
            <a:gsLst>
              <a:gs pos="30000">
                <a:schemeClr val="accent3">
                  <a:alpha val="0"/>
                </a:schemeClr>
              </a:gs>
              <a:gs pos="100000">
                <a:schemeClr val="accent3">
                  <a:alpha val="35000"/>
                </a:schemeClr>
              </a:gs>
            </a:gsLst>
            <a:lin ang="10800000"/>
          </a:gradFill>
        </p:spPr>
      </p:sp>
      <p:sp>
        <p:nvSpPr>
          <p:cNvPr id="6" name="AutoShape 6"/>
          <p:cNvSpPr/>
          <p:nvPr/>
        </p:nvSpPr>
        <p:spPr>
          <a:xfrm>
            <a:off x="3438098" y="3732939"/>
            <a:ext cx="192223" cy="192223"/>
          </a:xfrm>
          <a:prstGeom prst="ellipse">
            <a:avLst/>
          </a:prstGeom>
          <a:solidFill>
            <a:srgbClr val="FFFFFF">
              <a:alpha val="100000"/>
            </a:srgbClr>
          </a:solidFill>
        </p:spPr>
        <p:txBody>
          <a:bodyPr vert="horz" wrap="square" lIns="91440" tIns="45720" rIns="91440" bIns="45720" rtlCol="0" anchor="t" anchorCtr="0">
            <a:normAutofit/>
          </a:bodyPr>
          <a:lstStyle/>
          <a:p>
            <a:pPr algn="l">
              <a:lnSpc>
                <a:spcPct val="100000"/>
              </a:lnSpc>
              <a:spcBef>
                <a:spcPts val="375"/>
              </a:spcBef>
              <a:defRPr/>
            </a:pPr>
            <a:endParaRPr lang="en-US" sz="1100"/>
          </a:p>
        </p:txBody>
      </p:sp>
      <p:sp>
        <p:nvSpPr>
          <p:cNvPr id="7" name="AutoShape 7"/>
          <p:cNvSpPr/>
          <p:nvPr/>
        </p:nvSpPr>
        <p:spPr>
          <a:xfrm>
            <a:off x="5327124" y="3732939"/>
            <a:ext cx="192223" cy="192223"/>
          </a:xfrm>
          <a:prstGeom prst="ellipse">
            <a:avLst/>
          </a:prstGeom>
          <a:solidFill>
            <a:srgbClr val="FFFFFF">
              <a:alpha val="100000"/>
            </a:srgbClr>
          </a:solidFill>
        </p:spPr>
      </p:sp>
      <p:sp>
        <p:nvSpPr>
          <p:cNvPr id="8" name="AutoShape 8"/>
          <p:cNvSpPr/>
          <p:nvPr/>
        </p:nvSpPr>
        <p:spPr>
          <a:xfrm>
            <a:off x="7348311" y="3732939"/>
            <a:ext cx="192223" cy="192223"/>
          </a:xfrm>
          <a:prstGeom prst="ellipse">
            <a:avLst/>
          </a:prstGeom>
          <a:solidFill>
            <a:srgbClr val="FFFFFF">
              <a:alpha val="100000"/>
            </a:srgbClr>
          </a:solidFill>
        </p:spPr>
      </p:sp>
      <p:sp>
        <p:nvSpPr>
          <p:cNvPr id="9" name="AutoShape 9"/>
          <p:cNvSpPr/>
          <p:nvPr/>
        </p:nvSpPr>
        <p:spPr>
          <a:xfrm>
            <a:off x="9200208" y="3732939"/>
            <a:ext cx="192223" cy="192223"/>
          </a:xfrm>
          <a:prstGeom prst="ellipse">
            <a:avLst/>
          </a:prstGeom>
          <a:solidFill>
            <a:srgbClr val="FFFFFF">
              <a:alpha val="100000"/>
            </a:srgbClr>
          </a:solidFill>
        </p:spPr>
      </p:sp>
      <p:sp>
        <p:nvSpPr>
          <p:cNvPr id="10" name="TextBox 10"/>
          <p:cNvSpPr txBox="1"/>
          <p:nvPr/>
        </p:nvSpPr>
        <p:spPr>
          <a:xfrm>
            <a:off x="3223994" y="3941348"/>
            <a:ext cx="647700" cy="200025"/>
          </a:xfrm>
          <a:prstGeom prst="rect">
            <a:avLst/>
          </a:prstGeom>
        </p:spPr>
        <p:txBody>
          <a:bodyPr vert="horz" wrap="square" lIns="0" tIns="0" rIns="0" bIns="0" rtlCol="0" anchor="t" anchorCtr="0">
            <a:spAutoFit/>
          </a:bodyPr>
          <a:lstStyle/>
          <a:p>
            <a:pPr algn="ctr">
              <a:lnSpc>
                <a:spcPct val="114000"/>
              </a:lnSpc>
              <a:spcBef>
                <a:spcPct val="0"/>
              </a:spcBef>
            </a:pPr>
            <a:r>
              <a:rPr lang="en-US" sz="1100">
                <a:solidFill>
                  <a:srgbClr val="FFFFFF">
                    <a:alpha val="100000"/>
                  </a:srgbClr>
                </a:solidFill>
                <a:latin typeface="Noto Sans SC"/>
                <a:ea typeface="Noto Sans SC"/>
                <a:cs typeface="Noto Sans SC"/>
              </a:rPr>
              <a:t>1937</a:t>
            </a:r>
            <a:endParaRPr lang="en-US" sz="1100">
              <a:solidFill>
                <a:srgbClr val="FFFFFF">
                  <a:alpha val="100000"/>
                </a:srgbClr>
              </a:solidFill>
              <a:latin typeface="Noto Sans SC"/>
              <a:ea typeface="Noto Sans SC"/>
              <a:cs typeface="Noto Sans SC"/>
            </a:endParaRPr>
          </a:p>
        </p:txBody>
      </p:sp>
      <p:sp>
        <p:nvSpPr>
          <p:cNvPr id="11" name="TextBox 11"/>
          <p:cNvSpPr txBox="1"/>
          <p:nvPr/>
        </p:nvSpPr>
        <p:spPr>
          <a:xfrm>
            <a:off x="5119915" y="3941348"/>
            <a:ext cx="647700" cy="200025"/>
          </a:xfrm>
          <a:prstGeom prst="rect">
            <a:avLst/>
          </a:prstGeom>
          <a:noFill/>
        </p:spPr>
        <p:txBody>
          <a:bodyPr vert="horz" wrap="square" lIns="0" tIns="0" rIns="0" bIns="0" rtlCol="0" anchor="t" anchorCtr="0">
            <a:spAutoFit/>
          </a:bodyPr>
          <a:lstStyle/>
          <a:p>
            <a:pPr algn="ctr">
              <a:lnSpc>
                <a:spcPct val="114000"/>
              </a:lnSpc>
              <a:spcBef>
                <a:spcPct val="0"/>
              </a:spcBef>
            </a:pPr>
            <a:r>
              <a:rPr lang="en-US" sz="1100">
                <a:solidFill>
                  <a:srgbClr val="FFFFFF">
                    <a:alpha val="100000"/>
                  </a:srgbClr>
                </a:solidFill>
                <a:latin typeface="Noto Sans SC"/>
                <a:ea typeface="Noto Sans SC"/>
                <a:cs typeface="Noto Sans SC"/>
              </a:rPr>
              <a:t>1973</a:t>
            </a:r>
            <a:endParaRPr lang="en-US" sz="1100">
              <a:solidFill>
                <a:srgbClr val="FFFFFF">
                  <a:alpha val="100000"/>
                </a:srgbClr>
              </a:solidFill>
              <a:latin typeface="Noto Sans SC"/>
              <a:ea typeface="Noto Sans SC"/>
              <a:cs typeface="Noto Sans SC"/>
            </a:endParaRPr>
          </a:p>
        </p:txBody>
      </p:sp>
      <p:sp>
        <p:nvSpPr>
          <p:cNvPr id="12" name="TextBox 12"/>
          <p:cNvSpPr txBox="1"/>
          <p:nvPr/>
        </p:nvSpPr>
        <p:spPr>
          <a:xfrm>
            <a:off x="9454036" y="1265974"/>
            <a:ext cx="1485900" cy="238125"/>
          </a:xfrm>
          <a:prstGeom prst="rect">
            <a:avLst/>
          </a:prstGeom>
          <a:noFill/>
        </p:spPr>
        <p:txBody>
          <a:bodyPr vert="horz" wrap="square" lIns="0" tIns="0" rIns="0" bIns="0" rtlCol="0" anchor="t" anchorCtr="0">
            <a:spAutoFit/>
          </a:bodyPr>
          <a:lstStyle/>
          <a:p>
            <a:pPr algn="l">
              <a:lnSpc>
                <a:spcPct val="100000"/>
              </a:lnSpc>
              <a:spcBef>
                <a:spcPct val="0"/>
              </a:spcBef>
            </a:pPr>
            <a:r>
              <a:rPr lang="en-US" sz="1400">
                <a:solidFill>
                  <a:schemeClr val="dk2">
                    <a:alpha val="100000"/>
                  </a:schemeClr>
                </a:solidFill>
                <a:latin typeface="Noto Sans SC"/>
                <a:ea typeface="Noto Sans SC"/>
                <a:cs typeface="Noto Sans SC"/>
              </a:rPr>
              <a:t>digital transformation</a:t>
            </a:r>
            <a:endParaRPr lang="en-US" sz="1400">
              <a:solidFill>
                <a:schemeClr val="dk2">
                  <a:alpha val="100000"/>
                </a:schemeClr>
              </a:solidFill>
              <a:latin typeface="Noto Sans SC"/>
              <a:ea typeface="Noto Sans SC"/>
              <a:cs typeface="Noto Sans SC"/>
            </a:endParaRPr>
          </a:p>
        </p:txBody>
      </p:sp>
      <p:sp>
        <p:nvSpPr>
          <p:cNvPr id="13" name="TextBox 13"/>
          <p:cNvSpPr txBox="1"/>
          <p:nvPr/>
        </p:nvSpPr>
        <p:spPr>
          <a:xfrm>
            <a:off x="9472026" y="1565947"/>
            <a:ext cx="1276350" cy="723900"/>
          </a:xfrm>
          <a:prstGeom prst="rect">
            <a:avLst/>
          </a:prstGeom>
          <a:noFill/>
        </p:spPr>
        <p:txBody>
          <a:bodyPr vert="horz" wrap="square" lIns="0" tIns="0" rIns="0" bIns="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The COVID-19 pandemic has accelerated the application of lean tools in the cloud and digital twins.</a:t>
            </a:r>
            <a:endParaRPr lang="en-US" sz="1000">
              <a:solidFill>
                <a:schemeClr val="dk1">
                  <a:alpha val="100000"/>
                </a:schemeClr>
              </a:solidFill>
              <a:latin typeface="Noto Sans SC"/>
              <a:ea typeface="Noto Sans SC"/>
              <a:cs typeface="Noto Sans SC"/>
            </a:endParaRPr>
          </a:p>
        </p:txBody>
      </p:sp>
      <p:cxnSp>
        <p:nvCxnSpPr>
          <p:cNvPr id="14" name="Connector 14"/>
          <p:cNvCxnSpPr/>
          <p:nvPr/>
        </p:nvCxnSpPr>
        <p:spPr>
          <a:xfrm>
            <a:off x="9298913" y="1371600"/>
            <a:ext cx="0" cy="2336928"/>
          </a:xfrm>
          <a:prstGeom prst="line">
            <a:avLst/>
          </a:prstGeom>
          <a:ln w="12700">
            <a:solidFill>
              <a:schemeClr val="accent1">
                <a:lumMod val="20000"/>
                <a:lumOff val="80000"/>
              </a:schemeClr>
            </a:solidFill>
            <a:prstDash val="dash"/>
            <a:headEnd type="oval"/>
            <a:tailEnd type="none"/>
          </a:ln>
        </p:spPr>
        <p:style>
          <a:lnRef idx="0">
            <a:schemeClr val="accent1"/>
          </a:lnRef>
          <a:fillRef idx="1">
            <a:schemeClr val="accent1"/>
          </a:fillRef>
          <a:effectRef idx="0">
            <a:schemeClr val="accent1"/>
          </a:effectRef>
          <a:fontRef idx="minor">
            <a:schemeClr val="lt1"/>
          </a:fontRef>
        </p:style>
      </p:cxnSp>
      <p:sp>
        <p:nvSpPr>
          <p:cNvPr id="15" name="TextBox 15"/>
          <p:cNvSpPr txBox="1"/>
          <p:nvPr/>
        </p:nvSpPr>
        <p:spPr>
          <a:xfrm>
            <a:off x="7114060" y="3941348"/>
            <a:ext cx="647700" cy="200025"/>
          </a:xfrm>
          <a:prstGeom prst="rect">
            <a:avLst/>
          </a:prstGeom>
          <a:noFill/>
        </p:spPr>
        <p:txBody>
          <a:bodyPr vert="horz" wrap="square" lIns="0" tIns="0" rIns="0" bIns="0" rtlCol="0" anchor="t" anchorCtr="0">
            <a:spAutoFit/>
          </a:bodyPr>
          <a:lstStyle/>
          <a:p>
            <a:pPr algn="ctr">
              <a:lnSpc>
                <a:spcPct val="114000"/>
              </a:lnSpc>
              <a:spcBef>
                <a:spcPct val="0"/>
              </a:spcBef>
            </a:pPr>
            <a:r>
              <a:rPr lang="en-US" sz="1100">
                <a:solidFill>
                  <a:srgbClr val="FFFFFF">
                    <a:alpha val="100000"/>
                  </a:srgbClr>
                </a:solidFill>
                <a:latin typeface="Noto Sans SC"/>
                <a:ea typeface="Noto Sans SC"/>
                <a:cs typeface="Noto Sans SC"/>
              </a:rPr>
              <a:t>2001</a:t>
            </a:r>
            <a:endParaRPr lang="en-US" sz="1100">
              <a:solidFill>
                <a:srgbClr val="FFFFFF">
                  <a:alpha val="100000"/>
                </a:srgbClr>
              </a:solidFill>
              <a:latin typeface="Noto Sans SC"/>
              <a:ea typeface="Noto Sans SC"/>
              <a:cs typeface="Noto Sans SC"/>
            </a:endParaRPr>
          </a:p>
        </p:txBody>
      </p:sp>
      <p:sp>
        <p:nvSpPr>
          <p:cNvPr id="16" name="TextBox 16"/>
          <p:cNvSpPr txBox="1"/>
          <p:nvPr/>
        </p:nvSpPr>
        <p:spPr>
          <a:xfrm>
            <a:off x="8976162" y="3941348"/>
            <a:ext cx="647700" cy="200025"/>
          </a:xfrm>
          <a:prstGeom prst="rect">
            <a:avLst/>
          </a:prstGeom>
          <a:noFill/>
        </p:spPr>
        <p:txBody>
          <a:bodyPr vert="horz" wrap="square" lIns="0" tIns="0" rIns="0" bIns="0" rtlCol="0" anchor="t" anchorCtr="0">
            <a:spAutoFit/>
          </a:bodyPr>
          <a:lstStyle/>
          <a:p>
            <a:pPr algn="ctr">
              <a:lnSpc>
                <a:spcPct val="114000"/>
              </a:lnSpc>
              <a:spcBef>
                <a:spcPct val="0"/>
              </a:spcBef>
            </a:pPr>
            <a:r>
              <a:rPr lang="en-US" sz="1100">
                <a:solidFill>
                  <a:srgbClr val="FFFFFF">
                    <a:alpha val="100000"/>
                  </a:srgbClr>
                </a:solidFill>
                <a:latin typeface="Noto Sans SC"/>
                <a:ea typeface="Noto Sans SC"/>
                <a:cs typeface="Noto Sans SC"/>
              </a:rPr>
              <a:t>2020</a:t>
            </a:r>
            <a:endParaRPr lang="en-US" sz="1100">
              <a:solidFill>
                <a:srgbClr val="FFFFFF">
                  <a:alpha val="100000"/>
                </a:srgbClr>
              </a:solidFill>
              <a:latin typeface="Noto Sans SC"/>
              <a:ea typeface="Noto Sans SC"/>
              <a:cs typeface="Noto Sans SC"/>
            </a:endParaRPr>
          </a:p>
        </p:txBody>
      </p:sp>
      <p:sp>
        <p:nvSpPr>
          <p:cNvPr id="17" name="TextBox 17"/>
          <p:cNvSpPr txBox="1"/>
          <p:nvPr/>
        </p:nvSpPr>
        <p:spPr>
          <a:xfrm>
            <a:off x="7580906" y="1265974"/>
            <a:ext cx="1485900" cy="238125"/>
          </a:xfrm>
          <a:prstGeom prst="rect">
            <a:avLst/>
          </a:prstGeom>
          <a:noFill/>
        </p:spPr>
        <p:txBody>
          <a:bodyPr vert="horz" wrap="square" lIns="0" tIns="0" rIns="0" bIns="0" rtlCol="0" anchor="t" anchorCtr="0">
            <a:spAutoFit/>
          </a:bodyPr>
          <a:lstStyle/>
          <a:p>
            <a:pPr algn="l">
              <a:lnSpc>
                <a:spcPct val="100000"/>
              </a:lnSpc>
              <a:spcBef>
                <a:spcPct val="0"/>
              </a:spcBef>
            </a:pPr>
            <a:r>
              <a:rPr lang="en-US" sz="1400">
                <a:solidFill>
                  <a:schemeClr val="dk2">
                    <a:alpha val="100000"/>
                  </a:schemeClr>
                </a:solidFill>
                <a:latin typeface="Noto Sans SC"/>
                <a:ea typeface="Noto Sans SC"/>
                <a:cs typeface="Noto Sans SC"/>
              </a:rPr>
              <a:t>Lean Six Sigma</a:t>
            </a:r>
            <a:endParaRPr lang="en-US" sz="1400">
              <a:solidFill>
                <a:schemeClr val="dk2">
                  <a:alpha val="100000"/>
                </a:schemeClr>
              </a:solidFill>
              <a:latin typeface="Noto Sans SC"/>
              <a:ea typeface="Noto Sans SC"/>
              <a:cs typeface="Noto Sans SC"/>
            </a:endParaRPr>
          </a:p>
        </p:txBody>
      </p:sp>
      <p:sp>
        <p:nvSpPr>
          <p:cNvPr id="18" name="TextBox 18"/>
          <p:cNvSpPr txBox="1"/>
          <p:nvPr/>
        </p:nvSpPr>
        <p:spPr>
          <a:xfrm>
            <a:off x="7569419" y="1565947"/>
            <a:ext cx="1276350" cy="723900"/>
          </a:xfrm>
          <a:prstGeom prst="rect">
            <a:avLst/>
          </a:prstGeom>
          <a:noFill/>
        </p:spPr>
        <p:txBody>
          <a:bodyPr vert="horz" wrap="square" lIns="0" tIns="0" rIns="0" bIns="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Motorola combines Lean and Six Sigma to form an improvement methodology.</a:t>
            </a:r>
            <a:endParaRPr lang="en-US" sz="1000">
              <a:solidFill>
                <a:schemeClr val="dk1">
                  <a:alpha val="100000"/>
                </a:schemeClr>
              </a:solidFill>
              <a:latin typeface="Noto Sans SC"/>
              <a:ea typeface="Noto Sans SC"/>
              <a:cs typeface="Noto Sans SC"/>
            </a:endParaRPr>
          </a:p>
        </p:txBody>
      </p:sp>
      <p:cxnSp>
        <p:nvCxnSpPr>
          <p:cNvPr id="19" name="Connector 19"/>
          <p:cNvCxnSpPr/>
          <p:nvPr/>
        </p:nvCxnSpPr>
        <p:spPr>
          <a:xfrm>
            <a:off x="7432400" y="1371600"/>
            <a:ext cx="0" cy="2336928"/>
          </a:xfrm>
          <a:prstGeom prst="line">
            <a:avLst/>
          </a:prstGeom>
          <a:ln w="12700">
            <a:solidFill>
              <a:schemeClr val="accent1">
                <a:lumMod val="20000"/>
                <a:lumOff val="80000"/>
              </a:schemeClr>
            </a:solidFill>
            <a:prstDash val="dash"/>
            <a:headEnd type="oval"/>
            <a:tailEnd type="none"/>
          </a:ln>
        </p:spPr>
        <p:style>
          <a:lnRef idx="0">
            <a:schemeClr val="accent1"/>
          </a:lnRef>
          <a:fillRef idx="1">
            <a:schemeClr val="accent1"/>
          </a:fillRef>
          <a:effectRef idx="0">
            <a:schemeClr val="accent1"/>
          </a:effectRef>
          <a:fontRef idx="minor">
            <a:schemeClr val="lt1"/>
          </a:fontRef>
        </p:style>
      </p:cxnSp>
      <p:sp>
        <p:nvSpPr>
          <p:cNvPr id="20" name="TextBox 20"/>
          <p:cNvSpPr txBox="1"/>
          <p:nvPr/>
        </p:nvSpPr>
        <p:spPr>
          <a:xfrm>
            <a:off x="5574659" y="1265974"/>
            <a:ext cx="1539401" cy="238125"/>
          </a:xfrm>
          <a:prstGeom prst="rect">
            <a:avLst/>
          </a:prstGeom>
          <a:noFill/>
        </p:spPr>
        <p:txBody>
          <a:bodyPr vert="horz" wrap="square" lIns="0" tIns="0" rIns="0" bIns="0" rtlCol="0" anchor="t" anchorCtr="0">
            <a:spAutoFit/>
          </a:bodyPr>
          <a:lstStyle/>
          <a:p>
            <a:pPr algn="l">
              <a:lnSpc>
                <a:spcPct val="100000"/>
              </a:lnSpc>
              <a:spcBef>
                <a:spcPct val="0"/>
              </a:spcBef>
            </a:pPr>
            <a:r>
              <a:rPr lang="en-US" sz="1400">
                <a:solidFill>
                  <a:schemeClr val="dk2">
                    <a:alpha val="100000"/>
                  </a:schemeClr>
                </a:solidFill>
                <a:latin typeface="Noto Sans SC"/>
                <a:ea typeface="Noto Sans SC"/>
                <a:cs typeface="Noto Sans SC"/>
              </a:rPr>
              <a:t>oil crisis</a:t>
            </a:r>
            <a:endParaRPr lang="en-US" sz="1400">
              <a:solidFill>
                <a:schemeClr val="dk2">
                  <a:alpha val="100000"/>
                </a:schemeClr>
              </a:solidFill>
              <a:latin typeface="Noto Sans SC"/>
              <a:ea typeface="Noto Sans SC"/>
              <a:cs typeface="Noto Sans SC"/>
            </a:endParaRPr>
          </a:p>
        </p:txBody>
      </p:sp>
      <p:sp>
        <p:nvSpPr>
          <p:cNvPr id="21" name="TextBox 21"/>
          <p:cNvSpPr txBox="1"/>
          <p:nvPr/>
        </p:nvSpPr>
        <p:spPr>
          <a:xfrm>
            <a:off x="5563172" y="1565947"/>
            <a:ext cx="1276350" cy="723900"/>
          </a:xfrm>
          <a:prstGeom prst="rect">
            <a:avLst/>
          </a:prstGeom>
          <a:noFill/>
        </p:spPr>
        <p:txBody>
          <a:bodyPr vert="horz" wrap="square" lIns="0" tIns="0" rIns="0" bIns="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The global energy crisis has highlighted the efficiency of Toyota's production method and attracted industry attention.</a:t>
            </a:r>
            <a:endParaRPr lang="en-US" sz="1000">
              <a:solidFill>
                <a:schemeClr val="dk1">
                  <a:alpha val="100000"/>
                </a:schemeClr>
              </a:solidFill>
              <a:latin typeface="Noto Sans SC"/>
              <a:ea typeface="Noto Sans SC"/>
              <a:cs typeface="Noto Sans SC"/>
            </a:endParaRPr>
          </a:p>
        </p:txBody>
      </p:sp>
      <p:cxnSp>
        <p:nvCxnSpPr>
          <p:cNvPr id="22" name="Connector 22"/>
          <p:cNvCxnSpPr/>
          <p:nvPr/>
        </p:nvCxnSpPr>
        <p:spPr>
          <a:xfrm>
            <a:off x="5419536" y="1371600"/>
            <a:ext cx="0" cy="2336928"/>
          </a:xfrm>
          <a:prstGeom prst="line">
            <a:avLst/>
          </a:prstGeom>
          <a:ln w="12700">
            <a:solidFill>
              <a:schemeClr val="accent1">
                <a:lumMod val="20000"/>
                <a:lumOff val="80000"/>
              </a:schemeClr>
            </a:solidFill>
            <a:prstDash val="dash"/>
            <a:headEnd type="oval"/>
            <a:tailEnd type="none"/>
          </a:ln>
        </p:spPr>
        <p:style>
          <a:lnRef idx="0">
            <a:schemeClr val="accent1"/>
          </a:lnRef>
          <a:fillRef idx="1">
            <a:schemeClr val="accent1"/>
          </a:fillRef>
          <a:effectRef idx="0">
            <a:schemeClr val="accent1"/>
          </a:effectRef>
          <a:fontRef idx="minor">
            <a:schemeClr val="lt1"/>
          </a:fontRef>
        </p:style>
      </p:cxnSp>
      <p:sp>
        <p:nvSpPr>
          <p:cNvPr id="23" name="TextBox 23"/>
          <p:cNvSpPr txBox="1"/>
          <p:nvPr/>
        </p:nvSpPr>
        <p:spPr>
          <a:xfrm>
            <a:off x="3688709" y="1265974"/>
            <a:ext cx="1485900" cy="238125"/>
          </a:xfrm>
          <a:prstGeom prst="rect">
            <a:avLst/>
          </a:prstGeom>
          <a:noFill/>
        </p:spPr>
        <p:txBody>
          <a:bodyPr vert="horz" wrap="square" lIns="0" tIns="0" rIns="0" bIns="0" rtlCol="0" anchor="t" anchorCtr="0">
            <a:spAutoFit/>
          </a:bodyPr>
          <a:lstStyle/>
          <a:p>
            <a:pPr algn="l">
              <a:lnSpc>
                <a:spcPct val="100000"/>
              </a:lnSpc>
              <a:spcBef>
                <a:spcPct val="0"/>
              </a:spcBef>
            </a:pPr>
            <a:r>
              <a:rPr lang="en-US" sz="1400">
                <a:solidFill>
                  <a:schemeClr val="dk2">
                    <a:alpha val="100000"/>
                  </a:schemeClr>
                </a:solidFill>
                <a:latin typeface="Noto Sans SC"/>
                <a:ea typeface="Noto Sans SC"/>
                <a:cs typeface="Noto Sans SC"/>
              </a:rPr>
              <a:t>Toyota was founded</a:t>
            </a:r>
            <a:endParaRPr lang="en-US" sz="1400">
              <a:solidFill>
                <a:schemeClr val="dk2">
                  <a:alpha val="100000"/>
                </a:schemeClr>
              </a:solidFill>
              <a:latin typeface="Noto Sans SC"/>
              <a:ea typeface="Noto Sans SC"/>
              <a:cs typeface="Noto Sans SC"/>
            </a:endParaRPr>
          </a:p>
        </p:txBody>
      </p:sp>
      <p:sp>
        <p:nvSpPr>
          <p:cNvPr id="24" name="TextBox 24"/>
          <p:cNvSpPr txBox="1"/>
          <p:nvPr/>
        </p:nvSpPr>
        <p:spPr>
          <a:xfrm>
            <a:off x="3677221" y="1565947"/>
            <a:ext cx="1495425" cy="542925"/>
          </a:xfrm>
          <a:prstGeom prst="rect">
            <a:avLst/>
          </a:prstGeom>
          <a:noFill/>
        </p:spPr>
        <p:txBody>
          <a:bodyPr vert="horz" wrap="square" lIns="0" tIns="0" rIns="0" bIns="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Toyota Motor Industry Co., Ltd. was established, laying the foundation for lean production organization.</a:t>
            </a:r>
            <a:endParaRPr lang="en-US" sz="1000">
              <a:solidFill>
                <a:schemeClr val="dk1">
                  <a:alpha val="100000"/>
                </a:schemeClr>
              </a:solidFill>
              <a:latin typeface="Noto Sans SC"/>
              <a:ea typeface="Noto Sans SC"/>
              <a:cs typeface="Noto Sans SC"/>
            </a:endParaRPr>
          </a:p>
        </p:txBody>
      </p:sp>
      <p:cxnSp>
        <p:nvCxnSpPr>
          <p:cNvPr id="25" name="Connector 25"/>
          <p:cNvCxnSpPr/>
          <p:nvPr/>
        </p:nvCxnSpPr>
        <p:spPr>
          <a:xfrm>
            <a:off x="3533586" y="1371600"/>
            <a:ext cx="0" cy="2336928"/>
          </a:xfrm>
          <a:prstGeom prst="line">
            <a:avLst/>
          </a:prstGeom>
          <a:ln w="12700">
            <a:solidFill>
              <a:schemeClr val="accent1">
                <a:lumMod val="20000"/>
                <a:lumOff val="80000"/>
              </a:schemeClr>
            </a:solidFill>
            <a:prstDash val="dash"/>
            <a:headEnd type="oval"/>
            <a:tailEnd type="none"/>
          </a:ln>
        </p:spPr>
        <p:style>
          <a:lnRef idx="0">
            <a:schemeClr val="accent1"/>
          </a:lnRef>
          <a:fillRef idx="1">
            <a:schemeClr val="accent1"/>
          </a:fillRef>
          <a:effectRef idx="0">
            <a:schemeClr val="accent1"/>
          </a:effectRef>
          <a:fontRef idx="minor">
            <a:schemeClr val="lt1"/>
          </a:fontRef>
        </p:style>
      </p:cxnSp>
      <p:sp>
        <p:nvSpPr>
          <p:cNvPr id="26" name="AutoShape 26"/>
          <p:cNvSpPr/>
          <p:nvPr/>
        </p:nvSpPr>
        <p:spPr>
          <a:xfrm>
            <a:off x="414901" y="1329254"/>
            <a:ext cx="1318649" cy="382535"/>
          </a:xfrm>
          <a:prstGeom prst="homePlate">
            <a:avLst>
              <a:gd name="adj" fmla="val 0"/>
            </a:avLst>
          </a:prstGeom>
          <a:solidFill>
            <a:schemeClr val="accent3">
              <a:alpha val="100000"/>
            </a:schemeClr>
          </a:solidFill>
        </p:spPr>
        <p:txBody>
          <a:bodyPr vert="horz" wrap="square" lIns="91440" tIns="45720" rIns="91440" bIns="45720" rtlCol="0" anchor="ctr" anchorCtr="0">
            <a:noAutofit/>
          </a:bodyPr>
          <a:lstStyle/>
          <a:p>
            <a:pPr algn="ctr">
              <a:lnSpc>
                <a:spcPct val="100000"/>
              </a:lnSpc>
              <a:spcBef>
                <a:spcPct val="0"/>
              </a:spcBef>
              <a:defRPr/>
            </a:pPr>
            <a:r>
              <a:rPr lang="en-US" sz="1400">
                <a:solidFill>
                  <a:srgbClr val="FFFFFF">
                    <a:alpha val="100000"/>
                  </a:srgbClr>
                </a:solidFill>
                <a:latin typeface="Noto Sans SC"/>
                <a:ea typeface="Noto Sans SC"/>
                <a:cs typeface="Noto Sans SC"/>
              </a:rPr>
              <a:t>Toyota Origins</a:t>
            </a:r>
            <a:endParaRPr lang="en-US" sz="1100"/>
          </a:p>
        </p:txBody>
      </p:sp>
      <p:sp>
        <p:nvSpPr>
          <p:cNvPr id="27" name="AutoShape 27"/>
          <p:cNvSpPr/>
          <p:nvPr/>
        </p:nvSpPr>
        <p:spPr>
          <a:xfrm>
            <a:off x="408078" y="3454521"/>
            <a:ext cx="2779069" cy="749060"/>
          </a:xfrm>
          <a:prstGeom prst="homePlate">
            <a:avLst>
              <a:gd name="adj" fmla="val 50000"/>
            </a:avLst>
          </a:prstGeom>
          <a:solidFill>
            <a:schemeClr val="accent1">
              <a:alpha val="100000"/>
            </a:schemeClr>
          </a:solidFill>
        </p:spPr>
        <p:txBody>
          <a:bodyPr vert="horz" wrap="square" lIns="91440" tIns="45720" rIns="91440" bIns="45720" rtlCol="0" anchor="ctr" anchorCtr="0">
            <a:noAutofit/>
          </a:bodyPr>
          <a:lstStyle/>
          <a:p>
            <a:pPr algn="ctr">
              <a:lnSpc>
                <a:spcPct val="100000"/>
              </a:lnSpc>
              <a:spcBef>
                <a:spcPct val="0"/>
              </a:spcBef>
              <a:defRPr/>
            </a:pPr>
            <a:r>
              <a:rPr lang="en-US" sz="2000">
                <a:solidFill>
                  <a:srgbClr val="FFFFFF">
                    <a:alpha val="100000"/>
                  </a:srgbClr>
                </a:solidFill>
                <a:latin typeface="Noto Sans SC"/>
                <a:ea typeface="Noto Sans SC"/>
                <a:cs typeface="Noto Sans SC"/>
              </a:rPr>
              <a:t>milestone</a:t>
            </a:r>
            <a:endParaRPr lang="en-US" sz="1100"/>
          </a:p>
        </p:txBody>
      </p:sp>
      <p:sp>
        <p:nvSpPr>
          <p:cNvPr id="28" name="AutoShape 28"/>
          <p:cNvSpPr/>
          <p:nvPr/>
        </p:nvSpPr>
        <p:spPr>
          <a:xfrm>
            <a:off x="414901" y="2395259"/>
            <a:ext cx="1318649" cy="382535"/>
          </a:xfrm>
          <a:prstGeom prst="homePlate">
            <a:avLst>
              <a:gd name="adj" fmla="val 0"/>
            </a:avLst>
          </a:prstGeom>
          <a:solidFill>
            <a:schemeClr val="accent3">
              <a:alpha val="100000"/>
            </a:schemeClr>
          </a:solidFill>
        </p:spPr>
        <p:txBody>
          <a:bodyPr vert="horz" wrap="square" lIns="91440" tIns="45720" rIns="91440" bIns="45720" rtlCol="0" anchor="ctr" anchorCtr="0">
            <a:noAutofit/>
          </a:bodyPr>
          <a:lstStyle/>
          <a:p>
            <a:pPr algn="ctr">
              <a:lnSpc>
                <a:spcPct val="100000"/>
              </a:lnSpc>
              <a:spcBef>
                <a:spcPct val="0"/>
              </a:spcBef>
              <a:defRPr/>
            </a:pPr>
            <a:r>
              <a:rPr lang="en-US" sz="1400">
                <a:solidFill>
                  <a:srgbClr val="FFFFFF">
                    <a:alpha val="100000"/>
                  </a:srgbClr>
                </a:solidFill>
                <a:latin typeface="Noto Sans SC"/>
                <a:ea typeface="Noto Sans SC"/>
                <a:cs typeface="Noto Sans SC"/>
              </a:rPr>
              <a:t>The birth of JIT</a:t>
            </a:r>
            <a:endParaRPr lang="en-US" sz="1100"/>
          </a:p>
        </p:txBody>
      </p:sp>
      <p:sp>
        <p:nvSpPr>
          <p:cNvPr id="29" name="TextBox 29"/>
          <p:cNvSpPr txBox="1"/>
          <p:nvPr/>
        </p:nvSpPr>
        <p:spPr>
          <a:xfrm>
            <a:off x="4110265" y="3484486"/>
            <a:ext cx="647700" cy="200025"/>
          </a:xfrm>
          <a:prstGeom prst="rect">
            <a:avLst/>
          </a:prstGeom>
          <a:noFill/>
        </p:spPr>
        <p:txBody>
          <a:bodyPr vert="horz" wrap="square" lIns="0" tIns="0" rIns="0" bIns="0" rtlCol="0" anchor="t" anchorCtr="0">
            <a:spAutoFit/>
          </a:bodyPr>
          <a:lstStyle/>
          <a:p>
            <a:pPr algn="ctr">
              <a:lnSpc>
                <a:spcPct val="114000"/>
              </a:lnSpc>
              <a:spcBef>
                <a:spcPct val="0"/>
              </a:spcBef>
            </a:pPr>
            <a:r>
              <a:rPr lang="en-US" sz="1100">
                <a:solidFill>
                  <a:srgbClr val="FFFFFF">
                    <a:alpha val="100000"/>
                  </a:srgbClr>
                </a:solidFill>
                <a:latin typeface="Noto Sans SC"/>
                <a:ea typeface="Noto Sans SC"/>
                <a:cs typeface="Noto Sans SC"/>
              </a:rPr>
              <a:t>1953</a:t>
            </a:r>
            <a:endParaRPr lang="en-US" sz="1100">
              <a:solidFill>
                <a:srgbClr val="FFFFFF">
                  <a:alpha val="100000"/>
                </a:srgbClr>
              </a:solidFill>
              <a:latin typeface="Noto Sans SC"/>
              <a:ea typeface="Noto Sans SC"/>
              <a:cs typeface="Noto Sans SC"/>
            </a:endParaRPr>
          </a:p>
        </p:txBody>
      </p:sp>
      <p:sp>
        <p:nvSpPr>
          <p:cNvPr id="30" name="TextBox 30"/>
          <p:cNvSpPr txBox="1"/>
          <p:nvPr/>
        </p:nvSpPr>
        <p:spPr>
          <a:xfrm>
            <a:off x="6018685" y="3484486"/>
            <a:ext cx="647700" cy="200025"/>
          </a:xfrm>
          <a:prstGeom prst="rect">
            <a:avLst/>
          </a:prstGeom>
          <a:noFill/>
        </p:spPr>
        <p:txBody>
          <a:bodyPr vert="horz" wrap="square" lIns="0" tIns="0" rIns="0" bIns="0" rtlCol="0" anchor="t" anchorCtr="0">
            <a:spAutoFit/>
          </a:bodyPr>
          <a:lstStyle/>
          <a:p>
            <a:pPr algn="ctr">
              <a:lnSpc>
                <a:spcPct val="114000"/>
              </a:lnSpc>
              <a:spcBef>
                <a:spcPct val="0"/>
              </a:spcBef>
            </a:pPr>
            <a:r>
              <a:rPr lang="en-US" sz="1100">
                <a:solidFill>
                  <a:srgbClr val="FFFFFF">
                    <a:alpha val="100000"/>
                  </a:srgbClr>
                </a:solidFill>
                <a:latin typeface="Noto Sans SC"/>
                <a:ea typeface="Noto Sans SC"/>
                <a:cs typeface="Noto Sans SC"/>
              </a:rPr>
              <a:t>1990</a:t>
            </a:r>
            <a:endParaRPr lang="en-US" sz="1100">
              <a:solidFill>
                <a:srgbClr val="FFFFFF">
                  <a:alpha val="100000"/>
                </a:srgbClr>
              </a:solidFill>
              <a:latin typeface="Noto Sans SC"/>
              <a:ea typeface="Noto Sans SC"/>
              <a:cs typeface="Noto Sans SC"/>
            </a:endParaRPr>
          </a:p>
        </p:txBody>
      </p:sp>
      <p:sp>
        <p:nvSpPr>
          <p:cNvPr id="31" name="TextBox 31"/>
          <p:cNvSpPr txBox="1"/>
          <p:nvPr/>
        </p:nvSpPr>
        <p:spPr>
          <a:xfrm>
            <a:off x="7947462" y="3484486"/>
            <a:ext cx="647700" cy="200025"/>
          </a:xfrm>
          <a:prstGeom prst="rect">
            <a:avLst/>
          </a:prstGeom>
          <a:noFill/>
        </p:spPr>
        <p:txBody>
          <a:bodyPr vert="horz" wrap="square" lIns="0" tIns="0" rIns="0" bIns="0" rtlCol="0" anchor="t" anchorCtr="0">
            <a:spAutoFit/>
          </a:bodyPr>
          <a:lstStyle/>
          <a:p>
            <a:pPr algn="ctr">
              <a:lnSpc>
                <a:spcPct val="114000"/>
              </a:lnSpc>
              <a:spcBef>
                <a:spcPct val="0"/>
              </a:spcBef>
            </a:pPr>
            <a:r>
              <a:rPr lang="en-US" sz="1100">
                <a:solidFill>
                  <a:srgbClr val="FFFFFF">
                    <a:alpha val="100000"/>
                  </a:srgbClr>
                </a:solidFill>
                <a:latin typeface="Noto Sans SC"/>
                <a:ea typeface="Noto Sans SC"/>
                <a:cs typeface="Noto Sans SC"/>
              </a:rPr>
              <a:t>2010</a:t>
            </a:r>
            <a:endParaRPr lang="en-US" sz="1100">
              <a:solidFill>
                <a:srgbClr val="FFFFFF">
                  <a:alpha val="100000"/>
                </a:srgbClr>
              </a:solidFill>
              <a:latin typeface="Noto Sans SC"/>
              <a:ea typeface="Noto Sans SC"/>
              <a:cs typeface="Noto Sans SC"/>
            </a:endParaRPr>
          </a:p>
        </p:txBody>
      </p:sp>
      <p:sp>
        <p:nvSpPr>
          <p:cNvPr id="32" name="TextBox 32"/>
          <p:cNvSpPr txBox="1"/>
          <p:nvPr/>
        </p:nvSpPr>
        <p:spPr>
          <a:xfrm>
            <a:off x="8437011" y="5481426"/>
            <a:ext cx="1681137" cy="238125"/>
          </a:xfrm>
          <a:prstGeom prst="rect">
            <a:avLst/>
          </a:prstGeom>
          <a:noFill/>
        </p:spPr>
        <p:txBody>
          <a:bodyPr vert="horz" wrap="square" lIns="0" tIns="0" rIns="0" bIns="0" rtlCol="0" anchor="t" anchorCtr="0">
            <a:spAutoFit/>
          </a:bodyPr>
          <a:lstStyle/>
          <a:p>
            <a:pPr algn="l">
              <a:lnSpc>
                <a:spcPct val="100000"/>
              </a:lnSpc>
              <a:spcBef>
                <a:spcPct val="0"/>
              </a:spcBef>
            </a:pPr>
            <a:r>
              <a:rPr lang="en-US" sz="1400">
                <a:solidFill>
                  <a:schemeClr val="dk2">
                    <a:alpha val="100000"/>
                  </a:schemeClr>
                </a:solidFill>
                <a:latin typeface="Noto Sans SC"/>
                <a:ea typeface="Noto Sans SC"/>
                <a:cs typeface="Noto Sans SC"/>
              </a:rPr>
              <a:t>Industry 4.0 Convergence</a:t>
            </a:r>
            <a:endParaRPr lang="en-US" sz="1400">
              <a:solidFill>
                <a:schemeClr val="dk2">
                  <a:alpha val="100000"/>
                </a:schemeClr>
              </a:solidFill>
              <a:latin typeface="Noto Sans SC"/>
              <a:ea typeface="Noto Sans SC"/>
              <a:cs typeface="Noto Sans SC"/>
            </a:endParaRPr>
          </a:p>
        </p:txBody>
      </p:sp>
      <p:sp>
        <p:nvSpPr>
          <p:cNvPr id="33" name="TextBox 33"/>
          <p:cNvSpPr txBox="1"/>
          <p:nvPr/>
        </p:nvSpPr>
        <p:spPr>
          <a:xfrm>
            <a:off x="8451273" y="5747957"/>
            <a:ext cx="1666875" cy="542925"/>
          </a:xfrm>
          <a:prstGeom prst="rect">
            <a:avLst/>
          </a:prstGeom>
          <a:noFill/>
        </p:spPr>
        <p:txBody>
          <a:bodyPr vert="horz" wrap="square" lIns="0" tIns="0" rIns="0" bIns="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Lean production and intelligent manufacturing technology have begun to develop in depth.</a:t>
            </a:r>
            <a:endParaRPr lang="en-US" sz="1000">
              <a:solidFill>
                <a:schemeClr val="dk1">
                  <a:alpha val="100000"/>
                </a:schemeClr>
              </a:solidFill>
              <a:latin typeface="Noto Sans SC"/>
              <a:ea typeface="Noto Sans SC"/>
              <a:cs typeface="Noto Sans SC"/>
            </a:endParaRPr>
          </a:p>
        </p:txBody>
      </p:sp>
      <p:cxnSp>
        <p:nvCxnSpPr>
          <p:cNvPr id="34" name="Connector 34"/>
          <p:cNvCxnSpPr/>
          <p:nvPr/>
        </p:nvCxnSpPr>
        <p:spPr>
          <a:xfrm flipV="1">
            <a:off x="8272363" y="3865873"/>
            <a:ext cx="0" cy="2336928"/>
          </a:xfrm>
          <a:prstGeom prst="line">
            <a:avLst/>
          </a:prstGeom>
          <a:ln w="12700">
            <a:solidFill>
              <a:schemeClr val="accent1">
                <a:lumMod val="20000"/>
                <a:lumOff val="80000"/>
              </a:schemeClr>
            </a:solidFill>
            <a:prstDash val="dash"/>
            <a:headEnd type="oval"/>
            <a:tailEnd type="none"/>
          </a:ln>
        </p:spPr>
        <p:style>
          <a:lnRef idx="0">
            <a:schemeClr val="accent1"/>
          </a:lnRef>
          <a:fillRef idx="1">
            <a:schemeClr val="accent1"/>
          </a:fillRef>
          <a:effectRef idx="0">
            <a:schemeClr val="accent1"/>
          </a:effectRef>
          <a:fontRef idx="minor">
            <a:schemeClr val="lt1"/>
          </a:fontRef>
        </p:style>
      </p:cxnSp>
      <p:sp>
        <p:nvSpPr>
          <p:cNvPr id="35" name="TextBox 35"/>
          <p:cNvSpPr txBox="1"/>
          <p:nvPr/>
        </p:nvSpPr>
        <p:spPr>
          <a:xfrm>
            <a:off x="6516771" y="5481426"/>
            <a:ext cx="1654737" cy="238125"/>
          </a:xfrm>
          <a:prstGeom prst="rect">
            <a:avLst/>
          </a:prstGeom>
          <a:noFill/>
        </p:spPr>
        <p:txBody>
          <a:bodyPr vert="horz" wrap="square" lIns="0" tIns="0" rIns="0" bIns="0" rtlCol="0" anchor="t" anchorCtr="0">
            <a:spAutoFit/>
          </a:bodyPr>
          <a:lstStyle/>
          <a:p>
            <a:pPr algn="l">
              <a:lnSpc>
                <a:spcPct val="100000"/>
              </a:lnSpc>
              <a:spcBef>
                <a:spcPct val="0"/>
              </a:spcBef>
            </a:pPr>
            <a:r>
              <a:rPr lang="en-US" sz="1400">
                <a:solidFill>
                  <a:schemeClr val="dk2">
                    <a:alpha val="100000"/>
                  </a:schemeClr>
                </a:solidFill>
                <a:latin typeface="Noto Sans SC"/>
                <a:ea typeface="Noto Sans SC"/>
                <a:cs typeface="Noto Sans SC"/>
              </a:rPr>
              <a:t>Lean naming</a:t>
            </a:r>
            <a:endParaRPr lang="en-US" sz="1400">
              <a:solidFill>
                <a:schemeClr val="dk2">
                  <a:alpha val="100000"/>
                </a:schemeClr>
              </a:solidFill>
              <a:latin typeface="Noto Sans SC"/>
              <a:ea typeface="Noto Sans SC"/>
              <a:cs typeface="Noto Sans SC"/>
            </a:endParaRPr>
          </a:p>
        </p:txBody>
      </p:sp>
      <p:sp>
        <p:nvSpPr>
          <p:cNvPr id="36" name="TextBox 36"/>
          <p:cNvSpPr txBox="1"/>
          <p:nvPr/>
        </p:nvSpPr>
        <p:spPr>
          <a:xfrm>
            <a:off x="6531034" y="5747957"/>
            <a:ext cx="1276350" cy="542925"/>
          </a:xfrm>
          <a:prstGeom prst="rect">
            <a:avLst/>
          </a:prstGeom>
          <a:noFill/>
        </p:spPr>
        <p:txBody>
          <a:bodyPr vert="horz" wrap="square" lIns="0" tIns="0" rIns="0" bIns="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"The Machine That Changed the World" first proposed the term 'lean production'.</a:t>
            </a:r>
            <a:endParaRPr lang="en-US" sz="1000">
              <a:solidFill>
                <a:schemeClr val="dk1">
                  <a:alpha val="100000"/>
                </a:schemeClr>
              </a:solidFill>
              <a:latin typeface="Noto Sans SC"/>
              <a:ea typeface="Noto Sans SC"/>
              <a:cs typeface="Noto Sans SC"/>
            </a:endParaRPr>
          </a:p>
        </p:txBody>
      </p:sp>
      <p:cxnSp>
        <p:nvCxnSpPr>
          <p:cNvPr id="37" name="Connector 37"/>
          <p:cNvCxnSpPr/>
          <p:nvPr/>
        </p:nvCxnSpPr>
        <p:spPr>
          <a:xfrm flipV="1">
            <a:off x="6342598" y="3865873"/>
            <a:ext cx="0" cy="2336928"/>
          </a:xfrm>
          <a:prstGeom prst="line">
            <a:avLst/>
          </a:prstGeom>
          <a:ln w="12700">
            <a:solidFill>
              <a:schemeClr val="accent1">
                <a:lumMod val="20000"/>
                <a:lumOff val="80000"/>
              </a:schemeClr>
            </a:solidFill>
            <a:prstDash val="dash"/>
            <a:headEnd type="oval"/>
            <a:tailEnd type="none"/>
          </a:ln>
        </p:spPr>
        <p:style>
          <a:lnRef idx="0">
            <a:schemeClr val="accent1"/>
          </a:lnRef>
          <a:fillRef idx="1">
            <a:schemeClr val="accent1"/>
          </a:fillRef>
          <a:effectRef idx="0">
            <a:schemeClr val="accent1"/>
          </a:effectRef>
          <a:fontRef idx="minor">
            <a:schemeClr val="lt1"/>
          </a:fontRef>
        </p:style>
      </p:cxnSp>
      <p:sp>
        <p:nvSpPr>
          <p:cNvPr id="38" name="TextBox 38"/>
          <p:cNvSpPr txBox="1"/>
          <p:nvPr/>
        </p:nvSpPr>
        <p:spPr>
          <a:xfrm>
            <a:off x="4550811" y="5481426"/>
            <a:ext cx="1485900" cy="238125"/>
          </a:xfrm>
          <a:prstGeom prst="rect">
            <a:avLst/>
          </a:prstGeom>
          <a:noFill/>
        </p:spPr>
        <p:txBody>
          <a:bodyPr vert="horz" wrap="square" lIns="0" tIns="0" rIns="0" bIns="0" rtlCol="0" anchor="t" anchorCtr="0">
            <a:spAutoFit/>
          </a:bodyPr>
          <a:lstStyle/>
          <a:p>
            <a:pPr algn="l">
              <a:lnSpc>
                <a:spcPct val="100000"/>
              </a:lnSpc>
              <a:spcBef>
                <a:spcPct val="0"/>
              </a:spcBef>
            </a:pPr>
            <a:r>
              <a:rPr lang="en-US" sz="1400">
                <a:solidFill>
                  <a:schemeClr val="dk2">
                    <a:alpha val="100000"/>
                  </a:schemeClr>
                </a:solidFill>
                <a:latin typeface="Noto Sans SC"/>
                <a:ea typeface="Noto Sans SC"/>
                <a:cs typeface="Noto Sans SC"/>
              </a:rPr>
              <a:t>Kanban system</a:t>
            </a:r>
            <a:endParaRPr lang="en-US" sz="1400">
              <a:solidFill>
                <a:schemeClr val="dk2">
                  <a:alpha val="100000"/>
                </a:schemeClr>
              </a:solidFill>
              <a:latin typeface="Noto Sans SC"/>
              <a:ea typeface="Noto Sans SC"/>
              <a:cs typeface="Noto Sans SC"/>
            </a:endParaRPr>
          </a:p>
        </p:txBody>
      </p:sp>
      <p:sp>
        <p:nvSpPr>
          <p:cNvPr id="39" name="TextBox 39"/>
          <p:cNvSpPr txBox="1"/>
          <p:nvPr/>
        </p:nvSpPr>
        <p:spPr>
          <a:xfrm>
            <a:off x="4565074" y="5747957"/>
            <a:ext cx="1276350" cy="542925"/>
          </a:xfrm>
          <a:prstGeom prst="rect">
            <a:avLst/>
          </a:prstGeom>
          <a:noFill/>
        </p:spPr>
        <p:txBody>
          <a:bodyPr vert="horz" wrap="square" lIns="0" tIns="0" rIns="0" bIns="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Ohno Taiichi implemented pull-type production kanban for the first time in Toyota workshops.</a:t>
            </a:r>
            <a:endParaRPr lang="en-US" sz="1000">
              <a:solidFill>
                <a:schemeClr val="dk1">
                  <a:alpha val="100000"/>
                </a:schemeClr>
              </a:solidFill>
              <a:latin typeface="Noto Sans SC"/>
              <a:ea typeface="Noto Sans SC"/>
              <a:cs typeface="Noto Sans SC"/>
            </a:endParaRPr>
          </a:p>
        </p:txBody>
      </p:sp>
      <p:cxnSp>
        <p:nvCxnSpPr>
          <p:cNvPr id="40" name="Connector 40"/>
          <p:cNvCxnSpPr/>
          <p:nvPr/>
        </p:nvCxnSpPr>
        <p:spPr>
          <a:xfrm flipV="1">
            <a:off x="4414738" y="3865873"/>
            <a:ext cx="0" cy="2336928"/>
          </a:xfrm>
          <a:prstGeom prst="line">
            <a:avLst/>
          </a:prstGeom>
          <a:ln w="12700">
            <a:solidFill>
              <a:schemeClr val="accent1">
                <a:lumMod val="20000"/>
                <a:lumOff val="80000"/>
              </a:schemeClr>
            </a:solidFill>
            <a:prstDash val="dash"/>
            <a:headEnd type="oval"/>
            <a:tailEnd type="none"/>
          </a:ln>
        </p:spPr>
        <p:style>
          <a:lnRef idx="0">
            <a:schemeClr val="accent1"/>
          </a:lnRef>
          <a:fillRef idx="1">
            <a:schemeClr val="accent1"/>
          </a:fillRef>
          <a:effectRef idx="0">
            <a:schemeClr val="accent1"/>
          </a:effectRef>
          <a:fontRef idx="minor">
            <a:schemeClr val="lt1"/>
          </a:fontRef>
        </p:style>
      </p:cxnSp>
      <p:sp>
        <p:nvSpPr>
          <p:cNvPr id="41" name="AutoShape 41"/>
          <p:cNvSpPr/>
          <p:nvPr/>
        </p:nvSpPr>
        <p:spPr>
          <a:xfrm>
            <a:off x="414901" y="4823663"/>
            <a:ext cx="1318649" cy="382535"/>
          </a:xfrm>
          <a:prstGeom prst="homePlate">
            <a:avLst>
              <a:gd name="adj" fmla="val 0"/>
            </a:avLst>
          </a:prstGeom>
          <a:solidFill>
            <a:schemeClr val="accent3">
              <a:alpha val="100000"/>
            </a:schemeClr>
          </a:solidFill>
        </p:spPr>
        <p:txBody>
          <a:bodyPr vert="horz" wrap="square" lIns="91440" tIns="45720" rIns="91440" bIns="45720" rtlCol="0" anchor="ctr" anchorCtr="0">
            <a:noAutofit/>
          </a:bodyPr>
          <a:lstStyle/>
          <a:p>
            <a:pPr algn="ctr">
              <a:lnSpc>
                <a:spcPct val="100000"/>
              </a:lnSpc>
              <a:spcBef>
                <a:spcPct val="0"/>
              </a:spcBef>
              <a:defRPr/>
            </a:pPr>
            <a:r>
              <a:rPr lang="en-US" sz="1400">
                <a:solidFill>
                  <a:srgbClr val="FFFFFF">
                    <a:alpha val="100000"/>
                  </a:srgbClr>
                </a:solidFill>
                <a:latin typeface="Noto Sans SC"/>
                <a:ea typeface="Noto Sans SC"/>
                <a:cs typeface="Noto Sans SC"/>
              </a:rPr>
              <a:t>TPS formation</a:t>
            </a:r>
            <a:endParaRPr lang="en-US" sz="1100"/>
          </a:p>
        </p:txBody>
      </p:sp>
      <p:sp>
        <p:nvSpPr>
          <p:cNvPr id="42" name="AutoShape 42"/>
          <p:cNvSpPr/>
          <p:nvPr/>
        </p:nvSpPr>
        <p:spPr>
          <a:xfrm>
            <a:off x="414901" y="5797853"/>
            <a:ext cx="1318649" cy="382535"/>
          </a:xfrm>
          <a:prstGeom prst="homePlate">
            <a:avLst>
              <a:gd name="adj" fmla="val 0"/>
            </a:avLst>
          </a:prstGeom>
          <a:solidFill>
            <a:schemeClr val="accent3">
              <a:alpha val="100000"/>
            </a:schemeClr>
          </a:solidFill>
        </p:spPr>
        <p:txBody>
          <a:bodyPr vert="horz" wrap="square" lIns="91440" tIns="45720" rIns="91440" bIns="45720" rtlCol="0" anchor="ctr" anchorCtr="0">
            <a:noAutofit/>
          </a:bodyPr>
          <a:lstStyle/>
          <a:p>
            <a:pPr algn="ctr">
              <a:lnSpc>
                <a:spcPct val="100000"/>
              </a:lnSpc>
              <a:spcBef>
                <a:spcPct val="0"/>
              </a:spcBef>
              <a:defRPr/>
            </a:pPr>
            <a:r>
              <a:rPr lang="en-US" sz="1400">
                <a:solidFill>
                  <a:srgbClr val="FFFFFF">
                    <a:alpha val="100000"/>
                  </a:srgbClr>
                </a:solidFill>
                <a:latin typeface="Noto Sans SC"/>
                <a:ea typeface="Noto Sans SC"/>
                <a:cs typeface="Noto Sans SC"/>
              </a:rPr>
              <a:t>Global promotion</a:t>
            </a:r>
            <a:endParaRPr lang="en-US" sz="1100"/>
          </a:p>
        </p:txBody>
      </p:sp>
      <p:sp>
        <p:nvSpPr>
          <p:cNvPr id="43" name="AutoShape 43"/>
          <p:cNvSpPr/>
          <p:nvPr/>
        </p:nvSpPr>
        <p:spPr>
          <a:xfrm>
            <a:off x="4317474" y="3732939"/>
            <a:ext cx="192223" cy="192223"/>
          </a:xfrm>
          <a:prstGeom prst="ellipse">
            <a:avLst/>
          </a:prstGeom>
          <a:solidFill>
            <a:srgbClr val="FFFFFF">
              <a:alpha val="100000"/>
            </a:srgbClr>
          </a:solidFill>
        </p:spPr>
      </p:sp>
      <p:sp>
        <p:nvSpPr>
          <p:cNvPr id="44" name="AutoShape 44"/>
          <p:cNvSpPr/>
          <p:nvPr/>
        </p:nvSpPr>
        <p:spPr>
          <a:xfrm>
            <a:off x="6252936" y="3732939"/>
            <a:ext cx="192223" cy="192223"/>
          </a:xfrm>
          <a:prstGeom prst="ellipse">
            <a:avLst/>
          </a:prstGeom>
          <a:solidFill>
            <a:srgbClr val="FFFFFF">
              <a:alpha val="100000"/>
            </a:srgbClr>
          </a:solidFill>
        </p:spPr>
      </p:sp>
      <p:sp>
        <p:nvSpPr>
          <p:cNvPr id="45" name="AutoShape 45"/>
          <p:cNvSpPr/>
          <p:nvPr/>
        </p:nvSpPr>
        <p:spPr>
          <a:xfrm>
            <a:off x="8171508" y="3732939"/>
            <a:ext cx="192223" cy="192223"/>
          </a:xfrm>
          <a:prstGeom prst="ellipse">
            <a:avLst/>
          </a:prstGeom>
          <a:solidFill>
            <a:srgbClr val="FFFFFF">
              <a:alpha val="100000"/>
            </a:srgbClr>
          </a:solidFill>
        </p:spPr>
      </p:sp>
      <p:sp>
        <p:nvSpPr>
          <p:cNvPr id="46" name="TextBox 46"/>
          <p:cNvSpPr txBox="1"/>
          <p:nvPr/>
        </p:nvSpPr>
        <p:spPr>
          <a:xfrm>
            <a:off x="297080" y="295152"/>
            <a:ext cx="1123950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accent1">
                    <a:alpha val="100000"/>
                  </a:schemeClr>
                </a:solidFill>
                <a:latin typeface="Noto Sans SC"/>
                <a:ea typeface="Noto Sans SC"/>
                <a:cs typeface="Noto Sans SC"/>
              </a:rPr>
              <a:t>History and development</a:t>
            </a:r>
            <a:endParaRPr lang="en-US" sz="3000" b="1">
              <a:solidFill>
                <a:schemeClr val="accent1">
                  <a:alpha val="100000"/>
                </a:schemeClr>
              </a:solidFill>
              <a:latin typeface="Noto Sans SC"/>
              <a:ea typeface="Noto Sans SC"/>
              <a:cs typeface="Noto Sans SC"/>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349437" y="4255117"/>
            <a:ext cx="3699384" cy="2235599"/>
          </a:xfrm>
          <a:prstGeom prst="roundRect">
            <a:avLst>
              <a:gd name="adj" fmla="val 16667"/>
            </a:avLst>
          </a:prstGeom>
          <a:solidFill>
            <a:schemeClr val="lt2">
              <a:alpha val="80000"/>
            </a:schemeClr>
          </a:solidFill>
        </p:spPr>
      </p:sp>
      <p:sp>
        <p:nvSpPr>
          <p:cNvPr id="3" name="AutoShape 3"/>
          <p:cNvSpPr/>
          <p:nvPr/>
        </p:nvSpPr>
        <p:spPr>
          <a:xfrm>
            <a:off x="8061524" y="4255117"/>
            <a:ext cx="3699384" cy="2235599"/>
          </a:xfrm>
          <a:prstGeom prst="roundRect">
            <a:avLst>
              <a:gd name="adj" fmla="val 16667"/>
            </a:avLst>
          </a:prstGeom>
          <a:solidFill>
            <a:schemeClr val="lt2">
              <a:alpha val="80000"/>
            </a:schemeClr>
          </a:solidFill>
        </p:spPr>
      </p:sp>
      <p:sp>
        <p:nvSpPr>
          <p:cNvPr id="4" name="AutoShape 4"/>
          <p:cNvSpPr/>
          <p:nvPr/>
        </p:nvSpPr>
        <p:spPr>
          <a:xfrm>
            <a:off x="4194952" y="4255117"/>
            <a:ext cx="3699384" cy="2235599"/>
          </a:xfrm>
          <a:prstGeom prst="roundRect">
            <a:avLst>
              <a:gd name="adj" fmla="val 16667"/>
            </a:avLst>
          </a:prstGeom>
          <a:solidFill>
            <a:schemeClr val="lt2">
              <a:alpha val="80000"/>
            </a:schemeClr>
          </a:solidFill>
        </p:spPr>
      </p:sp>
      <p:sp>
        <p:nvSpPr>
          <p:cNvPr id="5" name="AutoShape 5"/>
          <p:cNvSpPr/>
          <p:nvPr/>
        </p:nvSpPr>
        <p:spPr>
          <a:xfrm>
            <a:off x="8112652" y="1525054"/>
            <a:ext cx="3699384" cy="2235599"/>
          </a:xfrm>
          <a:prstGeom prst="roundRect">
            <a:avLst>
              <a:gd name="adj" fmla="val 16667"/>
            </a:avLst>
          </a:prstGeom>
          <a:solidFill>
            <a:schemeClr val="lt2">
              <a:alpha val="80000"/>
            </a:schemeClr>
          </a:solidFill>
        </p:spPr>
      </p:sp>
      <p:sp>
        <p:nvSpPr>
          <p:cNvPr id="6" name="AutoShape 6"/>
          <p:cNvSpPr/>
          <p:nvPr/>
        </p:nvSpPr>
        <p:spPr>
          <a:xfrm>
            <a:off x="4246081" y="1525054"/>
            <a:ext cx="3699384" cy="2235599"/>
          </a:xfrm>
          <a:prstGeom prst="roundRect">
            <a:avLst>
              <a:gd name="adj" fmla="val 16667"/>
            </a:avLst>
          </a:prstGeom>
          <a:solidFill>
            <a:schemeClr val="lt2">
              <a:alpha val="80000"/>
            </a:schemeClr>
          </a:solidFill>
        </p:spPr>
      </p:sp>
      <p:sp>
        <p:nvSpPr>
          <p:cNvPr id="7" name="AutoShape 7"/>
          <p:cNvSpPr/>
          <p:nvPr/>
        </p:nvSpPr>
        <p:spPr>
          <a:xfrm>
            <a:off x="400566" y="1525054"/>
            <a:ext cx="3699384" cy="2235599"/>
          </a:xfrm>
          <a:prstGeom prst="roundRect">
            <a:avLst>
              <a:gd name="adj" fmla="val 16667"/>
            </a:avLst>
          </a:prstGeom>
          <a:solidFill>
            <a:schemeClr val="lt2">
              <a:alpha val="80000"/>
            </a:schemeClr>
          </a:solidFill>
        </p:spPr>
      </p:sp>
      <p:sp>
        <p:nvSpPr>
          <p:cNvPr id="8" name="TextBox 8"/>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The importance of lean production</a:t>
            </a:r>
            <a:endParaRPr lang="en-US" sz="3000" b="1">
              <a:solidFill>
                <a:schemeClr val="dk2">
                  <a:alpha val="100000"/>
                </a:schemeClr>
              </a:solidFill>
              <a:latin typeface="Noto Sans SC"/>
              <a:ea typeface="Noto Sans SC"/>
              <a:cs typeface="Noto Sans SC"/>
            </a:endParaRPr>
          </a:p>
        </p:txBody>
      </p:sp>
      <p:sp>
        <p:nvSpPr>
          <p:cNvPr id="9" name="AutoShape 9"/>
          <p:cNvSpPr/>
          <p:nvPr/>
        </p:nvSpPr>
        <p:spPr>
          <a:xfrm>
            <a:off x="1926519" y="1148796"/>
            <a:ext cx="666750" cy="666750"/>
          </a:xfrm>
          <a:prstGeom prst="ellipse">
            <a:avLst/>
          </a:prstGeom>
          <a:solidFill>
            <a:schemeClr val="accent1">
              <a:alpha val="100000"/>
            </a:schemeClr>
          </a:solidFill>
        </p:spPr>
      </p:sp>
      <p:sp>
        <p:nvSpPr>
          <p:cNvPr id="10" name="TextBox 10"/>
          <p:cNvSpPr txBox="1"/>
          <p:nvPr/>
        </p:nvSpPr>
        <p:spPr>
          <a:xfrm>
            <a:off x="624948" y="1815546"/>
            <a:ext cx="3269892" cy="704850"/>
          </a:xfrm>
          <a:prstGeom prst="rect">
            <a:avLst/>
          </a:prstGeom>
        </p:spPr>
        <p:txBody>
          <a:bodyPr vert="horz" wrap="square" lIns="123825" tIns="123825" rIns="57150" bIns="123825" rtlCol="0" anchor="ctr" anchorCtr="0">
            <a:noAutofit/>
          </a:bodyPr>
          <a:lstStyle/>
          <a:p>
            <a:pPr algn="ctr">
              <a:lnSpc>
                <a:spcPct val="120000"/>
              </a:lnSpc>
            </a:pPr>
            <a:r>
              <a:rPr lang="en-US" sz="2400" b="1">
                <a:solidFill>
                  <a:schemeClr val="accent1">
                    <a:alpha val="100000"/>
                  </a:schemeClr>
                </a:solidFill>
                <a:latin typeface="Noto Sans SC"/>
                <a:ea typeface="Noto Sans SC"/>
                <a:cs typeface="Noto Sans SC"/>
              </a:rPr>
              <a:t>cost reduction</a:t>
            </a:r>
            <a:endParaRPr lang="en-US" sz="2400" b="1">
              <a:solidFill>
                <a:schemeClr val="accent1">
                  <a:alpha val="100000"/>
                </a:schemeClr>
              </a:solidFill>
              <a:latin typeface="Noto Sans SC"/>
              <a:ea typeface="Noto Sans SC"/>
              <a:cs typeface="Noto Sans SC"/>
            </a:endParaRPr>
          </a:p>
        </p:txBody>
      </p:sp>
      <p:sp>
        <p:nvSpPr>
          <p:cNvPr id="11" name="TextBox 11"/>
          <p:cNvSpPr txBox="1"/>
          <p:nvPr/>
        </p:nvSpPr>
        <p:spPr>
          <a:xfrm>
            <a:off x="518352" y="2405129"/>
            <a:ext cx="3483085" cy="1133743"/>
          </a:xfrm>
          <a:prstGeom prst="rect">
            <a:avLst/>
          </a:prstGeom>
        </p:spPr>
        <p:txBody>
          <a:bodyPr vert="horz" wrap="square" lIns="123825" tIns="123825" rIns="57150" bIns="123825" rtlCol="0" anchor="t" anchorCtr="0">
            <a:noAutofit/>
          </a:bodyPr>
          <a:lstStyle/>
          <a:p>
            <a:pPr algn="l">
              <a:lnSpc>
                <a:spcPct val="120000"/>
              </a:lnSpc>
            </a:pPr>
            <a:r>
              <a:rPr lang="en-US" sz="1500">
                <a:solidFill>
                  <a:schemeClr val="dk1">
                    <a:alpha val="100000"/>
                  </a:schemeClr>
                </a:solidFill>
                <a:latin typeface="Noto Sans SC"/>
                <a:ea typeface="Noto Sans SC"/>
                <a:cs typeface="Noto Sans SC"/>
              </a:rPr>
              <a:t>By reducing waste and improving efficiency, raw materials, inventory and labor costs can be significantly reduced, and companies can save an average of 15%-30% in operating expenses.</a:t>
            </a:r>
            <a:endParaRPr lang="en-US" sz="1500">
              <a:solidFill>
                <a:schemeClr val="dk1">
                  <a:alpha val="100000"/>
                </a:schemeClr>
              </a:solidFill>
              <a:latin typeface="Noto Sans SC"/>
              <a:ea typeface="Noto Sans SC"/>
              <a:cs typeface="Noto Sans SC"/>
            </a:endParaRPr>
          </a:p>
        </p:txBody>
      </p:sp>
      <p:sp>
        <p:nvSpPr>
          <p:cNvPr id="12" name="TextBox 12"/>
          <p:cNvSpPr txBox="1"/>
          <p:nvPr/>
        </p:nvSpPr>
        <p:spPr>
          <a:xfrm>
            <a:off x="1858413" y="1117066"/>
            <a:ext cx="802962" cy="730211"/>
          </a:xfrm>
          <a:prstGeom prst="rect">
            <a:avLst/>
          </a:prstGeom>
          <a:noFill/>
        </p:spPr>
        <p:txBody>
          <a:bodyPr vert="horz" wrap="none" lIns="0" tIns="0" rIns="0" bIns="0" rtlCol="0" anchor="ctr" anchorCtr="0">
            <a:noAutofit/>
          </a:bodyPr>
          <a:lstStyle/>
          <a:p>
            <a:pPr algn="ctr">
              <a:lnSpc>
                <a:spcPct val="100000"/>
              </a:lnSpc>
              <a:spcBef>
                <a:spcPct val="0"/>
              </a:spcBef>
            </a:pPr>
            <a:r>
              <a:rPr lang="en-US" sz="2400">
                <a:solidFill>
                  <a:srgbClr val="FFFFFF">
                    <a:alpha val="100000"/>
                  </a:srgbClr>
                </a:solidFill>
                <a:latin typeface="Noto Sans SC"/>
                <a:ea typeface="Noto Sans SC"/>
                <a:cs typeface="Noto Sans SC"/>
              </a:rPr>
              <a:t>01</a:t>
            </a:r>
            <a:endParaRPr lang="en-US" sz="2400">
              <a:solidFill>
                <a:srgbClr val="FFFFFF">
                  <a:alpha val="100000"/>
                </a:srgbClr>
              </a:solidFill>
              <a:latin typeface="Noto Sans SC"/>
              <a:ea typeface="Noto Sans SC"/>
              <a:cs typeface="Noto Sans SC"/>
            </a:endParaRPr>
          </a:p>
        </p:txBody>
      </p:sp>
      <p:sp>
        <p:nvSpPr>
          <p:cNvPr id="13" name="AutoShape 13"/>
          <p:cNvSpPr/>
          <p:nvPr/>
        </p:nvSpPr>
        <p:spPr>
          <a:xfrm>
            <a:off x="5782367" y="1148796"/>
            <a:ext cx="666750" cy="666750"/>
          </a:xfrm>
          <a:prstGeom prst="ellipse">
            <a:avLst/>
          </a:prstGeom>
          <a:solidFill>
            <a:schemeClr val="accent1">
              <a:alpha val="100000"/>
            </a:schemeClr>
          </a:solidFill>
        </p:spPr>
      </p:sp>
      <p:sp>
        <p:nvSpPr>
          <p:cNvPr id="14" name="TextBox 14"/>
          <p:cNvSpPr txBox="1"/>
          <p:nvPr/>
        </p:nvSpPr>
        <p:spPr>
          <a:xfrm>
            <a:off x="4480796" y="1815546"/>
            <a:ext cx="3269892" cy="704850"/>
          </a:xfrm>
          <a:prstGeom prst="rect">
            <a:avLst/>
          </a:prstGeom>
        </p:spPr>
        <p:txBody>
          <a:bodyPr vert="horz" wrap="square" lIns="123825" tIns="123825" rIns="57150" bIns="123825" rtlCol="0" anchor="ctr" anchorCtr="0">
            <a:noAutofit/>
          </a:bodyPr>
          <a:lstStyle/>
          <a:p>
            <a:pPr algn="ctr">
              <a:lnSpc>
                <a:spcPct val="120000"/>
              </a:lnSpc>
            </a:pPr>
            <a:r>
              <a:rPr lang="en-US" sz="2400" b="1">
                <a:solidFill>
                  <a:schemeClr val="accent1">
                    <a:alpha val="100000"/>
                  </a:schemeClr>
                </a:solidFill>
                <a:latin typeface="Noto Sans SC"/>
                <a:ea typeface="Noto Sans SC"/>
                <a:cs typeface="Noto Sans SC"/>
              </a:rPr>
              <a:t>Quality improvement</a:t>
            </a:r>
            <a:endParaRPr lang="en-US" sz="2400" b="1">
              <a:solidFill>
                <a:schemeClr val="accent1">
                  <a:alpha val="100000"/>
                </a:schemeClr>
              </a:solidFill>
              <a:latin typeface="Noto Sans SC"/>
              <a:ea typeface="Noto Sans SC"/>
              <a:cs typeface="Noto Sans SC"/>
            </a:endParaRPr>
          </a:p>
        </p:txBody>
      </p:sp>
      <p:sp>
        <p:nvSpPr>
          <p:cNvPr id="15" name="TextBox 15"/>
          <p:cNvSpPr txBox="1"/>
          <p:nvPr/>
        </p:nvSpPr>
        <p:spPr>
          <a:xfrm>
            <a:off x="4374199" y="2405129"/>
            <a:ext cx="3483085" cy="1133743"/>
          </a:xfrm>
          <a:prstGeom prst="rect">
            <a:avLst/>
          </a:prstGeom>
        </p:spPr>
        <p:txBody>
          <a:bodyPr vert="horz" wrap="square" lIns="123825" tIns="123825" rIns="57150" bIns="123825" rtlCol="0" anchor="t" anchorCtr="0">
            <a:noAutofit/>
          </a:bodyPr>
          <a:lstStyle/>
          <a:p>
            <a:pPr algn="l">
              <a:lnSpc>
                <a:spcPct val="120000"/>
              </a:lnSpc>
            </a:pPr>
            <a:r>
              <a:rPr lang="en-US" sz="1500">
                <a:solidFill>
                  <a:schemeClr val="dk1">
                    <a:alpha val="100000"/>
                  </a:schemeClr>
                </a:solidFill>
                <a:latin typeface="Noto Sans SC"/>
                <a:ea typeface="Noto Sans SC"/>
                <a:cs typeface="Noto Sans SC"/>
              </a:rPr>
              <a:t>Standardized operations and defect prevention mechanisms (such as error-proofing design) can reduce product defect rates by more than 50%.</a:t>
            </a:r>
            <a:endParaRPr lang="en-US" sz="1500">
              <a:solidFill>
                <a:schemeClr val="dk1">
                  <a:alpha val="100000"/>
                </a:schemeClr>
              </a:solidFill>
              <a:latin typeface="Noto Sans SC"/>
              <a:ea typeface="Noto Sans SC"/>
              <a:cs typeface="Noto Sans SC"/>
            </a:endParaRPr>
          </a:p>
        </p:txBody>
      </p:sp>
      <p:sp>
        <p:nvSpPr>
          <p:cNvPr id="16" name="TextBox 16"/>
          <p:cNvSpPr txBox="1"/>
          <p:nvPr/>
        </p:nvSpPr>
        <p:spPr>
          <a:xfrm>
            <a:off x="5714261" y="1117066"/>
            <a:ext cx="802962" cy="730211"/>
          </a:xfrm>
          <a:prstGeom prst="rect">
            <a:avLst/>
          </a:prstGeom>
          <a:noFill/>
        </p:spPr>
        <p:txBody>
          <a:bodyPr vert="horz" wrap="none" lIns="0" tIns="0" rIns="0" bIns="0" rtlCol="0" anchor="ctr" anchorCtr="0">
            <a:noAutofit/>
          </a:bodyPr>
          <a:lstStyle/>
          <a:p>
            <a:pPr algn="ctr">
              <a:lnSpc>
                <a:spcPct val="100000"/>
              </a:lnSpc>
              <a:spcBef>
                <a:spcPct val="0"/>
              </a:spcBef>
            </a:pPr>
            <a:r>
              <a:rPr lang="en-US" sz="2400">
                <a:solidFill>
                  <a:srgbClr val="FFFFFF">
                    <a:alpha val="100000"/>
                  </a:srgbClr>
                </a:solidFill>
                <a:latin typeface="Noto Sans SC"/>
                <a:ea typeface="Noto Sans SC"/>
                <a:cs typeface="Noto Sans SC"/>
              </a:rPr>
              <a:t>02</a:t>
            </a:r>
            <a:endParaRPr lang="en-US" sz="2400">
              <a:solidFill>
                <a:srgbClr val="FFFFFF">
                  <a:alpha val="100000"/>
                </a:srgbClr>
              </a:solidFill>
              <a:latin typeface="Noto Sans SC"/>
              <a:ea typeface="Noto Sans SC"/>
              <a:cs typeface="Noto Sans SC"/>
            </a:endParaRPr>
          </a:p>
        </p:txBody>
      </p:sp>
      <p:sp>
        <p:nvSpPr>
          <p:cNvPr id="17" name="AutoShape 17"/>
          <p:cNvSpPr/>
          <p:nvPr/>
        </p:nvSpPr>
        <p:spPr>
          <a:xfrm>
            <a:off x="9628970" y="1148796"/>
            <a:ext cx="666750" cy="666750"/>
          </a:xfrm>
          <a:prstGeom prst="ellipse">
            <a:avLst/>
          </a:prstGeom>
          <a:solidFill>
            <a:schemeClr val="accent1">
              <a:alpha val="100000"/>
            </a:schemeClr>
          </a:solidFill>
        </p:spPr>
      </p:sp>
      <p:sp>
        <p:nvSpPr>
          <p:cNvPr id="18" name="TextBox 18"/>
          <p:cNvSpPr txBox="1"/>
          <p:nvPr/>
        </p:nvSpPr>
        <p:spPr>
          <a:xfrm>
            <a:off x="8327399" y="1815546"/>
            <a:ext cx="3269892" cy="704850"/>
          </a:xfrm>
          <a:prstGeom prst="rect">
            <a:avLst/>
          </a:prstGeom>
        </p:spPr>
        <p:txBody>
          <a:bodyPr vert="horz" wrap="square" lIns="123825" tIns="123825" rIns="57150" bIns="123825" rtlCol="0" anchor="ctr" anchorCtr="0">
            <a:noAutofit/>
          </a:bodyPr>
          <a:lstStyle/>
          <a:p>
            <a:pPr algn="ctr">
              <a:lnSpc>
                <a:spcPct val="120000"/>
              </a:lnSpc>
            </a:pPr>
            <a:r>
              <a:rPr lang="en-US" sz="2400" b="1">
                <a:solidFill>
                  <a:schemeClr val="accent1">
                    <a:alpha val="100000"/>
                  </a:schemeClr>
                </a:solidFill>
                <a:latin typeface="Noto Sans SC"/>
                <a:ea typeface="Noto Sans SC"/>
                <a:cs typeface="Noto Sans SC"/>
              </a:rPr>
              <a:t>Shortened lead times</a:t>
            </a:r>
            <a:endParaRPr lang="en-US" sz="2400" b="1">
              <a:solidFill>
                <a:schemeClr val="accent1">
                  <a:alpha val="100000"/>
                </a:schemeClr>
              </a:solidFill>
              <a:latin typeface="Noto Sans SC"/>
              <a:ea typeface="Noto Sans SC"/>
              <a:cs typeface="Noto Sans SC"/>
            </a:endParaRPr>
          </a:p>
        </p:txBody>
      </p:sp>
      <p:sp>
        <p:nvSpPr>
          <p:cNvPr id="19" name="TextBox 19"/>
          <p:cNvSpPr txBox="1"/>
          <p:nvPr/>
        </p:nvSpPr>
        <p:spPr>
          <a:xfrm>
            <a:off x="8220802" y="2405129"/>
            <a:ext cx="3483085" cy="1133743"/>
          </a:xfrm>
          <a:prstGeom prst="rect">
            <a:avLst/>
          </a:prstGeom>
        </p:spPr>
        <p:txBody>
          <a:bodyPr vert="horz" wrap="square" lIns="123825" tIns="123825" rIns="57150" bIns="123825" rtlCol="0" anchor="t" anchorCtr="0">
            <a:noAutofit/>
          </a:bodyPr>
          <a:lstStyle/>
          <a:p>
            <a:pPr algn="l">
              <a:lnSpc>
                <a:spcPct val="120000"/>
              </a:lnSpc>
            </a:pPr>
            <a:r>
              <a:rPr lang="en-US" sz="1500">
                <a:solidFill>
                  <a:schemeClr val="dk1">
                    <a:alpha val="100000"/>
                  </a:schemeClr>
                </a:solidFill>
                <a:latin typeface="Noto Sans SC"/>
                <a:ea typeface="Noto Sans SC"/>
                <a:cs typeface="Noto Sans SC"/>
              </a:rPr>
              <a:t>Flow optimization can shorten the production cycle by 30%-70% and quickly respond to changes in market demand.</a:t>
            </a:r>
            <a:endParaRPr lang="en-US" sz="1500">
              <a:solidFill>
                <a:schemeClr val="dk1">
                  <a:alpha val="100000"/>
                </a:schemeClr>
              </a:solidFill>
              <a:latin typeface="Noto Sans SC"/>
              <a:ea typeface="Noto Sans SC"/>
              <a:cs typeface="Noto Sans SC"/>
            </a:endParaRPr>
          </a:p>
        </p:txBody>
      </p:sp>
      <p:sp>
        <p:nvSpPr>
          <p:cNvPr id="20" name="TextBox 20"/>
          <p:cNvSpPr txBox="1"/>
          <p:nvPr/>
        </p:nvSpPr>
        <p:spPr>
          <a:xfrm>
            <a:off x="9560864" y="1117066"/>
            <a:ext cx="802962" cy="730211"/>
          </a:xfrm>
          <a:prstGeom prst="rect">
            <a:avLst/>
          </a:prstGeom>
          <a:noFill/>
        </p:spPr>
        <p:txBody>
          <a:bodyPr vert="horz" wrap="none" lIns="0" tIns="0" rIns="0" bIns="0" rtlCol="0" anchor="ctr" anchorCtr="0">
            <a:noAutofit/>
          </a:bodyPr>
          <a:lstStyle/>
          <a:p>
            <a:pPr algn="ctr">
              <a:lnSpc>
                <a:spcPct val="100000"/>
              </a:lnSpc>
              <a:spcBef>
                <a:spcPct val="0"/>
              </a:spcBef>
            </a:pPr>
            <a:r>
              <a:rPr lang="en-US" sz="2400">
                <a:solidFill>
                  <a:srgbClr val="FFFFFF">
                    <a:alpha val="100000"/>
                  </a:srgbClr>
                </a:solidFill>
                <a:latin typeface="Noto Sans SC"/>
                <a:ea typeface="Noto Sans SC"/>
                <a:cs typeface="Noto Sans SC"/>
              </a:rPr>
              <a:t>03</a:t>
            </a:r>
            <a:endParaRPr lang="en-US" sz="2400">
              <a:solidFill>
                <a:srgbClr val="FFFFFF">
                  <a:alpha val="100000"/>
                </a:srgbClr>
              </a:solidFill>
              <a:latin typeface="Noto Sans SC"/>
              <a:ea typeface="Noto Sans SC"/>
              <a:cs typeface="Noto Sans SC"/>
            </a:endParaRPr>
          </a:p>
        </p:txBody>
      </p:sp>
      <p:sp>
        <p:nvSpPr>
          <p:cNvPr id="21" name="AutoShape 21"/>
          <p:cNvSpPr/>
          <p:nvPr/>
        </p:nvSpPr>
        <p:spPr>
          <a:xfrm>
            <a:off x="1883095" y="3866252"/>
            <a:ext cx="666750" cy="666750"/>
          </a:xfrm>
          <a:prstGeom prst="ellipse">
            <a:avLst/>
          </a:prstGeom>
          <a:solidFill>
            <a:schemeClr val="accent1">
              <a:alpha val="100000"/>
            </a:schemeClr>
          </a:solidFill>
        </p:spPr>
      </p:sp>
      <p:sp>
        <p:nvSpPr>
          <p:cNvPr id="22" name="TextBox 22"/>
          <p:cNvSpPr txBox="1"/>
          <p:nvPr/>
        </p:nvSpPr>
        <p:spPr>
          <a:xfrm>
            <a:off x="581524" y="4533002"/>
            <a:ext cx="3269892" cy="704850"/>
          </a:xfrm>
          <a:prstGeom prst="rect">
            <a:avLst/>
          </a:prstGeom>
        </p:spPr>
        <p:txBody>
          <a:bodyPr vert="horz" wrap="square" lIns="123825" tIns="123825" rIns="57150" bIns="123825" rtlCol="0" anchor="ctr" anchorCtr="0">
            <a:noAutofit/>
          </a:bodyPr>
          <a:lstStyle/>
          <a:p>
            <a:pPr algn="ctr">
              <a:lnSpc>
                <a:spcPct val="120000"/>
              </a:lnSpc>
            </a:pPr>
            <a:r>
              <a:rPr lang="en-US" sz="2400" b="1">
                <a:solidFill>
                  <a:schemeClr val="accent1">
                    <a:alpha val="100000"/>
                  </a:schemeClr>
                </a:solidFill>
                <a:latin typeface="Noto Sans SC"/>
                <a:ea typeface="Noto Sans SC"/>
                <a:cs typeface="Noto Sans SC"/>
              </a:rPr>
              <a:t>Increased employee engagement</a:t>
            </a:r>
            <a:endParaRPr lang="en-US" sz="2400" b="1">
              <a:solidFill>
                <a:schemeClr val="accent1">
                  <a:alpha val="100000"/>
                </a:schemeClr>
              </a:solidFill>
              <a:latin typeface="Noto Sans SC"/>
              <a:ea typeface="Noto Sans SC"/>
              <a:cs typeface="Noto Sans SC"/>
            </a:endParaRPr>
          </a:p>
        </p:txBody>
      </p:sp>
      <p:sp>
        <p:nvSpPr>
          <p:cNvPr id="23" name="TextBox 23"/>
          <p:cNvSpPr txBox="1"/>
          <p:nvPr/>
        </p:nvSpPr>
        <p:spPr>
          <a:xfrm>
            <a:off x="474928" y="5132111"/>
            <a:ext cx="3483085" cy="1133743"/>
          </a:xfrm>
          <a:prstGeom prst="rect">
            <a:avLst/>
          </a:prstGeom>
        </p:spPr>
        <p:txBody>
          <a:bodyPr vert="horz" wrap="square" lIns="123825" tIns="123825" rIns="57150" bIns="123825" rtlCol="0" anchor="t" anchorCtr="0">
            <a:noAutofit/>
          </a:bodyPr>
          <a:lstStyle/>
          <a:p>
            <a:pPr algn="l">
              <a:lnSpc>
                <a:spcPct val="120000"/>
              </a:lnSpc>
            </a:pPr>
            <a:r>
              <a:rPr lang="en-US" sz="1500">
                <a:solidFill>
                  <a:schemeClr val="dk1">
                    <a:alpha val="100000"/>
                  </a:schemeClr>
                </a:solidFill>
                <a:latin typeface="Noto Sans SC"/>
                <a:ea typeface="Noto Sans SC"/>
                <a:cs typeface="Noto Sans SC"/>
              </a:rPr>
              <a:t>The problem visualization and improvement proposal system enhances employees' sense of belonging and reduces turnover rates.</a:t>
            </a:r>
            <a:endParaRPr lang="en-US" sz="1500">
              <a:solidFill>
                <a:schemeClr val="dk1">
                  <a:alpha val="100000"/>
                </a:schemeClr>
              </a:solidFill>
              <a:latin typeface="Noto Sans SC"/>
              <a:ea typeface="Noto Sans SC"/>
              <a:cs typeface="Noto Sans SC"/>
            </a:endParaRPr>
          </a:p>
        </p:txBody>
      </p:sp>
      <p:sp>
        <p:nvSpPr>
          <p:cNvPr id="24" name="TextBox 24"/>
          <p:cNvSpPr txBox="1"/>
          <p:nvPr/>
        </p:nvSpPr>
        <p:spPr>
          <a:xfrm>
            <a:off x="1814989" y="3834522"/>
            <a:ext cx="802962" cy="730211"/>
          </a:xfrm>
          <a:prstGeom prst="rect">
            <a:avLst/>
          </a:prstGeom>
          <a:noFill/>
        </p:spPr>
        <p:txBody>
          <a:bodyPr vert="horz" wrap="none" lIns="0" tIns="0" rIns="0" bIns="0" rtlCol="0" anchor="ctr" anchorCtr="0">
            <a:noAutofit/>
          </a:bodyPr>
          <a:lstStyle/>
          <a:p>
            <a:pPr algn="ctr">
              <a:lnSpc>
                <a:spcPct val="100000"/>
              </a:lnSpc>
              <a:spcBef>
                <a:spcPct val="0"/>
              </a:spcBef>
            </a:pPr>
            <a:r>
              <a:rPr lang="en-US" sz="2400">
                <a:solidFill>
                  <a:srgbClr val="FFFFFF">
                    <a:alpha val="100000"/>
                  </a:srgbClr>
                </a:solidFill>
                <a:latin typeface="Noto Sans SC"/>
                <a:ea typeface="Noto Sans SC"/>
                <a:cs typeface="Noto Sans SC"/>
              </a:rPr>
              <a:t>04</a:t>
            </a:r>
            <a:endParaRPr lang="en-US" sz="2400">
              <a:solidFill>
                <a:srgbClr val="FFFFFF">
                  <a:alpha val="100000"/>
                </a:srgbClr>
              </a:solidFill>
              <a:latin typeface="Noto Sans SC"/>
              <a:ea typeface="Noto Sans SC"/>
              <a:cs typeface="Noto Sans SC"/>
            </a:endParaRPr>
          </a:p>
        </p:txBody>
      </p:sp>
      <p:sp>
        <p:nvSpPr>
          <p:cNvPr id="25" name="AutoShape 25"/>
          <p:cNvSpPr/>
          <p:nvPr/>
        </p:nvSpPr>
        <p:spPr>
          <a:xfrm>
            <a:off x="5738942" y="3866252"/>
            <a:ext cx="666750" cy="666750"/>
          </a:xfrm>
          <a:prstGeom prst="ellipse">
            <a:avLst/>
          </a:prstGeom>
          <a:solidFill>
            <a:schemeClr val="accent1">
              <a:alpha val="100000"/>
            </a:schemeClr>
          </a:solidFill>
        </p:spPr>
      </p:sp>
      <p:sp>
        <p:nvSpPr>
          <p:cNvPr id="26" name="TextBox 26"/>
          <p:cNvSpPr txBox="1"/>
          <p:nvPr/>
        </p:nvSpPr>
        <p:spPr>
          <a:xfrm>
            <a:off x="4437371" y="4533002"/>
            <a:ext cx="3269892" cy="704850"/>
          </a:xfrm>
          <a:prstGeom prst="rect">
            <a:avLst/>
          </a:prstGeom>
        </p:spPr>
        <p:txBody>
          <a:bodyPr vert="horz" wrap="square" lIns="123825" tIns="123825" rIns="57150" bIns="123825" rtlCol="0" anchor="ctr" anchorCtr="0">
            <a:noAutofit/>
          </a:bodyPr>
          <a:lstStyle/>
          <a:p>
            <a:pPr algn="ctr">
              <a:lnSpc>
                <a:spcPct val="120000"/>
              </a:lnSpc>
            </a:pPr>
            <a:r>
              <a:rPr lang="en-US" sz="2400" b="1">
                <a:solidFill>
                  <a:schemeClr val="accent1">
                    <a:alpha val="100000"/>
                  </a:schemeClr>
                </a:solidFill>
                <a:latin typeface="Noto Sans SC"/>
                <a:ea typeface="Noto Sans SC"/>
                <a:cs typeface="Noto Sans SC"/>
              </a:rPr>
              <a:t>Strengthening competitive advantage</a:t>
            </a:r>
            <a:endParaRPr lang="en-US" sz="2400" b="1">
              <a:solidFill>
                <a:schemeClr val="accent1">
                  <a:alpha val="100000"/>
                </a:schemeClr>
              </a:solidFill>
              <a:latin typeface="Noto Sans SC"/>
              <a:ea typeface="Noto Sans SC"/>
              <a:cs typeface="Noto Sans SC"/>
            </a:endParaRPr>
          </a:p>
        </p:txBody>
      </p:sp>
      <p:sp>
        <p:nvSpPr>
          <p:cNvPr id="27" name="TextBox 27"/>
          <p:cNvSpPr txBox="1"/>
          <p:nvPr/>
        </p:nvSpPr>
        <p:spPr>
          <a:xfrm>
            <a:off x="4330775" y="5132111"/>
            <a:ext cx="3483085" cy="1133743"/>
          </a:xfrm>
          <a:prstGeom prst="rect">
            <a:avLst/>
          </a:prstGeom>
        </p:spPr>
        <p:txBody>
          <a:bodyPr vert="horz" wrap="square" lIns="123825" tIns="123825" rIns="57150" bIns="123825" rtlCol="0" anchor="t" anchorCtr="0">
            <a:noAutofit/>
          </a:bodyPr>
          <a:lstStyle/>
          <a:p>
            <a:pPr algn="l">
              <a:lnSpc>
                <a:spcPct val="120000"/>
              </a:lnSpc>
            </a:pPr>
            <a:r>
              <a:rPr lang="en-US" sz="1500">
                <a:solidFill>
                  <a:schemeClr val="dk1">
                    <a:alpha val="100000"/>
                  </a:schemeClr>
                </a:solidFill>
                <a:latin typeface="Noto Sans SC"/>
                <a:ea typeface="Noto Sans SC"/>
                <a:cs typeface="Noto Sans SC"/>
              </a:rPr>
              <a:t>Flexible production capabilities help companies adapt to the trend of small batch customization and seize market opportunities.</a:t>
            </a:r>
            <a:endParaRPr lang="en-US" sz="1500">
              <a:solidFill>
                <a:schemeClr val="dk1">
                  <a:alpha val="100000"/>
                </a:schemeClr>
              </a:solidFill>
              <a:latin typeface="Noto Sans SC"/>
              <a:ea typeface="Noto Sans SC"/>
              <a:cs typeface="Noto Sans SC"/>
            </a:endParaRPr>
          </a:p>
        </p:txBody>
      </p:sp>
      <p:sp>
        <p:nvSpPr>
          <p:cNvPr id="28" name="TextBox 28"/>
          <p:cNvSpPr txBox="1"/>
          <p:nvPr/>
        </p:nvSpPr>
        <p:spPr>
          <a:xfrm>
            <a:off x="5670836" y="3834522"/>
            <a:ext cx="802962" cy="730211"/>
          </a:xfrm>
          <a:prstGeom prst="rect">
            <a:avLst/>
          </a:prstGeom>
          <a:noFill/>
        </p:spPr>
        <p:txBody>
          <a:bodyPr vert="horz" wrap="none" lIns="0" tIns="0" rIns="0" bIns="0" rtlCol="0" anchor="ctr" anchorCtr="0">
            <a:noAutofit/>
          </a:bodyPr>
          <a:lstStyle/>
          <a:p>
            <a:pPr algn="ctr">
              <a:lnSpc>
                <a:spcPct val="100000"/>
              </a:lnSpc>
              <a:spcBef>
                <a:spcPct val="0"/>
              </a:spcBef>
            </a:pPr>
            <a:r>
              <a:rPr lang="en-US" sz="2400">
                <a:solidFill>
                  <a:srgbClr val="FFFFFF">
                    <a:alpha val="100000"/>
                  </a:srgbClr>
                </a:solidFill>
                <a:latin typeface="Noto Sans SC"/>
                <a:ea typeface="Noto Sans SC"/>
                <a:cs typeface="Noto Sans SC"/>
              </a:rPr>
              <a:t>05</a:t>
            </a:r>
            <a:endParaRPr lang="en-US" sz="2400">
              <a:solidFill>
                <a:srgbClr val="FFFFFF">
                  <a:alpha val="100000"/>
                </a:srgbClr>
              </a:solidFill>
              <a:latin typeface="Noto Sans SC"/>
              <a:ea typeface="Noto Sans SC"/>
              <a:cs typeface="Noto Sans SC"/>
            </a:endParaRPr>
          </a:p>
        </p:txBody>
      </p:sp>
      <p:sp>
        <p:nvSpPr>
          <p:cNvPr id="29" name="AutoShape 29"/>
          <p:cNvSpPr/>
          <p:nvPr/>
        </p:nvSpPr>
        <p:spPr>
          <a:xfrm>
            <a:off x="9585545" y="3866252"/>
            <a:ext cx="666750" cy="666750"/>
          </a:xfrm>
          <a:prstGeom prst="ellipse">
            <a:avLst/>
          </a:prstGeom>
          <a:solidFill>
            <a:schemeClr val="accent1">
              <a:alpha val="100000"/>
            </a:schemeClr>
          </a:solidFill>
        </p:spPr>
      </p:sp>
      <p:sp>
        <p:nvSpPr>
          <p:cNvPr id="30" name="TextBox 30"/>
          <p:cNvSpPr txBox="1"/>
          <p:nvPr/>
        </p:nvSpPr>
        <p:spPr>
          <a:xfrm>
            <a:off x="8283974" y="4533002"/>
            <a:ext cx="3269892" cy="704850"/>
          </a:xfrm>
          <a:prstGeom prst="rect">
            <a:avLst/>
          </a:prstGeom>
        </p:spPr>
        <p:txBody>
          <a:bodyPr vert="horz" wrap="square" lIns="123825" tIns="123825" rIns="57150" bIns="123825" rtlCol="0" anchor="ctr" anchorCtr="0">
            <a:noAutofit/>
          </a:bodyPr>
          <a:lstStyle/>
          <a:p>
            <a:pPr algn="ctr">
              <a:lnSpc>
                <a:spcPct val="120000"/>
              </a:lnSpc>
            </a:pPr>
            <a:r>
              <a:rPr lang="en-US" sz="2400" b="1">
                <a:solidFill>
                  <a:schemeClr val="accent1">
                    <a:alpha val="100000"/>
                  </a:schemeClr>
                </a:solidFill>
                <a:latin typeface="Noto Sans SC"/>
                <a:ea typeface="Noto Sans SC"/>
                <a:cs typeface="Noto Sans SC"/>
              </a:rPr>
              <a:t>Risk management and control</a:t>
            </a:r>
            <a:endParaRPr lang="en-US" sz="2400" b="1">
              <a:solidFill>
                <a:schemeClr val="accent1">
                  <a:alpha val="100000"/>
                </a:schemeClr>
              </a:solidFill>
              <a:latin typeface="Noto Sans SC"/>
              <a:ea typeface="Noto Sans SC"/>
              <a:cs typeface="Noto Sans SC"/>
            </a:endParaRPr>
          </a:p>
        </p:txBody>
      </p:sp>
      <p:sp>
        <p:nvSpPr>
          <p:cNvPr id="31" name="TextBox 31"/>
          <p:cNvSpPr txBox="1"/>
          <p:nvPr/>
        </p:nvSpPr>
        <p:spPr>
          <a:xfrm>
            <a:off x="8177378" y="5132111"/>
            <a:ext cx="3483085" cy="1133743"/>
          </a:xfrm>
          <a:prstGeom prst="rect">
            <a:avLst/>
          </a:prstGeom>
        </p:spPr>
        <p:txBody>
          <a:bodyPr vert="horz" wrap="square" lIns="123825" tIns="123825" rIns="57150" bIns="123825" rtlCol="0" anchor="t" anchorCtr="0">
            <a:noAutofit/>
          </a:bodyPr>
          <a:lstStyle/>
          <a:p>
            <a:pPr algn="l">
              <a:lnSpc>
                <a:spcPct val="120000"/>
              </a:lnSpc>
            </a:pPr>
            <a:r>
              <a:rPr lang="en-US" sz="1500">
                <a:solidFill>
                  <a:schemeClr val="dk1">
                    <a:alpha val="100000"/>
                  </a:schemeClr>
                </a:solidFill>
                <a:latin typeface="Noto Sans SC"/>
                <a:ea typeface="Noto Sans SC"/>
                <a:cs typeface="Noto Sans SC"/>
              </a:rPr>
              <a:t>Expose process bottlenecks through value stream mapping (VSM) to avoid supply chain disruption or overcapacity risks in advance.</a:t>
            </a:r>
            <a:endParaRPr lang="en-US" sz="1500">
              <a:solidFill>
                <a:schemeClr val="dk1">
                  <a:alpha val="100000"/>
                </a:schemeClr>
              </a:solidFill>
              <a:latin typeface="Noto Sans SC"/>
              <a:ea typeface="Noto Sans SC"/>
              <a:cs typeface="Noto Sans SC"/>
            </a:endParaRPr>
          </a:p>
        </p:txBody>
      </p:sp>
      <p:sp>
        <p:nvSpPr>
          <p:cNvPr id="32" name="TextBox 32"/>
          <p:cNvSpPr txBox="1"/>
          <p:nvPr/>
        </p:nvSpPr>
        <p:spPr>
          <a:xfrm>
            <a:off x="9517439" y="3834522"/>
            <a:ext cx="802962" cy="730211"/>
          </a:xfrm>
          <a:prstGeom prst="rect">
            <a:avLst/>
          </a:prstGeom>
          <a:noFill/>
        </p:spPr>
        <p:txBody>
          <a:bodyPr vert="horz" wrap="none" lIns="0" tIns="0" rIns="0" bIns="0" rtlCol="0" anchor="ctr" anchorCtr="0">
            <a:noAutofit/>
          </a:bodyPr>
          <a:lstStyle/>
          <a:p>
            <a:pPr algn="ctr">
              <a:lnSpc>
                <a:spcPct val="100000"/>
              </a:lnSpc>
              <a:spcBef>
                <a:spcPct val="0"/>
              </a:spcBef>
            </a:pPr>
            <a:r>
              <a:rPr lang="en-US" sz="2400">
                <a:solidFill>
                  <a:srgbClr val="FFFFFF">
                    <a:alpha val="100000"/>
                  </a:srgbClr>
                </a:solidFill>
                <a:latin typeface="Noto Sans SC"/>
                <a:ea typeface="Noto Sans SC"/>
                <a:cs typeface="Noto Sans SC"/>
              </a:rPr>
              <a:t>06</a:t>
            </a:r>
            <a:endParaRPr lang="en-US" sz="2400">
              <a:solidFill>
                <a:srgbClr val="FFFFFF">
                  <a:alpha val="100000"/>
                </a:srgbClr>
              </a:solidFill>
              <a:latin typeface="Noto Sans SC"/>
              <a:ea typeface="Noto Sans SC"/>
              <a:cs typeface="Noto Sans SC"/>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5356704" y="2388266"/>
            <a:ext cx="5981700" cy="1371600"/>
          </a:xfrm>
          <a:prstGeom prst="rect">
            <a:avLst/>
          </a:prstGeom>
        </p:spPr>
        <p:txBody>
          <a:bodyPr vert="horz" wrap="square" lIns="114300" tIns="57150" rIns="114300" bIns="57150" rtlCol="0" anchor="t" anchorCtr="0">
            <a:spAutoFit/>
          </a:bodyPr>
          <a:lstStyle/>
          <a:p>
            <a:pPr algn="r">
              <a:lnSpc>
                <a:spcPct val="120000"/>
              </a:lnSpc>
            </a:pPr>
            <a:r>
              <a:rPr lang="en-US" sz="6600" b="1">
                <a:solidFill>
                  <a:srgbClr val="1338FD">
                    <a:alpha val="100000"/>
                  </a:srgbClr>
                </a:solidFill>
                <a:latin typeface="Noto Sans SC"/>
                <a:ea typeface="Noto Sans SC"/>
                <a:cs typeface="Noto Sans SC"/>
              </a:rPr>
              <a:t>02</a:t>
            </a:r>
            <a:endParaRPr lang="en-US" sz="6600" b="1">
              <a:solidFill>
                <a:srgbClr val="1338FD">
                  <a:alpha val="100000"/>
                </a:srgbClr>
              </a:solidFill>
              <a:latin typeface="Noto Sans SC"/>
              <a:ea typeface="Noto Sans SC"/>
              <a:cs typeface="Noto Sans SC"/>
            </a:endParaRPr>
          </a:p>
        </p:txBody>
      </p:sp>
      <p:sp>
        <p:nvSpPr>
          <p:cNvPr id="3" name="TextBox 3"/>
          <p:cNvSpPr txBox="1"/>
          <p:nvPr/>
        </p:nvSpPr>
        <p:spPr>
          <a:xfrm>
            <a:off x="853596" y="4258462"/>
            <a:ext cx="10484808" cy="1798058"/>
          </a:xfrm>
          <a:prstGeom prst="rect">
            <a:avLst/>
          </a:prstGeom>
        </p:spPr>
        <p:txBody>
          <a:bodyPr vert="horz" wrap="square" lIns="114300" tIns="57150" rIns="114300" bIns="57150" rtlCol="0" anchor="t" anchorCtr="0">
            <a:normAutofit/>
          </a:bodyPr>
          <a:lstStyle/>
          <a:p>
            <a:pPr algn="r">
              <a:lnSpc>
                <a:spcPct val="120000"/>
              </a:lnSpc>
            </a:pPr>
            <a:r>
              <a:rPr lang="en-US" sz="4050" b="1">
                <a:solidFill>
                  <a:srgbClr val="020A49">
                    <a:alpha val="100000"/>
                  </a:srgbClr>
                </a:solidFill>
                <a:latin typeface="Noto Sans SC"/>
                <a:ea typeface="Noto Sans SC"/>
                <a:cs typeface="Noto Sans SC"/>
              </a:rPr>
              <a:t>Explanation of core lean tools</a:t>
            </a:r>
            <a:endParaRPr lang="en-US" sz="4050" b="1">
              <a:solidFill>
                <a:srgbClr val="020A49">
                  <a:alpha val="100000"/>
                </a:srgbClr>
              </a:solidFill>
              <a:latin typeface="Noto Sans SC"/>
              <a:ea typeface="Noto Sans SC"/>
              <a:cs typeface="Noto Sans SC"/>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flipH="1">
            <a:off x="619335" y="3608265"/>
            <a:ext cx="2528378" cy="2528378"/>
          </a:xfrm>
          <a:prstGeom prst="blockArc">
            <a:avLst/>
          </a:prstGeom>
          <a:solidFill>
            <a:schemeClr val="accent1">
              <a:alpha val="100000"/>
            </a:schemeClr>
          </a:solidFill>
        </p:spPr>
      </p:sp>
      <p:sp>
        <p:nvSpPr>
          <p:cNvPr id="3" name="AutoShape 3"/>
          <p:cNvSpPr/>
          <p:nvPr/>
        </p:nvSpPr>
        <p:spPr>
          <a:xfrm>
            <a:off x="9066112" y="1570545"/>
            <a:ext cx="2528119" cy="2528119"/>
          </a:xfrm>
          <a:prstGeom prst="blockArc">
            <a:avLst/>
          </a:prstGeom>
          <a:solidFill>
            <a:schemeClr val="accent1">
              <a:alpha val="100000"/>
            </a:schemeClr>
          </a:solidFill>
        </p:spPr>
      </p:sp>
      <p:sp>
        <p:nvSpPr>
          <p:cNvPr id="4" name="AutoShape 4"/>
          <p:cNvSpPr/>
          <p:nvPr/>
        </p:nvSpPr>
        <p:spPr>
          <a:xfrm>
            <a:off x="856343" y="4357420"/>
            <a:ext cx="10737888" cy="1030068"/>
          </a:xfrm>
          <a:prstGeom prst="roundRect">
            <a:avLst>
              <a:gd name="adj" fmla="val 0"/>
            </a:avLst>
          </a:prstGeom>
          <a:solidFill>
            <a:schemeClr val="lt2">
              <a:alpha val="100000"/>
            </a:schemeClr>
          </a:solidFill>
        </p:spPr>
      </p:sp>
      <p:sp>
        <p:nvSpPr>
          <p:cNvPr id="5" name="AutoShape 5"/>
          <p:cNvSpPr/>
          <p:nvPr/>
        </p:nvSpPr>
        <p:spPr>
          <a:xfrm>
            <a:off x="707860" y="2308745"/>
            <a:ext cx="10700369" cy="1030068"/>
          </a:xfrm>
          <a:prstGeom prst="roundRect">
            <a:avLst>
              <a:gd name="adj" fmla="val 0"/>
            </a:avLst>
          </a:prstGeom>
          <a:solidFill>
            <a:schemeClr val="lt2">
              <a:alpha val="100000"/>
            </a:schemeClr>
          </a:solidFill>
        </p:spPr>
      </p:sp>
      <p:sp>
        <p:nvSpPr>
          <p:cNvPr id="6" name="AutoShape 6"/>
          <p:cNvSpPr/>
          <p:nvPr/>
        </p:nvSpPr>
        <p:spPr>
          <a:xfrm rot="5400000">
            <a:off x="9064705" y="1570545"/>
            <a:ext cx="2528119" cy="2528119"/>
          </a:xfrm>
          <a:prstGeom prst="blockArc">
            <a:avLst/>
          </a:prstGeom>
          <a:solidFill>
            <a:schemeClr val="accent1">
              <a:alpha val="100000"/>
            </a:schemeClr>
          </a:solidFill>
        </p:spPr>
      </p:sp>
      <p:sp>
        <p:nvSpPr>
          <p:cNvPr id="7" name="AutoShape 7"/>
          <p:cNvSpPr/>
          <p:nvPr/>
        </p:nvSpPr>
        <p:spPr>
          <a:xfrm rot="16200000" flipH="1">
            <a:off x="619335" y="3608265"/>
            <a:ext cx="2528378" cy="2528378"/>
          </a:xfrm>
          <a:prstGeom prst="blockArc">
            <a:avLst/>
          </a:prstGeom>
          <a:solidFill>
            <a:schemeClr val="accent1">
              <a:alpha val="100000"/>
            </a:schemeClr>
          </a:solidFill>
        </p:spPr>
      </p:sp>
      <p:sp>
        <p:nvSpPr>
          <p:cNvPr id="8" name="AutoShape 8"/>
          <p:cNvSpPr/>
          <p:nvPr/>
        </p:nvSpPr>
        <p:spPr>
          <a:xfrm>
            <a:off x="1873999" y="5623796"/>
            <a:ext cx="9720232" cy="503999"/>
          </a:xfrm>
          <a:prstGeom prst="rect">
            <a:avLst/>
          </a:prstGeom>
          <a:solidFill>
            <a:schemeClr val="accent1">
              <a:alpha val="100000"/>
            </a:schemeClr>
          </a:solidFill>
        </p:spPr>
      </p:sp>
      <p:sp>
        <p:nvSpPr>
          <p:cNvPr id="9" name="AutoShape 9"/>
          <p:cNvSpPr/>
          <p:nvPr/>
        </p:nvSpPr>
        <p:spPr>
          <a:xfrm>
            <a:off x="1873999" y="3598487"/>
            <a:ext cx="8464570" cy="500178"/>
          </a:xfrm>
          <a:prstGeom prst="rect">
            <a:avLst/>
          </a:prstGeom>
          <a:solidFill>
            <a:schemeClr val="accent1">
              <a:alpha val="100000"/>
            </a:schemeClr>
          </a:solidFill>
        </p:spPr>
      </p:sp>
      <p:sp>
        <p:nvSpPr>
          <p:cNvPr id="10" name="AutoShape 10"/>
          <p:cNvSpPr/>
          <p:nvPr/>
        </p:nvSpPr>
        <p:spPr>
          <a:xfrm>
            <a:off x="2833966" y="5470278"/>
            <a:ext cx="1249349" cy="792000"/>
          </a:xfrm>
          <a:prstGeom prst="chevron">
            <a:avLst/>
          </a:prstGeom>
          <a:solidFill>
            <a:schemeClr val="accent2">
              <a:alpha val="100000"/>
            </a:schemeClr>
          </a:solidFill>
        </p:spPr>
      </p:sp>
      <p:sp>
        <p:nvSpPr>
          <p:cNvPr id="11" name="AutoShape 11"/>
          <p:cNvSpPr/>
          <p:nvPr/>
        </p:nvSpPr>
        <p:spPr>
          <a:xfrm>
            <a:off x="7951304" y="5470278"/>
            <a:ext cx="1249349" cy="792000"/>
          </a:xfrm>
          <a:prstGeom prst="chevron">
            <a:avLst/>
          </a:prstGeom>
          <a:solidFill>
            <a:schemeClr val="accent3">
              <a:alpha val="100000"/>
            </a:schemeClr>
          </a:solidFill>
        </p:spPr>
      </p:sp>
      <p:sp>
        <p:nvSpPr>
          <p:cNvPr id="12" name="AutoShape 12"/>
          <p:cNvSpPr/>
          <p:nvPr/>
        </p:nvSpPr>
        <p:spPr>
          <a:xfrm flipH="1">
            <a:off x="2833966" y="3450622"/>
            <a:ext cx="1249349" cy="792000"/>
          </a:xfrm>
          <a:prstGeom prst="chevron">
            <a:avLst/>
          </a:prstGeom>
          <a:solidFill>
            <a:schemeClr val="accent3">
              <a:alpha val="100000"/>
            </a:schemeClr>
          </a:solidFill>
        </p:spPr>
      </p:sp>
      <p:sp>
        <p:nvSpPr>
          <p:cNvPr id="13" name="AutoShape 13"/>
          <p:cNvSpPr/>
          <p:nvPr/>
        </p:nvSpPr>
        <p:spPr>
          <a:xfrm flipH="1">
            <a:off x="7951304" y="3450622"/>
            <a:ext cx="1249349" cy="792000"/>
          </a:xfrm>
          <a:prstGeom prst="chevron">
            <a:avLst/>
          </a:prstGeom>
          <a:solidFill>
            <a:schemeClr val="accent2">
              <a:alpha val="100000"/>
            </a:schemeClr>
          </a:solidFill>
        </p:spPr>
      </p:sp>
      <p:sp>
        <p:nvSpPr>
          <p:cNvPr id="14" name="Freeform 14"/>
          <p:cNvSpPr/>
          <p:nvPr/>
        </p:nvSpPr>
        <p:spPr>
          <a:xfrm>
            <a:off x="479961" y="1576029"/>
            <a:ext cx="9878384" cy="500399"/>
          </a:xfrm>
          <a:custGeom>
            <a:avLst/>
            <a:gdLst/>
            <a:ahLst/>
            <a:cxnLst/>
            <a:rect l="l" t="t" r="r" b="b"/>
            <a:pathLst>
              <a:path w="9878384" h="500399">
                <a:moveTo>
                  <a:pt x="0" y="0"/>
                </a:moveTo>
                <a:lnTo>
                  <a:pt x="9878384" y="0"/>
                </a:lnTo>
                <a:lnTo>
                  <a:pt x="9878384" y="500399"/>
                </a:lnTo>
                <a:lnTo>
                  <a:pt x="9293" y="500399"/>
                </a:lnTo>
                <a:lnTo>
                  <a:pt x="254846" y="254846"/>
                </a:lnTo>
                <a:lnTo>
                  <a:pt x="0" y="0"/>
                </a:lnTo>
              </a:path>
            </a:pathLst>
          </a:custGeom>
          <a:solidFill>
            <a:schemeClr val="accent1">
              <a:alpha val="100000"/>
            </a:schemeClr>
          </a:solidFill>
        </p:spPr>
      </p:sp>
      <p:sp>
        <p:nvSpPr>
          <p:cNvPr id="15" name="AutoShape 15"/>
          <p:cNvSpPr/>
          <p:nvPr/>
        </p:nvSpPr>
        <p:spPr>
          <a:xfrm rot="5400000" flipH="1">
            <a:off x="11478657" y="5739369"/>
            <a:ext cx="503999" cy="272854"/>
          </a:xfrm>
          <a:prstGeom prst="triangle">
            <a:avLst>
              <a:gd name="adj" fmla="val 50000"/>
            </a:avLst>
          </a:prstGeom>
          <a:solidFill>
            <a:schemeClr val="accent1">
              <a:alpha val="100000"/>
            </a:schemeClr>
          </a:solidFill>
        </p:spPr>
      </p:sp>
      <p:sp>
        <p:nvSpPr>
          <p:cNvPr id="16" name="AutoShape 16"/>
          <p:cNvSpPr/>
          <p:nvPr/>
        </p:nvSpPr>
        <p:spPr>
          <a:xfrm>
            <a:off x="2833966" y="1434874"/>
            <a:ext cx="1249349" cy="792000"/>
          </a:xfrm>
          <a:prstGeom prst="chevron">
            <a:avLst/>
          </a:prstGeom>
          <a:solidFill>
            <a:schemeClr val="accent2">
              <a:alpha val="100000"/>
            </a:schemeClr>
          </a:solidFill>
        </p:spPr>
      </p:sp>
      <p:sp>
        <p:nvSpPr>
          <p:cNvPr id="17" name="AutoShape 17"/>
          <p:cNvSpPr/>
          <p:nvPr/>
        </p:nvSpPr>
        <p:spPr>
          <a:xfrm>
            <a:off x="7951304" y="1434874"/>
            <a:ext cx="1249349" cy="792000"/>
          </a:xfrm>
          <a:prstGeom prst="chevron">
            <a:avLst/>
          </a:prstGeom>
          <a:solidFill>
            <a:schemeClr val="accent3">
              <a:alpha val="100000"/>
            </a:schemeClr>
          </a:solidFill>
        </p:spPr>
      </p:sp>
      <p:sp>
        <p:nvSpPr>
          <p:cNvPr id="18" name="AutoShape 18"/>
          <p:cNvSpPr/>
          <p:nvPr/>
        </p:nvSpPr>
        <p:spPr>
          <a:xfrm>
            <a:off x="3104477" y="1649260"/>
            <a:ext cx="734083" cy="332399"/>
          </a:xfrm>
          <a:prstGeom prst="rect">
            <a:avLst/>
          </a:prstGeom>
          <a:noFill/>
        </p:spPr>
        <p:txBody>
          <a:bodyPr vert="horz" wrap="square" lIns="0" tIns="0" rIns="0" bIns="0" rtlCol="0" anchor="t" anchorCtr="0">
            <a:noAutofit/>
          </a:bodyPr>
          <a:lstStyle/>
          <a:p>
            <a:pPr algn="ctr">
              <a:lnSpc>
                <a:spcPct val="120000"/>
              </a:lnSpc>
              <a:spcBef>
                <a:spcPct val="0"/>
              </a:spcBef>
              <a:defRPr/>
            </a:pPr>
            <a:r>
              <a:rPr lang="en-US" sz="1800">
                <a:solidFill>
                  <a:srgbClr val="FFFFFF">
                    <a:alpha val="100000"/>
                  </a:srgbClr>
                </a:solidFill>
                <a:latin typeface="Noto Sans SC"/>
                <a:ea typeface="Noto Sans SC"/>
                <a:cs typeface="Noto Sans SC"/>
              </a:rPr>
              <a:t>01</a:t>
            </a:r>
            <a:endParaRPr lang="en-US" sz="1100"/>
          </a:p>
        </p:txBody>
      </p:sp>
      <p:sp>
        <p:nvSpPr>
          <p:cNvPr id="19" name="AutoShape 19"/>
          <p:cNvSpPr/>
          <p:nvPr/>
        </p:nvSpPr>
        <p:spPr>
          <a:xfrm>
            <a:off x="8208936" y="1649260"/>
            <a:ext cx="734083" cy="316305"/>
          </a:xfrm>
          <a:prstGeom prst="rect">
            <a:avLst/>
          </a:prstGeom>
          <a:noFill/>
        </p:spPr>
        <p:txBody>
          <a:bodyPr vert="horz" wrap="square" lIns="0" tIns="0" rIns="0" bIns="0" rtlCol="0" anchor="t" anchorCtr="0">
            <a:noAutofit/>
          </a:bodyPr>
          <a:lstStyle/>
          <a:p>
            <a:pPr algn="ctr">
              <a:lnSpc>
                <a:spcPct val="120000"/>
              </a:lnSpc>
              <a:spcBef>
                <a:spcPct val="0"/>
              </a:spcBef>
              <a:defRPr/>
            </a:pPr>
            <a:r>
              <a:rPr lang="en-US" sz="1800">
                <a:solidFill>
                  <a:srgbClr val="FFFFFF">
                    <a:alpha val="100000"/>
                  </a:srgbClr>
                </a:solidFill>
                <a:latin typeface="Noto Sans SC"/>
                <a:ea typeface="Noto Sans SC"/>
                <a:cs typeface="Noto Sans SC"/>
              </a:rPr>
              <a:t>02</a:t>
            </a:r>
            <a:endParaRPr lang="en-US" sz="1100"/>
          </a:p>
        </p:txBody>
      </p:sp>
      <p:sp>
        <p:nvSpPr>
          <p:cNvPr id="20" name="AutoShape 20"/>
          <p:cNvSpPr/>
          <p:nvPr/>
        </p:nvSpPr>
        <p:spPr>
          <a:xfrm>
            <a:off x="3047325" y="3658365"/>
            <a:ext cx="734083" cy="316305"/>
          </a:xfrm>
          <a:prstGeom prst="rect">
            <a:avLst/>
          </a:prstGeom>
          <a:noFill/>
        </p:spPr>
        <p:txBody>
          <a:bodyPr vert="horz" wrap="square" lIns="0" tIns="0" rIns="0" bIns="0" rtlCol="0" anchor="t" anchorCtr="0">
            <a:noAutofit/>
          </a:bodyPr>
          <a:lstStyle/>
          <a:p>
            <a:pPr algn="ctr">
              <a:lnSpc>
                <a:spcPct val="120000"/>
              </a:lnSpc>
              <a:spcBef>
                <a:spcPct val="0"/>
              </a:spcBef>
              <a:defRPr/>
            </a:pPr>
            <a:r>
              <a:rPr lang="en-US" sz="1800">
                <a:solidFill>
                  <a:srgbClr val="FFFFFF">
                    <a:alpha val="100000"/>
                  </a:srgbClr>
                </a:solidFill>
                <a:latin typeface="Noto Sans SC"/>
                <a:ea typeface="Noto Sans SC"/>
                <a:cs typeface="Noto Sans SC"/>
              </a:rPr>
              <a:t>04</a:t>
            </a:r>
            <a:endParaRPr lang="en-US" sz="1100"/>
          </a:p>
        </p:txBody>
      </p:sp>
      <p:sp>
        <p:nvSpPr>
          <p:cNvPr id="21" name="AutoShape 21"/>
          <p:cNvSpPr/>
          <p:nvPr/>
        </p:nvSpPr>
        <p:spPr>
          <a:xfrm>
            <a:off x="8208936" y="3658365"/>
            <a:ext cx="734083" cy="316305"/>
          </a:xfrm>
          <a:prstGeom prst="rect">
            <a:avLst/>
          </a:prstGeom>
          <a:noFill/>
        </p:spPr>
        <p:txBody>
          <a:bodyPr vert="horz" wrap="square" lIns="0" tIns="0" rIns="0" bIns="0" rtlCol="0" anchor="t" anchorCtr="0">
            <a:noAutofit/>
          </a:bodyPr>
          <a:lstStyle/>
          <a:p>
            <a:pPr algn="ctr">
              <a:lnSpc>
                <a:spcPct val="120000"/>
              </a:lnSpc>
              <a:spcBef>
                <a:spcPct val="0"/>
              </a:spcBef>
              <a:defRPr/>
            </a:pPr>
            <a:r>
              <a:rPr lang="en-US" sz="1800">
                <a:solidFill>
                  <a:srgbClr val="FFFFFF">
                    <a:alpha val="100000"/>
                  </a:srgbClr>
                </a:solidFill>
                <a:latin typeface="Noto Sans SC"/>
                <a:ea typeface="Noto Sans SC"/>
                <a:cs typeface="Noto Sans SC"/>
              </a:rPr>
              <a:t>03</a:t>
            </a:r>
            <a:endParaRPr lang="en-US" sz="1100"/>
          </a:p>
        </p:txBody>
      </p:sp>
      <p:sp>
        <p:nvSpPr>
          <p:cNvPr id="22" name="AutoShape 22"/>
          <p:cNvSpPr/>
          <p:nvPr/>
        </p:nvSpPr>
        <p:spPr>
          <a:xfrm>
            <a:off x="3104477" y="5680348"/>
            <a:ext cx="734083" cy="316305"/>
          </a:xfrm>
          <a:prstGeom prst="rect">
            <a:avLst/>
          </a:prstGeom>
          <a:noFill/>
        </p:spPr>
        <p:txBody>
          <a:bodyPr vert="horz" wrap="square" lIns="0" tIns="0" rIns="0" bIns="0" rtlCol="0" anchor="t" anchorCtr="0">
            <a:noAutofit/>
          </a:bodyPr>
          <a:lstStyle/>
          <a:p>
            <a:pPr algn="ctr">
              <a:lnSpc>
                <a:spcPct val="120000"/>
              </a:lnSpc>
              <a:spcBef>
                <a:spcPct val="0"/>
              </a:spcBef>
              <a:defRPr/>
            </a:pPr>
            <a:r>
              <a:rPr lang="en-US" sz="1800">
                <a:solidFill>
                  <a:srgbClr val="FFFFFF">
                    <a:alpha val="100000"/>
                  </a:srgbClr>
                </a:solidFill>
                <a:latin typeface="Noto Sans SC"/>
                <a:ea typeface="Noto Sans SC"/>
                <a:cs typeface="Noto Sans SC"/>
              </a:rPr>
              <a:t>05</a:t>
            </a:r>
            <a:endParaRPr lang="en-US" sz="1100"/>
          </a:p>
        </p:txBody>
      </p:sp>
      <p:sp>
        <p:nvSpPr>
          <p:cNvPr id="23" name="AutoShape 23"/>
          <p:cNvSpPr/>
          <p:nvPr/>
        </p:nvSpPr>
        <p:spPr>
          <a:xfrm>
            <a:off x="8266088" y="5680348"/>
            <a:ext cx="734083" cy="316305"/>
          </a:xfrm>
          <a:prstGeom prst="rect">
            <a:avLst/>
          </a:prstGeom>
          <a:noFill/>
        </p:spPr>
        <p:txBody>
          <a:bodyPr vert="horz" wrap="square" lIns="0" tIns="0" rIns="0" bIns="0" rtlCol="0" anchor="t" anchorCtr="0">
            <a:noAutofit/>
          </a:bodyPr>
          <a:lstStyle/>
          <a:p>
            <a:pPr algn="ctr">
              <a:lnSpc>
                <a:spcPct val="120000"/>
              </a:lnSpc>
              <a:spcBef>
                <a:spcPct val="0"/>
              </a:spcBef>
              <a:defRPr/>
            </a:pPr>
            <a:r>
              <a:rPr lang="en-US" sz="1800">
                <a:solidFill>
                  <a:srgbClr val="FFFFFF">
                    <a:alpha val="100000"/>
                  </a:srgbClr>
                </a:solidFill>
                <a:latin typeface="Noto Sans SC"/>
                <a:ea typeface="Noto Sans SC"/>
                <a:cs typeface="Noto Sans SC"/>
              </a:rPr>
              <a:t>06</a:t>
            </a:r>
            <a:endParaRPr lang="en-US" sz="1100"/>
          </a:p>
        </p:txBody>
      </p:sp>
      <p:sp>
        <p:nvSpPr>
          <p:cNvPr id="24" name="TextBox 24"/>
          <p:cNvSpPr txBox="1"/>
          <p:nvPr/>
        </p:nvSpPr>
        <p:spPr>
          <a:xfrm flipH="1">
            <a:off x="1281539" y="1751128"/>
            <a:ext cx="1639118" cy="180975"/>
          </a:xfrm>
          <a:prstGeom prst="rect">
            <a:avLst/>
          </a:prstGeom>
          <a:noFill/>
        </p:spPr>
        <p:txBody>
          <a:bodyPr vert="horz" wrap="square" lIns="0" tIns="0" rIns="0" bIns="0" rtlCol="0" anchor="t" anchorCtr="0">
            <a:spAutoFit/>
          </a:bodyPr>
          <a:lstStyle/>
          <a:p>
            <a:pPr algn="r">
              <a:lnSpc>
                <a:spcPct val="110000"/>
              </a:lnSpc>
            </a:pPr>
            <a:r>
              <a:rPr lang="en-US" sz="1000">
                <a:solidFill>
                  <a:srgbClr val="FFFFFF">
                    <a:alpha val="100000"/>
                  </a:srgbClr>
                </a:solidFill>
                <a:latin typeface="Noto Sans SC"/>
                <a:ea typeface="Noto Sans SC"/>
                <a:cs typeface="Noto Sans SC"/>
              </a:rPr>
              <a:t>Sort (Seiri)</a:t>
            </a:r>
            <a:endParaRPr lang="en-US" sz="1000">
              <a:solidFill>
                <a:srgbClr val="FFFFFF">
                  <a:alpha val="100000"/>
                </a:srgbClr>
              </a:solidFill>
              <a:latin typeface="Noto Sans SC"/>
              <a:ea typeface="Noto Sans SC"/>
              <a:cs typeface="Noto Sans SC"/>
            </a:endParaRPr>
          </a:p>
        </p:txBody>
      </p:sp>
      <p:cxnSp>
        <p:nvCxnSpPr>
          <p:cNvPr id="25" name="Connector 25"/>
          <p:cNvCxnSpPr/>
          <p:nvPr/>
        </p:nvCxnSpPr>
        <p:spPr>
          <a:xfrm flipH="1">
            <a:off x="3793883" y="3851542"/>
            <a:ext cx="4157420" cy="0"/>
          </a:xfrm>
          <a:prstGeom prst="line">
            <a:avLst/>
          </a:prstGeom>
          <a:ln w="19050">
            <a:solidFill>
              <a:srgbClr val="FFFFFF">
                <a:alpha val="100000"/>
              </a:srgbClr>
            </a:solidFill>
            <a:prstDash val="dash"/>
            <a:headEnd type="none"/>
            <a:tailEnd type="triangle"/>
          </a:ln>
        </p:spPr>
      </p:cxnSp>
      <p:sp>
        <p:nvSpPr>
          <p:cNvPr id="26" name="TextBox 26"/>
          <p:cNvSpPr txBox="1"/>
          <p:nvPr/>
        </p:nvSpPr>
        <p:spPr>
          <a:xfrm>
            <a:off x="5140151" y="1615194"/>
            <a:ext cx="1631970" cy="222314"/>
          </a:xfrm>
          <a:prstGeom prst="rect">
            <a:avLst/>
          </a:prstGeom>
        </p:spPr>
        <p:txBody>
          <a:bodyPr vert="horz" wrap="square" lIns="25432" tIns="25432" rIns="25432" bIns="25432" rtlCol="0" anchor="t" anchorCtr="0">
            <a:spAutoFit/>
          </a:bodyPr>
          <a:lstStyle/>
          <a:p>
            <a:pPr algn="ctr">
              <a:lnSpc>
                <a:spcPct val="80000"/>
              </a:lnSpc>
            </a:pPr>
            <a:r>
              <a:rPr lang="en-US" sz="1100">
                <a:solidFill>
                  <a:srgbClr val="FFFFFF">
                    <a:alpha val="100000"/>
                  </a:srgbClr>
                </a:solidFill>
                <a:latin typeface="Noto Sans SC"/>
                <a:ea typeface="Noto Sans SC"/>
                <a:cs typeface="Noto Sans SC"/>
              </a:rPr>
              <a:t>Set in Order (Seiton)</a:t>
            </a:r>
            <a:endParaRPr lang="en-US" sz="1100">
              <a:solidFill>
                <a:srgbClr val="FFFFFF">
                  <a:alpha val="100000"/>
                </a:srgbClr>
              </a:solidFill>
              <a:latin typeface="Noto Sans SC"/>
              <a:ea typeface="Noto Sans SC"/>
              <a:cs typeface="Noto Sans SC"/>
            </a:endParaRPr>
          </a:p>
        </p:txBody>
      </p:sp>
      <p:sp>
        <p:nvSpPr>
          <p:cNvPr id="27" name="TextBox 27"/>
          <p:cNvSpPr txBox="1"/>
          <p:nvPr/>
        </p:nvSpPr>
        <p:spPr>
          <a:xfrm flipH="1">
            <a:off x="9296674" y="1751128"/>
            <a:ext cx="1379678" cy="180975"/>
          </a:xfrm>
          <a:prstGeom prst="rect">
            <a:avLst/>
          </a:prstGeom>
          <a:noFill/>
        </p:spPr>
        <p:txBody>
          <a:bodyPr vert="horz" wrap="square" lIns="0" tIns="0" rIns="0" bIns="0" rtlCol="0" anchor="t" anchorCtr="0">
            <a:spAutoFit/>
          </a:bodyPr>
          <a:lstStyle/>
          <a:p>
            <a:pPr algn="l">
              <a:lnSpc>
                <a:spcPct val="110000"/>
              </a:lnSpc>
            </a:pPr>
            <a:r>
              <a:rPr lang="en-US" sz="1000">
                <a:solidFill>
                  <a:srgbClr val="FFFFFF">
                    <a:alpha val="100000"/>
                  </a:srgbClr>
                </a:solidFill>
                <a:latin typeface="Noto Sans SC"/>
                <a:ea typeface="Noto Sans SC"/>
                <a:cs typeface="Noto Sans SC"/>
              </a:rPr>
              <a:t>Shine (Seiso)</a:t>
            </a:r>
            <a:endParaRPr lang="en-US" sz="1000">
              <a:solidFill>
                <a:srgbClr val="FFFFFF">
                  <a:alpha val="100000"/>
                </a:srgbClr>
              </a:solidFill>
              <a:latin typeface="Noto Sans SC"/>
              <a:ea typeface="Noto Sans SC"/>
              <a:cs typeface="Noto Sans SC"/>
            </a:endParaRPr>
          </a:p>
        </p:txBody>
      </p:sp>
      <p:sp>
        <p:nvSpPr>
          <p:cNvPr id="28" name="TextBox 28"/>
          <p:cNvSpPr txBox="1"/>
          <p:nvPr/>
        </p:nvSpPr>
        <p:spPr>
          <a:xfrm>
            <a:off x="997215" y="2750464"/>
            <a:ext cx="2145030" cy="453390"/>
          </a:xfrm>
          <a:prstGeom prst="rect">
            <a:avLst/>
          </a:prstGeom>
          <a:noFill/>
        </p:spPr>
        <p:txBody>
          <a:bodyPr vert="horz" wrap="square" lIns="91440" tIns="45720" rIns="91440" bIns="45720" rtlCol="0" anchor="t" anchorCtr="0">
            <a:spAutoFit/>
          </a:bodyPr>
          <a:lstStyle/>
          <a:p>
            <a:pPr algn="l">
              <a:lnSpc>
                <a:spcPct val="114000"/>
              </a:lnSpc>
            </a:pPr>
            <a:r>
              <a:rPr lang="en-US" sz="1000">
                <a:solidFill>
                  <a:schemeClr val="dk1">
                    <a:alpha val="100000"/>
                  </a:schemeClr>
                </a:solidFill>
                <a:latin typeface="Noto Sans SC"/>
                <a:ea typeface="Noto Sans SC"/>
                <a:cs typeface="Noto Sans SC"/>
              </a:rPr>
              <a:t>Identify problems and improvement opportunities in current 5S management through on-site observation.</a:t>
            </a:r>
            <a:endParaRPr lang="en-US" sz="1000">
              <a:solidFill>
                <a:schemeClr val="dk1">
                  <a:alpha val="100000"/>
                </a:schemeClr>
              </a:solidFill>
              <a:latin typeface="Noto Sans SC"/>
              <a:ea typeface="Noto Sans SC"/>
              <a:cs typeface="Noto Sans SC"/>
            </a:endParaRPr>
          </a:p>
        </p:txBody>
      </p:sp>
      <p:sp>
        <p:nvSpPr>
          <p:cNvPr id="29" name="Freeform 29"/>
          <p:cNvSpPr/>
          <p:nvPr/>
        </p:nvSpPr>
        <p:spPr>
          <a:xfrm flipH="1">
            <a:off x="3508009" y="2445697"/>
            <a:ext cx="88096" cy="763618"/>
          </a:xfrm>
          <a:custGeom>
            <a:avLst/>
            <a:gdLst/>
            <a:ahLst/>
            <a:cxnLst/>
            <a:rect l="l" t="t" r="r" b="b"/>
            <a:pathLst>
              <a:path w="6350" h="225425">
                <a:moveTo>
                  <a:pt x="0" y="0"/>
                </a:moveTo>
                <a:lnTo>
                  <a:pt x="0" y="225425"/>
                </a:lnTo>
              </a:path>
            </a:pathLst>
          </a:custGeom>
          <a:noFill/>
          <a:ln w="12700">
            <a:solidFill>
              <a:schemeClr val="accent1">
                <a:alpha val="100000"/>
              </a:schemeClr>
            </a:solidFill>
            <a:prstDash val="solid"/>
          </a:ln>
        </p:spPr>
      </p:sp>
      <p:sp>
        <p:nvSpPr>
          <p:cNvPr id="30" name="Freeform 30"/>
          <p:cNvSpPr/>
          <p:nvPr/>
        </p:nvSpPr>
        <p:spPr>
          <a:xfrm flipH="1">
            <a:off x="6948622" y="2445697"/>
            <a:ext cx="88096" cy="763618"/>
          </a:xfrm>
          <a:custGeom>
            <a:avLst/>
            <a:gdLst/>
            <a:ahLst/>
            <a:cxnLst/>
            <a:rect l="l" t="t" r="r" b="b"/>
            <a:pathLst>
              <a:path w="6350" h="225425">
                <a:moveTo>
                  <a:pt x="0" y="0"/>
                </a:moveTo>
                <a:lnTo>
                  <a:pt x="0" y="225425"/>
                </a:lnTo>
              </a:path>
            </a:pathLst>
          </a:custGeom>
          <a:noFill/>
          <a:ln w="12700">
            <a:solidFill>
              <a:schemeClr val="accent1">
                <a:alpha val="100000"/>
              </a:schemeClr>
            </a:solidFill>
            <a:prstDash val="solid"/>
          </a:ln>
        </p:spPr>
      </p:sp>
      <p:sp>
        <p:nvSpPr>
          <p:cNvPr id="31" name="TextBox 31"/>
          <p:cNvSpPr txBox="1"/>
          <p:nvPr/>
        </p:nvSpPr>
        <p:spPr>
          <a:xfrm flipH="1">
            <a:off x="1596681" y="5807042"/>
            <a:ext cx="1323975" cy="171450"/>
          </a:xfrm>
          <a:prstGeom prst="rect">
            <a:avLst/>
          </a:prstGeom>
          <a:noFill/>
        </p:spPr>
        <p:txBody>
          <a:bodyPr vert="horz" wrap="square" lIns="0" tIns="0" rIns="0" bIns="0" rtlCol="0" anchor="t" anchorCtr="0">
            <a:spAutoFit/>
          </a:bodyPr>
          <a:lstStyle/>
          <a:p>
            <a:pPr algn="r">
              <a:lnSpc>
                <a:spcPct val="110000"/>
              </a:lnSpc>
            </a:pPr>
            <a:r>
              <a:rPr lang="en-US" sz="1000">
                <a:solidFill>
                  <a:srgbClr val="FFFFFF">
                    <a:alpha val="100000"/>
                  </a:srgbClr>
                </a:solidFill>
                <a:latin typeface="Noto Sans SC"/>
                <a:ea typeface="Noto Sans SC"/>
                <a:cs typeface="Noto Sans SC"/>
              </a:rPr>
              <a:t>Visual inspection</a:t>
            </a:r>
            <a:endParaRPr lang="en-US" sz="1000">
              <a:solidFill>
                <a:srgbClr val="FFFFFF">
                  <a:alpha val="100000"/>
                </a:srgbClr>
              </a:solidFill>
              <a:latin typeface="Noto Sans SC"/>
              <a:ea typeface="Noto Sans SC"/>
              <a:cs typeface="Noto Sans SC"/>
            </a:endParaRPr>
          </a:p>
        </p:txBody>
      </p:sp>
      <p:cxnSp>
        <p:nvCxnSpPr>
          <p:cNvPr id="32" name="Connector 32"/>
          <p:cNvCxnSpPr/>
          <p:nvPr/>
        </p:nvCxnSpPr>
        <p:spPr>
          <a:xfrm>
            <a:off x="4051516" y="5873525"/>
            <a:ext cx="4157420" cy="0"/>
          </a:xfrm>
          <a:prstGeom prst="line">
            <a:avLst/>
          </a:prstGeom>
          <a:ln w="19050">
            <a:solidFill>
              <a:srgbClr val="FFFFFF">
                <a:alpha val="100000"/>
              </a:srgbClr>
            </a:solidFill>
            <a:prstDash val="dash"/>
            <a:headEnd type="none"/>
            <a:tailEnd type="triangle"/>
          </a:ln>
        </p:spPr>
      </p:cxnSp>
      <p:sp>
        <p:nvSpPr>
          <p:cNvPr id="33" name="TextBox 33"/>
          <p:cNvSpPr txBox="1"/>
          <p:nvPr/>
        </p:nvSpPr>
        <p:spPr>
          <a:xfrm>
            <a:off x="5140151" y="5659160"/>
            <a:ext cx="1631970" cy="222314"/>
          </a:xfrm>
          <a:prstGeom prst="rect">
            <a:avLst/>
          </a:prstGeom>
        </p:spPr>
        <p:txBody>
          <a:bodyPr vert="horz" wrap="square" lIns="25432" tIns="25432" rIns="25432" bIns="25432" rtlCol="0" anchor="t" anchorCtr="0">
            <a:spAutoFit/>
          </a:bodyPr>
          <a:lstStyle/>
          <a:p>
            <a:pPr algn="ctr">
              <a:lnSpc>
                <a:spcPct val="80000"/>
              </a:lnSpc>
            </a:pPr>
            <a:r>
              <a:rPr lang="en-US" sz="1100">
                <a:solidFill>
                  <a:srgbClr val="FFFFFF">
                    <a:alpha val="100000"/>
                  </a:srgbClr>
                </a:solidFill>
                <a:latin typeface="Noto Sans SC"/>
                <a:ea typeface="Noto Sans SC"/>
                <a:cs typeface="Noto Sans SC"/>
              </a:rPr>
              <a:t>Problem rectification</a:t>
            </a:r>
            <a:endParaRPr lang="en-US" sz="1100">
              <a:solidFill>
                <a:srgbClr val="FFFFFF">
                  <a:alpha val="100000"/>
                </a:srgbClr>
              </a:solidFill>
              <a:latin typeface="Noto Sans SC"/>
              <a:ea typeface="Noto Sans SC"/>
              <a:cs typeface="Noto Sans SC"/>
            </a:endParaRPr>
          </a:p>
        </p:txBody>
      </p:sp>
      <p:sp>
        <p:nvSpPr>
          <p:cNvPr id="34" name="TextBox 34"/>
          <p:cNvSpPr txBox="1"/>
          <p:nvPr/>
        </p:nvSpPr>
        <p:spPr>
          <a:xfrm flipH="1">
            <a:off x="9296674" y="5792150"/>
            <a:ext cx="1843123" cy="180975"/>
          </a:xfrm>
          <a:prstGeom prst="rect">
            <a:avLst/>
          </a:prstGeom>
          <a:noFill/>
        </p:spPr>
        <p:txBody>
          <a:bodyPr vert="horz" wrap="square" lIns="0" tIns="0" rIns="0" bIns="0" rtlCol="0" anchor="t" anchorCtr="0">
            <a:spAutoFit/>
          </a:bodyPr>
          <a:lstStyle/>
          <a:p>
            <a:pPr algn="l">
              <a:lnSpc>
                <a:spcPct val="110000"/>
              </a:lnSpc>
            </a:pPr>
            <a:r>
              <a:rPr lang="en-US" sz="1000">
                <a:solidFill>
                  <a:srgbClr val="FFFFFF">
                    <a:alpha val="100000"/>
                  </a:srgbClr>
                </a:solidFill>
                <a:latin typeface="Noto Sans SC"/>
                <a:ea typeface="Noto Sans SC"/>
                <a:cs typeface="Noto Sans SC"/>
              </a:rPr>
              <a:t>Standard cure</a:t>
            </a:r>
            <a:endParaRPr lang="en-US" sz="1000">
              <a:solidFill>
                <a:srgbClr val="FFFFFF">
                  <a:alpha val="100000"/>
                </a:srgbClr>
              </a:solidFill>
              <a:latin typeface="Noto Sans SC"/>
              <a:ea typeface="Noto Sans SC"/>
              <a:cs typeface="Noto Sans SC"/>
            </a:endParaRPr>
          </a:p>
        </p:txBody>
      </p:sp>
      <p:sp>
        <p:nvSpPr>
          <p:cNvPr id="35" name="Freeform 35"/>
          <p:cNvSpPr/>
          <p:nvPr/>
        </p:nvSpPr>
        <p:spPr>
          <a:xfrm flipH="1">
            <a:off x="4667895" y="4494372"/>
            <a:ext cx="88096" cy="763618"/>
          </a:xfrm>
          <a:custGeom>
            <a:avLst/>
            <a:gdLst/>
            <a:ahLst/>
            <a:cxnLst/>
            <a:rect l="l" t="t" r="r" b="b"/>
            <a:pathLst>
              <a:path w="6350" h="225425">
                <a:moveTo>
                  <a:pt x="0" y="0"/>
                </a:moveTo>
                <a:lnTo>
                  <a:pt x="0" y="225425"/>
                </a:lnTo>
              </a:path>
            </a:pathLst>
          </a:custGeom>
          <a:noFill/>
          <a:ln w="12700">
            <a:solidFill>
              <a:schemeClr val="accent1">
                <a:alpha val="100000"/>
              </a:schemeClr>
            </a:solidFill>
            <a:prstDash val="solid"/>
          </a:ln>
        </p:spPr>
      </p:sp>
      <p:sp>
        <p:nvSpPr>
          <p:cNvPr id="36" name="Freeform 36"/>
          <p:cNvSpPr/>
          <p:nvPr/>
        </p:nvSpPr>
        <p:spPr>
          <a:xfrm flipH="1">
            <a:off x="8108508" y="4494372"/>
            <a:ext cx="88096" cy="763618"/>
          </a:xfrm>
          <a:custGeom>
            <a:avLst/>
            <a:gdLst/>
            <a:ahLst/>
            <a:cxnLst/>
            <a:rect l="l" t="t" r="r" b="b"/>
            <a:pathLst>
              <a:path w="6350" h="225425">
                <a:moveTo>
                  <a:pt x="0" y="0"/>
                </a:moveTo>
                <a:lnTo>
                  <a:pt x="0" y="225425"/>
                </a:lnTo>
              </a:path>
            </a:pathLst>
          </a:custGeom>
          <a:noFill/>
          <a:ln w="12700">
            <a:solidFill>
              <a:schemeClr val="accent1">
                <a:alpha val="100000"/>
              </a:schemeClr>
            </a:solidFill>
            <a:prstDash val="solid"/>
          </a:ln>
        </p:spPr>
      </p:sp>
      <p:cxnSp>
        <p:nvCxnSpPr>
          <p:cNvPr id="37" name="Connector 37"/>
          <p:cNvCxnSpPr/>
          <p:nvPr/>
        </p:nvCxnSpPr>
        <p:spPr>
          <a:xfrm>
            <a:off x="4051516" y="1842438"/>
            <a:ext cx="4157420" cy="0"/>
          </a:xfrm>
          <a:prstGeom prst="line">
            <a:avLst/>
          </a:prstGeom>
          <a:ln w="19050">
            <a:solidFill>
              <a:srgbClr val="FFFFFF">
                <a:alpha val="100000"/>
              </a:srgbClr>
            </a:solidFill>
            <a:prstDash val="dash"/>
            <a:headEnd type="none"/>
            <a:tailEnd type="triangle"/>
          </a:ln>
        </p:spPr>
      </p:cxnSp>
      <p:sp>
        <p:nvSpPr>
          <p:cNvPr id="38" name="TextBox 38"/>
          <p:cNvSpPr txBox="1"/>
          <p:nvPr/>
        </p:nvSpPr>
        <p:spPr>
          <a:xfrm>
            <a:off x="5140151" y="3637177"/>
            <a:ext cx="1631970" cy="222314"/>
          </a:xfrm>
          <a:prstGeom prst="rect">
            <a:avLst/>
          </a:prstGeom>
        </p:spPr>
        <p:txBody>
          <a:bodyPr vert="horz" wrap="square" lIns="25432" tIns="25432" rIns="25432" bIns="25432" rtlCol="0" anchor="t" anchorCtr="0">
            <a:spAutoFit/>
          </a:bodyPr>
          <a:lstStyle/>
          <a:p>
            <a:pPr algn="ctr">
              <a:lnSpc>
                <a:spcPct val="80000"/>
              </a:lnSpc>
            </a:pPr>
            <a:r>
              <a:rPr lang="en-US" sz="1100">
                <a:solidFill>
                  <a:srgbClr val="FFFFFF">
                    <a:alpha val="100000"/>
                  </a:srgbClr>
                </a:solidFill>
                <a:latin typeface="Noto Sans SC"/>
                <a:ea typeface="Noto Sans SC"/>
                <a:cs typeface="Noto Sans SC"/>
              </a:rPr>
              <a:t>Sustain (Shitsuke)</a:t>
            </a:r>
            <a:endParaRPr lang="en-US" sz="1100">
              <a:solidFill>
                <a:srgbClr val="FFFFFF">
                  <a:alpha val="100000"/>
                </a:srgbClr>
              </a:solidFill>
              <a:latin typeface="Noto Sans SC"/>
              <a:ea typeface="Noto Sans SC"/>
              <a:cs typeface="Noto Sans SC"/>
            </a:endParaRPr>
          </a:p>
        </p:txBody>
      </p:sp>
      <p:sp>
        <p:nvSpPr>
          <p:cNvPr id="39" name="TextBox 39"/>
          <p:cNvSpPr txBox="1"/>
          <p:nvPr/>
        </p:nvSpPr>
        <p:spPr>
          <a:xfrm flipH="1">
            <a:off x="1523823" y="3774228"/>
            <a:ext cx="1228725" cy="171450"/>
          </a:xfrm>
          <a:prstGeom prst="rect">
            <a:avLst/>
          </a:prstGeom>
          <a:noFill/>
        </p:spPr>
        <p:txBody>
          <a:bodyPr vert="horz" wrap="square" lIns="0" tIns="0" rIns="0" bIns="0" rtlCol="0" anchor="t" anchorCtr="0">
            <a:spAutoFit/>
          </a:bodyPr>
          <a:lstStyle/>
          <a:p>
            <a:pPr algn="r">
              <a:lnSpc>
                <a:spcPct val="110000"/>
              </a:lnSpc>
            </a:pPr>
            <a:r>
              <a:rPr lang="en-US" sz="1000">
                <a:solidFill>
                  <a:srgbClr val="FFFFFF">
                    <a:alpha val="100000"/>
                  </a:srgbClr>
                </a:solidFill>
                <a:latin typeface="Noto Sans SC"/>
                <a:ea typeface="Noto Sans SC"/>
                <a:cs typeface="Noto Sans SC"/>
              </a:rPr>
              <a:t>Safety</a:t>
            </a:r>
            <a:endParaRPr lang="en-US" sz="1000">
              <a:solidFill>
                <a:srgbClr val="FFFFFF">
                  <a:alpha val="100000"/>
                </a:srgbClr>
              </a:solidFill>
              <a:latin typeface="Noto Sans SC"/>
              <a:ea typeface="Noto Sans SC"/>
              <a:cs typeface="Noto Sans SC"/>
            </a:endParaRPr>
          </a:p>
        </p:txBody>
      </p:sp>
      <p:sp>
        <p:nvSpPr>
          <p:cNvPr id="40" name="TextBox 40"/>
          <p:cNvSpPr txBox="1"/>
          <p:nvPr/>
        </p:nvSpPr>
        <p:spPr>
          <a:xfrm flipH="1">
            <a:off x="9149190" y="3774228"/>
            <a:ext cx="1527162" cy="180975"/>
          </a:xfrm>
          <a:prstGeom prst="rect">
            <a:avLst/>
          </a:prstGeom>
          <a:noFill/>
        </p:spPr>
        <p:txBody>
          <a:bodyPr vert="horz" wrap="square" lIns="0" tIns="0" rIns="0" bIns="0" rtlCol="0" anchor="t" anchorCtr="0">
            <a:spAutoFit/>
          </a:bodyPr>
          <a:lstStyle/>
          <a:p>
            <a:pPr algn="l">
              <a:lnSpc>
                <a:spcPct val="110000"/>
              </a:lnSpc>
            </a:pPr>
            <a:r>
              <a:rPr lang="en-US" sz="1000">
                <a:solidFill>
                  <a:srgbClr val="FFFFFF">
                    <a:alpha val="100000"/>
                  </a:srgbClr>
                </a:solidFill>
                <a:latin typeface="Noto Sans SC"/>
                <a:ea typeface="Noto Sans SC"/>
                <a:cs typeface="Noto Sans SC"/>
              </a:rPr>
              <a:t>Standardize (Seiketsu)</a:t>
            </a:r>
            <a:endParaRPr lang="en-US" sz="1000">
              <a:solidFill>
                <a:srgbClr val="FFFFFF">
                  <a:alpha val="100000"/>
                </a:srgbClr>
              </a:solidFill>
              <a:latin typeface="Noto Sans SC"/>
              <a:ea typeface="Noto Sans SC"/>
              <a:cs typeface="Noto Sans SC"/>
            </a:endParaRPr>
          </a:p>
        </p:txBody>
      </p:sp>
      <p:sp>
        <p:nvSpPr>
          <p:cNvPr id="41" name="TextBox 41"/>
          <p:cNvSpPr txBox="1"/>
          <p:nvPr/>
        </p:nvSpPr>
        <p:spPr>
          <a:xfrm flipH="1">
            <a:off x="1092032" y="2516745"/>
            <a:ext cx="1743075" cy="228600"/>
          </a:xfrm>
          <a:prstGeom prst="rect">
            <a:avLst/>
          </a:prstGeom>
          <a:noFill/>
        </p:spPr>
        <p:txBody>
          <a:bodyPr vert="horz" wrap="square" lIns="0" tIns="0" rIns="0" bIns="0" rtlCol="0" anchor="t" anchorCtr="0">
            <a:spAutoFit/>
          </a:bodyPr>
          <a:lstStyle/>
          <a:p>
            <a:pPr algn="l">
              <a:lnSpc>
                <a:spcPct val="80000"/>
              </a:lnSpc>
            </a:pPr>
            <a:r>
              <a:rPr lang="en-US" sz="1550">
                <a:solidFill>
                  <a:schemeClr val="accent1">
                    <a:alpha val="100000"/>
                  </a:schemeClr>
                </a:solidFill>
                <a:latin typeface="Noto Sans SC"/>
                <a:ea typeface="Noto Sans SC"/>
                <a:cs typeface="Noto Sans SC"/>
              </a:rPr>
              <a:t>Diagnosis of current situation</a:t>
            </a:r>
            <a:endParaRPr lang="en-US" sz="1550">
              <a:solidFill>
                <a:schemeClr val="accent1">
                  <a:alpha val="100000"/>
                </a:schemeClr>
              </a:solidFill>
              <a:latin typeface="Noto Sans SC"/>
              <a:ea typeface="Noto Sans SC"/>
              <a:cs typeface="Noto Sans SC"/>
            </a:endParaRPr>
          </a:p>
        </p:txBody>
      </p:sp>
      <p:sp>
        <p:nvSpPr>
          <p:cNvPr id="42" name="TextBox 42"/>
          <p:cNvSpPr txBox="1"/>
          <p:nvPr/>
        </p:nvSpPr>
        <p:spPr>
          <a:xfrm>
            <a:off x="4363290" y="2750464"/>
            <a:ext cx="2145030" cy="453390"/>
          </a:xfrm>
          <a:prstGeom prst="rect">
            <a:avLst/>
          </a:prstGeom>
          <a:noFill/>
        </p:spPr>
        <p:txBody>
          <a:bodyPr vert="horz" wrap="square" lIns="91440" tIns="45720" rIns="91440" bIns="45720" rtlCol="0" anchor="t" anchorCtr="0">
            <a:spAutoFit/>
          </a:bodyPr>
          <a:lstStyle/>
          <a:p>
            <a:pPr algn="l">
              <a:lnSpc>
                <a:spcPct val="114000"/>
              </a:lnSpc>
            </a:pPr>
            <a:r>
              <a:rPr lang="en-US" sz="1000">
                <a:solidFill>
                  <a:schemeClr val="dk1">
                    <a:alpha val="100000"/>
                  </a:schemeClr>
                </a:solidFill>
                <a:latin typeface="Noto Sans SC"/>
                <a:ea typeface="Noto Sans SC"/>
                <a:cs typeface="Noto Sans SC"/>
              </a:rPr>
              <a:t>Develop clear 5S implementation goals and acceptance criteria based on diagnostic results.</a:t>
            </a:r>
            <a:endParaRPr lang="en-US" sz="1000">
              <a:solidFill>
                <a:schemeClr val="dk1">
                  <a:alpha val="100000"/>
                </a:schemeClr>
              </a:solidFill>
              <a:latin typeface="Noto Sans SC"/>
              <a:ea typeface="Noto Sans SC"/>
              <a:cs typeface="Noto Sans SC"/>
            </a:endParaRPr>
          </a:p>
        </p:txBody>
      </p:sp>
      <p:sp>
        <p:nvSpPr>
          <p:cNvPr id="43" name="TextBox 43"/>
          <p:cNvSpPr txBox="1"/>
          <p:nvPr/>
        </p:nvSpPr>
        <p:spPr>
          <a:xfrm flipH="1">
            <a:off x="4458107" y="2516745"/>
            <a:ext cx="1743075" cy="228600"/>
          </a:xfrm>
          <a:prstGeom prst="rect">
            <a:avLst/>
          </a:prstGeom>
          <a:noFill/>
        </p:spPr>
        <p:txBody>
          <a:bodyPr vert="horz" wrap="square" lIns="0" tIns="0" rIns="0" bIns="0" rtlCol="0" anchor="t" anchorCtr="0">
            <a:spAutoFit/>
          </a:bodyPr>
          <a:lstStyle/>
          <a:p>
            <a:pPr algn="l">
              <a:lnSpc>
                <a:spcPct val="80000"/>
              </a:lnSpc>
            </a:pPr>
            <a:r>
              <a:rPr lang="en-US" sz="1550">
                <a:solidFill>
                  <a:schemeClr val="accent1">
                    <a:alpha val="100000"/>
                  </a:schemeClr>
                </a:solidFill>
                <a:latin typeface="Noto Sans SC"/>
                <a:ea typeface="Noto Sans SC"/>
                <a:cs typeface="Noto Sans SC"/>
              </a:rPr>
              <a:t>goal setting</a:t>
            </a:r>
            <a:endParaRPr lang="en-US" sz="1550">
              <a:solidFill>
                <a:schemeClr val="accent1">
                  <a:alpha val="100000"/>
                </a:schemeClr>
              </a:solidFill>
              <a:latin typeface="Noto Sans SC"/>
              <a:ea typeface="Noto Sans SC"/>
              <a:cs typeface="Noto Sans SC"/>
            </a:endParaRPr>
          </a:p>
        </p:txBody>
      </p:sp>
      <p:sp>
        <p:nvSpPr>
          <p:cNvPr id="44" name="TextBox 44"/>
          <p:cNvSpPr txBox="1"/>
          <p:nvPr/>
        </p:nvSpPr>
        <p:spPr>
          <a:xfrm>
            <a:off x="7450089" y="2750464"/>
            <a:ext cx="2145030" cy="634365"/>
          </a:xfrm>
          <a:prstGeom prst="rect">
            <a:avLst/>
          </a:prstGeom>
          <a:noFill/>
        </p:spPr>
        <p:txBody>
          <a:bodyPr vert="horz" wrap="square" lIns="91440" tIns="45720" rIns="91440" bIns="45720" rtlCol="0" anchor="t" anchorCtr="0">
            <a:spAutoFit/>
          </a:bodyPr>
          <a:lstStyle/>
          <a:p>
            <a:pPr algn="l">
              <a:lnSpc>
                <a:spcPct val="114000"/>
              </a:lnSpc>
            </a:pPr>
            <a:r>
              <a:rPr lang="en-US" sz="1000">
                <a:solidFill>
                  <a:schemeClr val="dk1">
                    <a:alpha val="100000"/>
                  </a:schemeClr>
                </a:solidFill>
                <a:latin typeface="Noto Sans SC"/>
                <a:ea typeface="Noto Sans SC"/>
                <a:cs typeface="Noto Sans SC"/>
              </a:rPr>
              <a:t>Prepare a detailed 5S promotion plan, including division of responsibilities, time nodes and resource requirements.</a:t>
            </a:r>
            <a:endParaRPr lang="en-US" sz="1000">
              <a:solidFill>
                <a:schemeClr val="dk1">
                  <a:alpha val="100000"/>
                </a:schemeClr>
              </a:solidFill>
              <a:latin typeface="Noto Sans SC"/>
              <a:ea typeface="Noto Sans SC"/>
              <a:cs typeface="Noto Sans SC"/>
            </a:endParaRPr>
          </a:p>
        </p:txBody>
      </p:sp>
      <p:sp>
        <p:nvSpPr>
          <p:cNvPr id="45" name="TextBox 45"/>
          <p:cNvSpPr txBox="1"/>
          <p:nvPr/>
        </p:nvSpPr>
        <p:spPr>
          <a:xfrm flipH="1">
            <a:off x="7544906" y="2516745"/>
            <a:ext cx="1743075" cy="228600"/>
          </a:xfrm>
          <a:prstGeom prst="rect">
            <a:avLst/>
          </a:prstGeom>
          <a:noFill/>
        </p:spPr>
        <p:txBody>
          <a:bodyPr vert="horz" wrap="square" lIns="0" tIns="0" rIns="0" bIns="0" rtlCol="0" anchor="t" anchorCtr="0">
            <a:spAutoFit/>
          </a:bodyPr>
          <a:lstStyle/>
          <a:p>
            <a:pPr algn="l">
              <a:lnSpc>
                <a:spcPct val="80000"/>
              </a:lnSpc>
            </a:pPr>
            <a:r>
              <a:rPr lang="en-US" sz="1550">
                <a:solidFill>
                  <a:schemeClr val="accent1">
                    <a:alpha val="100000"/>
                  </a:schemeClr>
                </a:solidFill>
                <a:latin typeface="Noto Sans SC"/>
                <a:ea typeface="Noto Sans SC"/>
                <a:cs typeface="Noto Sans SC"/>
              </a:rPr>
              <a:t>Plan making</a:t>
            </a:r>
            <a:endParaRPr lang="en-US" sz="1550">
              <a:solidFill>
                <a:schemeClr val="accent1">
                  <a:alpha val="100000"/>
                </a:schemeClr>
              </a:solidFill>
              <a:latin typeface="Noto Sans SC"/>
              <a:ea typeface="Noto Sans SC"/>
              <a:cs typeface="Noto Sans SC"/>
            </a:endParaRPr>
          </a:p>
        </p:txBody>
      </p:sp>
      <p:sp>
        <p:nvSpPr>
          <p:cNvPr id="46" name="TextBox 46"/>
          <p:cNvSpPr txBox="1"/>
          <p:nvPr/>
        </p:nvSpPr>
        <p:spPr>
          <a:xfrm>
            <a:off x="2410559" y="4811493"/>
            <a:ext cx="2145030" cy="453390"/>
          </a:xfrm>
          <a:prstGeom prst="rect">
            <a:avLst/>
          </a:prstGeom>
          <a:noFill/>
        </p:spPr>
        <p:txBody>
          <a:bodyPr vert="horz" wrap="square" lIns="91440" tIns="45720" rIns="91440" bIns="45720" rtlCol="0" anchor="t" anchorCtr="0">
            <a:spAutoFit/>
          </a:bodyPr>
          <a:lstStyle/>
          <a:p>
            <a:pPr algn="l">
              <a:lnSpc>
                <a:spcPct val="114000"/>
              </a:lnSpc>
            </a:pPr>
            <a:r>
              <a:rPr lang="en-US" sz="1000">
                <a:solidFill>
                  <a:schemeClr val="dk1">
                    <a:alpha val="100000"/>
                  </a:schemeClr>
                </a:solidFill>
                <a:latin typeface="Noto Sans SC"/>
                <a:ea typeface="Noto Sans SC"/>
                <a:cs typeface="Noto Sans SC"/>
              </a:rPr>
              <a:t>Divide the site into several 5S management responsibility areas according to functions or scope of responsibilities.</a:t>
            </a:r>
            <a:endParaRPr lang="en-US" sz="1000">
              <a:solidFill>
                <a:schemeClr val="dk1">
                  <a:alpha val="100000"/>
                </a:schemeClr>
              </a:solidFill>
              <a:latin typeface="Noto Sans SC"/>
              <a:ea typeface="Noto Sans SC"/>
              <a:cs typeface="Noto Sans SC"/>
            </a:endParaRPr>
          </a:p>
        </p:txBody>
      </p:sp>
      <p:sp>
        <p:nvSpPr>
          <p:cNvPr id="47" name="TextBox 47"/>
          <p:cNvSpPr txBox="1"/>
          <p:nvPr/>
        </p:nvSpPr>
        <p:spPr>
          <a:xfrm flipH="1">
            <a:off x="2505376" y="4577774"/>
            <a:ext cx="1743075" cy="228600"/>
          </a:xfrm>
          <a:prstGeom prst="rect">
            <a:avLst/>
          </a:prstGeom>
          <a:noFill/>
        </p:spPr>
        <p:txBody>
          <a:bodyPr vert="horz" wrap="square" lIns="0" tIns="0" rIns="0" bIns="0" rtlCol="0" anchor="t" anchorCtr="0">
            <a:spAutoFit/>
          </a:bodyPr>
          <a:lstStyle/>
          <a:p>
            <a:pPr algn="l">
              <a:lnSpc>
                <a:spcPct val="80000"/>
              </a:lnSpc>
            </a:pPr>
            <a:r>
              <a:rPr lang="en-US" sz="1550">
                <a:solidFill>
                  <a:schemeClr val="accent1">
                    <a:alpha val="100000"/>
                  </a:schemeClr>
                </a:solidFill>
                <a:latin typeface="Noto Sans SC"/>
                <a:ea typeface="Noto Sans SC"/>
                <a:cs typeface="Noto Sans SC"/>
              </a:rPr>
              <a:t>Regional division</a:t>
            </a:r>
            <a:endParaRPr lang="en-US" sz="1550">
              <a:solidFill>
                <a:schemeClr val="accent1">
                  <a:alpha val="100000"/>
                </a:schemeClr>
              </a:solidFill>
              <a:latin typeface="Noto Sans SC"/>
              <a:ea typeface="Noto Sans SC"/>
              <a:cs typeface="Noto Sans SC"/>
            </a:endParaRPr>
          </a:p>
        </p:txBody>
      </p:sp>
      <p:sp>
        <p:nvSpPr>
          <p:cNvPr id="48" name="TextBox 48"/>
          <p:cNvSpPr txBox="1"/>
          <p:nvPr/>
        </p:nvSpPr>
        <p:spPr>
          <a:xfrm>
            <a:off x="5497358" y="4811493"/>
            <a:ext cx="2145030" cy="453390"/>
          </a:xfrm>
          <a:prstGeom prst="rect">
            <a:avLst/>
          </a:prstGeom>
          <a:noFill/>
        </p:spPr>
        <p:txBody>
          <a:bodyPr vert="horz" wrap="square" lIns="91440" tIns="45720" rIns="91440" bIns="45720" rtlCol="0" anchor="t" anchorCtr="0">
            <a:spAutoFit/>
          </a:bodyPr>
          <a:lstStyle/>
          <a:p>
            <a:pPr algn="l">
              <a:lnSpc>
                <a:spcPct val="114000"/>
              </a:lnSpc>
            </a:pPr>
            <a:r>
              <a:rPr lang="en-US" sz="1000">
                <a:solidFill>
                  <a:schemeClr val="dk1">
                    <a:alpha val="100000"/>
                  </a:schemeClr>
                </a:solidFill>
                <a:latin typeface="Noto Sans SC"/>
                <a:ea typeface="Noto Sans SC"/>
                <a:cs typeface="Noto Sans SC"/>
              </a:rPr>
              <a:t>Separate and handle all items on site between essential items and non-essential items.</a:t>
            </a:r>
            <a:endParaRPr lang="en-US" sz="1000">
              <a:solidFill>
                <a:schemeClr val="dk1">
                  <a:alpha val="100000"/>
                </a:schemeClr>
              </a:solidFill>
              <a:latin typeface="Noto Sans SC"/>
              <a:ea typeface="Noto Sans SC"/>
              <a:cs typeface="Noto Sans SC"/>
            </a:endParaRPr>
          </a:p>
        </p:txBody>
      </p:sp>
      <p:sp>
        <p:nvSpPr>
          <p:cNvPr id="49" name="TextBox 49"/>
          <p:cNvSpPr txBox="1"/>
          <p:nvPr/>
        </p:nvSpPr>
        <p:spPr>
          <a:xfrm flipH="1">
            <a:off x="5592175" y="4577774"/>
            <a:ext cx="1743075" cy="228600"/>
          </a:xfrm>
          <a:prstGeom prst="rect">
            <a:avLst/>
          </a:prstGeom>
          <a:noFill/>
        </p:spPr>
        <p:txBody>
          <a:bodyPr vert="horz" wrap="square" lIns="0" tIns="0" rIns="0" bIns="0" rtlCol="0" anchor="t" anchorCtr="0">
            <a:spAutoFit/>
          </a:bodyPr>
          <a:lstStyle/>
          <a:p>
            <a:pPr algn="l">
              <a:lnSpc>
                <a:spcPct val="80000"/>
              </a:lnSpc>
            </a:pPr>
            <a:r>
              <a:rPr lang="en-US" sz="1550">
                <a:solidFill>
                  <a:schemeClr val="accent1">
                    <a:alpha val="100000"/>
                  </a:schemeClr>
                </a:solidFill>
                <a:latin typeface="Noto Sans SC"/>
                <a:ea typeface="Noto Sans SC"/>
                <a:cs typeface="Noto Sans SC"/>
              </a:rPr>
              <a:t>Item classification</a:t>
            </a:r>
            <a:endParaRPr lang="en-US" sz="1550">
              <a:solidFill>
                <a:schemeClr val="accent1">
                  <a:alpha val="100000"/>
                </a:schemeClr>
              </a:solidFill>
              <a:latin typeface="Noto Sans SC"/>
              <a:ea typeface="Noto Sans SC"/>
              <a:cs typeface="Noto Sans SC"/>
            </a:endParaRPr>
          </a:p>
        </p:txBody>
      </p:sp>
      <p:sp>
        <p:nvSpPr>
          <p:cNvPr id="50" name="TextBox 50"/>
          <p:cNvSpPr txBox="1"/>
          <p:nvPr/>
        </p:nvSpPr>
        <p:spPr>
          <a:xfrm>
            <a:off x="8688953" y="4811493"/>
            <a:ext cx="2145030" cy="453390"/>
          </a:xfrm>
          <a:prstGeom prst="rect">
            <a:avLst/>
          </a:prstGeom>
          <a:noFill/>
        </p:spPr>
        <p:txBody>
          <a:bodyPr vert="horz" wrap="square" lIns="91440" tIns="45720" rIns="91440" bIns="45720" rtlCol="0" anchor="t" anchorCtr="0">
            <a:spAutoFit/>
          </a:bodyPr>
          <a:lstStyle/>
          <a:p>
            <a:pPr algn="l">
              <a:lnSpc>
                <a:spcPct val="114000"/>
              </a:lnSpc>
            </a:pPr>
            <a:r>
              <a:rPr lang="en-US" sz="1000">
                <a:solidFill>
                  <a:schemeClr val="dk1">
                    <a:alpha val="100000"/>
                  </a:schemeClr>
                </a:solidFill>
                <a:latin typeface="Noto Sans SC"/>
                <a:ea typeface="Noto Sans SC"/>
                <a:cs typeface="Noto Sans SC"/>
              </a:rPr>
              <a:t>Implement standardized placement management of tools, materials and other items through identification and positioning.</a:t>
            </a:r>
            <a:endParaRPr lang="en-US" sz="1000">
              <a:solidFill>
                <a:schemeClr val="dk1">
                  <a:alpha val="100000"/>
                </a:schemeClr>
              </a:solidFill>
              <a:latin typeface="Noto Sans SC"/>
              <a:ea typeface="Noto Sans SC"/>
              <a:cs typeface="Noto Sans SC"/>
            </a:endParaRPr>
          </a:p>
        </p:txBody>
      </p:sp>
      <p:sp>
        <p:nvSpPr>
          <p:cNvPr id="51" name="TextBox 51"/>
          <p:cNvSpPr txBox="1"/>
          <p:nvPr/>
        </p:nvSpPr>
        <p:spPr>
          <a:xfrm flipH="1">
            <a:off x="8783770" y="4577774"/>
            <a:ext cx="1743075" cy="228600"/>
          </a:xfrm>
          <a:prstGeom prst="rect">
            <a:avLst/>
          </a:prstGeom>
          <a:noFill/>
        </p:spPr>
        <p:txBody>
          <a:bodyPr vert="horz" wrap="square" lIns="0" tIns="0" rIns="0" bIns="0" rtlCol="0" anchor="t" anchorCtr="0">
            <a:spAutoFit/>
          </a:bodyPr>
          <a:lstStyle/>
          <a:p>
            <a:pPr algn="l">
              <a:lnSpc>
                <a:spcPct val="80000"/>
              </a:lnSpc>
            </a:pPr>
            <a:r>
              <a:rPr lang="en-US" sz="1550">
                <a:solidFill>
                  <a:schemeClr val="accent1">
                    <a:alpha val="100000"/>
                  </a:schemeClr>
                </a:solidFill>
                <a:latin typeface="Noto Sans SC"/>
                <a:ea typeface="Noto Sans SC"/>
                <a:cs typeface="Noto Sans SC"/>
              </a:rPr>
              <a:t>Fixed-Location Management</a:t>
            </a:r>
            <a:endParaRPr lang="en-US" sz="1550">
              <a:solidFill>
                <a:schemeClr val="accent1">
                  <a:alpha val="100000"/>
                </a:schemeClr>
              </a:solidFill>
              <a:latin typeface="Noto Sans SC"/>
              <a:ea typeface="Noto Sans SC"/>
              <a:cs typeface="Noto Sans SC"/>
            </a:endParaRPr>
          </a:p>
        </p:txBody>
      </p:sp>
      <p:sp>
        <p:nvSpPr>
          <p:cNvPr id="52" name="AutoShape 52"/>
          <p:cNvSpPr/>
          <p:nvPr/>
        </p:nvSpPr>
        <p:spPr>
          <a:xfrm>
            <a:off x="10676352" y="2175779"/>
            <a:ext cx="1296000" cy="1296000"/>
          </a:xfrm>
          <a:prstGeom prst="ellipse">
            <a:avLst/>
          </a:prstGeom>
          <a:solidFill>
            <a:schemeClr val="accent1">
              <a:alpha val="100000"/>
            </a:schemeClr>
          </a:solidFill>
        </p:spPr>
      </p:sp>
      <p:sp>
        <p:nvSpPr>
          <p:cNvPr id="53" name="AutoShape 53"/>
          <p:cNvSpPr/>
          <p:nvPr/>
        </p:nvSpPr>
        <p:spPr>
          <a:xfrm>
            <a:off x="10822312" y="2291615"/>
            <a:ext cx="1047198" cy="1047198"/>
          </a:xfrm>
          <a:prstGeom prst="ellipse">
            <a:avLst/>
          </a:prstGeom>
          <a:solidFill>
            <a:schemeClr val="accent3">
              <a:alpha val="100000"/>
            </a:schemeClr>
          </a:solidFill>
        </p:spPr>
      </p:sp>
      <p:sp>
        <p:nvSpPr>
          <p:cNvPr id="54" name="TextBox 54"/>
          <p:cNvSpPr txBox="1"/>
          <p:nvPr/>
        </p:nvSpPr>
        <p:spPr>
          <a:xfrm>
            <a:off x="10829255" y="2644709"/>
            <a:ext cx="1040130" cy="358140"/>
          </a:xfrm>
          <a:prstGeom prst="rect">
            <a:avLst/>
          </a:prstGeom>
          <a:noFill/>
        </p:spPr>
        <p:txBody>
          <a:bodyPr vert="horz" wrap="square" lIns="91440" tIns="45720" rIns="91440" bIns="45720" rtlCol="0" anchor="ctr" anchorCtr="0">
            <a:spAutoFit/>
          </a:bodyPr>
          <a:lstStyle/>
          <a:p>
            <a:pPr algn="ctr">
              <a:lnSpc>
                <a:spcPct val="100000"/>
              </a:lnSpc>
              <a:spcBef>
                <a:spcPct val="0"/>
              </a:spcBef>
            </a:pPr>
            <a:r>
              <a:rPr lang="en-US" sz="1600">
                <a:solidFill>
                  <a:srgbClr val="FFFFFF">
                    <a:alpha val="100000"/>
                  </a:srgbClr>
                </a:solidFill>
                <a:latin typeface="Noto Sans SC"/>
                <a:ea typeface="Noto Sans SC"/>
                <a:cs typeface="Noto Sans SC"/>
              </a:rPr>
              <a:t>Implementation steps</a:t>
            </a:r>
            <a:endParaRPr lang="en-US" sz="1600">
              <a:solidFill>
                <a:srgbClr val="FFFFFF">
                  <a:alpha val="100000"/>
                </a:srgbClr>
              </a:solidFill>
              <a:latin typeface="Noto Sans SC"/>
              <a:ea typeface="Noto Sans SC"/>
              <a:cs typeface="Noto Sans SC"/>
            </a:endParaRPr>
          </a:p>
        </p:txBody>
      </p:sp>
      <p:sp>
        <p:nvSpPr>
          <p:cNvPr id="55" name="AutoShape 55"/>
          <p:cNvSpPr/>
          <p:nvPr/>
        </p:nvSpPr>
        <p:spPr>
          <a:xfrm>
            <a:off x="301353" y="4208560"/>
            <a:ext cx="1296000" cy="1296000"/>
          </a:xfrm>
          <a:prstGeom prst="ellipse">
            <a:avLst/>
          </a:prstGeom>
          <a:solidFill>
            <a:schemeClr val="accent1">
              <a:alpha val="100000"/>
            </a:schemeClr>
          </a:solidFill>
        </p:spPr>
      </p:sp>
      <p:sp>
        <p:nvSpPr>
          <p:cNvPr id="56" name="AutoShape 56"/>
          <p:cNvSpPr/>
          <p:nvPr/>
        </p:nvSpPr>
        <p:spPr>
          <a:xfrm>
            <a:off x="419048" y="4332196"/>
            <a:ext cx="1047198" cy="1047198"/>
          </a:xfrm>
          <a:prstGeom prst="ellipse">
            <a:avLst/>
          </a:prstGeom>
          <a:solidFill>
            <a:schemeClr val="accent3">
              <a:alpha val="100000"/>
            </a:schemeClr>
          </a:solidFill>
        </p:spPr>
      </p:sp>
      <p:sp>
        <p:nvSpPr>
          <p:cNvPr id="57" name="TextBox 57"/>
          <p:cNvSpPr txBox="1"/>
          <p:nvPr/>
        </p:nvSpPr>
        <p:spPr>
          <a:xfrm>
            <a:off x="593834" y="4970424"/>
            <a:ext cx="687705" cy="253365"/>
          </a:xfrm>
          <a:prstGeom prst="rect">
            <a:avLst/>
          </a:prstGeom>
          <a:noFill/>
        </p:spPr>
        <p:txBody>
          <a:bodyPr vert="horz" wrap="none" lIns="91440" tIns="45720" rIns="91440" bIns="45720" rtlCol="0" anchor="t" anchorCtr="0">
            <a:spAutoFit/>
          </a:bodyPr>
          <a:lstStyle/>
          <a:p>
            <a:pPr algn="ctr">
              <a:lnSpc>
                <a:spcPct val="100000"/>
              </a:lnSpc>
              <a:spcBef>
                <a:spcPct val="0"/>
              </a:spcBef>
            </a:pPr>
            <a:r>
              <a:rPr lang="en-US" sz="1000">
                <a:solidFill>
                  <a:srgbClr val="FFFFFF">
                    <a:alpha val="100000"/>
                  </a:srgbClr>
                </a:solidFill>
                <a:latin typeface="Noto Sans SC"/>
                <a:ea typeface="Noto Sans SC"/>
                <a:cs typeface="Noto Sans SC"/>
              </a:rPr>
              <a:t>Effect verification</a:t>
            </a:r>
            <a:endParaRPr lang="en-US" sz="1000">
              <a:solidFill>
                <a:srgbClr val="FFFFFF">
                  <a:alpha val="100000"/>
                </a:srgbClr>
              </a:solidFill>
              <a:latin typeface="Noto Sans SC"/>
              <a:ea typeface="Noto Sans SC"/>
              <a:cs typeface="Noto Sans SC"/>
            </a:endParaRPr>
          </a:p>
        </p:txBody>
      </p:sp>
      <p:sp>
        <p:nvSpPr>
          <p:cNvPr id="58" name="TextBox 58"/>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5S Shopfloor Management</a:t>
            </a:r>
            <a:endParaRPr lang="en-US" sz="3000" b="1">
              <a:solidFill>
                <a:schemeClr val="dk2">
                  <a:alpha val="100000"/>
                </a:schemeClr>
              </a:solidFill>
              <a:latin typeface="Noto Sans SC"/>
              <a:ea typeface="Noto Sans SC"/>
              <a:cs typeface="Noto Sans SC"/>
            </a:endParaRPr>
          </a:p>
        </p:txBody>
      </p:sp>
      <p:sp>
        <p:nvSpPr>
          <p:cNvPr id="59" name="Freeform 59"/>
          <p:cNvSpPr/>
          <p:nvPr/>
        </p:nvSpPr>
        <p:spPr>
          <a:xfrm>
            <a:off x="707860" y="4494372"/>
            <a:ext cx="466725" cy="400050"/>
          </a:xfrm>
          <a:custGeom>
            <a:avLst/>
            <a:gdLst/>
            <a:ahLst/>
            <a:cxnLst/>
            <a:rect l="l" t="t" r="r" b="b"/>
            <a:pathLst>
              <a:path w="304800" h="304800">
                <a:moveTo>
                  <a:pt x="152400" y="190500"/>
                </a:moveTo>
                <a:cubicBezTo>
                  <a:pt x="194481" y="190500"/>
                  <a:pt x="228562" y="156381"/>
                  <a:pt x="228562" y="114300"/>
                </a:cubicBezTo>
                <a:lnTo>
                  <a:pt x="228562" y="76200"/>
                </a:lnTo>
                <a:cubicBezTo>
                  <a:pt x="228562" y="23612"/>
                  <a:pt x="190500" y="0"/>
                  <a:pt x="152400" y="0"/>
                </a:cubicBezTo>
                <a:lnTo>
                  <a:pt x="76162" y="0"/>
                </a:lnTo>
                <a:cubicBezTo>
                  <a:pt x="38100" y="0"/>
                  <a:pt x="0" y="20241"/>
                  <a:pt x="0" y="76200"/>
                </a:cubicBezTo>
                <a:cubicBezTo>
                  <a:pt x="0" y="130969"/>
                  <a:pt x="38100" y="152400"/>
                  <a:pt x="76162" y="152400"/>
                </a:cubicBezTo>
                <a:lnTo>
                  <a:pt x="114300" y="152400"/>
                </a:lnTo>
                <a:cubicBezTo>
                  <a:pt x="135322" y="152400"/>
                  <a:pt x="152400" y="169478"/>
                  <a:pt x="152400" y="190500"/>
                </a:cubicBezTo>
                <a:close/>
              </a:path>
              <a:path w="304800" h="304800">
                <a:moveTo>
                  <a:pt x="247460" y="116329"/>
                </a:moveTo>
                <a:cubicBezTo>
                  <a:pt x="246345" y="167878"/>
                  <a:pt x="204197" y="209550"/>
                  <a:pt x="152400" y="209550"/>
                </a:cubicBezTo>
                <a:lnTo>
                  <a:pt x="133350" y="209550"/>
                </a:lnTo>
                <a:lnTo>
                  <a:pt x="133350" y="190500"/>
                </a:lnTo>
                <a:cubicBezTo>
                  <a:pt x="133350" y="179984"/>
                  <a:pt x="124797" y="171450"/>
                  <a:pt x="114300" y="171450"/>
                </a:cubicBezTo>
                <a:lnTo>
                  <a:pt x="78095" y="171450"/>
                </a:lnTo>
                <a:cubicBezTo>
                  <a:pt x="76952" y="177136"/>
                  <a:pt x="76248" y="183223"/>
                  <a:pt x="76200" y="189795"/>
                </a:cubicBezTo>
                <a:lnTo>
                  <a:pt x="76200" y="229333"/>
                </a:lnTo>
                <a:cubicBezTo>
                  <a:pt x="76600" y="271072"/>
                  <a:pt x="110566" y="304800"/>
                  <a:pt x="152400" y="304800"/>
                </a:cubicBezTo>
                <a:cubicBezTo>
                  <a:pt x="152400" y="283740"/>
                  <a:pt x="169478" y="266700"/>
                  <a:pt x="190500" y="266700"/>
                </a:cubicBezTo>
                <a:lnTo>
                  <a:pt x="228562" y="266700"/>
                </a:lnTo>
                <a:cubicBezTo>
                  <a:pt x="266700" y="266700"/>
                  <a:pt x="304800" y="245269"/>
                  <a:pt x="304800" y="190500"/>
                </a:cubicBezTo>
                <a:cubicBezTo>
                  <a:pt x="304800" y="143894"/>
                  <a:pt x="278273" y="122301"/>
                  <a:pt x="247460" y="116329"/>
                </a:cubicBezTo>
              </a:path>
            </a:pathLst>
          </a:custGeom>
          <a:solidFill>
            <a:srgbClr val="FFFFFF">
              <a:alpha val="100000"/>
            </a:srgbClr>
          </a:solidFill>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241668" y="1405020"/>
            <a:ext cx="2857500" cy="695325"/>
          </a:xfrm>
          <a:prstGeom prst="rect">
            <a:avLst/>
          </a:prstGeom>
        </p:spPr>
        <p:txBody>
          <a:bodyPr vert="horz" wrap="square" lIns="123825" tIns="123825" rIns="57150" bIns="123825" rtlCol="0" anchor="b" anchorCtr="0">
            <a:noAutofit/>
          </a:bodyPr>
          <a:lstStyle/>
          <a:p>
            <a:pPr>
              <a:lnSpc>
                <a:spcPct val="120000"/>
              </a:lnSpc>
            </a:pPr>
            <a:r>
              <a:rPr lang="en-US" sz="2000" b="1">
                <a:solidFill>
                  <a:schemeClr val="accent1">
                    <a:alpha val="100000"/>
                  </a:schemeClr>
                </a:solidFill>
                <a:latin typeface="Noto Sans SC"/>
                <a:ea typeface="Noto Sans SC"/>
                <a:cs typeface="Noto Sans SC"/>
              </a:rPr>
              <a:t>Autonomous maintenance</a:t>
            </a:r>
            <a:endParaRPr lang="en-US" sz="2000" b="1">
              <a:solidFill>
                <a:schemeClr val="accent1">
                  <a:alpha val="100000"/>
                </a:schemeClr>
              </a:solidFill>
              <a:latin typeface="Noto Sans SC"/>
              <a:ea typeface="Noto Sans SC"/>
              <a:cs typeface="Noto Sans SC"/>
            </a:endParaRPr>
          </a:p>
        </p:txBody>
      </p:sp>
      <p:sp>
        <p:nvSpPr>
          <p:cNvPr id="3" name="TextBox 3"/>
          <p:cNvSpPr txBox="1"/>
          <p:nvPr/>
        </p:nvSpPr>
        <p:spPr>
          <a:xfrm>
            <a:off x="1241668" y="1916915"/>
            <a:ext cx="4314825" cy="916471"/>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a:ea typeface="Noto Sans SC"/>
                <a:cs typeface="Noto Sans SC"/>
              </a:rPr>
              <a:t>Operators participate in the daily maintenance of equipment, such as cleaning, lubrication, and inspection, to enhance their understanding of the equipment and reduce sudden failures.</a:t>
            </a:r>
            <a:endParaRPr lang="en-US" sz="1500">
              <a:solidFill>
                <a:schemeClr val="dk1">
                  <a:alpha val="100000"/>
                </a:schemeClr>
              </a:solidFill>
              <a:latin typeface="Noto Sans SC"/>
              <a:ea typeface="Noto Sans SC"/>
              <a:cs typeface="Noto Sans SC"/>
            </a:endParaRPr>
          </a:p>
        </p:txBody>
      </p:sp>
      <p:sp>
        <p:nvSpPr>
          <p:cNvPr id="4" name="TextBox 4"/>
          <p:cNvSpPr txBox="1"/>
          <p:nvPr/>
        </p:nvSpPr>
        <p:spPr>
          <a:xfrm>
            <a:off x="7246698" y="1405020"/>
            <a:ext cx="2857500" cy="695325"/>
          </a:xfrm>
          <a:prstGeom prst="rect">
            <a:avLst/>
          </a:prstGeom>
        </p:spPr>
        <p:txBody>
          <a:bodyPr vert="horz" wrap="square" lIns="123825" tIns="123825" rIns="57150" bIns="123825" rtlCol="0" anchor="b" anchorCtr="0">
            <a:noAutofit/>
          </a:bodyPr>
          <a:lstStyle/>
          <a:p>
            <a:pPr>
              <a:lnSpc>
                <a:spcPct val="120000"/>
              </a:lnSpc>
            </a:pPr>
            <a:r>
              <a:rPr lang="en-US" sz="2000" b="1">
                <a:solidFill>
                  <a:schemeClr val="accent1">
                    <a:alpha val="100000"/>
                  </a:schemeClr>
                </a:solidFill>
                <a:latin typeface="Noto Sans SC"/>
                <a:ea typeface="Noto Sans SC"/>
                <a:cs typeface="Noto Sans SC"/>
              </a:rPr>
              <a:t>Planned maintenance</a:t>
            </a:r>
            <a:endParaRPr lang="en-US" sz="2000" b="1">
              <a:solidFill>
                <a:schemeClr val="accent1">
                  <a:alpha val="100000"/>
                </a:schemeClr>
              </a:solidFill>
              <a:latin typeface="Noto Sans SC"/>
              <a:ea typeface="Noto Sans SC"/>
              <a:cs typeface="Noto Sans SC"/>
            </a:endParaRPr>
          </a:p>
        </p:txBody>
      </p:sp>
      <p:sp>
        <p:nvSpPr>
          <p:cNvPr id="5" name="TextBox 5"/>
          <p:cNvSpPr txBox="1"/>
          <p:nvPr/>
        </p:nvSpPr>
        <p:spPr>
          <a:xfrm>
            <a:off x="7246698" y="1916915"/>
            <a:ext cx="4295775" cy="966982"/>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a:ea typeface="Noto Sans SC"/>
                <a:cs typeface="Noto Sans SC"/>
              </a:rPr>
              <a:t>Develop a preventive maintenance plan to regularly inspect and maintain equipment to extend equipment life and reduce downtime and repair costs.</a:t>
            </a:r>
            <a:endParaRPr lang="en-US" sz="1500">
              <a:solidFill>
                <a:schemeClr val="dk1">
                  <a:alpha val="100000"/>
                </a:schemeClr>
              </a:solidFill>
              <a:latin typeface="Noto Sans SC"/>
              <a:ea typeface="Noto Sans SC"/>
              <a:cs typeface="Noto Sans SC"/>
            </a:endParaRPr>
          </a:p>
        </p:txBody>
      </p:sp>
      <p:sp>
        <p:nvSpPr>
          <p:cNvPr id="6" name="TextBox 6"/>
          <p:cNvSpPr txBox="1"/>
          <p:nvPr/>
        </p:nvSpPr>
        <p:spPr>
          <a:xfrm>
            <a:off x="1241668" y="3037215"/>
            <a:ext cx="2857500" cy="695325"/>
          </a:xfrm>
          <a:prstGeom prst="rect">
            <a:avLst/>
          </a:prstGeom>
        </p:spPr>
        <p:txBody>
          <a:bodyPr vert="horz" wrap="square" lIns="123825" tIns="123825" rIns="57150" bIns="123825" rtlCol="0" anchor="b" anchorCtr="0">
            <a:noAutofit/>
          </a:bodyPr>
          <a:lstStyle/>
          <a:p>
            <a:pPr>
              <a:lnSpc>
                <a:spcPct val="120000"/>
              </a:lnSpc>
            </a:pPr>
            <a:r>
              <a:rPr lang="en-US" sz="2000" b="1">
                <a:solidFill>
                  <a:schemeClr val="accent1">
                    <a:alpha val="100000"/>
                  </a:schemeClr>
                </a:solidFill>
                <a:latin typeface="Noto Sans SC"/>
                <a:ea typeface="Noto Sans SC"/>
                <a:cs typeface="Noto Sans SC"/>
              </a:rPr>
              <a:t>quality maintenance</a:t>
            </a:r>
            <a:endParaRPr lang="en-US" sz="2000" b="1">
              <a:solidFill>
                <a:schemeClr val="accent1">
                  <a:alpha val="100000"/>
                </a:schemeClr>
              </a:solidFill>
              <a:latin typeface="Noto Sans SC"/>
              <a:ea typeface="Noto Sans SC"/>
              <a:cs typeface="Noto Sans SC"/>
            </a:endParaRPr>
          </a:p>
        </p:txBody>
      </p:sp>
      <p:sp>
        <p:nvSpPr>
          <p:cNvPr id="7" name="TextBox 7"/>
          <p:cNvSpPr txBox="1"/>
          <p:nvPr/>
        </p:nvSpPr>
        <p:spPr>
          <a:xfrm>
            <a:off x="1241668" y="3547367"/>
            <a:ext cx="4314825" cy="891930"/>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a:ea typeface="Noto Sans SC"/>
                <a:cs typeface="Noto Sans SC"/>
              </a:rPr>
              <a:t>Reduce quality fluctuations in the production process through equipment maintenance, ensure product consistency, and reduce the rate of defective products.</a:t>
            </a:r>
            <a:endParaRPr lang="en-US" sz="1500">
              <a:solidFill>
                <a:schemeClr val="dk1">
                  <a:alpha val="100000"/>
                </a:schemeClr>
              </a:solidFill>
              <a:latin typeface="Noto Sans SC"/>
              <a:ea typeface="Noto Sans SC"/>
              <a:cs typeface="Noto Sans SC"/>
            </a:endParaRPr>
          </a:p>
        </p:txBody>
      </p:sp>
      <p:sp>
        <p:nvSpPr>
          <p:cNvPr id="8" name="TextBox 8"/>
          <p:cNvSpPr txBox="1"/>
          <p:nvPr/>
        </p:nvSpPr>
        <p:spPr>
          <a:xfrm>
            <a:off x="7246698" y="3037215"/>
            <a:ext cx="2857500" cy="695325"/>
          </a:xfrm>
          <a:prstGeom prst="rect">
            <a:avLst/>
          </a:prstGeom>
        </p:spPr>
        <p:txBody>
          <a:bodyPr vert="horz" wrap="square" lIns="123825" tIns="123825" rIns="57150" bIns="123825" rtlCol="0" anchor="b" anchorCtr="0">
            <a:noAutofit/>
          </a:bodyPr>
          <a:lstStyle/>
          <a:p>
            <a:pPr>
              <a:lnSpc>
                <a:spcPct val="120000"/>
              </a:lnSpc>
            </a:pPr>
            <a:r>
              <a:rPr lang="en-US" sz="2000" b="1">
                <a:solidFill>
                  <a:schemeClr val="accent1">
                    <a:alpha val="100000"/>
                  </a:schemeClr>
                </a:solidFill>
                <a:latin typeface="Noto Sans SC"/>
                <a:ea typeface="Noto Sans SC"/>
                <a:cs typeface="Noto Sans SC"/>
              </a:rPr>
              <a:t>early management</a:t>
            </a:r>
            <a:endParaRPr lang="en-US" sz="2000" b="1">
              <a:solidFill>
                <a:schemeClr val="accent1">
                  <a:alpha val="100000"/>
                </a:schemeClr>
              </a:solidFill>
              <a:latin typeface="Noto Sans SC"/>
              <a:ea typeface="Noto Sans SC"/>
              <a:cs typeface="Noto Sans SC"/>
            </a:endParaRPr>
          </a:p>
        </p:txBody>
      </p:sp>
      <p:sp>
        <p:nvSpPr>
          <p:cNvPr id="9" name="TextBox 9"/>
          <p:cNvSpPr txBox="1"/>
          <p:nvPr/>
        </p:nvSpPr>
        <p:spPr>
          <a:xfrm>
            <a:off x="7246698" y="3547367"/>
            <a:ext cx="4295775" cy="891930"/>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a:ea typeface="Noto Sans SC"/>
                <a:cs typeface="Noto Sans SC"/>
              </a:rPr>
              <a:t>Consider maintenance needs during the introduction stage of new equipment, optimize the design, and reduce the difficulty and cost of subsequent maintenance.</a:t>
            </a:r>
            <a:endParaRPr lang="en-US" sz="1500">
              <a:solidFill>
                <a:schemeClr val="dk1">
                  <a:alpha val="100000"/>
                </a:schemeClr>
              </a:solidFill>
              <a:latin typeface="Noto Sans SC"/>
              <a:ea typeface="Noto Sans SC"/>
              <a:cs typeface="Noto Sans SC"/>
            </a:endParaRPr>
          </a:p>
        </p:txBody>
      </p:sp>
      <p:sp>
        <p:nvSpPr>
          <p:cNvPr id="10" name="TextBox 10"/>
          <p:cNvSpPr txBox="1"/>
          <p:nvPr/>
        </p:nvSpPr>
        <p:spPr>
          <a:xfrm>
            <a:off x="1241668" y="4693420"/>
            <a:ext cx="2857500" cy="695325"/>
          </a:xfrm>
          <a:prstGeom prst="rect">
            <a:avLst/>
          </a:prstGeom>
        </p:spPr>
        <p:txBody>
          <a:bodyPr vert="horz" wrap="square" lIns="123825" tIns="123825" rIns="57150" bIns="123825" rtlCol="0" anchor="b" anchorCtr="0">
            <a:noAutofit/>
          </a:bodyPr>
          <a:lstStyle/>
          <a:p>
            <a:pPr>
              <a:lnSpc>
                <a:spcPct val="120000"/>
              </a:lnSpc>
            </a:pPr>
            <a:r>
              <a:rPr lang="en-US" sz="2000" b="1">
                <a:solidFill>
                  <a:schemeClr val="accent1">
                    <a:alpha val="100000"/>
                  </a:schemeClr>
                </a:solidFill>
                <a:latin typeface="Noto Sans SC"/>
                <a:ea typeface="Noto Sans SC"/>
                <a:cs typeface="Noto Sans SC"/>
              </a:rPr>
              <a:t>Education and training</a:t>
            </a:r>
            <a:endParaRPr lang="en-US" sz="2000" b="1">
              <a:solidFill>
                <a:schemeClr val="accent1">
                  <a:alpha val="100000"/>
                </a:schemeClr>
              </a:solidFill>
              <a:latin typeface="Noto Sans SC"/>
              <a:ea typeface="Noto Sans SC"/>
              <a:cs typeface="Noto Sans SC"/>
            </a:endParaRPr>
          </a:p>
        </p:txBody>
      </p:sp>
      <p:sp>
        <p:nvSpPr>
          <p:cNvPr id="11" name="TextBox 11"/>
          <p:cNvSpPr txBox="1"/>
          <p:nvPr/>
        </p:nvSpPr>
        <p:spPr>
          <a:xfrm>
            <a:off x="1241668" y="5155321"/>
            <a:ext cx="4314825" cy="891930"/>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a:ea typeface="Noto Sans SC"/>
                <a:cs typeface="Noto Sans SC"/>
              </a:rPr>
              <a:t>Conduct TPM concept and skills training for employees to enhance the maintenance awareness and capabilities of all employees and form a culture of continuous improvement.</a:t>
            </a:r>
            <a:endParaRPr lang="en-US" sz="1500">
              <a:solidFill>
                <a:schemeClr val="dk1">
                  <a:alpha val="100000"/>
                </a:schemeClr>
              </a:solidFill>
              <a:latin typeface="Noto Sans SC"/>
              <a:ea typeface="Noto Sans SC"/>
              <a:cs typeface="Noto Sans SC"/>
            </a:endParaRPr>
          </a:p>
        </p:txBody>
      </p:sp>
      <p:sp>
        <p:nvSpPr>
          <p:cNvPr id="12" name="TextBox 12"/>
          <p:cNvSpPr txBox="1"/>
          <p:nvPr/>
        </p:nvSpPr>
        <p:spPr>
          <a:xfrm>
            <a:off x="7246698" y="4693420"/>
            <a:ext cx="2857500" cy="695325"/>
          </a:xfrm>
          <a:prstGeom prst="rect">
            <a:avLst/>
          </a:prstGeom>
        </p:spPr>
        <p:txBody>
          <a:bodyPr vert="horz" wrap="square" lIns="123825" tIns="123825" rIns="57150" bIns="123825" rtlCol="0" anchor="b" anchorCtr="0">
            <a:noAutofit/>
          </a:bodyPr>
          <a:lstStyle/>
          <a:p>
            <a:pPr>
              <a:lnSpc>
                <a:spcPct val="120000"/>
              </a:lnSpc>
            </a:pPr>
            <a:r>
              <a:rPr lang="en-US" sz="2000" b="1">
                <a:solidFill>
                  <a:schemeClr val="accent1">
                    <a:alpha val="100000"/>
                  </a:schemeClr>
                </a:solidFill>
                <a:latin typeface="Noto Sans SC"/>
                <a:ea typeface="Noto Sans SC"/>
                <a:cs typeface="Noto Sans SC"/>
              </a:rPr>
              <a:t>safe environment</a:t>
            </a:r>
            <a:endParaRPr lang="en-US" sz="2000" b="1">
              <a:solidFill>
                <a:schemeClr val="accent1">
                  <a:alpha val="100000"/>
                </a:schemeClr>
              </a:solidFill>
              <a:latin typeface="Noto Sans SC"/>
              <a:ea typeface="Noto Sans SC"/>
              <a:cs typeface="Noto Sans SC"/>
            </a:endParaRPr>
          </a:p>
        </p:txBody>
      </p:sp>
      <p:sp>
        <p:nvSpPr>
          <p:cNvPr id="13" name="TextBox 13"/>
          <p:cNvSpPr txBox="1"/>
          <p:nvPr/>
        </p:nvSpPr>
        <p:spPr>
          <a:xfrm>
            <a:off x="7246698" y="5155321"/>
            <a:ext cx="4295775" cy="891930"/>
          </a:xfrm>
          <a:prstGeom prst="rect">
            <a:avLst/>
          </a:prstGeom>
        </p:spPr>
        <p:txBody>
          <a:bodyPr vert="horz" wrap="square" lIns="123825" tIns="123825" rIns="57150" bIns="123825" rtlCol="0" anchor="t" anchorCtr="0">
            <a:noAutofit/>
          </a:bodyPr>
          <a:lstStyle/>
          <a:p>
            <a:pPr>
              <a:lnSpc>
                <a:spcPct val="140000"/>
              </a:lnSpc>
            </a:pPr>
            <a:r>
              <a:rPr lang="en-US" sz="1500">
                <a:solidFill>
                  <a:schemeClr val="dk1">
                    <a:alpha val="100000"/>
                  </a:schemeClr>
                </a:solidFill>
                <a:latin typeface="Noto Sans SC"/>
                <a:ea typeface="Noto Sans SC"/>
                <a:cs typeface="Noto Sans SC"/>
              </a:rPr>
              <a:t>Eliminate safety hazards, improve the working environment, and ensure employee health and production safety through TPM management.</a:t>
            </a:r>
            <a:endParaRPr lang="en-US" sz="1500">
              <a:solidFill>
                <a:schemeClr val="dk1">
                  <a:alpha val="100000"/>
                </a:schemeClr>
              </a:solidFill>
              <a:latin typeface="Noto Sans SC"/>
              <a:ea typeface="Noto Sans SC"/>
              <a:cs typeface="Noto Sans SC"/>
            </a:endParaRPr>
          </a:p>
        </p:txBody>
      </p:sp>
      <p:sp>
        <p:nvSpPr>
          <p:cNvPr id="14" name="TextBox 14"/>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TPM — Total Productive Maintenance</a:t>
            </a:r>
            <a:endParaRPr lang="en-US" sz="3000" b="1">
              <a:solidFill>
                <a:schemeClr val="dk2">
                  <a:alpha val="100000"/>
                </a:schemeClr>
              </a:solidFill>
              <a:latin typeface="Noto Sans SC"/>
              <a:ea typeface="Noto Sans SC"/>
              <a:cs typeface="Noto Sans SC"/>
            </a:endParaRPr>
          </a:p>
        </p:txBody>
      </p:sp>
      <p:sp>
        <p:nvSpPr>
          <p:cNvPr id="15" name="TextBox 15"/>
          <p:cNvSpPr txBox="1"/>
          <p:nvPr/>
        </p:nvSpPr>
        <p:spPr>
          <a:xfrm>
            <a:off x="325363" y="1452351"/>
            <a:ext cx="916305" cy="1143590"/>
          </a:xfrm>
          <a:prstGeom prst="rect">
            <a:avLst/>
          </a:prstGeom>
        </p:spPr>
        <p:txBody>
          <a:bodyPr vert="horz" wrap="square" lIns="0" tIns="0" rIns="0" bIns="0" rtlCol="0" anchor="t" anchorCtr="0">
            <a:noAutofit/>
          </a:bodyPr>
          <a:lstStyle/>
          <a:p>
            <a:pPr algn="r">
              <a:lnSpc>
                <a:spcPct val="100000"/>
              </a:lnSpc>
              <a:spcBef>
                <a:spcPts val="375"/>
              </a:spcBef>
            </a:pPr>
            <a:r>
              <a:rPr lang="en-US" sz="4950" b="1">
                <a:solidFill>
                  <a:schemeClr val="accent1">
                    <a:alpha val="100000"/>
                  </a:schemeClr>
                </a:solidFill>
                <a:latin typeface="Helvetica"/>
                <a:ea typeface="Helvetica"/>
                <a:cs typeface="Helvetica"/>
              </a:rPr>
              <a:t>01</a:t>
            </a:r>
            <a:endParaRPr lang="en-US" sz="4950" b="1">
              <a:solidFill>
                <a:schemeClr val="accent1">
                  <a:alpha val="100000"/>
                </a:schemeClr>
              </a:solidFill>
              <a:latin typeface="Helvetica"/>
              <a:ea typeface="Helvetica"/>
              <a:cs typeface="Helvetica"/>
            </a:endParaRPr>
          </a:p>
        </p:txBody>
      </p:sp>
      <p:sp>
        <p:nvSpPr>
          <p:cNvPr id="16" name="TextBox 16"/>
          <p:cNvSpPr txBox="1"/>
          <p:nvPr/>
        </p:nvSpPr>
        <p:spPr>
          <a:xfrm>
            <a:off x="6231800" y="1461876"/>
            <a:ext cx="916305" cy="1143590"/>
          </a:xfrm>
          <a:prstGeom prst="rect">
            <a:avLst/>
          </a:prstGeom>
        </p:spPr>
        <p:txBody>
          <a:bodyPr vert="horz" wrap="square" lIns="0" tIns="0" rIns="0" bIns="0" rtlCol="0" anchor="t" anchorCtr="0">
            <a:noAutofit/>
          </a:bodyPr>
          <a:lstStyle/>
          <a:p>
            <a:pPr algn="r">
              <a:lnSpc>
                <a:spcPct val="100000"/>
              </a:lnSpc>
              <a:spcBef>
                <a:spcPts val="375"/>
              </a:spcBef>
            </a:pPr>
            <a:r>
              <a:rPr lang="en-US" sz="4950" b="1">
                <a:solidFill>
                  <a:schemeClr val="accent1">
                    <a:alpha val="100000"/>
                  </a:schemeClr>
                </a:solidFill>
                <a:latin typeface="Helvetica"/>
                <a:ea typeface="Helvetica"/>
                <a:cs typeface="Helvetica"/>
              </a:rPr>
              <a:t>02</a:t>
            </a:r>
            <a:endParaRPr lang="en-US" sz="4950" b="1">
              <a:solidFill>
                <a:schemeClr val="accent1">
                  <a:alpha val="100000"/>
                </a:schemeClr>
              </a:solidFill>
              <a:latin typeface="Helvetica"/>
              <a:ea typeface="Helvetica"/>
              <a:cs typeface="Helvetica"/>
            </a:endParaRPr>
          </a:p>
        </p:txBody>
      </p:sp>
      <p:sp>
        <p:nvSpPr>
          <p:cNvPr id="17" name="TextBox 17"/>
          <p:cNvSpPr txBox="1"/>
          <p:nvPr/>
        </p:nvSpPr>
        <p:spPr>
          <a:xfrm>
            <a:off x="262865" y="3084545"/>
            <a:ext cx="916305" cy="1143590"/>
          </a:xfrm>
          <a:prstGeom prst="rect">
            <a:avLst/>
          </a:prstGeom>
        </p:spPr>
        <p:txBody>
          <a:bodyPr vert="horz" wrap="square" lIns="0" tIns="0" rIns="0" bIns="0" rtlCol="0" anchor="t" anchorCtr="0">
            <a:noAutofit/>
          </a:bodyPr>
          <a:lstStyle/>
          <a:p>
            <a:pPr algn="r">
              <a:lnSpc>
                <a:spcPct val="100000"/>
              </a:lnSpc>
              <a:spcBef>
                <a:spcPts val="375"/>
              </a:spcBef>
            </a:pPr>
            <a:r>
              <a:rPr lang="en-US" sz="4950" b="1">
                <a:solidFill>
                  <a:schemeClr val="accent1">
                    <a:alpha val="100000"/>
                  </a:schemeClr>
                </a:solidFill>
                <a:latin typeface="Helvetica"/>
                <a:ea typeface="Helvetica"/>
                <a:cs typeface="Helvetica"/>
              </a:rPr>
              <a:t>03</a:t>
            </a:r>
            <a:endParaRPr lang="en-US" sz="4950" b="1">
              <a:solidFill>
                <a:schemeClr val="accent1">
                  <a:alpha val="100000"/>
                </a:schemeClr>
              </a:solidFill>
              <a:latin typeface="Helvetica"/>
              <a:ea typeface="Helvetica"/>
              <a:cs typeface="Helvetica"/>
            </a:endParaRPr>
          </a:p>
        </p:txBody>
      </p:sp>
      <p:sp>
        <p:nvSpPr>
          <p:cNvPr id="18" name="TextBox 18"/>
          <p:cNvSpPr txBox="1"/>
          <p:nvPr/>
        </p:nvSpPr>
        <p:spPr>
          <a:xfrm>
            <a:off x="6231800" y="3094070"/>
            <a:ext cx="916305" cy="1143590"/>
          </a:xfrm>
          <a:prstGeom prst="rect">
            <a:avLst/>
          </a:prstGeom>
        </p:spPr>
        <p:txBody>
          <a:bodyPr vert="horz" wrap="square" lIns="0" tIns="0" rIns="0" bIns="0" rtlCol="0" anchor="t" anchorCtr="0">
            <a:noAutofit/>
          </a:bodyPr>
          <a:lstStyle/>
          <a:p>
            <a:pPr algn="r">
              <a:lnSpc>
                <a:spcPct val="100000"/>
              </a:lnSpc>
              <a:spcBef>
                <a:spcPts val="375"/>
              </a:spcBef>
            </a:pPr>
            <a:r>
              <a:rPr lang="en-US" sz="4950" b="1">
                <a:solidFill>
                  <a:schemeClr val="accent1">
                    <a:alpha val="100000"/>
                  </a:schemeClr>
                </a:solidFill>
                <a:latin typeface="Helvetica"/>
                <a:ea typeface="Helvetica"/>
                <a:cs typeface="Helvetica"/>
              </a:rPr>
              <a:t>04</a:t>
            </a:r>
            <a:endParaRPr lang="en-US" sz="4950" b="1">
              <a:solidFill>
                <a:schemeClr val="accent1">
                  <a:alpha val="100000"/>
                </a:schemeClr>
              </a:solidFill>
              <a:latin typeface="Helvetica"/>
              <a:ea typeface="Helvetica"/>
              <a:cs typeface="Helvetica"/>
            </a:endParaRPr>
          </a:p>
        </p:txBody>
      </p:sp>
      <p:sp>
        <p:nvSpPr>
          <p:cNvPr id="19" name="TextBox 19"/>
          <p:cNvSpPr txBox="1"/>
          <p:nvPr/>
        </p:nvSpPr>
        <p:spPr>
          <a:xfrm>
            <a:off x="262865" y="4754608"/>
            <a:ext cx="916305" cy="1143590"/>
          </a:xfrm>
          <a:prstGeom prst="rect">
            <a:avLst/>
          </a:prstGeom>
        </p:spPr>
        <p:txBody>
          <a:bodyPr vert="horz" wrap="square" lIns="0" tIns="0" rIns="0" bIns="0" rtlCol="0" anchor="t" anchorCtr="0">
            <a:noAutofit/>
          </a:bodyPr>
          <a:lstStyle/>
          <a:p>
            <a:pPr algn="r">
              <a:lnSpc>
                <a:spcPct val="100000"/>
              </a:lnSpc>
              <a:spcBef>
                <a:spcPts val="375"/>
              </a:spcBef>
            </a:pPr>
            <a:r>
              <a:rPr lang="en-US" sz="4950" b="1">
                <a:solidFill>
                  <a:schemeClr val="accent1">
                    <a:alpha val="100000"/>
                  </a:schemeClr>
                </a:solidFill>
                <a:latin typeface="Helvetica"/>
                <a:ea typeface="Helvetica"/>
                <a:cs typeface="Helvetica"/>
              </a:rPr>
              <a:t>05</a:t>
            </a:r>
            <a:endParaRPr lang="en-US" sz="4950" b="1">
              <a:solidFill>
                <a:schemeClr val="accent1">
                  <a:alpha val="100000"/>
                </a:schemeClr>
              </a:solidFill>
              <a:latin typeface="Helvetica"/>
              <a:ea typeface="Helvetica"/>
              <a:cs typeface="Helvetica"/>
            </a:endParaRPr>
          </a:p>
        </p:txBody>
      </p:sp>
      <p:sp>
        <p:nvSpPr>
          <p:cNvPr id="20" name="TextBox 20"/>
          <p:cNvSpPr txBox="1"/>
          <p:nvPr/>
        </p:nvSpPr>
        <p:spPr>
          <a:xfrm>
            <a:off x="6231800" y="4754608"/>
            <a:ext cx="916305" cy="1143590"/>
          </a:xfrm>
          <a:prstGeom prst="rect">
            <a:avLst/>
          </a:prstGeom>
        </p:spPr>
        <p:txBody>
          <a:bodyPr vert="horz" wrap="square" lIns="0" tIns="0" rIns="0" bIns="0" rtlCol="0" anchor="t" anchorCtr="0">
            <a:noAutofit/>
          </a:bodyPr>
          <a:lstStyle/>
          <a:p>
            <a:pPr algn="r">
              <a:lnSpc>
                <a:spcPct val="100000"/>
              </a:lnSpc>
              <a:spcBef>
                <a:spcPts val="375"/>
              </a:spcBef>
            </a:pPr>
            <a:r>
              <a:rPr lang="en-US" sz="4950" b="1">
                <a:solidFill>
                  <a:schemeClr val="accent1">
                    <a:alpha val="100000"/>
                  </a:schemeClr>
                </a:solidFill>
                <a:latin typeface="Helvetica"/>
                <a:ea typeface="Helvetica"/>
                <a:cs typeface="Helvetica"/>
              </a:rPr>
              <a:t>06</a:t>
            </a:r>
            <a:endParaRPr lang="en-US" sz="4950" b="1">
              <a:solidFill>
                <a:schemeClr val="accent1">
                  <a:alpha val="100000"/>
                </a:schemeClr>
              </a:solidFill>
              <a:latin typeface="Helvetica"/>
              <a:ea typeface="Helvetica"/>
              <a:cs typeface="Helvetic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Quick Changeover (SMED)</a:t>
            </a:r>
            <a:endParaRPr lang="en-US" sz="3000" b="1">
              <a:solidFill>
                <a:schemeClr val="dk2">
                  <a:alpha val="100000"/>
                </a:schemeClr>
              </a:solidFill>
              <a:latin typeface="Noto Sans SC"/>
              <a:ea typeface="Noto Sans SC"/>
              <a:cs typeface="Noto Sans SC"/>
            </a:endParaRPr>
          </a:p>
        </p:txBody>
      </p:sp>
      <p:sp>
        <p:nvSpPr>
          <p:cNvPr id="3" name="AutoShape 3"/>
          <p:cNvSpPr/>
          <p:nvPr/>
        </p:nvSpPr>
        <p:spPr>
          <a:xfrm>
            <a:off x="401832" y="2050015"/>
            <a:ext cx="2190750" cy="4428588"/>
          </a:xfrm>
          <a:prstGeom prst="round2SameRect">
            <a:avLst/>
          </a:prstGeom>
          <a:solidFill>
            <a:schemeClr val="lt2">
              <a:alpha val="80000"/>
            </a:schemeClr>
          </a:solidFill>
        </p:spPr>
      </p:sp>
      <p:sp>
        <p:nvSpPr>
          <p:cNvPr id="4" name="AutoShape 4"/>
          <p:cNvSpPr/>
          <p:nvPr/>
        </p:nvSpPr>
        <p:spPr>
          <a:xfrm>
            <a:off x="1069343" y="1649980"/>
            <a:ext cx="855726" cy="855726"/>
          </a:xfrm>
          <a:prstGeom prst="ellipse">
            <a:avLst/>
          </a:prstGeom>
          <a:solidFill>
            <a:schemeClr val="accent1">
              <a:alpha val="100000"/>
            </a:schemeClr>
          </a:solidFill>
        </p:spPr>
      </p:sp>
      <p:sp>
        <p:nvSpPr>
          <p:cNvPr id="5" name="TextBox 5"/>
          <p:cNvSpPr txBox="1"/>
          <p:nvPr/>
        </p:nvSpPr>
        <p:spPr>
          <a:xfrm>
            <a:off x="487557" y="3275506"/>
            <a:ext cx="2019300" cy="3010781"/>
          </a:xfrm>
          <a:prstGeom prst="rect">
            <a:avLst/>
          </a:prstGeom>
        </p:spPr>
        <p:txBody>
          <a:bodyPr vert="horz" wrap="square" lIns="123825" tIns="123825" rIns="57150" bIns="123825"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Divide mold changing operations into internal operations that must be performed during shutdown and external operations that can be completed while the equipment is running to reduce downtime.</a:t>
            </a:r>
            <a:endParaRPr lang="en-US" sz="1250">
              <a:solidFill>
                <a:schemeClr val="dk1">
                  <a:alpha val="100000"/>
                </a:schemeClr>
              </a:solidFill>
              <a:latin typeface="Noto Sans SC"/>
              <a:ea typeface="Noto Sans SC"/>
              <a:cs typeface="Noto Sans SC"/>
            </a:endParaRPr>
          </a:p>
        </p:txBody>
      </p:sp>
      <p:sp>
        <p:nvSpPr>
          <p:cNvPr id="6" name="TextBox 6"/>
          <p:cNvSpPr txBox="1"/>
          <p:nvPr/>
        </p:nvSpPr>
        <p:spPr>
          <a:xfrm>
            <a:off x="1095725" y="1712738"/>
            <a:ext cx="802962" cy="730211"/>
          </a:xfrm>
          <a:prstGeom prst="rect">
            <a:avLst/>
          </a:prstGeom>
          <a:noFill/>
        </p:spPr>
        <p:txBody>
          <a:bodyPr vert="horz" wrap="none" lIns="0" tIns="0" rIns="0" bIns="0" rtlCol="0" anchor="ctr" anchorCtr="0">
            <a:noAutofit/>
          </a:bodyPr>
          <a:lstStyle/>
          <a:p>
            <a:pPr algn="ctr">
              <a:lnSpc>
                <a:spcPct val="100000"/>
              </a:lnSpc>
              <a:spcBef>
                <a:spcPct val="0"/>
              </a:spcBef>
            </a:pPr>
            <a:r>
              <a:rPr lang="en-US" sz="3600">
                <a:solidFill>
                  <a:srgbClr val="FFFFFF">
                    <a:alpha val="100000"/>
                  </a:srgbClr>
                </a:solidFill>
                <a:latin typeface="Noto Sans SC"/>
                <a:ea typeface="Noto Sans SC"/>
                <a:cs typeface="Noto Sans SC"/>
              </a:rPr>
              <a:t>01</a:t>
            </a:r>
            <a:endParaRPr lang="en-US" sz="3600">
              <a:solidFill>
                <a:srgbClr val="FFFFFF">
                  <a:alpha val="100000"/>
                </a:srgbClr>
              </a:solidFill>
              <a:latin typeface="Noto Sans SC"/>
              <a:ea typeface="Noto Sans SC"/>
              <a:cs typeface="Noto Sans SC"/>
            </a:endParaRPr>
          </a:p>
        </p:txBody>
      </p:sp>
      <p:sp>
        <p:nvSpPr>
          <p:cNvPr id="7" name="AutoShape 7"/>
          <p:cNvSpPr/>
          <p:nvPr/>
        </p:nvSpPr>
        <p:spPr>
          <a:xfrm>
            <a:off x="2710003" y="2050015"/>
            <a:ext cx="2190750" cy="4428588"/>
          </a:xfrm>
          <a:prstGeom prst="round2SameRect">
            <a:avLst/>
          </a:prstGeom>
          <a:solidFill>
            <a:schemeClr val="lt2">
              <a:alpha val="80000"/>
            </a:schemeClr>
          </a:solidFill>
        </p:spPr>
      </p:sp>
      <p:sp>
        <p:nvSpPr>
          <p:cNvPr id="8" name="AutoShape 8"/>
          <p:cNvSpPr/>
          <p:nvPr/>
        </p:nvSpPr>
        <p:spPr>
          <a:xfrm>
            <a:off x="3377515" y="1649980"/>
            <a:ext cx="855726" cy="855726"/>
          </a:xfrm>
          <a:prstGeom prst="ellipse">
            <a:avLst/>
          </a:prstGeom>
          <a:solidFill>
            <a:schemeClr val="accent1">
              <a:alpha val="100000"/>
            </a:schemeClr>
          </a:solidFill>
        </p:spPr>
      </p:sp>
      <p:sp>
        <p:nvSpPr>
          <p:cNvPr id="9" name="TextBox 9"/>
          <p:cNvSpPr txBox="1"/>
          <p:nvPr/>
        </p:nvSpPr>
        <p:spPr>
          <a:xfrm>
            <a:off x="2795728" y="3275506"/>
            <a:ext cx="2019300" cy="3010781"/>
          </a:xfrm>
          <a:prstGeom prst="rect">
            <a:avLst/>
          </a:prstGeom>
        </p:spPr>
        <p:txBody>
          <a:bodyPr vert="horz" wrap="square" lIns="123825" tIns="123825" rIns="57150" bIns="123825"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By optimizing processes and tools, some internal tasks, such as mold preheating, tool preparation, etc., can be completed earlier or later.</a:t>
            </a:r>
            <a:endParaRPr lang="en-US" sz="1250">
              <a:solidFill>
                <a:schemeClr val="dk1">
                  <a:alpha val="100000"/>
                </a:schemeClr>
              </a:solidFill>
              <a:latin typeface="Noto Sans SC"/>
              <a:ea typeface="Noto Sans SC"/>
              <a:cs typeface="Noto Sans SC"/>
            </a:endParaRPr>
          </a:p>
        </p:txBody>
      </p:sp>
      <p:sp>
        <p:nvSpPr>
          <p:cNvPr id="10" name="TextBox 10"/>
          <p:cNvSpPr txBox="1"/>
          <p:nvPr/>
        </p:nvSpPr>
        <p:spPr>
          <a:xfrm>
            <a:off x="3403897" y="1712738"/>
            <a:ext cx="802962" cy="730211"/>
          </a:xfrm>
          <a:prstGeom prst="rect">
            <a:avLst/>
          </a:prstGeom>
          <a:noFill/>
        </p:spPr>
        <p:txBody>
          <a:bodyPr vert="horz" wrap="none" lIns="0" tIns="0" rIns="0" bIns="0" rtlCol="0" anchor="ctr" anchorCtr="0">
            <a:noAutofit/>
          </a:bodyPr>
          <a:lstStyle/>
          <a:p>
            <a:pPr algn="ctr">
              <a:lnSpc>
                <a:spcPct val="100000"/>
              </a:lnSpc>
              <a:spcBef>
                <a:spcPct val="0"/>
              </a:spcBef>
            </a:pPr>
            <a:r>
              <a:rPr lang="en-US" sz="3600">
                <a:solidFill>
                  <a:srgbClr val="FFFFFF">
                    <a:alpha val="100000"/>
                  </a:srgbClr>
                </a:solidFill>
                <a:latin typeface="Noto Sans SC"/>
                <a:ea typeface="Noto Sans SC"/>
                <a:cs typeface="Noto Sans SC"/>
              </a:rPr>
              <a:t>02</a:t>
            </a:r>
            <a:endParaRPr lang="en-US" sz="3600">
              <a:solidFill>
                <a:srgbClr val="FFFFFF">
                  <a:alpha val="100000"/>
                </a:srgbClr>
              </a:solidFill>
              <a:latin typeface="Noto Sans SC"/>
              <a:ea typeface="Noto Sans SC"/>
              <a:cs typeface="Noto Sans SC"/>
            </a:endParaRPr>
          </a:p>
        </p:txBody>
      </p:sp>
      <p:sp>
        <p:nvSpPr>
          <p:cNvPr id="11" name="AutoShape 11"/>
          <p:cNvSpPr/>
          <p:nvPr/>
        </p:nvSpPr>
        <p:spPr>
          <a:xfrm>
            <a:off x="5003222" y="2050015"/>
            <a:ext cx="2190750" cy="4428588"/>
          </a:xfrm>
          <a:prstGeom prst="round2SameRect">
            <a:avLst/>
          </a:prstGeom>
          <a:solidFill>
            <a:schemeClr val="lt2">
              <a:alpha val="80000"/>
            </a:schemeClr>
          </a:solidFill>
        </p:spPr>
      </p:sp>
      <p:sp>
        <p:nvSpPr>
          <p:cNvPr id="12" name="AutoShape 12"/>
          <p:cNvSpPr/>
          <p:nvPr/>
        </p:nvSpPr>
        <p:spPr>
          <a:xfrm>
            <a:off x="5670734" y="1649980"/>
            <a:ext cx="855726" cy="855726"/>
          </a:xfrm>
          <a:prstGeom prst="ellipse">
            <a:avLst/>
          </a:prstGeom>
          <a:solidFill>
            <a:schemeClr val="accent1">
              <a:alpha val="100000"/>
            </a:schemeClr>
          </a:solidFill>
        </p:spPr>
      </p:sp>
      <p:sp>
        <p:nvSpPr>
          <p:cNvPr id="13" name="TextBox 13"/>
          <p:cNvSpPr txBox="1"/>
          <p:nvPr/>
        </p:nvSpPr>
        <p:spPr>
          <a:xfrm>
            <a:off x="5186928" y="2634432"/>
            <a:ext cx="1817690" cy="704850"/>
          </a:xfrm>
          <a:prstGeom prst="rect">
            <a:avLst/>
          </a:prstGeom>
        </p:spPr>
        <p:txBody>
          <a:bodyPr vert="horz" wrap="square" lIns="0" tIns="0" rIns="0" bIns="0" rtlCol="0" anchor="t" anchorCtr="0">
            <a:noAutofit/>
          </a:bodyPr>
          <a:lstStyle/>
          <a:p>
            <a:pPr algn="ctr">
              <a:lnSpc>
                <a:spcPct val="120000"/>
              </a:lnSpc>
            </a:pPr>
            <a:r>
              <a:rPr lang="en-US" sz="1600" b="1">
                <a:solidFill>
                  <a:schemeClr val="accent1">
                    <a:alpha val="100000"/>
                  </a:schemeClr>
                </a:solidFill>
                <a:latin typeface="Noto Sans SC"/>
                <a:ea typeface="Noto Sans SC"/>
                <a:cs typeface="Noto Sans SC"/>
              </a:rPr>
              <a:t>Parallel jobs</a:t>
            </a:r>
            <a:endParaRPr lang="en-US" sz="1600" b="1">
              <a:solidFill>
                <a:schemeClr val="accent1">
                  <a:alpha val="100000"/>
                </a:schemeClr>
              </a:solidFill>
              <a:latin typeface="Noto Sans SC"/>
              <a:ea typeface="Noto Sans SC"/>
              <a:cs typeface="Noto Sans SC"/>
            </a:endParaRPr>
          </a:p>
        </p:txBody>
      </p:sp>
      <p:sp>
        <p:nvSpPr>
          <p:cNvPr id="14" name="TextBox 14"/>
          <p:cNvSpPr txBox="1"/>
          <p:nvPr/>
        </p:nvSpPr>
        <p:spPr>
          <a:xfrm>
            <a:off x="5088947" y="3275506"/>
            <a:ext cx="2019300" cy="2947454"/>
          </a:xfrm>
          <a:prstGeom prst="rect">
            <a:avLst/>
          </a:prstGeom>
        </p:spPr>
        <p:txBody>
          <a:bodyPr vert="horz" wrap="square" lIns="123825" tIns="123825" rIns="57150" bIns="123825"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Arrange multiple people to perform the mold change operation at the same time to shorten the overall time, but ensure the safety and coordination of the operation.</a:t>
            </a:r>
            <a:endParaRPr lang="en-US" sz="1250">
              <a:solidFill>
                <a:schemeClr val="dk1">
                  <a:alpha val="100000"/>
                </a:schemeClr>
              </a:solidFill>
              <a:latin typeface="Noto Sans SC"/>
              <a:ea typeface="Noto Sans SC"/>
              <a:cs typeface="Noto Sans SC"/>
            </a:endParaRPr>
          </a:p>
        </p:txBody>
      </p:sp>
      <p:sp>
        <p:nvSpPr>
          <p:cNvPr id="15" name="TextBox 15"/>
          <p:cNvSpPr txBox="1"/>
          <p:nvPr/>
        </p:nvSpPr>
        <p:spPr>
          <a:xfrm>
            <a:off x="5697116" y="1712738"/>
            <a:ext cx="802962" cy="730211"/>
          </a:xfrm>
          <a:prstGeom prst="rect">
            <a:avLst/>
          </a:prstGeom>
          <a:noFill/>
        </p:spPr>
        <p:txBody>
          <a:bodyPr vert="horz" wrap="none" lIns="0" tIns="0" rIns="0" bIns="0" rtlCol="0" anchor="ctr" anchorCtr="0">
            <a:noAutofit/>
          </a:bodyPr>
          <a:lstStyle/>
          <a:p>
            <a:pPr algn="ctr">
              <a:lnSpc>
                <a:spcPct val="100000"/>
              </a:lnSpc>
              <a:spcBef>
                <a:spcPct val="0"/>
              </a:spcBef>
            </a:pPr>
            <a:r>
              <a:rPr lang="en-US" sz="3600">
                <a:solidFill>
                  <a:srgbClr val="FFFFFF">
                    <a:alpha val="100000"/>
                  </a:srgbClr>
                </a:solidFill>
                <a:latin typeface="Noto Sans SC"/>
                <a:ea typeface="Noto Sans SC"/>
                <a:cs typeface="Noto Sans SC"/>
              </a:rPr>
              <a:t>03</a:t>
            </a:r>
            <a:endParaRPr lang="en-US" sz="3600">
              <a:solidFill>
                <a:srgbClr val="FFFFFF">
                  <a:alpha val="100000"/>
                </a:srgbClr>
              </a:solidFill>
              <a:latin typeface="Noto Sans SC"/>
              <a:ea typeface="Noto Sans SC"/>
              <a:cs typeface="Noto Sans SC"/>
            </a:endParaRPr>
          </a:p>
        </p:txBody>
      </p:sp>
      <p:sp>
        <p:nvSpPr>
          <p:cNvPr id="16" name="AutoShape 16"/>
          <p:cNvSpPr/>
          <p:nvPr/>
        </p:nvSpPr>
        <p:spPr>
          <a:xfrm>
            <a:off x="7275952" y="2079919"/>
            <a:ext cx="2190750" cy="4398684"/>
          </a:xfrm>
          <a:prstGeom prst="round2SameRect">
            <a:avLst/>
          </a:prstGeom>
          <a:solidFill>
            <a:schemeClr val="lt2">
              <a:alpha val="80000"/>
            </a:schemeClr>
          </a:solidFill>
        </p:spPr>
      </p:sp>
      <p:sp>
        <p:nvSpPr>
          <p:cNvPr id="17" name="AutoShape 17"/>
          <p:cNvSpPr/>
          <p:nvPr/>
        </p:nvSpPr>
        <p:spPr>
          <a:xfrm>
            <a:off x="7943464" y="1679885"/>
            <a:ext cx="855726" cy="855726"/>
          </a:xfrm>
          <a:prstGeom prst="ellipse">
            <a:avLst/>
          </a:prstGeom>
          <a:solidFill>
            <a:schemeClr val="accent1">
              <a:alpha val="100000"/>
            </a:schemeClr>
          </a:solidFill>
        </p:spPr>
      </p:sp>
      <p:sp>
        <p:nvSpPr>
          <p:cNvPr id="18" name="TextBox 18"/>
          <p:cNvSpPr txBox="1"/>
          <p:nvPr/>
        </p:nvSpPr>
        <p:spPr>
          <a:xfrm>
            <a:off x="7361677" y="3305411"/>
            <a:ext cx="2019300" cy="2980876"/>
          </a:xfrm>
          <a:prstGeom prst="rect">
            <a:avLst/>
          </a:prstGeom>
        </p:spPr>
        <p:txBody>
          <a:bodyPr vert="horz" wrap="square" lIns="123825" tIns="123825" rIns="57150" bIns="123825"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Develop detailed mold change operation standards to reduce adjustment and trial and error time, and improve mold change efficiency and consistency.</a:t>
            </a:r>
            <a:endParaRPr lang="en-US" sz="1250">
              <a:solidFill>
                <a:schemeClr val="dk1">
                  <a:alpha val="100000"/>
                </a:schemeClr>
              </a:solidFill>
              <a:latin typeface="Noto Sans SC"/>
              <a:ea typeface="Noto Sans SC"/>
              <a:cs typeface="Noto Sans SC"/>
            </a:endParaRPr>
          </a:p>
        </p:txBody>
      </p:sp>
      <p:sp>
        <p:nvSpPr>
          <p:cNvPr id="19" name="TextBox 19"/>
          <p:cNvSpPr txBox="1"/>
          <p:nvPr/>
        </p:nvSpPr>
        <p:spPr>
          <a:xfrm>
            <a:off x="7969846" y="1742642"/>
            <a:ext cx="802962" cy="730211"/>
          </a:xfrm>
          <a:prstGeom prst="rect">
            <a:avLst/>
          </a:prstGeom>
          <a:noFill/>
        </p:spPr>
        <p:txBody>
          <a:bodyPr vert="horz" wrap="none" lIns="0" tIns="0" rIns="0" bIns="0" rtlCol="0" anchor="ctr" anchorCtr="0">
            <a:noAutofit/>
          </a:bodyPr>
          <a:lstStyle/>
          <a:p>
            <a:pPr algn="ctr">
              <a:lnSpc>
                <a:spcPct val="100000"/>
              </a:lnSpc>
              <a:spcBef>
                <a:spcPct val="0"/>
              </a:spcBef>
            </a:pPr>
            <a:r>
              <a:rPr lang="en-US" sz="3600">
                <a:solidFill>
                  <a:srgbClr val="FFFFFF">
                    <a:alpha val="100000"/>
                  </a:srgbClr>
                </a:solidFill>
                <a:latin typeface="Noto Sans SC"/>
                <a:ea typeface="Noto Sans SC"/>
                <a:cs typeface="Noto Sans SC"/>
              </a:rPr>
              <a:t>04</a:t>
            </a:r>
            <a:endParaRPr lang="en-US" sz="3600">
              <a:solidFill>
                <a:srgbClr val="FFFFFF">
                  <a:alpha val="100000"/>
                </a:srgbClr>
              </a:solidFill>
              <a:latin typeface="Noto Sans SC"/>
              <a:ea typeface="Noto Sans SC"/>
              <a:cs typeface="Noto Sans SC"/>
            </a:endParaRPr>
          </a:p>
        </p:txBody>
      </p:sp>
      <p:sp>
        <p:nvSpPr>
          <p:cNvPr id="20" name="AutoShape 20"/>
          <p:cNvSpPr/>
          <p:nvPr/>
        </p:nvSpPr>
        <p:spPr>
          <a:xfrm>
            <a:off x="9548682" y="2050015"/>
            <a:ext cx="2190750" cy="4428588"/>
          </a:xfrm>
          <a:prstGeom prst="round2SameRect">
            <a:avLst/>
          </a:prstGeom>
          <a:solidFill>
            <a:schemeClr val="lt2">
              <a:alpha val="80000"/>
            </a:schemeClr>
          </a:solidFill>
        </p:spPr>
      </p:sp>
      <p:sp>
        <p:nvSpPr>
          <p:cNvPr id="21" name="AutoShape 21"/>
          <p:cNvSpPr/>
          <p:nvPr/>
        </p:nvSpPr>
        <p:spPr>
          <a:xfrm>
            <a:off x="10216194" y="1649980"/>
            <a:ext cx="855726" cy="855726"/>
          </a:xfrm>
          <a:prstGeom prst="ellipse">
            <a:avLst/>
          </a:prstGeom>
          <a:solidFill>
            <a:schemeClr val="accent1">
              <a:alpha val="100000"/>
            </a:schemeClr>
          </a:solidFill>
        </p:spPr>
      </p:sp>
      <p:sp>
        <p:nvSpPr>
          <p:cNvPr id="22" name="TextBox 22"/>
          <p:cNvSpPr txBox="1"/>
          <p:nvPr/>
        </p:nvSpPr>
        <p:spPr>
          <a:xfrm>
            <a:off x="9634407" y="3275506"/>
            <a:ext cx="2019300" cy="2947454"/>
          </a:xfrm>
          <a:prstGeom prst="rect">
            <a:avLst/>
          </a:prstGeom>
        </p:spPr>
        <p:txBody>
          <a:bodyPr vert="horz" wrap="square" lIns="123825" tIns="123825" rIns="57150" bIns="123825"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Use hydraulic, pneumatic and other quick clamping tools to reduce the time required for traditional bolt fixing.</a:t>
            </a:r>
            <a:endParaRPr lang="en-US" sz="1250">
              <a:solidFill>
                <a:schemeClr val="dk1">
                  <a:alpha val="100000"/>
                </a:schemeClr>
              </a:solidFill>
              <a:latin typeface="Noto Sans SC"/>
              <a:ea typeface="Noto Sans SC"/>
              <a:cs typeface="Noto Sans SC"/>
            </a:endParaRPr>
          </a:p>
        </p:txBody>
      </p:sp>
      <p:sp>
        <p:nvSpPr>
          <p:cNvPr id="23" name="TextBox 23"/>
          <p:cNvSpPr txBox="1"/>
          <p:nvPr/>
        </p:nvSpPr>
        <p:spPr>
          <a:xfrm>
            <a:off x="10242576" y="1712738"/>
            <a:ext cx="802962" cy="730211"/>
          </a:xfrm>
          <a:prstGeom prst="rect">
            <a:avLst/>
          </a:prstGeom>
          <a:noFill/>
        </p:spPr>
        <p:txBody>
          <a:bodyPr vert="horz" wrap="none" lIns="0" tIns="0" rIns="0" bIns="0" rtlCol="0" anchor="ctr" anchorCtr="0">
            <a:noAutofit/>
          </a:bodyPr>
          <a:lstStyle/>
          <a:p>
            <a:pPr algn="ctr">
              <a:lnSpc>
                <a:spcPct val="100000"/>
              </a:lnSpc>
              <a:spcBef>
                <a:spcPct val="0"/>
              </a:spcBef>
            </a:pPr>
            <a:r>
              <a:rPr lang="en-US" sz="3600">
                <a:solidFill>
                  <a:srgbClr val="FFFFFF">
                    <a:alpha val="100000"/>
                  </a:srgbClr>
                </a:solidFill>
                <a:latin typeface="Noto Sans SC"/>
                <a:ea typeface="Noto Sans SC"/>
                <a:cs typeface="Noto Sans SC"/>
              </a:rPr>
              <a:t>05</a:t>
            </a:r>
            <a:endParaRPr lang="en-US" sz="3600">
              <a:solidFill>
                <a:srgbClr val="FFFFFF">
                  <a:alpha val="100000"/>
                </a:srgbClr>
              </a:solidFill>
              <a:latin typeface="Noto Sans SC"/>
              <a:ea typeface="Noto Sans SC"/>
              <a:cs typeface="Noto Sans SC"/>
            </a:endParaRPr>
          </a:p>
        </p:txBody>
      </p:sp>
      <p:sp>
        <p:nvSpPr>
          <p:cNvPr id="24" name="TextBox 24"/>
          <p:cNvSpPr txBox="1"/>
          <p:nvPr/>
        </p:nvSpPr>
        <p:spPr>
          <a:xfrm>
            <a:off x="2896533" y="2634432"/>
            <a:ext cx="1817690" cy="704850"/>
          </a:xfrm>
          <a:prstGeom prst="rect">
            <a:avLst/>
          </a:prstGeom>
        </p:spPr>
        <p:txBody>
          <a:bodyPr vert="horz" wrap="square" lIns="0" tIns="0" rIns="0" bIns="0" rtlCol="0" anchor="t" anchorCtr="0">
            <a:noAutofit/>
          </a:bodyPr>
          <a:lstStyle/>
          <a:p>
            <a:pPr algn="ctr">
              <a:lnSpc>
                <a:spcPct val="120000"/>
              </a:lnSpc>
            </a:pPr>
            <a:r>
              <a:rPr lang="en-US" sz="1600" b="1">
                <a:solidFill>
                  <a:schemeClr val="accent1">
                    <a:alpha val="100000"/>
                  </a:schemeClr>
                </a:solidFill>
                <a:latin typeface="Noto Sans SC"/>
                <a:ea typeface="Noto Sans SC"/>
                <a:cs typeface="Noto Sans SC"/>
              </a:rPr>
              <a:t>Convert internal jobs to external jobs</a:t>
            </a:r>
            <a:endParaRPr lang="en-US" sz="1600" b="1">
              <a:solidFill>
                <a:schemeClr val="accent1">
                  <a:alpha val="100000"/>
                </a:schemeClr>
              </a:solidFill>
              <a:latin typeface="Noto Sans SC"/>
              <a:ea typeface="Noto Sans SC"/>
              <a:cs typeface="Noto Sans SC"/>
            </a:endParaRPr>
          </a:p>
        </p:txBody>
      </p:sp>
      <p:sp>
        <p:nvSpPr>
          <p:cNvPr id="25" name="TextBox 25"/>
          <p:cNvSpPr txBox="1"/>
          <p:nvPr/>
        </p:nvSpPr>
        <p:spPr>
          <a:xfrm>
            <a:off x="9717122" y="2634432"/>
            <a:ext cx="1817690" cy="704850"/>
          </a:xfrm>
          <a:prstGeom prst="rect">
            <a:avLst/>
          </a:prstGeom>
        </p:spPr>
        <p:txBody>
          <a:bodyPr vert="horz" wrap="square" lIns="0" tIns="0" rIns="0" bIns="0" rtlCol="0" anchor="t" anchorCtr="0">
            <a:noAutofit/>
          </a:bodyPr>
          <a:lstStyle/>
          <a:p>
            <a:pPr algn="ctr">
              <a:lnSpc>
                <a:spcPct val="120000"/>
              </a:lnSpc>
            </a:pPr>
            <a:r>
              <a:rPr lang="en-US" sz="1600" b="1">
                <a:solidFill>
                  <a:schemeClr val="accent1">
                    <a:alpha val="100000"/>
                  </a:schemeClr>
                </a:solidFill>
                <a:latin typeface="Noto Sans SC"/>
                <a:ea typeface="Noto Sans SC"/>
                <a:cs typeface="Noto Sans SC"/>
              </a:rPr>
              <a:t>Use quick clamping device</a:t>
            </a:r>
            <a:endParaRPr lang="en-US" sz="1600" b="1">
              <a:solidFill>
                <a:schemeClr val="accent1">
                  <a:alpha val="100000"/>
                </a:schemeClr>
              </a:solidFill>
              <a:latin typeface="Noto Sans SC"/>
              <a:ea typeface="Noto Sans SC"/>
              <a:cs typeface="Noto Sans SC"/>
            </a:endParaRPr>
          </a:p>
        </p:txBody>
      </p:sp>
      <p:sp>
        <p:nvSpPr>
          <p:cNvPr id="26" name="TextBox 26"/>
          <p:cNvSpPr txBox="1"/>
          <p:nvPr/>
        </p:nvSpPr>
        <p:spPr>
          <a:xfrm>
            <a:off x="7426726" y="2634432"/>
            <a:ext cx="1817690" cy="704850"/>
          </a:xfrm>
          <a:prstGeom prst="rect">
            <a:avLst/>
          </a:prstGeom>
        </p:spPr>
        <p:txBody>
          <a:bodyPr vert="horz" wrap="square" lIns="0" tIns="0" rIns="0" bIns="0" rtlCol="0" anchor="t" anchorCtr="0">
            <a:noAutofit/>
          </a:bodyPr>
          <a:lstStyle/>
          <a:p>
            <a:pPr algn="ctr">
              <a:lnSpc>
                <a:spcPct val="120000"/>
              </a:lnSpc>
            </a:pPr>
            <a:r>
              <a:rPr lang="en-US" sz="1600" b="1">
                <a:solidFill>
                  <a:schemeClr val="accent1">
                    <a:alpha val="100000"/>
                  </a:schemeClr>
                </a:solidFill>
                <a:latin typeface="Noto Sans SC"/>
                <a:ea typeface="Noto Sans SC"/>
                <a:cs typeface="Noto Sans SC"/>
              </a:rPr>
              <a:t>Standardized Work</a:t>
            </a:r>
            <a:endParaRPr lang="en-US" sz="1600" b="1">
              <a:solidFill>
                <a:schemeClr val="accent1">
                  <a:alpha val="100000"/>
                </a:schemeClr>
              </a:solidFill>
              <a:latin typeface="Noto Sans SC"/>
              <a:ea typeface="Noto Sans SC"/>
              <a:cs typeface="Noto Sans SC"/>
            </a:endParaRPr>
          </a:p>
        </p:txBody>
      </p:sp>
      <p:sp>
        <p:nvSpPr>
          <p:cNvPr id="27" name="TextBox 27"/>
          <p:cNvSpPr txBox="1"/>
          <p:nvPr/>
        </p:nvSpPr>
        <p:spPr>
          <a:xfrm>
            <a:off x="588361" y="2634432"/>
            <a:ext cx="1817690" cy="704850"/>
          </a:xfrm>
          <a:prstGeom prst="rect">
            <a:avLst/>
          </a:prstGeom>
        </p:spPr>
        <p:txBody>
          <a:bodyPr vert="horz" wrap="square" lIns="0" tIns="0" rIns="0" bIns="0" rtlCol="0" anchor="t" anchorCtr="0">
            <a:noAutofit/>
          </a:bodyPr>
          <a:lstStyle/>
          <a:p>
            <a:pPr algn="ctr">
              <a:lnSpc>
                <a:spcPct val="120000"/>
              </a:lnSpc>
            </a:pPr>
            <a:r>
              <a:rPr lang="en-US" sz="1600" b="1">
                <a:solidFill>
                  <a:schemeClr val="accent1">
                    <a:alpha val="100000"/>
                  </a:schemeClr>
                </a:solidFill>
                <a:latin typeface="Noto Sans SC"/>
                <a:ea typeface="Noto Sans SC"/>
                <a:cs typeface="Noto Sans SC"/>
              </a:rPr>
              <a:t>Differentiate between internal and external work</a:t>
            </a:r>
            <a:endParaRPr lang="en-US" sz="1600" b="1">
              <a:solidFill>
                <a:schemeClr val="accent1">
                  <a:alpha val="100000"/>
                </a:schemeClr>
              </a:solidFill>
              <a:latin typeface="Noto Sans SC"/>
              <a:ea typeface="Noto Sans SC"/>
              <a:cs typeface="Noto Sans SC"/>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6392919" y="1740528"/>
            <a:ext cx="638629" cy="638629"/>
          </a:xfrm>
          <a:prstGeom prst="rect">
            <a:avLst/>
          </a:prstGeom>
          <a:noFill/>
          <a:ln w="19050">
            <a:solidFill>
              <a:schemeClr val="accent1">
                <a:alpha val="100000"/>
              </a:schemeClr>
            </a:solidFill>
            <a:prstDash val="solid"/>
          </a:ln>
        </p:spPr>
      </p:sp>
      <p:sp>
        <p:nvSpPr>
          <p:cNvPr id="3" name="AutoShape 3"/>
          <p:cNvSpPr/>
          <p:nvPr/>
        </p:nvSpPr>
        <p:spPr>
          <a:xfrm>
            <a:off x="642135" y="4775810"/>
            <a:ext cx="638629" cy="638629"/>
          </a:xfrm>
          <a:prstGeom prst="rect">
            <a:avLst/>
          </a:prstGeom>
          <a:noFill/>
          <a:ln w="19050">
            <a:solidFill>
              <a:schemeClr val="accent1">
                <a:alpha val="100000"/>
              </a:schemeClr>
            </a:solidFill>
            <a:prstDash val="solid"/>
          </a:ln>
        </p:spPr>
      </p:sp>
      <p:sp>
        <p:nvSpPr>
          <p:cNvPr id="4" name="AutoShape 4"/>
          <p:cNvSpPr/>
          <p:nvPr/>
        </p:nvSpPr>
        <p:spPr>
          <a:xfrm>
            <a:off x="642135" y="3282754"/>
            <a:ext cx="638629" cy="638629"/>
          </a:xfrm>
          <a:prstGeom prst="rect">
            <a:avLst/>
          </a:prstGeom>
          <a:noFill/>
          <a:ln w="19050">
            <a:solidFill>
              <a:schemeClr val="accent1">
                <a:alpha val="100000"/>
              </a:schemeClr>
            </a:solidFill>
            <a:prstDash val="solid"/>
          </a:ln>
        </p:spPr>
      </p:sp>
      <p:sp>
        <p:nvSpPr>
          <p:cNvPr id="5" name="TextBox 5"/>
          <p:cNvSpPr txBox="1"/>
          <p:nvPr/>
        </p:nvSpPr>
        <p:spPr>
          <a:xfrm>
            <a:off x="1477002" y="2075067"/>
            <a:ext cx="3852718" cy="949779"/>
          </a:xfrm>
          <a:prstGeom prst="rect">
            <a:avLst/>
          </a:prstGeom>
        </p:spPr>
        <p:txBody>
          <a:bodyPr vert="horz" wrap="square" lIns="123825" tIns="57150" rIns="57150" bIns="5715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Kanban signals trigger the production of upstream processes to avoid overproduction and reduce inventory waste.</a:t>
            </a:r>
            <a:endParaRPr lang="en-US" sz="1500">
              <a:solidFill>
                <a:schemeClr val="dk1">
                  <a:alpha val="100000"/>
                </a:schemeClr>
              </a:solidFill>
              <a:latin typeface="Noto Sans SC"/>
              <a:ea typeface="Noto Sans SC"/>
              <a:cs typeface="Noto Sans SC"/>
            </a:endParaRPr>
          </a:p>
        </p:txBody>
      </p:sp>
      <p:sp>
        <p:nvSpPr>
          <p:cNvPr id="6" name="TextBox 6"/>
          <p:cNvSpPr txBox="1"/>
          <p:nvPr/>
        </p:nvSpPr>
        <p:spPr>
          <a:xfrm>
            <a:off x="1477002" y="1497844"/>
            <a:ext cx="4219575" cy="738707"/>
          </a:xfrm>
          <a:prstGeom prst="rect">
            <a:avLst/>
          </a:prstGeom>
        </p:spPr>
        <p:txBody>
          <a:bodyPr vert="horz" wrap="square" lIns="123825" tIns="123825" rIns="57150" bIns="123825" rtlCol="0" anchor="ctr" anchorCtr="0">
            <a:noAutofit/>
          </a:bodyPr>
          <a:lstStyle/>
          <a:p>
            <a:pPr>
              <a:lnSpc>
                <a:spcPct val="150000"/>
              </a:lnSpc>
            </a:pPr>
            <a:r>
              <a:rPr lang="en-US" sz="2400" b="1">
                <a:solidFill>
                  <a:schemeClr val="accent1">
                    <a:alpha val="100000"/>
                  </a:schemeClr>
                </a:solidFill>
                <a:latin typeface="Noto Sans SC"/>
                <a:ea typeface="Noto Sans SC"/>
                <a:cs typeface="Noto Sans SC"/>
              </a:rPr>
              <a:t>Pull Production</a:t>
            </a:r>
            <a:endParaRPr lang="en-US" sz="2400" b="1">
              <a:solidFill>
                <a:schemeClr val="accent1">
                  <a:alpha val="100000"/>
                </a:schemeClr>
              </a:solidFill>
              <a:latin typeface="Noto Sans SC"/>
              <a:ea typeface="Noto Sans SC"/>
              <a:cs typeface="Noto Sans SC"/>
            </a:endParaRPr>
          </a:p>
        </p:txBody>
      </p:sp>
      <p:sp>
        <p:nvSpPr>
          <p:cNvPr id="7" name="TextBox 7"/>
          <p:cNvSpPr txBox="1"/>
          <p:nvPr/>
        </p:nvSpPr>
        <p:spPr>
          <a:xfrm>
            <a:off x="1477002" y="5129074"/>
            <a:ext cx="3852718" cy="1005991"/>
          </a:xfrm>
          <a:prstGeom prst="rect">
            <a:avLst/>
          </a:prstGeom>
        </p:spPr>
        <p:txBody>
          <a:bodyPr vert="horz" wrap="square" lIns="123825" tIns="57150" rIns="57150" bIns="5715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Control the quantity of work-in-progress during the production process through kanban quantity to avoid overproduction and waste of resources.</a:t>
            </a:r>
            <a:endParaRPr lang="en-US" sz="1500">
              <a:solidFill>
                <a:schemeClr val="dk1">
                  <a:alpha val="100000"/>
                </a:schemeClr>
              </a:solidFill>
              <a:latin typeface="Noto Sans SC"/>
              <a:ea typeface="Noto Sans SC"/>
              <a:cs typeface="Noto Sans SC"/>
            </a:endParaRPr>
          </a:p>
        </p:txBody>
      </p:sp>
      <p:sp>
        <p:nvSpPr>
          <p:cNvPr id="8" name="TextBox 8"/>
          <p:cNvSpPr txBox="1"/>
          <p:nvPr/>
        </p:nvSpPr>
        <p:spPr>
          <a:xfrm>
            <a:off x="1477002" y="4542202"/>
            <a:ext cx="4219575" cy="736876"/>
          </a:xfrm>
          <a:prstGeom prst="rect">
            <a:avLst/>
          </a:prstGeom>
        </p:spPr>
        <p:txBody>
          <a:bodyPr vert="horz" wrap="square" lIns="123825" tIns="123825" rIns="57150" bIns="123825" rtlCol="0" anchor="ctr" anchorCtr="0">
            <a:noAutofit/>
          </a:bodyPr>
          <a:lstStyle/>
          <a:p>
            <a:pPr>
              <a:lnSpc>
                <a:spcPct val="150000"/>
              </a:lnSpc>
            </a:pPr>
            <a:r>
              <a:rPr lang="en-US" sz="2400" b="1">
                <a:solidFill>
                  <a:schemeClr val="accent1">
                    <a:alpha val="100000"/>
                  </a:schemeClr>
                </a:solidFill>
                <a:latin typeface="Noto Sans SC"/>
                <a:ea typeface="Noto Sans SC"/>
                <a:cs typeface="Noto Sans SC"/>
              </a:rPr>
              <a:t>Limit the quantity of work in progress</a:t>
            </a:r>
            <a:endParaRPr lang="en-US" sz="2400" b="1">
              <a:solidFill>
                <a:schemeClr val="accent1">
                  <a:alpha val="100000"/>
                </a:schemeClr>
              </a:solidFill>
              <a:latin typeface="Noto Sans SC"/>
              <a:ea typeface="Noto Sans SC"/>
              <a:cs typeface="Noto Sans SC"/>
            </a:endParaRPr>
          </a:p>
        </p:txBody>
      </p:sp>
      <p:sp>
        <p:nvSpPr>
          <p:cNvPr id="9" name="TextBox 9"/>
          <p:cNvSpPr txBox="1"/>
          <p:nvPr/>
        </p:nvSpPr>
        <p:spPr>
          <a:xfrm>
            <a:off x="1477002" y="3602068"/>
            <a:ext cx="3852718" cy="1007190"/>
          </a:xfrm>
          <a:prstGeom prst="rect">
            <a:avLst/>
          </a:prstGeom>
        </p:spPr>
        <p:txBody>
          <a:bodyPr vert="horz" wrap="square" lIns="123825" tIns="57150" rIns="57150" bIns="5715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Kanban cards or electronic kanban visually display production progress, inventory levels and problem points to facilitate quick decision-making.</a:t>
            </a:r>
            <a:endParaRPr lang="en-US" sz="1500">
              <a:solidFill>
                <a:schemeClr val="dk1">
                  <a:alpha val="100000"/>
                </a:schemeClr>
              </a:solidFill>
              <a:latin typeface="Noto Sans SC"/>
              <a:ea typeface="Noto Sans SC"/>
              <a:cs typeface="Noto Sans SC"/>
            </a:endParaRPr>
          </a:p>
        </p:txBody>
      </p:sp>
      <p:sp>
        <p:nvSpPr>
          <p:cNvPr id="10" name="TextBox 10"/>
          <p:cNvSpPr txBox="1"/>
          <p:nvPr/>
        </p:nvSpPr>
        <p:spPr>
          <a:xfrm>
            <a:off x="1477002" y="3024846"/>
            <a:ext cx="4219575" cy="749453"/>
          </a:xfrm>
          <a:prstGeom prst="rect">
            <a:avLst/>
          </a:prstGeom>
        </p:spPr>
        <p:txBody>
          <a:bodyPr vert="horz" wrap="square" lIns="123825" tIns="123825" rIns="57150" bIns="123825" rtlCol="0" anchor="ctr" anchorCtr="0">
            <a:noAutofit/>
          </a:bodyPr>
          <a:lstStyle/>
          <a:p>
            <a:pPr>
              <a:lnSpc>
                <a:spcPct val="150000"/>
              </a:lnSpc>
            </a:pPr>
            <a:r>
              <a:rPr lang="en-US" sz="2400" b="1">
                <a:solidFill>
                  <a:schemeClr val="accent1">
                    <a:alpha val="100000"/>
                  </a:schemeClr>
                </a:solidFill>
                <a:latin typeface="Noto Sans SC"/>
                <a:ea typeface="Noto Sans SC"/>
                <a:cs typeface="Noto Sans SC"/>
              </a:rPr>
              <a:t>Visual Management</a:t>
            </a:r>
            <a:endParaRPr lang="en-US" sz="2400" b="1">
              <a:solidFill>
                <a:schemeClr val="accent1">
                  <a:alpha val="100000"/>
                </a:schemeClr>
              </a:solidFill>
              <a:latin typeface="Noto Sans SC"/>
              <a:ea typeface="Noto Sans SC"/>
              <a:cs typeface="Noto Sans SC"/>
            </a:endParaRPr>
          </a:p>
        </p:txBody>
      </p:sp>
      <p:sp>
        <p:nvSpPr>
          <p:cNvPr id="11" name="TextBox 11"/>
          <p:cNvSpPr txBox="1"/>
          <p:nvPr/>
        </p:nvSpPr>
        <p:spPr>
          <a:xfrm>
            <a:off x="536634" y="1803453"/>
            <a:ext cx="84963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Noto Sans SC"/>
                <a:ea typeface="Noto Sans SC"/>
                <a:cs typeface="Noto Sans SC"/>
              </a:rPr>
              <a:t>01</a:t>
            </a:r>
            <a:endParaRPr lang="en-US" sz="2400">
              <a:solidFill>
                <a:schemeClr val="accent1">
                  <a:alpha val="100000"/>
                </a:schemeClr>
              </a:solidFill>
              <a:latin typeface="Noto Sans SC"/>
              <a:ea typeface="Noto Sans SC"/>
              <a:cs typeface="Noto Sans SC"/>
            </a:endParaRPr>
          </a:p>
        </p:txBody>
      </p:sp>
      <p:sp>
        <p:nvSpPr>
          <p:cNvPr id="12" name="TextBox 12"/>
          <p:cNvSpPr txBox="1"/>
          <p:nvPr/>
        </p:nvSpPr>
        <p:spPr>
          <a:xfrm>
            <a:off x="536634" y="4843740"/>
            <a:ext cx="849630" cy="5200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Noto Sans SC"/>
                <a:ea typeface="Noto Sans SC"/>
                <a:cs typeface="Noto Sans SC"/>
              </a:rPr>
              <a:t>03</a:t>
            </a:r>
            <a:endParaRPr lang="en-US" sz="2400">
              <a:solidFill>
                <a:schemeClr val="accent1">
                  <a:alpha val="100000"/>
                </a:schemeClr>
              </a:solidFill>
              <a:latin typeface="Noto Sans SC"/>
              <a:ea typeface="Noto Sans SC"/>
              <a:cs typeface="Noto Sans SC"/>
            </a:endParaRPr>
          </a:p>
        </p:txBody>
      </p:sp>
      <p:sp>
        <p:nvSpPr>
          <p:cNvPr id="13" name="TextBox 13"/>
          <p:cNvSpPr txBox="1"/>
          <p:nvPr/>
        </p:nvSpPr>
        <p:spPr>
          <a:xfrm>
            <a:off x="536634" y="3342036"/>
            <a:ext cx="849630" cy="5200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Noto Sans SC"/>
                <a:ea typeface="Noto Sans SC"/>
                <a:cs typeface="Noto Sans SC"/>
              </a:rPr>
              <a:t>02</a:t>
            </a:r>
            <a:endParaRPr lang="en-US" sz="2400">
              <a:solidFill>
                <a:schemeClr val="accent1">
                  <a:alpha val="100000"/>
                </a:schemeClr>
              </a:solidFill>
              <a:latin typeface="Noto Sans SC"/>
              <a:ea typeface="Noto Sans SC"/>
              <a:cs typeface="Noto Sans SC"/>
            </a:endParaRPr>
          </a:p>
        </p:txBody>
      </p:sp>
      <p:sp>
        <p:nvSpPr>
          <p:cNvPr id="14" name="AutoShape 14"/>
          <p:cNvSpPr/>
          <p:nvPr/>
        </p:nvSpPr>
        <p:spPr>
          <a:xfrm>
            <a:off x="642135" y="1725121"/>
            <a:ext cx="638629" cy="638629"/>
          </a:xfrm>
          <a:prstGeom prst="rect">
            <a:avLst/>
          </a:prstGeom>
          <a:noFill/>
          <a:ln w="19050">
            <a:solidFill>
              <a:schemeClr val="accent1">
                <a:alpha val="100000"/>
              </a:schemeClr>
            </a:solidFill>
            <a:prstDash val="solid"/>
          </a:ln>
        </p:spPr>
      </p:sp>
      <p:sp>
        <p:nvSpPr>
          <p:cNvPr id="15" name="TextBox 15"/>
          <p:cNvSpPr txBox="1"/>
          <p:nvPr/>
        </p:nvSpPr>
        <p:spPr>
          <a:xfrm>
            <a:off x="476023" y="265328"/>
            <a:ext cx="1123950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a:ea typeface="Noto Sans SC"/>
                <a:cs typeface="Noto Sans SC"/>
              </a:rPr>
              <a:t>Kanban Management System</a:t>
            </a:r>
            <a:endParaRPr lang="en-US" sz="3000" b="1">
              <a:solidFill>
                <a:schemeClr val="dk2">
                  <a:alpha val="100000"/>
                </a:schemeClr>
              </a:solidFill>
              <a:latin typeface="Noto Sans SC"/>
              <a:ea typeface="Noto Sans SC"/>
              <a:cs typeface="Noto Sans SC"/>
            </a:endParaRPr>
          </a:p>
        </p:txBody>
      </p:sp>
      <p:sp>
        <p:nvSpPr>
          <p:cNvPr id="16" name="AutoShape 16"/>
          <p:cNvSpPr/>
          <p:nvPr/>
        </p:nvSpPr>
        <p:spPr>
          <a:xfrm>
            <a:off x="6392919" y="4791217"/>
            <a:ext cx="638629" cy="638629"/>
          </a:xfrm>
          <a:prstGeom prst="rect">
            <a:avLst/>
          </a:prstGeom>
          <a:noFill/>
          <a:ln w="19050">
            <a:solidFill>
              <a:schemeClr val="accent1">
                <a:alpha val="100000"/>
              </a:schemeClr>
            </a:solidFill>
            <a:prstDash val="solid"/>
          </a:ln>
        </p:spPr>
      </p:sp>
      <p:sp>
        <p:nvSpPr>
          <p:cNvPr id="17" name="AutoShape 17"/>
          <p:cNvSpPr/>
          <p:nvPr/>
        </p:nvSpPr>
        <p:spPr>
          <a:xfrm>
            <a:off x="6392919" y="3298161"/>
            <a:ext cx="638629" cy="638629"/>
          </a:xfrm>
          <a:prstGeom prst="rect">
            <a:avLst/>
          </a:prstGeom>
          <a:noFill/>
          <a:ln w="19050">
            <a:solidFill>
              <a:schemeClr val="accent1">
                <a:alpha val="100000"/>
              </a:schemeClr>
            </a:solidFill>
            <a:prstDash val="solid"/>
          </a:ln>
        </p:spPr>
      </p:sp>
      <p:sp>
        <p:nvSpPr>
          <p:cNvPr id="18" name="TextBox 18"/>
          <p:cNvSpPr txBox="1"/>
          <p:nvPr/>
        </p:nvSpPr>
        <p:spPr>
          <a:xfrm>
            <a:off x="7227786" y="2090474"/>
            <a:ext cx="3852718" cy="934372"/>
          </a:xfrm>
          <a:prstGeom prst="rect">
            <a:avLst/>
          </a:prstGeom>
          <a:noFill/>
        </p:spPr>
        <p:txBody>
          <a:bodyPr vert="horz" wrap="square" lIns="123825" tIns="57150" rIns="57150" bIns="57150" rtlCol="0" anchor="t" anchorCtr="0">
            <a:noAutofit/>
          </a:bodyPr>
          <a:lstStyle/>
          <a:p>
            <a:pPr algn="l">
              <a:lnSpc>
                <a:spcPct val="140000"/>
              </a:lnSpc>
            </a:pPr>
            <a:r>
              <a:rPr lang="en-US" sz="1500">
                <a:solidFill>
                  <a:srgbClr val="020A49">
                    <a:alpha val="100000"/>
                  </a:srgbClr>
                </a:solidFill>
                <a:latin typeface="Noto Sans SC"/>
                <a:ea typeface="Noto Sans SC"/>
                <a:cs typeface="Noto Sans SC"/>
              </a:rPr>
              <a:t>The Kanban system can quickly expose production anomalies, such as delays or quality issues, prompting the team to resolve them promptly.</a:t>
            </a:r>
            <a:endParaRPr lang="en-US" sz="1500">
              <a:solidFill>
                <a:srgbClr val="020A49">
                  <a:alpha val="100000"/>
                </a:srgbClr>
              </a:solidFill>
              <a:latin typeface="Noto Sans SC"/>
              <a:ea typeface="Noto Sans SC"/>
              <a:cs typeface="Noto Sans SC"/>
            </a:endParaRPr>
          </a:p>
        </p:txBody>
      </p:sp>
      <p:sp>
        <p:nvSpPr>
          <p:cNvPr id="19" name="TextBox 19"/>
          <p:cNvSpPr txBox="1"/>
          <p:nvPr/>
        </p:nvSpPr>
        <p:spPr>
          <a:xfrm>
            <a:off x="7227786" y="1513252"/>
            <a:ext cx="4219575" cy="738707"/>
          </a:xfrm>
          <a:prstGeom prst="rect">
            <a:avLst/>
          </a:prstGeom>
        </p:spPr>
        <p:txBody>
          <a:bodyPr vert="horz" wrap="square" lIns="123825" tIns="123825" rIns="57150" bIns="123825" rtlCol="0" anchor="ctr" anchorCtr="0">
            <a:noAutofit/>
          </a:bodyPr>
          <a:lstStyle/>
          <a:p>
            <a:pPr>
              <a:lnSpc>
                <a:spcPct val="150000"/>
              </a:lnSpc>
            </a:pPr>
            <a:r>
              <a:rPr lang="en-US" sz="2400" b="1">
                <a:solidFill>
                  <a:schemeClr val="accent1">
                    <a:alpha val="100000"/>
                  </a:schemeClr>
                </a:solidFill>
                <a:latin typeface="Noto Sans SC"/>
                <a:ea typeface="Noto Sans SC"/>
                <a:cs typeface="Noto Sans SC"/>
              </a:rPr>
              <a:t>Exception response mechanism</a:t>
            </a:r>
            <a:endParaRPr lang="en-US" sz="2400" b="1">
              <a:solidFill>
                <a:schemeClr val="accent1">
                  <a:alpha val="100000"/>
                </a:schemeClr>
              </a:solidFill>
              <a:latin typeface="Noto Sans SC"/>
              <a:ea typeface="Noto Sans SC"/>
              <a:cs typeface="Noto Sans SC"/>
            </a:endParaRPr>
          </a:p>
        </p:txBody>
      </p:sp>
      <p:sp>
        <p:nvSpPr>
          <p:cNvPr id="20" name="TextBox 20"/>
          <p:cNvSpPr txBox="1"/>
          <p:nvPr/>
        </p:nvSpPr>
        <p:spPr>
          <a:xfrm>
            <a:off x="7227786" y="5144481"/>
            <a:ext cx="3852718" cy="990584"/>
          </a:xfrm>
          <a:prstGeom prst="rect">
            <a:avLst/>
          </a:prstGeom>
        </p:spPr>
        <p:txBody>
          <a:bodyPr vert="horz" wrap="square" lIns="123825" tIns="57150" rIns="57150" bIns="5715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Extend the Kanban system to suppliers to achieve synchronized production and accurate material distribution in the supply chain.</a:t>
            </a:r>
            <a:endParaRPr lang="en-US" sz="1500">
              <a:solidFill>
                <a:schemeClr val="dk1">
                  <a:alpha val="100000"/>
                </a:schemeClr>
              </a:solidFill>
              <a:latin typeface="Noto Sans SC"/>
              <a:ea typeface="Noto Sans SC"/>
              <a:cs typeface="Noto Sans SC"/>
            </a:endParaRPr>
          </a:p>
        </p:txBody>
      </p:sp>
      <p:sp>
        <p:nvSpPr>
          <p:cNvPr id="21" name="TextBox 21"/>
          <p:cNvSpPr txBox="1"/>
          <p:nvPr/>
        </p:nvSpPr>
        <p:spPr>
          <a:xfrm>
            <a:off x="7227786" y="4557609"/>
            <a:ext cx="4219575" cy="736876"/>
          </a:xfrm>
          <a:prstGeom prst="rect">
            <a:avLst/>
          </a:prstGeom>
        </p:spPr>
        <p:txBody>
          <a:bodyPr vert="horz" wrap="square" lIns="123825" tIns="123825" rIns="57150" bIns="123825" rtlCol="0" anchor="ctr" anchorCtr="0">
            <a:noAutofit/>
          </a:bodyPr>
          <a:lstStyle/>
          <a:p>
            <a:pPr>
              <a:lnSpc>
                <a:spcPct val="150000"/>
              </a:lnSpc>
            </a:pPr>
            <a:r>
              <a:rPr lang="en-US" sz="2400" b="1">
                <a:solidFill>
                  <a:schemeClr val="accent1">
                    <a:alpha val="100000"/>
                  </a:schemeClr>
                </a:solidFill>
                <a:latin typeface="Noto Sans SC"/>
                <a:ea typeface="Noto Sans SC"/>
                <a:cs typeface="Noto Sans SC"/>
              </a:rPr>
              <a:t>Supply chain collaboration</a:t>
            </a:r>
            <a:endParaRPr lang="en-US" sz="2400" b="1">
              <a:solidFill>
                <a:schemeClr val="accent1">
                  <a:alpha val="100000"/>
                </a:schemeClr>
              </a:solidFill>
              <a:latin typeface="Noto Sans SC"/>
              <a:ea typeface="Noto Sans SC"/>
              <a:cs typeface="Noto Sans SC"/>
            </a:endParaRPr>
          </a:p>
        </p:txBody>
      </p:sp>
      <p:sp>
        <p:nvSpPr>
          <p:cNvPr id="22" name="TextBox 22"/>
          <p:cNvSpPr txBox="1"/>
          <p:nvPr/>
        </p:nvSpPr>
        <p:spPr>
          <a:xfrm>
            <a:off x="7227786" y="3617475"/>
            <a:ext cx="3852718" cy="991782"/>
          </a:xfrm>
          <a:prstGeom prst="rect">
            <a:avLst/>
          </a:prstGeom>
        </p:spPr>
        <p:txBody>
          <a:bodyPr vert="horz" wrap="square" lIns="123825" tIns="57150" rIns="57150" bIns="123825" rtlCol="0" anchor="t" anchorCtr="0">
            <a:noAutofit/>
          </a:bodyPr>
          <a:lstStyle/>
          <a:p>
            <a:pPr>
              <a:lnSpc>
                <a:spcPct val="140000"/>
              </a:lnSpc>
            </a:pPr>
            <a:r>
              <a:rPr lang="en-US" sz="1500">
                <a:solidFill>
                  <a:schemeClr val="dk1">
                    <a:alpha val="100000"/>
                  </a:schemeClr>
                </a:solidFill>
                <a:latin typeface="Noto Sans SC"/>
                <a:ea typeface="Noto Sans SC"/>
                <a:cs typeface="Noto Sans SC"/>
              </a:rPr>
              <a:t>By analyzing Kanban data, process bottlenecks and improvement opportunities are discovered to promote production efficiency and quality improvements.</a:t>
            </a:r>
            <a:endParaRPr lang="en-US" sz="1500">
              <a:solidFill>
                <a:schemeClr val="dk1">
                  <a:alpha val="100000"/>
                </a:schemeClr>
              </a:solidFill>
              <a:latin typeface="Noto Sans SC"/>
              <a:ea typeface="Noto Sans SC"/>
              <a:cs typeface="Noto Sans SC"/>
            </a:endParaRPr>
          </a:p>
        </p:txBody>
      </p:sp>
      <p:sp>
        <p:nvSpPr>
          <p:cNvPr id="23" name="TextBox 23"/>
          <p:cNvSpPr txBox="1"/>
          <p:nvPr/>
        </p:nvSpPr>
        <p:spPr>
          <a:xfrm>
            <a:off x="7227786" y="3040253"/>
            <a:ext cx="4219575" cy="749453"/>
          </a:xfrm>
          <a:prstGeom prst="rect">
            <a:avLst/>
          </a:prstGeom>
        </p:spPr>
        <p:txBody>
          <a:bodyPr vert="horz" wrap="square" lIns="123825" tIns="123825" rIns="57150" bIns="123825" rtlCol="0" anchor="ctr" anchorCtr="0">
            <a:noAutofit/>
          </a:bodyPr>
          <a:lstStyle/>
          <a:p>
            <a:pPr>
              <a:lnSpc>
                <a:spcPct val="150000"/>
              </a:lnSpc>
            </a:pPr>
            <a:r>
              <a:rPr lang="en-US" sz="2400" b="1">
                <a:solidFill>
                  <a:schemeClr val="accent1">
                    <a:alpha val="100000"/>
                  </a:schemeClr>
                </a:solidFill>
                <a:latin typeface="Noto Sans SC"/>
                <a:ea typeface="Noto Sans SC"/>
                <a:cs typeface="Noto Sans SC"/>
              </a:rPr>
              <a:t>Continuous Improvement</a:t>
            </a:r>
            <a:endParaRPr lang="en-US" sz="2400" b="1">
              <a:solidFill>
                <a:schemeClr val="accent1">
                  <a:alpha val="100000"/>
                </a:schemeClr>
              </a:solidFill>
              <a:latin typeface="Noto Sans SC"/>
              <a:ea typeface="Noto Sans SC"/>
              <a:cs typeface="Noto Sans SC"/>
            </a:endParaRPr>
          </a:p>
        </p:txBody>
      </p:sp>
      <p:sp>
        <p:nvSpPr>
          <p:cNvPr id="24" name="TextBox 24"/>
          <p:cNvSpPr txBox="1"/>
          <p:nvPr/>
        </p:nvSpPr>
        <p:spPr>
          <a:xfrm>
            <a:off x="6287418" y="1799810"/>
            <a:ext cx="849630" cy="5200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Noto Sans SC"/>
                <a:ea typeface="Noto Sans SC"/>
                <a:cs typeface="Noto Sans SC"/>
              </a:rPr>
              <a:t>04</a:t>
            </a:r>
            <a:endParaRPr lang="en-US" sz="2400">
              <a:solidFill>
                <a:schemeClr val="accent1">
                  <a:alpha val="100000"/>
                </a:schemeClr>
              </a:solidFill>
              <a:latin typeface="Noto Sans SC"/>
              <a:ea typeface="Noto Sans SC"/>
              <a:cs typeface="Noto Sans SC"/>
            </a:endParaRPr>
          </a:p>
        </p:txBody>
      </p:sp>
      <p:sp>
        <p:nvSpPr>
          <p:cNvPr id="25" name="TextBox 25"/>
          <p:cNvSpPr txBox="1"/>
          <p:nvPr/>
        </p:nvSpPr>
        <p:spPr>
          <a:xfrm>
            <a:off x="6287418" y="4859147"/>
            <a:ext cx="849630" cy="5200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Noto Sans SC"/>
                <a:ea typeface="Noto Sans SC"/>
                <a:cs typeface="Noto Sans SC"/>
              </a:rPr>
              <a:t>06</a:t>
            </a:r>
            <a:endParaRPr lang="en-US" sz="2400">
              <a:solidFill>
                <a:schemeClr val="accent1">
                  <a:alpha val="100000"/>
                </a:schemeClr>
              </a:solidFill>
              <a:latin typeface="Noto Sans SC"/>
              <a:ea typeface="Noto Sans SC"/>
              <a:cs typeface="Noto Sans SC"/>
            </a:endParaRPr>
          </a:p>
        </p:txBody>
      </p:sp>
      <p:sp>
        <p:nvSpPr>
          <p:cNvPr id="26" name="TextBox 26"/>
          <p:cNvSpPr txBox="1"/>
          <p:nvPr/>
        </p:nvSpPr>
        <p:spPr>
          <a:xfrm>
            <a:off x="6287418" y="3357443"/>
            <a:ext cx="849630" cy="5200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Noto Sans SC"/>
                <a:ea typeface="Noto Sans SC"/>
                <a:cs typeface="Noto Sans SC"/>
              </a:rPr>
              <a:t>05</a:t>
            </a:r>
            <a:endParaRPr lang="en-US" sz="2400">
              <a:solidFill>
                <a:schemeClr val="accent1">
                  <a:alpha val="100000"/>
                </a:schemeClr>
              </a:solidFill>
              <a:latin typeface="Noto Sans SC"/>
              <a:ea typeface="Noto Sans SC"/>
              <a:cs typeface="Noto Sans SC"/>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5356704" y="2388266"/>
            <a:ext cx="5981700" cy="1371600"/>
          </a:xfrm>
          <a:prstGeom prst="rect">
            <a:avLst/>
          </a:prstGeom>
        </p:spPr>
        <p:txBody>
          <a:bodyPr vert="horz" wrap="square" lIns="114300" tIns="57150" rIns="114300" bIns="57150" rtlCol="0" anchor="t" anchorCtr="0">
            <a:spAutoFit/>
          </a:bodyPr>
          <a:lstStyle/>
          <a:p>
            <a:pPr algn="r">
              <a:lnSpc>
                <a:spcPct val="120000"/>
              </a:lnSpc>
            </a:pPr>
            <a:r>
              <a:rPr lang="en-US" sz="6600" b="1">
                <a:solidFill>
                  <a:srgbClr val="1338FD">
                    <a:alpha val="100000"/>
                  </a:srgbClr>
                </a:solidFill>
                <a:latin typeface="Noto Sans SC"/>
                <a:ea typeface="Noto Sans SC"/>
                <a:cs typeface="Noto Sans SC"/>
              </a:rPr>
              <a:t>03</a:t>
            </a:r>
            <a:endParaRPr lang="en-US" sz="6600" b="1">
              <a:solidFill>
                <a:srgbClr val="1338FD">
                  <a:alpha val="100000"/>
                </a:srgbClr>
              </a:solidFill>
              <a:latin typeface="Noto Sans SC"/>
              <a:ea typeface="Noto Sans SC"/>
              <a:cs typeface="Noto Sans SC"/>
            </a:endParaRPr>
          </a:p>
        </p:txBody>
      </p:sp>
      <p:sp>
        <p:nvSpPr>
          <p:cNvPr id="3" name="TextBox 3"/>
          <p:cNvSpPr txBox="1"/>
          <p:nvPr/>
        </p:nvSpPr>
        <p:spPr>
          <a:xfrm>
            <a:off x="853596" y="4258462"/>
            <a:ext cx="10484808" cy="1798058"/>
          </a:xfrm>
          <a:prstGeom prst="rect">
            <a:avLst/>
          </a:prstGeom>
        </p:spPr>
        <p:txBody>
          <a:bodyPr vert="horz" wrap="square" lIns="114300" tIns="57150" rIns="114300" bIns="57150" rtlCol="0" anchor="t" anchorCtr="0">
            <a:normAutofit/>
          </a:bodyPr>
          <a:lstStyle/>
          <a:p>
            <a:pPr algn="r">
              <a:lnSpc>
                <a:spcPct val="120000"/>
              </a:lnSpc>
            </a:pPr>
            <a:r>
              <a:rPr lang="en-US" sz="4050" b="1">
                <a:solidFill>
                  <a:srgbClr val="020A49">
                    <a:alpha val="100000"/>
                  </a:srgbClr>
                </a:solidFill>
                <a:latin typeface="Noto Sans SC"/>
                <a:ea typeface="Noto Sans SC"/>
                <a:cs typeface="Noto Sans SC"/>
              </a:rPr>
              <a:t>Value Stream Mapping (VSM) Application</a:t>
            </a:r>
            <a:endParaRPr lang="en-US" sz="4050" b="1">
              <a:solidFill>
                <a:srgbClr val="020A49">
                  <a:alpha val="100000"/>
                </a:srgbClr>
              </a:solidFill>
              <a:latin typeface="Noto Sans SC"/>
              <a:ea typeface="Noto Sans SC"/>
              <a:cs typeface="Noto Sans SC"/>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297192" y="1308287"/>
            <a:ext cx="4348638" cy="605790"/>
          </a:xfrm>
          <a:prstGeom prst="rect">
            <a:avLst/>
          </a:prstGeom>
        </p:spPr>
        <p:txBody>
          <a:bodyPr vert="horz" wrap="square" lIns="123825" tIns="123825" rIns="57150" bIns="123825" rtlCol="0" anchor="ctr" anchorCtr="0">
            <a:noAutofit/>
          </a:bodyPr>
          <a:lstStyle/>
          <a:p>
            <a:pPr>
              <a:lnSpc>
                <a:spcPct val="120000"/>
              </a:lnSpc>
              <a:spcBef>
                <a:spcPts val="450"/>
              </a:spcBef>
            </a:pPr>
            <a:r>
              <a:rPr lang="en-US" sz="2000" b="1">
                <a:solidFill>
                  <a:schemeClr val="accent1">
                    <a:alpha val="100000"/>
                  </a:schemeClr>
                </a:solidFill>
                <a:latin typeface="Noto Sans SC"/>
                <a:ea typeface="Noto Sans SC"/>
                <a:cs typeface="Noto Sans SC"/>
              </a:rPr>
              <a:t>value stream definition</a:t>
            </a:r>
            <a:endParaRPr lang="en-US" sz="2000" b="1">
              <a:solidFill>
                <a:schemeClr val="accent1">
                  <a:alpha val="100000"/>
                </a:schemeClr>
              </a:solidFill>
              <a:latin typeface="Noto Sans SC"/>
              <a:ea typeface="Noto Sans SC"/>
              <a:cs typeface="Noto Sans SC"/>
            </a:endParaRPr>
          </a:p>
        </p:txBody>
      </p:sp>
      <p:sp>
        <p:nvSpPr>
          <p:cNvPr id="3" name="TextBox 3"/>
          <p:cNvSpPr txBox="1"/>
          <p:nvPr/>
        </p:nvSpPr>
        <p:spPr>
          <a:xfrm>
            <a:off x="6865764" y="1308287"/>
            <a:ext cx="4493572" cy="605790"/>
          </a:xfrm>
          <a:prstGeom prst="rect">
            <a:avLst/>
          </a:prstGeom>
        </p:spPr>
        <p:txBody>
          <a:bodyPr vert="horz" wrap="square" lIns="123825" tIns="123825" rIns="57150" bIns="123825" rtlCol="0" anchor="ctr" anchorCtr="0">
            <a:noAutofit/>
          </a:bodyPr>
          <a:lstStyle/>
          <a:p>
            <a:pPr>
              <a:lnSpc>
                <a:spcPct val="120000"/>
              </a:lnSpc>
              <a:spcBef>
                <a:spcPts val="450"/>
              </a:spcBef>
            </a:pPr>
            <a:r>
              <a:rPr lang="en-US" sz="2000" b="1">
                <a:solidFill>
                  <a:schemeClr val="accent1">
                    <a:alpha val="100000"/>
                  </a:schemeClr>
                </a:solidFill>
                <a:latin typeface="Noto Sans SC"/>
                <a:ea typeface="Noto Sans SC"/>
                <a:cs typeface="Noto Sans SC"/>
              </a:rPr>
              <a:t>Separation analysis of material flow and information flow</a:t>
            </a:r>
            <a:endParaRPr lang="en-US" sz="2000" b="1">
              <a:solidFill>
                <a:schemeClr val="accent1">
                  <a:alpha val="100000"/>
                </a:schemeClr>
              </a:solidFill>
              <a:latin typeface="Noto Sans SC"/>
              <a:ea typeface="Noto Sans SC"/>
              <a:cs typeface="Noto Sans SC"/>
            </a:endParaRPr>
          </a:p>
        </p:txBody>
      </p:sp>
      <p:sp>
        <p:nvSpPr>
          <p:cNvPr id="4" name="TextBox 4"/>
          <p:cNvSpPr txBox="1"/>
          <p:nvPr/>
        </p:nvSpPr>
        <p:spPr>
          <a:xfrm>
            <a:off x="6865764" y="4000377"/>
            <a:ext cx="4493572" cy="605790"/>
          </a:xfrm>
          <a:prstGeom prst="rect">
            <a:avLst/>
          </a:prstGeom>
        </p:spPr>
        <p:txBody>
          <a:bodyPr vert="horz" wrap="square" lIns="123825" tIns="123825" rIns="57150" bIns="123825" rtlCol="0" anchor="ctr" anchorCtr="0">
            <a:noAutofit/>
          </a:bodyPr>
          <a:lstStyle/>
          <a:p>
            <a:pPr>
              <a:lnSpc>
                <a:spcPct val="120000"/>
              </a:lnSpc>
              <a:spcBef>
                <a:spcPts val="450"/>
              </a:spcBef>
            </a:pPr>
            <a:r>
              <a:rPr lang="en-US" sz="2000" b="1">
                <a:solidFill>
                  <a:schemeClr val="accent1">
                    <a:alpha val="100000"/>
                  </a:schemeClr>
                </a:solidFill>
                <a:latin typeface="Noto Sans SC"/>
                <a:ea typeface="Noto Sans SC"/>
                <a:cs typeface="Noto Sans SC"/>
              </a:rPr>
              <a:t>Type breakdown</a:t>
            </a:r>
            <a:endParaRPr lang="en-US" sz="2000" b="1">
              <a:solidFill>
                <a:schemeClr val="accent1">
                  <a:alpha val="100000"/>
                </a:schemeClr>
              </a:solidFill>
              <a:latin typeface="Noto Sans SC"/>
              <a:ea typeface="Noto Sans SC"/>
              <a:cs typeface="Noto Sans SC"/>
            </a:endParaRPr>
          </a:p>
        </p:txBody>
      </p:sp>
      <p:sp>
        <p:nvSpPr>
          <p:cNvPr id="5" name="TextBox 5"/>
          <p:cNvSpPr txBox="1"/>
          <p:nvPr/>
        </p:nvSpPr>
        <p:spPr>
          <a:xfrm>
            <a:off x="1297192" y="4762018"/>
            <a:ext cx="4414526" cy="624840"/>
          </a:xfrm>
          <a:prstGeom prst="rect">
            <a:avLst/>
          </a:prstGeom>
        </p:spPr>
        <p:txBody>
          <a:bodyPr vert="horz" wrap="square" lIns="123825" tIns="123825" rIns="57150" bIns="123825" rtlCol="0" anchor="ctr" anchorCtr="0">
            <a:noAutofit/>
          </a:bodyPr>
          <a:lstStyle/>
          <a:p>
            <a:pPr>
              <a:lnSpc>
                <a:spcPct val="120000"/>
              </a:lnSpc>
              <a:spcBef>
                <a:spcPts val="450"/>
              </a:spcBef>
            </a:pPr>
            <a:r>
              <a:rPr lang="en-US" sz="2000" b="1">
                <a:solidFill>
                  <a:schemeClr val="accent1">
                    <a:alpha val="100000"/>
                  </a:schemeClr>
                </a:solidFill>
                <a:latin typeface="Noto Sans SC"/>
                <a:ea typeface="Noto Sans SC"/>
                <a:cs typeface="Noto Sans SC"/>
              </a:rPr>
              <a:t>future state diagram</a:t>
            </a:r>
            <a:endParaRPr lang="en-US" sz="2000" b="1">
              <a:solidFill>
                <a:schemeClr val="accent1">
                  <a:alpha val="100000"/>
                </a:schemeClr>
              </a:solidFill>
              <a:latin typeface="Noto Sans SC"/>
              <a:ea typeface="Noto Sans SC"/>
              <a:cs typeface="Noto Sans SC"/>
            </a:endParaRPr>
          </a:p>
        </p:txBody>
      </p:sp>
      <p:sp>
        <p:nvSpPr>
          <p:cNvPr id="6" name="TextBox 6"/>
          <p:cNvSpPr txBox="1"/>
          <p:nvPr/>
        </p:nvSpPr>
        <p:spPr>
          <a:xfrm>
            <a:off x="1297192" y="3025846"/>
            <a:ext cx="4348638" cy="605790"/>
          </a:xfrm>
          <a:prstGeom prst="rect">
            <a:avLst/>
          </a:prstGeom>
        </p:spPr>
        <p:txBody>
          <a:bodyPr vert="horz" wrap="square" lIns="123825" tIns="123825" rIns="57150" bIns="123825" rtlCol="0" anchor="ctr" anchorCtr="0">
            <a:noAutofit/>
          </a:bodyPr>
          <a:lstStyle/>
          <a:p>
            <a:pPr>
              <a:lnSpc>
                <a:spcPct val="120000"/>
              </a:lnSpc>
              <a:spcBef>
                <a:spcPts val="450"/>
              </a:spcBef>
            </a:pPr>
            <a:r>
              <a:rPr lang="en-US" sz="2000" b="1">
                <a:solidFill>
                  <a:schemeClr val="accent1">
                    <a:alpha val="100000"/>
                  </a:schemeClr>
                </a:solidFill>
                <a:latin typeface="Noto Sans SC"/>
                <a:ea typeface="Noto Sans SC"/>
                <a:cs typeface="Noto Sans SC"/>
              </a:rPr>
              <a:t>Current state diagram</a:t>
            </a:r>
            <a:endParaRPr lang="en-US" sz="2000" b="1">
              <a:solidFill>
                <a:schemeClr val="accent1">
                  <a:alpha val="100000"/>
                </a:schemeClr>
              </a:solidFill>
              <a:latin typeface="Noto Sans SC"/>
              <a:ea typeface="Noto Sans SC"/>
              <a:cs typeface="Noto Sans SC"/>
            </a:endParaRPr>
          </a:p>
        </p:txBody>
      </p:sp>
      <p:grpSp>
        <p:nvGrpSpPr>
          <p:cNvPr id="7" name="Group 7"/>
          <p:cNvGrpSpPr/>
          <p:nvPr/>
        </p:nvGrpSpPr>
        <p:grpSpPr>
          <a:xfrm rot="0">
            <a:off x="839115" y="1512589"/>
            <a:ext cx="197186" cy="5357334"/>
            <a:chOff x="839115" y="1512589"/>
            <a:chExt cx="197186" cy="5357334"/>
          </a:xfrm>
        </p:grpSpPr>
        <p:sp>
          <p:nvSpPr>
            <p:cNvPr id="8" name="AutoShape 8"/>
            <p:cNvSpPr/>
            <p:nvPr/>
          </p:nvSpPr>
          <p:spPr>
            <a:xfrm>
              <a:off x="839115" y="1512589"/>
              <a:ext cx="197186" cy="197186"/>
            </a:xfrm>
            <a:prstGeom prst="ellipse">
              <a:avLst/>
            </a:prstGeom>
            <a:solidFill>
              <a:schemeClr val="accent1">
                <a:alpha val="100000"/>
              </a:schemeClr>
            </a:solidFill>
          </p:spPr>
        </p:sp>
        <p:sp>
          <p:nvSpPr>
            <p:cNvPr id="9" name="AutoShape 9"/>
            <p:cNvSpPr/>
            <p:nvPr/>
          </p:nvSpPr>
          <p:spPr>
            <a:xfrm>
              <a:off x="839115" y="3230148"/>
              <a:ext cx="197186" cy="197186"/>
            </a:xfrm>
            <a:prstGeom prst="ellipse">
              <a:avLst/>
            </a:prstGeom>
            <a:solidFill>
              <a:schemeClr val="accent1">
                <a:alpha val="100000"/>
              </a:schemeClr>
            </a:solidFill>
          </p:spPr>
        </p:sp>
        <p:sp>
          <p:nvSpPr>
            <p:cNvPr id="10" name="AutoShape 10"/>
            <p:cNvSpPr/>
            <p:nvPr/>
          </p:nvSpPr>
          <p:spPr>
            <a:xfrm>
              <a:off x="839115" y="4975845"/>
              <a:ext cx="197186" cy="197186"/>
            </a:xfrm>
            <a:prstGeom prst="ellipse">
              <a:avLst/>
            </a:prstGeom>
            <a:solidFill>
              <a:schemeClr val="accent1">
                <a:alpha val="100000"/>
              </a:schemeClr>
            </a:solidFill>
          </p:spPr>
        </p:sp>
        <p:cxnSp>
          <p:nvCxnSpPr>
            <p:cNvPr id="11" name="Connector 11"/>
            <p:cNvCxnSpPr/>
            <p:nvPr/>
          </p:nvCxnSpPr>
          <p:spPr>
            <a:xfrm>
              <a:off x="937708" y="1624780"/>
              <a:ext cx="0" cy="5245143"/>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sp>
        <p:nvSpPr>
          <p:cNvPr id="12" name="TextBox 1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Basic concepts and types of VSM</a:t>
            </a:r>
            <a:endParaRPr lang="en-US" sz="3000" b="1">
              <a:solidFill>
                <a:schemeClr val="dk2">
                  <a:alpha val="100000"/>
                </a:schemeClr>
              </a:solidFill>
              <a:latin typeface="Noto Sans SC"/>
              <a:ea typeface="Noto Sans SC"/>
              <a:cs typeface="Noto Sans SC"/>
            </a:endParaRPr>
          </a:p>
        </p:txBody>
      </p:sp>
      <p:sp>
        <p:nvSpPr>
          <p:cNvPr id="13" name="AutoShape 13"/>
          <p:cNvSpPr/>
          <p:nvPr/>
        </p:nvSpPr>
        <p:spPr>
          <a:xfrm>
            <a:off x="6455568" y="1512589"/>
            <a:ext cx="197186" cy="197186"/>
          </a:xfrm>
          <a:prstGeom prst="ellipse">
            <a:avLst/>
          </a:prstGeom>
          <a:solidFill>
            <a:schemeClr val="accent1">
              <a:alpha val="100000"/>
            </a:schemeClr>
          </a:solidFill>
        </p:spPr>
      </p:sp>
      <p:sp>
        <p:nvSpPr>
          <p:cNvPr id="14" name="AutoShape 14"/>
          <p:cNvSpPr/>
          <p:nvPr/>
        </p:nvSpPr>
        <p:spPr>
          <a:xfrm>
            <a:off x="6455568" y="4241491"/>
            <a:ext cx="197186" cy="197186"/>
          </a:xfrm>
          <a:prstGeom prst="ellipse">
            <a:avLst/>
          </a:prstGeom>
          <a:solidFill>
            <a:schemeClr val="accent1">
              <a:alpha val="100000"/>
            </a:schemeClr>
          </a:solidFill>
        </p:spPr>
      </p:sp>
      <p:cxnSp>
        <p:nvCxnSpPr>
          <p:cNvPr id="15" name="Connector 15"/>
          <p:cNvCxnSpPr/>
          <p:nvPr/>
        </p:nvCxnSpPr>
        <p:spPr>
          <a:xfrm>
            <a:off x="6554162" y="1670999"/>
            <a:ext cx="0" cy="5208748"/>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6" name="TextBox 16"/>
          <p:cNvSpPr txBox="1"/>
          <p:nvPr/>
        </p:nvSpPr>
        <p:spPr>
          <a:xfrm>
            <a:off x="1297192" y="1804349"/>
            <a:ext cx="4486656" cy="1203960"/>
          </a:xfrm>
          <a:prstGeom prst="rect">
            <a:avLst/>
          </a:prstGeom>
        </p:spPr>
        <p:txBody>
          <a:bodyPr vert="horz" wrap="square" lIns="123825" tIns="0" rIns="57150" bIns="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Value flow refers to the sum of all value-added and non-value-added activities in the entire process from raw materials to finished products delivered to customers, covering the dynamic interaction of information flow and material flow.</a:t>
            </a:r>
            <a:endParaRPr lang="en-US" sz="1500">
              <a:solidFill>
                <a:schemeClr val="dk1">
                  <a:alpha val="100000"/>
                </a:schemeClr>
              </a:solidFill>
              <a:latin typeface="Noto Sans SC"/>
              <a:ea typeface="Noto Sans SC"/>
              <a:cs typeface="Noto Sans SC"/>
            </a:endParaRPr>
          </a:p>
        </p:txBody>
      </p:sp>
      <p:sp>
        <p:nvSpPr>
          <p:cNvPr id="17" name="TextBox 17"/>
          <p:cNvSpPr txBox="1"/>
          <p:nvPr/>
        </p:nvSpPr>
        <p:spPr>
          <a:xfrm>
            <a:off x="1297192" y="3543470"/>
            <a:ext cx="4486275" cy="1152525"/>
          </a:xfrm>
          <a:prstGeom prst="rect">
            <a:avLst/>
          </a:prstGeom>
        </p:spPr>
        <p:txBody>
          <a:bodyPr vert="horz" wrap="square" lIns="123825" tIns="0" rIns="57150" bIns="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By visualizing each link in the existing production process, waste (such as waiting, handling, inventory, etc.) is identified, providing a baseline for subsequent optimization.</a:t>
            </a:r>
            <a:endParaRPr lang="en-US" sz="1500">
              <a:solidFill>
                <a:schemeClr val="dk1">
                  <a:alpha val="100000"/>
                </a:schemeClr>
              </a:solidFill>
              <a:latin typeface="Noto Sans SC"/>
              <a:ea typeface="Noto Sans SC"/>
              <a:cs typeface="Noto Sans SC"/>
            </a:endParaRPr>
          </a:p>
        </p:txBody>
      </p:sp>
      <p:sp>
        <p:nvSpPr>
          <p:cNvPr id="18" name="TextBox 18"/>
          <p:cNvSpPr txBox="1"/>
          <p:nvPr/>
        </p:nvSpPr>
        <p:spPr>
          <a:xfrm>
            <a:off x="1297192" y="5282464"/>
            <a:ext cx="4486275" cy="1152525"/>
          </a:xfrm>
          <a:prstGeom prst="rect">
            <a:avLst/>
          </a:prstGeom>
        </p:spPr>
        <p:txBody>
          <a:bodyPr vert="horz" wrap="square" lIns="123825" tIns="0" rIns="57150" bIns="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The ideal process designed based on lean principles clearly defines the target path to eliminate waste, including core improvement directions such as cycle time matching and continuous flow establishment.</a:t>
            </a:r>
            <a:endParaRPr lang="en-US" sz="1500">
              <a:solidFill>
                <a:schemeClr val="dk1">
                  <a:alpha val="100000"/>
                </a:schemeClr>
              </a:solidFill>
              <a:latin typeface="Noto Sans SC"/>
              <a:ea typeface="Noto Sans SC"/>
              <a:cs typeface="Noto Sans SC"/>
            </a:endParaRPr>
          </a:p>
        </p:txBody>
      </p:sp>
      <p:sp>
        <p:nvSpPr>
          <p:cNvPr id="19" name="TextBox 19"/>
          <p:cNvSpPr txBox="1"/>
          <p:nvPr/>
        </p:nvSpPr>
        <p:spPr>
          <a:xfrm>
            <a:off x="6865764" y="1804349"/>
            <a:ext cx="4486275" cy="1152525"/>
          </a:xfrm>
          <a:prstGeom prst="rect">
            <a:avLst/>
          </a:prstGeom>
        </p:spPr>
        <p:txBody>
          <a:bodyPr vert="horz" wrap="square" lIns="123825" tIns="0" rIns="57150" bIns="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Distinguish between material flow (such as processing, transportation) and information transmission (such as orders, plans), and reveal the efficiency bottleneck caused by the disconnect between the two.</a:t>
            </a:r>
            <a:endParaRPr lang="en-US" sz="1500">
              <a:solidFill>
                <a:schemeClr val="dk1">
                  <a:alpha val="100000"/>
                </a:schemeClr>
              </a:solidFill>
              <a:latin typeface="Noto Sans SC"/>
              <a:ea typeface="Noto Sans SC"/>
              <a:cs typeface="Noto Sans SC"/>
            </a:endParaRPr>
          </a:p>
        </p:txBody>
      </p:sp>
      <p:sp>
        <p:nvSpPr>
          <p:cNvPr id="20" name="TextBox 20"/>
          <p:cNvSpPr txBox="1"/>
          <p:nvPr/>
        </p:nvSpPr>
        <p:spPr>
          <a:xfrm>
            <a:off x="6865764" y="4518000"/>
            <a:ext cx="4486275" cy="1152525"/>
          </a:xfrm>
          <a:prstGeom prst="rect">
            <a:avLst/>
          </a:prstGeom>
        </p:spPr>
        <p:txBody>
          <a:bodyPr vert="horz" wrap="square" lIns="123825" tIns="0" rIns="57150" bIns="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It includes macro VSM (cross-departmental level) and micro VSM (process level). The former focuses on overall collaboration, while the latter focuses on local detail optimization.</a:t>
            </a:r>
            <a:endParaRPr lang="en-US" sz="1500">
              <a:solidFill>
                <a:schemeClr val="dk1">
                  <a:alpha val="100000"/>
                </a:schemeClr>
              </a:solidFill>
              <a:latin typeface="Noto Sans SC"/>
              <a:ea typeface="Noto Sans SC"/>
              <a:cs typeface="Noto Sans SC"/>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297192" y="1308287"/>
            <a:ext cx="4348638" cy="605790"/>
          </a:xfrm>
          <a:prstGeom prst="rect">
            <a:avLst/>
          </a:prstGeom>
        </p:spPr>
        <p:txBody>
          <a:bodyPr vert="horz" wrap="square" lIns="123825" tIns="123825" rIns="57150" bIns="123825" rtlCol="0" anchor="t" anchorCtr="0">
            <a:noAutofit/>
          </a:bodyPr>
          <a:lstStyle/>
          <a:p>
            <a:pPr>
              <a:lnSpc>
                <a:spcPct val="120000"/>
              </a:lnSpc>
              <a:spcBef>
                <a:spcPts val="450"/>
              </a:spcBef>
            </a:pPr>
            <a:r>
              <a:rPr lang="en-US" sz="1800" b="1">
                <a:solidFill>
                  <a:schemeClr val="accent1">
                    <a:alpha val="100000"/>
                  </a:schemeClr>
                </a:solidFill>
                <a:latin typeface="Noto Sans SC"/>
                <a:ea typeface="Noto Sans SC"/>
                <a:cs typeface="Noto Sans SC"/>
              </a:rPr>
              <a:t>Determine product family</a:t>
            </a:r>
            <a:endParaRPr lang="en-US" sz="1800" b="1">
              <a:solidFill>
                <a:schemeClr val="accent1">
                  <a:alpha val="100000"/>
                </a:schemeClr>
              </a:solidFill>
              <a:latin typeface="Noto Sans SC"/>
              <a:ea typeface="Noto Sans SC"/>
              <a:cs typeface="Noto Sans SC"/>
            </a:endParaRPr>
          </a:p>
        </p:txBody>
      </p:sp>
      <p:sp>
        <p:nvSpPr>
          <p:cNvPr id="3" name="TextBox 3"/>
          <p:cNvSpPr txBox="1"/>
          <p:nvPr/>
        </p:nvSpPr>
        <p:spPr>
          <a:xfrm>
            <a:off x="6865764" y="1981135"/>
            <a:ext cx="4493572" cy="605790"/>
          </a:xfrm>
          <a:prstGeom prst="rect">
            <a:avLst/>
          </a:prstGeom>
        </p:spPr>
        <p:txBody>
          <a:bodyPr vert="horz" wrap="square" lIns="123825" tIns="123825" rIns="57150" bIns="123825" rtlCol="0" anchor="t" anchorCtr="0">
            <a:noAutofit/>
          </a:bodyPr>
          <a:lstStyle/>
          <a:p>
            <a:pPr>
              <a:lnSpc>
                <a:spcPct val="120000"/>
              </a:lnSpc>
              <a:spcBef>
                <a:spcPts val="450"/>
              </a:spcBef>
            </a:pPr>
            <a:r>
              <a:rPr lang="en-US" sz="1800" b="1">
                <a:solidFill>
                  <a:schemeClr val="accent1">
                    <a:alpha val="100000"/>
                  </a:schemeClr>
                </a:solidFill>
                <a:latin typeface="Noto Sans SC"/>
                <a:ea typeface="Noto Sans SC"/>
                <a:cs typeface="Noto Sans SC"/>
              </a:rPr>
              <a:t>Timeline calculation</a:t>
            </a:r>
            <a:endParaRPr lang="en-US" sz="1800" b="1">
              <a:solidFill>
                <a:schemeClr val="accent1">
                  <a:alpha val="100000"/>
                </a:schemeClr>
              </a:solidFill>
              <a:latin typeface="Noto Sans SC"/>
              <a:ea typeface="Noto Sans SC"/>
              <a:cs typeface="Noto Sans SC"/>
            </a:endParaRPr>
          </a:p>
        </p:txBody>
      </p:sp>
      <p:sp>
        <p:nvSpPr>
          <p:cNvPr id="4" name="TextBox 4"/>
          <p:cNvSpPr txBox="1"/>
          <p:nvPr/>
        </p:nvSpPr>
        <p:spPr>
          <a:xfrm>
            <a:off x="6865764" y="4000377"/>
            <a:ext cx="4493572" cy="605790"/>
          </a:xfrm>
          <a:prstGeom prst="rect">
            <a:avLst/>
          </a:prstGeom>
        </p:spPr>
        <p:txBody>
          <a:bodyPr vert="horz" wrap="square" lIns="123825" tIns="123825" rIns="57150" bIns="123825" rtlCol="0" anchor="t" anchorCtr="0">
            <a:noAutofit/>
          </a:bodyPr>
          <a:lstStyle/>
          <a:p>
            <a:pPr>
              <a:lnSpc>
                <a:spcPct val="120000"/>
              </a:lnSpc>
              <a:spcBef>
                <a:spcPts val="450"/>
              </a:spcBef>
            </a:pPr>
            <a:r>
              <a:rPr lang="en-US" sz="1800" b="1">
                <a:solidFill>
                  <a:schemeClr val="accent1">
                    <a:alpha val="100000"/>
                  </a:schemeClr>
                </a:solidFill>
                <a:latin typeface="Noto Sans SC"/>
                <a:ea typeface="Noto Sans SC"/>
                <a:cs typeface="Noto Sans SC"/>
              </a:rPr>
              <a:t>root cause analysis</a:t>
            </a:r>
            <a:endParaRPr lang="en-US" sz="1800" b="1">
              <a:solidFill>
                <a:schemeClr val="accent1">
                  <a:alpha val="100000"/>
                </a:schemeClr>
              </a:solidFill>
              <a:latin typeface="Noto Sans SC"/>
              <a:ea typeface="Noto Sans SC"/>
              <a:cs typeface="Noto Sans SC"/>
            </a:endParaRPr>
          </a:p>
        </p:txBody>
      </p:sp>
      <p:sp>
        <p:nvSpPr>
          <p:cNvPr id="5" name="TextBox 5"/>
          <p:cNvSpPr txBox="1"/>
          <p:nvPr/>
        </p:nvSpPr>
        <p:spPr>
          <a:xfrm>
            <a:off x="1297192" y="4762018"/>
            <a:ext cx="4414526" cy="624840"/>
          </a:xfrm>
          <a:prstGeom prst="rect">
            <a:avLst/>
          </a:prstGeom>
        </p:spPr>
        <p:txBody>
          <a:bodyPr vert="horz" wrap="square" lIns="123825" tIns="123825" rIns="57150" bIns="123825" rtlCol="0" anchor="t" anchorCtr="0">
            <a:noAutofit/>
          </a:bodyPr>
          <a:lstStyle/>
          <a:p>
            <a:pPr>
              <a:lnSpc>
                <a:spcPct val="120000"/>
              </a:lnSpc>
              <a:spcBef>
                <a:spcPts val="450"/>
              </a:spcBef>
            </a:pPr>
            <a:r>
              <a:rPr lang="en-US" sz="1800" b="1">
                <a:solidFill>
                  <a:schemeClr val="accent1">
                    <a:alpha val="100000"/>
                  </a:schemeClr>
                </a:solidFill>
                <a:latin typeface="Noto Sans SC"/>
                <a:ea typeface="Noto Sans SC"/>
                <a:cs typeface="Noto Sans SC"/>
              </a:rPr>
              <a:t>symbol standardization</a:t>
            </a:r>
            <a:endParaRPr lang="en-US" sz="1800" b="1">
              <a:solidFill>
                <a:schemeClr val="accent1">
                  <a:alpha val="100000"/>
                </a:schemeClr>
              </a:solidFill>
              <a:latin typeface="Noto Sans SC"/>
              <a:ea typeface="Noto Sans SC"/>
              <a:cs typeface="Noto Sans SC"/>
            </a:endParaRPr>
          </a:p>
        </p:txBody>
      </p:sp>
      <p:sp>
        <p:nvSpPr>
          <p:cNvPr id="6" name="TextBox 6"/>
          <p:cNvSpPr txBox="1"/>
          <p:nvPr/>
        </p:nvSpPr>
        <p:spPr>
          <a:xfrm>
            <a:off x="1297192" y="3025846"/>
            <a:ext cx="4348638" cy="605790"/>
          </a:xfrm>
          <a:prstGeom prst="rect">
            <a:avLst/>
          </a:prstGeom>
        </p:spPr>
        <p:txBody>
          <a:bodyPr vert="horz" wrap="square" lIns="123825" tIns="123825" rIns="57150" bIns="123825" rtlCol="0" anchor="t" anchorCtr="0">
            <a:noAutofit/>
          </a:bodyPr>
          <a:lstStyle/>
          <a:p>
            <a:pPr>
              <a:lnSpc>
                <a:spcPct val="120000"/>
              </a:lnSpc>
              <a:spcBef>
                <a:spcPts val="450"/>
              </a:spcBef>
            </a:pPr>
            <a:r>
              <a:rPr lang="en-US" sz="1800" b="1">
                <a:solidFill>
                  <a:schemeClr val="accent1">
                    <a:alpha val="100000"/>
                  </a:schemeClr>
                </a:solidFill>
                <a:latin typeface="Noto Sans SC"/>
                <a:ea typeface="Noto Sans SC"/>
                <a:cs typeface="Noto Sans SC"/>
              </a:rPr>
              <a:t>On-site data collection</a:t>
            </a:r>
            <a:endParaRPr lang="en-US" sz="1800" b="1">
              <a:solidFill>
                <a:schemeClr val="accent1">
                  <a:alpha val="100000"/>
                </a:schemeClr>
              </a:solidFill>
              <a:latin typeface="Noto Sans SC"/>
              <a:ea typeface="Noto Sans SC"/>
              <a:cs typeface="Noto Sans SC"/>
            </a:endParaRPr>
          </a:p>
        </p:txBody>
      </p:sp>
      <p:grpSp>
        <p:nvGrpSpPr>
          <p:cNvPr id="7" name="Group 7"/>
          <p:cNvGrpSpPr/>
          <p:nvPr/>
        </p:nvGrpSpPr>
        <p:grpSpPr>
          <a:xfrm rot="0">
            <a:off x="839115" y="1512589"/>
            <a:ext cx="197186" cy="5357334"/>
            <a:chOff x="839115" y="1512589"/>
            <a:chExt cx="197186" cy="5357334"/>
          </a:xfrm>
        </p:grpSpPr>
        <p:sp>
          <p:nvSpPr>
            <p:cNvPr id="8" name="AutoShape 8"/>
            <p:cNvSpPr/>
            <p:nvPr/>
          </p:nvSpPr>
          <p:spPr>
            <a:xfrm>
              <a:off x="839115" y="1512589"/>
              <a:ext cx="197186" cy="197186"/>
            </a:xfrm>
            <a:prstGeom prst="ellipse">
              <a:avLst/>
            </a:prstGeom>
            <a:solidFill>
              <a:schemeClr val="accent1">
                <a:alpha val="100000"/>
              </a:schemeClr>
            </a:solidFill>
          </p:spPr>
        </p:sp>
        <p:sp>
          <p:nvSpPr>
            <p:cNvPr id="9" name="AutoShape 9"/>
            <p:cNvSpPr/>
            <p:nvPr/>
          </p:nvSpPr>
          <p:spPr>
            <a:xfrm>
              <a:off x="839115" y="3230148"/>
              <a:ext cx="197186" cy="197186"/>
            </a:xfrm>
            <a:prstGeom prst="ellipse">
              <a:avLst/>
            </a:prstGeom>
            <a:solidFill>
              <a:schemeClr val="accent1">
                <a:alpha val="100000"/>
              </a:schemeClr>
            </a:solidFill>
          </p:spPr>
        </p:sp>
        <p:sp>
          <p:nvSpPr>
            <p:cNvPr id="10" name="AutoShape 10"/>
            <p:cNvSpPr/>
            <p:nvPr/>
          </p:nvSpPr>
          <p:spPr>
            <a:xfrm>
              <a:off x="839115" y="4975845"/>
              <a:ext cx="197186" cy="197186"/>
            </a:xfrm>
            <a:prstGeom prst="ellipse">
              <a:avLst/>
            </a:prstGeom>
            <a:solidFill>
              <a:schemeClr val="accent1">
                <a:alpha val="100000"/>
              </a:schemeClr>
            </a:solidFill>
          </p:spPr>
        </p:sp>
        <p:cxnSp>
          <p:nvCxnSpPr>
            <p:cNvPr id="11" name="Connector 11"/>
            <p:cNvCxnSpPr/>
            <p:nvPr/>
          </p:nvCxnSpPr>
          <p:spPr>
            <a:xfrm>
              <a:off x="937708" y="1624780"/>
              <a:ext cx="0" cy="5245143"/>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sp>
        <p:nvSpPr>
          <p:cNvPr id="12" name="TextBox 1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VSM drawing and analysis steps</a:t>
            </a:r>
            <a:endParaRPr lang="en-US" sz="3000" b="1">
              <a:solidFill>
                <a:schemeClr val="dk2">
                  <a:alpha val="100000"/>
                </a:schemeClr>
              </a:solidFill>
              <a:latin typeface="Noto Sans SC"/>
              <a:ea typeface="Noto Sans SC"/>
              <a:cs typeface="Noto Sans SC"/>
            </a:endParaRPr>
          </a:p>
        </p:txBody>
      </p:sp>
      <p:sp>
        <p:nvSpPr>
          <p:cNvPr id="13" name="AutoShape 13"/>
          <p:cNvSpPr/>
          <p:nvPr/>
        </p:nvSpPr>
        <p:spPr>
          <a:xfrm>
            <a:off x="6455568" y="2185437"/>
            <a:ext cx="197186" cy="197186"/>
          </a:xfrm>
          <a:prstGeom prst="ellipse">
            <a:avLst/>
          </a:prstGeom>
          <a:solidFill>
            <a:schemeClr val="accent1">
              <a:alpha val="100000"/>
            </a:schemeClr>
          </a:solidFill>
        </p:spPr>
      </p:sp>
      <p:sp>
        <p:nvSpPr>
          <p:cNvPr id="14" name="AutoShape 14"/>
          <p:cNvSpPr/>
          <p:nvPr/>
        </p:nvSpPr>
        <p:spPr>
          <a:xfrm>
            <a:off x="6455568" y="4241491"/>
            <a:ext cx="197186" cy="197186"/>
          </a:xfrm>
          <a:prstGeom prst="ellipse">
            <a:avLst/>
          </a:prstGeom>
          <a:solidFill>
            <a:schemeClr val="accent1">
              <a:alpha val="100000"/>
            </a:schemeClr>
          </a:solidFill>
        </p:spPr>
      </p:sp>
      <p:cxnSp>
        <p:nvCxnSpPr>
          <p:cNvPr id="15" name="Connector 15"/>
          <p:cNvCxnSpPr/>
          <p:nvPr/>
        </p:nvCxnSpPr>
        <p:spPr>
          <a:xfrm>
            <a:off x="6554162" y="2284030"/>
            <a:ext cx="0" cy="4625613"/>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6" name="TextBox 16"/>
          <p:cNvSpPr txBox="1"/>
          <p:nvPr/>
        </p:nvSpPr>
        <p:spPr>
          <a:xfrm>
            <a:off x="1297192" y="1804349"/>
            <a:ext cx="4414526" cy="1203960"/>
          </a:xfrm>
          <a:prstGeom prst="rect">
            <a:avLst/>
          </a:prstGeom>
        </p:spPr>
        <p:txBody>
          <a:bodyPr vert="horz" wrap="square" lIns="123825" tIns="0" rIns="57150" bIns="0" rtlCol="0" anchor="t" anchorCtr="0">
            <a:noAutofit/>
          </a:bodyPr>
          <a:lstStyle/>
          <a:p>
            <a:pPr>
              <a:lnSpc>
                <a:spcPct val="140000"/>
              </a:lnSpc>
            </a:pPr>
            <a:r>
              <a:rPr lang="en-US" sz="1250">
                <a:solidFill>
                  <a:schemeClr val="dk1">
                    <a:alpha val="100000"/>
                  </a:schemeClr>
                </a:solidFill>
                <a:latin typeface="Noto Sans SC"/>
                <a:ea typeface="Noto Sans SC"/>
                <a:cs typeface="Noto Sans SC"/>
              </a:rPr>
              <a:t>Select representative products or service families to ensure focused analysis and avoid resource dispersion. The PQPR analysis method (product-quantity-process route) is usually used to screen key objects.</a:t>
            </a:r>
            <a:endParaRPr lang="en-US" sz="1250">
              <a:solidFill>
                <a:schemeClr val="dk1">
                  <a:alpha val="100000"/>
                </a:schemeClr>
              </a:solidFill>
              <a:latin typeface="Noto Sans SC"/>
              <a:ea typeface="Noto Sans SC"/>
              <a:cs typeface="Noto Sans SC"/>
            </a:endParaRPr>
          </a:p>
        </p:txBody>
      </p:sp>
      <p:sp>
        <p:nvSpPr>
          <p:cNvPr id="17" name="TextBox 17"/>
          <p:cNvSpPr txBox="1"/>
          <p:nvPr/>
        </p:nvSpPr>
        <p:spPr>
          <a:xfrm>
            <a:off x="1297192" y="3543470"/>
            <a:ext cx="4414526" cy="1218548"/>
          </a:xfrm>
          <a:prstGeom prst="rect">
            <a:avLst/>
          </a:prstGeom>
          <a:noFill/>
        </p:spPr>
        <p:txBody>
          <a:bodyPr vert="horz" wrap="square" lIns="123825" tIns="0" rIns="57150" bIns="0" rtlCol="0" anchor="t" anchorCtr="0">
            <a:noAutofit/>
          </a:bodyPr>
          <a:lstStyle/>
          <a:p>
            <a:pPr>
              <a:lnSpc>
                <a:spcPct val="140000"/>
              </a:lnSpc>
            </a:pPr>
            <a:r>
              <a:rPr lang="en-US" sz="1250">
                <a:solidFill>
                  <a:schemeClr val="dk1">
                    <a:alpha val="100000"/>
                  </a:schemeClr>
                </a:solidFill>
                <a:latin typeface="Noto Sans SC"/>
                <a:ea typeface="Noto Sans SC"/>
                <a:cs typeface="Noto Sans SC"/>
              </a:rPr>
              <a:t>Record cycle time, changeover time, work-in-progress inventory and other data through on-site observation to ensure that the information truly reflects the actual operating status.</a:t>
            </a:r>
            <a:endParaRPr lang="en-US" sz="1250">
              <a:solidFill>
                <a:schemeClr val="dk1">
                  <a:alpha val="100000"/>
                </a:schemeClr>
              </a:solidFill>
              <a:latin typeface="Noto Sans SC"/>
              <a:ea typeface="Noto Sans SC"/>
              <a:cs typeface="Noto Sans SC"/>
            </a:endParaRPr>
          </a:p>
        </p:txBody>
      </p:sp>
      <p:sp>
        <p:nvSpPr>
          <p:cNvPr id="18" name="TextBox 18"/>
          <p:cNvSpPr txBox="1"/>
          <p:nvPr/>
        </p:nvSpPr>
        <p:spPr>
          <a:xfrm>
            <a:off x="1297192" y="5282464"/>
            <a:ext cx="4414526" cy="1215852"/>
          </a:xfrm>
          <a:prstGeom prst="rect">
            <a:avLst/>
          </a:prstGeom>
          <a:noFill/>
        </p:spPr>
        <p:txBody>
          <a:bodyPr vert="horz" wrap="square" lIns="123825" tIns="0" rIns="57150" bIns="0" rtlCol="0" anchor="t" anchorCtr="0">
            <a:noAutofit/>
          </a:bodyPr>
          <a:lstStyle/>
          <a:p>
            <a:pPr>
              <a:lnSpc>
                <a:spcPct val="140000"/>
              </a:lnSpc>
            </a:pPr>
            <a:r>
              <a:rPr lang="en-US" sz="1250">
                <a:solidFill>
                  <a:schemeClr val="dk1">
                    <a:alpha val="100000"/>
                  </a:schemeClr>
                </a:solidFill>
                <a:latin typeface="Noto Sans SC"/>
                <a:ea typeface="Noto Sans SC"/>
                <a:cs typeface="Noto Sans SC"/>
              </a:rPr>
              <a:t>Use unified icons (such as inventory triangles, push arrows, kanban symbols) to draw processes, and follow internationally accepted VSM graphic specifications to enhance readability.</a:t>
            </a:r>
            <a:endParaRPr lang="en-US" sz="1250">
              <a:solidFill>
                <a:schemeClr val="dk1">
                  <a:alpha val="100000"/>
                </a:schemeClr>
              </a:solidFill>
              <a:latin typeface="Noto Sans SC"/>
              <a:ea typeface="Noto Sans SC"/>
              <a:cs typeface="Noto Sans SC"/>
            </a:endParaRPr>
          </a:p>
        </p:txBody>
      </p:sp>
      <p:sp>
        <p:nvSpPr>
          <p:cNvPr id="19" name="TextBox 19"/>
          <p:cNvSpPr txBox="1"/>
          <p:nvPr/>
        </p:nvSpPr>
        <p:spPr>
          <a:xfrm>
            <a:off x="6865764" y="2477197"/>
            <a:ext cx="4416675" cy="1231684"/>
          </a:xfrm>
          <a:prstGeom prst="rect">
            <a:avLst/>
          </a:prstGeom>
          <a:noFill/>
        </p:spPr>
        <p:txBody>
          <a:bodyPr vert="horz" wrap="square" lIns="123825" tIns="0" rIns="57150" bIns="0" rtlCol="0" anchor="t" anchorCtr="0">
            <a:noAutofit/>
          </a:bodyPr>
          <a:lstStyle/>
          <a:p>
            <a:pPr>
              <a:lnSpc>
                <a:spcPct val="140000"/>
              </a:lnSpc>
            </a:pPr>
            <a:r>
              <a:rPr lang="en-US" sz="1250">
                <a:solidFill>
                  <a:schemeClr val="dk1">
                    <a:alpha val="100000"/>
                  </a:schemeClr>
                </a:solidFill>
                <a:latin typeface="Noto Sans SC"/>
                <a:ea typeface="Noto Sans SC"/>
                <a:cs typeface="Noto Sans SC"/>
              </a:rPr>
              <a:t>Mark value-added time and non-value-added time at the bottom of the chart, calculate process efficiency (proportion of value-added time), and quantify room for improvement.</a:t>
            </a:r>
            <a:endParaRPr lang="en-US" sz="1250">
              <a:solidFill>
                <a:schemeClr val="dk1">
                  <a:alpha val="100000"/>
                </a:schemeClr>
              </a:solidFill>
              <a:latin typeface="Noto Sans SC"/>
              <a:ea typeface="Noto Sans SC"/>
              <a:cs typeface="Noto Sans SC"/>
            </a:endParaRPr>
          </a:p>
        </p:txBody>
      </p:sp>
      <p:sp>
        <p:nvSpPr>
          <p:cNvPr id="20" name="TextBox 20"/>
          <p:cNvSpPr txBox="1"/>
          <p:nvPr/>
        </p:nvSpPr>
        <p:spPr>
          <a:xfrm>
            <a:off x="6865764" y="4518000"/>
            <a:ext cx="4416675" cy="1144609"/>
          </a:xfrm>
          <a:prstGeom prst="rect">
            <a:avLst/>
          </a:prstGeom>
          <a:noFill/>
        </p:spPr>
        <p:txBody>
          <a:bodyPr vert="horz" wrap="square" lIns="123825" tIns="0" rIns="57150" bIns="0" rtlCol="0" anchor="t" anchorCtr="0">
            <a:noAutofit/>
          </a:bodyPr>
          <a:lstStyle/>
          <a:p>
            <a:pPr>
              <a:lnSpc>
                <a:spcPct val="140000"/>
              </a:lnSpc>
            </a:pPr>
            <a:r>
              <a:rPr lang="en-US" sz="1250">
                <a:solidFill>
                  <a:schemeClr val="dk1">
                    <a:alpha val="100000"/>
                  </a:schemeClr>
                </a:solidFill>
                <a:latin typeface="Noto Sans SC"/>
                <a:ea typeface="Noto Sans SC"/>
                <a:cs typeface="Noto Sans SC"/>
              </a:rPr>
              <a:t>Combined with the fishbone diagram or the 5Why method, discover the underlying reasons behind waste (such as unreasonable equipment layout, plan fluctuations, etc.).</a:t>
            </a:r>
            <a:endParaRPr lang="en-US" sz="1250">
              <a:solidFill>
                <a:schemeClr val="dk1">
                  <a:alpha val="100000"/>
                </a:schemeClr>
              </a:solidFill>
              <a:latin typeface="Noto Sans SC"/>
              <a:ea typeface="Noto Sans SC"/>
              <a:cs typeface="Noto Sans SC"/>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369165" y="4391695"/>
            <a:ext cx="11459846" cy="1385974"/>
          </a:xfrm>
          <a:prstGeom prst="trapezoid">
            <a:avLst>
              <a:gd name="adj" fmla="val 66630"/>
            </a:avLst>
          </a:prstGeom>
          <a:gradFill>
            <a:gsLst>
              <a:gs pos="0">
                <a:schemeClr val="accent3">
                  <a:alpha val="0"/>
                </a:schemeClr>
              </a:gs>
              <a:gs pos="50000">
                <a:schemeClr val="accent3">
                  <a:alpha val="30154"/>
                </a:schemeClr>
              </a:gs>
              <a:gs pos="100000">
                <a:schemeClr val="accent3">
                  <a:alpha val="49908"/>
                </a:schemeClr>
              </a:gs>
            </a:gsLst>
            <a:lin ang="5400000"/>
          </a:gradFill>
        </p:spPr>
      </p:sp>
      <p:sp>
        <p:nvSpPr>
          <p:cNvPr id="3" name="AutoShape 3"/>
          <p:cNvSpPr/>
          <p:nvPr/>
        </p:nvSpPr>
        <p:spPr>
          <a:xfrm flipH="1">
            <a:off x="7984646" y="1345311"/>
            <a:ext cx="3313081" cy="1899761"/>
          </a:xfrm>
          <a:prstGeom prst="roundRect">
            <a:avLst>
              <a:gd name="adj" fmla="val 0"/>
            </a:avLst>
          </a:prstGeom>
          <a:solidFill>
            <a:schemeClr val="lt2">
              <a:alpha val="100000"/>
            </a:schemeClr>
          </a:solidFill>
          <a:ln w="11430">
            <a:solidFill>
              <a:schemeClr val="accent1">
                <a:alpha val="100000"/>
              </a:schemeClr>
            </a:solidFill>
            <a:prstDash val="solid"/>
          </a:ln>
        </p:spPr>
      </p:sp>
      <p:sp>
        <p:nvSpPr>
          <p:cNvPr id="4" name="AutoShape 4"/>
          <p:cNvSpPr/>
          <p:nvPr/>
        </p:nvSpPr>
        <p:spPr>
          <a:xfrm>
            <a:off x="914400" y="3469481"/>
            <a:ext cx="3313081" cy="1899761"/>
          </a:xfrm>
          <a:prstGeom prst="roundRect">
            <a:avLst>
              <a:gd name="adj" fmla="val 0"/>
            </a:avLst>
          </a:prstGeom>
          <a:solidFill>
            <a:schemeClr val="lt2">
              <a:alpha val="100000"/>
            </a:schemeClr>
          </a:solidFill>
          <a:ln w="11430">
            <a:solidFill>
              <a:schemeClr val="accent1">
                <a:alpha val="100000"/>
              </a:schemeClr>
            </a:solidFill>
            <a:prstDash val="solid"/>
          </a:ln>
        </p:spPr>
      </p:sp>
      <p:sp>
        <p:nvSpPr>
          <p:cNvPr id="5" name="AutoShape 5"/>
          <p:cNvSpPr/>
          <p:nvPr/>
        </p:nvSpPr>
        <p:spPr>
          <a:xfrm>
            <a:off x="4439507" y="3469481"/>
            <a:ext cx="3313081" cy="1899761"/>
          </a:xfrm>
          <a:prstGeom prst="roundRect">
            <a:avLst>
              <a:gd name="adj" fmla="val 0"/>
            </a:avLst>
          </a:prstGeom>
          <a:solidFill>
            <a:schemeClr val="lt2">
              <a:alpha val="100000"/>
            </a:schemeClr>
          </a:solidFill>
          <a:ln w="11430">
            <a:solidFill>
              <a:schemeClr val="accent1">
                <a:alpha val="100000"/>
              </a:schemeClr>
            </a:solidFill>
            <a:prstDash val="solid"/>
          </a:ln>
        </p:spPr>
      </p:sp>
      <p:sp>
        <p:nvSpPr>
          <p:cNvPr id="6" name="AutoShape 6"/>
          <p:cNvSpPr/>
          <p:nvPr/>
        </p:nvSpPr>
        <p:spPr>
          <a:xfrm>
            <a:off x="4439507" y="1345311"/>
            <a:ext cx="3313081" cy="1899761"/>
          </a:xfrm>
          <a:prstGeom prst="roundRect">
            <a:avLst>
              <a:gd name="adj" fmla="val 0"/>
            </a:avLst>
          </a:prstGeom>
          <a:solidFill>
            <a:schemeClr val="lt2">
              <a:alpha val="100000"/>
            </a:schemeClr>
          </a:solidFill>
          <a:ln w="11430">
            <a:solidFill>
              <a:schemeClr val="accent1">
                <a:alpha val="100000"/>
              </a:schemeClr>
            </a:solidFill>
            <a:prstDash val="solid"/>
          </a:ln>
        </p:spPr>
      </p:sp>
      <p:sp>
        <p:nvSpPr>
          <p:cNvPr id="7" name="AutoShape 7"/>
          <p:cNvSpPr/>
          <p:nvPr/>
        </p:nvSpPr>
        <p:spPr>
          <a:xfrm>
            <a:off x="914400" y="1345311"/>
            <a:ext cx="3313081" cy="1899761"/>
          </a:xfrm>
          <a:prstGeom prst="roundRect">
            <a:avLst>
              <a:gd name="adj" fmla="val 0"/>
            </a:avLst>
          </a:prstGeom>
          <a:solidFill>
            <a:schemeClr val="lt2">
              <a:alpha val="100000"/>
            </a:schemeClr>
          </a:solidFill>
        </p:spPr>
      </p:sp>
      <p:sp>
        <p:nvSpPr>
          <p:cNvPr id="8" name="AutoShape 8"/>
          <p:cNvSpPr/>
          <p:nvPr/>
        </p:nvSpPr>
        <p:spPr>
          <a:xfrm>
            <a:off x="369165" y="5777687"/>
            <a:ext cx="11459846" cy="705447"/>
          </a:xfrm>
          <a:prstGeom prst="rect">
            <a:avLst/>
          </a:prstGeom>
          <a:solidFill>
            <a:schemeClr val="accent1">
              <a:alpha val="100000"/>
            </a:schemeClr>
          </a:solidFill>
        </p:spPr>
      </p:sp>
      <p:sp>
        <p:nvSpPr>
          <p:cNvPr id="9" name="TextBox 9"/>
          <p:cNvSpPr txBox="1"/>
          <p:nvPr/>
        </p:nvSpPr>
        <p:spPr>
          <a:xfrm flipH="1">
            <a:off x="1213584" y="2238992"/>
            <a:ext cx="2762250" cy="247650"/>
          </a:xfrm>
          <a:prstGeom prst="rect">
            <a:avLst/>
          </a:prstGeom>
          <a:noFill/>
        </p:spPr>
        <p:txBody>
          <a:bodyPr vert="horz" wrap="square" lIns="0" tIns="0" rIns="0" bIns="0" rtlCol="0" anchor="t" anchorCtr="0">
            <a:spAutoFit/>
          </a:bodyPr>
          <a:lstStyle/>
          <a:p>
            <a:pPr algn="l">
              <a:lnSpc>
                <a:spcPct val="100000"/>
              </a:lnSpc>
              <a:spcBef>
                <a:spcPct val="0"/>
              </a:spcBef>
            </a:pPr>
            <a:r>
              <a:rPr lang="en-US" sz="1500">
                <a:solidFill>
                  <a:schemeClr val="accent1">
                    <a:alpha val="100000"/>
                  </a:schemeClr>
                </a:solidFill>
                <a:latin typeface="Noto Sans SC"/>
                <a:ea typeface="Noto Sans SC"/>
                <a:cs typeface="Noto Sans SC"/>
              </a:rPr>
              <a:t>process analysis</a:t>
            </a:r>
            <a:endParaRPr lang="en-US" sz="1500">
              <a:solidFill>
                <a:schemeClr val="accent1">
                  <a:alpha val="100000"/>
                </a:schemeClr>
              </a:solidFill>
              <a:latin typeface="Noto Sans SC"/>
              <a:ea typeface="Noto Sans SC"/>
              <a:cs typeface="Noto Sans SC"/>
            </a:endParaRPr>
          </a:p>
        </p:txBody>
      </p:sp>
      <p:sp>
        <p:nvSpPr>
          <p:cNvPr id="10" name="TextBox 10"/>
          <p:cNvSpPr txBox="1"/>
          <p:nvPr/>
        </p:nvSpPr>
        <p:spPr>
          <a:xfrm flipH="1">
            <a:off x="1213584" y="2534112"/>
            <a:ext cx="2762250" cy="514350"/>
          </a:xfrm>
          <a:prstGeom prst="rect">
            <a:avLst/>
          </a:prstGeom>
          <a:noFill/>
        </p:spPr>
        <p:txBody>
          <a:bodyPr vert="horz" wrap="square" lIns="0" tIns="0" rIns="0" bIns="0" rtlCol="0" anchor="t" anchorCtr="0">
            <a:spAutoFit/>
          </a:bodyPr>
          <a:lstStyle/>
          <a:p>
            <a:pPr algn="l">
              <a:lnSpc>
                <a:spcPct val="120000"/>
              </a:lnSpc>
            </a:pPr>
            <a:r>
              <a:rPr lang="en-US" sz="900">
                <a:solidFill>
                  <a:schemeClr val="dk1">
                    <a:alpha val="100000"/>
                  </a:schemeClr>
                </a:solidFill>
                <a:latin typeface="Noto Sans SC"/>
                <a:ea typeface="Noto Sans SC"/>
                <a:cs typeface="Noto Sans SC"/>
              </a:rPr>
              <a:t>Identify key process nodes in the value stream, analyze value-added and non-value-added activities in each link, clarify optimization priorities, eliminate waste, and improve overall process efficiency.</a:t>
            </a:r>
            <a:endParaRPr lang="en-US" sz="900">
              <a:solidFill>
                <a:schemeClr val="dk1">
                  <a:alpha val="100000"/>
                </a:schemeClr>
              </a:solidFill>
              <a:latin typeface="Noto Sans SC"/>
              <a:ea typeface="Noto Sans SC"/>
              <a:cs typeface="Noto Sans SC"/>
            </a:endParaRPr>
          </a:p>
        </p:txBody>
      </p:sp>
      <p:sp>
        <p:nvSpPr>
          <p:cNvPr id="11" name="AutoShape 11"/>
          <p:cNvSpPr/>
          <p:nvPr/>
        </p:nvSpPr>
        <p:spPr>
          <a:xfrm>
            <a:off x="3210377" y="1438690"/>
            <a:ext cx="976549" cy="861774"/>
          </a:xfrm>
          <a:prstGeom prst="rect">
            <a:avLst/>
          </a:prstGeom>
          <a:noFill/>
        </p:spPr>
        <p:txBody>
          <a:bodyPr vert="horz" wrap="none" lIns="91440" tIns="45720" rIns="91440" bIns="45720" rtlCol="0" anchor="t" anchorCtr="0">
            <a:noAutofit/>
          </a:bodyPr>
          <a:lstStyle/>
          <a:p>
            <a:pPr algn="l">
              <a:defRPr/>
            </a:pPr>
            <a:r>
              <a:rPr lang="en-US" sz="5000">
                <a:solidFill>
                  <a:schemeClr val="accent1">
                    <a:alpha val="100000"/>
                  </a:schemeClr>
                </a:solidFill>
                <a:latin typeface="Noto Sans SC"/>
                <a:ea typeface="Noto Sans SC"/>
                <a:cs typeface="Noto Sans SC"/>
              </a:rPr>
              <a:t>01</a:t>
            </a:r>
            <a:endParaRPr lang="en-US" sz="1100"/>
          </a:p>
        </p:txBody>
      </p:sp>
      <p:sp>
        <p:nvSpPr>
          <p:cNvPr id="12" name="TextBox 12"/>
          <p:cNvSpPr txBox="1"/>
          <p:nvPr/>
        </p:nvSpPr>
        <p:spPr>
          <a:xfrm flipH="1">
            <a:off x="8275865" y="2238992"/>
            <a:ext cx="2762250" cy="247650"/>
          </a:xfrm>
          <a:prstGeom prst="rect">
            <a:avLst/>
          </a:prstGeom>
          <a:noFill/>
        </p:spPr>
        <p:txBody>
          <a:bodyPr vert="horz" wrap="square" lIns="0" tIns="0" rIns="0" bIns="0" rtlCol="0" anchor="t" anchorCtr="0">
            <a:spAutoFit/>
          </a:bodyPr>
          <a:lstStyle/>
          <a:p>
            <a:pPr algn="l">
              <a:lnSpc>
                <a:spcPct val="100000"/>
              </a:lnSpc>
              <a:spcBef>
                <a:spcPct val="0"/>
              </a:spcBef>
            </a:pPr>
            <a:r>
              <a:rPr lang="en-US" sz="1500">
                <a:solidFill>
                  <a:schemeClr val="accent1">
                    <a:alpha val="100000"/>
                  </a:schemeClr>
                </a:solidFill>
                <a:latin typeface="Noto Sans SC"/>
                <a:ea typeface="Noto Sans SC"/>
                <a:cs typeface="Noto Sans SC"/>
              </a:rPr>
              <a:t>standardization</a:t>
            </a:r>
            <a:endParaRPr lang="en-US" sz="1500">
              <a:solidFill>
                <a:schemeClr val="accent1">
                  <a:alpha val="100000"/>
                </a:schemeClr>
              </a:solidFill>
              <a:latin typeface="Noto Sans SC"/>
              <a:ea typeface="Noto Sans SC"/>
              <a:cs typeface="Noto Sans SC"/>
            </a:endParaRPr>
          </a:p>
        </p:txBody>
      </p:sp>
      <p:sp>
        <p:nvSpPr>
          <p:cNvPr id="13" name="TextBox 13"/>
          <p:cNvSpPr txBox="1"/>
          <p:nvPr/>
        </p:nvSpPr>
        <p:spPr>
          <a:xfrm flipH="1">
            <a:off x="8275865" y="2534112"/>
            <a:ext cx="2762250" cy="514350"/>
          </a:xfrm>
          <a:prstGeom prst="rect">
            <a:avLst/>
          </a:prstGeom>
          <a:noFill/>
        </p:spPr>
        <p:txBody>
          <a:bodyPr vert="horz" wrap="square" lIns="0" tIns="0" rIns="0" bIns="0" rtlCol="0" anchor="t" anchorCtr="0">
            <a:spAutoFit/>
          </a:bodyPr>
          <a:lstStyle/>
          <a:p>
            <a:pPr algn="l">
              <a:lnSpc>
                <a:spcPct val="120000"/>
              </a:lnSpc>
            </a:pPr>
            <a:r>
              <a:rPr lang="en-US" sz="900">
                <a:solidFill>
                  <a:schemeClr val="dk1">
                    <a:alpha val="100000"/>
                  </a:schemeClr>
                </a:solidFill>
                <a:latin typeface="Noto Sans SC"/>
                <a:ea typeface="Noto Sans SC"/>
                <a:cs typeface="Noto Sans SC"/>
              </a:rPr>
              <a:t>Establish standardized operating procedures, unify operating specifications, reduce variation and waste, and ensure process stability and repeatability.</a:t>
            </a:r>
            <a:endParaRPr lang="en-US" sz="900">
              <a:solidFill>
                <a:schemeClr val="dk1">
                  <a:alpha val="100000"/>
                </a:schemeClr>
              </a:solidFill>
              <a:latin typeface="Noto Sans SC"/>
              <a:ea typeface="Noto Sans SC"/>
              <a:cs typeface="Noto Sans SC"/>
            </a:endParaRPr>
          </a:p>
        </p:txBody>
      </p:sp>
      <p:sp>
        <p:nvSpPr>
          <p:cNvPr id="14" name="AutoShape 14"/>
          <p:cNvSpPr/>
          <p:nvPr/>
        </p:nvSpPr>
        <p:spPr>
          <a:xfrm>
            <a:off x="10106403" y="1438690"/>
            <a:ext cx="1053494" cy="861774"/>
          </a:xfrm>
          <a:prstGeom prst="rect">
            <a:avLst/>
          </a:prstGeom>
          <a:noFill/>
        </p:spPr>
        <p:txBody>
          <a:bodyPr vert="horz" wrap="none" lIns="91440" tIns="45720" rIns="91440" bIns="45720" rtlCol="0" anchor="t" anchorCtr="0">
            <a:noAutofit/>
          </a:bodyPr>
          <a:lstStyle/>
          <a:p>
            <a:pPr algn="l">
              <a:defRPr/>
            </a:pPr>
            <a:r>
              <a:rPr lang="en-US" sz="5000">
                <a:solidFill>
                  <a:schemeClr val="accent1">
                    <a:alpha val="100000"/>
                  </a:schemeClr>
                </a:solidFill>
                <a:latin typeface="Noto Sans SC"/>
                <a:ea typeface="Noto Sans SC"/>
                <a:cs typeface="Noto Sans SC"/>
              </a:rPr>
              <a:t>03</a:t>
            </a:r>
            <a:endParaRPr lang="en-US" sz="1100"/>
          </a:p>
        </p:txBody>
      </p:sp>
      <p:sp>
        <p:nvSpPr>
          <p:cNvPr id="15" name="TextBox 15"/>
          <p:cNvSpPr txBox="1"/>
          <p:nvPr/>
        </p:nvSpPr>
        <p:spPr>
          <a:xfrm flipH="1">
            <a:off x="4754453" y="2238992"/>
            <a:ext cx="2762250" cy="247650"/>
          </a:xfrm>
          <a:prstGeom prst="rect">
            <a:avLst/>
          </a:prstGeom>
          <a:noFill/>
        </p:spPr>
        <p:txBody>
          <a:bodyPr vert="horz" wrap="square" lIns="0" tIns="0" rIns="0" bIns="0" rtlCol="0" anchor="t" anchorCtr="0">
            <a:spAutoFit/>
          </a:bodyPr>
          <a:lstStyle/>
          <a:p>
            <a:pPr algn="l">
              <a:lnSpc>
                <a:spcPct val="100000"/>
              </a:lnSpc>
              <a:spcBef>
                <a:spcPct val="0"/>
              </a:spcBef>
            </a:pPr>
            <a:r>
              <a:rPr lang="en-US" sz="1500">
                <a:solidFill>
                  <a:schemeClr val="accent1">
                    <a:alpha val="100000"/>
                  </a:schemeClr>
                </a:solidFill>
                <a:latin typeface="Noto Sans SC"/>
                <a:ea typeface="Noto Sans SC"/>
                <a:cs typeface="Noto Sans SC"/>
              </a:rPr>
              <a:t>Beat optimization</a:t>
            </a:r>
            <a:endParaRPr lang="en-US" sz="1500">
              <a:solidFill>
                <a:schemeClr val="accent1">
                  <a:alpha val="100000"/>
                </a:schemeClr>
              </a:solidFill>
              <a:latin typeface="Noto Sans SC"/>
              <a:ea typeface="Noto Sans SC"/>
              <a:cs typeface="Noto Sans SC"/>
            </a:endParaRPr>
          </a:p>
        </p:txBody>
      </p:sp>
      <p:sp>
        <p:nvSpPr>
          <p:cNvPr id="16" name="TextBox 16"/>
          <p:cNvSpPr txBox="1"/>
          <p:nvPr/>
        </p:nvSpPr>
        <p:spPr>
          <a:xfrm flipH="1">
            <a:off x="4754453" y="2534112"/>
            <a:ext cx="2762250" cy="542925"/>
          </a:xfrm>
          <a:prstGeom prst="rect">
            <a:avLst/>
          </a:prstGeom>
          <a:noFill/>
        </p:spPr>
        <p:txBody>
          <a:bodyPr vert="horz" wrap="square" lIns="0" tIns="0" rIns="0" bIns="0" rtlCol="0" anchor="t" anchorCtr="0">
            <a:spAutoFit/>
          </a:bodyPr>
          <a:lstStyle/>
          <a:p>
            <a:pPr algn="l">
              <a:lnSpc>
                <a:spcPct val="120000"/>
              </a:lnSpc>
            </a:pPr>
            <a:r>
              <a:rPr lang="en-US" sz="900">
                <a:solidFill>
                  <a:schemeClr val="dk1">
                    <a:alpha val="100000"/>
                  </a:schemeClr>
                </a:solidFill>
                <a:latin typeface="Noto Sans SC"/>
                <a:ea typeface="Noto Sans SC"/>
                <a:cs typeface="Noto Sans SC"/>
              </a:rPr>
              <a:t>By adjusting the production cycle time, the production capacity of each process is balanced, bottlenecks are eliminated, and the continuous flow and efficiency of the production line are maximized.</a:t>
            </a:r>
            <a:endParaRPr lang="en-US" sz="900">
              <a:solidFill>
                <a:schemeClr val="dk1">
                  <a:alpha val="100000"/>
                </a:schemeClr>
              </a:solidFill>
              <a:latin typeface="Noto Sans SC"/>
              <a:ea typeface="Noto Sans SC"/>
              <a:cs typeface="Noto Sans SC"/>
            </a:endParaRPr>
          </a:p>
        </p:txBody>
      </p:sp>
      <p:sp>
        <p:nvSpPr>
          <p:cNvPr id="17" name="AutoShape 17"/>
          <p:cNvSpPr/>
          <p:nvPr/>
        </p:nvSpPr>
        <p:spPr>
          <a:xfrm>
            <a:off x="6584991" y="1438690"/>
            <a:ext cx="1053494" cy="861774"/>
          </a:xfrm>
          <a:prstGeom prst="rect">
            <a:avLst/>
          </a:prstGeom>
          <a:noFill/>
        </p:spPr>
        <p:txBody>
          <a:bodyPr vert="horz" wrap="none" lIns="91440" tIns="45720" rIns="91440" bIns="45720" rtlCol="0" anchor="t" anchorCtr="0">
            <a:noAutofit/>
          </a:bodyPr>
          <a:lstStyle/>
          <a:p>
            <a:pPr algn="l">
              <a:defRPr/>
            </a:pPr>
            <a:r>
              <a:rPr lang="en-US" sz="5000">
                <a:solidFill>
                  <a:schemeClr val="accent1">
                    <a:alpha val="100000"/>
                  </a:schemeClr>
                </a:solidFill>
                <a:latin typeface="Noto Sans SC"/>
                <a:ea typeface="Noto Sans SC"/>
                <a:cs typeface="Noto Sans SC"/>
              </a:rPr>
              <a:t>02</a:t>
            </a:r>
            <a:endParaRPr lang="en-US" sz="1100"/>
          </a:p>
        </p:txBody>
      </p:sp>
      <p:sp>
        <p:nvSpPr>
          <p:cNvPr id="18" name="TextBox 18"/>
          <p:cNvSpPr txBox="1"/>
          <p:nvPr/>
        </p:nvSpPr>
        <p:spPr>
          <a:xfrm flipH="1">
            <a:off x="1213584" y="4359621"/>
            <a:ext cx="2762250" cy="247650"/>
          </a:xfrm>
          <a:prstGeom prst="rect">
            <a:avLst/>
          </a:prstGeom>
          <a:noFill/>
        </p:spPr>
        <p:txBody>
          <a:bodyPr vert="horz" wrap="square" lIns="0" tIns="0" rIns="0" bIns="0" rtlCol="0" anchor="t" anchorCtr="0">
            <a:spAutoFit/>
          </a:bodyPr>
          <a:lstStyle/>
          <a:p>
            <a:pPr algn="l">
              <a:lnSpc>
                <a:spcPct val="100000"/>
              </a:lnSpc>
              <a:spcBef>
                <a:spcPct val="0"/>
              </a:spcBef>
            </a:pPr>
            <a:r>
              <a:rPr lang="en-US" sz="1500">
                <a:solidFill>
                  <a:schemeClr val="accent1">
                    <a:alpha val="100000"/>
                  </a:schemeClr>
                </a:solidFill>
                <a:latin typeface="Noto Sans SC"/>
                <a:ea typeface="Noto Sans SC"/>
                <a:cs typeface="Noto Sans SC"/>
              </a:rPr>
              <a:t>pull system</a:t>
            </a:r>
            <a:endParaRPr lang="en-US" sz="1500">
              <a:solidFill>
                <a:schemeClr val="accent1">
                  <a:alpha val="100000"/>
                </a:schemeClr>
              </a:solidFill>
              <a:latin typeface="Noto Sans SC"/>
              <a:ea typeface="Noto Sans SC"/>
              <a:cs typeface="Noto Sans SC"/>
            </a:endParaRPr>
          </a:p>
        </p:txBody>
      </p:sp>
      <p:sp>
        <p:nvSpPr>
          <p:cNvPr id="19" name="TextBox 19"/>
          <p:cNvSpPr txBox="1"/>
          <p:nvPr/>
        </p:nvSpPr>
        <p:spPr>
          <a:xfrm flipH="1">
            <a:off x="1213584" y="4654741"/>
            <a:ext cx="2762250" cy="514350"/>
          </a:xfrm>
          <a:prstGeom prst="rect">
            <a:avLst/>
          </a:prstGeom>
          <a:noFill/>
        </p:spPr>
        <p:txBody>
          <a:bodyPr vert="horz" wrap="square" lIns="0" tIns="0" rIns="0" bIns="0" rtlCol="0" anchor="t" anchorCtr="0">
            <a:spAutoFit/>
          </a:bodyPr>
          <a:lstStyle/>
          <a:p>
            <a:pPr algn="l">
              <a:lnSpc>
                <a:spcPct val="120000"/>
              </a:lnSpc>
            </a:pPr>
            <a:r>
              <a:rPr lang="en-US" sz="900">
                <a:solidFill>
                  <a:schemeClr val="dk1">
                    <a:alpha val="100000"/>
                  </a:schemeClr>
                </a:solidFill>
                <a:latin typeface="Noto Sans SC"/>
                <a:ea typeface="Noto Sans SC"/>
                <a:cs typeface="Noto Sans SC"/>
              </a:rPr>
              <a:t>Implement pull production control to trigger upstream production based on downstream demand, reduce work-in-process inventory, and improve response speed.</a:t>
            </a:r>
            <a:endParaRPr lang="en-US" sz="900">
              <a:solidFill>
                <a:schemeClr val="dk1">
                  <a:alpha val="100000"/>
                </a:schemeClr>
              </a:solidFill>
              <a:latin typeface="Noto Sans SC"/>
              <a:ea typeface="Noto Sans SC"/>
              <a:cs typeface="Noto Sans SC"/>
            </a:endParaRPr>
          </a:p>
        </p:txBody>
      </p:sp>
      <p:sp>
        <p:nvSpPr>
          <p:cNvPr id="20" name="AutoShape 20"/>
          <p:cNvSpPr/>
          <p:nvPr/>
        </p:nvSpPr>
        <p:spPr>
          <a:xfrm>
            <a:off x="3044122" y="3559319"/>
            <a:ext cx="1053494" cy="861774"/>
          </a:xfrm>
          <a:prstGeom prst="rect">
            <a:avLst/>
          </a:prstGeom>
          <a:noFill/>
        </p:spPr>
        <p:txBody>
          <a:bodyPr vert="horz" wrap="none" lIns="91440" tIns="45720" rIns="91440" bIns="45720" rtlCol="0" anchor="t" anchorCtr="0">
            <a:noAutofit/>
          </a:bodyPr>
          <a:lstStyle/>
          <a:p>
            <a:pPr algn="l">
              <a:defRPr/>
            </a:pPr>
            <a:r>
              <a:rPr lang="en-US" sz="5000">
                <a:solidFill>
                  <a:schemeClr val="accent1">
                    <a:alpha val="100000"/>
                  </a:schemeClr>
                </a:solidFill>
                <a:latin typeface="Noto Sans SC"/>
                <a:ea typeface="Noto Sans SC"/>
                <a:cs typeface="Noto Sans SC"/>
              </a:rPr>
              <a:t>04</a:t>
            </a:r>
            <a:endParaRPr lang="en-US" sz="1100"/>
          </a:p>
        </p:txBody>
      </p:sp>
      <p:sp>
        <p:nvSpPr>
          <p:cNvPr id="21" name="AutoShape 21"/>
          <p:cNvSpPr/>
          <p:nvPr/>
        </p:nvSpPr>
        <p:spPr>
          <a:xfrm flipH="1">
            <a:off x="7988536" y="3468598"/>
            <a:ext cx="3297830" cy="1877922"/>
          </a:xfrm>
          <a:prstGeom prst="roundRect">
            <a:avLst>
              <a:gd name="adj" fmla="val 0"/>
            </a:avLst>
          </a:prstGeom>
          <a:solidFill>
            <a:schemeClr val="lt2">
              <a:alpha val="100000"/>
            </a:schemeClr>
          </a:solidFill>
          <a:ln w="11430">
            <a:solidFill>
              <a:schemeClr val="accent1">
                <a:alpha val="100000"/>
              </a:schemeClr>
            </a:solidFill>
            <a:prstDash val="solid"/>
          </a:ln>
        </p:spPr>
      </p:sp>
      <p:sp>
        <p:nvSpPr>
          <p:cNvPr id="22" name="TextBox 22"/>
          <p:cNvSpPr txBox="1"/>
          <p:nvPr/>
        </p:nvSpPr>
        <p:spPr>
          <a:xfrm flipH="1">
            <a:off x="8275864" y="4359621"/>
            <a:ext cx="2762251" cy="247650"/>
          </a:xfrm>
          <a:prstGeom prst="rect">
            <a:avLst/>
          </a:prstGeom>
          <a:noFill/>
        </p:spPr>
        <p:txBody>
          <a:bodyPr vert="horz" wrap="square" lIns="0" tIns="0" rIns="0" bIns="0" rtlCol="0" anchor="t" anchorCtr="0">
            <a:spAutoFit/>
          </a:bodyPr>
          <a:lstStyle/>
          <a:p>
            <a:pPr algn="l">
              <a:lnSpc>
                <a:spcPct val="100000"/>
              </a:lnSpc>
              <a:spcBef>
                <a:spcPct val="0"/>
              </a:spcBef>
            </a:pPr>
            <a:r>
              <a:rPr lang="en-US" sz="1500">
                <a:solidFill>
                  <a:schemeClr val="accent1">
                    <a:alpha val="100000"/>
                  </a:schemeClr>
                </a:solidFill>
                <a:latin typeface="Noto Sans SC"/>
                <a:ea typeface="Noto Sans SC"/>
                <a:cs typeface="Noto Sans SC"/>
              </a:rPr>
              <a:t>Continuous Improvement</a:t>
            </a:r>
            <a:endParaRPr lang="en-US" sz="1500">
              <a:solidFill>
                <a:schemeClr val="accent1">
                  <a:alpha val="100000"/>
                </a:schemeClr>
              </a:solidFill>
              <a:latin typeface="Noto Sans SC"/>
              <a:ea typeface="Noto Sans SC"/>
              <a:cs typeface="Noto Sans SC"/>
            </a:endParaRPr>
          </a:p>
        </p:txBody>
      </p:sp>
      <p:sp>
        <p:nvSpPr>
          <p:cNvPr id="23" name="TextBox 23"/>
          <p:cNvSpPr txBox="1"/>
          <p:nvPr/>
        </p:nvSpPr>
        <p:spPr>
          <a:xfrm flipH="1">
            <a:off x="8275865" y="4654741"/>
            <a:ext cx="2762250" cy="685800"/>
          </a:xfrm>
          <a:prstGeom prst="rect">
            <a:avLst/>
          </a:prstGeom>
          <a:noFill/>
        </p:spPr>
        <p:txBody>
          <a:bodyPr vert="horz" wrap="square" lIns="0" tIns="0" rIns="0" bIns="0" rtlCol="0" anchor="t" anchorCtr="0">
            <a:spAutoFit/>
          </a:bodyPr>
          <a:lstStyle/>
          <a:p>
            <a:pPr algn="l">
              <a:lnSpc>
                <a:spcPct val="120000"/>
              </a:lnSpc>
            </a:pPr>
            <a:r>
              <a:rPr lang="en-US" sz="900">
                <a:solidFill>
                  <a:schemeClr val="dk1">
                    <a:alpha val="100000"/>
                  </a:schemeClr>
                </a:solidFill>
                <a:latin typeface="Noto Sans SC"/>
                <a:ea typeface="Noto Sans SC"/>
                <a:cs typeface="Noto Sans SC"/>
              </a:rPr>
              <a:t>Establish a continuous improvement mechanism, regularly evaluate optimization effects, implement PDCA cyclically, and promote continuous optimization of value streams.</a:t>
            </a:r>
            <a:endParaRPr lang="en-US" sz="900">
              <a:solidFill>
                <a:schemeClr val="dk1">
                  <a:alpha val="100000"/>
                </a:schemeClr>
              </a:solidFill>
              <a:latin typeface="Noto Sans SC"/>
              <a:ea typeface="Noto Sans SC"/>
              <a:cs typeface="Noto Sans SC"/>
            </a:endParaRPr>
          </a:p>
        </p:txBody>
      </p:sp>
      <p:sp>
        <p:nvSpPr>
          <p:cNvPr id="24" name="AutoShape 24"/>
          <p:cNvSpPr/>
          <p:nvPr/>
        </p:nvSpPr>
        <p:spPr>
          <a:xfrm>
            <a:off x="10106403" y="3559319"/>
            <a:ext cx="1053494" cy="861774"/>
          </a:xfrm>
          <a:prstGeom prst="rect">
            <a:avLst/>
          </a:prstGeom>
          <a:noFill/>
        </p:spPr>
        <p:txBody>
          <a:bodyPr vert="horz" wrap="none" lIns="91440" tIns="45720" rIns="91440" bIns="45720" rtlCol="0" anchor="t" anchorCtr="0">
            <a:noAutofit/>
          </a:bodyPr>
          <a:lstStyle/>
          <a:p>
            <a:pPr algn="l">
              <a:defRPr/>
            </a:pPr>
            <a:r>
              <a:rPr lang="en-US" sz="5000">
                <a:solidFill>
                  <a:schemeClr val="accent1">
                    <a:alpha val="100000"/>
                  </a:schemeClr>
                </a:solidFill>
                <a:latin typeface="Noto Sans SC"/>
                <a:ea typeface="Noto Sans SC"/>
                <a:cs typeface="Noto Sans SC"/>
              </a:rPr>
              <a:t>06</a:t>
            </a:r>
            <a:endParaRPr lang="en-US" sz="1100"/>
          </a:p>
        </p:txBody>
      </p:sp>
      <p:sp>
        <p:nvSpPr>
          <p:cNvPr id="25" name="TextBox 25"/>
          <p:cNvSpPr txBox="1"/>
          <p:nvPr/>
        </p:nvSpPr>
        <p:spPr>
          <a:xfrm flipH="1">
            <a:off x="4754453" y="4359621"/>
            <a:ext cx="2762250" cy="247650"/>
          </a:xfrm>
          <a:prstGeom prst="rect">
            <a:avLst/>
          </a:prstGeom>
          <a:noFill/>
        </p:spPr>
        <p:txBody>
          <a:bodyPr vert="horz" wrap="square" lIns="0" tIns="0" rIns="0" bIns="0" rtlCol="0" anchor="t" anchorCtr="0">
            <a:spAutoFit/>
          </a:bodyPr>
          <a:lstStyle/>
          <a:p>
            <a:pPr algn="l">
              <a:lnSpc>
                <a:spcPct val="100000"/>
              </a:lnSpc>
              <a:spcBef>
                <a:spcPct val="0"/>
              </a:spcBef>
            </a:pPr>
            <a:r>
              <a:rPr lang="en-US" sz="1500">
                <a:solidFill>
                  <a:schemeClr val="accent1">
                    <a:alpha val="100000"/>
                  </a:schemeClr>
                </a:solidFill>
                <a:latin typeface="Noto Sans SC"/>
                <a:ea typeface="Noto Sans SC"/>
                <a:cs typeface="Noto Sans SC"/>
              </a:rPr>
              <a:t>Visual management</a:t>
            </a:r>
            <a:endParaRPr lang="en-US" sz="1500">
              <a:solidFill>
                <a:schemeClr val="accent1">
                  <a:alpha val="100000"/>
                </a:schemeClr>
              </a:solidFill>
              <a:latin typeface="Noto Sans SC"/>
              <a:ea typeface="Noto Sans SC"/>
              <a:cs typeface="Noto Sans SC"/>
            </a:endParaRPr>
          </a:p>
        </p:txBody>
      </p:sp>
      <p:sp>
        <p:nvSpPr>
          <p:cNvPr id="26" name="TextBox 26"/>
          <p:cNvSpPr txBox="1"/>
          <p:nvPr/>
        </p:nvSpPr>
        <p:spPr>
          <a:xfrm flipH="1">
            <a:off x="4754453" y="4654741"/>
            <a:ext cx="2762250" cy="514350"/>
          </a:xfrm>
          <a:prstGeom prst="rect">
            <a:avLst/>
          </a:prstGeom>
          <a:noFill/>
        </p:spPr>
        <p:txBody>
          <a:bodyPr vert="horz" wrap="square" lIns="0" tIns="0" rIns="0" bIns="0" rtlCol="0" anchor="t" anchorCtr="0">
            <a:spAutoFit/>
          </a:bodyPr>
          <a:lstStyle/>
          <a:p>
            <a:pPr algn="l">
              <a:lnSpc>
                <a:spcPct val="120000"/>
              </a:lnSpc>
            </a:pPr>
            <a:r>
              <a:rPr lang="en-US" sz="900">
                <a:solidFill>
                  <a:schemeClr val="dk1">
                    <a:alpha val="100000"/>
                  </a:schemeClr>
                </a:solidFill>
                <a:latin typeface="Noto Sans SC"/>
                <a:ea typeface="Noto Sans SC"/>
                <a:cs typeface="Noto Sans SC"/>
              </a:rPr>
              <a:t>Use visualization tools such as Kanban boards to monitor process status in real time, quickly identify anomalies and take corrective measures.</a:t>
            </a:r>
            <a:endParaRPr lang="en-US" sz="900">
              <a:solidFill>
                <a:schemeClr val="dk1">
                  <a:alpha val="100000"/>
                </a:schemeClr>
              </a:solidFill>
              <a:latin typeface="Noto Sans SC"/>
              <a:ea typeface="Noto Sans SC"/>
              <a:cs typeface="Noto Sans SC"/>
            </a:endParaRPr>
          </a:p>
        </p:txBody>
      </p:sp>
      <p:sp>
        <p:nvSpPr>
          <p:cNvPr id="27" name="AutoShape 27"/>
          <p:cNvSpPr/>
          <p:nvPr/>
        </p:nvSpPr>
        <p:spPr>
          <a:xfrm>
            <a:off x="6584991" y="3559319"/>
            <a:ext cx="1053494" cy="861774"/>
          </a:xfrm>
          <a:prstGeom prst="rect">
            <a:avLst/>
          </a:prstGeom>
          <a:noFill/>
        </p:spPr>
        <p:txBody>
          <a:bodyPr vert="horz" wrap="none" lIns="91440" tIns="45720" rIns="91440" bIns="45720" rtlCol="0" anchor="t" anchorCtr="0">
            <a:noAutofit/>
          </a:bodyPr>
          <a:lstStyle/>
          <a:p>
            <a:pPr algn="l">
              <a:defRPr/>
            </a:pPr>
            <a:r>
              <a:rPr lang="en-US" sz="5000">
                <a:solidFill>
                  <a:schemeClr val="accent1">
                    <a:alpha val="100000"/>
                  </a:schemeClr>
                </a:solidFill>
                <a:latin typeface="Noto Sans SC"/>
                <a:ea typeface="Noto Sans SC"/>
                <a:cs typeface="Noto Sans SC"/>
              </a:rPr>
              <a:t>05</a:t>
            </a:r>
            <a:endParaRPr lang="en-US" sz="1100"/>
          </a:p>
        </p:txBody>
      </p:sp>
      <p:sp>
        <p:nvSpPr>
          <p:cNvPr id="28" name="TextBox 28"/>
          <p:cNvSpPr txBox="1"/>
          <p:nvPr/>
        </p:nvSpPr>
        <p:spPr>
          <a:xfrm>
            <a:off x="3118263" y="5965973"/>
            <a:ext cx="5897880" cy="405765"/>
          </a:xfrm>
          <a:prstGeom prst="rect">
            <a:avLst/>
          </a:prstGeom>
          <a:noFill/>
        </p:spPr>
        <p:txBody>
          <a:bodyPr vert="horz" wrap="none" lIns="91440" tIns="45720" rIns="91440" bIns="45720" rtlCol="0" anchor="t" anchorCtr="0">
            <a:spAutoFit/>
          </a:bodyPr>
          <a:lstStyle/>
          <a:p>
            <a:pPr algn="ctr">
              <a:lnSpc>
                <a:spcPct val="100000"/>
              </a:lnSpc>
              <a:spcBef>
                <a:spcPct val="0"/>
              </a:spcBef>
            </a:pPr>
            <a:r>
              <a:rPr lang="en-US" sz="1800">
                <a:solidFill>
                  <a:srgbClr val="FFFFFF">
                    <a:alpha val="100000"/>
                  </a:srgbClr>
                </a:solidFill>
                <a:latin typeface="Noto Sans SC"/>
                <a:ea typeface="Noto Sans SC"/>
                <a:cs typeface="Noto Sans SC"/>
              </a:rPr>
              <a:t>Achieve efficient flow of value streams, eliminate waste, and improve overall operational efficiency</a:t>
            </a:r>
            <a:endParaRPr lang="en-US" sz="1800">
              <a:solidFill>
                <a:srgbClr val="FFFFFF">
                  <a:alpha val="100000"/>
                </a:srgbClr>
              </a:solidFill>
              <a:latin typeface="Noto Sans SC"/>
              <a:ea typeface="Noto Sans SC"/>
              <a:cs typeface="Noto Sans SC"/>
            </a:endParaRPr>
          </a:p>
        </p:txBody>
      </p:sp>
      <p:sp>
        <p:nvSpPr>
          <p:cNvPr id="29" name="Freeform 29"/>
          <p:cNvSpPr/>
          <p:nvPr/>
        </p:nvSpPr>
        <p:spPr>
          <a:xfrm>
            <a:off x="4852080" y="1678568"/>
            <a:ext cx="269476" cy="269476"/>
          </a:xfrm>
          <a:custGeom>
            <a:avLst/>
            <a:gdLst/>
            <a:ahLst/>
            <a:cxnLst/>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sp>
      <p:sp>
        <p:nvSpPr>
          <p:cNvPr id="30" name="AutoShape 30"/>
          <p:cNvSpPr/>
          <p:nvPr/>
        </p:nvSpPr>
        <p:spPr>
          <a:xfrm>
            <a:off x="914400" y="1268444"/>
            <a:ext cx="3394043" cy="76867"/>
          </a:xfrm>
          <a:prstGeom prst="parallelogram">
            <a:avLst>
              <a:gd name="adj" fmla="val 98201"/>
            </a:avLst>
          </a:prstGeom>
          <a:solidFill>
            <a:schemeClr val="accent3">
              <a:alpha val="100000"/>
            </a:schemeClr>
          </a:solidFill>
        </p:spPr>
      </p:sp>
      <p:sp>
        <p:nvSpPr>
          <p:cNvPr id="31" name="AutoShape 31"/>
          <p:cNvSpPr/>
          <p:nvPr/>
        </p:nvSpPr>
        <p:spPr>
          <a:xfrm rot="16200000" flipH="1">
            <a:off x="3207544" y="2218944"/>
            <a:ext cx="2120837" cy="75533"/>
          </a:xfrm>
          <a:prstGeom prst="parallelogram">
            <a:avLst>
              <a:gd name="adj" fmla="val 98201"/>
            </a:avLst>
          </a:prstGeom>
          <a:solidFill>
            <a:schemeClr val="accent1">
              <a:alpha val="100000"/>
            </a:schemeClr>
          </a:solidFill>
        </p:spPr>
      </p:sp>
      <p:sp>
        <p:nvSpPr>
          <p:cNvPr id="32" name="AutoShape 32"/>
          <p:cNvSpPr/>
          <p:nvPr/>
        </p:nvSpPr>
        <p:spPr>
          <a:xfrm>
            <a:off x="4439507" y="1268444"/>
            <a:ext cx="3313081" cy="93059"/>
          </a:xfrm>
          <a:prstGeom prst="trapezoid">
            <a:avLst>
              <a:gd name="adj" fmla="val 63361"/>
            </a:avLst>
          </a:prstGeom>
          <a:solidFill>
            <a:schemeClr val="accent3">
              <a:alpha val="100000"/>
            </a:schemeClr>
          </a:solidFill>
        </p:spPr>
      </p:sp>
      <p:sp>
        <p:nvSpPr>
          <p:cNvPr id="33" name="AutoShape 33"/>
          <p:cNvSpPr/>
          <p:nvPr/>
        </p:nvSpPr>
        <p:spPr>
          <a:xfrm>
            <a:off x="1208861" y="1540920"/>
            <a:ext cx="571500" cy="571500"/>
          </a:xfrm>
          <a:prstGeom prst="ellipse">
            <a:avLst/>
          </a:prstGeom>
          <a:solidFill>
            <a:schemeClr val="accent1">
              <a:alpha val="100000"/>
            </a:schemeClr>
          </a:solidFill>
        </p:spPr>
      </p:sp>
      <p:sp>
        <p:nvSpPr>
          <p:cNvPr id="34" name="Freeform 34"/>
          <p:cNvSpPr/>
          <p:nvPr/>
        </p:nvSpPr>
        <p:spPr>
          <a:xfrm>
            <a:off x="1322275" y="1646618"/>
            <a:ext cx="317938" cy="314325"/>
          </a:xfrm>
          <a:custGeom>
            <a:avLst/>
            <a:gdLst/>
            <a:ahLst/>
            <a:cxnLst/>
            <a:rect l="l" t="t" r="r" b="b"/>
            <a:pathLst>
              <a:path w="323850" h="304800">
                <a:moveTo>
                  <a:pt x="265490" y="266700"/>
                </a:moveTo>
                <a:cubicBezTo>
                  <a:pt x="265490" y="266700"/>
                  <a:pt x="318068" y="266757"/>
                  <a:pt x="325450" y="215313"/>
                </a:cubicBezTo>
                <a:cubicBezTo>
                  <a:pt x="328965" y="159058"/>
                  <a:pt x="274625" y="147971"/>
                  <a:pt x="274625" y="147971"/>
                </a:cubicBezTo>
                <a:cubicBezTo>
                  <a:pt x="274625" y="147971"/>
                  <a:pt x="280807" y="64694"/>
                  <a:pt x="204511" y="55197"/>
                </a:cubicBezTo>
                <a:cubicBezTo>
                  <a:pt x="139122" y="48520"/>
                  <a:pt x="119224" y="109290"/>
                  <a:pt x="119224" y="109290"/>
                </a:cubicBezTo>
                <a:cubicBezTo>
                  <a:pt x="119224" y="109290"/>
                  <a:pt x="99527" y="90354"/>
                  <a:pt x="72809" y="105823"/>
                </a:cubicBezTo>
                <a:cubicBezTo>
                  <a:pt x="48892" y="120587"/>
                  <a:pt x="53121" y="147618"/>
                  <a:pt x="53121" y="147618"/>
                </a:cubicBezTo>
                <a:cubicBezTo>
                  <a:pt x="53121" y="147618"/>
                  <a:pt x="0" y="157944"/>
                  <a:pt x="0" y="212084"/>
                </a:cubicBezTo>
                <a:cubicBezTo>
                  <a:pt x="1191" y="266157"/>
                  <a:pt x="57693" y="266700"/>
                  <a:pt x="57693" y="266662"/>
                </a:cubicBezTo>
              </a:path>
            </a:pathLst>
          </a:custGeom>
          <a:solidFill>
            <a:srgbClr val="FFFFFF">
              <a:alpha val="100000"/>
            </a:srgbClr>
          </a:solidFill>
        </p:spPr>
      </p:sp>
      <p:sp>
        <p:nvSpPr>
          <p:cNvPr id="35" name="AutoShape 35"/>
          <p:cNvSpPr/>
          <p:nvPr/>
        </p:nvSpPr>
        <p:spPr>
          <a:xfrm>
            <a:off x="4791285" y="1543279"/>
            <a:ext cx="571500" cy="571500"/>
          </a:xfrm>
          <a:prstGeom prst="ellipse">
            <a:avLst/>
          </a:prstGeom>
          <a:solidFill>
            <a:schemeClr val="accent1">
              <a:alpha val="100000"/>
            </a:schemeClr>
          </a:solidFill>
        </p:spPr>
      </p:sp>
      <p:sp>
        <p:nvSpPr>
          <p:cNvPr id="36" name="Freeform 36"/>
          <p:cNvSpPr/>
          <p:nvPr/>
        </p:nvSpPr>
        <p:spPr>
          <a:xfrm>
            <a:off x="4914224" y="1648977"/>
            <a:ext cx="317938" cy="314325"/>
          </a:xfrm>
          <a:custGeom>
            <a:avLst/>
            <a:gdLst/>
            <a:ahLst/>
            <a:cxnLst/>
            <a:rect l="l" t="t" r="r" b="b"/>
            <a:pathLst>
              <a:path w="323850" h="304800">
                <a:moveTo>
                  <a:pt x="265490" y="266700"/>
                </a:moveTo>
                <a:cubicBezTo>
                  <a:pt x="265490" y="266700"/>
                  <a:pt x="318068" y="266757"/>
                  <a:pt x="325450" y="215313"/>
                </a:cubicBezTo>
                <a:cubicBezTo>
                  <a:pt x="328965" y="159058"/>
                  <a:pt x="274625" y="147971"/>
                  <a:pt x="274625" y="147971"/>
                </a:cubicBezTo>
                <a:cubicBezTo>
                  <a:pt x="274625" y="147971"/>
                  <a:pt x="280807" y="64694"/>
                  <a:pt x="204511" y="55197"/>
                </a:cubicBezTo>
                <a:cubicBezTo>
                  <a:pt x="139122" y="48520"/>
                  <a:pt x="119224" y="109290"/>
                  <a:pt x="119224" y="109290"/>
                </a:cubicBezTo>
                <a:cubicBezTo>
                  <a:pt x="119224" y="109290"/>
                  <a:pt x="99527" y="90354"/>
                  <a:pt x="72809" y="105823"/>
                </a:cubicBezTo>
                <a:cubicBezTo>
                  <a:pt x="48892" y="120587"/>
                  <a:pt x="53121" y="147618"/>
                  <a:pt x="53121" y="147618"/>
                </a:cubicBezTo>
                <a:cubicBezTo>
                  <a:pt x="53121" y="147618"/>
                  <a:pt x="0" y="157944"/>
                  <a:pt x="0" y="212084"/>
                </a:cubicBezTo>
                <a:cubicBezTo>
                  <a:pt x="1191" y="266157"/>
                  <a:pt x="57693" y="266700"/>
                  <a:pt x="57693" y="266662"/>
                </a:cubicBezTo>
              </a:path>
            </a:pathLst>
          </a:custGeom>
          <a:solidFill>
            <a:srgbClr val="FFFFFF">
              <a:alpha val="100000"/>
            </a:srgbClr>
          </a:solidFill>
        </p:spPr>
      </p:sp>
      <p:sp>
        <p:nvSpPr>
          <p:cNvPr id="37" name="AutoShape 37"/>
          <p:cNvSpPr/>
          <p:nvPr/>
        </p:nvSpPr>
        <p:spPr>
          <a:xfrm flipH="1">
            <a:off x="7903684" y="1268444"/>
            <a:ext cx="3394043" cy="76867"/>
          </a:xfrm>
          <a:prstGeom prst="parallelogram">
            <a:avLst>
              <a:gd name="adj" fmla="val 98201"/>
            </a:avLst>
          </a:prstGeom>
          <a:solidFill>
            <a:schemeClr val="accent3">
              <a:alpha val="100000"/>
            </a:schemeClr>
          </a:solidFill>
        </p:spPr>
      </p:sp>
      <p:sp>
        <p:nvSpPr>
          <p:cNvPr id="38" name="AutoShape 38"/>
          <p:cNvSpPr/>
          <p:nvPr/>
        </p:nvSpPr>
        <p:spPr>
          <a:xfrm rot="5400000">
            <a:off x="6883747" y="2218944"/>
            <a:ext cx="2120837" cy="75533"/>
          </a:xfrm>
          <a:prstGeom prst="parallelogram">
            <a:avLst>
              <a:gd name="adj" fmla="val 98201"/>
            </a:avLst>
          </a:prstGeom>
          <a:solidFill>
            <a:schemeClr val="accent1">
              <a:alpha val="100000"/>
            </a:schemeClr>
          </a:solidFill>
        </p:spPr>
      </p:sp>
      <p:sp>
        <p:nvSpPr>
          <p:cNvPr id="39" name="AutoShape 39"/>
          <p:cNvSpPr/>
          <p:nvPr/>
        </p:nvSpPr>
        <p:spPr>
          <a:xfrm>
            <a:off x="4439507" y="3392614"/>
            <a:ext cx="3313081" cy="93059"/>
          </a:xfrm>
          <a:prstGeom prst="trapezoid">
            <a:avLst>
              <a:gd name="adj" fmla="val 63361"/>
            </a:avLst>
          </a:prstGeom>
          <a:solidFill>
            <a:schemeClr val="accent3">
              <a:alpha val="100000"/>
            </a:schemeClr>
          </a:solidFill>
        </p:spPr>
      </p:sp>
      <p:sp>
        <p:nvSpPr>
          <p:cNvPr id="40" name="AutoShape 40"/>
          <p:cNvSpPr/>
          <p:nvPr/>
        </p:nvSpPr>
        <p:spPr>
          <a:xfrm>
            <a:off x="914400" y="3392614"/>
            <a:ext cx="3394043" cy="76867"/>
          </a:xfrm>
          <a:prstGeom prst="parallelogram">
            <a:avLst>
              <a:gd name="adj" fmla="val 98201"/>
            </a:avLst>
          </a:prstGeom>
          <a:solidFill>
            <a:schemeClr val="accent3">
              <a:alpha val="100000"/>
            </a:schemeClr>
          </a:solidFill>
        </p:spPr>
      </p:sp>
      <p:sp>
        <p:nvSpPr>
          <p:cNvPr id="41" name="AutoShape 41"/>
          <p:cNvSpPr/>
          <p:nvPr/>
        </p:nvSpPr>
        <p:spPr>
          <a:xfrm rot="16200000" flipH="1">
            <a:off x="3207544" y="4343114"/>
            <a:ext cx="2120837" cy="75533"/>
          </a:xfrm>
          <a:prstGeom prst="parallelogram">
            <a:avLst>
              <a:gd name="adj" fmla="val 98201"/>
            </a:avLst>
          </a:prstGeom>
          <a:solidFill>
            <a:schemeClr val="accent1">
              <a:alpha val="100000"/>
            </a:schemeClr>
          </a:solidFill>
        </p:spPr>
      </p:sp>
      <p:sp>
        <p:nvSpPr>
          <p:cNvPr id="42" name="AutoShape 42"/>
          <p:cNvSpPr/>
          <p:nvPr/>
        </p:nvSpPr>
        <p:spPr>
          <a:xfrm>
            <a:off x="8279485" y="1502811"/>
            <a:ext cx="571500" cy="571500"/>
          </a:xfrm>
          <a:prstGeom prst="ellipse">
            <a:avLst/>
          </a:prstGeom>
          <a:solidFill>
            <a:schemeClr val="accent1">
              <a:alpha val="100000"/>
            </a:schemeClr>
          </a:solidFill>
        </p:spPr>
      </p:sp>
      <p:sp>
        <p:nvSpPr>
          <p:cNvPr id="43" name="Freeform 43"/>
          <p:cNvSpPr/>
          <p:nvPr/>
        </p:nvSpPr>
        <p:spPr>
          <a:xfrm>
            <a:off x="8402424" y="1608509"/>
            <a:ext cx="317938" cy="314325"/>
          </a:xfrm>
          <a:custGeom>
            <a:avLst/>
            <a:gdLst/>
            <a:ahLst/>
            <a:cxnLst/>
            <a:rect l="l" t="t" r="r" b="b"/>
            <a:pathLst>
              <a:path w="323850" h="304800">
                <a:moveTo>
                  <a:pt x="265490" y="266700"/>
                </a:moveTo>
                <a:cubicBezTo>
                  <a:pt x="265490" y="266700"/>
                  <a:pt x="318068" y="266757"/>
                  <a:pt x="325450" y="215313"/>
                </a:cubicBezTo>
                <a:cubicBezTo>
                  <a:pt x="328965" y="159058"/>
                  <a:pt x="274625" y="147971"/>
                  <a:pt x="274625" y="147971"/>
                </a:cubicBezTo>
                <a:cubicBezTo>
                  <a:pt x="274625" y="147971"/>
                  <a:pt x="280807" y="64694"/>
                  <a:pt x="204511" y="55197"/>
                </a:cubicBezTo>
                <a:cubicBezTo>
                  <a:pt x="139122" y="48520"/>
                  <a:pt x="119224" y="109290"/>
                  <a:pt x="119224" y="109290"/>
                </a:cubicBezTo>
                <a:cubicBezTo>
                  <a:pt x="119224" y="109290"/>
                  <a:pt x="99527" y="90354"/>
                  <a:pt x="72809" y="105823"/>
                </a:cubicBezTo>
                <a:cubicBezTo>
                  <a:pt x="48892" y="120587"/>
                  <a:pt x="53121" y="147618"/>
                  <a:pt x="53121" y="147618"/>
                </a:cubicBezTo>
                <a:cubicBezTo>
                  <a:pt x="53121" y="147618"/>
                  <a:pt x="0" y="157944"/>
                  <a:pt x="0" y="212084"/>
                </a:cubicBezTo>
                <a:cubicBezTo>
                  <a:pt x="1191" y="266157"/>
                  <a:pt x="57693" y="266700"/>
                  <a:pt x="57693" y="266662"/>
                </a:cubicBezTo>
              </a:path>
            </a:pathLst>
          </a:custGeom>
          <a:solidFill>
            <a:srgbClr val="FFFFFF">
              <a:alpha val="100000"/>
            </a:srgbClr>
          </a:solidFill>
        </p:spPr>
      </p:sp>
      <p:sp>
        <p:nvSpPr>
          <p:cNvPr id="44" name="AutoShape 44"/>
          <p:cNvSpPr/>
          <p:nvPr/>
        </p:nvSpPr>
        <p:spPr>
          <a:xfrm>
            <a:off x="8279485" y="3659219"/>
            <a:ext cx="571500" cy="571500"/>
          </a:xfrm>
          <a:prstGeom prst="ellipse">
            <a:avLst/>
          </a:prstGeom>
          <a:solidFill>
            <a:schemeClr val="accent1">
              <a:alpha val="100000"/>
            </a:schemeClr>
          </a:solidFill>
        </p:spPr>
      </p:sp>
      <p:sp>
        <p:nvSpPr>
          <p:cNvPr id="45" name="Freeform 45"/>
          <p:cNvSpPr/>
          <p:nvPr/>
        </p:nvSpPr>
        <p:spPr>
          <a:xfrm>
            <a:off x="8402424" y="3764917"/>
            <a:ext cx="317938" cy="314325"/>
          </a:xfrm>
          <a:custGeom>
            <a:avLst/>
            <a:gdLst/>
            <a:ahLst/>
            <a:cxnLst/>
            <a:rect l="l" t="t" r="r" b="b"/>
            <a:pathLst>
              <a:path w="323850" h="304800">
                <a:moveTo>
                  <a:pt x="265490" y="266700"/>
                </a:moveTo>
                <a:cubicBezTo>
                  <a:pt x="265490" y="266700"/>
                  <a:pt x="318068" y="266757"/>
                  <a:pt x="325450" y="215313"/>
                </a:cubicBezTo>
                <a:cubicBezTo>
                  <a:pt x="328965" y="159058"/>
                  <a:pt x="274625" y="147971"/>
                  <a:pt x="274625" y="147971"/>
                </a:cubicBezTo>
                <a:cubicBezTo>
                  <a:pt x="274625" y="147971"/>
                  <a:pt x="280807" y="64694"/>
                  <a:pt x="204511" y="55197"/>
                </a:cubicBezTo>
                <a:cubicBezTo>
                  <a:pt x="139122" y="48520"/>
                  <a:pt x="119224" y="109290"/>
                  <a:pt x="119224" y="109290"/>
                </a:cubicBezTo>
                <a:cubicBezTo>
                  <a:pt x="119224" y="109290"/>
                  <a:pt x="99527" y="90354"/>
                  <a:pt x="72809" y="105823"/>
                </a:cubicBezTo>
                <a:cubicBezTo>
                  <a:pt x="48892" y="120587"/>
                  <a:pt x="53121" y="147618"/>
                  <a:pt x="53121" y="147618"/>
                </a:cubicBezTo>
                <a:cubicBezTo>
                  <a:pt x="53121" y="147618"/>
                  <a:pt x="0" y="157944"/>
                  <a:pt x="0" y="212084"/>
                </a:cubicBezTo>
                <a:cubicBezTo>
                  <a:pt x="1191" y="266157"/>
                  <a:pt x="57693" y="266700"/>
                  <a:pt x="57693" y="266662"/>
                </a:cubicBezTo>
              </a:path>
            </a:pathLst>
          </a:custGeom>
          <a:solidFill>
            <a:srgbClr val="FFFFFF">
              <a:alpha val="100000"/>
            </a:srgbClr>
          </a:solidFill>
        </p:spPr>
      </p:sp>
      <p:sp>
        <p:nvSpPr>
          <p:cNvPr id="46" name="AutoShape 46"/>
          <p:cNvSpPr/>
          <p:nvPr/>
        </p:nvSpPr>
        <p:spPr>
          <a:xfrm>
            <a:off x="4765897" y="3689379"/>
            <a:ext cx="571500" cy="571500"/>
          </a:xfrm>
          <a:prstGeom prst="ellipse">
            <a:avLst/>
          </a:prstGeom>
          <a:solidFill>
            <a:schemeClr val="accent1">
              <a:alpha val="100000"/>
            </a:schemeClr>
          </a:solidFill>
        </p:spPr>
      </p:sp>
      <p:sp>
        <p:nvSpPr>
          <p:cNvPr id="47" name="Freeform 47"/>
          <p:cNvSpPr/>
          <p:nvPr/>
        </p:nvSpPr>
        <p:spPr>
          <a:xfrm>
            <a:off x="4888836" y="3795076"/>
            <a:ext cx="317938" cy="314325"/>
          </a:xfrm>
          <a:custGeom>
            <a:avLst/>
            <a:gdLst/>
            <a:ahLst/>
            <a:cxnLst/>
            <a:rect l="l" t="t" r="r" b="b"/>
            <a:pathLst>
              <a:path w="323850" h="304800">
                <a:moveTo>
                  <a:pt x="265490" y="266700"/>
                </a:moveTo>
                <a:cubicBezTo>
                  <a:pt x="265490" y="266700"/>
                  <a:pt x="318068" y="266757"/>
                  <a:pt x="325450" y="215313"/>
                </a:cubicBezTo>
                <a:cubicBezTo>
                  <a:pt x="328965" y="159058"/>
                  <a:pt x="274625" y="147971"/>
                  <a:pt x="274625" y="147971"/>
                </a:cubicBezTo>
                <a:cubicBezTo>
                  <a:pt x="274625" y="147971"/>
                  <a:pt x="280807" y="64694"/>
                  <a:pt x="204511" y="55197"/>
                </a:cubicBezTo>
                <a:cubicBezTo>
                  <a:pt x="139122" y="48520"/>
                  <a:pt x="119224" y="109290"/>
                  <a:pt x="119224" y="109290"/>
                </a:cubicBezTo>
                <a:cubicBezTo>
                  <a:pt x="119224" y="109290"/>
                  <a:pt x="99527" y="90354"/>
                  <a:pt x="72809" y="105823"/>
                </a:cubicBezTo>
                <a:cubicBezTo>
                  <a:pt x="48892" y="120587"/>
                  <a:pt x="53121" y="147618"/>
                  <a:pt x="53121" y="147618"/>
                </a:cubicBezTo>
                <a:cubicBezTo>
                  <a:pt x="53121" y="147618"/>
                  <a:pt x="0" y="157944"/>
                  <a:pt x="0" y="212084"/>
                </a:cubicBezTo>
                <a:cubicBezTo>
                  <a:pt x="1191" y="266157"/>
                  <a:pt x="57693" y="266700"/>
                  <a:pt x="57693" y="266662"/>
                </a:cubicBezTo>
              </a:path>
            </a:pathLst>
          </a:custGeom>
          <a:solidFill>
            <a:srgbClr val="FFFFFF">
              <a:alpha val="100000"/>
            </a:srgbClr>
          </a:solidFill>
        </p:spPr>
      </p:sp>
      <p:sp>
        <p:nvSpPr>
          <p:cNvPr id="48" name="AutoShape 48"/>
          <p:cNvSpPr/>
          <p:nvPr/>
        </p:nvSpPr>
        <p:spPr>
          <a:xfrm>
            <a:off x="1207069" y="3681839"/>
            <a:ext cx="571500" cy="571500"/>
          </a:xfrm>
          <a:prstGeom prst="ellipse">
            <a:avLst/>
          </a:prstGeom>
          <a:solidFill>
            <a:schemeClr val="accent1">
              <a:alpha val="100000"/>
            </a:schemeClr>
          </a:solidFill>
        </p:spPr>
      </p:sp>
      <p:sp>
        <p:nvSpPr>
          <p:cNvPr id="49" name="Freeform 49"/>
          <p:cNvSpPr/>
          <p:nvPr/>
        </p:nvSpPr>
        <p:spPr>
          <a:xfrm>
            <a:off x="1330008" y="3787537"/>
            <a:ext cx="317938" cy="314325"/>
          </a:xfrm>
          <a:custGeom>
            <a:avLst/>
            <a:gdLst/>
            <a:ahLst/>
            <a:cxnLst/>
            <a:rect l="l" t="t" r="r" b="b"/>
            <a:pathLst>
              <a:path w="323850" h="304800">
                <a:moveTo>
                  <a:pt x="265490" y="266700"/>
                </a:moveTo>
                <a:cubicBezTo>
                  <a:pt x="265490" y="266700"/>
                  <a:pt x="318068" y="266757"/>
                  <a:pt x="325450" y="215313"/>
                </a:cubicBezTo>
                <a:cubicBezTo>
                  <a:pt x="328965" y="159058"/>
                  <a:pt x="274625" y="147971"/>
                  <a:pt x="274625" y="147971"/>
                </a:cubicBezTo>
                <a:cubicBezTo>
                  <a:pt x="274625" y="147971"/>
                  <a:pt x="280807" y="64694"/>
                  <a:pt x="204511" y="55197"/>
                </a:cubicBezTo>
                <a:cubicBezTo>
                  <a:pt x="139122" y="48520"/>
                  <a:pt x="119224" y="109290"/>
                  <a:pt x="119224" y="109290"/>
                </a:cubicBezTo>
                <a:cubicBezTo>
                  <a:pt x="119224" y="109290"/>
                  <a:pt x="99527" y="90354"/>
                  <a:pt x="72809" y="105823"/>
                </a:cubicBezTo>
                <a:cubicBezTo>
                  <a:pt x="48892" y="120587"/>
                  <a:pt x="53121" y="147618"/>
                  <a:pt x="53121" y="147618"/>
                </a:cubicBezTo>
                <a:cubicBezTo>
                  <a:pt x="53121" y="147618"/>
                  <a:pt x="0" y="157944"/>
                  <a:pt x="0" y="212084"/>
                </a:cubicBezTo>
                <a:cubicBezTo>
                  <a:pt x="1191" y="266157"/>
                  <a:pt x="57693" y="266700"/>
                  <a:pt x="57693" y="266662"/>
                </a:cubicBezTo>
              </a:path>
            </a:pathLst>
          </a:custGeom>
          <a:solidFill>
            <a:srgbClr val="FFFFFF">
              <a:alpha val="100000"/>
            </a:srgbClr>
          </a:solidFill>
        </p:spPr>
      </p:sp>
      <p:sp>
        <p:nvSpPr>
          <p:cNvPr id="50" name="TextBox 50"/>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VSM optimization practical skills</a:t>
            </a:r>
            <a:endParaRPr lang="en-US" sz="3000" b="1">
              <a:solidFill>
                <a:schemeClr val="dk2">
                  <a:alpha val="100000"/>
                </a:schemeClr>
              </a:solidFill>
              <a:latin typeface="Noto Sans SC"/>
              <a:ea typeface="Noto Sans SC"/>
              <a:cs typeface="Noto Sans SC"/>
            </a:endParaRPr>
          </a:p>
        </p:txBody>
      </p:sp>
      <p:sp>
        <p:nvSpPr>
          <p:cNvPr id="51" name="AutoShape 51"/>
          <p:cNvSpPr/>
          <p:nvPr/>
        </p:nvSpPr>
        <p:spPr>
          <a:xfrm flipH="1">
            <a:off x="7907946" y="3392614"/>
            <a:ext cx="3378420" cy="75983"/>
          </a:xfrm>
          <a:prstGeom prst="parallelogram">
            <a:avLst>
              <a:gd name="adj" fmla="val 98201"/>
            </a:avLst>
          </a:prstGeom>
          <a:solidFill>
            <a:schemeClr val="accent3">
              <a:alpha val="100000"/>
            </a:schemeClr>
          </a:solidFill>
        </p:spPr>
      </p:sp>
      <p:sp>
        <p:nvSpPr>
          <p:cNvPr id="52" name="AutoShape 52"/>
          <p:cNvSpPr/>
          <p:nvPr/>
        </p:nvSpPr>
        <p:spPr>
          <a:xfrm rot="5400000">
            <a:off x="6892704" y="4332188"/>
            <a:ext cx="2111074" cy="74665"/>
          </a:xfrm>
          <a:prstGeom prst="parallelogram">
            <a:avLst>
              <a:gd name="adj" fmla="val 98201"/>
            </a:avLst>
          </a:prstGeom>
          <a:solidFill>
            <a:schemeClr val="accent1">
              <a:alpha val="100000"/>
            </a:schemeClr>
          </a:solidFill>
        </p:spPr>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5356704" y="2388266"/>
            <a:ext cx="5981700" cy="1371600"/>
          </a:xfrm>
          <a:prstGeom prst="rect">
            <a:avLst/>
          </a:prstGeom>
        </p:spPr>
        <p:txBody>
          <a:bodyPr vert="horz" wrap="square" lIns="114300" tIns="57150" rIns="114300" bIns="57150" rtlCol="0" anchor="t" anchorCtr="0">
            <a:spAutoFit/>
          </a:bodyPr>
          <a:lstStyle/>
          <a:p>
            <a:pPr algn="r">
              <a:lnSpc>
                <a:spcPct val="120000"/>
              </a:lnSpc>
            </a:pPr>
            <a:r>
              <a:rPr lang="en-US" sz="6600" b="1">
                <a:solidFill>
                  <a:srgbClr val="1338FD">
                    <a:alpha val="100000"/>
                  </a:srgbClr>
                </a:solidFill>
                <a:latin typeface="Noto Sans SC"/>
                <a:ea typeface="Noto Sans SC"/>
                <a:cs typeface="Noto Sans SC"/>
              </a:rPr>
              <a:t>04</a:t>
            </a:r>
            <a:endParaRPr lang="en-US" sz="6600" b="1">
              <a:solidFill>
                <a:srgbClr val="1338FD">
                  <a:alpha val="100000"/>
                </a:srgbClr>
              </a:solidFill>
              <a:latin typeface="Noto Sans SC"/>
              <a:ea typeface="Noto Sans SC"/>
              <a:cs typeface="Noto Sans SC"/>
            </a:endParaRPr>
          </a:p>
        </p:txBody>
      </p:sp>
      <p:sp>
        <p:nvSpPr>
          <p:cNvPr id="3" name="TextBox 3"/>
          <p:cNvSpPr txBox="1"/>
          <p:nvPr/>
        </p:nvSpPr>
        <p:spPr>
          <a:xfrm>
            <a:off x="853596" y="4258462"/>
            <a:ext cx="10484808" cy="1798058"/>
          </a:xfrm>
          <a:prstGeom prst="rect">
            <a:avLst/>
          </a:prstGeom>
        </p:spPr>
        <p:txBody>
          <a:bodyPr vert="horz" wrap="square" lIns="114300" tIns="57150" rIns="114300" bIns="57150" rtlCol="0" anchor="t" anchorCtr="0">
            <a:normAutofit/>
          </a:bodyPr>
          <a:lstStyle/>
          <a:p>
            <a:pPr algn="r">
              <a:lnSpc>
                <a:spcPct val="120000"/>
              </a:lnSpc>
            </a:pPr>
            <a:r>
              <a:rPr lang="en-US" sz="4050" b="1">
                <a:solidFill>
                  <a:srgbClr val="020A49">
                    <a:alpha val="100000"/>
                  </a:srgbClr>
                </a:solidFill>
                <a:latin typeface="Noto Sans SC"/>
                <a:ea typeface="Noto Sans SC"/>
                <a:cs typeface="Noto Sans SC"/>
              </a:rPr>
              <a:t>continuous improvement approach</a:t>
            </a:r>
            <a:endParaRPr lang="en-US" sz="4050" b="1">
              <a:solidFill>
                <a:srgbClr val="020A49">
                  <a:alpha val="100000"/>
                </a:srgbClr>
              </a:solidFill>
              <a:latin typeface="Noto Sans SC"/>
              <a:ea typeface="Noto Sans SC"/>
              <a:cs typeface="Noto Sans SC"/>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Freeform 2"/>
          <p:cNvSpPr/>
          <p:nvPr/>
        </p:nvSpPr>
        <p:spPr>
          <a:xfrm>
            <a:off x="6032113" y="5184323"/>
            <a:ext cx="2429542" cy="1127284"/>
          </a:xfrm>
          <a:custGeom>
            <a:avLst/>
            <a:gdLst/>
            <a:ahLst/>
            <a:cxnLst/>
            <a:rect l="l" t="t" r="r" b="b"/>
            <a:pathLst>
              <a:path w="292" h="135">
                <a:moveTo>
                  <a:pt x="130" y="19"/>
                </a:moveTo>
                <a:cubicBezTo>
                  <a:pt x="75" y="38"/>
                  <a:pt x="31" y="73"/>
                  <a:pt x="0" y="118"/>
                </a:cubicBezTo>
                <a:cubicBezTo>
                  <a:pt x="52" y="134"/>
                  <a:pt x="108" y="135"/>
                  <a:pt x="163" y="116"/>
                </a:cubicBezTo>
                <a:cubicBezTo>
                  <a:pt x="218" y="97"/>
                  <a:pt x="262" y="61"/>
                  <a:pt x="292" y="17"/>
                </a:cubicBezTo>
                <a:cubicBezTo>
                  <a:pt x="241" y="0"/>
                  <a:pt x="184" y="0"/>
                  <a:pt x="130" y="19"/>
                </a:cubicBezTo>
              </a:path>
            </a:pathLst>
          </a:custGeom>
          <a:solidFill>
            <a:schemeClr val="accent1">
              <a:alpha val="100000"/>
            </a:schemeClr>
          </a:solidFill>
        </p:spPr>
      </p:sp>
      <p:sp>
        <p:nvSpPr>
          <p:cNvPr id="3" name="Freeform 3"/>
          <p:cNvSpPr/>
          <p:nvPr/>
        </p:nvSpPr>
        <p:spPr>
          <a:xfrm>
            <a:off x="6032113" y="4073042"/>
            <a:ext cx="1515142" cy="2095595"/>
          </a:xfrm>
          <a:custGeom>
            <a:avLst/>
            <a:gdLst/>
            <a:ahLst/>
            <a:cxnLst/>
            <a:rect l="l" t="t" r="r" b="b"/>
            <a:pathLst>
              <a:path w="182" h="251">
                <a:moveTo>
                  <a:pt x="49" y="96"/>
                </a:moveTo>
                <a:cubicBezTo>
                  <a:pt x="15" y="143"/>
                  <a:pt x="0" y="197"/>
                  <a:pt x="1" y="251"/>
                </a:cubicBezTo>
                <a:cubicBezTo>
                  <a:pt x="52" y="235"/>
                  <a:pt x="99" y="203"/>
                  <a:pt x="132" y="156"/>
                </a:cubicBezTo>
                <a:cubicBezTo>
                  <a:pt x="166" y="109"/>
                  <a:pt x="182" y="54"/>
                  <a:pt x="181" y="0"/>
                </a:cubicBezTo>
                <a:cubicBezTo>
                  <a:pt x="130" y="16"/>
                  <a:pt x="83" y="49"/>
                  <a:pt x="49" y="96"/>
                </a:cubicBezTo>
              </a:path>
            </a:pathLst>
          </a:custGeom>
          <a:solidFill>
            <a:schemeClr val="accent1">
              <a:alpha val="60000"/>
            </a:schemeClr>
          </a:solidFill>
        </p:spPr>
      </p:sp>
      <p:sp>
        <p:nvSpPr>
          <p:cNvPr id="4" name="Freeform 4"/>
          <p:cNvSpPr/>
          <p:nvPr/>
        </p:nvSpPr>
        <p:spPr>
          <a:xfrm>
            <a:off x="3612763" y="5184323"/>
            <a:ext cx="2419350" cy="1127284"/>
          </a:xfrm>
          <a:custGeom>
            <a:avLst/>
            <a:gdLst/>
            <a:ahLst/>
            <a:cxnLst/>
            <a:rect l="l" t="t" r="r" b="b"/>
            <a:pathLst>
              <a:path w="291" h="135">
                <a:moveTo>
                  <a:pt x="162" y="19"/>
                </a:moveTo>
                <a:cubicBezTo>
                  <a:pt x="217" y="38"/>
                  <a:pt x="261" y="73"/>
                  <a:pt x="291" y="118"/>
                </a:cubicBezTo>
                <a:cubicBezTo>
                  <a:pt x="240" y="134"/>
                  <a:pt x="184" y="135"/>
                  <a:pt x="129" y="116"/>
                </a:cubicBezTo>
                <a:cubicBezTo>
                  <a:pt x="74" y="97"/>
                  <a:pt x="30" y="61"/>
                  <a:pt x="0" y="17"/>
                </a:cubicBezTo>
                <a:cubicBezTo>
                  <a:pt x="51" y="0"/>
                  <a:pt x="108" y="0"/>
                  <a:pt x="162" y="19"/>
                </a:cubicBezTo>
              </a:path>
            </a:pathLst>
          </a:custGeom>
          <a:solidFill>
            <a:schemeClr val="accent1">
              <a:alpha val="100000"/>
            </a:schemeClr>
          </a:solidFill>
        </p:spPr>
      </p:sp>
      <p:sp>
        <p:nvSpPr>
          <p:cNvPr id="5" name="Freeform 5"/>
          <p:cNvSpPr/>
          <p:nvPr/>
        </p:nvSpPr>
        <p:spPr>
          <a:xfrm>
            <a:off x="4527163" y="4073042"/>
            <a:ext cx="1513713" cy="2095595"/>
          </a:xfrm>
          <a:custGeom>
            <a:avLst/>
            <a:gdLst/>
            <a:ahLst/>
            <a:cxnLst/>
            <a:rect l="l" t="t" r="r" b="b"/>
            <a:pathLst>
              <a:path w="182" h="251">
                <a:moveTo>
                  <a:pt x="133" y="96"/>
                </a:moveTo>
                <a:cubicBezTo>
                  <a:pt x="167" y="143"/>
                  <a:pt x="182" y="197"/>
                  <a:pt x="181" y="251"/>
                </a:cubicBezTo>
                <a:cubicBezTo>
                  <a:pt x="130" y="235"/>
                  <a:pt x="83" y="203"/>
                  <a:pt x="50" y="156"/>
                </a:cubicBezTo>
                <a:cubicBezTo>
                  <a:pt x="16" y="109"/>
                  <a:pt x="0" y="54"/>
                  <a:pt x="1" y="0"/>
                </a:cubicBezTo>
                <a:cubicBezTo>
                  <a:pt x="52" y="16"/>
                  <a:pt x="99" y="49"/>
                  <a:pt x="133" y="96"/>
                </a:cubicBezTo>
              </a:path>
            </a:pathLst>
          </a:custGeom>
          <a:solidFill>
            <a:schemeClr val="accent1">
              <a:alpha val="60000"/>
            </a:schemeClr>
          </a:solidFill>
        </p:spPr>
      </p:sp>
      <p:sp>
        <p:nvSpPr>
          <p:cNvPr id="6" name="Freeform 6"/>
          <p:cNvSpPr/>
          <p:nvPr/>
        </p:nvSpPr>
        <p:spPr>
          <a:xfrm>
            <a:off x="5609203" y="3588886"/>
            <a:ext cx="856012" cy="2579751"/>
          </a:xfrm>
          <a:custGeom>
            <a:avLst/>
            <a:gdLst/>
            <a:ahLst/>
            <a:cxnLst/>
            <a:rect l="l" t="t" r="r" b="b"/>
            <a:pathLst>
              <a:path w="103" h="309">
                <a:moveTo>
                  <a:pt x="0" y="154"/>
                </a:moveTo>
                <a:cubicBezTo>
                  <a:pt x="0" y="212"/>
                  <a:pt x="19" y="266"/>
                  <a:pt x="51" y="309"/>
                </a:cubicBezTo>
                <a:cubicBezTo>
                  <a:pt x="84" y="266"/>
                  <a:pt x="103" y="212"/>
                  <a:pt x="103" y="154"/>
                </a:cubicBezTo>
                <a:cubicBezTo>
                  <a:pt x="103" y="97"/>
                  <a:pt x="84" y="43"/>
                  <a:pt x="51" y="0"/>
                </a:cubicBezTo>
                <a:cubicBezTo>
                  <a:pt x="19" y="43"/>
                  <a:pt x="0" y="97"/>
                  <a:pt x="0" y="154"/>
                </a:cubicBezTo>
              </a:path>
            </a:pathLst>
          </a:custGeom>
          <a:solidFill>
            <a:schemeClr val="accent1">
              <a:alpha val="100000"/>
            </a:schemeClr>
          </a:solidFill>
        </p:spPr>
      </p:sp>
      <p:sp>
        <p:nvSpPr>
          <p:cNvPr id="7" name="TextBox 7"/>
          <p:cNvSpPr txBox="1"/>
          <p:nvPr/>
        </p:nvSpPr>
        <p:spPr>
          <a:xfrm>
            <a:off x="463378" y="4535812"/>
            <a:ext cx="2931336" cy="490334"/>
          </a:xfrm>
          <a:prstGeom prst="rect">
            <a:avLst/>
          </a:prstGeom>
        </p:spPr>
        <p:txBody>
          <a:bodyPr vert="horz" wrap="square" lIns="66008" tIns="33052" rIns="66008" bIns="33052" rtlCol="0" anchor="ctr" anchorCtr="0">
            <a:noAutofit/>
          </a:bodyPr>
          <a:lstStyle/>
          <a:p>
            <a:pPr algn="ctr">
              <a:lnSpc>
                <a:spcPct val="120000"/>
              </a:lnSpc>
            </a:pPr>
            <a:r>
              <a:rPr lang="en-US" sz="2100" b="1">
                <a:solidFill>
                  <a:schemeClr val="accent1">
                    <a:alpha val="100000"/>
                  </a:schemeClr>
                </a:solidFill>
                <a:latin typeface="Noto Sans SC"/>
                <a:ea typeface="Noto Sans SC"/>
                <a:cs typeface="Noto Sans SC"/>
              </a:rPr>
              <a:t>Full Employee Participation</a:t>
            </a:r>
            <a:endParaRPr lang="en-US" sz="2100" b="1">
              <a:solidFill>
                <a:schemeClr val="accent1">
                  <a:alpha val="100000"/>
                </a:schemeClr>
              </a:solidFill>
              <a:latin typeface="Noto Sans SC"/>
              <a:ea typeface="Noto Sans SC"/>
              <a:cs typeface="Noto Sans SC"/>
            </a:endParaRPr>
          </a:p>
        </p:txBody>
      </p:sp>
      <p:sp>
        <p:nvSpPr>
          <p:cNvPr id="8" name="TextBox 8"/>
          <p:cNvSpPr txBox="1"/>
          <p:nvPr/>
        </p:nvSpPr>
        <p:spPr>
          <a:xfrm>
            <a:off x="449597" y="5004954"/>
            <a:ext cx="2931336" cy="1398504"/>
          </a:xfrm>
          <a:prstGeom prst="rect">
            <a:avLst/>
          </a:prstGeom>
        </p:spPr>
        <p:txBody>
          <a:bodyPr vert="horz" wrap="square" lIns="66008" tIns="33052" rIns="66008" bIns="33052" rtlCol="0" anchor="t" anchorCtr="0">
            <a:noAutofit/>
          </a:bodyPr>
          <a:lstStyle/>
          <a:p>
            <a:pPr algn="ctr">
              <a:lnSpc>
                <a:spcPct val="140000"/>
              </a:lnSpc>
            </a:pPr>
            <a:r>
              <a:rPr lang="en-US" sz="1400">
                <a:solidFill>
                  <a:schemeClr val="dk1">
                    <a:alpha val="100000"/>
                  </a:schemeClr>
                </a:solidFill>
                <a:latin typeface="Noto Sans SC"/>
                <a:ea typeface="Noto Sans SC"/>
                <a:cs typeface="Noto Sans SC"/>
              </a:rPr>
              <a:t>Kaizen emphasizes comprehensive participation from top managers to front-line employees, and achieves continuous improvement through small steps to ensure that every link can be optimized.</a:t>
            </a:r>
            <a:endParaRPr lang="en-US" sz="1400">
              <a:solidFill>
                <a:schemeClr val="dk1">
                  <a:alpha val="100000"/>
                </a:schemeClr>
              </a:solidFill>
              <a:latin typeface="Noto Sans SC"/>
              <a:ea typeface="Noto Sans SC"/>
              <a:cs typeface="Noto Sans SC"/>
            </a:endParaRPr>
          </a:p>
        </p:txBody>
      </p:sp>
      <p:sp>
        <p:nvSpPr>
          <p:cNvPr id="9" name="TextBox 9"/>
          <p:cNvSpPr txBox="1"/>
          <p:nvPr/>
        </p:nvSpPr>
        <p:spPr>
          <a:xfrm>
            <a:off x="1288216" y="2422580"/>
            <a:ext cx="2931336" cy="490334"/>
          </a:xfrm>
          <a:prstGeom prst="rect">
            <a:avLst/>
          </a:prstGeom>
        </p:spPr>
        <p:txBody>
          <a:bodyPr vert="horz" wrap="square" lIns="66008" tIns="33052" rIns="66008" bIns="33052" rtlCol="0" anchor="ctr" anchorCtr="0">
            <a:noAutofit/>
          </a:bodyPr>
          <a:lstStyle/>
          <a:p>
            <a:pPr algn="ctr">
              <a:lnSpc>
                <a:spcPct val="120000"/>
              </a:lnSpc>
            </a:pPr>
            <a:r>
              <a:rPr lang="en-US" sz="2100" b="1">
                <a:solidFill>
                  <a:schemeClr val="accent1">
                    <a:alpha val="100000"/>
                  </a:schemeClr>
                </a:solidFill>
                <a:latin typeface="Noto Sans SC"/>
                <a:ea typeface="Noto Sans SC"/>
                <a:cs typeface="Noto Sans SC"/>
              </a:rPr>
              <a:t>Focus on small improvements</a:t>
            </a:r>
            <a:endParaRPr lang="en-US" sz="2100" b="1">
              <a:solidFill>
                <a:schemeClr val="accent1">
                  <a:alpha val="100000"/>
                </a:schemeClr>
              </a:solidFill>
              <a:latin typeface="Noto Sans SC"/>
              <a:ea typeface="Noto Sans SC"/>
              <a:cs typeface="Noto Sans SC"/>
            </a:endParaRPr>
          </a:p>
        </p:txBody>
      </p:sp>
      <p:sp>
        <p:nvSpPr>
          <p:cNvPr id="10" name="TextBox 10"/>
          <p:cNvSpPr txBox="1"/>
          <p:nvPr/>
        </p:nvSpPr>
        <p:spPr>
          <a:xfrm>
            <a:off x="1274435" y="2891723"/>
            <a:ext cx="2931336" cy="1398504"/>
          </a:xfrm>
          <a:prstGeom prst="rect">
            <a:avLst/>
          </a:prstGeom>
        </p:spPr>
        <p:txBody>
          <a:bodyPr vert="horz" wrap="square" lIns="66008" tIns="33052" rIns="66008" bIns="33052" rtlCol="0" anchor="t" anchorCtr="0">
            <a:noAutofit/>
          </a:bodyPr>
          <a:lstStyle/>
          <a:p>
            <a:pPr algn="ctr">
              <a:lnSpc>
                <a:spcPct val="140000"/>
              </a:lnSpc>
            </a:pPr>
            <a:r>
              <a:rPr lang="en-US" sz="1400">
                <a:solidFill>
                  <a:schemeClr val="dk1">
                    <a:alpha val="100000"/>
                  </a:schemeClr>
                </a:solidFill>
                <a:latin typeface="Noto Sans SC"/>
                <a:ea typeface="Noto Sans SC"/>
                <a:cs typeface="Noto Sans SC"/>
              </a:rPr>
              <a:t>Unlike large-scale changes, Kaizen focuses on accumulating significant efficiency improvements through countless small improvements, such as adjusting workstation layout to reduce wasted movement.</a:t>
            </a:r>
            <a:endParaRPr lang="en-US" sz="1400">
              <a:solidFill>
                <a:schemeClr val="dk1">
                  <a:alpha val="100000"/>
                </a:schemeClr>
              </a:solidFill>
              <a:latin typeface="Noto Sans SC"/>
              <a:ea typeface="Noto Sans SC"/>
              <a:cs typeface="Noto Sans SC"/>
            </a:endParaRPr>
          </a:p>
        </p:txBody>
      </p:sp>
      <p:sp>
        <p:nvSpPr>
          <p:cNvPr id="11" name="TextBox 11"/>
          <p:cNvSpPr txBox="1"/>
          <p:nvPr/>
        </p:nvSpPr>
        <p:spPr>
          <a:xfrm>
            <a:off x="4540944" y="1591726"/>
            <a:ext cx="3020092" cy="490334"/>
          </a:xfrm>
          <a:prstGeom prst="rect">
            <a:avLst/>
          </a:prstGeom>
        </p:spPr>
        <p:txBody>
          <a:bodyPr vert="horz" wrap="square" lIns="66008" tIns="33052" rIns="66008" bIns="33052" rtlCol="0" anchor="ctr" anchorCtr="0">
            <a:noAutofit/>
          </a:bodyPr>
          <a:lstStyle/>
          <a:p>
            <a:pPr algn="ctr">
              <a:lnSpc>
                <a:spcPct val="120000"/>
              </a:lnSpc>
            </a:pPr>
            <a:r>
              <a:rPr lang="en-US" sz="2100" b="1">
                <a:solidFill>
                  <a:schemeClr val="accent1">
                    <a:alpha val="100000"/>
                  </a:schemeClr>
                </a:solidFill>
                <a:latin typeface="Noto Sans SC"/>
                <a:ea typeface="Noto Sans SC"/>
                <a:cs typeface="Noto Sans SC"/>
              </a:rPr>
              <a:t>Standardized process</a:t>
            </a:r>
            <a:endParaRPr lang="en-US" sz="2100" b="1">
              <a:solidFill>
                <a:schemeClr val="accent1">
                  <a:alpha val="100000"/>
                </a:schemeClr>
              </a:solidFill>
              <a:latin typeface="Noto Sans SC"/>
              <a:ea typeface="Noto Sans SC"/>
              <a:cs typeface="Noto Sans SC"/>
            </a:endParaRPr>
          </a:p>
        </p:txBody>
      </p:sp>
      <p:sp>
        <p:nvSpPr>
          <p:cNvPr id="12" name="TextBox 12"/>
          <p:cNvSpPr txBox="1"/>
          <p:nvPr/>
        </p:nvSpPr>
        <p:spPr>
          <a:xfrm>
            <a:off x="4564095" y="2060868"/>
            <a:ext cx="2931336" cy="1398504"/>
          </a:xfrm>
          <a:prstGeom prst="rect">
            <a:avLst/>
          </a:prstGeom>
        </p:spPr>
        <p:txBody>
          <a:bodyPr vert="horz" wrap="square" lIns="66008" tIns="33052" rIns="66008" bIns="33052" rtlCol="0" anchor="t" anchorCtr="0">
            <a:noAutofit/>
          </a:bodyPr>
          <a:lstStyle/>
          <a:p>
            <a:pPr algn="ctr">
              <a:lnSpc>
                <a:spcPct val="140000"/>
              </a:lnSpc>
            </a:pPr>
            <a:r>
              <a:rPr lang="en-US" sz="1400">
                <a:solidFill>
                  <a:schemeClr val="dk1">
                    <a:alpha val="100000"/>
                  </a:schemeClr>
                </a:solidFill>
                <a:latin typeface="Noto Sans SC"/>
                <a:ea typeface="Noto Sans SC"/>
                <a:cs typeface="Noto Sans SC"/>
              </a:rPr>
              <a:t>After each improvement, the standardized work instructions must be updated in a timely manner to ensure that the improvement results are solidified and promoted to other similar links.</a:t>
            </a:r>
            <a:endParaRPr lang="en-US" sz="1400">
              <a:solidFill>
                <a:schemeClr val="dk1">
                  <a:alpha val="100000"/>
                </a:schemeClr>
              </a:solidFill>
              <a:latin typeface="Noto Sans SC"/>
              <a:ea typeface="Noto Sans SC"/>
              <a:cs typeface="Noto Sans SC"/>
            </a:endParaRPr>
          </a:p>
        </p:txBody>
      </p:sp>
      <p:sp>
        <p:nvSpPr>
          <p:cNvPr id="13" name="TextBox 13"/>
          <p:cNvSpPr txBox="1"/>
          <p:nvPr/>
        </p:nvSpPr>
        <p:spPr>
          <a:xfrm>
            <a:off x="8261908" y="2422580"/>
            <a:ext cx="2931336" cy="490334"/>
          </a:xfrm>
          <a:prstGeom prst="rect">
            <a:avLst/>
          </a:prstGeom>
        </p:spPr>
        <p:txBody>
          <a:bodyPr vert="horz" wrap="square" lIns="66008" tIns="33052" rIns="66008" bIns="33052" rtlCol="0" anchor="ctr" anchorCtr="0">
            <a:noAutofit/>
          </a:bodyPr>
          <a:lstStyle/>
          <a:p>
            <a:pPr algn="ctr">
              <a:lnSpc>
                <a:spcPct val="120000"/>
              </a:lnSpc>
            </a:pPr>
            <a:r>
              <a:rPr lang="en-US" sz="2100" b="1">
                <a:solidFill>
                  <a:schemeClr val="accent1">
                    <a:alpha val="100000"/>
                  </a:schemeClr>
                </a:solidFill>
                <a:latin typeface="Noto Sans SC"/>
                <a:ea typeface="Noto Sans SC"/>
                <a:cs typeface="Noto Sans SC"/>
              </a:rPr>
              <a:t>Continuous training</a:t>
            </a:r>
            <a:endParaRPr lang="en-US" sz="2100" b="1">
              <a:solidFill>
                <a:schemeClr val="accent1">
                  <a:alpha val="100000"/>
                </a:schemeClr>
              </a:solidFill>
              <a:latin typeface="Noto Sans SC"/>
              <a:ea typeface="Noto Sans SC"/>
              <a:cs typeface="Noto Sans SC"/>
            </a:endParaRPr>
          </a:p>
        </p:txBody>
      </p:sp>
      <p:sp>
        <p:nvSpPr>
          <p:cNvPr id="14" name="TextBox 14"/>
          <p:cNvSpPr txBox="1"/>
          <p:nvPr/>
        </p:nvSpPr>
        <p:spPr>
          <a:xfrm>
            <a:off x="8248127" y="2891723"/>
            <a:ext cx="2931336" cy="1398504"/>
          </a:xfrm>
          <a:prstGeom prst="rect">
            <a:avLst/>
          </a:prstGeom>
        </p:spPr>
        <p:txBody>
          <a:bodyPr vert="horz" wrap="square" lIns="66008" tIns="33052" rIns="66008" bIns="33052" rtlCol="0" anchor="t" anchorCtr="0">
            <a:noAutofit/>
          </a:bodyPr>
          <a:lstStyle/>
          <a:p>
            <a:pPr algn="ctr">
              <a:lnSpc>
                <a:spcPct val="140000"/>
              </a:lnSpc>
            </a:pPr>
            <a:r>
              <a:rPr lang="en-US" sz="1400">
                <a:solidFill>
                  <a:schemeClr val="dk1">
                    <a:alpha val="100000"/>
                  </a:schemeClr>
                </a:solidFill>
                <a:latin typeface="Noto Sans SC"/>
                <a:ea typeface="Noto Sans SC"/>
                <a:cs typeface="Noto Sans SC"/>
              </a:rPr>
              <a:t>Regularly organize employees to participate in training on Kaizen tools and methods, such as 5S management, value stream map analysis, etc., to improve the team's problem discovery and solution capabilities.</a:t>
            </a:r>
            <a:endParaRPr lang="en-US" sz="1400">
              <a:solidFill>
                <a:schemeClr val="dk1">
                  <a:alpha val="100000"/>
                </a:schemeClr>
              </a:solidFill>
              <a:latin typeface="Noto Sans SC"/>
              <a:ea typeface="Noto Sans SC"/>
              <a:cs typeface="Noto Sans SC"/>
            </a:endParaRPr>
          </a:p>
        </p:txBody>
      </p:sp>
      <p:sp>
        <p:nvSpPr>
          <p:cNvPr id="15" name="TextBox 15"/>
          <p:cNvSpPr txBox="1"/>
          <p:nvPr/>
        </p:nvSpPr>
        <p:spPr>
          <a:xfrm>
            <a:off x="8814029" y="4535812"/>
            <a:ext cx="2931336" cy="490334"/>
          </a:xfrm>
          <a:prstGeom prst="rect">
            <a:avLst/>
          </a:prstGeom>
        </p:spPr>
        <p:txBody>
          <a:bodyPr vert="horz" wrap="square" lIns="66008" tIns="33052" rIns="66008" bIns="33052" rtlCol="0" anchor="ctr" anchorCtr="0">
            <a:noAutofit/>
          </a:bodyPr>
          <a:lstStyle/>
          <a:p>
            <a:pPr algn="ctr">
              <a:lnSpc>
                <a:spcPct val="120000"/>
              </a:lnSpc>
            </a:pPr>
            <a:r>
              <a:rPr lang="en-US" sz="2100" b="1">
                <a:solidFill>
                  <a:schemeClr val="accent1">
                    <a:alpha val="100000"/>
                  </a:schemeClr>
                </a:solidFill>
                <a:latin typeface="Noto Sans SC"/>
                <a:ea typeface="Noto Sans SC"/>
                <a:cs typeface="Noto Sans SC"/>
              </a:rPr>
              <a:t>Visual Kanban</a:t>
            </a:r>
            <a:endParaRPr lang="en-US" sz="2100" b="1">
              <a:solidFill>
                <a:schemeClr val="accent1">
                  <a:alpha val="100000"/>
                </a:schemeClr>
              </a:solidFill>
              <a:latin typeface="Noto Sans SC"/>
              <a:ea typeface="Noto Sans SC"/>
              <a:cs typeface="Noto Sans SC"/>
            </a:endParaRPr>
          </a:p>
        </p:txBody>
      </p:sp>
      <p:sp>
        <p:nvSpPr>
          <p:cNvPr id="16" name="TextBox 16"/>
          <p:cNvSpPr txBox="1"/>
          <p:nvPr/>
        </p:nvSpPr>
        <p:spPr>
          <a:xfrm>
            <a:off x="8800248" y="5004954"/>
            <a:ext cx="2931336" cy="1398504"/>
          </a:xfrm>
          <a:prstGeom prst="rect">
            <a:avLst/>
          </a:prstGeom>
        </p:spPr>
        <p:txBody>
          <a:bodyPr vert="horz" wrap="square" lIns="66008" tIns="33052" rIns="66008" bIns="33052" rtlCol="0" anchor="t" anchorCtr="0">
            <a:noAutofit/>
          </a:bodyPr>
          <a:lstStyle/>
          <a:p>
            <a:pPr algn="ctr">
              <a:lnSpc>
                <a:spcPct val="140000"/>
              </a:lnSpc>
            </a:pPr>
            <a:r>
              <a:rPr lang="en-US" sz="1400">
                <a:solidFill>
                  <a:schemeClr val="dk1">
                    <a:alpha val="100000"/>
                  </a:schemeClr>
                </a:solidFill>
                <a:latin typeface="Noto Sans SC"/>
                <a:ea typeface="Noto Sans SC"/>
                <a:cs typeface="Noto Sans SC"/>
              </a:rPr>
              <a:t>Display improvement progress and results in real time through Kanban management, create a cultural atmosphere of continuous improvement, and encourage employees to proactively propose improvement suggestions.</a:t>
            </a:r>
            <a:endParaRPr lang="en-US" sz="1400">
              <a:solidFill>
                <a:schemeClr val="dk1">
                  <a:alpha val="100000"/>
                </a:schemeClr>
              </a:solidFill>
              <a:latin typeface="Noto Sans SC"/>
              <a:ea typeface="Noto Sans SC"/>
              <a:cs typeface="Noto Sans SC"/>
            </a:endParaRPr>
          </a:p>
        </p:txBody>
      </p:sp>
      <p:sp>
        <p:nvSpPr>
          <p:cNvPr id="17" name="TextBox 17"/>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Kaizen continuous improvement</a:t>
            </a:r>
            <a:endParaRPr lang="en-US" sz="3000" b="1">
              <a:solidFill>
                <a:schemeClr val="dk2">
                  <a:alpha val="100000"/>
                </a:schemeClr>
              </a:solidFill>
              <a:latin typeface="Noto Sans SC"/>
              <a:ea typeface="Noto Sans SC"/>
              <a:cs typeface="Noto Sans SC"/>
            </a:endParaRPr>
          </a:p>
        </p:txBody>
      </p:sp>
      <p:sp>
        <p:nvSpPr>
          <p:cNvPr id="18" name="TextBox 18"/>
          <p:cNvSpPr txBox="1"/>
          <p:nvPr/>
        </p:nvSpPr>
        <p:spPr>
          <a:xfrm>
            <a:off x="3794737" y="5266000"/>
            <a:ext cx="84963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rgbClr val="FFFFFF">
                    <a:alpha val="100000"/>
                  </a:srgbClr>
                </a:solidFill>
                <a:latin typeface="Noto Sans SC"/>
                <a:ea typeface="Noto Sans SC"/>
                <a:cs typeface="Noto Sans SC"/>
              </a:rPr>
              <a:t>01</a:t>
            </a:r>
            <a:endParaRPr lang="en-US" sz="2400">
              <a:solidFill>
                <a:srgbClr val="FFFFFF">
                  <a:alpha val="100000"/>
                </a:srgbClr>
              </a:solidFill>
              <a:latin typeface="Noto Sans SC"/>
              <a:ea typeface="Noto Sans SC"/>
              <a:cs typeface="Noto Sans SC"/>
            </a:endParaRPr>
          </a:p>
        </p:txBody>
      </p:sp>
      <p:sp>
        <p:nvSpPr>
          <p:cNvPr id="19" name="TextBox 19"/>
          <p:cNvSpPr txBox="1"/>
          <p:nvPr/>
        </p:nvSpPr>
        <p:spPr>
          <a:xfrm>
            <a:off x="4527163" y="4396796"/>
            <a:ext cx="84963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rgbClr val="FFFFFF">
                    <a:alpha val="100000"/>
                  </a:srgbClr>
                </a:solidFill>
                <a:latin typeface="Noto Sans SC"/>
                <a:ea typeface="Noto Sans SC"/>
                <a:cs typeface="Noto Sans SC"/>
              </a:rPr>
              <a:t>02</a:t>
            </a:r>
            <a:endParaRPr lang="en-US" sz="2400">
              <a:solidFill>
                <a:srgbClr val="FFFFFF">
                  <a:alpha val="100000"/>
                </a:srgbClr>
              </a:solidFill>
              <a:latin typeface="Noto Sans SC"/>
              <a:ea typeface="Noto Sans SC"/>
              <a:cs typeface="Noto Sans SC"/>
            </a:endParaRPr>
          </a:p>
        </p:txBody>
      </p:sp>
      <p:sp>
        <p:nvSpPr>
          <p:cNvPr id="20" name="TextBox 20"/>
          <p:cNvSpPr txBox="1"/>
          <p:nvPr/>
        </p:nvSpPr>
        <p:spPr>
          <a:xfrm>
            <a:off x="5607298" y="4073042"/>
            <a:ext cx="84963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rgbClr val="FFFFFF">
                    <a:alpha val="100000"/>
                  </a:srgbClr>
                </a:solidFill>
                <a:latin typeface="Noto Sans SC"/>
                <a:ea typeface="Noto Sans SC"/>
                <a:cs typeface="Noto Sans SC"/>
              </a:rPr>
              <a:t>03</a:t>
            </a:r>
            <a:endParaRPr lang="en-US" sz="2400">
              <a:solidFill>
                <a:srgbClr val="FFFFFF">
                  <a:alpha val="100000"/>
                </a:srgbClr>
              </a:solidFill>
              <a:latin typeface="Noto Sans SC"/>
              <a:ea typeface="Noto Sans SC"/>
              <a:cs typeface="Noto Sans SC"/>
            </a:endParaRPr>
          </a:p>
        </p:txBody>
      </p:sp>
      <p:sp>
        <p:nvSpPr>
          <p:cNvPr id="21" name="TextBox 21"/>
          <p:cNvSpPr txBox="1"/>
          <p:nvPr/>
        </p:nvSpPr>
        <p:spPr>
          <a:xfrm>
            <a:off x="6697625" y="4396796"/>
            <a:ext cx="84963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rgbClr val="FFFFFF">
                    <a:alpha val="100000"/>
                  </a:srgbClr>
                </a:solidFill>
                <a:latin typeface="Noto Sans SC"/>
                <a:ea typeface="Noto Sans SC"/>
                <a:cs typeface="Noto Sans SC"/>
              </a:rPr>
              <a:t>04</a:t>
            </a:r>
            <a:endParaRPr lang="en-US" sz="2400">
              <a:solidFill>
                <a:srgbClr val="FFFFFF">
                  <a:alpha val="100000"/>
                </a:srgbClr>
              </a:solidFill>
              <a:latin typeface="Noto Sans SC"/>
              <a:ea typeface="Noto Sans SC"/>
              <a:cs typeface="Noto Sans SC"/>
            </a:endParaRPr>
          </a:p>
        </p:txBody>
      </p:sp>
      <p:sp>
        <p:nvSpPr>
          <p:cNvPr id="22" name="TextBox 22"/>
          <p:cNvSpPr txBox="1"/>
          <p:nvPr/>
        </p:nvSpPr>
        <p:spPr>
          <a:xfrm>
            <a:off x="7495431" y="5266000"/>
            <a:ext cx="84963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rgbClr val="FFFFFF">
                    <a:alpha val="100000"/>
                  </a:srgbClr>
                </a:solidFill>
                <a:latin typeface="Noto Sans SC"/>
                <a:ea typeface="Noto Sans SC"/>
                <a:cs typeface="Noto Sans SC"/>
              </a:rPr>
              <a:t>05</a:t>
            </a:r>
            <a:endParaRPr lang="en-US" sz="2400">
              <a:solidFill>
                <a:srgbClr val="FFFFFF">
                  <a:alpha val="100000"/>
                </a:srgbClr>
              </a:solidFill>
              <a:latin typeface="Noto Sans SC"/>
              <a:ea typeface="Noto Sans SC"/>
              <a:cs typeface="Noto Sans SC"/>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5989345" y="1687996"/>
            <a:ext cx="5229225" cy="3819525"/>
          </a:xfrm>
          <a:prstGeom prst="rect">
            <a:avLst/>
          </a:prstGeom>
        </p:spPr>
        <p:txBody>
          <a:bodyPr vert="horz" wrap="square" lIns="123825" tIns="123825" rIns="57150" bIns="123825" rtlCol="0" anchor="t" anchorCtr="0">
            <a:normAutofit/>
          </a:bodyPr>
          <a:lstStyle/>
          <a:p>
            <a:pPr marL="228600" lvl="1" indent="-228600">
              <a:lnSpc>
                <a:spcPct val="150000"/>
              </a:lnSpc>
              <a:buFont typeface="Arial" panose="020B0604020202090204"/>
              <a:buChar char="•"/>
            </a:pPr>
            <a:r>
              <a:rPr lang="en-US" sz="1425" b="1">
                <a:solidFill>
                  <a:schemeClr val="dk1">
                    <a:alpha val="100000"/>
                  </a:schemeClr>
                </a:solidFill>
                <a:latin typeface="Noto Sans SC"/>
                <a:ea typeface="Noto Sans SC"/>
                <a:cs typeface="Noto Sans SC"/>
              </a:rPr>
              <a:t>Quality cost visualization</a:t>
            </a:r>
            <a:r>
              <a:rPr lang="en-US" sz="1425">
                <a:solidFill>
                  <a:schemeClr val="dk1">
                    <a:alpha val="100000"/>
                  </a:schemeClr>
                </a:solidFill>
                <a:latin typeface="Noto Sans SC"/>
                <a:ea typeface="Noto Sans SC"/>
                <a:cs typeface="Noto Sans SC"/>
              </a:rPr>
              <a:t>: The waste of defective repairs directly erodes profit margins, and quality cost accounting needs to be used to promote the quality awareness of all employees.</a:t>
            </a:r>
            <a:endParaRPr lang="en-US" sz="1425">
              <a:solidFill>
                <a:schemeClr val="dk1">
                  <a:alpha val="100000"/>
                </a:schemeClr>
              </a:solidFill>
              <a:latin typeface="Noto Sans SC"/>
              <a:ea typeface="Noto Sans SC"/>
              <a:cs typeface="Noto Sans SC"/>
            </a:endParaRPr>
          </a:p>
          <a:p>
            <a:pPr marL="228600" lvl="1" indent="-228600">
              <a:lnSpc>
                <a:spcPct val="150000"/>
              </a:lnSpc>
              <a:buFont typeface="Arial" panose="020B0604020202090204"/>
              <a:buChar char="•"/>
            </a:pPr>
            <a:r>
              <a:rPr lang="en-US" sz="1425" b="1">
                <a:solidFill>
                  <a:schemeClr val="dk1">
                    <a:alpha val="100000"/>
                  </a:schemeClr>
                </a:solidFill>
                <a:latin typeface="Noto Sans SC"/>
                <a:ea typeface="Noto Sans SC"/>
                <a:cs typeface="Noto Sans SC"/>
              </a:rPr>
              <a:t>Dialectics of Process Accuracy</a:t>
            </a:r>
            <a:r>
              <a:rPr lang="en-US" sz="1425">
                <a:solidFill>
                  <a:schemeClr val="dk1">
                    <a:alpha val="100000"/>
                  </a:schemeClr>
                </a:solidFill>
                <a:latin typeface="Noto Sans SC"/>
                <a:ea typeface="Noto Sans SC"/>
                <a:cs typeface="Noto Sans SC"/>
              </a:rPr>
              <a:t>: Over-processing reflects excess technology, and a customer demand-oriented process standard system should be established.</a:t>
            </a:r>
            <a:endParaRPr lang="en-US" sz="1425">
              <a:solidFill>
                <a:schemeClr val="dk1">
                  <a:alpha val="100000"/>
                </a:schemeClr>
              </a:solidFill>
              <a:latin typeface="Noto Sans SC"/>
              <a:ea typeface="Noto Sans SC"/>
              <a:cs typeface="Noto Sans SC"/>
            </a:endParaRPr>
          </a:p>
          <a:p>
            <a:pPr marL="228600" lvl="1" indent="-228600">
              <a:lnSpc>
                <a:spcPct val="150000"/>
              </a:lnSpc>
              <a:buFont typeface="Arial" panose="020B0604020202090204"/>
              <a:buChar char="•"/>
            </a:pPr>
            <a:r>
              <a:rPr lang="en-US" sz="1425" b="1">
                <a:solidFill>
                  <a:schemeClr val="dk1">
                    <a:alpha val="100000"/>
                  </a:schemeClr>
                </a:solidFill>
                <a:latin typeface="Noto Sans SC"/>
                <a:ea typeface="Noto Sans SC"/>
                <a:cs typeface="Noto Sans SC"/>
              </a:rPr>
              <a:t>micro-movement economics</a:t>
            </a:r>
            <a:r>
              <a:rPr lang="en-US" sz="1425">
                <a:solidFill>
                  <a:schemeClr val="dk1">
                    <a:alpha val="100000"/>
                  </a:schemeClr>
                </a:solidFill>
                <a:latin typeface="Noto Sans SC"/>
                <a:ea typeface="Noto Sans SC"/>
                <a:cs typeface="Noto Sans SC"/>
              </a:rPr>
              <a:t>: The cumulative effect of 12 types of action waste is significant, and the optimization of IE techniques can increase human efficiency by more than 15%.</a:t>
            </a:r>
            <a:endParaRPr lang="en-US" sz="1425">
              <a:solidFill>
                <a:schemeClr val="dk1">
                  <a:alpha val="100000"/>
                </a:schemeClr>
              </a:solidFill>
              <a:latin typeface="Noto Sans SC"/>
              <a:ea typeface="Noto Sans SC"/>
              <a:cs typeface="Noto Sans SC"/>
            </a:endParaRPr>
          </a:p>
          <a:p>
            <a:pPr marL="228600" lvl="1" indent="-228600">
              <a:lnSpc>
                <a:spcPct val="150000"/>
              </a:lnSpc>
              <a:buFont typeface="Arial" panose="020B0604020202090204"/>
              <a:buChar char="•"/>
            </a:pPr>
            <a:r>
              <a:rPr lang="en-US" sz="1425" b="1">
                <a:solidFill>
                  <a:schemeClr val="dk1">
                    <a:alpha val="100000"/>
                  </a:schemeClr>
                </a:solidFill>
                <a:latin typeface="Noto Sans SC"/>
                <a:ea typeface="Noto Sans SC"/>
                <a:cs typeface="Noto Sans SC"/>
              </a:rPr>
              <a:t>Logistics value reconstruction</a:t>
            </a:r>
            <a:r>
              <a:rPr lang="en-US" sz="1425">
                <a:solidFill>
                  <a:schemeClr val="dk1">
                    <a:alpha val="100000"/>
                  </a:schemeClr>
                </a:solidFill>
                <a:latin typeface="Noto Sans SC"/>
                <a:ea typeface="Noto Sans SC"/>
                <a:cs typeface="Noto Sans SC"/>
              </a:rPr>
              <a:t>: Handling waste exposes factory layout defects, and value stream map analysis is a key tool for improvement.</a:t>
            </a:r>
            <a:endParaRPr lang="en-US" sz="1425">
              <a:solidFill>
                <a:schemeClr val="dk1">
                  <a:alpha val="100000"/>
                </a:schemeClr>
              </a:solidFill>
              <a:latin typeface="Noto Sans SC"/>
              <a:ea typeface="Noto Sans SC"/>
              <a:cs typeface="Noto Sans SC"/>
            </a:endParaRPr>
          </a:p>
          <a:p>
            <a:pPr marL="228600" lvl="1" indent="-228600">
              <a:lnSpc>
                <a:spcPct val="150000"/>
              </a:lnSpc>
              <a:buFont typeface="Arial" panose="020B0604020202090204"/>
              <a:buChar char="•"/>
            </a:pPr>
            <a:r>
              <a:rPr lang="en-US" sz="1425" b="1">
                <a:solidFill>
                  <a:schemeClr val="dk1">
                    <a:alpha val="100000"/>
                  </a:schemeClr>
                </a:solidFill>
                <a:latin typeface="Noto Sans SC"/>
                <a:ea typeface="Noto Sans SC"/>
                <a:cs typeface="Noto Sans SC"/>
              </a:rPr>
              <a:t>Inventory paradox cracked</a:t>
            </a:r>
            <a:r>
              <a:rPr lang="en-US" sz="1425">
                <a:solidFill>
                  <a:schemeClr val="dk1">
                    <a:alpha val="100000"/>
                  </a:schemeClr>
                </a:solidFill>
                <a:latin typeface="Noto Sans SC"/>
                <a:ea typeface="Noto Sans SC"/>
                <a:cs typeface="Noto Sans SC"/>
              </a:rPr>
              <a:t>: Inventory buffering masks problems, and the vicious cycle needs to be broken through balanced production.</a:t>
            </a:r>
            <a:endParaRPr lang="en-US" sz="1425">
              <a:solidFill>
                <a:schemeClr val="dk1">
                  <a:alpha val="100000"/>
                </a:schemeClr>
              </a:solidFill>
              <a:latin typeface="Noto Sans SC"/>
              <a:ea typeface="Noto Sans SC"/>
              <a:cs typeface="Noto Sans SC"/>
            </a:endParaRPr>
          </a:p>
        </p:txBody>
      </p:sp>
      <p:graphicFrame>
        <p:nvGraphicFramePr>
          <p:cNvPr id="3" name="Table 3"/>
          <p:cNvGraphicFramePr>
            <a:graphicFrameLocks noGrp="1"/>
          </p:cNvGraphicFramePr>
          <p:nvPr/>
        </p:nvGraphicFramePr>
        <p:xfrm>
          <a:off x="571500" y="1857375"/>
          <a:ext cx="5086350" cy="3448050"/>
        </p:xfrm>
        <a:graphic>
          <a:graphicData uri="http://schemas.openxmlformats.org/drawingml/2006/table">
            <a:tbl>
              <a:tblPr firstRow="1" bandRow="1">
                <a:tableStyleId>{5C22544A-7EE6-4342-B048-85BDC9FD1C3A}</a:tableStyleId>
              </a:tblPr>
              <a:tblGrid>
                <a:gridCol w="1695450"/>
                <a:gridCol w="1695450"/>
                <a:gridCol w="1695450"/>
              </a:tblGrid>
              <a:tr h="254000">
                <a:tc>
                  <a:txBody>
                    <a:bodyPr rtlCol="0"/>
                    <a:lstStyle/>
                    <a:p>
                      <a:pPr algn="l">
                        <a:defRPr/>
                      </a:pPr>
                      <a:r>
                        <a:rPr lang="en-US" sz="900">
                          <a:solidFill>
                            <a:srgbClr val="000000">
                              <a:alpha val="100000"/>
                            </a:srgbClr>
                          </a:solidFill>
                        </a:rPr>
                        <a:t>waste type</a:t>
                      </a:r>
                      <a:endParaRPr lang="en-US" sz="1100"/>
                    </a:p>
                  </a:txBody>
                  <a:tcPr anchor="t"/>
                </a:tc>
                <a:tc>
                  <a:txBody>
                    <a:bodyPr rtlCol="0"/>
                    <a:lstStyle/>
                    <a:p>
                      <a:pPr algn="l">
                        <a:defRPr/>
                      </a:pPr>
                      <a:r>
                        <a:rPr lang="en-US" sz="900">
                          <a:solidFill>
                            <a:srgbClr val="000000">
                              <a:alpha val="100000"/>
                            </a:srgbClr>
                          </a:solidFill>
                        </a:rPr>
                        <a:t>Specific performance</a:t>
                      </a:r>
                      <a:endParaRPr lang="en-US" sz="1100"/>
                    </a:p>
                  </a:txBody>
                  <a:tcPr anchor="t"/>
                </a:tc>
                <a:tc>
                  <a:txBody>
                    <a:bodyPr rtlCol="0"/>
                    <a:lstStyle/>
                    <a:p>
                      <a:pPr algn="l">
                        <a:defRPr/>
                      </a:pPr>
                      <a:r>
                        <a:rPr lang="en-US" sz="900">
                          <a:solidFill>
                            <a:srgbClr val="000000">
                              <a:alpha val="100000"/>
                            </a:srgbClr>
                          </a:solidFill>
                        </a:rPr>
                        <a:t>Improvement measures</a:t>
                      </a:r>
                      <a:endParaRPr lang="en-US" sz="1100"/>
                    </a:p>
                  </a:txBody>
                  <a:tcPr anchor="t"/>
                </a:tc>
              </a:tr>
              <a:tr h="254000">
                <a:tc>
                  <a:txBody>
                    <a:bodyPr rtlCol="0"/>
                    <a:lstStyle/>
                    <a:p>
                      <a:pPr algn="l">
                        <a:defRPr/>
                      </a:pPr>
                      <a:r>
                        <a:rPr lang="en-US" sz="900">
                          <a:solidFill>
                            <a:srgbClr val="000000">
                              <a:alpha val="100000"/>
                            </a:srgbClr>
                          </a:solidFill>
                        </a:rPr>
                        <a:t>Waste of bad repairs</a:t>
                      </a:r>
                      <a:endParaRPr lang="en-US" sz="1100"/>
                    </a:p>
                  </a:txBody>
                  <a:tcPr anchor="t"/>
                </a:tc>
                <a:tc>
                  <a:txBody>
                    <a:bodyPr rtlCol="0"/>
                    <a:lstStyle/>
                    <a:p>
                      <a:pPr algn="l">
                        <a:defRPr/>
                      </a:pPr>
                      <a:r>
                        <a:rPr lang="en-US" sz="900">
                          <a:solidFill>
                            <a:srgbClr val="000000">
                              <a:alpha val="100000"/>
                            </a:srgbClr>
                          </a:solidFill>
                        </a:rPr>
                        <a:t>Disposal of defective products results in loss of materials/man-hours and loss of credibility</a:t>
                      </a:r>
                      <a:endParaRPr lang="en-US" sz="1100"/>
                    </a:p>
                  </a:txBody>
                  <a:tcPr anchor="t"/>
                </a:tc>
                <a:tc>
                  <a:txBody>
                    <a:bodyPr rtlCol="0"/>
                    <a:lstStyle/>
                    <a:p>
                      <a:pPr algn="l">
                        <a:defRPr/>
                      </a:pPr>
                      <a:r>
                        <a:rPr lang="en-US" sz="900">
                          <a:solidFill>
                            <a:srgbClr val="000000">
                              <a:alpha val="100000"/>
                            </a:srgbClr>
                          </a:solidFill>
                        </a:rPr>
                        <a:t>Strengthen process quality control and establish error prevention mechanisms</a:t>
                      </a:r>
                      <a:endParaRPr lang="en-US" sz="1100"/>
                    </a:p>
                  </a:txBody>
                  <a:tcPr anchor="t"/>
                </a:tc>
              </a:tr>
              <a:tr h="254000">
                <a:tc>
                  <a:txBody>
                    <a:bodyPr rtlCol="0"/>
                    <a:lstStyle/>
                    <a:p>
                      <a:pPr algn="l">
                        <a:defRPr/>
                      </a:pPr>
                      <a:r>
                        <a:rPr lang="en-US" sz="900">
                          <a:solidFill>
                            <a:srgbClr val="000000">
                              <a:alpha val="100000"/>
                            </a:srgbClr>
                          </a:solidFill>
                        </a:rPr>
                        <a:t>Over processing and waste</a:t>
                      </a:r>
                      <a:endParaRPr lang="en-US" sz="1100"/>
                    </a:p>
                  </a:txBody>
                  <a:tcPr anchor="t"/>
                </a:tc>
                <a:tc>
                  <a:txBody>
                    <a:bodyPr rtlCol="0"/>
                    <a:lstStyle/>
                    <a:p>
                      <a:pPr algn="l">
                        <a:defRPr/>
                      </a:pPr>
                      <a:r>
                        <a:rPr lang="en-US" sz="900">
                          <a:solidFill>
                            <a:srgbClr val="000000">
                              <a:alpha val="100000"/>
                            </a:srgbClr>
                          </a:solidFill>
                        </a:rPr>
                        <a:t>Unnecessary high-precision processing and redundant energy consumption</a:t>
                      </a:r>
                      <a:endParaRPr lang="en-US" sz="1100"/>
                    </a:p>
                  </a:txBody>
                  <a:tcPr anchor="t"/>
                </a:tc>
                <a:tc>
                  <a:txBody>
                    <a:bodyPr rtlCol="0"/>
                    <a:lstStyle/>
                    <a:p>
                      <a:pPr algn="l">
                        <a:defRPr/>
                      </a:pPr>
                      <a:r>
                        <a:rPr lang="en-US" sz="900">
                          <a:solidFill>
                            <a:srgbClr val="000000">
                              <a:alpha val="100000"/>
                            </a:srgbClr>
                          </a:solidFill>
                        </a:rPr>
                        <a:t>Standardized process parameters to match actual customer needs</a:t>
                      </a:r>
                      <a:endParaRPr lang="en-US" sz="1100"/>
                    </a:p>
                  </a:txBody>
                  <a:tcPr anchor="t"/>
                </a:tc>
              </a:tr>
              <a:tr h="254000">
                <a:tc>
                  <a:txBody>
                    <a:bodyPr rtlCol="0"/>
                    <a:lstStyle/>
                    <a:p>
                      <a:pPr algn="l">
                        <a:defRPr/>
                      </a:pPr>
                      <a:r>
                        <a:rPr lang="en-US" sz="900">
                          <a:solidFill>
                            <a:srgbClr val="000000">
                              <a:alpha val="100000"/>
                            </a:srgbClr>
                          </a:solidFill>
                        </a:rPr>
                        <a:t>Wasted action</a:t>
                      </a:r>
                      <a:endParaRPr lang="en-US" sz="1100"/>
                    </a:p>
                  </a:txBody>
                  <a:tcPr anchor="t"/>
                </a:tc>
                <a:tc>
                  <a:txBody>
                    <a:bodyPr rtlCol="0"/>
                    <a:lstStyle/>
                    <a:p>
                      <a:pPr algn="l">
                        <a:defRPr/>
                      </a:pPr>
                      <a:r>
                        <a:rPr lang="en-US" sz="900">
                          <a:solidFill>
                            <a:srgbClr val="000000">
                              <a:alpha val="100000"/>
                            </a:srgbClr>
                          </a:solidFill>
                        </a:rPr>
                        <a:t>12 types of invalid actions (such as one hand idle/turning too large)</a:t>
                      </a:r>
                      <a:endParaRPr lang="en-US" sz="1100"/>
                    </a:p>
                  </a:txBody>
                  <a:tcPr anchor="t"/>
                </a:tc>
                <a:tc>
                  <a:txBody>
                    <a:bodyPr rtlCol="0"/>
                    <a:lstStyle/>
                    <a:p>
                      <a:pPr algn="l">
                        <a:defRPr/>
                      </a:pPr>
                      <a:r>
                        <a:rPr lang="en-US" sz="900">
                          <a:solidFill>
                            <a:srgbClr val="000000">
                              <a:alpha val="100000"/>
                            </a:srgbClr>
                          </a:solidFill>
                        </a:rPr>
                        <a:t>Implement the principle of action economy and optimize the layout of workstations</a:t>
                      </a:r>
                      <a:endParaRPr lang="en-US" sz="1100"/>
                    </a:p>
                  </a:txBody>
                  <a:tcPr anchor="t"/>
                </a:tc>
              </a:tr>
              <a:tr h="254000">
                <a:tc>
                  <a:txBody>
                    <a:bodyPr rtlCol="0"/>
                    <a:lstStyle/>
                    <a:p>
                      <a:pPr algn="l">
                        <a:defRPr/>
                      </a:pPr>
                      <a:r>
                        <a:rPr lang="en-US" sz="900">
                          <a:solidFill>
                            <a:srgbClr val="000000">
                              <a:alpha val="100000"/>
                            </a:srgbClr>
                          </a:solidFill>
                        </a:rPr>
                        <a:t>Moving waste</a:t>
                      </a:r>
                      <a:endParaRPr lang="en-US" sz="1100"/>
                    </a:p>
                  </a:txBody>
                  <a:tcPr anchor="t"/>
                </a:tc>
                <a:tc>
                  <a:txBody>
                    <a:bodyPr rtlCol="0"/>
                    <a:lstStyle/>
                    <a:p>
                      <a:pPr algn="l">
                        <a:defRPr/>
                      </a:pPr>
                      <a:r>
                        <a:rPr lang="en-US" sz="900">
                          <a:solidFill>
                            <a:srgbClr val="000000">
                              <a:alpha val="100000"/>
                            </a:srgbClr>
                          </a:solidFill>
                        </a:rPr>
                        <a:t>Invalid movement of materials leads to waste of space/time/manpower</a:t>
                      </a:r>
                      <a:endParaRPr lang="en-US" sz="1100"/>
                    </a:p>
                  </a:txBody>
                  <a:tcPr anchor="t"/>
                </a:tc>
                <a:tc>
                  <a:txBody>
                    <a:bodyPr rtlCol="0"/>
                    <a:lstStyle/>
                    <a:p>
                      <a:pPr algn="l">
                        <a:defRPr/>
                      </a:pPr>
                      <a:r>
                        <a:rPr lang="en-US" sz="900">
                          <a:solidFill>
                            <a:srgbClr val="000000">
                              <a:alpha val="100000"/>
                            </a:srgbClr>
                          </a:solidFill>
                        </a:rPr>
                        <a:t>Adopt U-shaped production line and implement single-piece flow</a:t>
                      </a:r>
                      <a:endParaRPr lang="en-US" sz="1100"/>
                    </a:p>
                  </a:txBody>
                  <a:tcPr anchor="t"/>
                </a:tc>
              </a:tr>
              <a:tr h="254000">
                <a:tc>
                  <a:txBody>
                    <a:bodyPr rtlCol="0"/>
                    <a:lstStyle/>
                    <a:p>
                      <a:pPr algn="l">
                        <a:defRPr/>
                      </a:pPr>
                      <a:r>
                        <a:rPr lang="en-US" sz="900">
                          <a:solidFill>
                            <a:srgbClr val="000000">
                              <a:alpha val="100000"/>
                            </a:srgbClr>
                          </a:solidFill>
                        </a:rPr>
                        <a:t>Inventory waste</a:t>
                      </a:r>
                      <a:endParaRPr lang="en-US" sz="1100"/>
                    </a:p>
                  </a:txBody>
                  <a:tcPr anchor="t"/>
                </a:tc>
                <a:tc>
                  <a:txBody>
                    <a:bodyPr rtlCol="0"/>
                    <a:lstStyle/>
                    <a:p>
                      <a:pPr algn="l">
                        <a:defRPr/>
                      </a:pPr>
                      <a:r>
                        <a:rPr lang="en-US" sz="900">
                          <a:solidFill>
                            <a:srgbClr val="000000">
                              <a:alpha val="100000"/>
                            </a:srgbClr>
                          </a:solidFill>
                        </a:rPr>
                        <a:t>Occupy funds, increase warehousing costs, risk of material depreciation</a:t>
                      </a:r>
                      <a:endParaRPr lang="en-US" sz="1100"/>
                    </a:p>
                  </a:txBody>
                  <a:tcPr anchor="t"/>
                </a:tc>
                <a:tc>
                  <a:txBody>
                    <a:bodyPr rtlCol="0"/>
                    <a:lstStyle/>
                    <a:p>
                      <a:pPr algn="l">
                        <a:defRPr/>
                      </a:pPr>
                      <a:r>
                        <a:rPr lang="en-US" sz="900">
                          <a:solidFill>
                            <a:srgbClr val="000000">
                              <a:alpha val="100000"/>
                            </a:srgbClr>
                          </a:solidFill>
                        </a:rPr>
                        <a:t>Implement JIT production and shorten changeover time</a:t>
                      </a:r>
                      <a:endParaRPr lang="en-US" sz="1100"/>
                    </a:p>
                  </a:txBody>
                  <a:tcPr anchor="t"/>
                </a:tc>
              </a:tr>
            </a:tbl>
          </a:graphicData>
        </a:graphic>
      </p:graphicFrame>
      <p:sp>
        <p:nvSpPr>
          <p:cNvPr id="4" name="TextBox 4"/>
          <p:cNvSpPr txBox="1"/>
          <p:nvPr/>
        </p:nvSpPr>
        <p:spPr>
          <a:xfrm>
            <a:off x="476023" y="265328"/>
            <a:ext cx="1123950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a:ea typeface="Noto Sans SC"/>
                <a:cs typeface="Noto Sans SC"/>
              </a:rPr>
              <a:t>Waste identification and elimination</a:t>
            </a:r>
            <a:endParaRPr lang="en-US" sz="3000" b="1">
              <a:solidFill>
                <a:schemeClr val="dk2">
                  <a:alpha val="100000"/>
                </a:schemeClr>
              </a:solidFill>
              <a:latin typeface="Noto Sans SC"/>
              <a:ea typeface="Noto Sans SC"/>
              <a:cs typeface="Noto Sans SC"/>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5356704" y="2388266"/>
            <a:ext cx="5981700" cy="1371600"/>
          </a:xfrm>
          <a:prstGeom prst="rect">
            <a:avLst/>
          </a:prstGeom>
        </p:spPr>
        <p:txBody>
          <a:bodyPr vert="horz" wrap="square" lIns="114300" tIns="57150" rIns="114300" bIns="57150" rtlCol="0" anchor="t" anchorCtr="0">
            <a:spAutoFit/>
          </a:bodyPr>
          <a:lstStyle/>
          <a:p>
            <a:pPr algn="r">
              <a:lnSpc>
                <a:spcPct val="120000"/>
              </a:lnSpc>
            </a:pPr>
            <a:r>
              <a:rPr lang="en-US" sz="6600" b="1">
                <a:solidFill>
                  <a:srgbClr val="1338FD">
                    <a:alpha val="100000"/>
                  </a:srgbClr>
                </a:solidFill>
                <a:latin typeface="Noto Sans SC"/>
                <a:ea typeface="Noto Sans SC"/>
                <a:cs typeface="Noto Sans SC"/>
              </a:rPr>
              <a:t>05</a:t>
            </a:r>
            <a:endParaRPr lang="en-US" sz="6600" b="1">
              <a:solidFill>
                <a:srgbClr val="1338FD">
                  <a:alpha val="100000"/>
                </a:srgbClr>
              </a:solidFill>
              <a:latin typeface="Noto Sans SC"/>
              <a:ea typeface="Noto Sans SC"/>
              <a:cs typeface="Noto Sans SC"/>
            </a:endParaRPr>
          </a:p>
        </p:txBody>
      </p:sp>
      <p:sp>
        <p:nvSpPr>
          <p:cNvPr id="3" name="TextBox 3"/>
          <p:cNvSpPr txBox="1"/>
          <p:nvPr/>
        </p:nvSpPr>
        <p:spPr>
          <a:xfrm>
            <a:off x="853596" y="4258462"/>
            <a:ext cx="10484808" cy="1798058"/>
          </a:xfrm>
          <a:prstGeom prst="rect">
            <a:avLst/>
          </a:prstGeom>
        </p:spPr>
        <p:txBody>
          <a:bodyPr vert="horz" wrap="square" lIns="114300" tIns="57150" rIns="114300" bIns="57150" rtlCol="0" anchor="t" anchorCtr="0">
            <a:normAutofit/>
          </a:bodyPr>
          <a:lstStyle/>
          <a:p>
            <a:pPr algn="r">
              <a:lnSpc>
                <a:spcPct val="120000"/>
              </a:lnSpc>
            </a:pPr>
            <a:r>
              <a:rPr lang="en-US" sz="4050" b="1">
                <a:solidFill>
                  <a:srgbClr val="020A49">
                    <a:alpha val="100000"/>
                  </a:srgbClr>
                </a:solidFill>
                <a:latin typeface="Noto Sans SC"/>
                <a:ea typeface="Noto Sans SC"/>
                <a:cs typeface="Noto Sans SC"/>
              </a:rPr>
              <a:t>Lean production implementation strategy</a:t>
            </a:r>
            <a:endParaRPr lang="en-US" sz="4050" b="1">
              <a:solidFill>
                <a:srgbClr val="020A49">
                  <a:alpha val="100000"/>
                </a:srgbClr>
              </a:solidFill>
              <a:latin typeface="Noto Sans SC"/>
              <a:ea typeface="Noto Sans SC"/>
              <a:cs typeface="Noto Sans SC"/>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flipH="1">
            <a:off x="7331443" y="1931960"/>
            <a:ext cx="2312842" cy="339807"/>
          </a:xfrm>
          <a:prstGeom prst="parallelogram">
            <a:avLst>
              <a:gd name="adj" fmla="val 42455"/>
            </a:avLst>
          </a:prstGeom>
          <a:gradFill>
            <a:gsLst>
              <a:gs pos="0">
                <a:schemeClr val="accent2">
                  <a:alpha val="50000"/>
                </a:schemeClr>
              </a:gs>
              <a:gs pos="85000">
                <a:srgbClr val="FFFFFF">
                  <a:alpha val="0"/>
                </a:srgbClr>
              </a:gs>
            </a:gsLst>
            <a:lin ang="0"/>
          </a:gradFill>
        </p:spPr>
      </p:sp>
      <p:sp>
        <p:nvSpPr>
          <p:cNvPr id="3" name="AutoShape 3"/>
          <p:cNvSpPr/>
          <p:nvPr/>
        </p:nvSpPr>
        <p:spPr>
          <a:xfrm flipH="1" flipV="1">
            <a:off x="7710624" y="3643027"/>
            <a:ext cx="2312842" cy="339807"/>
          </a:xfrm>
          <a:prstGeom prst="parallelogram">
            <a:avLst>
              <a:gd name="adj" fmla="val 42455"/>
            </a:avLst>
          </a:prstGeom>
          <a:gradFill>
            <a:gsLst>
              <a:gs pos="0">
                <a:schemeClr val="accent2">
                  <a:alpha val="53000"/>
                </a:schemeClr>
              </a:gs>
              <a:gs pos="85000">
                <a:srgbClr val="FFFFFF">
                  <a:alpha val="0"/>
                </a:srgbClr>
              </a:gs>
            </a:gsLst>
            <a:lin ang="0"/>
          </a:gradFill>
        </p:spPr>
      </p:sp>
      <p:sp>
        <p:nvSpPr>
          <p:cNvPr id="4" name="AutoShape 4"/>
          <p:cNvSpPr/>
          <p:nvPr/>
        </p:nvSpPr>
        <p:spPr>
          <a:xfrm flipH="1" flipV="1">
            <a:off x="4375731" y="4522749"/>
            <a:ext cx="2312842" cy="339807"/>
          </a:xfrm>
          <a:prstGeom prst="parallelogram">
            <a:avLst>
              <a:gd name="adj" fmla="val 42455"/>
            </a:avLst>
          </a:prstGeom>
          <a:gradFill>
            <a:gsLst>
              <a:gs pos="0">
                <a:schemeClr val="accent2">
                  <a:alpha val="53000"/>
                </a:schemeClr>
              </a:gs>
              <a:gs pos="85000">
                <a:srgbClr val="FFFFFF">
                  <a:alpha val="0"/>
                </a:srgbClr>
              </a:gs>
            </a:gsLst>
            <a:lin ang="0"/>
          </a:gradFill>
        </p:spPr>
      </p:sp>
      <p:sp>
        <p:nvSpPr>
          <p:cNvPr id="5" name="AutoShape 5"/>
          <p:cNvSpPr/>
          <p:nvPr/>
        </p:nvSpPr>
        <p:spPr>
          <a:xfrm flipH="1" flipV="1">
            <a:off x="4553374" y="4085388"/>
            <a:ext cx="2312842" cy="339807"/>
          </a:xfrm>
          <a:prstGeom prst="parallelogram">
            <a:avLst>
              <a:gd name="adj" fmla="val 42455"/>
            </a:avLst>
          </a:prstGeom>
          <a:gradFill>
            <a:gsLst>
              <a:gs pos="0">
                <a:schemeClr val="accent2">
                  <a:alpha val="51000"/>
                </a:schemeClr>
              </a:gs>
              <a:gs pos="85000">
                <a:srgbClr val="FFFFFF">
                  <a:alpha val="0"/>
                </a:srgbClr>
              </a:gs>
            </a:gsLst>
            <a:lin ang="0"/>
          </a:gradFill>
        </p:spPr>
      </p:sp>
      <p:sp>
        <p:nvSpPr>
          <p:cNvPr id="6" name="AutoShape 6"/>
          <p:cNvSpPr/>
          <p:nvPr/>
        </p:nvSpPr>
        <p:spPr>
          <a:xfrm flipH="1" flipV="1">
            <a:off x="4754540" y="3643027"/>
            <a:ext cx="2312842" cy="339807"/>
          </a:xfrm>
          <a:prstGeom prst="parallelogram">
            <a:avLst>
              <a:gd name="adj" fmla="val 42455"/>
            </a:avLst>
          </a:prstGeom>
          <a:gradFill>
            <a:gsLst>
              <a:gs pos="0">
                <a:schemeClr val="accent2">
                  <a:alpha val="51000"/>
                </a:schemeClr>
              </a:gs>
              <a:gs pos="85000">
                <a:srgbClr val="FFFFFF">
                  <a:alpha val="0"/>
                </a:srgbClr>
              </a:gs>
            </a:gsLst>
            <a:lin ang="0"/>
          </a:gradFill>
        </p:spPr>
      </p:sp>
      <p:sp>
        <p:nvSpPr>
          <p:cNvPr id="7" name="AutoShape 7"/>
          <p:cNvSpPr/>
          <p:nvPr/>
        </p:nvSpPr>
        <p:spPr>
          <a:xfrm flipH="1">
            <a:off x="4754540" y="2804915"/>
            <a:ext cx="2312842" cy="339807"/>
          </a:xfrm>
          <a:prstGeom prst="parallelogram">
            <a:avLst>
              <a:gd name="adj" fmla="val 42455"/>
            </a:avLst>
          </a:prstGeom>
          <a:gradFill>
            <a:gsLst>
              <a:gs pos="0">
                <a:schemeClr val="accent2">
                  <a:alpha val="51000"/>
                </a:schemeClr>
              </a:gs>
              <a:gs pos="85000">
                <a:srgbClr val="FFFFFF">
                  <a:alpha val="0"/>
                </a:srgbClr>
              </a:gs>
            </a:gsLst>
            <a:lin ang="0"/>
          </a:gradFill>
        </p:spPr>
        <p:txBody>
          <a:bodyPr vert="horz" wrap="square" lIns="91440" tIns="45720" rIns="91440" bIns="45720" rtlCol="0" anchor="t" anchorCtr="0">
            <a:normAutofit/>
          </a:bodyPr>
          <a:lstStyle/>
          <a:p>
            <a:pPr algn="l">
              <a:lnSpc>
                <a:spcPct val="100000"/>
              </a:lnSpc>
              <a:spcBef>
                <a:spcPts val="375"/>
              </a:spcBef>
              <a:defRPr/>
            </a:pPr>
            <a:endParaRPr lang="en-US" sz="1100"/>
          </a:p>
        </p:txBody>
      </p:sp>
      <p:sp>
        <p:nvSpPr>
          <p:cNvPr id="8" name="AutoShape 8"/>
          <p:cNvSpPr/>
          <p:nvPr/>
        </p:nvSpPr>
        <p:spPr>
          <a:xfrm flipH="1">
            <a:off x="4572424" y="2363003"/>
            <a:ext cx="2312842" cy="339807"/>
          </a:xfrm>
          <a:prstGeom prst="parallelogram">
            <a:avLst>
              <a:gd name="adj" fmla="val 42455"/>
            </a:avLst>
          </a:prstGeom>
          <a:gradFill>
            <a:gsLst>
              <a:gs pos="0">
                <a:schemeClr val="accent2">
                  <a:alpha val="52000"/>
                </a:schemeClr>
              </a:gs>
              <a:gs pos="85000">
                <a:srgbClr val="FFFFFF">
                  <a:alpha val="0"/>
                </a:srgbClr>
              </a:gs>
            </a:gsLst>
            <a:lin ang="0"/>
          </a:gradFill>
        </p:spPr>
      </p:sp>
      <p:sp>
        <p:nvSpPr>
          <p:cNvPr id="9" name="AutoShape 9"/>
          <p:cNvSpPr/>
          <p:nvPr/>
        </p:nvSpPr>
        <p:spPr>
          <a:xfrm flipH="1">
            <a:off x="4385256" y="1931960"/>
            <a:ext cx="2312842" cy="339807"/>
          </a:xfrm>
          <a:prstGeom prst="parallelogram">
            <a:avLst>
              <a:gd name="adj" fmla="val 42455"/>
            </a:avLst>
          </a:prstGeom>
          <a:gradFill>
            <a:gsLst>
              <a:gs pos="0">
                <a:schemeClr val="accent2">
                  <a:alpha val="50000"/>
                </a:schemeClr>
              </a:gs>
              <a:gs pos="85000">
                <a:srgbClr val="FFFFFF">
                  <a:alpha val="0"/>
                </a:srgbClr>
              </a:gs>
            </a:gsLst>
            <a:lin ang="0"/>
          </a:gradFill>
        </p:spPr>
      </p:sp>
      <p:sp>
        <p:nvSpPr>
          <p:cNvPr id="10" name="AutoShape 10"/>
          <p:cNvSpPr/>
          <p:nvPr/>
        </p:nvSpPr>
        <p:spPr>
          <a:xfrm flipH="1" flipV="1">
            <a:off x="1360701" y="4521699"/>
            <a:ext cx="2312842" cy="339807"/>
          </a:xfrm>
          <a:prstGeom prst="parallelogram">
            <a:avLst>
              <a:gd name="adj" fmla="val 42455"/>
            </a:avLst>
          </a:prstGeom>
          <a:gradFill>
            <a:gsLst>
              <a:gs pos="0">
                <a:schemeClr val="accent2">
                  <a:alpha val="53000"/>
                </a:schemeClr>
              </a:gs>
              <a:gs pos="85000">
                <a:srgbClr val="FFFFFF">
                  <a:alpha val="0"/>
                </a:srgbClr>
              </a:gs>
            </a:gsLst>
            <a:lin ang="0"/>
          </a:gradFill>
        </p:spPr>
      </p:sp>
      <p:sp>
        <p:nvSpPr>
          <p:cNvPr id="11" name="AutoShape 11"/>
          <p:cNvSpPr/>
          <p:nvPr/>
        </p:nvSpPr>
        <p:spPr>
          <a:xfrm flipH="1" flipV="1">
            <a:off x="1558666" y="4085388"/>
            <a:ext cx="2312842" cy="339807"/>
          </a:xfrm>
          <a:prstGeom prst="parallelogram">
            <a:avLst>
              <a:gd name="adj" fmla="val 42455"/>
            </a:avLst>
          </a:prstGeom>
          <a:gradFill>
            <a:gsLst>
              <a:gs pos="0">
                <a:schemeClr val="accent2">
                  <a:alpha val="53000"/>
                </a:schemeClr>
              </a:gs>
              <a:gs pos="85000">
                <a:srgbClr val="FFFFFF">
                  <a:alpha val="0"/>
                </a:srgbClr>
              </a:gs>
            </a:gsLst>
            <a:lin ang="0"/>
          </a:gradFill>
        </p:spPr>
      </p:sp>
      <p:sp>
        <p:nvSpPr>
          <p:cNvPr id="12" name="TextBox 12"/>
          <p:cNvSpPr txBox="1"/>
          <p:nvPr/>
        </p:nvSpPr>
        <p:spPr>
          <a:xfrm>
            <a:off x="8188598" y="2844065"/>
            <a:ext cx="1611630" cy="291465"/>
          </a:xfrm>
          <a:prstGeom prst="rect">
            <a:avLst/>
          </a:prstGeom>
          <a:noFill/>
        </p:spPr>
        <p:txBody>
          <a:bodyPr vert="horz" wrap="square" lIns="91440" tIns="45720" rIns="91440" bIns="45720" rtlCol="0" anchor="t" anchorCtr="0">
            <a:spAutoFit/>
          </a:bodyPr>
          <a:lstStyle/>
          <a:p>
            <a:pPr algn="r">
              <a:lnSpc>
                <a:spcPct val="100000"/>
              </a:lnSpc>
              <a:spcBef>
                <a:spcPct val="0"/>
              </a:spcBef>
            </a:pPr>
            <a:r>
              <a:rPr lang="en-US" sz="1200">
                <a:solidFill>
                  <a:schemeClr val="dk1">
                    <a:alpha val="100000"/>
                  </a:schemeClr>
                </a:solidFill>
                <a:latin typeface="Noto Sans SC"/>
                <a:ea typeface="Noto Sans SC"/>
                <a:cs typeface="Noto Sans SC"/>
              </a:rPr>
              <a:t>beat control</a:t>
            </a:r>
            <a:endParaRPr lang="en-US" sz="1200">
              <a:solidFill>
                <a:schemeClr val="dk1">
                  <a:alpha val="100000"/>
                </a:schemeClr>
              </a:solidFill>
              <a:latin typeface="Noto Sans SC"/>
              <a:ea typeface="Noto Sans SC"/>
              <a:cs typeface="Noto Sans SC"/>
            </a:endParaRPr>
          </a:p>
        </p:txBody>
      </p:sp>
      <p:sp>
        <p:nvSpPr>
          <p:cNvPr id="13" name="TextBox 13"/>
          <p:cNvSpPr txBox="1"/>
          <p:nvPr/>
        </p:nvSpPr>
        <p:spPr>
          <a:xfrm>
            <a:off x="8032655" y="2402153"/>
            <a:ext cx="1611630" cy="291465"/>
          </a:xfrm>
          <a:prstGeom prst="rect">
            <a:avLst/>
          </a:prstGeom>
          <a:noFill/>
        </p:spPr>
        <p:txBody>
          <a:bodyPr vert="horz" wrap="square" lIns="91440" tIns="45720" rIns="91440" bIns="45720" rtlCol="0" anchor="t" anchorCtr="0">
            <a:spAutoFit/>
          </a:bodyPr>
          <a:lstStyle/>
          <a:p>
            <a:pPr algn="r">
              <a:lnSpc>
                <a:spcPct val="100000"/>
              </a:lnSpc>
              <a:spcBef>
                <a:spcPct val="0"/>
              </a:spcBef>
            </a:pPr>
            <a:r>
              <a:rPr lang="en-US" sz="1200">
                <a:solidFill>
                  <a:schemeClr val="dk1">
                    <a:alpha val="100000"/>
                  </a:schemeClr>
                </a:solidFill>
                <a:latin typeface="Noto Sans SC"/>
                <a:ea typeface="Noto Sans SC"/>
                <a:cs typeface="Noto Sans SC"/>
              </a:rPr>
              <a:t>Parameter settings</a:t>
            </a:r>
            <a:endParaRPr lang="en-US" sz="1200">
              <a:solidFill>
                <a:schemeClr val="dk1">
                  <a:alpha val="100000"/>
                </a:schemeClr>
              </a:solidFill>
              <a:latin typeface="Noto Sans SC"/>
              <a:ea typeface="Noto Sans SC"/>
              <a:cs typeface="Noto Sans SC"/>
            </a:endParaRPr>
          </a:p>
        </p:txBody>
      </p:sp>
      <p:cxnSp>
        <p:nvCxnSpPr>
          <p:cNvPr id="14" name="Connector 14"/>
          <p:cNvCxnSpPr/>
          <p:nvPr/>
        </p:nvCxnSpPr>
        <p:spPr>
          <a:xfrm>
            <a:off x="487603" y="3392355"/>
            <a:ext cx="10688916" cy="0"/>
          </a:xfrm>
          <a:prstGeom prst="line">
            <a:avLst/>
          </a:prstGeom>
          <a:ln w="152400">
            <a:solidFill>
              <a:schemeClr val="accent1"/>
            </a:solidFill>
            <a:prstDash val="solid"/>
            <a:headEnd type="none"/>
            <a:tailEnd type="none"/>
          </a:ln>
        </p:spPr>
        <p:style>
          <a:lnRef idx="0">
            <a:schemeClr val="accent1"/>
          </a:lnRef>
          <a:fillRef idx="1">
            <a:schemeClr val="accent1"/>
          </a:fillRef>
          <a:effectRef idx="0">
            <a:schemeClr val="accent1"/>
          </a:effectRef>
          <a:fontRef idx="minor">
            <a:schemeClr val="lt1"/>
          </a:fontRef>
        </p:style>
      </p:cxnSp>
      <p:sp>
        <p:nvSpPr>
          <p:cNvPr id="15" name="Freeform 15"/>
          <p:cNvSpPr/>
          <p:nvPr/>
        </p:nvSpPr>
        <p:spPr>
          <a:xfrm>
            <a:off x="10518778" y="2497419"/>
            <a:ext cx="1105514" cy="894936"/>
          </a:xfrm>
          <a:custGeom>
            <a:avLst/>
            <a:gdLst/>
            <a:ahLst/>
            <a:cxnLst/>
            <a:rect l="l" t="t" r="r" b="b"/>
            <a:pathLst>
              <a:path w="866783" h="894936">
                <a:moveTo>
                  <a:pt x="202956" y="894936"/>
                </a:moveTo>
                <a:lnTo>
                  <a:pt x="0" y="0"/>
                </a:lnTo>
                <a:lnTo>
                  <a:pt x="866783" y="894936"/>
                </a:lnTo>
                <a:lnTo>
                  <a:pt x="202956" y="894936"/>
                </a:lnTo>
              </a:path>
            </a:pathLst>
          </a:custGeom>
          <a:solidFill>
            <a:schemeClr val="accent1">
              <a:alpha val="100000"/>
            </a:schemeClr>
          </a:solidFill>
        </p:spPr>
      </p:sp>
      <p:sp>
        <p:nvSpPr>
          <p:cNvPr id="16" name="Freeform 16"/>
          <p:cNvSpPr/>
          <p:nvPr/>
        </p:nvSpPr>
        <p:spPr>
          <a:xfrm flipV="1">
            <a:off x="10518778" y="3392355"/>
            <a:ext cx="1105514" cy="894936"/>
          </a:xfrm>
          <a:custGeom>
            <a:avLst/>
            <a:gdLst/>
            <a:ahLst/>
            <a:cxnLst/>
            <a:rect l="l" t="t" r="r" b="b"/>
            <a:pathLst>
              <a:path w="866783" h="894936">
                <a:moveTo>
                  <a:pt x="202956" y="894936"/>
                </a:moveTo>
                <a:lnTo>
                  <a:pt x="0" y="0"/>
                </a:lnTo>
                <a:lnTo>
                  <a:pt x="866783" y="894936"/>
                </a:lnTo>
                <a:lnTo>
                  <a:pt x="202956" y="894936"/>
                </a:lnTo>
              </a:path>
            </a:pathLst>
          </a:custGeom>
          <a:solidFill>
            <a:schemeClr val="accent1">
              <a:alpha val="100000"/>
            </a:schemeClr>
          </a:solidFill>
        </p:spPr>
      </p:sp>
      <p:sp>
        <p:nvSpPr>
          <p:cNvPr id="17" name="Freeform 17"/>
          <p:cNvSpPr/>
          <p:nvPr/>
        </p:nvSpPr>
        <p:spPr>
          <a:xfrm>
            <a:off x="375190" y="2979134"/>
            <a:ext cx="510445" cy="413290"/>
          </a:xfrm>
          <a:custGeom>
            <a:avLst/>
            <a:gdLst/>
            <a:ahLst/>
            <a:cxnLst/>
            <a:rect l="l" t="t" r="r" b="b"/>
            <a:pathLst>
              <a:path w="866783" h="894936">
                <a:moveTo>
                  <a:pt x="202956" y="894936"/>
                </a:moveTo>
                <a:lnTo>
                  <a:pt x="0" y="0"/>
                </a:lnTo>
                <a:lnTo>
                  <a:pt x="866783" y="894936"/>
                </a:lnTo>
                <a:lnTo>
                  <a:pt x="202956" y="894936"/>
                </a:lnTo>
              </a:path>
            </a:pathLst>
          </a:custGeom>
          <a:solidFill>
            <a:schemeClr val="accent1">
              <a:alpha val="100000"/>
            </a:schemeClr>
          </a:solidFill>
        </p:spPr>
      </p:sp>
      <p:sp>
        <p:nvSpPr>
          <p:cNvPr id="18" name="Freeform 18"/>
          <p:cNvSpPr/>
          <p:nvPr/>
        </p:nvSpPr>
        <p:spPr>
          <a:xfrm flipV="1">
            <a:off x="375190" y="3392329"/>
            <a:ext cx="510445" cy="413290"/>
          </a:xfrm>
          <a:custGeom>
            <a:avLst/>
            <a:gdLst/>
            <a:ahLst/>
            <a:cxnLst/>
            <a:rect l="l" t="t" r="r" b="b"/>
            <a:pathLst>
              <a:path w="866783" h="894936">
                <a:moveTo>
                  <a:pt x="202956" y="894936"/>
                </a:moveTo>
                <a:lnTo>
                  <a:pt x="0" y="0"/>
                </a:lnTo>
                <a:lnTo>
                  <a:pt x="866783" y="894936"/>
                </a:lnTo>
                <a:lnTo>
                  <a:pt x="202956" y="894936"/>
                </a:lnTo>
              </a:path>
            </a:pathLst>
          </a:custGeom>
          <a:solidFill>
            <a:schemeClr val="accent1">
              <a:alpha val="100000"/>
            </a:schemeClr>
          </a:solidFill>
        </p:spPr>
      </p:sp>
      <p:sp>
        <p:nvSpPr>
          <p:cNvPr id="19" name="TextBox 19"/>
          <p:cNvSpPr txBox="1"/>
          <p:nvPr/>
        </p:nvSpPr>
        <p:spPr>
          <a:xfrm>
            <a:off x="7795452" y="1971110"/>
            <a:ext cx="1640205" cy="291465"/>
          </a:xfrm>
          <a:prstGeom prst="rect">
            <a:avLst/>
          </a:prstGeom>
          <a:noFill/>
        </p:spPr>
        <p:txBody>
          <a:bodyPr vert="horz" wrap="square" lIns="91440" tIns="45720" rIns="91440" bIns="45720" rtlCol="0" anchor="t" anchorCtr="0">
            <a:spAutoFit/>
          </a:bodyPr>
          <a:lstStyle/>
          <a:p>
            <a:pPr algn="r">
              <a:lnSpc>
                <a:spcPct val="100000"/>
              </a:lnSpc>
              <a:spcBef>
                <a:spcPct val="0"/>
              </a:spcBef>
            </a:pPr>
            <a:r>
              <a:rPr lang="en-US" sz="1200">
                <a:solidFill>
                  <a:schemeClr val="dk1">
                    <a:alpha val="100000"/>
                  </a:schemeClr>
                </a:solidFill>
                <a:latin typeface="Noto Sans SC"/>
                <a:ea typeface="Noto Sans SC"/>
                <a:cs typeface="Noto Sans SC"/>
              </a:rPr>
              <a:t>Tool selection</a:t>
            </a:r>
            <a:endParaRPr lang="en-US" sz="1200">
              <a:solidFill>
                <a:schemeClr val="dk1">
                  <a:alpha val="100000"/>
                </a:schemeClr>
              </a:solidFill>
              <a:latin typeface="Noto Sans SC"/>
              <a:ea typeface="Noto Sans SC"/>
              <a:cs typeface="Noto Sans SC"/>
            </a:endParaRPr>
          </a:p>
        </p:txBody>
      </p:sp>
      <p:sp>
        <p:nvSpPr>
          <p:cNvPr id="20" name="AutoShape 20"/>
          <p:cNvSpPr/>
          <p:nvPr/>
        </p:nvSpPr>
        <p:spPr>
          <a:xfrm flipH="1">
            <a:off x="7156087" y="1379110"/>
            <a:ext cx="2312842" cy="419094"/>
          </a:xfrm>
          <a:prstGeom prst="parallelogram">
            <a:avLst>
              <a:gd name="adj" fmla="val 42455"/>
            </a:avLst>
          </a:prstGeom>
          <a:solidFill>
            <a:schemeClr val="accent1">
              <a:alpha val="100000"/>
            </a:schemeClr>
          </a:solidFill>
        </p:spPr>
      </p:sp>
      <p:sp>
        <p:nvSpPr>
          <p:cNvPr id="21" name="TextBox 21"/>
          <p:cNvSpPr txBox="1"/>
          <p:nvPr/>
        </p:nvSpPr>
        <p:spPr>
          <a:xfrm>
            <a:off x="7455622" y="1465507"/>
            <a:ext cx="1676400" cy="238125"/>
          </a:xfrm>
          <a:prstGeom prst="rect">
            <a:avLst/>
          </a:prstGeom>
          <a:noFill/>
        </p:spPr>
        <p:txBody>
          <a:bodyPr vert="horz" wrap="square" lIns="0" tIns="0" rIns="0" bIns="0" rtlCol="0" anchor="t" anchorCtr="0">
            <a:spAutoFit/>
          </a:bodyPr>
          <a:lstStyle/>
          <a:p>
            <a:pPr algn="r">
              <a:lnSpc>
                <a:spcPct val="100000"/>
              </a:lnSpc>
              <a:spcBef>
                <a:spcPct val="0"/>
              </a:spcBef>
            </a:pPr>
            <a:r>
              <a:rPr lang="en-US" sz="1500">
                <a:solidFill>
                  <a:srgbClr val="FBF8F9">
                    <a:alpha val="100000"/>
                  </a:srgbClr>
                </a:solidFill>
                <a:latin typeface="Noto Sans SC"/>
                <a:ea typeface="Noto Sans SC"/>
                <a:cs typeface="Noto Sans SC"/>
              </a:rPr>
              <a:t>Scheme design</a:t>
            </a:r>
            <a:endParaRPr lang="en-US" sz="1500">
              <a:solidFill>
                <a:srgbClr val="FBF8F9">
                  <a:alpha val="100000"/>
                </a:srgbClr>
              </a:solidFill>
              <a:latin typeface="Noto Sans SC"/>
              <a:ea typeface="Noto Sans SC"/>
              <a:cs typeface="Noto Sans SC"/>
            </a:endParaRPr>
          </a:p>
        </p:txBody>
      </p:sp>
      <p:sp>
        <p:nvSpPr>
          <p:cNvPr id="22" name="AutoShape 22"/>
          <p:cNvSpPr/>
          <p:nvPr/>
        </p:nvSpPr>
        <p:spPr>
          <a:xfrm>
            <a:off x="369165" y="5788807"/>
            <a:ext cx="11459846" cy="764921"/>
          </a:xfrm>
          <a:prstGeom prst="roundRect">
            <a:avLst>
              <a:gd name="adj" fmla="val 0"/>
            </a:avLst>
          </a:prstGeom>
          <a:solidFill>
            <a:schemeClr val="accent3">
              <a:alpha val="100000"/>
            </a:schemeClr>
          </a:solidFill>
        </p:spPr>
      </p:sp>
      <p:sp>
        <p:nvSpPr>
          <p:cNvPr id="23" name="TextBox 23"/>
          <p:cNvSpPr txBox="1"/>
          <p:nvPr/>
        </p:nvSpPr>
        <p:spPr>
          <a:xfrm>
            <a:off x="375190" y="5989082"/>
            <a:ext cx="11453822" cy="396240"/>
          </a:xfrm>
          <a:prstGeom prst="rect">
            <a:avLst/>
          </a:prstGeom>
          <a:noFill/>
        </p:spPr>
        <p:txBody>
          <a:bodyPr vert="horz" wrap="square" lIns="91440" tIns="45720" rIns="91440" bIns="45720" rtlCol="0" anchor="t" anchorCtr="0">
            <a:spAutoFit/>
          </a:bodyPr>
          <a:lstStyle/>
          <a:p>
            <a:pPr algn="ctr">
              <a:lnSpc>
                <a:spcPct val="100000"/>
              </a:lnSpc>
              <a:spcBef>
                <a:spcPct val="0"/>
              </a:spcBef>
            </a:pPr>
            <a:r>
              <a:rPr lang="en-US" sz="1800">
                <a:solidFill>
                  <a:srgbClr val="FDF9FB">
                    <a:alpha val="100000"/>
                  </a:srgbClr>
                </a:solidFill>
                <a:latin typeface="Noto Sans SC"/>
                <a:ea typeface="Noto Sans SC"/>
                <a:cs typeface="Noto Sans SC"/>
              </a:rPr>
              <a:t>Implementation by all staff</a:t>
            </a:r>
            <a:endParaRPr lang="en-US" sz="1800">
              <a:solidFill>
                <a:srgbClr val="FDF9FB">
                  <a:alpha val="100000"/>
                </a:srgbClr>
              </a:solidFill>
              <a:latin typeface="Noto Sans SC"/>
              <a:ea typeface="Noto Sans SC"/>
              <a:cs typeface="Noto Sans SC"/>
            </a:endParaRPr>
          </a:p>
        </p:txBody>
      </p:sp>
      <p:cxnSp>
        <p:nvCxnSpPr>
          <p:cNvPr id="24" name="Connector 24"/>
          <p:cNvCxnSpPr/>
          <p:nvPr/>
        </p:nvCxnSpPr>
        <p:spPr>
          <a:xfrm flipH="1" flipV="1">
            <a:off x="9277717" y="1398342"/>
            <a:ext cx="838629" cy="1930319"/>
          </a:xfrm>
          <a:prstGeom prst="line">
            <a:avLst/>
          </a:prstGeom>
          <a:ln w="38100">
            <a:solidFill>
              <a:schemeClr val="accent1"/>
            </a:solidFill>
            <a:prstDash val="solid"/>
            <a:headEnd type="stealth"/>
            <a:tailEnd type="none"/>
          </a:ln>
        </p:spPr>
        <p:style>
          <a:lnRef idx="0">
            <a:schemeClr val="accent1"/>
          </a:lnRef>
          <a:fillRef idx="1">
            <a:schemeClr val="accent1"/>
          </a:fillRef>
          <a:effectRef idx="0">
            <a:schemeClr val="accent1"/>
          </a:effectRef>
          <a:fontRef idx="minor">
            <a:schemeClr val="lt1"/>
          </a:fontRef>
        </p:style>
      </p:cxnSp>
      <p:sp>
        <p:nvSpPr>
          <p:cNvPr id="25" name="TextBox 25"/>
          <p:cNvSpPr txBox="1"/>
          <p:nvPr/>
        </p:nvSpPr>
        <p:spPr>
          <a:xfrm>
            <a:off x="4680142" y="2844065"/>
            <a:ext cx="2173605" cy="291465"/>
          </a:xfrm>
          <a:prstGeom prst="rect">
            <a:avLst/>
          </a:prstGeom>
          <a:noFill/>
        </p:spPr>
        <p:txBody>
          <a:bodyPr vert="horz" wrap="square" lIns="91440" tIns="45720" rIns="91440" bIns="45720" rtlCol="0" anchor="t" anchorCtr="0">
            <a:spAutoFit/>
          </a:bodyPr>
          <a:lstStyle/>
          <a:p>
            <a:pPr algn="r">
              <a:lnSpc>
                <a:spcPct val="100000"/>
              </a:lnSpc>
              <a:spcBef>
                <a:spcPct val="0"/>
              </a:spcBef>
            </a:pPr>
            <a:r>
              <a:rPr lang="en-US" sz="1200">
                <a:solidFill>
                  <a:schemeClr val="dk1">
                    <a:alpha val="100000"/>
                  </a:schemeClr>
                </a:solidFill>
                <a:latin typeface="Noto Sans SC"/>
                <a:ea typeface="Noto Sans SC"/>
                <a:cs typeface="Noto Sans SC"/>
              </a:rPr>
              <a:t>Standard setting</a:t>
            </a:r>
            <a:endParaRPr lang="en-US" sz="1200">
              <a:solidFill>
                <a:schemeClr val="dk1">
                  <a:alpha val="100000"/>
                </a:schemeClr>
              </a:solidFill>
              <a:latin typeface="Noto Sans SC"/>
              <a:ea typeface="Noto Sans SC"/>
              <a:cs typeface="Noto Sans SC"/>
            </a:endParaRPr>
          </a:p>
        </p:txBody>
      </p:sp>
      <p:sp>
        <p:nvSpPr>
          <p:cNvPr id="26" name="TextBox 26"/>
          <p:cNvSpPr txBox="1"/>
          <p:nvPr/>
        </p:nvSpPr>
        <p:spPr>
          <a:xfrm>
            <a:off x="5086468" y="2402153"/>
            <a:ext cx="1611630" cy="291465"/>
          </a:xfrm>
          <a:prstGeom prst="rect">
            <a:avLst/>
          </a:prstGeom>
          <a:noFill/>
        </p:spPr>
        <p:txBody>
          <a:bodyPr vert="horz" wrap="square" lIns="91440" tIns="45720" rIns="91440" bIns="45720" rtlCol="0" anchor="t" anchorCtr="0">
            <a:spAutoFit/>
          </a:bodyPr>
          <a:lstStyle/>
          <a:p>
            <a:pPr algn="r">
              <a:lnSpc>
                <a:spcPct val="100000"/>
              </a:lnSpc>
              <a:spcBef>
                <a:spcPct val="0"/>
              </a:spcBef>
            </a:pPr>
            <a:r>
              <a:rPr lang="en-US" sz="1200">
                <a:solidFill>
                  <a:schemeClr val="dk1">
                    <a:alpha val="100000"/>
                  </a:schemeClr>
                </a:solidFill>
                <a:latin typeface="Noto Sans SC"/>
                <a:ea typeface="Noto Sans SC"/>
                <a:cs typeface="Noto Sans SC"/>
              </a:rPr>
              <a:t>priority</a:t>
            </a:r>
            <a:endParaRPr lang="en-US" sz="1200">
              <a:solidFill>
                <a:schemeClr val="dk1">
                  <a:alpha val="100000"/>
                </a:schemeClr>
              </a:solidFill>
              <a:latin typeface="Noto Sans SC"/>
              <a:ea typeface="Noto Sans SC"/>
              <a:cs typeface="Noto Sans SC"/>
            </a:endParaRPr>
          </a:p>
        </p:txBody>
      </p:sp>
      <p:sp>
        <p:nvSpPr>
          <p:cNvPr id="27" name="TextBox 27"/>
          <p:cNvSpPr txBox="1"/>
          <p:nvPr/>
        </p:nvSpPr>
        <p:spPr>
          <a:xfrm>
            <a:off x="4626613" y="1971110"/>
            <a:ext cx="1868805" cy="291465"/>
          </a:xfrm>
          <a:prstGeom prst="rect">
            <a:avLst/>
          </a:prstGeom>
          <a:noFill/>
        </p:spPr>
        <p:txBody>
          <a:bodyPr vert="horz" wrap="square" lIns="91440" tIns="45720" rIns="91440" bIns="45720" rtlCol="0" anchor="t" anchorCtr="0">
            <a:spAutoFit/>
          </a:bodyPr>
          <a:lstStyle/>
          <a:p>
            <a:pPr algn="r">
              <a:lnSpc>
                <a:spcPct val="100000"/>
              </a:lnSpc>
              <a:spcBef>
                <a:spcPct val="0"/>
              </a:spcBef>
            </a:pPr>
            <a:r>
              <a:rPr lang="en-US" sz="1200">
                <a:solidFill>
                  <a:schemeClr val="dk1">
                    <a:alpha val="100000"/>
                  </a:schemeClr>
                </a:solidFill>
                <a:latin typeface="Noto Sans SC"/>
                <a:ea typeface="Noto Sans SC"/>
                <a:cs typeface="Noto Sans SC"/>
              </a:rPr>
              <a:t>Customer needs</a:t>
            </a:r>
            <a:endParaRPr lang="en-US" sz="1200">
              <a:solidFill>
                <a:schemeClr val="dk1">
                  <a:alpha val="100000"/>
                </a:schemeClr>
              </a:solidFill>
              <a:latin typeface="Noto Sans SC"/>
              <a:ea typeface="Noto Sans SC"/>
              <a:cs typeface="Noto Sans SC"/>
            </a:endParaRPr>
          </a:p>
        </p:txBody>
      </p:sp>
      <p:sp>
        <p:nvSpPr>
          <p:cNvPr id="28" name="AutoShape 28"/>
          <p:cNvSpPr/>
          <p:nvPr/>
        </p:nvSpPr>
        <p:spPr>
          <a:xfrm flipH="1">
            <a:off x="4209900" y="1379110"/>
            <a:ext cx="2312842" cy="419094"/>
          </a:xfrm>
          <a:prstGeom prst="parallelogram">
            <a:avLst>
              <a:gd name="adj" fmla="val 42455"/>
            </a:avLst>
          </a:prstGeom>
          <a:solidFill>
            <a:schemeClr val="accent1">
              <a:alpha val="100000"/>
            </a:schemeClr>
          </a:solidFill>
        </p:spPr>
      </p:sp>
      <p:sp>
        <p:nvSpPr>
          <p:cNvPr id="29" name="TextBox 29"/>
          <p:cNvSpPr txBox="1"/>
          <p:nvPr/>
        </p:nvSpPr>
        <p:spPr>
          <a:xfrm>
            <a:off x="4509435" y="1465507"/>
            <a:ext cx="1676400" cy="238125"/>
          </a:xfrm>
          <a:prstGeom prst="rect">
            <a:avLst/>
          </a:prstGeom>
          <a:noFill/>
        </p:spPr>
        <p:txBody>
          <a:bodyPr vert="horz" wrap="square" lIns="0" tIns="0" rIns="0" bIns="0" rtlCol="0" anchor="t" anchorCtr="0">
            <a:spAutoFit/>
          </a:bodyPr>
          <a:lstStyle/>
          <a:p>
            <a:pPr algn="r">
              <a:lnSpc>
                <a:spcPct val="100000"/>
              </a:lnSpc>
              <a:spcBef>
                <a:spcPct val="0"/>
              </a:spcBef>
            </a:pPr>
            <a:r>
              <a:rPr lang="en-US" sz="1500">
                <a:solidFill>
                  <a:srgbClr val="F9F8F8">
                    <a:alpha val="100000"/>
                  </a:srgbClr>
                </a:solidFill>
                <a:latin typeface="Noto Sans SC"/>
                <a:ea typeface="Noto Sans SC"/>
                <a:cs typeface="Noto Sans SC"/>
              </a:rPr>
              <a:t>Requirements confirmation</a:t>
            </a:r>
            <a:endParaRPr lang="en-US" sz="1500">
              <a:solidFill>
                <a:srgbClr val="F9F8F8">
                  <a:alpha val="100000"/>
                </a:srgbClr>
              </a:solidFill>
              <a:latin typeface="Noto Sans SC"/>
              <a:ea typeface="Noto Sans SC"/>
              <a:cs typeface="Noto Sans SC"/>
            </a:endParaRPr>
          </a:p>
        </p:txBody>
      </p:sp>
      <p:sp>
        <p:nvSpPr>
          <p:cNvPr id="30" name="AutoShape 30"/>
          <p:cNvSpPr/>
          <p:nvPr/>
        </p:nvSpPr>
        <p:spPr>
          <a:xfrm flipH="1">
            <a:off x="1753251" y="2804915"/>
            <a:ext cx="2312842" cy="339807"/>
          </a:xfrm>
          <a:prstGeom prst="parallelogram">
            <a:avLst>
              <a:gd name="adj" fmla="val 42455"/>
            </a:avLst>
          </a:prstGeom>
          <a:gradFill>
            <a:gsLst>
              <a:gs pos="0">
                <a:schemeClr val="accent2">
                  <a:alpha val="53000"/>
                </a:schemeClr>
              </a:gs>
              <a:gs pos="85000">
                <a:srgbClr val="FFFFFF">
                  <a:alpha val="0"/>
                </a:srgbClr>
              </a:gs>
            </a:gsLst>
            <a:lin ang="0"/>
          </a:gradFill>
        </p:spPr>
      </p:sp>
      <p:sp>
        <p:nvSpPr>
          <p:cNvPr id="31" name="TextBox 31"/>
          <p:cNvSpPr txBox="1"/>
          <p:nvPr/>
        </p:nvSpPr>
        <p:spPr>
          <a:xfrm>
            <a:off x="1669328" y="2844065"/>
            <a:ext cx="2173605" cy="291465"/>
          </a:xfrm>
          <a:prstGeom prst="rect">
            <a:avLst/>
          </a:prstGeom>
          <a:noFill/>
        </p:spPr>
        <p:txBody>
          <a:bodyPr vert="horz" wrap="square" lIns="91440" tIns="45720" rIns="91440" bIns="45720" rtlCol="0" anchor="t" anchorCtr="0">
            <a:spAutoFit/>
          </a:bodyPr>
          <a:lstStyle/>
          <a:p>
            <a:pPr algn="r">
              <a:lnSpc>
                <a:spcPct val="100000"/>
              </a:lnSpc>
              <a:spcBef>
                <a:spcPct val="0"/>
              </a:spcBef>
            </a:pPr>
            <a:r>
              <a:rPr lang="en-US" sz="1200">
                <a:solidFill>
                  <a:schemeClr val="dk1">
                    <a:alpha val="100000"/>
                  </a:schemeClr>
                </a:solidFill>
                <a:latin typeface="Noto Sans SC"/>
                <a:ea typeface="Noto Sans SC"/>
                <a:cs typeface="Noto Sans SC"/>
              </a:rPr>
              <a:t>process chain</a:t>
            </a:r>
            <a:endParaRPr lang="en-US" sz="1200">
              <a:solidFill>
                <a:schemeClr val="dk1">
                  <a:alpha val="100000"/>
                </a:schemeClr>
              </a:solidFill>
              <a:latin typeface="Noto Sans SC"/>
              <a:ea typeface="Noto Sans SC"/>
              <a:cs typeface="Noto Sans SC"/>
            </a:endParaRPr>
          </a:p>
        </p:txBody>
      </p:sp>
      <p:sp>
        <p:nvSpPr>
          <p:cNvPr id="32" name="AutoShape 32"/>
          <p:cNvSpPr/>
          <p:nvPr/>
        </p:nvSpPr>
        <p:spPr>
          <a:xfrm flipH="1">
            <a:off x="1597308" y="2363003"/>
            <a:ext cx="2312842" cy="339807"/>
          </a:xfrm>
          <a:prstGeom prst="parallelogram">
            <a:avLst>
              <a:gd name="adj" fmla="val 42455"/>
            </a:avLst>
          </a:prstGeom>
          <a:gradFill>
            <a:gsLst>
              <a:gs pos="0">
                <a:schemeClr val="accent2">
                  <a:alpha val="54000"/>
                </a:schemeClr>
              </a:gs>
              <a:gs pos="85000">
                <a:srgbClr val="FFFFFF">
                  <a:alpha val="0"/>
                </a:srgbClr>
              </a:gs>
            </a:gsLst>
            <a:lin ang="0"/>
          </a:gradFill>
        </p:spPr>
      </p:sp>
      <p:sp>
        <p:nvSpPr>
          <p:cNvPr id="33" name="TextBox 33"/>
          <p:cNvSpPr txBox="1"/>
          <p:nvPr/>
        </p:nvSpPr>
        <p:spPr>
          <a:xfrm>
            <a:off x="2075654" y="2402153"/>
            <a:ext cx="1611630" cy="291465"/>
          </a:xfrm>
          <a:prstGeom prst="rect">
            <a:avLst/>
          </a:prstGeom>
          <a:noFill/>
        </p:spPr>
        <p:txBody>
          <a:bodyPr vert="horz" wrap="square" lIns="91440" tIns="45720" rIns="91440" bIns="45720" rtlCol="0" anchor="t" anchorCtr="0">
            <a:spAutoFit/>
          </a:bodyPr>
          <a:lstStyle/>
          <a:p>
            <a:pPr algn="r">
              <a:lnSpc>
                <a:spcPct val="100000"/>
              </a:lnSpc>
              <a:spcBef>
                <a:spcPct val="0"/>
              </a:spcBef>
            </a:pPr>
            <a:r>
              <a:rPr lang="en-US" sz="1200">
                <a:solidFill>
                  <a:schemeClr val="dk1">
                    <a:alpha val="100000"/>
                  </a:schemeClr>
                </a:solidFill>
                <a:latin typeface="Noto Sans SC"/>
                <a:ea typeface="Noto Sans SC"/>
                <a:cs typeface="Noto Sans SC"/>
              </a:rPr>
              <a:t>Waste point</a:t>
            </a:r>
            <a:endParaRPr lang="en-US" sz="1200">
              <a:solidFill>
                <a:schemeClr val="dk1">
                  <a:alpha val="100000"/>
                </a:schemeClr>
              </a:solidFill>
              <a:latin typeface="Noto Sans SC"/>
              <a:ea typeface="Noto Sans SC"/>
              <a:cs typeface="Noto Sans SC"/>
            </a:endParaRPr>
          </a:p>
        </p:txBody>
      </p:sp>
      <p:sp>
        <p:nvSpPr>
          <p:cNvPr id="34" name="AutoShape 34"/>
          <p:cNvSpPr/>
          <p:nvPr/>
        </p:nvSpPr>
        <p:spPr>
          <a:xfrm flipH="1">
            <a:off x="1391583" y="1931960"/>
            <a:ext cx="2312842" cy="339807"/>
          </a:xfrm>
          <a:prstGeom prst="parallelogram">
            <a:avLst>
              <a:gd name="adj" fmla="val 42455"/>
            </a:avLst>
          </a:prstGeom>
          <a:gradFill>
            <a:gsLst>
              <a:gs pos="0">
                <a:schemeClr val="accent2">
                  <a:alpha val="53000"/>
                </a:schemeClr>
              </a:gs>
              <a:gs pos="85000">
                <a:srgbClr val="FFFFFF">
                  <a:alpha val="0"/>
                </a:srgbClr>
              </a:gs>
            </a:gsLst>
            <a:lin ang="0"/>
          </a:gradFill>
        </p:spPr>
      </p:sp>
      <p:sp>
        <p:nvSpPr>
          <p:cNvPr id="35" name="TextBox 35"/>
          <p:cNvSpPr txBox="1"/>
          <p:nvPr/>
        </p:nvSpPr>
        <p:spPr>
          <a:xfrm>
            <a:off x="1615799" y="1971110"/>
            <a:ext cx="1868805" cy="291465"/>
          </a:xfrm>
          <a:prstGeom prst="rect">
            <a:avLst/>
          </a:prstGeom>
          <a:noFill/>
        </p:spPr>
        <p:txBody>
          <a:bodyPr vert="horz" wrap="square" lIns="91440" tIns="45720" rIns="91440" bIns="45720" rtlCol="0" anchor="t" anchorCtr="0">
            <a:spAutoFit/>
          </a:bodyPr>
          <a:lstStyle/>
          <a:p>
            <a:pPr algn="r">
              <a:lnSpc>
                <a:spcPct val="100000"/>
              </a:lnSpc>
              <a:spcBef>
                <a:spcPct val="0"/>
              </a:spcBef>
            </a:pPr>
            <a:r>
              <a:rPr lang="en-US" sz="1200">
                <a:solidFill>
                  <a:schemeClr val="dk1">
                    <a:alpha val="100000"/>
                  </a:schemeClr>
                </a:solidFill>
                <a:latin typeface="Noto Sans SC"/>
                <a:ea typeface="Noto Sans SC"/>
                <a:cs typeface="Noto Sans SC"/>
              </a:rPr>
              <a:t>value stream</a:t>
            </a:r>
            <a:endParaRPr lang="en-US" sz="1200">
              <a:solidFill>
                <a:schemeClr val="dk1">
                  <a:alpha val="100000"/>
                </a:schemeClr>
              </a:solidFill>
              <a:latin typeface="Noto Sans SC"/>
              <a:ea typeface="Noto Sans SC"/>
              <a:cs typeface="Noto Sans SC"/>
            </a:endParaRPr>
          </a:p>
        </p:txBody>
      </p:sp>
      <p:sp>
        <p:nvSpPr>
          <p:cNvPr id="36" name="AutoShape 36"/>
          <p:cNvSpPr/>
          <p:nvPr/>
        </p:nvSpPr>
        <p:spPr>
          <a:xfrm flipH="1">
            <a:off x="1199086" y="1379110"/>
            <a:ext cx="2312842" cy="419094"/>
          </a:xfrm>
          <a:prstGeom prst="parallelogram">
            <a:avLst>
              <a:gd name="adj" fmla="val 42455"/>
            </a:avLst>
          </a:prstGeom>
          <a:solidFill>
            <a:schemeClr val="accent1">
              <a:alpha val="100000"/>
            </a:schemeClr>
          </a:solidFill>
        </p:spPr>
      </p:sp>
      <p:sp>
        <p:nvSpPr>
          <p:cNvPr id="37" name="TextBox 37"/>
          <p:cNvSpPr txBox="1"/>
          <p:nvPr/>
        </p:nvSpPr>
        <p:spPr>
          <a:xfrm>
            <a:off x="1498621" y="1465507"/>
            <a:ext cx="1676400" cy="238125"/>
          </a:xfrm>
          <a:prstGeom prst="rect">
            <a:avLst/>
          </a:prstGeom>
          <a:noFill/>
        </p:spPr>
        <p:txBody>
          <a:bodyPr vert="horz" wrap="square" lIns="0" tIns="0" rIns="0" bIns="0" rtlCol="0" anchor="t" anchorCtr="0">
            <a:spAutoFit/>
          </a:bodyPr>
          <a:lstStyle/>
          <a:p>
            <a:pPr algn="r">
              <a:lnSpc>
                <a:spcPct val="100000"/>
              </a:lnSpc>
              <a:spcBef>
                <a:spcPct val="0"/>
              </a:spcBef>
            </a:pPr>
            <a:r>
              <a:rPr lang="en-US" sz="1500">
                <a:solidFill>
                  <a:srgbClr val="FFFEFF">
                    <a:alpha val="100000"/>
                  </a:srgbClr>
                </a:solidFill>
                <a:latin typeface="Noto Sans SC"/>
                <a:ea typeface="Noto Sans SC"/>
                <a:cs typeface="Noto Sans SC"/>
              </a:rPr>
              <a:t>Current situation analysis</a:t>
            </a:r>
            <a:endParaRPr lang="en-US" sz="1500">
              <a:solidFill>
                <a:srgbClr val="FFFEFF">
                  <a:alpha val="100000"/>
                </a:srgbClr>
              </a:solidFill>
              <a:latin typeface="Noto Sans SC"/>
              <a:ea typeface="Noto Sans SC"/>
              <a:cs typeface="Noto Sans SC"/>
            </a:endParaRPr>
          </a:p>
        </p:txBody>
      </p:sp>
      <p:sp>
        <p:nvSpPr>
          <p:cNvPr id="38" name="TextBox 38"/>
          <p:cNvSpPr txBox="1"/>
          <p:nvPr/>
        </p:nvSpPr>
        <p:spPr>
          <a:xfrm>
            <a:off x="7821720" y="4560849"/>
            <a:ext cx="1611630" cy="291465"/>
          </a:xfrm>
          <a:prstGeom prst="rect">
            <a:avLst/>
          </a:prstGeom>
          <a:noFill/>
        </p:spPr>
        <p:txBody>
          <a:bodyPr vert="horz" wrap="square" lIns="91440" tIns="45720" rIns="91440" bIns="45720" rtlCol="0" anchor="t" anchorCtr="0">
            <a:spAutoFit/>
          </a:bodyPr>
          <a:lstStyle/>
          <a:p>
            <a:pPr algn="r">
              <a:lnSpc>
                <a:spcPct val="100000"/>
              </a:lnSpc>
              <a:spcBef>
                <a:spcPct val="0"/>
              </a:spcBef>
            </a:pPr>
            <a:r>
              <a:rPr lang="en-US" sz="1200">
                <a:solidFill>
                  <a:schemeClr val="dk1">
                    <a:alpha val="100000"/>
                  </a:schemeClr>
                </a:solidFill>
                <a:latin typeface="Noto Sans SC"/>
                <a:ea typeface="Noto Sans SC"/>
                <a:cs typeface="Noto Sans SC"/>
              </a:rPr>
              <a:t>The key is to do it</a:t>
            </a:r>
            <a:endParaRPr lang="en-US" sz="1200">
              <a:solidFill>
                <a:schemeClr val="dk1">
                  <a:alpha val="100000"/>
                </a:schemeClr>
              </a:solidFill>
              <a:latin typeface="Noto Sans SC"/>
              <a:ea typeface="Noto Sans SC"/>
              <a:cs typeface="Noto Sans SC"/>
            </a:endParaRPr>
          </a:p>
        </p:txBody>
      </p:sp>
      <p:sp>
        <p:nvSpPr>
          <p:cNvPr id="39" name="TextBox 39"/>
          <p:cNvSpPr txBox="1"/>
          <p:nvPr/>
        </p:nvSpPr>
        <p:spPr>
          <a:xfrm>
            <a:off x="8003039" y="4115013"/>
            <a:ext cx="1611630" cy="291465"/>
          </a:xfrm>
          <a:prstGeom prst="rect">
            <a:avLst/>
          </a:prstGeom>
          <a:noFill/>
        </p:spPr>
        <p:txBody>
          <a:bodyPr vert="horz" wrap="square" lIns="91440" tIns="45720" rIns="91440" bIns="45720" rtlCol="0" anchor="t" anchorCtr="0">
            <a:spAutoFit/>
          </a:bodyPr>
          <a:lstStyle/>
          <a:p>
            <a:pPr algn="r">
              <a:lnSpc>
                <a:spcPct val="100000"/>
              </a:lnSpc>
              <a:spcBef>
                <a:spcPct val="0"/>
              </a:spcBef>
            </a:pPr>
            <a:r>
              <a:rPr lang="en-US" sz="1200">
                <a:solidFill>
                  <a:schemeClr val="dk1">
                    <a:alpha val="100000"/>
                  </a:schemeClr>
                </a:solidFill>
                <a:latin typeface="Noto Sans SC"/>
                <a:ea typeface="Noto Sans SC"/>
                <a:cs typeface="Noto Sans SC"/>
              </a:rPr>
              <a:t>Focus on execution</a:t>
            </a:r>
            <a:endParaRPr lang="en-US" sz="1200">
              <a:solidFill>
                <a:schemeClr val="dk1">
                  <a:alpha val="100000"/>
                </a:schemeClr>
              </a:solidFill>
              <a:latin typeface="Noto Sans SC"/>
              <a:ea typeface="Noto Sans SC"/>
              <a:cs typeface="Noto Sans SC"/>
            </a:endParaRPr>
          </a:p>
        </p:txBody>
      </p:sp>
      <p:sp>
        <p:nvSpPr>
          <p:cNvPr id="40" name="TextBox 40"/>
          <p:cNvSpPr txBox="1"/>
          <p:nvPr/>
        </p:nvSpPr>
        <p:spPr>
          <a:xfrm>
            <a:off x="8159179" y="3662794"/>
            <a:ext cx="1640205" cy="291465"/>
          </a:xfrm>
          <a:prstGeom prst="rect">
            <a:avLst/>
          </a:prstGeom>
          <a:noFill/>
        </p:spPr>
        <p:txBody>
          <a:bodyPr vert="horz" wrap="square" lIns="91440" tIns="45720" rIns="91440" bIns="45720" rtlCol="0" anchor="t" anchorCtr="0">
            <a:spAutoFit/>
          </a:bodyPr>
          <a:lstStyle/>
          <a:p>
            <a:pPr algn="r">
              <a:lnSpc>
                <a:spcPct val="100000"/>
              </a:lnSpc>
              <a:spcBef>
                <a:spcPct val="0"/>
              </a:spcBef>
            </a:pPr>
            <a:r>
              <a:rPr lang="en-US" sz="1200">
                <a:solidFill>
                  <a:schemeClr val="dk1">
                    <a:alpha val="100000"/>
                  </a:schemeClr>
                </a:solidFill>
                <a:latin typeface="Noto Sans SC"/>
                <a:ea typeface="Noto Sans SC"/>
                <a:cs typeface="Noto Sans SC"/>
              </a:rPr>
              <a:t>Continuous improvement</a:t>
            </a:r>
            <a:endParaRPr lang="en-US" sz="1200">
              <a:solidFill>
                <a:schemeClr val="dk1">
                  <a:alpha val="100000"/>
                </a:schemeClr>
              </a:solidFill>
              <a:latin typeface="Noto Sans SC"/>
              <a:ea typeface="Noto Sans SC"/>
              <a:cs typeface="Noto Sans SC"/>
            </a:endParaRPr>
          </a:p>
        </p:txBody>
      </p:sp>
      <p:sp>
        <p:nvSpPr>
          <p:cNvPr id="41" name="AutoShape 41"/>
          <p:cNvSpPr/>
          <p:nvPr/>
        </p:nvSpPr>
        <p:spPr>
          <a:xfrm flipH="1" flipV="1">
            <a:off x="7144962" y="4986506"/>
            <a:ext cx="2312842" cy="419094"/>
          </a:xfrm>
          <a:prstGeom prst="parallelogram">
            <a:avLst>
              <a:gd name="adj" fmla="val 42455"/>
            </a:avLst>
          </a:prstGeom>
          <a:solidFill>
            <a:schemeClr val="accent1">
              <a:alpha val="100000"/>
            </a:schemeClr>
          </a:solidFill>
        </p:spPr>
      </p:sp>
      <p:sp>
        <p:nvSpPr>
          <p:cNvPr id="42" name="TextBox 42"/>
          <p:cNvSpPr txBox="1"/>
          <p:nvPr/>
        </p:nvSpPr>
        <p:spPr>
          <a:xfrm>
            <a:off x="7444497" y="5072903"/>
            <a:ext cx="1676400" cy="238125"/>
          </a:xfrm>
          <a:prstGeom prst="rect">
            <a:avLst/>
          </a:prstGeom>
          <a:noFill/>
        </p:spPr>
        <p:txBody>
          <a:bodyPr vert="horz" wrap="square" lIns="0" tIns="0" rIns="0" bIns="0" rtlCol="0" anchor="t" anchorCtr="0">
            <a:spAutoFit/>
          </a:bodyPr>
          <a:lstStyle/>
          <a:p>
            <a:pPr algn="r">
              <a:lnSpc>
                <a:spcPct val="100000"/>
              </a:lnSpc>
              <a:spcBef>
                <a:spcPct val="0"/>
              </a:spcBef>
            </a:pPr>
            <a:r>
              <a:rPr lang="en-US" sz="1500">
                <a:solidFill>
                  <a:srgbClr val="FFFCFC">
                    <a:alpha val="100000"/>
                  </a:srgbClr>
                </a:solidFill>
                <a:latin typeface="Noto Sans SC"/>
                <a:ea typeface="Noto Sans SC"/>
                <a:cs typeface="Noto Sans SC"/>
              </a:rPr>
              <a:t>Project start</a:t>
            </a:r>
            <a:endParaRPr lang="en-US" sz="1500">
              <a:solidFill>
                <a:srgbClr val="FFFCFC">
                  <a:alpha val="100000"/>
                </a:srgbClr>
              </a:solidFill>
              <a:latin typeface="Noto Sans SC"/>
              <a:ea typeface="Noto Sans SC"/>
              <a:cs typeface="Noto Sans SC"/>
            </a:endParaRPr>
          </a:p>
        </p:txBody>
      </p:sp>
      <p:cxnSp>
        <p:nvCxnSpPr>
          <p:cNvPr id="43" name="Connector 43"/>
          <p:cNvCxnSpPr/>
          <p:nvPr/>
        </p:nvCxnSpPr>
        <p:spPr>
          <a:xfrm flipH="1">
            <a:off x="9266560" y="3458223"/>
            <a:ext cx="845592" cy="1917331"/>
          </a:xfrm>
          <a:prstGeom prst="line">
            <a:avLst/>
          </a:prstGeom>
          <a:ln w="38100">
            <a:solidFill>
              <a:schemeClr val="accent1"/>
            </a:solidFill>
            <a:prstDash val="solid"/>
            <a:headEnd type="stealth"/>
            <a:tailEnd type="none"/>
          </a:ln>
        </p:spPr>
        <p:style>
          <a:lnRef idx="0">
            <a:schemeClr val="accent1"/>
          </a:lnRef>
          <a:fillRef idx="1">
            <a:schemeClr val="accent1"/>
          </a:fillRef>
          <a:effectRef idx="0">
            <a:schemeClr val="accent1"/>
          </a:effectRef>
          <a:fontRef idx="minor">
            <a:schemeClr val="lt1"/>
          </a:fontRef>
        </p:style>
      </p:cxnSp>
      <p:sp>
        <p:nvSpPr>
          <p:cNvPr id="44" name="TextBox 44"/>
          <p:cNvSpPr txBox="1"/>
          <p:nvPr/>
        </p:nvSpPr>
        <p:spPr>
          <a:xfrm>
            <a:off x="4870747" y="4560849"/>
            <a:ext cx="1611630" cy="291465"/>
          </a:xfrm>
          <a:prstGeom prst="rect">
            <a:avLst/>
          </a:prstGeom>
          <a:noFill/>
        </p:spPr>
        <p:txBody>
          <a:bodyPr vert="horz" wrap="square" lIns="91440" tIns="45720" rIns="91440" bIns="45720" rtlCol="0" anchor="t" anchorCtr="0">
            <a:spAutoFit/>
          </a:bodyPr>
          <a:lstStyle/>
          <a:p>
            <a:pPr algn="r">
              <a:lnSpc>
                <a:spcPct val="100000"/>
              </a:lnSpc>
              <a:spcBef>
                <a:spcPct val="0"/>
              </a:spcBef>
            </a:pPr>
            <a:r>
              <a:rPr lang="en-US" sz="1200">
                <a:solidFill>
                  <a:schemeClr val="dk1">
                    <a:alpha val="100000"/>
                  </a:schemeClr>
                </a:solidFill>
                <a:latin typeface="Noto Sans SC"/>
                <a:ea typeface="Noto Sans SC"/>
                <a:cs typeface="Noto Sans SC"/>
              </a:rPr>
              <a:t>Standard implementation</a:t>
            </a:r>
            <a:endParaRPr lang="en-US" sz="1200">
              <a:solidFill>
                <a:schemeClr val="dk1">
                  <a:alpha val="100000"/>
                </a:schemeClr>
              </a:solidFill>
              <a:latin typeface="Noto Sans SC"/>
              <a:ea typeface="Noto Sans SC"/>
              <a:cs typeface="Noto Sans SC"/>
            </a:endParaRPr>
          </a:p>
        </p:txBody>
      </p:sp>
      <p:sp>
        <p:nvSpPr>
          <p:cNvPr id="45" name="TextBox 45"/>
          <p:cNvSpPr txBox="1"/>
          <p:nvPr/>
        </p:nvSpPr>
        <p:spPr>
          <a:xfrm>
            <a:off x="5052066" y="4115013"/>
            <a:ext cx="1611630" cy="291465"/>
          </a:xfrm>
          <a:prstGeom prst="rect">
            <a:avLst/>
          </a:prstGeom>
          <a:noFill/>
        </p:spPr>
        <p:txBody>
          <a:bodyPr vert="horz" wrap="square" lIns="91440" tIns="45720" rIns="91440" bIns="45720" rtlCol="0" anchor="t" anchorCtr="0">
            <a:spAutoFit/>
          </a:bodyPr>
          <a:lstStyle/>
          <a:p>
            <a:pPr algn="r">
              <a:lnSpc>
                <a:spcPct val="100000"/>
              </a:lnSpc>
              <a:spcBef>
                <a:spcPct val="0"/>
              </a:spcBef>
            </a:pPr>
            <a:r>
              <a:rPr lang="en-US" sz="1200">
                <a:solidFill>
                  <a:schemeClr val="dk1">
                    <a:alpha val="100000"/>
                  </a:schemeClr>
                </a:solidFill>
                <a:latin typeface="Noto Sans SC"/>
                <a:ea typeface="Noto Sans SC"/>
                <a:cs typeface="Noto Sans SC"/>
              </a:rPr>
              <a:t>Effect verification</a:t>
            </a:r>
            <a:endParaRPr lang="en-US" sz="1200">
              <a:solidFill>
                <a:schemeClr val="dk1">
                  <a:alpha val="100000"/>
                </a:schemeClr>
              </a:solidFill>
              <a:latin typeface="Noto Sans SC"/>
              <a:ea typeface="Noto Sans SC"/>
              <a:cs typeface="Noto Sans SC"/>
            </a:endParaRPr>
          </a:p>
        </p:txBody>
      </p:sp>
      <p:sp>
        <p:nvSpPr>
          <p:cNvPr id="46" name="TextBox 46"/>
          <p:cNvSpPr txBox="1"/>
          <p:nvPr/>
        </p:nvSpPr>
        <p:spPr>
          <a:xfrm>
            <a:off x="5208206" y="3662794"/>
            <a:ext cx="1640205" cy="291465"/>
          </a:xfrm>
          <a:prstGeom prst="rect">
            <a:avLst/>
          </a:prstGeom>
          <a:noFill/>
        </p:spPr>
        <p:txBody>
          <a:bodyPr vert="horz" wrap="square" lIns="91440" tIns="45720" rIns="91440" bIns="45720" rtlCol="0" anchor="t" anchorCtr="0">
            <a:spAutoFit/>
          </a:bodyPr>
          <a:lstStyle/>
          <a:p>
            <a:pPr algn="r">
              <a:lnSpc>
                <a:spcPct val="100000"/>
              </a:lnSpc>
              <a:spcBef>
                <a:spcPct val="0"/>
              </a:spcBef>
            </a:pPr>
            <a:r>
              <a:rPr lang="en-US" sz="1200">
                <a:solidFill>
                  <a:schemeClr val="dk1">
                    <a:alpha val="100000"/>
                  </a:schemeClr>
                </a:solidFill>
                <a:latin typeface="Noto Sans SC"/>
                <a:ea typeface="Noto Sans SC"/>
                <a:cs typeface="Noto Sans SC"/>
              </a:rPr>
              <a:t>Experience solidified</a:t>
            </a:r>
            <a:endParaRPr lang="en-US" sz="1200">
              <a:solidFill>
                <a:schemeClr val="dk1">
                  <a:alpha val="100000"/>
                </a:schemeClr>
              </a:solidFill>
              <a:latin typeface="Noto Sans SC"/>
              <a:ea typeface="Noto Sans SC"/>
              <a:cs typeface="Noto Sans SC"/>
            </a:endParaRPr>
          </a:p>
        </p:txBody>
      </p:sp>
      <p:sp>
        <p:nvSpPr>
          <p:cNvPr id="47" name="AutoShape 47"/>
          <p:cNvSpPr/>
          <p:nvPr/>
        </p:nvSpPr>
        <p:spPr>
          <a:xfrm flipH="1" flipV="1">
            <a:off x="4193989" y="4986506"/>
            <a:ext cx="2312842" cy="419094"/>
          </a:xfrm>
          <a:prstGeom prst="parallelogram">
            <a:avLst>
              <a:gd name="adj" fmla="val 42455"/>
            </a:avLst>
          </a:prstGeom>
          <a:solidFill>
            <a:schemeClr val="accent1">
              <a:alpha val="100000"/>
            </a:schemeClr>
          </a:solidFill>
        </p:spPr>
      </p:sp>
      <p:sp>
        <p:nvSpPr>
          <p:cNvPr id="48" name="TextBox 48"/>
          <p:cNvSpPr txBox="1"/>
          <p:nvPr/>
        </p:nvSpPr>
        <p:spPr>
          <a:xfrm>
            <a:off x="4493524" y="5072903"/>
            <a:ext cx="1676400" cy="238125"/>
          </a:xfrm>
          <a:prstGeom prst="rect">
            <a:avLst/>
          </a:prstGeom>
          <a:noFill/>
        </p:spPr>
        <p:txBody>
          <a:bodyPr vert="horz" wrap="square" lIns="0" tIns="0" rIns="0" bIns="0" rtlCol="0" anchor="t" anchorCtr="0">
            <a:spAutoFit/>
          </a:bodyPr>
          <a:lstStyle/>
          <a:p>
            <a:pPr algn="r">
              <a:lnSpc>
                <a:spcPct val="100000"/>
              </a:lnSpc>
              <a:spcBef>
                <a:spcPct val="0"/>
              </a:spcBef>
            </a:pPr>
            <a:r>
              <a:rPr lang="en-US" sz="1500">
                <a:solidFill>
                  <a:srgbClr val="FDFCFC">
                    <a:alpha val="100000"/>
                  </a:srgbClr>
                </a:solidFill>
                <a:latin typeface="Noto Sans SC"/>
                <a:ea typeface="Noto Sans SC"/>
                <a:cs typeface="Noto Sans SC"/>
              </a:rPr>
              <a:t>Comprehensive promotion</a:t>
            </a:r>
            <a:endParaRPr lang="en-US" sz="1500">
              <a:solidFill>
                <a:srgbClr val="FDFCFC">
                  <a:alpha val="100000"/>
                </a:srgbClr>
              </a:solidFill>
              <a:latin typeface="Noto Sans SC"/>
              <a:ea typeface="Noto Sans SC"/>
              <a:cs typeface="Noto Sans SC"/>
            </a:endParaRPr>
          </a:p>
        </p:txBody>
      </p:sp>
      <p:sp>
        <p:nvSpPr>
          <p:cNvPr id="49" name="TextBox 49"/>
          <p:cNvSpPr txBox="1"/>
          <p:nvPr/>
        </p:nvSpPr>
        <p:spPr>
          <a:xfrm>
            <a:off x="1861544" y="4560849"/>
            <a:ext cx="1611630" cy="291465"/>
          </a:xfrm>
          <a:prstGeom prst="rect">
            <a:avLst/>
          </a:prstGeom>
          <a:noFill/>
        </p:spPr>
        <p:txBody>
          <a:bodyPr vert="horz" wrap="square" lIns="91440" tIns="45720" rIns="91440" bIns="45720" rtlCol="0" anchor="t" anchorCtr="0">
            <a:spAutoFit/>
          </a:bodyPr>
          <a:lstStyle/>
          <a:p>
            <a:pPr algn="r">
              <a:lnSpc>
                <a:spcPct val="100000"/>
              </a:lnSpc>
              <a:spcBef>
                <a:spcPct val="0"/>
              </a:spcBef>
            </a:pPr>
            <a:r>
              <a:rPr lang="en-US" sz="1200">
                <a:solidFill>
                  <a:schemeClr val="dk1">
                    <a:alpha val="100000"/>
                  </a:schemeClr>
                </a:solidFill>
                <a:latin typeface="Noto Sans SC"/>
                <a:ea typeface="Noto Sans SC"/>
                <a:cs typeface="Noto Sans SC"/>
              </a:rPr>
              <a:t>Full Employee Participation</a:t>
            </a:r>
            <a:endParaRPr lang="en-US" sz="1200">
              <a:solidFill>
                <a:schemeClr val="dk1">
                  <a:alpha val="100000"/>
                </a:schemeClr>
              </a:solidFill>
              <a:latin typeface="Noto Sans SC"/>
              <a:ea typeface="Noto Sans SC"/>
              <a:cs typeface="Noto Sans SC"/>
            </a:endParaRPr>
          </a:p>
        </p:txBody>
      </p:sp>
      <p:sp>
        <p:nvSpPr>
          <p:cNvPr id="50" name="TextBox 50"/>
          <p:cNvSpPr txBox="1"/>
          <p:nvPr/>
        </p:nvSpPr>
        <p:spPr>
          <a:xfrm>
            <a:off x="2042863" y="4115013"/>
            <a:ext cx="1611630" cy="291465"/>
          </a:xfrm>
          <a:prstGeom prst="rect">
            <a:avLst/>
          </a:prstGeom>
          <a:noFill/>
        </p:spPr>
        <p:txBody>
          <a:bodyPr vert="horz" wrap="square" lIns="91440" tIns="45720" rIns="91440" bIns="45720" rtlCol="0" anchor="t" anchorCtr="0">
            <a:spAutoFit/>
          </a:bodyPr>
          <a:lstStyle/>
          <a:p>
            <a:pPr algn="r">
              <a:lnSpc>
                <a:spcPct val="100000"/>
              </a:lnSpc>
              <a:spcBef>
                <a:spcPct val="0"/>
              </a:spcBef>
            </a:pPr>
            <a:r>
              <a:rPr lang="en-US" sz="1200">
                <a:solidFill>
                  <a:schemeClr val="dk1">
                    <a:alpha val="100000"/>
                  </a:schemeClr>
                </a:solidFill>
                <a:latin typeface="Noto Sans SC"/>
                <a:ea typeface="Noto Sans SC"/>
                <a:cs typeface="Noto Sans SC"/>
              </a:rPr>
              <a:t>Problem improvement</a:t>
            </a:r>
            <a:endParaRPr lang="en-US" sz="1200">
              <a:solidFill>
                <a:schemeClr val="dk1">
                  <a:alpha val="100000"/>
                </a:schemeClr>
              </a:solidFill>
              <a:latin typeface="Noto Sans SC"/>
              <a:ea typeface="Noto Sans SC"/>
              <a:cs typeface="Noto Sans SC"/>
            </a:endParaRPr>
          </a:p>
        </p:txBody>
      </p:sp>
      <p:sp>
        <p:nvSpPr>
          <p:cNvPr id="51" name="AutoShape 51"/>
          <p:cNvSpPr/>
          <p:nvPr/>
        </p:nvSpPr>
        <p:spPr>
          <a:xfrm flipH="1" flipV="1">
            <a:off x="1752135" y="3623644"/>
            <a:ext cx="2312842" cy="339807"/>
          </a:xfrm>
          <a:prstGeom prst="parallelogram">
            <a:avLst>
              <a:gd name="adj" fmla="val 42455"/>
            </a:avLst>
          </a:prstGeom>
          <a:gradFill>
            <a:gsLst>
              <a:gs pos="0">
                <a:schemeClr val="accent2">
                  <a:alpha val="53000"/>
                </a:schemeClr>
              </a:gs>
              <a:gs pos="85000">
                <a:srgbClr val="FFFFFF">
                  <a:alpha val="0"/>
                </a:srgbClr>
              </a:gs>
            </a:gsLst>
            <a:lin ang="0"/>
          </a:gradFill>
        </p:spPr>
      </p:sp>
      <p:sp>
        <p:nvSpPr>
          <p:cNvPr id="52" name="TextBox 52"/>
          <p:cNvSpPr txBox="1"/>
          <p:nvPr/>
        </p:nvSpPr>
        <p:spPr>
          <a:xfrm>
            <a:off x="2199003" y="3662794"/>
            <a:ext cx="1640205" cy="291465"/>
          </a:xfrm>
          <a:prstGeom prst="rect">
            <a:avLst/>
          </a:prstGeom>
          <a:noFill/>
        </p:spPr>
        <p:txBody>
          <a:bodyPr vert="horz" wrap="square" lIns="91440" tIns="45720" rIns="91440" bIns="45720" rtlCol="0" anchor="t" anchorCtr="0">
            <a:spAutoFit/>
          </a:bodyPr>
          <a:lstStyle/>
          <a:p>
            <a:pPr algn="r">
              <a:lnSpc>
                <a:spcPct val="100000"/>
              </a:lnSpc>
              <a:spcBef>
                <a:spcPct val="0"/>
              </a:spcBef>
            </a:pPr>
            <a:r>
              <a:rPr lang="en-US" sz="1200">
                <a:solidFill>
                  <a:schemeClr val="dk1">
                    <a:alpha val="100000"/>
                  </a:schemeClr>
                </a:solidFill>
                <a:latin typeface="Noto Sans SC"/>
                <a:ea typeface="Noto Sans SC"/>
                <a:cs typeface="Noto Sans SC"/>
              </a:rPr>
              <a:t>Continuous optimization</a:t>
            </a:r>
            <a:endParaRPr lang="en-US" sz="1200">
              <a:solidFill>
                <a:schemeClr val="dk1">
                  <a:alpha val="100000"/>
                </a:schemeClr>
              </a:solidFill>
              <a:latin typeface="Noto Sans SC"/>
              <a:ea typeface="Noto Sans SC"/>
              <a:cs typeface="Noto Sans SC"/>
            </a:endParaRPr>
          </a:p>
        </p:txBody>
      </p:sp>
      <p:sp>
        <p:nvSpPr>
          <p:cNvPr id="53" name="AutoShape 53"/>
          <p:cNvSpPr/>
          <p:nvPr/>
        </p:nvSpPr>
        <p:spPr>
          <a:xfrm flipH="1" flipV="1">
            <a:off x="1184786" y="4986506"/>
            <a:ext cx="2312842" cy="419094"/>
          </a:xfrm>
          <a:prstGeom prst="parallelogram">
            <a:avLst>
              <a:gd name="adj" fmla="val 42455"/>
            </a:avLst>
          </a:prstGeom>
          <a:solidFill>
            <a:schemeClr val="accent1">
              <a:alpha val="100000"/>
            </a:schemeClr>
          </a:solidFill>
        </p:spPr>
      </p:sp>
      <p:sp>
        <p:nvSpPr>
          <p:cNvPr id="54" name="TextBox 54"/>
          <p:cNvSpPr txBox="1"/>
          <p:nvPr/>
        </p:nvSpPr>
        <p:spPr>
          <a:xfrm>
            <a:off x="1484321" y="5072903"/>
            <a:ext cx="1676400" cy="238125"/>
          </a:xfrm>
          <a:prstGeom prst="rect">
            <a:avLst/>
          </a:prstGeom>
          <a:noFill/>
        </p:spPr>
        <p:txBody>
          <a:bodyPr vert="horz" wrap="square" lIns="0" tIns="0" rIns="0" bIns="0" rtlCol="0" anchor="t" anchorCtr="0">
            <a:spAutoFit/>
          </a:bodyPr>
          <a:lstStyle/>
          <a:p>
            <a:pPr algn="r">
              <a:lnSpc>
                <a:spcPct val="100000"/>
              </a:lnSpc>
              <a:spcBef>
                <a:spcPct val="0"/>
              </a:spcBef>
            </a:pPr>
            <a:r>
              <a:rPr lang="en-US" sz="1500">
                <a:solidFill>
                  <a:srgbClr val="F6F1F4">
                    <a:alpha val="100000"/>
                  </a:srgbClr>
                </a:solidFill>
                <a:latin typeface="Noto Sans SC"/>
                <a:ea typeface="Noto Sans SC"/>
                <a:cs typeface="Noto Sans SC"/>
              </a:rPr>
              <a:t>simulated production</a:t>
            </a:r>
            <a:endParaRPr lang="en-US" sz="1500">
              <a:solidFill>
                <a:srgbClr val="F6F1F4">
                  <a:alpha val="100000"/>
                </a:srgbClr>
              </a:solidFill>
              <a:latin typeface="Noto Sans SC"/>
              <a:ea typeface="Noto Sans SC"/>
              <a:cs typeface="Noto Sans SC"/>
            </a:endParaRPr>
          </a:p>
        </p:txBody>
      </p:sp>
      <p:sp>
        <p:nvSpPr>
          <p:cNvPr id="55" name="AutoShape 55"/>
          <p:cNvSpPr/>
          <p:nvPr/>
        </p:nvSpPr>
        <p:spPr>
          <a:xfrm>
            <a:off x="10023466" y="1438917"/>
            <a:ext cx="1640713" cy="290838"/>
          </a:xfrm>
          <a:prstGeom prst="roundRect">
            <a:avLst>
              <a:gd name="adj" fmla="val 0"/>
            </a:avLst>
          </a:prstGeom>
          <a:solidFill>
            <a:schemeClr val="accent3">
              <a:alpha val="100000"/>
            </a:schemeClr>
          </a:solidFill>
        </p:spPr>
      </p:sp>
      <p:sp>
        <p:nvSpPr>
          <p:cNvPr id="56" name="TextBox 56"/>
          <p:cNvSpPr txBox="1"/>
          <p:nvPr/>
        </p:nvSpPr>
        <p:spPr>
          <a:xfrm>
            <a:off x="10023466" y="1484947"/>
            <a:ext cx="1600826" cy="200025"/>
          </a:xfrm>
          <a:prstGeom prst="rect">
            <a:avLst/>
          </a:prstGeom>
          <a:noFill/>
        </p:spPr>
        <p:txBody>
          <a:bodyPr vert="horz" wrap="square" lIns="0" tIns="0" rIns="0" bIns="0" rtlCol="0" anchor="t" anchorCtr="0">
            <a:spAutoFit/>
          </a:bodyPr>
          <a:lstStyle/>
          <a:p>
            <a:pPr algn="ctr">
              <a:lnSpc>
                <a:spcPct val="100000"/>
              </a:lnSpc>
              <a:spcBef>
                <a:spcPct val="0"/>
              </a:spcBef>
            </a:pPr>
            <a:r>
              <a:rPr lang="en-US" sz="1200">
                <a:solidFill>
                  <a:srgbClr val="FDFCFC">
                    <a:alpha val="100000"/>
                  </a:srgbClr>
                </a:solidFill>
                <a:latin typeface="Noto Sans SC"/>
                <a:ea typeface="Noto Sans SC"/>
                <a:cs typeface="Noto Sans SC"/>
              </a:rPr>
              <a:t>Selected items</a:t>
            </a:r>
            <a:endParaRPr lang="en-US" sz="1200">
              <a:solidFill>
                <a:srgbClr val="FDFCFC">
                  <a:alpha val="100000"/>
                </a:srgbClr>
              </a:solidFill>
              <a:latin typeface="Noto Sans SC"/>
              <a:ea typeface="Noto Sans SC"/>
              <a:cs typeface="Noto Sans SC"/>
            </a:endParaRPr>
          </a:p>
        </p:txBody>
      </p:sp>
      <p:sp>
        <p:nvSpPr>
          <p:cNvPr id="57" name="AutoShape 57"/>
          <p:cNvSpPr/>
          <p:nvPr/>
        </p:nvSpPr>
        <p:spPr>
          <a:xfrm>
            <a:off x="10023466" y="5095530"/>
            <a:ext cx="1640713" cy="290838"/>
          </a:xfrm>
          <a:prstGeom prst="roundRect">
            <a:avLst>
              <a:gd name="adj" fmla="val 0"/>
            </a:avLst>
          </a:prstGeom>
          <a:solidFill>
            <a:schemeClr val="accent3">
              <a:alpha val="100000"/>
            </a:schemeClr>
          </a:solidFill>
        </p:spPr>
      </p:sp>
      <p:sp>
        <p:nvSpPr>
          <p:cNvPr id="58" name="TextBox 58"/>
          <p:cNvSpPr txBox="1"/>
          <p:nvPr/>
        </p:nvSpPr>
        <p:spPr>
          <a:xfrm>
            <a:off x="10023466" y="5133975"/>
            <a:ext cx="1600826" cy="200025"/>
          </a:xfrm>
          <a:prstGeom prst="rect">
            <a:avLst/>
          </a:prstGeom>
          <a:noFill/>
        </p:spPr>
        <p:txBody>
          <a:bodyPr vert="horz" wrap="none" lIns="0" tIns="0" rIns="0" bIns="0" rtlCol="0" anchor="t" anchorCtr="0">
            <a:spAutoFit/>
          </a:bodyPr>
          <a:lstStyle/>
          <a:p>
            <a:pPr algn="ctr">
              <a:lnSpc>
                <a:spcPct val="100000"/>
              </a:lnSpc>
              <a:spcBef>
                <a:spcPct val="0"/>
              </a:spcBef>
            </a:pPr>
            <a:r>
              <a:rPr lang="en-US" sz="1200">
                <a:solidFill>
                  <a:srgbClr val="FFFDFD">
                    <a:alpha val="100000"/>
                  </a:srgbClr>
                </a:solidFill>
                <a:latin typeface="Noto Sans SC"/>
                <a:ea typeface="Noto Sans SC"/>
                <a:cs typeface="Noto Sans SC"/>
              </a:rPr>
              <a:t>Pilot operation</a:t>
            </a:r>
            <a:endParaRPr lang="en-US" sz="1200">
              <a:solidFill>
                <a:srgbClr val="FFFDFD">
                  <a:alpha val="100000"/>
                </a:srgbClr>
              </a:solidFill>
              <a:latin typeface="Noto Sans SC"/>
              <a:ea typeface="Noto Sans SC"/>
              <a:cs typeface="Noto Sans SC"/>
            </a:endParaRPr>
          </a:p>
        </p:txBody>
      </p:sp>
      <p:cxnSp>
        <p:nvCxnSpPr>
          <p:cNvPr id="59" name="Connector 59"/>
          <p:cNvCxnSpPr/>
          <p:nvPr/>
        </p:nvCxnSpPr>
        <p:spPr>
          <a:xfrm flipH="1" flipV="1">
            <a:off x="6335735" y="1398342"/>
            <a:ext cx="838629" cy="1930319"/>
          </a:xfrm>
          <a:prstGeom prst="line">
            <a:avLst/>
          </a:prstGeom>
          <a:ln w="38100">
            <a:solidFill>
              <a:schemeClr val="accent1"/>
            </a:solidFill>
            <a:prstDash val="solid"/>
            <a:headEnd type="stealth"/>
            <a:tailEnd type="none"/>
          </a:ln>
        </p:spPr>
        <p:style>
          <a:lnRef idx="0">
            <a:schemeClr val="accent1"/>
          </a:lnRef>
          <a:fillRef idx="1">
            <a:schemeClr val="accent1"/>
          </a:fillRef>
          <a:effectRef idx="0">
            <a:schemeClr val="accent1"/>
          </a:effectRef>
          <a:fontRef idx="minor">
            <a:schemeClr val="lt1"/>
          </a:fontRef>
        </p:style>
      </p:cxnSp>
      <p:cxnSp>
        <p:nvCxnSpPr>
          <p:cNvPr id="60" name="Connector 60"/>
          <p:cNvCxnSpPr/>
          <p:nvPr/>
        </p:nvCxnSpPr>
        <p:spPr>
          <a:xfrm flipH="1">
            <a:off x="6324578" y="3458223"/>
            <a:ext cx="845592" cy="1917331"/>
          </a:xfrm>
          <a:prstGeom prst="line">
            <a:avLst/>
          </a:prstGeom>
          <a:ln w="38100">
            <a:solidFill>
              <a:schemeClr val="accent1"/>
            </a:solidFill>
            <a:prstDash val="solid"/>
            <a:headEnd type="stealth"/>
            <a:tailEnd type="none"/>
          </a:ln>
        </p:spPr>
        <p:style>
          <a:lnRef idx="0">
            <a:schemeClr val="accent1"/>
          </a:lnRef>
          <a:fillRef idx="1">
            <a:schemeClr val="accent1"/>
          </a:fillRef>
          <a:effectRef idx="0">
            <a:schemeClr val="accent1"/>
          </a:effectRef>
          <a:fontRef idx="minor">
            <a:schemeClr val="lt1"/>
          </a:fontRef>
        </p:style>
      </p:cxnSp>
      <p:cxnSp>
        <p:nvCxnSpPr>
          <p:cNvPr id="61" name="Connector 61"/>
          <p:cNvCxnSpPr/>
          <p:nvPr/>
        </p:nvCxnSpPr>
        <p:spPr>
          <a:xfrm flipH="1" flipV="1">
            <a:off x="3327492" y="1398342"/>
            <a:ext cx="838629" cy="1930319"/>
          </a:xfrm>
          <a:prstGeom prst="line">
            <a:avLst/>
          </a:prstGeom>
          <a:ln w="38100">
            <a:solidFill>
              <a:schemeClr val="accent1"/>
            </a:solidFill>
            <a:prstDash val="solid"/>
            <a:headEnd type="stealth"/>
            <a:tailEnd type="none"/>
          </a:ln>
        </p:spPr>
        <p:style>
          <a:lnRef idx="0">
            <a:schemeClr val="accent1"/>
          </a:lnRef>
          <a:fillRef idx="1">
            <a:schemeClr val="accent1"/>
          </a:fillRef>
          <a:effectRef idx="0">
            <a:schemeClr val="accent1"/>
          </a:effectRef>
          <a:fontRef idx="minor">
            <a:schemeClr val="lt1"/>
          </a:fontRef>
        </p:style>
      </p:cxnSp>
      <p:cxnSp>
        <p:nvCxnSpPr>
          <p:cNvPr id="62" name="Connector 62"/>
          <p:cNvCxnSpPr/>
          <p:nvPr/>
        </p:nvCxnSpPr>
        <p:spPr>
          <a:xfrm flipH="1">
            <a:off x="3316335" y="3458223"/>
            <a:ext cx="845592" cy="1917331"/>
          </a:xfrm>
          <a:prstGeom prst="line">
            <a:avLst/>
          </a:prstGeom>
          <a:ln w="38100">
            <a:solidFill>
              <a:schemeClr val="accent1"/>
            </a:solidFill>
            <a:prstDash val="solid"/>
            <a:headEnd type="stealth"/>
            <a:tailEnd type="none"/>
          </a:ln>
        </p:spPr>
        <p:style>
          <a:lnRef idx="0">
            <a:schemeClr val="accent1"/>
          </a:lnRef>
          <a:fillRef idx="1">
            <a:schemeClr val="accent1"/>
          </a:fillRef>
          <a:effectRef idx="0">
            <a:schemeClr val="accent1"/>
          </a:effectRef>
          <a:fontRef idx="minor">
            <a:schemeClr val="lt1"/>
          </a:fontRef>
        </p:style>
      </p:cxnSp>
      <p:sp>
        <p:nvSpPr>
          <p:cNvPr id="63" name="TextBox 63"/>
          <p:cNvSpPr txBox="1"/>
          <p:nvPr/>
        </p:nvSpPr>
        <p:spPr>
          <a:xfrm>
            <a:off x="476023" y="265328"/>
            <a:ext cx="11239500" cy="914400"/>
          </a:xfrm>
          <a:prstGeom prst="rect">
            <a:avLst/>
          </a:prstGeom>
          <a:gradFill>
            <a:gsLst>
              <a:gs pos="0">
                <a:schemeClr val="accent2">
                  <a:alpha val="53000"/>
                </a:schemeClr>
              </a:gs>
              <a:gs pos="85000">
                <a:srgbClr val="FFFFFF">
                  <a:alpha val="0"/>
                </a:srgbClr>
              </a:gs>
            </a:gsLst>
            <a:lin ang="0"/>
          </a:gradFill>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Implementation steps and processes</a:t>
            </a:r>
            <a:endParaRPr lang="en-US" sz="3000" b="1">
              <a:solidFill>
                <a:schemeClr val="dk2">
                  <a:alpha val="100000"/>
                </a:schemeClr>
              </a:solidFill>
              <a:latin typeface="Noto Sans SC"/>
              <a:ea typeface="Noto Sans SC"/>
              <a:cs typeface="Noto Sans SC"/>
            </a:endParaRPr>
          </a:p>
        </p:txBody>
      </p:sp>
      <p:sp>
        <p:nvSpPr>
          <p:cNvPr id="64" name="AutoShape 64"/>
          <p:cNvSpPr/>
          <p:nvPr/>
        </p:nvSpPr>
        <p:spPr>
          <a:xfrm flipH="1" flipV="1">
            <a:off x="7506436" y="4085388"/>
            <a:ext cx="2312842" cy="339807"/>
          </a:xfrm>
          <a:prstGeom prst="parallelogram">
            <a:avLst>
              <a:gd name="adj" fmla="val 42455"/>
            </a:avLst>
          </a:prstGeom>
          <a:gradFill>
            <a:gsLst>
              <a:gs pos="0">
                <a:schemeClr val="accent2">
                  <a:alpha val="53000"/>
                </a:schemeClr>
              </a:gs>
              <a:gs pos="85000">
                <a:srgbClr val="FFFFFF">
                  <a:alpha val="0"/>
                </a:srgbClr>
              </a:gs>
            </a:gsLst>
            <a:lin ang="0"/>
          </a:gradFill>
        </p:spPr>
      </p:sp>
      <p:sp>
        <p:nvSpPr>
          <p:cNvPr id="65" name="AutoShape 65"/>
          <p:cNvSpPr/>
          <p:nvPr/>
        </p:nvSpPr>
        <p:spPr>
          <a:xfrm flipH="1" flipV="1">
            <a:off x="7331443" y="4522749"/>
            <a:ext cx="2312842" cy="339807"/>
          </a:xfrm>
          <a:prstGeom prst="parallelogram">
            <a:avLst>
              <a:gd name="adj" fmla="val 42455"/>
            </a:avLst>
          </a:prstGeom>
          <a:gradFill>
            <a:gsLst>
              <a:gs pos="0">
                <a:schemeClr val="accent2">
                  <a:alpha val="53000"/>
                </a:schemeClr>
              </a:gs>
              <a:gs pos="85000">
                <a:srgbClr val="FFFFFF">
                  <a:alpha val="0"/>
                </a:srgbClr>
              </a:gs>
            </a:gsLst>
            <a:lin ang="0"/>
          </a:gradFill>
        </p:spPr>
      </p:sp>
      <p:sp>
        <p:nvSpPr>
          <p:cNvPr id="66" name="AutoShape 66"/>
          <p:cNvSpPr/>
          <p:nvPr/>
        </p:nvSpPr>
        <p:spPr>
          <a:xfrm flipH="1">
            <a:off x="7506436" y="2363003"/>
            <a:ext cx="2312842" cy="339807"/>
          </a:xfrm>
          <a:prstGeom prst="parallelogram">
            <a:avLst>
              <a:gd name="adj" fmla="val 42455"/>
            </a:avLst>
          </a:prstGeom>
          <a:gradFill>
            <a:gsLst>
              <a:gs pos="0">
                <a:schemeClr val="accent2">
                  <a:alpha val="50000"/>
                </a:schemeClr>
              </a:gs>
              <a:gs pos="85000">
                <a:srgbClr val="FFFFFF">
                  <a:alpha val="0"/>
                </a:srgbClr>
              </a:gs>
            </a:gsLst>
            <a:lin ang="0"/>
          </a:gradFill>
        </p:spPr>
      </p:sp>
      <p:sp>
        <p:nvSpPr>
          <p:cNvPr id="67" name="AutoShape 67"/>
          <p:cNvSpPr/>
          <p:nvPr/>
        </p:nvSpPr>
        <p:spPr>
          <a:xfrm flipH="1">
            <a:off x="7710624" y="2804915"/>
            <a:ext cx="2312842" cy="339807"/>
          </a:xfrm>
          <a:prstGeom prst="parallelogram">
            <a:avLst>
              <a:gd name="adj" fmla="val 42455"/>
            </a:avLst>
          </a:prstGeom>
          <a:gradFill>
            <a:gsLst>
              <a:gs pos="0">
                <a:schemeClr val="accent2">
                  <a:alpha val="50000"/>
                </a:schemeClr>
              </a:gs>
              <a:gs pos="85000">
                <a:srgbClr val="FFFFFF">
                  <a:alpha val="0"/>
                </a:srgbClr>
              </a:gs>
            </a:gsLst>
            <a:lin ang="0"/>
          </a:gradFill>
        </p:spPr>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5637350" y="1080401"/>
            <a:ext cx="901428" cy="1215456"/>
          </a:xfrm>
          <a:prstGeom prst="downArrow">
            <a:avLst/>
          </a:prstGeom>
          <a:gradFill>
            <a:gsLst>
              <a:gs pos="20000">
                <a:schemeClr val="dk2">
                  <a:alpha val="0"/>
                </a:schemeClr>
              </a:gs>
              <a:gs pos="100000">
                <a:schemeClr val="dk2">
                  <a:alpha val="57481"/>
                </a:schemeClr>
              </a:gs>
            </a:gsLst>
            <a:lin ang="5400000"/>
          </a:gradFill>
        </p:spPr>
      </p:sp>
      <p:sp>
        <p:nvSpPr>
          <p:cNvPr id="3" name="TextBox 3"/>
          <p:cNvSpPr txBox="1"/>
          <p:nvPr/>
        </p:nvSpPr>
        <p:spPr>
          <a:xfrm>
            <a:off x="379948" y="1175479"/>
            <a:ext cx="2269181" cy="304800"/>
          </a:xfrm>
          <a:prstGeom prst="rect">
            <a:avLst/>
          </a:prstGeom>
          <a:noFill/>
        </p:spPr>
        <p:txBody>
          <a:bodyPr vert="horz" wrap="square" lIns="0" tIns="0" rIns="0" bIns="0" rtlCol="0" anchor="t" anchorCtr="0">
            <a:spAutoFit/>
          </a:bodyPr>
          <a:lstStyle/>
          <a:p>
            <a:pPr algn="l">
              <a:lnSpc>
                <a:spcPct val="100000"/>
              </a:lnSpc>
              <a:spcBef>
                <a:spcPct val="0"/>
              </a:spcBef>
            </a:pPr>
            <a:r>
              <a:rPr lang="en-US" sz="1800">
                <a:solidFill>
                  <a:schemeClr val="accent2">
                    <a:alpha val="100000"/>
                  </a:schemeClr>
                </a:solidFill>
                <a:latin typeface="Noto Sans SC"/>
                <a:ea typeface="Noto Sans SC"/>
                <a:cs typeface="Noto Sans SC"/>
              </a:rPr>
              <a:t>Skill improvement</a:t>
            </a:r>
            <a:endParaRPr lang="en-US" sz="1800">
              <a:solidFill>
                <a:schemeClr val="accent2">
                  <a:alpha val="100000"/>
                </a:schemeClr>
              </a:solidFill>
              <a:latin typeface="Noto Sans SC"/>
              <a:ea typeface="Noto Sans SC"/>
              <a:cs typeface="Noto Sans SC"/>
            </a:endParaRPr>
          </a:p>
        </p:txBody>
      </p:sp>
      <p:sp>
        <p:nvSpPr>
          <p:cNvPr id="4" name="TextBox 4"/>
          <p:cNvSpPr txBox="1"/>
          <p:nvPr/>
        </p:nvSpPr>
        <p:spPr>
          <a:xfrm>
            <a:off x="9406994" y="1175479"/>
            <a:ext cx="2419472" cy="314325"/>
          </a:xfrm>
          <a:prstGeom prst="rect">
            <a:avLst/>
          </a:prstGeom>
          <a:noFill/>
        </p:spPr>
        <p:txBody>
          <a:bodyPr vert="horz" wrap="square" lIns="0" tIns="0" rIns="0" bIns="0" rtlCol="0" anchor="t" anchorCtr="0">
            <a:spAutoFit/>
          </a:bodyPr>
          <a:lstStyle/>
          <a:p>
            <a:pPr algn="r">
              <a:lnSpc>
                <a:spcPct val="100000"/>
              </a:lnSpc>
              <a:spcBef>
                <a:spcPct val="0"/>
              </a:spcBef>
            </a:pPr>
            <a:r>
              <a:rPr lang="en-US" sz="1800">
                <a:solidFill>
                  <a:schemeClr val="accent2">
                    <a:alpha val="100000"/>
                  </a:schemeClr>
                </a:solidFill>
                <a:latin typeface="Noto Sans SC"/>
                <a:ea typeface="Noto Sans SC"/>
                <a:cs typeface="Noto Sans SC"/>
              </a:rPr>
              <a:t>Capability building</a:t>
            </a:r>
            <a:endParaRPr lang="en-US" sz="1800">
              <a:solidFill>
                <a:schemeClr val="accent2">
                  <a:alpha val="100000"/>
                </a:schemeClr>
              </a:solidFill>
              <a:latin typeface="Noto Sans SC"/>
              <a:ea typeface="Noto Sans SC"/>
              <a:cs typeface="Noto Sans SC"/>
            </a:endParaRPr>
          </a:p>
        </p:txBody>
      </p:sp>
      <p:sp>
        <p:nvSpPr>
          <p:cNvPr id="5" name="TextBox 5"/>
          <p:cNvSpPr txBox="1"/>
          <p:nvPr/>
        </p:nvSpPr>
        <p:spPr>
          <a:xfrm>
            <a:off x="9406994" y="1549453"/>
            <a:ext cx="2419350" cy="381000"/>
          </a:xfrm>
          <a:prstGeom prst="rect">
            <a:avLst/>
          </a:prstGeom>
          <a:noFill/>
        </p:spPr>
        <p:txBody>
          <a:bodyPr vert="horz" wrap="square" lIns="0" tIns="0" rIns="0" bIns="0" rtlCol="0" anchor="t" anchorCtr="0">
            <a:spAutoFit/>
          </a:bodyPr>
          <a:lstStyle/>
          <a:p>
            <a:pPr algn="r">
              <a:lnSpc>
                <a:spcPct val="120000"/>
              </a:lnSpc>
              <a:spcBef>
                <a:spcPct val="0"/>
              </a:spcBef>
            </a:pPr>
            <a:r>
              <a:rPr lang="en-US" sz="1000" b="1">
                <a:solidFill>
                  <a:schemeClr val="dk1">
                    <a:alpha val="100000"/>
                  </a:schemeClr>
                </a:solidFill>
                <a:latin typeface="Noto Sans SC"/>
                <a:ea typeface="Noto Sans SC"/>
                <a:cs typeface="Noto Sans SC"/>
              </a:rPr>
              <a:t>Carry out cross-functional job rotations to cultivate multi-skilled workers and a sense of collaboration.</a:t>
            </a:r>
            <a:endParaRPr lang="en-US" sz="1000" b="1">
              <a:solidFill>
                <a:schemeClr val="dk1">
                  <a:alpha val="100000"/>
                </a:schemeClr>
              </a:solidFill>
              <a:latin typeface="Noto Sans SC"/>
              <a:ea typeface="Noto Sans SC"/>
              <a:cs typeface="Noto Sans SC"/>
            </a:endParaRPr>
          </a:p>
        </p:txBody>
      </p:sp>
      <p:sp>
        <p:nvSpPr>
          <p:cNvPr id="6" name="TextBox 6"/>
          <p:cNvSpPr txBox="1"/>
          <p:nvPr/>
        </p:nvSpPr>
        <p:spPr>
          <a:xfrm>
            <a:off x="379949" y="1516180"/>
            <a:ext cx="2409825" cy="381000"/>
          </a:xfrm>
          <a:prstGeom prst="rect">
            <a:avLst/>
          </a:prstGeom>
          <a:noFill/>
        </p:spPr>
        <p:txBody>
          <a:bodyPr vert="horz" wrap="square" lIns="0" tIns="0" rIns="0" bIns="0" rtlCol="0" anchor="t" anchorCtr="0">
            <a:spAutoFit/>
          </a:bodyPr>
          <a:lstStyle/>
          <a:p>
            <a:pPr algn="l">
              <a:lnSpc>
                <a:spcPct val="120000"/>
              </a:lnSpc>
              <a:spcBef>
                <a:spcPct val="0"/>
              </a:spcBef>
            </a:pPr>
            <a:r>
              <a:rPr lang="en-US" sz="1000" b="1">
                <a:solidFill>
                  <a:schemeClr val="dk1">
                    <a:alpha val="100000"/>
                  </a:schemeClr>
                </a:solidFill>
                <a:latin typeface="Noto Sans SC"/>
                <a:ea typeface="Noto Sans SC"/>
                <a:cs typeface="Noto Sans SC"/>
              </a:rPr>
              <a:t>Systematically study lean tools and methods and master standardized work skills.</a:t>
            </a:r>
            <a:endParaRPr lang="en-US" sz="1000" b="1">
              <a:solidFill>
                <a:schemeClr val="dk1">
                  <a:alpha val="100000"/>
                </a:schemeClr>
              </a:solidFill>
              <a:latin typeface="Noto Sans SC"/>
              <a:ea typeface="Noto Sans SC"/>
              <a:cs typeface="Noto Sans SC"/>
            </a:endParaRPr>
          </a:p>
        </p:txBody>
      </p:sp>
      <p:sp>
        <p:nvSpPr>
          <p:cNvPr id="7" name="AutoShape 7"/>
          <p:cNvSpPr/>
          <p:nvPr/>
        </p:nvSpPr>
        <p:spPr>
          <a:xfrm>
            <a:off x="771525" y="2184845"/>
            <a:ext cx="804196" cy="915448"/>
          </a:xfrm>
          <a:prstGeom prst="rect">
            <a:avLst/>
          </a:prstGeom>
          <a:solidFill>
            <a:schemeClr val="lt2">
              <a:alpha val="100000"/>
            </a:schemeClr>
          </a:solidFill>
        </p:spPr>
      </p:sp>
      <p:sp>
        <p:nvSpPr>
          <p:cNvPr id="8" name="AutoShape 8"/>
          <p:cNvSpPr/>
          <p:nvPr/>
        </p:nvSpPr>
        <p:spPr>
          <a:xfrm flipH="1">
            <a:off x="771525" y="2184845"/>
            <a:ext cx="3026854" cy="910781"/>
          </a:xfrm>
          <a:prstGeom prst="parallelogram">
            <a:avLst>
              <a:gd name="adj" fmla="val 56484"/>
            </a:avLst>
          </a:prstGeom>
          <a:solidFill>
            <a:srgbClr val="FFFFFF">
              <a:alpha val="100000"/>
            </a:srgbClr>
          </a:solidFill>
        </p:spPr>
      </p:sp>
      <p:sp>
        <p:nvSpPr>
          <p:cNvPr id="9" name="AutoShape 9"/>
          <p:cNvSpPr/>
          <p:nvPr/>
        </p:nvSpPr>
        <p:spPr>
          <a:xfrm>
            <a:off x="379952" y="2184845"/>
            <a:ext cx="871633" cy="915448"/>
          </a:xfrm>
          <a:prstGeom prst="homePlate">
            <a:avLst>
              <a:gd name="adj" fmla="val 33119"/>
            </a:avLst>
          </a:prstGeom>
          <a:solidFill>
            <a:schemeClr val="accent1">
              <a:alpha val="100000"/>
            </a:schemeClr>
          </a:solidFill>
        </p:spPr>
      </p:sp>
      <p:sp>
        <p:nvSpPr>
          <p:cNvPr id="10" name="TextBox 10"/>
          <p:cNvSpPr txBox="1"/>
          <p:nvPr/>
        </p:nvSpPr>
        <p:spPr>
          <a:xfrm>
            <a:off x="1418177" y="2347293"/>
            <a:ext cx="1733550" cy="590550"/>
          </a:xfrm>
          <a:prstGeom prst="rect">
            <a:avLst/>
          </a:prstGeom>
          <a:noFill/>
        </p:spPr>
        <p:txBody>
          <a:bodyPr vert="horz" wrap="square" lIns="0" tIns="0" rIns="0" bIns="0" rtlCol="0" anchor="t" anchorCtr="0">
            <a:spAutoFit/>
          </a:bodyPr>
          <a:lstStyle/>
          <a:p>
            <a:pPr algn="l">
              <a:lnSpc>
                <a:spcPct val="125000"/>
              </a:lnSpc>
              <a:spcBef>
                <a:spcPct val="0"/>
              </a:spcBef>
            </a:pPr>
            <a:r>
              <a:rPr lang="en-US" sz="1000">
                <a:solidFill>
                  <a:srgbClr val="000000">
                    <a:alpha val="64706"/>
                    <a:alpha val="65000"/>
                  </a:srgbClr>
                </a:solidFill>
                <a:latin typeface="Noto Sans SC"/>
                <a:ea typeface="Noto Sans SC"/>
                <a:cs typeface="Noto Sans SC"/>
              </a:rPr>
              <a:t>Pre-job training ensures employees understand lean concepts and basic norms.</a:t>
            </a:r>
            <a:endParaRPr lang="en-US" sz="1000">
              <a:solidFill>
                <a:srgbClr val="000000">
                  <a:alpha val="64706"/>
                  <a:alpha val="65000"/>
                </a:srgbClr>
              </a:solidFill>
              <a:latin typeface="Noto Sans SC"/>
              <a:ea typeface="Noto Sans SC"/>
              <a:cs typeface="Noto Sans SC"/>
            </a:endParaRPr>
          </a:p>
        </p:txBody>
      </p:sp>
      <p:sp>
        <p:nvSpPr>
          <p:cNvPr id="11" name="TextBox 11"/>
          <p:cNvSpPr txBox="1"/>
          <p:nvPr/>
        </p:nvSpPr>
        <p:spPr>
          <a:xfrm>
            <a:off x="442722" y="2461451"/>
            <a:ext cx="525971" cy="359093"/>
          </a:xfrm>
          <a:prstGeom prst="rect">
            <a:avLst/>
          </a:prstGeom>
        </p:spPr>
        <p:txBody>
          <a:bodyPr vert="horz" wrap="square" lIns="25432" tIns="25432" rIns="25432" bIns="25432" rtlCol="0" anchor="t" anchorCtr="0">
            <a:spAutoFit/>
          </a:bodyPr>
          <a:lstStyle/>
          <a:p>
            <a:pPr algn="ctr">
              <a:lnSpc>
                <a:spcPct val="100000"/>
              </a:lnSpc>
              <a:spcBef>
                <a:spcPct val="0"/>
              </a:spcBef>
              <a:spcAft>
                <a:spcPct val="0"/>
              </a:spcAft>
            </a:pPr>
            <a:r>
              <a:rPr lang="en-US" sz="2000">
                <a:solidFill>
                  <a:srgbClr val="FFFFFF">
                    <a:alpha val="100000"/>
                  </a:srgbClr>
                </a:solidFill>
                <a:latin typeface="Noto Sans SC"/>
                <a:ea typeface="Noto Sans SC"/>
                <a:cs typeface="Noto Sans SC"/>
              </a:rPr>
              <a:t>01</a:t>
            </a:r>
            <a:endParaRPr lang="en-US" sz="2000">
              <a:solidFill>
                <a:srgbClr val="FFFFFF">
                  <a:alpha val="100000"/>
                </a:srgbClr>
              </a:solidFill>
              <a:latin typeface="Noto Sans SC"/>
              <a:ea typeface="Noto Sans SC"/>
              <a:cs typeface="Noto Sans SC"/>
            </a:endParaRPr>
          </a:p>
        </p:txBody>
      </p:sp>
      <p:sp>
        <p:nvSpPr>
          <p:cNvPr id="12" name="AutoShape 12"/>
          <p:cNvSpPr/>
          <p:nvPr/>
        </p:nvSpPr>
        <p:spPr>
          <a:xfrm>
            <a:off x="771525" y="3359753"/>
            <a:ext cx="804196" cy="915448"/>
          </a:xfrm>
          <a:prstGeom prst="rect">
            <a:avLst/>
          </a:prstGeom>
          <a:solidFill>
            <a:schemeClr val="lt2">
              <a:alpha val="100000"/>
            </a:schemeClr>
          </a:solidFill>
        </p:spPr>
      </p:sp>
      <p:sp>
        <p:nvSpPr>
          <p:cNvPr id="13" name="AutoShape 13"/>
          <p:cNvSpPr/>
          <p:nvPr/>
        </p:nvSpPr>
        <p:spPr>
          <a:xfrm flipH="1">
            <a:off x="771525" y="3359753"/>
            <a:ext cx="3735514" cy="910781"/>
          </a:xfrm>
          <a:prstGeom prst="parallelogram">
            <a:avLst>
              <a:gd name="adj" fmla="val 56484"/>
            </a:avLst>
          </a:prstGeom>
          <a:solidFill>
            <a:srgbClr val="FFFFFF">
              <a:alpha val="100000"/>
            </a:srgbClr>
          </a:solidFill>
        </p:spPr>
      </p:sp>
      <p:sp>
        <p:nvSpPr>
          <p:cNvPr id="14" name="AutoShape 14"/>
          <p:cNvSpPr/>
          <p:nvPr/>
        </p:nvSpPr>
        <p:spPr>
          <a:xfrm>
            <a:off x="379952" y="3359753"/>
            <a:ext cx="871633" cy="915448"/>
          </a:xfrm>
          <a:prstGeom prst="homePlate">
            <a:avLst>
              <a:gd name="adj" fmla="val 33119"/>
            </a:avLst>
          </a:prstGeom>
          <a:solidFill>
            <a:schemeClr val="accent1">
              <a:alpha val="100000"/>
            </a:schemeClr>
          </a:solidFill>
        </p:spPr>
      </p:sp>
      <p:sp>
        <p:nvSpPr>
          <p:cNvPr id="15" name="TextBox 15"/>
          <p:cNvSpPr txBox="1"/>
          <p:nvPr/>
        </p:nvSpPr>
        <p:spPr>
          <a:xfrm>
            <a:off x="1390650" y="3628263"/>
            <a:ext cx="2409825" cy="400050"/>
          </a:xfrm>
          <a:prstGeom prst="rect">
            <a:avLst/>
          </a:prstGeom>
          <a:noFill/>
        </p:spPr>
        <p:txBody>
          <a:bodyPr vert="horz" wrap="square" lIns="0" tIns="0" rIns="0" bIns="0" rtlCol="0" anchor="t" anchorCtr="0">
            <a:spAutoFit/>
          </a:bodyPr>
          <a:lstStyle/>
          <a:p>
            <a:pPr algn="l">
              <a:lnSpc>
                <a:spcPct val="125000"/>
              </a:lnSpc>
              <a:spcBef>
                <a:spcPct val="0"/>
              </a:spcBef>
            </a:pPr>
            <a:r>
              <a:rPr lang="en-US" sz="1000">
                <a:solidFill>
                  <a:srgbClr val="000000">
                    <a:alpha val="64706"/>
                    <a:alpha val="65000"/>
                  </a:srgbClr>
                </a:solidFill>
                <a:latin typeface="Noto Sans SC"/>
                <a:ea typeface="Noto Sans SC"/>
                <a:cs typeface="Noto Sans SC"/>
              </a:rPr>
              <a:t>Strengthen on-site improvement capabilities through special training such as 5S and TPM.</a:t>
            </a:r>
            <a:endParaRPr lang="en-US" sz="1000">
              <a:solidFill>
                <a:srgbClr val="000000">
                  <a:alpha val="64706"/>
                  <a:alpha val="65000"/>
                </a:srgbClr>
              </a:solidFill>
              <a:latin typeface="Noto Sans SC"/>
              <a:ea typeface="Noto Sans SC"/>
              <a:cs typeface="Noto Sans SC"/>
            </a:endParaRPr>
          </a:p>
        </p:txBody>
      </p:sp>
      <p:sp>
        <p:nvSpPr>
          <p:cNvPr id="16" name="TextBox 16"/>
          <p:cNvSpPr txBox="1"/>
          <p:nvPr/>
        </p:nvSpPr>
        <p:spPr>
          <a:xfrm>
            <a:off x="442722" y="3636264"/>
            <a:ext cx="525971" cy="359093"/>
          </a:xfrm>
          <a:prstGeom prst="rect">
            <a:avLst/>
          </a:prstGeom>
        </p:spPr>
        <p:txBody>
          <a:bodyPr vert="horz" wrap="square" lIns="25432" tIns="25432" rIns="25432" bIns="25432" rtlCol="0" anchor="t" anchorCtr="0">
            <a:spAutoFit/>
          </a:bodyPr>
          <a:lstStyle/>
          <a:p>
            <a:pPr algn="ctr">
              <a:lnSpc>
                <a:spcPct val="100000"/>
              </a:lnSpc>
              <a:spcBef>
                <a:spcPct val="0"/>
              </a:spcBef>
              <a:spcAft>
                <a:spcPct val="0"/>
              </a:spcAft>
            </a:pPr>
            <a:r>
              <a:rPr lang="en-US" sz="2000">
                <a:solidFill>
                  <a:srgbClr val="FFFFFF">
                    <a:alpha val="100000"/>
                  </a:srgbClr>
                </a:solidFill>
                <a:latin typeface="Noto Sans SC"/>
                <a:ea typeface="Noto Sans SC"/>
                <a:cs typeface="Noto Sans SC"/>
              </a:rPr>
              <a:t>02</a:t>
            </a:r>
            <a:endParaRPr lang="en-US" sz="2000">
              <a:solidFill>
                <a:srgbClr val="FFFFFF">
                  <a:alpha val="100000"/>
                </a:srgbClr>
              </a:solidFill>
              <a:latin typeface="Noto Sans SC"/>
              <a:ea typeface="Noto Sans SC"/>
              <a:cs typeface="Noto Sans SC"/>
            </a:endParaRPr>
          </a:p>
        </p:txBody>
      </p:sp>
      <p:sp>
        <p:nvSpPr>
          <p:cNvPr id="17" name="AutoShape 17"/>
          <p:cNvSpPr/>
          <p:nvPr/>
        </p:nvSpPr>
        <p:spPr>
          <a:xfrm>
            <a:off x="771525" y="4457033"/>
            <a:ext cx="804196" cy="915448"/>
          </a:xfrm>
          <a:prstGeom prst="rect">
            <a:avLst/>
          </a:prstGeom>
          <a:solidFill>
            <a:schemeClr val="lt2">
              <a:alpha val="100000"/>
            </a:schemeClr>
          </a:solidFill>
        </p:spPr>
      </p:sp>
      <p:sp>
        <p:nvSpPr>
          <p:cNvPr id="18" name="AutoShape 18"/>
          <p:cNvSpPr/>
          <p:nvPr/>
        </p:nvSpPr>
        <p:spPr>
          <a:xfrm flipH="1">
            <a:off x="771525" y="4457033"/>
            <a:ext cx="4357402" cy="910781"/>
          </a:xfrm>
          <a:prstGeom prst="parallelogram">
            <a:avLst>
              <a:gd name="adj" fmla="val 56484"/>
            </a:avLst>
          </a:prstGeom>
          <a:solidFill>
            <a:srgbClr val="FFFFFF">
              <a:alpha val="100000"/>
            </a:srgbClr>
          </a:solidFill>
        </p:spPr>
      </p:sp>
      <p:sp>
        <p:nvSpPr>
          <p:cNvPr id="19" name="AutoShape 19"/>
          <p:cNvSpPr/>
          <p:nvPr/>
        </p:nvSpPr>
        <p:spPr>
          <a:xfrm>
            <a:off x="379952" y="4457033"/>
            <a:ext cx="871633" cy="915448"/>
          </a:xfrm>
          <a:prstGeom prst="homePlate">
            <a:avLst>
              <a:gd name="adj" fmla="val 33119"/>
            </a:avLst>
          </a:prstGeom>
          <a:solidFill>
            <a:schemeClr val="accent1">
              <a:alpha val="100000"/>
            </a:schemeClr>
          </a:solidFill>
        </p:spPr>
      </p:sp>
      <p:sp>
        <p:nvSpPr>
          <p:cNvPr id="20" name="TextBox 20"/>
          <p:cNvSpPr txBox="1"/>
          <p:nvPr/>
        </p:nvSpPr>
        <p:spPr>
          <a:xfrm>
            <a:off x="1390650" y="4725543"/>
            <a:ext cx="3114675" cy="400050"/>
          </a:xfrm>
          <a:prstGeom prst="rect">
            <a:avLst/>
          </a:prstGeom>
          <a:noFill/>
        </p:spPr>
        <p:txBody>
          <a:bodyPr vert="horz" wrap="square" lIns="0" tIns="0" rIns="0" bIns="0" rtlCol="0" anchor="t" anchorCtr="0">
            <a:spAutoFit/>
          </a:bodyPr>
          <a:lstStyle/>
          <a:p>
            <a:pPr algn="l">
              <a:lnSpc>
                <a:spcPct val="125000"/>
              </a:lnSpc>
              <a:spcBef>
                <a:spcPct val="0"/>
              </a:spcBef>
            </a:pPr>
            <a:r>
              <a:rPr lang="en-US" sz="1000">
                <a:solidFill>
                  <a:srgbClr val="000000">
                    <a:alpha val="64706"/>
                    <a:alpha val="65000"/>
                  </a:srgbClr>
                </a:solidFill>
                <a:latin typeface="Noto Sans SC"/>
                <a:ea typeface="Noto Sans SC"/>
                <a:cs typeface="Noto Sans SC"/>
              </a:rPr>
              <a:t>Develop value stream analysis capabilities and establish a continuous improvement mindset.</a:t>
            </a:r>
            <a:endParaRPr lang="en-US" sz="1000">
              <a:solidFill>
                <a:srgbClr val="000000">
                  <a:alpha val="64706"/>
                  <a:alpha val="65000"/>
                </a:srgbClr>
              </a:solidFill>
              <a:latin typeface="Noto Sans SC"/>
              <a:ea typeface="Noto Sans SC"/>
              <a:cs typeface="Noto Sans SC"/>
            </a:endParaRPr>
          </a:p>
        </p:txBody>
      </p:sp>
      <p:sp>
        <p:nvSpPr>
          <p:cNvPr id="21" name="TextBox 21"/>
          <p:cNvSpPr txBox="1"/>
          <p:nvPr/>
        </p:nvSpPr>
        <p:spPr>
          <a:xfrm>
            <a:off x="442722" y="4733544"/>
            <a:ext cx="525971" cy="359093"/>
          </a:xfrm>
          <a:prstGeom prst="rect">
            <a:avLst/>
          </a:prstGeom>
        </p:spPr>
        <p:txBody>
          <a:bodyPr vert="horz" wrap="square" lIns="25432" tIns="25432" rIns="25432" bIns="25432" rtlCol="0" anchor="t" anchorCtr="0">
            <a:spAutoFit/>
          </a:bodyPr>
          <a:lstStyle/>
          <a:p>
            <a:pPr algn="ctr">
              <a:lnSpc>
                <a:spcPct val="100000"/>
              </a:lnSpc>
              <a:spcBef>
                <a:spcPct val="0"/>
              </a:spcBef>
              <a:spcAft>
                <a:spcPct val="0"/>
              </a:spcAft>
            </a:pPr>
            <a:r>
              <a:rPr lang="en-US" sz="2000">
                <a:solidFill>
                  <a:srgbClr val="FFFFFF">
                    <a:alpha val="100000"/>
                  </a:srgbClr>
                </a:solidFill>
                <a:latin typeface="Noto Sans SC"/>
                <a:ea typeface="Noto Sans SC"/>
                <a:cs typeface="Noto Sans SC"/>
              </a:rPr>
              <a:t>03</a:t>
            </a:r>
            <a:endParaRPr lang="en-US" sz="2000">
              <a:solidFill>
                <a:srgbClr val="FFFFFF">
                  <a:alpha val="100000"/>
                </a:srgbClr>
              </a:solidFill>
              <a:latin typeface="Noto Sans SC"/>
              <a:ea typeface="Noto Sans SC"/>
              <a:cs typeface="Noto Sans SC"/>
            </a:endParaRPr>
          </a:p>
        </p:txBody>
      </p:sp>
      <p:sp>
        <p:nvSpPr>
          <p:cNvPr id="22" name="AutoShape 22"/>
          <p:cNvSpPr/>
          <p:nvPr/>
        </p:nvSpPr>
        <p:spPr>
          <a:xfrm>
            <a:off x="771525" y="5583174"/>
            <a:ext cx="804196" cy="915448"/>
          </a:xfrm>
          <a:prstGeom prst="rect">
            <a:avLst/>
          </a:prstGeom>
          <a:solidFill>
            <a:schemeClr val="lt2">
              <a:alpha val="100000"/>
            </a:schemeClr>
          </a:solidFill>
        </p:spPr>
      </p:sp>
      <p:sp>
        <p:nvSpPr>
          <p:cNvPr id="23" name="AutoShape 23"/>
          <p:cNvSpPr/>
          <p:nvPr/>
        </p:nvSpPr>
        <p:spPr>
          <a:xfrm flipH="1">
            <a:off x="771525" y="5583174"/>
            <a:ext cx="4958143" cy="910781"/>
          </a:xfrm>
          <a:prstGeom prst="parallelogram">
            <a:avLst>
              <a:gd name="adj" fmla="val 56484"/>
            </a:avLst>
          </a:prstGeom>
          <a:solidFill>
            <a:srgbClr val="FFFFFF">
              <a:alpha val="100000"/>
            </a:srgbClr>
          </a:solidFill>
        </p:spPr>
      </p:sp>
      <p:sp>
        <p:nvSpPr>
          <p:cNvPr id="24" name="AutoShape 24"/>
          <p:cNvSpPr/>
          <p:nvPr/>
        </p:nvSpPr>
        <p:spPr>
          <a:xfrm>
            <a:off x="379952" y="5583174"/>
            <a:ext cx="871633" cy="915448"/>
          </a:xfrm>
          <a:prstGeom prst="homePlate">
            <a:avLst>
              <a:gd name="adj" fmla="val 33119"/>
            </a:avLst>
          </a:prstGeom>
          <a:solidFill>
            <a:schemeClr val="accent1">
              <a:alpha val="100000"/>
            </a:schemeClr>
          </a:solidFill>
        </p:spPr>
      </p:sp>
      <p:sp>
        <p:nvSpPr>
          <p:cNvPr id="25" name="TextBox 25"/>
          <p:cNvSpPr txBox="1"/>
          <p:nvPr/>
        </p:nvSpPr>
        <p:spPr>
          <a:xfrm>
            <a:off x="1390650" y="5851684"/>
            <a:ext cx="3733800" cy="400050"/>
          </a:xfrm>
          <a:prstGeom prst="rect">
            <a:avLst/>
          </a:prstGeom>
          <a:noFill/>
        </p:spPr>
        <p:txBody>
          <a:bodyPr vert="horz" wrap="square" lIns="0" tIns="0" rIns="0" bIns="0" rtlCol="0" anchor="t" anchorCtr="0">
            <a:spAutoFit/>
          </a:bodyPr>
          <a:lstStyle/>
          <a:p>
            <a:pPr algn="l">
              <a:lnSpc>
                <a:spcPct val="125000"/>
              </a:lnSpc>
              <a:spcBef>
                <a:spcPct val="0"/>
              </a:spcBef>
            </a:pPr>
            <a:r>
              <a:rPr lang="en-US" sz="1000">
                <a:solidFill>
                  <a:srgbClr val="000000">
                    <a:alpha val="64706"/>
                    <a:alpha val="65000"/>
                  </a:srgbClr>
                </a:solidFill>
                <a:latin typeface="Noto Sans SC"/>
                <a:ea typeface="Noto Sans SC"/>
                <a:cs typeface="Noto Sans SC"/>
              </a:rPr>
              <a:t>Executives need to be proficient in lean strategic planning and change management methods.</a:t>
            </a:r>
            <a:endParaRPr lang="en-US" sz="1000">
              <a:solidFill>
                <a:srgbClr val="000000">
                  <a:alpha val="64706"/>
                  <a:alpha val="65000"/>
                </a:srgbClr>
              </a:solidFill>
              <a:latin typeface="Noto Sans SC"/>
              <a:ea typeface="Noto Sans SC"/>
              <a:cs typeface="Noto Sans SC"/>
            </a:endParaRPr>
          </a:p>
        </p:txBody>
      </p:sp>
      <p:sp>
        <p:nvSpPr>
          <p:cNvPr id="26" name="TextBox 26"/>
          <p:cNvSpPr txBox="1"/>
          <p:nvPr/>
        </p:nvSpPr>
        <p:spPr>
          <a:xfrm>
            <a:off x="442722" y="5859780"/>
            <a:ext cx="525971" cy="359093"/>
          </a:xfrm>
          <a:prstGeom prst="rect">
            <a:avLst/>
          </a:prstGeom>
        </p:spPr>
        <p:txBody>
          <a:bodyPr vert="horz" wrap="square" lIns="25432" tIns="25432" rIns="25432" bIns="25432" rtlCol="0" anchor="t" anchorCtr="0">
            <a:spAutoFit/>
          </a:bodyPr>
          <a:lstStyle/>
          <a:p>
            <a:pPr algn="ctr">
              <a:lnSpc>
                <a:spcPct val="100000"/>
              </a:lnSpc>
              <a:spcBef>
                <a:spcPct val="0"/>
              </a:spcBef>
              <a:spcAft>
                <a:spcPct val="0"/>
              </a:spcAft>
            </a:pPr>
            <a:r>
              <a:rPr lang="en-US" sz="2000">
                <a:solidFill>
                  <a:srgbClr val="FFFFFF">
                    <a:alpha val="100000"/>
                  </a:srgbClr>
                </a:solidFill>
                <a:latin typeface="Noto Sans SC"/>
                <a:ea typeface="Noto Sans SC"/>
                <a:cs typeface="Noto Sans SC"/>
              </a:rPr>
              <a:t>04</a:t>
            </a:r>
            <a:endParaRPr lang="en-US" sz="2000">
              <a:solidFill>
                <a:srgbClr val="FFFFFF">
                  <a:alpha val="100000"/>
                </a:srgbClr>
              </a:solidFill>
              <a:latin typeface="Noto Sans SC"/>
              <a:ea typeface="Noto Sans SC"/>
              <a:cs typeface="Noto Sans SC"/>
            </a:endParaRPr>
          </a:p>
        </p:txBody>
      </p:sp>
      <p:sp>
        <p:nvSpPr>
          <p:cNvPr id="27" name="AutoShape 27"/>
          <p:cNvSpPr/>
          <p:nvPr/>
        </p:nvSpPr>
        <p:spPr>
          <a:xfrm flipH="1">
            <a:off x="10625519" y="2184845"/>
            <a:ext cx="804196" cy="915448"/>
          </a:xfrm>
          <a:prstGeom prst="rect">
            <a:avLst/>
          </a:prstGeom>
          <a:solidFill>
            <a:schemeClr val="lt2">
              <a:alpha val="100000"/>
            </a:schemeClr>
          </a:solidFill>
        </p:spPr>
      </p:sp>
      <p:sp>
        <p:nvSpPr>
          <p:cNvPr id="28" name="AutoShape 28"/>
          <p:cNvSpPr/>
          <p:nvPr/>
        </p:nvSpPr>
        <p:spPr>
          <a:xfrm>
            <a:off x="8402860" y="2184845"/>
            <a:ext cx="3026854" cy="910781"/>
          </a:xfrm>
          <a:prstGeom prst="parallelogram">
            <a:avLst>
              <a:gd name="adj" fmla="val 56484"/>
            </a:avLst>
          </a:prstGeom>
          <a:solidFill>
            <a:srgbClr val="FFFFFF">
              <a:alpha val="100000"/>
            </a:srgbClr>
          </a:solidFill>
        </p:spPr>
      </p:sp>
      <p:sp>
        <p:nvSpPr>
          <p:cNvPr id="29" name="AutoShape 29"/>
          <p:cNvSpPr/>
          <p:nvPr/>
        </p:nvSpPr>
        <p:spPr>
          <a:xfrm flipH="1">
            <a:off x="10949654" y="2184845"/>
            <a:ext cx="871633" cy="915448"/>
          </a:xfrm>
          <a:prstGeom prst="homePlate">
            <a:avLst>
              <a:gd name="adj" fmla="val 33119"/>
            </a:avLst>
          </a:prstGeom>
          <a:solidFill>
            <a:schemeClr val="accent1">
              <a:alpha val="100000"/>
            </a:schemeClr>
          </a:solidFill>
        </p:spPr>
      </p:sp>
      <p:sp>
        <p:nvSpPr>
          <p:cNvPr id="30" name="TextBox 30"/>
          <p:cNvSpPr txBox="1"/>
          <p:nvPr/>
        </p:nvSpPr>
        <p:spPr>
          <a:xfrm flipH="1">
            <a:off x="9075801" y="2453354"/>
            <a:ext cx="1733550" cy="400050"/>
          </a:xfrm>
          <a:prstGeom prst="rect">
            <a:avLst/>
          </a:prstGeom>
          <a:noFill/>
        </p:spPr>
        <p:txBody>
          <a:bodyPr vert="horz" wrap="square" lIns="0" tIns="0" rIns="0" bIns="0" rtlCol="0" anchor="t" anchorCtr="0">
            <a:spAutoFit/>
          </a:bodyPr>
          <a:lstStyle/>
          <a:p>
            <a:pPr algn="r">
              <a:lnSpc>
                <a:spcPct val="125000"/>
              </a:lnSpc>
              <a:spcBef>
                <a:spcPct val="0"/>
              </a:spcBef>
            </a:pPr>
            <a:r>
              <a:rPr lang="en-US" sz="1000">
                <a:solidFill>
                  <a:srgbClr val="000000">
                    <a:alpha val="64706"/>
                    <a:alpha val="65000"/>
                  </a:srgbClr>
                </a:solidFill>
                <a:latin typeface="Noto Sans SC"/>
                <a:ea typeface="Noto Sans SC"/>
                <a:cs typeface="Noto Sans SC"/>
              </a:rPr>
              <a:t>Organize Lean Salons to share best practices and innovative cases.</a:t>
            </a:r>
            <a:endParaRPr lang="en-US" sz="1000">
              <a:solidFill>
                <a:srgbClr val="000000">
                  <a:alpha val="64706"/>
                  <a:alpha val="65000"/>
                </a:srgbClr>
              </a:solidFill>
              <a:latin typeface="Noto Sans SC"/>
              <a:ea typeface="Noto Sans SC"/>
              <a:cs typeface="Noto Sans SC"/>
            </a:endParaRPr>
          </a:p>
        </p:txBody>
      </p:sp>
      <p:sp>
        <p:nvSpPr>
          <p:cNvPr id="31" name="TextBox 31"/>
          <p:cNvSpPr txBox="1"/>
          <p:nvPr/>
        </p:nvSpPr>
        <p:spPr>
          <a:xfrm flipH="1">
            <a:off x="11232547" y="2461451"/>
            <a:ext cx="525971" cy="359093"/>
          </a:xfrm>
          <a:prstGeom prst="rect">
            <a:avLst/>
          </a:prstGeom>
        </p:spPr>
        <p:txBody>
          <a:bodyPr vert="horz" wrap="square" lIns="25432" tIns="25432" rIns="25432" bIns="25432" rtlCol="0" anchor="t" anchorCtr="0">
            <a:spAutoFit/>
          </a:bodyPr>
          <a:lstStyle/>
          <a:p>
            <a:pPr algn="ctr">
              <a:lnSpc>
                <a:spcPct val="100000"/>
              </a:lnSpc>
              <a:spcBef>
                <a:spcPct val="0"/>
              </a:spcBef>
              <a:spcAft>
                <a:spcPct val="0"/>
              </a:spcAft>
            </a:pPr>
            <a:r>
              <a:rPr lang="en-US" sz="2000">
                <a:solidFill>
                  <a:srgbClr val="FFFFFF">
                    <a:alpha val="100000"/>
                  </a:srgbClr>
                </a:solidFill>
                <a:latin typeface="Noto Sans SC"/>
                <a:ea typeface="Noto Sans SC"/>
                <a:cs typeface="Noto Sans SC"/>
              </a:rPr>
              <a:t>01</a:t>
            </a:r>
            <a:endParaRPr lang="en-US" sz="2000">
              <a:solidFill>
                <a:srgbClr val="FFFFFF">
                  <a:alpha val="100000"/>
                </a:srgbClr>
              </a:solidFill>
              <a:latin typeface="Noto Sans SC"/>
              <a:ea typeface="Noto Sans SC"/>
              <a:cs typeface="Noto Sans SC"/>
            </a:endParaRPr>
          </a:p>
        </p:txBody>
      </p:sp>
      <p:sp>
        <p:nvSpPr>
          <p:cNvPr id="32" name="AutoShape 32"/>
          <p:cNvSpPr/>
          <p:nvPr/>
        </p:nvSpPr>
        <p:spPr>
          <a:xfrm flipH="1">
            <a:off x="10625519" y="3359753"/>
            <a:ext cx="804196" cy="915448"/>
          </a:xfrm>
          <a:prstGeom prst="rect">
            <a:avLst/>
          </a:prstGeom>
          <a:solidFill>
            <a:schemeClr val="lt2">
              <a:alpha val="100000"/>
            </a:schemeClr>
          </a:solidFill>
        </p:spPr>
      </p:sp>
      <p:sp>
        <p:nvSpPr>
          <p:cNvPr id="33" name="AutoShape 33"/>
          <p:cNvSpPr/>
          <p:nvPr/>
        </p:nvSpPr>
        <p:spPr>
          <a:xfrm>
            <a:off x="7694200" y="3359753"/>
            <a:ext cx="3735514" cy="910781"/>
          </a:xfrm>
          <a:prstGeom prst="parallelogram">
            <a:avLst>
              <a:gd name="adj" fmla="val 56484"/>
            </a:avLst>
          </a:prstGeom>
          <a:solidFill>
            <a:srgbClr val="FFFFFF">
              <a:alpha val="100000"/>
            </a:srgbClr>
          </a:solidFill>
        </p:spPr>
      </p:sp>
      <p:sp>
        <p:nvSpPr>
          <p:cNvPr id="34" name="AutoShape 34"/>
          <p:cNvSpPr/>
          <p:nvPr/>
        </p:nvSpPr>
        <p:spPr>
          <a:xfrm flipH="1">
            <a:off x="10949654" y="3359753"/>
            <a:ext cx="871633" cy="915448"/>
          </a:xfrm>
          <a:prstGeom prst="homePlate">
            <a:avLst>
              <a:gd name="adj" fmla="val 33119"/>
            </a:avLst>
          </a:prstGeom>
          <a:solidFill>
            <a:schemeClr val="accent1">
              <a:alpha val="100000"/>
            </a:schemeClr>
          </a:solidFill>
        </p:spPr>
      </p:sp>
      <p:sp>
        <p:nvSpPr>
          <p:cNvPr id="35" name="TextBox 35"/>
          <p:cNvSpPr txBox="1"/>
          <p:nvPr/>
        </p:nvSpPr>
        <p:spPr>
          <a:xfrm flipH="1">
            <a:off x="8402860" y="3628263"/>
            <a:ext cx="2409825" cy="400050"/>
          </a:xfrm>
          <a:prstGeom prst="rect">
            <a:avLst/>
          </a:prstGeom>
          <a:noFill/>
        </p:spPr>
        <p:txBody>
          <a:bodyPr vert="horz" wrap="square" lIns="0" tIns="0" rIns="0" bIns="0" rtlCol="0" anchor="t" anchorCtr="0">
            <a:spAutoFit/>
          </a:bodyPr>
          <a:lstStyle/>
          <a:p>
            <a:pPr algn="r">
              <a:lnSpc>
                <a:spcPct val="125000"/>
              </a:lnSpc>
              <a:spcBef>
                <a:spcPct val="0"/>
              </a:spcBef>
            </a:pPr>
            <a:r>
              <a:rPr lang="en-US" sz="1000">
                <a:solidFill>
                  <a:srgbClr val="000000">
                    <a:alpha val="64706"/>
                    <a:alpha val="65000"/>
                  </a:srgbClr>
                </a:solidFill>
                <a:latin typeface="Noto Sans SC"/>
                <a:ea typeface="Noto Sans SC"/>
                <a:cs typeface="Noto Sans SC"/>
              </a:rPr>
              <a:t>Reserve a team of lean internal trainers and inherit the core methodology.</a:t>
            </a:r>
            <a:endParaRPr lang="en-US" sz="1000">
              <a:solidFill>
                <a:srgbClr val="000000">
                  <a:alpha val="64706"/>
                  <a:alpha val="65000"/>
                </a:srgbClr>
              </a:solidFill>
              <a:latin typeface="Noto Sans SC"/>
              <a:ea typeface="Noto Sans SC"/>
              <a:cs typeface="Noto Sans SC"/>
            </a:endParaRPr>
          </a:p>
        </p:txBody>
      </p:sp>
      <p:sp>
        <p:nvSpPr>
          <p:cNvPr id="36" name="TextBox 36"/>
          <p:cNvSpPr txBox="1"/>
          <p:nvPr/>
        </p:nvSpPr>
        <p:spPr>
          <a:xfrm flipH="1">
            <a:off x="11232547" y="3636264"/>
            <a:ext cx="525971" cy="359093"/>
          </a:xfrm>
          <a:prstGeom prst="rect">
            <a:avLst/>
          </a:prstGeom>
        </p:spPr>
        <p:txBody>
          <a:bodyPr vert="horz" wrap="square" lIns="25432" tIns="25432" rIns="25432" bIns="25432" rtlCol="0" anchor="t" anchorCtr="0">
            <a:spAutoFit/>
          </a:bodyPr>
          <a:lstStyle/>
          <a:p>
            <a:pPr algn="ctr">
              <a:lnSpc>
                <a:spcPct val="100000"/>
              </a:lnSpc>
              <a:spcBef>
                <a:spcPct val="0"/>
              </a:spcBef>
              <a:spcAft>
                <a:spcPct val="0"/>
              </a:spcAft>
            </a:pPr>
            <a:r>
              <a:rPr lang="en-US" sz="2000">
                <a:solidFill>
                  <a:srgbClr val="FFFFFF">
                    <a:alpha val="100000"/>
                  </a:srgbClr>
                </a:solidFill>
                <a:latin typeface="Noto Sans SC"/>
                <a:ea typeface="Noto Sans SC"/>
                <a:cs typeface="Noto Sans SC"/>
              </a:rPr>
              <a:t>02</a:t>
            </a:r>
            <a:endParaRPr lang="en-US" sz="2000">
              <a:solidFill>
                <a:srgbClr val="FFFFFF">
                  <a:alpha val="100000"/>
                </a:srgbClr>
              </a:solidFill>
              <a:latin typeface="Noto Sans SC"/>
              <a:ea typeface="Noto Sans SC"/>
              <a:cs typeface="Noto Sans SC"/>
            </a:endParaRPr>
          </a:p>
        </p:txBody>
      </p:sp>
      <p:sp>
        <p:nvSpPr>
          <p:cNvPr id="37" name="AutoShape 37"/>
          <p:cNvSpPr/>
          <p:nvPr/>
        </p:nvSpPr>
        <p:spPr>
          <a:xfrm flipH="1">
            <a:off x="10625519" y="4457033"/>
            <a:ext cx="804196" cy="915448"/>
          </a:xfrm>
          <a:prstGeom prst="rect">
            <a:avLst/>
          </a:prstGeom>
          <a:solidFill>
            <a:schemeClr val="lt2">
              <a:alpha val="100000"/>
            </a:schemeClr>
          </a:solidFill>
        </p:spPr>
      </p:sp>
      <p:sp>
        <p:nvSpPr>
          <p:cNvPr id="38" name="AutoShape 38"/>
          <p:cNvSpPr/>
          <p:nvPr/>
        </p:nvSpPr>
        <p:spPr>
          <a:xfrm>
            <a:off x="7072313" y="4457033"/>
            <a:ext cx="4357402" cy="910781"/>
          </a:xfrm>
          <a:prstGeom prst="parallelogram">
            <a:avLst>
              <a:gd name="adj" fmla="val 56484"/>
            </a:avLst>
          </a:prstGeom>
          <a:solidFill>
            <a:srgbClr val="FFFFFF">
              <a:alpha val="100000"/>
            </a:srgbClr>
          </a:solidFill>
        </p:spPr>
      </p:sp>
      <p:sp>
        <p:nvSpPr>
          <p:cNvPr id="39" name="AutoShape 39"/>
          <p:cNvSpPr/>
          <p:nvPr/>
        </p:nvSpPr>
        <p:spPr>
          <a:xfrm flipH="1">
            <a:off x="10949654" y="4457033"/>
            <a:ext cx="871633" cy="915448"/>
          </a:xfrm>
          <a:prstGeom prst="homePlate">
            <a:avLst>
              <a:gd name="adj" fmla="val 33119"/>
            </a:avLst>
          </a:prstGeom>
          <a:solidFill>
            <a:schemeClr val="accent1">
              <a:alpha val="100000"/>
            </a:schemeClr>
          </a:solidFill>
        </p:spPr>
      </p:sp>
      <p:sp>
        <p:nvSpPr>
          <p:cNvPr id="40" name="TextBox 40"/>
          <p:cNvSpPr txBox="1"/>
          <p:nvPr/>
        </p:nvSpPr>
        <p:spPr>
          <a:xfrm flipH="1">
            <a:off x="7694105" y="4725543"/>
            <a:ext cx="3114675" cy="400050"/>
          </a:xfrm>
          <a:prstGeom prst="rect">
            <a:avLst/>
          </a:prstGeom>
          <a:noFill/>
        </p:spPr>
        <p:txBody>
          <a:bodyPr vert="horz" wrap="square" lIns="0" tIns="0" rIns="0" bIns="0" rtlCol="0" anchor="t" anchorCtr="0">
            <a:spAutoFit/>
          </a:bodyPr>
          <a:lstStyle/>
          <a:p>
            <a:pPr algn="r">
              <a:lnSpc>
                <a:spcPct val="125000"/>
              </a:lnSpc>
              <a:spcBef>
                <a:spcPct val="0"/>
              </a:spcBef>
            </a:pPr>
            <a:r>
              <a:rPr lang="en-US" sz="1000">
                <a:solidFill>
                  <a:srgbClr val="000000">
                    <a:alpha val="64706"/>
                    <a:alpha val="65000"/>
                  </a:srgbClr>
                </a:solidFill>
                <a:latin typeface="Noto Sans SC"/>
                <a:ea typeface="Noto Sans SC"/>
                <a:cs typeface="Noto Sans SC"/>
              </a:rPr>
              <a:t>Train the team to use A3 reports to solve practical problems.</a:t>
            </a:r>
            <a:endParaRPr lang="en-US" sz="1000">
              <a:solidFill>
                <a:srgbClr val="000000">
                  <a:alpha val="64706"/>
                  <a:alpha val="65000"/>
                </a:srgbClr>
              </a:solidFill>
              <a:latin typeface="Noto Sans SC"/>
              <a:ea typeface="Noto Sans SC"/>
              <a:cs typeface="Noto Sans SC"/>
            </a:endParaRPr>
          </a:p>
        </p:txBody>
      </p:sp>
      <p:sp>
        <p:nvSpPr>
          <p:cNvPr id="41" name="TextBox 41"/>
          <p:cNvSpPr txBox="1"/>
          <p:nvPr/>
        </p:nvSpPr>
        <p:spPr>
          <a:xfrm flipH="1">
            <a:off x="11232547" y="4733544"/>
            <a:ext cx="525971" cy="359093"/>
          </a:xfrm>
          <a:prstGeom prst="rect">
            <a:avLst/>
          </a:prstGeom>
        </p:spPr>
        <p:txBody>
          <a:bodyPr vert="horz" wrap="square" lIns="25432" tIns="25432" rIns="25432" bIns="25432" rtlCol="0" anchor="t" anchorCtr="0">
            <a:spAutoFit/>
          </a:bodyPr>
          <a:lstStyle/>
          <a:p>
            <a:pPr algn="ctr">
              <a:lnSpc>
                <a:spcPct val="100000"/>
              </a:lnSpc>
              <a:spcBef>
                <a:spcPct val="0"/>
              </a:spcBef>
              <a:spcAft>
                <a:spcPct val="0"/>
              </a:spcAft>
            </a:pPr>
            <a:r>
              <a:rPr lang="en-US" sz="2000">
                <a:solidFill>
                  <a:srgbClr val="FFFFFF">
                    <a:alpha val="100000"/>
                  </a:srgbClr>
                </a:solidFill>
                <a:latin typeface="Noto Sans SC"/>
                <a:ea typeface="Noto Sans SC"/>
                <a:cs typeface="Noto Sans SC"/>
              </a:rPr>
              <a:t>03</a:t>
            </a:r>
            <a:endParaRPr lang="en-US" sz="2000">
              <a:solidFill>
                <a:srgbClr val="FFFFFF">
                  <a:alpha val="100000"/>
                </a:srgbClr>
              </a:solidFill>
              <a:latin typeface="Noto Sans SC"/>
              <a:ea typeface="Noto Sans SC"/>
              <a:cs typeface="Noto Sans SC"/>
            </a:endParaRPr>
          </a:p>
        </p:txBody>
      </p:sp>
      <p:sp>
        <p:nvSpPr>
          <p:cNvPr id="42" name="AutoShape 42"/>
          <p:cNvSpPr/>
          <p:nvPr/>
        </p:nvSpPr>
        <p:spPr>
          <a:xfrm flipH="1">
            <a:off x="10625519" y="5583174"/>
            <a:ext cx="804196" cy="915448"/>
          </a:xfrm>
          <a:prstGeom prst="rect">
            <a:avLst/>
          </a:prstGeom>
          <a:solidFill>
            <a:schemeClr val="lt2">
              <a:alpha val="100000"/>
            </a:schemeClr>
          </a:solidFill>
        </p:spPr>
      </p:sp>
      <p:sp>
        <p:nvSpPr>
          <p:cNvPr id="43" name="AutoShape 43"/>
          <p:cNvSpPr/>
          <p:nvPr/>
        </p:nvSpPr>
        <p:spPr>
          <a:xfrm>
            <a:off x="6471571" y="5583174"/>
            <a:ext cx="4958143" cy="910781"/>
          </a:xfrm>
          <a:prstGeom prst="parallelogram">
            <a:avLst>
              <a:gd name="adj" fmla="val 56484"/>
            </a:avLst>
          </a:prstGeom>
          <a:solidFill>
            <a:srgbClr val="FFFFFF">
              <a:alpha val="100000"/>
            </a:srgbClr>
          </a:solidFill>
        </p:spPr>
      </p:sp>
      <p:sp>
        <p:nvSpPr>
          <p:cNvPr id="44" name="AutoShape 44"/>
          <p:cNvSpPr/>
          <p:nvPr/>
        </p:nvSpPr>
        <p:spPr>
          <a:xfrm flipH="1">
            <a:off x="10949654" y="5583174"/>
            <a:ext cx="871633" cy="915448"/>
          </a:xfrm>
          <a:prstGeom prst="homePlate">
            <a:avLst>
              <a:gd name="adj" fmla="val 33119"/>
            </a:avLst>
          </a:prstGeom>
          <a:solidFill>
            <a:schemeClr val="accent1">
              <a:alpha val="100000"/>
            </a:schemeClr>
          </a:solidFill>
        </p:spPr>
      </p:sp>
      <p:sp>
        <p:nvSpPr>
          <p:cNvPr id="45" name="TextBox 45"/>
          <p:cNvSpPr txBox="1"/>
          <p:nvPr/>
        </p:nvSpPr>
        <p:spPr>
          <a:xfrm flipH="1">
            <a:off x="7072217" y="5851684"/>
            <a:ext cx="3733800" cy="400050"/>
          </a:xfrm>
          <a:prstGeom prst="rect">
            <a:avLst/>
          </a:prstGeom>
          <a:noFill/>
        </p:spPr>
        <p:txBody>
          <a:bodyPr vert="horz" wrap="square" lIns="0" tIns="0" rIns="0" bIns="0" rtlCol="0" anchor="t" anchorCtr="0">
            <a:spAutoFit/>
          </a:bodyPr>
          <a:lstStyle/>
          <a:p>
            <a:pPr algn="r">
              <a:lnSpc>
                <a:spcPct val="125000"/>
              </a:lnSpc>
              <a:spcBef>
                <a:spcPct val="0"/>
              </a:spcBef>
            </a:pPr>
            <a:r>
              <a:rPr lang="en-US" sz="1000">
                <a:solidFill>
                  <a:srgbClr val="000000">
                    <a:alpha val="64706"/>
                    <a:alpha val="65000"/>
                  </a:srgbClr>
                </a:solidFill>
                <a:latin typeface="Noto Sans SC"/>
                <a:ea typeface="Noto Sans SC"/>
                <a:cs typeface="Noto Sans SC"/>
              </a:rPr>
              <a:t>Leaders need to master lean culture shaping and organizational empowerment skills.</a:t>
            </a:r>
            <a:endParaRPr lang="en-US" sz="1000">
              <a:solidFill>
                <a:srgbClr val="000000">
                  <a:alpha val="64706"/>
                  <a:alpha val="65000"/>
                </a:srgbClr>
              </a:solidFill>
              <a:latin typeface="Noto Sans SC"/>
              <a:ea typeface="Noto Sans SC"/>
              <a:cs typeface="Noto Sans SC"/>
            </a:endParaRPr>
          </a:p>
        </p:txBody>
      </p:sp>
      <p:sp>
        <p:nvSpPr>
          <p:cNvPr id="46" name="TextBox 46"/>
          <p:cNvSpPr txBox="1"/>
          <p:nvPr/>
        </p:nvSpPr>
        <p:spPr>
          <a:xfrm flipH="1">
            <a:off x="11232547" y="5859780"/>
            <a:ext cx="525971" cy="359093"/>
          </a:xfrm>
          <a:prstGeom prst="rect">
            <a:avLst/>
          </a:prstGeom>
        </p:spPr>
        <p:txBody>
          <a:bodyPr vert="horz" wrap="square" lIns="25432" tIns="25432" rIns="25432" bIns="25432" rtlCol="0" anchor="t" anchorCtr="0">
            <a:spAutoFit/>
          </a:bodyPr>
          <a:lstStyle/>
          <a:p>
            <a:pPr algn="ctr">
              <a:lnSpc>
                <a:spcPct val="100000"/>
              </a:lnSpc>
              <a:spcBef>
                <a:spcPct val="0"/>
              </a:spcBef>
              <a:spcAft>
                <a:spcPct val="0"/>
              </a:spcAft>
            </a:pPr>
            <a:r>
              <a:rPr lang="en-US" sz="2000">
                <a:solidFill>
                  <a:srgbClr val="FFFFFF">
                    <a:alpha val="100000"/>
                  </a:srgbClr>
                </a:solidFill>
                <a:latin typeface="Noto Sans SC"/>
                <a:ea typeface="Noto Sans SC"/>
                <a:cs typeface="Noto Sans SC"/>
              </a:rPr>
              <a:t>04</a:t>
            </a:r>
            <a:endParaRPr lang="en-US" sz="2000">
              <a:solidFill>
                <a:srgbClr val="FFFFFF">
                  <a:alpha val="100000"/>
                </a:srgbClr>
              </a:solidFill>
              <a:latin typeface="Noto Sans SC"/>
              <a:ea typeface="Noto Sans SC"/>
              <a:cs typeface="Noto Sans SC"/>
            </a:endParaRPr>
          </a:p>
        </p:txBody>
      </p:sp>
      <p:sp>
        <p:nvSpPr>
          <p:cNvPr id="47" name="Freeform 47"/>
          <p:cNvSpPr/>
          <p:nvPr/>
        </p:nvSpPr>
        <p:spPr>
          <a:xfrm>
            <a:off x="5526724" y="5592798"/>
            <a:ext cx="1238536" cy="1057751"/>
          </a:xfrm>
          <a:custGeom>
            <a:avLst/>
            <a:gdLst/>
            <a:ahLst/>
            <a:cxnLst/>
            <a:rect l="l" t="t" r="r" b="b"/>
            <a:pathLst>
              <a:path w="598714" h="511324">
                <a:moveTo>
                  <a:pt x="598715" y="185"/>
                </a:moveTo>
                <a:lnTo>
                  <a:pt x="299450" y="511325"/>
                </a:lnTo>
                <a:lnTo>
                  <a:pt x="0" y="0"/>
                </a:lnTo>
                <a:cubicBezTo>
                  <a:pt x="33416" y="33885"/>
                  <a:pt x="154802" y="58999"/>
                  <a:pt x="299450" y="58999"/>
                </a:cubicBezTo>
                <a:cubicBezTo>
                  <a:pt x="443913" y="58999"/>
                  <a:pt x="565207" y="33977"/>
                  <a:pt x="598715" y="185"/>
                </a:cubicBezTo>
              </a:path>
            </a:pathLst>
          </a:custGeom>
          <a:gradFill>
            <a:gsLst>
              <a:gs pos="0">
                <a:schemeClr val="accent1">
                  <a:alpha val="100000"/>
                  <a:lumMod val="50000"/>
                </a:schemeClr>
              </a:gs>
              <a:gs pos="96000">
                <a:schemeClr val="accent1">
                  <a:alpha val="100000"/>
                  <a:lumMod val="75000"/>
                </a:schemeClr>
              </a:gs>
            </a:gsLst>
            <a:lin ang="0"/>
          </a:gradFill>
        </p:spPr>
      </p:sp>
      <p:sp>
        <p:nvSpPr>
          <p:cNvPr id="48" name="Freeform 48"/>
          <p:cNvSpPr/>
          <p:nvPr/>
        </p:nvSpPr>
        <p:spPr>
          <a:xfrm>
            <a:off x="5507959" y="5393059"/>
            <a:ext cx="1276541" cy="322040"/>
          </a:xfrm>
          <a:custGeom>
            <a:avLst/>
            <a:gdLst/>
            <a:ahLst/>
            <a:cxnLst/>
            <a:rect l="l" t="t" r="r" b="b"/>
            <a:pathLst>
              <a:path w="617084" h="155668">
                <a:moveTo>
                  <a:pt x="617084" y="77742"/>
                </a:moveTo>
                <a:cubicBezTo>
                  <a:pt x="617084" y="79035"/>
                  <a:pt x="616992" y="80327"/>
                  <a:pt x="616715" y="81620"/>
                </a:cubicBezTo>
                <a:cubicBezTo>
                  <a:pt x="615792" y="86790"/>
                  <a:pt x="612653" y="91961"/>
                  <a:pt x="607761" y="96854"/>
                </a:cubicBezTo>
                <a:cubicBezTo>
                  <a:pt x="574253" y="130647"/>
                  <a:pt x="452959" y="155669"/>
                  <a:pt x="308496" y="155669"/>
                </a:cubicBezTo>
                <a:cubicBezTo>
                  <a:pt x="163848" y="155669"/>
                  <a:pt x="42370" y="130555"/>
                  <a:pt x="9046" y="96670"/>
                </a:cubicBezTo>
                <a:cubicBezTo>
                  <a:pt x="4339" y="91869"/>
                  <a:pt x="1477" y="86975"/>
                  <a:pt x="369" y="81897"/>
                </a:cubicBezTo>
                <a:cubicBezTo>
                  <a:pt x="92" y="80512"/>
                  <a:pt x="0" y="79219"/>
                  <a:pt x="0" y="77834"/>
                </a:cubicBezTo>
                <a:cubicBezTo>
                  <a:pt x="0" y="34809"/>
                  <a:pt x="138186" y="0"/>
                  <a:pt x="308496" y="0"/>
                </a:cubicBezTo>
                <a:cubicBezTo>
                  <a:pt x="478898" y="-92"/>
                  <a:pt x="617084" y="34716"/>
                  <a:pt x="617084" y="77742"/>
                </a:cubicBezTo>
              </a:path>
            </a:pathLst>
          </a:custGeom>
          <a:gradFill>
            <a:gsLst>
              <a:gs pos="0">
                <a:schemeClr val="accent1">
                  <a:alpha val="0"/>
                </a:schemeClr>
              </a:gs>
              <a:gs pos="28000">
                <a:schemeClr val="accent1">
                  <a:alpha val="100000"/>
                </a:schemeClr>
              </a:gs>
              <a:gs pos="100000">
                <a:schemeClr val="accent1">
                  <a:alpha val="100000"/>
                  <a:lumMod val="60000"/>
                  <a:lumOff val="40000"/>
                </a:schemeClr>
              </a:gs>
            </a:gsLst>
            <a:lin ang="5400000"/>
          </a:gradFill>
        </p:spPr>
        <p:txBody>
          <a:bodyPr vert="horz" wrap="square" rtlCol="0" anchor="t" anchorCtr="0">
            <a:normAutofit/>
          </a:bodyPr>
          <a:lstStyle/>
          <a:p>
            <a:pPr algn="l">
              <a:lnSpc>
                <a:spcPct val="100000"/>
              </a:lnSpc>
              <a:spcBef>
                <a:spcPts val="375"/>
              </a:spcBef>
              <a:defRPr/>
            </a:pPr>
            <a:endParaRPr lang="en-US" sz="1100"/>
          </a:p>
        </p:txBody>
      </p:sp>
      <p:sp>
        <p:nvSpPr>
          <p:cNvPr id="49" name="Freeform 49"/>
          <p:cNvSpPr/>
          <p:nvPr/>
        </p:nvSpPr>
        <p:spPr>
          <a:xfrm>
            <a:off x="4990656" y="4670683"/>
            <a:ext cx="2311051" cy="884682"/>
          </a:xfrm>
          <a:custGeom>
            <a:avLst/>
            <a:gdLst/>
            <a:ahLst/>
            <a:cxnLst/>
            <a:rect l="l" t="t" r="r" b="b"/>
            <a:pathLst>
              <a:path w="1117213" h="427673">
                <a:moveTo>
                  <a:pt x="1112875" y="4340"/>
                </a:moveTo>
                <a:cubicBezTo>
                  <a:pt x="1041612" y="71094"/>
                  <a:pt x="820348" y="119937"/>
                  <a:pt x="558468" y="119937"/>
                </a:cubicBezTo>
                <a:cubicBezTo>
                  <a:pt x="296496" y="119937"/>
                  <a:pt x="75509" y="71186"/>
                  <a:pt x="3969" y="4340"/>
                </a:cubicBezTo>
                <a:cubicBezTo>
                  <a:pt x="2585" y="3047"/>
                  <a:pt x="1292" y="1662"/>
                  <a:pt x="0" y="369"/>
                </a:cubicBezTo>
                <a:lnTo>
                  <a:pt x="183325" y="313369"/>
                </a:lnTo>
                <a:cubicBezTo>
                  <a:pt x="183325" y="313461"/>
                  <a:pt x="183418" y="313553"/>
                  <a:pt x="183418" y="313646"/>
                </a:cubicBezTo>
                <a:cubicBezTo>
                  <a:pt x="185264" y="319647"/>
                  <a:pt x="188218" y="325556"/>
                  <a:pt x="192464" y="331373"/>
                </a:cubicBezTo>
                <a:cubicBezTo>
                  <a:pt x="193941" y="333312"/>
                  <a:pt x="195510" y="335251"/>
                  <a:pt x="197172" y="337190"/>
                </a:cubicBezTo>
                <a:cubicBezTo>
                  <a:pt x="243788" y="389541"/>
                  <a:pt x="387789" y="427673"/>
                  <a:pt x="558468" y="427673"/>
                </a:cubicBezTo>
                <a:cubicBezTo>
                  <a:pt x="729147" y="427673"/>
                  <a:pt x="873334" y="389449"/>
                  <a:pt x="919765" y="337190"/>
                </a:cubicBezTo>
                <a:cubicBezTo>
                  <a:pt x="921334" y="335343"/>
                  <a:pt x="922811" y="333497"/>
                  <a:pt x="924196" y="331650"/>
                </a:cubicBezTo>
                <a:cubicBezTo>
                  <a:pt x="928719" y="325648"/>
                  <a:pt x="931949" y="319462"/>
                  <a:pt x="933796" y="313184"/>
                </a:cubicBezTo>
                <a:cubicBezTo>
                  <a:pt x="933796" y="313092"/>
                  <a:pt x="933796" y="313092"/>
                  <a:pt x="933796" y="313092"/>
                </a:cubicBezTo>
                <a:lnTo>
                  <a:pt x="1117213" y="0"/>
                </a:lnTo>
                <a:cubicBezTo>
                  <a:pt x="1115829" y="1385"/>
                  <a:pt x="1114352" y="2862"/>
                  <a:pt x="1112875" y="4340"/>
                </a:cubicBezTo>
              </a:path>
            </a:pathLst>
          </a:custGeom>
          <a:gradFill>
            <a:gsLst>
              <a:gs pos="0">
                <a:schemeClr val="accent1">
                  <a:alpha val="100000"/>
                  <a:lumMod val="50000"/>
                </a:schemeClr>
              </a:gs>
              <a:gs pos="96000">
                <a:schemeClr val="accent1">
                  <a:alpha val="100000"/>
                  <a:lumMod val="75000"/>
                </a:schemeClr>
              </a:gs>
            </a:gsLst>
            <a:lin ang="0"/>
          </a:gradFill>
        </p:spPr>
        <p:txBody>
          <a:bodyPr vert="horz" wrap="square" rtlCol="0" anchor="t" anchorCtr="0">
            <a:normAutofit/>
          </a:bodyPr>
          <a:lstStyle/>
          <a:p>
            <a:pPr algn="l">
              <a:lnSpc>
                <a:spcPct val="100000"/>
              </a:lnSpc>
              <a:spcBef>
                <a:spcPts val="375"/>
              </a:spcBef>
              <a:defRPr/>
            </a:pPr>
            <a:endParaRPr lang="en-US" sz="1100"/>
          </a:p>
        </p:txBody>
      </p:sp>
      <p:sp>
        <p:nvSpPr>
          <p:cNvPr id="50" name="Freeform 50"/>
          <p:cNvSpPr/>
          <p:nvPr/>
        </p:nvSpPr>
        <p:spPr>
          <a:xfrm>
            <a:off x="4948842" y="4247106"/>
            <a:ext cx="2394299" cy="671703"/>
          </a:xfrm>
          <a:custGeom>
            <a:avLst/>
            <a:gdLst/>
            <a:ahLst/>
            <a:cxnLst/>
            <a:rect l="l" t="t" r="r" b="b"/>
            <a:pathLst>
              <a:path w="1157460" h="324725">
                <a:moveTo>
                  <a:pt x="1157460" y="162316"/>
                </a:moveTo>
                <a:cubicBezTo>
                  <a:pt x="1157460" y="164902"/>
                  <a:pt x="1157183" y="167672"/>
                  <a:pt x="1156629" y="170257"/>
                </a:cubicBezTo>
                <a:cubicBezTo>
                  <a:pt x="1156537" y="171180"/>
                  <a:pt x="1156352" y="172011"/>
                  <a:pt x="1156075" y="172842"/>
                </a:cubicBezTo>
                <a:cubicBezTo>
                  <a:pt x="1155798" y="174689"/>
                  <a:pt x="1155244" y="176443"/>
                  <a:pt x="1154691" y="178290"/>
                </a:cubicBezTo>
                <a:cubicBezTo>
                  <a:pt x="1154691" y="178290"/>
                  <a:pt x="1154691" y="178290"/>
                  <a:pt x="1154691" y="178474"/>
                </a:cubicBezTo>
                <a:cubicBezTo>
                  <a:pt x="1151829" y="186415"/>
                  <a:pt x="1146844" y="194355"/>
                  <a:pt x="1139921" y="202018"/>
                </a:cubicBezTo>
                <a:cubicBezTo>
                  <a:pt x="1139090" y="202942"/>
                  <a:pt x="1138260" y="203865"/>
                  <a:pt x="1137429" y="204788"/>
                </a:cubicBezTo>
                <a:cubicBezTo>
                  <a:pt x="1136044" y="206173"/>
                  <a:pt x="1134567" y="207650"/>
                  <a:pt x="1133090" y="209128"/>
                </a:cubicBezTo>
                <a:cubicBezTo>
                  <a:pt x="1061828" y="275883"/>
                  <a:pt x="840564" y="324725"/>
                  <a:pt x="578684" y="324725"/>
                </a:cubicBezTo>
                <a:cubicBezTo>
                  <a:pt x="316711" y="324725"/>
                  <a:pt x="95724" y="275975"/>
                  <a:pt x="24185" y="209128"/>
                </a:cubicBezTo>
                <a:cubicBezTo>
                  <a:pt x="22800" y="207835"/>
                  <a:pt x="21508" y="206450"/>
                  <a:pt x="20216" y="205158"/>
                </a:cubicBezTo>
                <a:cubicBezTo>
                  <a:pt x="19108" y="203957"/>
                  <a:pt x="18000" y="202849"/>
                  <a:pt x="16985" y="201649"/>
                </a:cubicBezTo>
                <a:cubicBezTo>
                  <a:pt x="10431" y="194263"/>
                  <a:pt x="5908" y="186692"/>
                  <a:pt x="3046" y="179028"/>
                </a:cubicBezTo>
                <a:cubicBezTo>
                  <a:pt x="3046" y="178936"/>
                  <a:pt x="2954" y="178751"/>
                  <a:pt x="2954" y="178659"/>
                </a:cubicBezTo>
                <a:cubicBezTo>
                  <a:pt x="2215" y="176812"/>
                  <a:pt x="1754" y="174873"/>
                  <a:pt x="1385" y="172934"/>
                </a:cubicBezTo>
                <a:cubicBezTo>
                  <a:pt x="1108" y="172196"/>
                  <a:pt x="1016" y="171457"/>
                  <a:pt x="831" y="170718"/>
                </a:cubicBezTo>
                <a:cubicBezTo>
                  <a:pt x="277" y="167949"/>
                  <a:pt x="0" y="165086"/>
                  <a:pt x="0" y="162316"/>
                </a:cubicBezTo>
                <a:cubicBezTo>
                  <a:pt x="0" y="72664"/>
                  <a:pt x="259111" y="0"/>
                  <a:pt x="578684" y="0"/>
                </a:cubicBezTo>
                <a:cubicBezTo>
                  <a:pt x="898349" y="0"/>
                  <a:pt x="1157460" y="72664"/>
                  <a:pt x="1157460" y="162316"/>
                </a:cubicBezTo>
              </a:path>
            </a:pathLst>
          </a:custGeom>
          <a:gradFill>
            <a:gsLst>
              <a:gs pos="0">
                <a:schemeClr val="accent1">
                  <a:alpha val="0"/>
                </a:schemeClr>
              </a:gs>
              <a:gs pos="47000">
                <a:schemeClr val="accent1">
                  <a:alpha val="100000"/>
                </a:schemeClr>
              </a:gs>
              <a:gs pos="100000">
                <a:schemeClr val="accent1">
                  <a:alpha val="100000"/>
                  <a:lumMod val="60000"/>
                  <a:lumOff val="40000"/>
                </a:schemeClr>
              </a:gs>
            </a:gsLst>
            <a:lin ang="5400000"/>
          </a:gradFill>
        </p:spPr>
        <p:txBody>
          <a:bodyPr vert="horz" wrap="square" rtlCol="0" anchor="t" anchorCtr="0">
            <a:normAutofit/>
          </a:bodyPr>
          <a:lstStyle/>
          <a:p>
            <a:pPr algn="l">
              <a:lnSpc>
                <a:spcPct val="100000"/>
              </a:lnSpc>
              <a:spcBef>
                <a:spcPts val="375"/>
              </a:spcBef>
              <a:defRPr/>
            </a:pPr>
            <a:endParaRPr lang="en-US" sz="1100"/>
          </a:p>
        </p:txBody>
      </p:sp>
      <p:sp>
        <p:nvSpPr>
          <p:cNvPr id="51" name="Freeform 51"/>
          <p:cNvSpPr/>
          <p:nvPr/>
        </p:nvSpPr>
        <p:spPr>
          <a:xfrm>
            <a:off x="4387724" y="3639316"/>
            <a:ext cx="3517868" cy="1093660"/>
          </a:xfrm>
          <a:custGeom>
            <a:avLst/>
            <a:gdLst/>
            <a:ahLst/>
            <a:cxnLst/>
            <a:rect l="l" t="t" r="r" b="b"/>
            <a:pathLst>
              <a:path w="1700604" h="528682">
                <a:moveTo>
                  <a:pt x="1695066" y="6832"/>
                </a:moveTo>
                <a:cubicBezTo>
                  <a:pt x="1628881" y="82082"/>
                  <a:pt x="1477956" y="145051"/>
                  <a:pt x="1279954" y="182814"/>
                </a:cubicBezTo>
                <a:cubicBezTo>
                  <a:pt x="1165583" y="151791"/>
                  <a:pt x="1015027" y="132863"/>
                  <a:pt x="849979" y="132863"/>
                </a:cubicBezTo>
                <a:cubicBezTo>
                  <a:pt x="684931" y="132863"/>
                  <a:pt x="534375" y="151791"/>
                  <a:pt x="420005" y="182814"/>
                </a:cubicBezTo>
                <a:cubicBezTo>
                  <a:pt x="222095" y="145051"/>
                  <a:pt x="71170" y="82174"/>
                  <a:pt x="4708" y="6832"/>
                </a:cubicBezTo>
                <a:cubicBezTo>
                  <a:pt x="3046" y="4986"/>
                  <a:pt x="1569" y="2955"/>
                  <a:pt x="0" y="1108"/>
                </a:cubicBezTo>
                <a:lnTo>
                  <a:pt x="207049" y="354640"/>
                </a:lnTo>
                <a:cubicBezTo>
                  <a:pt x="207049" y="354640"/>
                  <a:pt x="207049" y="354640"/>
                  <a:pt x="207141" y="354733"/>
                </a:cubicBezTo>
                <a:cubicBezTo>
                  <a:pt x="210095" y="362396"/>
                  <a:pt x="214433" y="369875"/>
                  <a:pt x="220249" y="377261"/>
                </a:cubicBezTo>
                <a:cubicBezTo>
                  <a:pt x="220618" y="377723"/>
                  <a:pt x="220987" y="378184"/>
                  <a:pt x="221356" y="378646"/>
                </a:cubicBezTo>
                <a:cubicBezTo>
                  <a:pt x="222464" y="380123"/>
                  <a:pt x="223756" y="381508"/>
                  <a:pt x="224956" y="382986"/>
                </a:cubicBezTo>
                <a:cubicBezTo>
                  <a:pt x="226433" y="384555"/>
                  <a:pt x="227818" y="386217"/>
                  <a:pt x="229387" y="387787"/>
                </a:cubicBezTo>
                <a:cubicBezTo>
                  <a:pt x="309511" y="469222"/>
                  <a:pt x="556806" y="528683"/>
                  <a:pt x="849979" y="528683"/>
                </a:cubicBezTo>
                <a:cubicBezTo>
                  <a:pt x="1143060" y="528683"/>
                  <a:pt x="1390724" y="469130"/>
                  <a:pt x="1470479" y="387787"/>
                </a:cubicBezTo>
                <a:cubicBezTo>
                  <a:pt x="1472140" y="385940"/>
                  <a:pt x="1473710" y="384186"/>
                  <a:pt x="1475279" y="382524"/>
                </a:cubicBezTo>
                <a:cubicBezTo>
                  <a:pt x="1476202" y="381323"/>
                  <a:pt x="1477125" y="380216"/>
                  <a:pt x="1478048" y="379108"/>
                </a:cubicBezTo>
                <a:cubicBezTo>
                  <a:pt x="1478879" y="378184"/>
                  <a:pt x="1479617" y="377169"/>
                  <a:pt x="1480356" y="376245"/>
                </a:cubicBezTo>
                <a:cubicBezTo>
                  <a:pt x="1485895" y="369136"/>
                  <a:pt x="1490233" y="361750"/>
                  <a:pt x="1493095" y="354363"/>
                </a:cubicBezTo>
                <a:cubicBezTo>
                  <a:pt x="1493187" y="354271"/>
                  <a:pt x="1493187" y="354179"/>
                  <a:pt x="1493279" y="353994"/>
                </a:cubicBezTo>
                <a:lnTo>
                  <a:pt x="1700605" y="0"/>
                </a:lnTo>
                <a:cubicBezTo>
                  <a:pt x="1698851" y="2216"/>
                  <a:pt x="1696912" y="4432"/>
                  <a:pt x="1695066" y="6832"/>
                </a:cubicBezTo>
              </a:path>
            </a:pathLst>
          </a:custGeom>
          <a:gradFill>
            <a:gsLst>
              <a:gs pos="100000">
                <a:schemeClr val="accent1">
                  <a:alpha val="100000"/>
                  <a:lumMod val="75000"/>
                </a:schemeClr>
              </a:gs>
              <a:gs pos="0">
                <a:schemeClr val="accent1">
                  <a:alpha val="100000"/>
                  <a:lumMod val="50000"/>
                </a:schemeClr>
              </a:gs>
            </a:gsLst>
            <a:lin ang="0"/>
          </a:gradFill>
        </p:spPr>
        <p:txBody>
          <a:bodyPr vert="horz" wrap="square" rtlCol="0" anchor="t" anchorCtr="0">
            <a:normAutofit/>
          </a:bodyPr>
          <a:lstStyle/>
          <a:p>
            <a:pPr algn="l">
              <a:lnSpc>
                <a:spcPct val="100000"/>
              </a:lnSpc>
              <a:spcBef>
                <a:spcPts val="375"/>
              </a:spcBef>
              <a:defRPr/>
            </a:pPr>
            <a:endParaRPr lang="en-US" sz="1100"/>
          </a:p>
        </p:txBody>
      </p:sp>
      <p:sp>
        <p:nvSpPr>
          <p:cNvPr id="52" name="Freeform 52"/>
          <p:cNvSpPr/>
          <p:nvPr/>
        </p:nvSpPr>
        <p:spPr>
          <a:xfrm>
            <a:off x="4321240" y="2852074"/>
            <a:ext cx="3649599" cy="1244346"/>
          </a:xfrm>
          <a:custGeom>
            <a:avLst/>
            <a:gdLst/>
            <a:ahLst/>
            <a:cxnLst/>
            <a:rect l="l" t="t" r="r" b="b"/>
            <a:pathLst>
              <a:path w="1764297" h="601530">
                <a:moveTo>
                  <a:pt x="1764298" y="300719"/>
                </a:moveTo>
                <a:cubicBezTo>
                  <a:pt x="1764298" y="305521"/>
                  <a:pt x="1763929" y="310691"/>
                  <a:pt x="1763006" y="315492"/>
                </a:cubicBezTo>
                <a:cubicBezTo>
                  <a:pt x="1762913" y="317154"/>
                  <a:pt x="1762636" y="318632"/>
                  <a:pt x="1762083" y="320201"/>
                </a:cubicBezTo>
                <a:cubicBezTo>
                  <a:pt x="1761713" y="323617"/>
                  <a:pt x="1760883" y="326849"/>
                  <a:pt x="1759959" y="330357"/>
                </a:cubicBezTo>
                <a:cubicBezTo>
                  <a:pt x="1759959" y="330357"/>
                  <a:pt x="1759959" y="330357"/>
                  <a:pt x="1759959" y="330634"/>
                </a:cubicBezTo>
                <a:cubicBezTo>
                  <a:pt x="1759498" y="332389"/>
                  <a:pt x="1758852" y="334235"/>
                  <a:pt x="1758205" y="336082"/>
                </a:cubicBezTo>
                <a:cubicBezTo>
                  <a:pt x="1758113" y="336359"/>
                  <a:pt x="1758113" y="336451"/>
                  <a:pt x="1758021" y="336636"/>
                </a:cubicBezTo>
                <a:cubicBezTo>
                  <a:pt x="1757744" y="337467"/>
                  <a:pt x="1757375" y="338390"/>
                  <a:pt x="1757006" y="339221"/>
                </a:cubicBezTo>
                <a:cubicBezTo>
                  <a:pt x="1753128" y="349654"/>
                  <a:pt x="1747590" y="359903"/>
                  <a:pt x="1740667" y="369875"/>
                </a:cubicBezTo>
                <a:cubicBezTo>
                  <a:pt x="1739652" y="371260"/>
                  <a:pt x="1738636" y="372829"/>
                  <a:pt x="1737528" y="374214"/>
                </a:cubicBezTo>
                <a:cubicBezTo>
                  <a:pt x="1736236" y="375876"/>
                  <a:pt x="1734944" y="377630"/>
                  <a:pt x="1733744" y="379385"/>
                </a:cubicBezTo>
                <a:cubicBezTo>
                  <a:pt x="1733467" y="379754"/>
                  <a:pt x="1733098" y="380123"/>
                  <a:pt x="1732729" y="380585"/>
                </a:cubicBezTo>
                <a:cubicBezTo>
                  <a:pt x="1730975" y="382801"/>
                  <a:pt x="1729036" y="385017"/>
                  <a:pt x="1727190" y="387417"/>
                </a:cubicBezTo>
                <a:cubicBezTo>
                  <a:pt x="1618542" y="511048"/>
                  <a:pt x="1281246" y="601531"/>
                  <a:pt x="882103" y="601531"/>
                </a:cubicBezTo>
                <a:cubicBezTo>
                  <a:pt x="482775" y="601531"/>
                  <a:pt x="146033" y="511140"/>
                  <a:pt x="36831" y="387417"/>
                </a:cubicBezTo>
                <a:cubicBezTo>
                  <a:pt x="35170" y="385571"/>
                  <a:pt x="33693" y="383540"/>
                  <a:pt x="32124" y="381693"/>
                </a:cubicBezTo>
                <a:cubicBezTo>
                  <a:pt x="31662" y="381139"/>
                  <a:pt x="31293" y="380677"/>
                  <a:pt x="30831" y="380123"/>
                </a:cubicBezTo>
                <a:cubicBezTo>
                  <a:pt x="29170" y="377907"/>
                  <a:pt x="27416" y="375784"/>
                  <a:pt x="25939" y="373568"/>
                </a:cubicBezTo>
                <a:cubicBezTo>
                  <a:pt x="25385" y="372829"/>
                  <a:pt x="24923" y="372090"/>
                  <a:pt x="24462" y="371444"/>
                </a:cubicBezTo>
                <a:cubicBezTo>
                  <a:pt x="17077" y="360919"/>
                  <a:pt x="11446" y="350393"/>
                  <a:pt x="7385" y="339590"/>
                </a:cubicBezTo>
                <a:cubicBezTo>
                  <a:pt x="7108" y="338759"/>
                  <a:pt x="6831" y="338021"/>
                  <a:pt x="6554" y="337190"/>
                </a:cubicBezTo>
                <a:cubicBezTo>
                  <a:pt x="6462" y="337098"/>
                  <a:pt x="6462" y="337098"/>
                  <a:pt x="6462" y="337098"/>
                </a:cubicBezTo>
                <a:cubicBezTo>
                  <a:pt x="5815" y="335251"/>
                  <a:pt x="5169" y="333589"/>
                  <a:pt x="4708" y="331742"/>
                </a:cubicBezTo>
                <a:cubicBezTo>
                  <a:pt x="4708" y="331465"/>
                  <a:pt x="4523" y="331188"/>
                  <a:pt x="4523" y="331004"/>
                </a:cubicBezTo>
                <a:cubicBezTo>
                  <a:pt x="3415" y="327495"/>
                  <a:pt x="2677" y="323987"/>
                  <a:pt x="2215" y="320386"/>
                </a:cubicBezTo>
                <a:cubicBezTo>
                  <a:pt x="1661" y="318908"/>
                  <a:pt x="1569" y="317708"/>
                  <a:pt x="1292" y="316323"/>
                </a:cubicBezTo>
                <a:cubicBezTo>
                  <a:pt x="369" y="311060"/>
                  <a:pt x="0" y="305890"/>
                  <a:pt x="0" y="300719"/>
                </a:cubicBezTo>
                <a:cubicBezTo>
                  <a:pt x="0" y="134617"/>
                  <a:pt x="394897" y="0"/>
                  <a:pt x="882103" y="0"/>
                </a:cubicBezTo>
                <a:cubicBezTo>
                  <a:pt x="1369401" y="0"/>
                  <a:pt x="1764298" y="134617"/>
                  <a:pt x="1764298" y="300719"/>
                </a:cubicBezTo>
              </a:path>
            </a:pathLst>
          </a:custGeom>
          <a:gradFill>
            <a:gsLst>
              <a:gs pos="17000">
                <a:schemeClr val="accent1">
                  <a:alpha val="0"/>
                </a:schemeClr>
              </a:gs>
              <a:gs pos="56000">
                <a:schemeClr val="accent1">
                  <a:alpha val="100000"/>
                </a:schemeClr>
              </a:gs>
              <a:gs pos="96000">
                <a:schemeClr val="accent1">
                  <a:alpha val="100000"/>
                  <a:lumMod val="60000"/>
                  <a:lumOff val="40000"/>
                </a:schemeClr>
              </a:gs>
            </a:gsLst>
            <a:lin ang="5400000"/>
          </a:gradFill>
        </p:spPr>
      </p:sp>
      <p:sp>
        <p:nvSpPr>
          <p:cNvPr id="53" name="Freeform 53"/>
          <p:cNvSpPr/>
          <p:nvPr/>
        </p:nvSpPr>
        <p:spPr>
          <a:xfrm>
            <a:off x="3634963" y="1840996"/>
            <a:ext cx="5022532" cy="2080450"/>
          </a:xfrm>
          <a:custGeom>
            <a:avLst/>
            <a:gdLst/>
            <a:ahLst/>
            <a:cxnLst/>
            <a:rect l="l" t="t" r="r" b="b"/>
            <a:pathLst>
              <a:path w="2427998" h="1005752">
                <a:moveTo>
                  <a:pt x="2427075" y="179213"/>
                </a:moveTo>
                <a:lnTo>
                  <a:pt x="110494" y="0"/>
                </a:lnTo>
                <a:cubicBezTo>
                  <a:pt x="107632" y="2401"/>
                  <a:pt x="104863" y="4893"/>
                  <a:pt x="102094" y="7294"/>
                </a:cubicBezTo>
                <a:cubicBezTo>
                  <a:pt x="36370" y="65554"/>
                  <a:pt x="0" y="130001"/>
                  <a:pt x="0" y="197679"/>
                </a:cubicBezTo>
                <a:cubicBezTo>
                  <a:pt x="0" y="205804"/>
                  <a:pt x="461" y="213929"/>
                  <a:pt x="1661" y="222331"/>
                </a:cubicBezTo>
                <a:cubicBezTo>
                  <a:pt x="2123" y="224455"/>
                  <a:pt x="2308" y="226301"/>
                  <a:pt x="2954" y="228702"/>
                </a:cubicBezTo>
                <a:cubicBezTo>
                  <a:pt x="3692" y="234334"/>
                  <a:pt x="4708" y="239874"/>
                  <a:pt x="6185" y="245414"/>
                </a:cubicBezTo>
                <a:cubicBezTo>
                  <a:pt x="6185" y="245598"/>
                  <a:pt x="6462" y="246060"/>
                  <a:pt x="6462" y="246522"/>
                </a:cubicBezTo>
                <a:cubicBezTo>
                  <a:pt x="7108" y="249384"/>
                  <a:pt x="7939" y="252061"/>
                  <a:pt x="8862" y="255016"/>
                </a:cubicBezTo>
                <a:cubicBezTo>
                  <a:pt x="8862" y="255016"/>
                  <a:pt x="8862" y="255016"/>
                  <a:pt x="8954" y="255108"/>
                </a:cubicBezTo>
                <a:cubicBezTo>
                  <a:pt x="9323" y="256401"/>
                  <a:pt x="9785" y="257694"/>
                  <a:pt x="10062" y="258894"/>
                </a:cubicBezTo>
                <a:cubicBezTo>
                  <a:pt x="11169" y="262125"/>
                  <a:pt x="12277" y="265357"/>
                  <a:pt x="13569" y="268496"/>
                </a:cubicBezTo>
                <a:cubicBezTo>
                  <a:pt x="15231" y="272928"/>
                  <a:pt x="17077" y="277360"/>
                  <a:pt x="19108" y="281792"/>
                </a:cubicBezTo>
                <a:lnTo>
                  <a:pt x="46431" y="328418"/>
                </a:lnTo>
                <a:lnTo>
                  <a:pt x="252742" y="680750"/>
                </a:lnTo>
                <a:cubicBezTo>
                  <a:pt x="252742" y="680750"/>
                  <a:pt x="252742" y="680750"/>
                  <a:pt x="252742" y="680750"/>
                </a:cubicBezTo>
                <a:cubicBezTo>
                  <a:pt x="256803" y="691830"/>
                  <a:pt x="262249" y="702540"/>
                  <a:pt x="268803" y="713435"/>
                </a:cubicBezTo>
                <a:cubicBezTo>
                  <a:pt x="269265" y="714266"/>
                  <a:pt x="269819" y="715189"/>
                  <a:pt x="270373" y="716113"/>
                </a:cubicBezTo>
                <a:cubicBezTo>
                  <a:pt x="272034" y="718975"/>
                  <a:pt x="273972" y="721653"/>
                  <a:pt x="275819" y="724515"/>
                </a:cubicBezTo>
                <a:cubicBezTo>
                  <a:pt x="276280" y="725161"/>
                  <a:pt x="276742" y="725808"/>
                  <a:pt x="277203" y="726454"/>
                </a:cubicBezTo>
                <a:cubicBezTo>
                  <a:pt x="278957" y="728854"/>
                  <a:pt x="280619" y="731440"/>
                  <a:pt x="282465" y="733748"/>
                </a:cubicBezTo>
                <a:cubicBezTo>
                  <a:pt x="284126" y="735872"/>
                  <a:pt x="285788" y="737995"/>
                  <a:pt x="287542" y="740119"/>
                </a:cubicBezTo>
                <a:cubicBezTo>
                  <a:pt x="287542" y="740119"/>
                  <a:pt x="287542" y="740119"/>
                  <a:pt x="287542" y="740119"/>
                </a:cubicBezTo>
                <a:lnTo>
                  <a:pt x="287542" y="740119"/>
                </a:lnTo>
                <a:cubicBezTo>
                  <a:pt x="412897" y="894033"/>
                  <a:pt x="779917" y="1005752"/>
                  <a:pt x="1213953" y="1005752"/>
                </a:cubicBezTo>
                <a:cubicBezTo>
                  <a:pt x="1648543" y="1005752"/>
                  <a:pt x="2016578" y="893571"/>
                  <a:pt x="2140825" y="739380"/>
                </a:cubicBezTo>
                <a:lnTo>
                  <a:pt x="2140918" y="739195"/>
                </a:lnTo>
                <a:cubicBezTo>
                  <a:pt x="2142395" y="737349"/>
                  <a:pt x="2143779" y="735595"/>
                  <a:pt x="2145257" y="733655"/>
                </a:cubicBezTo>
                <a:cubicBezTo>
                  <a:pt x="2147287" y="730609"/>
                  <a:pt x="2149410" y="727746"/>
                  <a:pt x="2151349" y="724977"/>
                </a:cubicBezTo>
                <a:cubicBezTo>
                  <a:pt x="2151810" y="724422"/>
                  <a:pt x="2152180" y="723961"/>
                  <a:pt x="2152456" y="723407"/>
                </a:cubicBezTo>
                <a:cubicBezTo>
                  <a:pt x="2153841" y="721191"/>
                  <a:pt x="2155226" y="718975"/>
                  <a:pt x="2156703" y="716852"/>
                </a:cubicBezTo>
                <a:cubicBezTo>
                  <a:pt x="2157903" y="715097"/>
                  <a:pt x="2159011" y="713158"/>
                  <a:pt x="2160118" y="711404"/>
                </a:cubicBezTo>
                <a:cubicBezTo>
                  <a:pt x="2166303" y="701248"/>
                  <a:pt x="2171288" y="690907"/>
                  <a:pt x="2175257" y="680473"/>
                </a:cubicBezTo>
                <a:lnTo>
                  <a:pt x="2175349" y="680289"/>
                </a:lnTo>
                <a:lnTo>
                  <a:pt x="2383782" y="324448"/>
                </a:lnTo>
                <a:lnTo>
                  <a:pt x="2408428" y="282161"/>
                </a:lnTo>
                <a:cubicBezTo>
                  <a:pt x="2410736" y="277452"/>
                  <a:pt x="2412675" y="272743"/>
                  <a:pt x="2414521" y="267942"/>
                </a:cubicBezTo>
                <a:cubicBezTo>
                  <a:pt x="2415814" y="264803"/>
                  <a:pt x="2416921" y="261479"/>
                  <a:pt x="2417937" y="258247"/>
                </a:cubicBezTo>
                <a:cubicBezTo>
                  <a:pt x="2418583" y="256863"/>
                  <a:pt x="2419044" y="255478"/>
                  <a:pt x="2419321" y="254093"/>
                </a:cubicBezTo>
                <a:cubicBezTo>
                  <a:pt x="2419506" y="253908"/>
                  <a:pt x="2419506" y="253631"/>
                  <a:pt x="2419598" y="253354"/>
                </a:cubicBezTo>
                <a:cubicBezTo>
                  <a:pt x="2420521" y="250307"/>
                  <a:pt x="2421444" y="247537"/>
                  <a:pt x="2421998" y="244767"/>
                </a:cubicBezTo>
                <a:cubicBezTo>
                  <a:pt x="2421998" y="244306"/>
                  <a:pt x="2421998" y="244306"/>
                  <a:pt x="2421998" y="244306"/>
                </a:cubicBezTo>
                <a:cubicBezTo>
                  <a:pt x="2423291" y="238766"/>
                  <a:pt x="2424398" y="233688"/>
                  <a:pt x="2425045" y="228240"/>
                </a:cubicBezTo>
                <a:cubicBezTo>
                  <a:pt x="2425691" y="225840"/>
                  <a:pt x="2426152" y="223439"/>
                  <a:pt x="2426245" y="220854"/>
                </a:cubicBezTo>
                <a:cubicBezTo>
                  <a:pt x="2427536" y="213283"/>
                  <a:pt x="2427998" y="205158"/>
                  <a:pt x="2427998" y="197587"/>
                </a:cubicBezTo>
                <a:cubicBezTo>
                  <a:pt x="2427998" y="191493"/>
                  <a:pt x="2427721" y="185307"/>
                  <a:pt x="2427075" y="179213"/>
                </a:cubicBezTo>
              </a:path>
            </a:pathLst>
          </a:custGeom>
          <a:gradFill>
            <a:gsLst>
              <a:gs pos="0">
                <a:schemeClr val="accent1">
                  <a:alpha val="100000"/>
                  <a:lumMod val="50000"/>
                </a:schemeClr>
              </a:gs>
              <a:gs pos="96000">
                <a:schemeClr val="accent1">
                  <a:alpha val="100000"/>
                </a:schemeClr>
              </a:gs>
            </a:gsLst>
            <a:lin ang="0"/>
          </a:gradFill>
        </p:spPr>
        <p:txBody>
          <a:bodyPr vert="horz" wrap="square" rtlCol="0" anchor="t" anchorCtr="0">
            <a:normAutofit/>
          </a:bodyPr>
          <a:lstStyle/>
          <a:p>
            <a:pPr algn="l">
              <a:lnSpc>
                <a:spcPct val="100000"/>
              </a:lnSpc>
              <a:spcBef>
                <a:spcPts val="375"/>
              </a:spcBef>
              <a:defRPr/>
            </a:pPr>
            <a:endParaRPr lang="en-US" sz="1100"/>
          </a:p>
        </p:txBody>
      </p:sp>
      <p:sp>
        <p:nvSpPr>
          <p:cNvPr id="54" name="Freeform 54"/>
          <p:cNvSpPr/>
          <p:nvPr/>
        </p:nvSpPr>
        <p:spPr>
          <a:xfrm>
            <a:off x="3634963" y="1270829"/>
            <a:ext cx="5022532" cy="1958626"/>
          </a:xfrm>
          <a:custGeom>
            <a:avLst/>
            <a:gdLst/>
            <a:ahLst/>
            <a:cxnLst/>
            <a:rect l="l" t="t" r="r" b="b"/>
            <a:pathLst>
              <a:path w="2427998" h="946845">
                <a:moveTo>
                  <a:pt x="2427998" y="473284"/>
                </a:moveTo>
                <a:cubicBezTo>
                  <a:pt x="2427998" y="480856"/>
                  <a:pt x="2427536" y="488981"/>
                  <a:pt x="2426245" y="496552"/>
                </a:cubicBezTo>
                <a:cubicBezTo>
                  <a:pt x="2426152" y="499137"/>
                  <a:pt x="2425691" y="501537"/>
                  <a:pt x="2425045" y="503938"/>
                </a:cubicBezTo>
                <a:cubicBezTo>
                  <a:pt x="2424398" y="509386"/>
                  <a:pt x="2423291" y="514464"/>
                  <a:pt x="2421998" y="520003"/>
                </a:cubicBezTo>
                <a:cubicBezTo>
                  <a:pt x="2421998" y="520003"/>
                  <a:pt x="2421998" y="520003"/>
                  <a:pt x="2421998" y="520465"/>
                </a:cubicBezTo>
                <a:cubicBezTo>
                  <a:pt x="2421444" y="523235"/>
                  <a:pt x="2420521" y="526005"/>
                  <a:pt x="2419598" y="529052"/>
                </a:cubicBezTo>
                <a:cubicBezTo>
                  <a:pt x="2419506" y="529329"/>
                  <a:pt x="2419506" y="529606"/>
                  <a:pt x="2419321" y="529790"/>
                </a:cubicBezTo>
                <a:cubicBezTo>
                  <a:pt x="2419044" y="531175"/>
                  <a:pt x="2418583" y="532560"/>
                  <a:pt x="2417937" y="533945"/>
                </a:cubicBezTo>
                <a:cubicBezTo>
                  <a:pt x="2416921" y="537177"/>
                  <a:pt x="2415814" y="540501"/>
                  <a:pt x="2414521" y="543640"/>
                </a:cubicBezTo>
                <a:cubicBezTo>
                  <a:pt x="2412675" y="548441"/>
                  <a:pt x="2410736" y="553150"/>
                  <a:pt x="2408428" y="557859"/>
                </a:cubicBezTo>
                <a:cubicBezTo>
                  <a:pt x="2404736" y="566076"/>
                  <a:pt x="2400398" y="574109"/>
                  <a:pt x="2395506" y="582234"/>
                </a:cubicBezTo>
                <a:cubicBezTo>
                  <a:pt x="2394121" y="584358"/>
                  <a:pt x="2392736" y="586758"/>
                  <a:pt x="2391259" y="588974"/>
                </a:cubicBezTo>
                <a:cubicBezTo>
                  <a:pt x="2389413" y="591559"/>
                  <a:pt x="2387659" y="594329"/>
                  <a:pt x="2385906" y="597099"/>
                </a:cubicBezTo>
                <a:cubicBezTo>
                  <a:pt x="2385628" y="597745"/>
                  <a:pt x="2385167" y="598392"/>
                  <a:pt x="2384521" y="599038"/>
                </a:cubicBezTo>
                <a:cubicBezTo>
                  <a:pt x="2384244" y="599407"/>
                  <a:pt x="2383967" y="599777"/>
                  <a:pt x="2383782" y="600146"/>
                </a:cubicBezTo>
                <a:cubicBezTo>
                  <a:pt x="2381567" y="603193"/>
                  <a:pt x="2379167" y="606425"/>
                  <a:pt x="2376951" y="609748"/>
                </a:cubicBezTo>
                <a:cubicBezTo>
                  <a:pt x="2375105" y="612241"/>
                  <a:pt x="2373259" y="614457"/>
                  <a:pt x="2371413" y="616766"/>
                </a:cubicBezTo>
                <a:cubicBezTo>
                  <a:pt x="2216242" y="807797"/>
                  <a:pt x="1756636" y="946846"/>
                  <a:pt x="1213953" y="946846"/>
                </a:cubicBezTo>
                <a:cubicBezTo>
                  <a:pt x="671916" y="946846"/>
                  <a:pt x="213603" y="808443"/>
                  <a:pt x="57047" y="617689"/>
                </a:cubicBezTo>
                <a:cubicBezTo>
                  <a:pt x="54831" y="615011"/>
                  <a:pt x="52801" y="612426"/>
                  <a:pt x="50677" y="609748"/>
                </a:cubicBezTo>
                <a:cubicBezTo>
                  <a:pt x="49201" y="607994"/>
                  <a:pt x="47816" y="605963"/>
                  <a:pt x="46431" y="604024"/>
                </a:cubicBezTo>
                <a:cubicBezTo>
                  <a:pt x="45693" y="602916"/>
                  <a:pt x="44954" y="601808"/>
                  <a:pt x="44124" y="600792"/>
                </a:cubicBezTo>
                <a:cubicBezTo>
                  <a:pt x="43570" y="599961"/>
                  <a:pt x="42924" y="599130"/>
                  <a:pt x="42370" y="598392"/>
                </a:cubicBezTo>
                <a:cubicBezTo>
                  <a:pt x="40062" y="594791"/>
                  <a:pt x="37662" y="591467"/>
                  <a:pt x="35539" y="587958"/>
                </a:cubicBezTo>
                <a:cubicBezTo>
                  <a:pt x="34893" y="586758"/>
                  <a:pt x="34154" y="585650"/>
                  <a:pt x="33601" y="584635"/>
                </a:cubicBezTo>
                <a:cubicBezTo>
                  <a:pt x="28154" y="575494"/>
                  <a:pt x="23262" y="566538"/>
                  <a:pt x="19108" y="557397"/>
                </a:cubicBezTo>
                <a:cubicBezTo>
                  <a:pt x="17077" y="552965"/>
                  <a:pt x="15231" y="548533"/>
                  <a:pt x="13569" y="544102"/>
                </a:cubicBezTo>
                <a:cubicBezTo>
                  <a:pt x="12277" y="540962"/>
                  <a:pt x="11169" y="537731"/>
                  <a:pt x="10062" y="534499"/>
                </a:cubicBezTo>
                <a:cubicBezTo>
                  <a:pt x="9785" y="533299"/>
                  <a:pt x="9323" y="532006"/>
                  <a:pt x="8954" y="530714"/>
                </a:cubicBezTo>
                <a:cubicBezTo>
                  <a:pt x="8862" y="530622"/>
                  <a:pt x="8862" y="530622"/>
                  <a:pt x="8862" y="530622"/>
                </a:cubicBezTo>
                <a:cubicBezTo>
                  <a:pt x="7939" y="527667"/>
                  <a:pt x="7108" y="524989"/>
                  <a:pt x="6462" y="522127"/>
                </a:cubicBezTo>
                <a:cubicBezTo>
                  <a:pt x="6462" y="521665"/>
                  <a:pt x="6185" y="521204"/>
                  <a:pt x="6185" y="521019"/>
                </a:cubicBezTo>
                <a:cubicBezTo>
                  <a:pt x="4708" y="515479"/>
                  <a:pt x="3692" y="509939"/>
                  <a:pt x="2954" y="504307"/>
                </a:cubicBezTo>
                <a:cubicBezTo>
                  <a:pt x="2308" y="501907"/>
                  <a:pt x="2123" y="500060"/>
                  <a:pt x="1661" y="497937"/>
                </a:cubicBezTo>
                <a:cubicBezTo>
                  <a:pt x="461" y="489534"/>
                  <a:pt x="0" y="481410"/>
                  <a:pt x="0" y="473284"/>
                </a:cubicBezTo>
                <a:cubicBezTo>
                  <a:pt x="0" y="405606"/>
                  <a:pt x="36370" y="341160"/>
                  <a:pt x="102094" y="282900"/>
                </a:cubicBezTo>
                <a:cubicBezTo>
                  <a:pt x="104863" y="280499"/>
                  <a:pt x="107632" y="278006"/>
                  <a:pt x="110494" y="275605"/>
                </a:cubicBezTo>
                <a:cubicBezTo>
                  <a:pt x="302588" y="112920"/>
                  <a:pt x="724347" y="0"/>
                  <a:pt x="1213953" y="0"/>
                </a:cubicBezTo>
                <a:cubicBezTo>
                  <a:pt x="1710759" y="0"/>
                  <a:pt x="2137871" y="116336"/>
                  <a:pt x="2325720" y="282900"/>
                </a:cubicBezTo>
                <a:cubicBezTo>
                  <a:pt x="2385444" y="335805"/>
                  <a:pt x="2421075" y="393880"/>
                  <a:pt x="2427075" y="454818"/>
                </a:cubicBezTo>
                <a:cubicBezTo>
                  <a:pt x="2427721" y="460912"/>
                  <a:pt x="2427998" y="467098"/>
                  <a:pt x="2427998" y="473284"/>
                </a:cubicBezTo>
              </a:path>
            </a:pathLst>
          </a:custGeom>
          <a:gradFill>
            <a:gsLst>
              <a:gs pos="100000">
                <a:schemeClr val="accent1">
                  <a:alpha val="100000"/>
                </a:schemeClr>
              </a:gs>
              <a:gs pos="0">
                <a:schemeClr val="accent1">
                  <a:alpha val="100000"/>
                  <a:lumMod val="75000"/>
                </a:schemeClr>
              </a:gs>
            </a:gsLst>
            <a:lin ang="5400000"/>
          </a:gradFill>
        </p:spPr>
        <p:txBody>
          <a:bodyPr vert="horz" wrap="square" rtlCol="0" anchor="t" anchorCtr="0">
            <a:normAutofit/>
          </a:bodyPr>
          <a:lstStyle/>
          <a:p>
            <a:pPr algn="l">
              <a:lnSpc>
                <a:spcPct val="100000"/>
              </a:lnSpc>
              <a:spcBef>
                <a:spcPts val="375"/>
              </a:spcBef>
              <a:defRPr/>
            </a:pPr>
            <a:endParaRPr lang="en-US" sz="1100"/>
          </a:p>
        </p:txBody>
      </p:sp>
      <p:sp>
        <p:nvSpPr>
          <p:cNvPr id="55" name="Freeform 55"/>
          <p:cNvSpPr/>
          <p:nvPr/>
        </p:nvSpPr>
        <p:spPr>
          <a:xfrm>
            <a:off x="4948651" y="1919101"/>
            <a:ext cx="2394490" cy="662178"/>
          </a:xfrm>
          <a:custGeom>
            <a:avLst/>
            <a:gdLst/>
            <a:ahLst/>
            <a:cxnLst/>
            <a:rect l="l" t="t" r="r" b="b"/>
            <a:pathLst>
              <a:path w="2427998" h="946845">
                <a:moveTo>
                  <a:pt x="2427998" y="473284"/>
                </a:moveTo>
                <a:cubicBezTo>
                  <a:pt x="2427998" y="480856"/>
                  <a:pt x="2427536" y="488981"/>
                  <a:pt x="2426245" y="496552"/>
                </a:cubicBezTo>
                <a:cubicBezTo>
                  <a:pt x="2426152" y="499137"/>
                  <a:pt x="2425691" y="501537"/>
                  <a:pt x="2425045" y="503938"/>
                </a:cubicBezTo>
                <a:cubicBezTo>
                  <a:pt x="2424398" y="509386"/>
                  <a:pt x="2423291" y="514464"/>
                  <a:pt x="2421998" y="520003"/>
                </a:cubicBezTo>
                <a:cubicBezTo>
                  <a:pt x="2421998" y="520003"/>
                  <a:pt x="2421998" y="520003"/>
                  <a:pt x="2421998" y="520465"/>
                </a:cubicBezTo>
                <a:cubicBezTo>
                  <a:pt x="2421444" y="523235"/>
                  <a:pt x="2420521" y="526005"/>
                  <a:pt x="2419598" y="529052"/>
                </a:cubicBezTo>
                <a:cubicBezTo>
                  <a:pt x="2419506" y="529329"/>
                  <a:pt x="2419506" y="529606"/>
                  <a:pt x="2419321" y="529790"/>
                </a:cubicBezTo>
                <a:cubicBezTo>
                  <a:pt x="2419044" y="531175"/>
                  <a:pt x="2418583" y="532560"/>
                  <a:pt x="2417937" y="533945"/>
                </a:cubicBezTo>
                <a:cubicBezTo>
                  <a:pt x="2416921" y="537177"/>
                  <a:pt x="2415814" y="540501"/>
                  <a:pt x="2414521" y="543640"/>
                </a:cubicBezTo>
                <a:cubicBezTo>
                  <a:pt x="2412675" y="548441"/>
                  <a:pt x="2410736" y="553150"/>
                  <a:pt x="2408428" y="557859"/>
                </a:cubicBezTo>
                <a:cubicBezTo>
                  <a:pt x="2404736" y="566076"/>
                  <a:pt x="2400398" y="574109"/>
                  <a:pt x="2395506" y="582234"/>
                </a:cubicBezTo>
                <a:cubicBezTo>
                  <a:pt x="2394121" y="584358"/>
                  <a:pt x="2392736" y="586758"/>
                  <a:pt x="2391259" y="588974"/>
                </a:cubicBezTo>
                <a:cubicBezTo>
                  <a:pt x="2389413" y="591559"/>
                  <a:pt x="2387659" y="594329"/>
                  <a:pt x="2385906" y="597099"/>
                </a:cubicBezTo>
                <a:cubicBezTo>
                  <a:pt x="2385628" y="597745"/>
                  <a:pt x="2385167" y="598392"/>
                  <a:pt x="2384521" y="599038"/>
                </a:cubicBezTo>
                <a:cubicBezTo>
                  <a:pt x="2384244" y="599407"/>
                  <a:pt x="2383967" y="599777"/>
                  <a:pt x="2383782" y="600146"/>
                </a:cubicBezTo>
                <a:cubicBezTo>
                  <a:pt x="2381567" y="603193"/>
                  <a:pt x="2379167" y="606425"/>
                  <a:pt x="2376951" y="609748"/>
                </a:cubicBezTo>
                <a:cubicBezTo>
                  <a:pt x="2375105" y="612241"/>
                  <a:pt x="2373259" y="614457"/>
                  <a:pt x="2371413" y="616766"/>
                </a:cubicBezTo>
                <a:cubicBezTo>
                  <a:pt x="2216242" y="807797"/>
                  <a:pt x="1756636" y="946846"/>
                  <a:pt x="1213953" y="946846"/>
                </a:cubicBezTo>
                <a:cubicBezTo>
                  <a:pt x="671916" y="946846"/>
                  <a:pt x="213603" y="808443"/>
                  <a:pt x="57047" y="617689"/>
                </a:cubicBezTo>
                <a:cubicBezTo>
                  <a:pt x="54831" y="615011"/>
                  <a:pt x="52801" y="612426"/>
                  <a:pt x="50677" y="609748"/>
                </a:cubicBezTo>
                <a:cubicBezTo>
                  <a:pt x="49201" y="607994"/>
                  <a:pt x="47816" y="605963"/>
                  <a:pt x="46431" y="604024"/>
                </a:cubicBezTo>
                <a:cubicBezTo>
                  <a:pt x="45693" y="602916"/>
                  <a:pt x="44954" y="601808"/>
                  <a:pt x="44124" y="600792"/>
                </a:cubicBezTo>
                <a:cubicBezTo>
                  <a:pt x="43570" y="599961"/>
                  <a:pt x="42924" y="599130"/>
                  <a:pt x="42370" y="598392"/>
                </a:cubicBezTo>
                <a:cubicBezTo>
                  <a:pt x="40062" y="594791"/>
                  <a:pt x="37662" y="591467"/>
                  <a:pt x="35539" y="587958"/>
                </a:cubicBezTo>
                <a:cubicBezTo>
                  <a:pt x="34893" y="586758"/>
                  <a:pt x="34154" y="585650"/>
                  <a:pt x="33601" y="584635"/>
                </a:cubicBezTo>
                <a:cubicBezTo>
                  <a:pt x="28154" y="575494"/>
                  <a:pt x="23262" y="566538"/>
                  <a:pt x="19108" y="557397"/>
                </a:cubicBezTo>
                <a:cubicBezTo>
                  <a:pt x="17077" y="552965"/>
                  <a:pt x="15231" y="548533"/>
                  <a:pt x="13569" y="544102"/>
                </a:cubicBezTo>
                <a:cubicBezTo>
                  <a:pt x="12277" y="540962"/>
                  <a:pt x="11169" y="537731"/>
                  <a:pt x="10062" y="534499"/>
                </a:cubicBezTo>
                <a:cubicBezTo>
                  <a:pt x="9785" y="533299"/>
                  <a:pt x="9323" y="532006"/>
                  <a:pt x="8954" y="530714"/>
                </a:cubicBezTo>
                <a:cubicBezTo>
                  <a:pt x="8862" y="530622"/>
                  <a:pt x="8862" y="530622"/>
                  <a:pt x="8862" y="530622"/>
                </a:cubicBezTo>
                <a:cubicBezTo>
                  <a:pt x="7939" y="527667"/>
                  <a:pt x="7108" y="524989"/>
                  <a:pt x="6462" y="522127"/>
                </a:cubicBezTo>
                <a:cubicBezTo>
                  <a:pt x="6462" y="521665"/>
                  <a:pt x="6185" y="521204"/>
                  <a:pt x="6185" y="521019"/>
                </a:cubicBezTo>
                <a:cubicBezTo>
                  <a:pt x="4708" y="515479"/>
                  <a:pt x="3692" y="509939"/>
                  <a:pt x="2954" y="504307"/>
                </a:cubicBezTo>
                <a:cubicBezTo>
                  <a:pt x="2308" y="501907"/>
                  <a:pt x="2123" y="500060"/>
                  <a:pt x="1661" y="497937"/>
                </a:cubicBezTo>
                <a:cubicBezTo>
                  <a:pt x="461" y="489534"/>
                  <a:pt x="0" y="481410"/>
                  <a:pt x="0" y="473284"/>
                </a:cubicBezTo>
                <a:cubicBezTo>
                  <a:pt x="0" y="405606"/>
                  <a:pt x="36370" y="341160"/>
                  <a:pt x="102094" y="282900"/>
                </a:cubicBezTo>
                <a:cubicBezTo>
                  <a:pt x="104863" y="280499"/>
                  <a:pt x="107632" y="278006"/>
                  <a:pt x="110494" y="275605"/>
                </a:cubicBezTo>
                <a:cubicBezTo>
                  <a:pt x="302588" y="112920"/>
                  <a:pt x="724347" y="0"/>
                  <a:pt x="1213953" y="0"/>
                </a:cubicBezTo>
                <a:cubicBezTo>
                  <a:pt x="1710759" y="0"/>
                  <a:pt x="2137871" y="116336"/>
                  <a:pt x="2325720" y="282900"/>
                </a:cubicBezTo>
                <a:cubicBezTo>
                  <a:pt x="2385444" y="335805"/>
                  <a:pt x="2421075" y="393880"/>
                  <a:pt x="2427075" y="454818"/>
                </a:cubicBezTo>
                <a:cubicBezTo>
                  <a:pt x="2427721" y="460912"/>
                  <a:pt x="2427998" y="467098"/>
                  <a:pt x="2427998" y="473284"/>
                </a:cubicBezTo>
              </a:path>
            </a:pathLst>
          </a:custGeom>
          <a:gradFill>
            <a:gsLst>
              <a:gs pos="100000">
                <a:schemeClr val="accent1">
                  <a:alpha val="100000"/>
                  <a:lumMod val="75000"/>
                </a:schemeClr>
              </a:gs>
              <a:gs pos="0">
                <a:schemeClr val="accent1">
                  <a:alpha val="100000"/>
                  <a:lumMod val="50000"/>
                </a:schemeClr>
              </a:gs>
            </a:gsLst>
            <a:lin ang="5400000"/>
          </a:gradFill>
        </p:spPr>
      </p:sp>
      <p:sp>
        <p:nvSpPr>
          <p:cNvPr id="56" name="TextBox 56"/>
          <p:cNvSpPr txBox="1"/>
          <p:nvPr/>
        </p:nvSpPr>
        <p:spPr>
          <a:xfrm flipH="1">
            <a:off x="5827079" y="5870547"/>
            <a:ext cx="644492" cy="266700"/>
          </a:xfrm>
          <a:prstGeom prst="rect">
            <a:avLst/>
          </a:prstGeom>
          <a:noFill/>
        </p:spPr>
        <p:txBody>
          <a:bodyPr vert="horz" wrap="square" lIns="0" tIns="0" rIns="0" bIns="0" rtlCol="0" anchor="t" anchorCtr="0">
            <a:spAutoFit/>
          </a:bodyPr>
          <a:lstStyle/>
          <a:p>
            <a:pPr algn="ctr">
              <a:lnSpc>
                <a:spcPct val="100000"/>
              </a:lnSpc>
              <a:spcBef>
                <a:spcPct val="0"/>
              </a:spcBef>
            </a:pPr>
            <a:r>
              <a:rPr lang="en-US" sz="1600">
                <a:solidFill>
                  <a:srgbClr val="FFFFFF">
                    <a:alpha val="100000"/>
                  </a:srgbClr>
                </a:solidFill>
                <a:latin typeface="Noto Sans SC"/>
                <a:ea typeface="Noto Sans SC"/>
                <a:cs typeface="Noto Sans SC"/>
              </a:rPr>
              <a:t>decision-making level</a:t>
            </a:r>
            <a:endParaRPr lang="en-US" sz="1600">
              <a:solidFill>
                <a:srgbClr val="FFFFFF">
                  <a:alpha val="100000"/>
                </a:srgbClr>
              </a:solidFill>
              <a:latin typeface="Noto Sans SC"/>
              <a:ea typeface="Noto Sans SC"/>
              <a:cs typeface="Noto Sans SC"/>
            </a:endParaRPr>
          </a:p>
        </p:txBody>
      </p:sp>
      <p:sp>
        <p:nvSpPr>
          <p:cNvPr id="57" name="TextBox 57"/>
          <p:cNvSpPr txBox="1"/>
          <p:nvPr/>
        </p:nvSpPr>
        <p:spPr>
          <a:xfrm flipH="1">
            <a:off x="5346386" y="5112833"/>
            <a:ext cx="1568870" cy="276225"/>
          </a:xfrm>
          <a:prstGeom prst="rect">
            <a:avLst/>
          </a:prstGeom>
          <a:noFill/>
        </p:spPr>
        <p:txBody>
          <a:bodyPr vert="horz" wrap="square" lIns="0" tIns="0" rIns="0" bIns="0" rtlCol="0" anchor="t" anchorCtr="0">
            <a:spAutoFit/>
          </a:bodyPr>
          <a:lstStyle/>
          <a:p>
            <a:pPr algn="ctr">
              <a:lnSpc>
                <a:spcPct val="100000"/>
              </a:lnSpc>
              <a:spcBef>
                <a:spcPct val="0"/>
              </a:spcBef>
            </a:pPr>
            <a:r>
              <a:rPr lang="en-US" sz="1600">
                <a:solidFill>
                  <a:srgbClr val="FFFFFF">
                    <a:alpha val="100000"/>
                  </a:srgbClr>
                </a:solidFill>
                <a:latin typeface="Noto Sans SC"/>
                <a:ea typeface="Noto Sans SC"/>
                <a:cs typeface="Noto Sans SC"/>
              </a:rPr>
              <a:t>backbone layer</a:t>
            </a:r>
            <a:endParaRPr lang="en-US" sz="1600">
              <a:solidFill>
                <a:srgbClr val="FFFFFF">
                  <a:alpha val="100000"/>
                </a:srgbClr>
              </a:solidFill>
              <a:latin typeface="Noto Sans SC"/>
              <a:ea typeface="Noto Sans SC"/>
              <a:cs typeface="Noto Sans SC"/>
            </a:endParaRPr>
          </a:p>
        </p:txBody>
      </p:sp>
      <p:sp>
        <p:nvSpPr>
          <p:cNvPr id="58" name="TextBox 58"/>
          <p:cNvSpPr txBox="1"/>
          <p:nvPr/>
        </p:nvSpPr>
        <p:spPr>
          <a:xfrm flipH="1">
            <a:off x="5128926" y="4315210"/>
            <a:ext cx="1943386" cy="276225"/>
          </a:xfrm>
          <a:prstGeom prst="rect">
            <a:avLst/>
          </a:prstGeom>
          <a:noFill/>
        </p:spPr>
        <p:txBody>
          <a:bodyPr vert="horz" wrap="square" lIns="0" tIns="0" rIns="0" bIns="0" rtlCol="0" anchor="t" anchorCtr="0">
            <a:spAutoFit/>
          </a:bodyPr>
          <a:lstStyle/>
          <a:p>
            <a:pPr algn="ctr">
              <a:lnSpc>
                <a:spcPct val="100000"/>
              </a:lnSpc>
              <a:spcBef>
                <a:spcPct val="0"/>
              </a:spcBef>
            </a:pPr>
            <a:r>
              <a:rPr lang="en-US" sz="1600">
                <a:solidFill>
                  <a:srgbClr val="FFFFFF">
                    <a:alpha val="100000"/>
                  </a:srgbClr>
                </a:solidFill>
                <a:latin typeface="Noto Sans SC"/>
                <a:ea typeface="Noto Sans SC"/>
                <a:cs typeface="Noto Sans SC"/>
              </a:rPr>
              <a:t>growth period</a:t>
            </a:r>
            <a:endParaRPr lang="en-US" sz="1600">
              <a:solidFill>
                <a:srgbClr val="FFFFFF">
                  <a:alpha val="100000"/>
                </a:srgbClr>
              </a:solidFill>
              <a:latin typeface="Noto Sans SC"/>
              <a:ea typeface="Noto Sans SC"/>
              <a:cs typeface="Noto Sans SC"/>
            </a:endParaRPr>
          </a:p>
        </p:txBody>
      </p:sp>
      <p:sp>
        <p:nvSpPr>
          <p:cNvPr id="59" name="TextBox 59"/>
          <p:cNvSpPr txBox="1"/>
          <p:nvPr/>
        </p:nvSpPr>
        <p:spPr>
          <a:xfrm flipH="1">
            <a:off x="5128926" y="3500251"/>
            <a:ext cx="1943386" cy="276225"/>
          </a:xfrm>
          <a:prstGeom prst="rect">
            <a:avLst/>
          </a:prstGeom>
          <a:noFill/>
        </p:spPr>
        <p:txBody>
          <a:bodyPr vert="horz" wrap="square" lIns="0" tIns="0" rIns="0" bIns="0" rtlCol="0" anchor="t" anchorCtr="0">
            <a:spAutoFit/>
          </a:bodyPr>
          <a:lstStyle/>
          <a:p>
            <a:pPr algn="ctr">
              <a:lnSpc>
                <a:spcPct val="100000"/>
              </a:lnSpc>
              <a:spcBef>
                <a:spcPct val="0"/>
              </a:spcBef>
            </a:pPr>
            <a:r>
              <a:rPr lang="en-US" sz="1600">
                <a:solidFill>
                  <a:srgbClr val="FFFFFF">
                    <a:alpha val="100000"/>
                  </a:srgbClr>
                </a:solidFill>
                <a:latin typeface="Noto Sans SC"/>
                <a:ea typeface="Noto Sans SC"/>
                <a:cs typeface="Noto Sans SC"/>
              </a:rPr>
              <a:t>Execution layer</a:t>
            </a:r>
            <a:endParaRPr lang="en-US" sz="1600">
              <a:solidFill>
                <a:srgbClr val="FFFFFF">
                  <a:alpha val="100000"/>
                </a:srgbClr>
              </a:solidFill>
              <a:latin typeface="Noto Sans SC"/>
              <a:ea typeface="Noto Sans SC"/>
              <a:cs typeface="Noto Sans SC"/>
            </a:endParaRPr>
          </a:p>
        </p:txBody>
      </p:sp>
      <p:sp>
        <p:nvSpPr>
          <p:cNvPr id="60" name="TextBox 60"/>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Personnel training and development</a:t>
            </a:r>
            <a:endParaRPr lang="en-US" sz="3000" b="1">
              <a:solidFill>
                <a:schemeClr val="dk2">
                  <a:alpha val="100000"/>
                </a:schemeClr>
              </a:solidFill>
              <a:latin typeface="Noto Sans SC"/>
              <a:ea typeface="Noto Sans SC"/>
              <a:cs typeface="Noto Sans SC"/>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565700" y="1701094"/>
            <a:ext cx="3419475" cy="571500"/>
          </a:xfrm>
          <a:prstGeom prst="rect">
            <a:avLst/>
          </a:prstGeom>
        </p:spPr>
        <p:txBody>
          <a:bodyPr vert="horz" wrap="square" lIns="114300" tIns="57150" rIns="114300" bIns="57150" rtlCol="0" anchor="b" anchorCtr="0">
            <a:noAutofit/>
          </a:bodyPr>
          <a:lstStyle/>
          <a:p>
            <a:pPr algn="r">
              <a:lnSpc>
                <a:spcPct val="120000"/>
              </a:lnSpc>
            </a:pPr>
            <a:r>
              <a:rPr lang="en-US" sz="2400" b="1">
                <a:solidFill>
                  <a:schemeClr val="accent1">
                    <a:alpha val="100000"/>
                  </a:schemeClr>
                </a:solidFill>
                <a:latin typeface="Noto Sans SC"/>
                <a:ea typeface="Noto Sans SC"/>
                <a:cs typeface="Noto Sans SC"/>
              </a:rPr>
              <a:t>high-level commitment</a:t>
            </a:r>
            <a:endParaRPr lang="en-US" sz="2400" b="1">
              <a:solidFill>
                <a:schemeClr val="accent1">
                  <a:alpha val="100000"/>
                </a:schemeClr>
              </a:solidFill>
              <a:latin typeface="Noto Sans SC"/>
              <a:ea typeface="Noto Sans SC"/>
              <a:cs typeface="Noto Sans SC"/>
            </a:endParaRPr>
          </a:p>
        </p:txBody>
      </p:sp>
      <p:sp>
        <p:nvSpPr>
          <p:cNvPr id="3" name="TextBox 3"/>
          <p:cNvSpPr txBox="1"/>
          <p:nvPr/>
        </p:nvSpPr>
        <p:spPr>
          <a:xfrm>
            <a:off x="565700" y="3875308"/>
            <a:ext cx="3419475" cy="571500"/>
          </a:xfrm>
          <a:prstGeom prst="rect">
            <a:avLst/>
          </a:prstGeom>
        </p:spPr>
        <p:txBody>
          <a:bodyPr vert="horz" wrap="square" lIns="114300" tIns="57150" rIns="114300" bIns="57150" rtlCol="0" anchor="b" anchorCtr="0">
            <a:noAutofit/>
          </a:bodyPr>
          <a:lstStyle/>
          <a:p>
            <a:pPr algn="r">
              <a:lnSpc>
                <a:spcPct val="120000"/>
              </a:lnSpc>
            </a:pPr>
            <a:r>
              <a:rPr lang="en-US" sz="2400" b="1">
                <a:solidFill>
                  <a:schemeClr val="accent1">
                    <a:alpha val="100000"/>
                  </a:schemeClr>
                </a:solidFill>
                <a:latin typeface="Noto Sans SC"/>
                <a:ea typeface="Noto Sans SC"/>
                <a:cs typeface="Noto Sans SC"/>
              </a:rPr>
              <a:t>cultural change</a:t>
            </a:r>
            <a:endParaRPr lang="en-US" sz="2400" b="1">
              <a:solidFill>
                <a:schemeClr val="accent1">
                  <a:alpha val="100000"/>
                </a:schemeClr>
              </a:solidFill>
              <a:latin typeface="Noto Sans SC"/>
              <a:ea typeface="Noto Sans SC"/>
              <a:cs typeface="Noto Sans SC"/>
            </a:endParaRPr>
          </a:p>
        </p:txBody>
      </p:sp>
      <p:sp>
        <p:nvSpPr>
          <p:cNvPr id="4" name="TextBox 4"/>
          <p:cNvSpPr txBox="1"/>
          <p:nvPr/>
        </p:nvSpPr>
        <p:spPr>
          <a:xfrm>
            <a:off x="8310539" y="2205325"/>
            <a:ext cx="3419475" cy="1114425"/>
          </a:xfrm>
          <a:prstGeom prst="rect">
            <a:avLst/>
          </a:prstGeom>
        </p:spPr>
        <p:txBody>
          <a:bodyPr vert="horz" wrap="square" lIns="114300" tIns="57150" rIns="114300" bIns="57150"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Link lean improvement results with employee performance, design material and non-material reward programs, and maintain team participation enthusiasm.</a:t>
            </a:r>
            <a:endParaRPr lang="en-US" sz="1500">
              <a:solidFill>
                <a:schemeClr val="dk1">
                  <a:alpha val="100000"/>
                </a:schemeClr>
              </a:solidFill>
              <a:latin typeface="Noto Sans SC"/>
              <a:ea typeface="Noto Sans SC"/>
              <a:cs typeface="Noto Sans SC"/>
            </a:endParaRPr>
          </a:p>
        </p:txBody>
      </p:sp>
      <p:sp>
        <p:nvSpPr>
          <p:cNvPr id="5" name="TextBox 5"/>
          <p:cNvSpPr txBox="1"/>
          <p:nvPr/>
        </p:nvSpPr>
        <p:spPr>
          <a:xfrm>
            <a:off x="8310539" y="1701094"/>
            <a:ext cx="3419475" cy="571500"/>
          </a:xfrm>
          <a:prstGeom prst="rect">
            <a:avLst/>
          </a:prstGeom>
        </p:spPr>
        <p:txBody>
          <a:bodyPr vert="horz" wrap="square" lIns="114300" tIns="57150" rIns="114300" bIns="57150" rtlCol="0" anchor="b" anchorCtr="0">
            <a:noAutofit/>
          </a:bodyPr>
          <a:lstStyle/>
          <a:p>
            <a:pPr>
              <a:lnSpc>
                <a:spcPct val="120000"/>
              </a:lnSpc>
            </a:pPr>
            <a:r>
              <a:rPr lang="en-US" sz="2400" b="1">
                <a:solidFill>
                  <a:schemeClr val="accent1">
                    <a:alpha val="100000"/>
                  </a:schemeClr>
                </a:solidFill>
                <a:latin typeface="Noto Sans SC"/>
                <a:ea typeface="Noto Sans SC"/>
                <a:cs typeface="Noto Sans SC"/>
              </a:rPr>
              <a:t>Incentive mechanism</a:t>
            </a:r>
            <a:endParaRPr lang="en-US" sz="2400" b="1">
              <a:solidFill>
                <a:schemeClr val="accent1">
                  <a:alpha val="100000"/>
                </a:schemeClr>
              </a:solidFill>
              <a:latin typeface="Noto Sans SC"/>
              <a:ea typeface="Noto Sans SC"/>
              <a:cs typeface="Noto Sans SC"/>
            </a:endParaRPr>
          </a:p>
        </p:txBody>
      </p:sp>
      <p:sp>
        <p:nvSpPr>
          <p:cNvPr id="6" name="TextBox 6"/>
          <p:cNvSpPr txBox="1"/>
          <p:nvPr/>
        </p:nvSpPr>
        <p:spPr>
          <a:xfrm>
            <a:off x="8310539" y="4380130"/>
            <a:ext cx="3409950" cy="1114425"/>
          </a:xfrm>
          <a:prstGeom prst="rect">
            <a:avLst/>
          </a:prstGeom>
        </p:spPr>
        <p:txBody>
          <a:bodyPr vert="horz" wrap="square" lIns="114300" tIns="57150" rIns="114300" bIns="57150"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Always take customer needs as the starting point, regularly collect customer feedback and convert it into internal improvement projects to ensure that lean improvements create actual value.</a:t>
            </a:r>
            <a:endParaRPr lang="en-US" sz="1500">
              <a:solidFill>
                <a:schemeClr val="dk1">
                  <a:alpha val="100000"/>
                </a:schemeClr>
              </a:solidFill>
              <a:latin typeface="Noto Sans SC"/>
              <a:ea typeface="Noto Sans SC"/>
              <a:cs typeface="Noto Sans SC"/>
            </a:endParaRPr>
          </a:p>
        </p:txBody>
      </p:sp>
      <p:sp>
        <p:nvSpPr>
          <p:cNvPr id="7" name="TextBox 7"/>
          <p:cNvSpPr txBox="1"/>
          <p:nvPr/>
        </p:nvSpPr>
        <p:spPr>
          <a:xfrm>
            <a:off x="8310539" y="3875308"/>
            <a:ext cx="3423043" cy="571500"/>
          </a:xfrm>
          <a:prstGeom prst="rect">
            <a:avLst/>
          </a:prstGeom>
        </p:spPr>
        <p:txBody>
          <a:bodyPr vert="horz" wrap="square" lIns="114300" tIns="57150" rIns="114300" bIns="57150" rtlCol="0" anchor="b" anchorCtr="0">
            <a:noAutofit/>
          </a:bodyPr>
          <a:lstStyle/>
          <a:p>
            <a:pPr>
              <a:lnSpc>
                <a:spcPct val="120000"/>
              </a:lnSpc>
            </a:pPr>
            <a:r>
              <a:rPr lang="en-US" sz="2400" b="1">
                <a:solidFill>
                  <a:schemeClr val="accent1">
                    <a:alpha val="100000"/>
                  </a:schemeClr>
                </a:solidFill>
                <a:latin typeface="Noto Sans SC"/>
                <a:ea typeface="Noto Sans SC"/>
                <a:cs typeface="Noto Sans SC"/>
              </a:rPr>
              <a:t>customer oriented</a:t>
            </a:r>
            <a:endParaRPr lang="en-US" sz="2400" b="1">
              <a:solidFill>
                <a:schemeClr val="accent1">
                  <a:alpha val="100000"/>
                </a:schemeClr>
              </a:solidFill>
              <a:latin typeface="Noto Sans SC"/>
              <a:ea typeface="Noto Sans SC"/>
              <a:cs typeface="Noto Sans SC"/>
            </a:endParaRPr>
          </a:p>
        </p:txBody>
      </p:sp>
      <p:sp>
        <p:nvSpPr>
          <p:cNvPr id="8" name="TextBox 8"/>
          <p:cNvSpPr txBox="1"/>
          <p:nvPr/>
        </p:nvSpPr>
        <p:spPr>
          <a:xfrm>
            <a:off x="4422541" y="5507338"/>
            <a:ext cx="3438525" cy="1114425"/>
          </a:xfrm>
          <a:prstGeom prst="rect">
            <a:avLst/>
          </a:prstGeom>
        </p:spPr>
        <p:txBody>
          <a:bodyPr vert="horz" wrap="square" lIns="114300" tIns="57150" rIns="114300" bIns="57150" rtlCol="0" anchor="t" anchorCtr="0">
            <a:noAutofit/>
          </a:bodyPr>
          <a:lstStyle/>
          <a:p>
            <a:pPr algn="ctr">
              <a:lnSpc>
                <a:spcPct val="140000"/>
              </a:lnSpc>
            </a:pPr>
            <a:r>
              <a:rPr lang="en-US" sz="1500">
                <a:solidFill>
                  <a:schemeClr val="dk1">
                    <a:alpha val="100000"/>
                  </a:schemeClr>
                </a:solidFill>
                <a:latin typeface="Noto Sans SC"/>
                <a:ea typeface="Noto Sans SC"/>
                <a:cs typeface="Noto Sans SC"/>
              </a:rPr>
              <a:t>Establish an indicator monitoring system covering quality, efficiency, cost and other dimensions, use data to quantify improvement effects, and avoid subjective decision-making.</a:t>
            </a:r>
            <a:endParaRPr lang="en-US" sz="1500">
              <a:solidFill>
                <a:schemeClr val="dk1">
                  <a:alpha val="100000"/>
                </a:schemeClr>
              </a:solidFill>
              <a:latin typeface="Noto Sans SC"/>
              <a:ea typeface="Noto Sans SC"/>
              <a:cs typeface="Noto Sans SC"/>
            </a:endParaRPr>
          </a:p>
        </p:txBody>
      </p:sp>
      <p:sp>
        <p:nvSpPr>
          <p:cNvPr id="9" name="TextBox 9"/>
          <p:cNvSpPr txBox="1"/>
          <p:nvPr/>
        </p:nvSpPr>
        <p:spPr>
          <a:xfrm>
            <a:off x="4376738" y="5021566"/>
            <a:ext cx="3438525" cy="495300"/>
          </a:xfrm>
          <a:prstGeom prst="rect">
            <a:avLst/>
          </a:prstGeom>
        </p:spPr>
        <p:txBody>
          <a:bodyPr vert="horz" wrap="square" lIns="114300" tIns="57150" rIns="114300" bIns="57150" rtlCol="0" anchor="ctr" anchorCtr="0">
            <a:noAutofit/>
          </a:bodyPr>
          <a:lstStyle/>
          <a:p>
            <a:pPr algn="ctr">
              <a:lnSpc>
                <a:spcPct val="96000"/>
              </a:lnSpc>
            </a:pPr>
            <a:r>
              <a:rPr lang="en-US" sz="2400" b="1">
                <a:solidFill>
                  <a:schemeClr val="accent1">
                    <a:alpha val="100000"/>
                  </a:schemeClr>
                </a:solidFill>
                <a:latin typeface="Noto Sans SC"/>
                <a:ea typeface="Noto Sans SC"/>
                <a:cs typeface="Noto Sans SC"/>
              </a:rPr>
              <a:t>data driven</a:t>
            </a:r>
            <a:endParaRPr lang="en-US" sz="2400" b="1">
              <a:solidFill>
                <a:schemeClr val="accent1">
                  <a:alpha val="100000"/>
                </a:schemeClr>
              </a:solidFill>
              <a:latin typeface="Noto Sans SC"/>
              <a:ea typeface="Noto Sans SC"/>
              <a:cs typeface="Noto Sans SC"/>
            </a:endParaRPr>
          </a:p>
        </p:txBody>
      </p:sp>
      <p:sp>
        <p:nvSpPr>
          <p:cNvPr id="10" name="TextBox 10"/>
          <p:cNvSpPr txBox="1"/>
          <p:nvPr/>
        </p:nvSpPr>
        <p:spPr>
          <a:xfrm>
            <a:off x="565700" y="2205325"/>
            <a:ext cx="3419475" cy="1114425"/>
          </a:xfrm>
          <a:prstGeom prst="rect">
            <a:avLst/>
          </a:prstGeom>
        </p:spPr>
        <p:txBody>
          <a:bodyPr vert="horz" wrap="square" lIns="114300" tIns="57150" rIns="114300" bIns="57150" rtlCol="0" anchor="t" anchorCtr="0">
            <a:noAutofit/>
          </a:bodyPr>
          <a:lstStyle/>
          <a:p>
            <a:pPr algn="r">
              <a:lnSpc>
                <a:spcPct val="140000"/>
              </a:lnSpc>
            </a:pPr>
            <a:r>
              <a:rPr lang="en-US" sz="1500">
                <a:solidFill>
                  <a:schemeClr val="dk1">
                    <a:alpha val="100000"/>
                  </a:schemeClr>
                </a:solidFill>
                <a:latin typeface="Noto Sans SC"/>
                <a:ea typeface="Noto Sans SC"/>
                <a:cs typeface="Noto Sans SC"/>
              </a:rPr>
              <a:t>The top management of the company must personally participate in lean promotion, provide resource support and regularly review progress to ensure consistency between strategy and execution.</a:t>
            </a:r>
            <a:endParaRPr lang="en-US" sz="1500">
              <a:solidFill>
                <a:schemeClr val="dk1">
                  <a:alpha val="100000"/>
                </a:schemeClr>
              </a:solidFill>
              <a:latin typeface="Noto Sans SC"/>
              <a:ea typeface="Noto Sans SC"/>
              <a:cs typeface="Noto Sans SC"/>
            </a:endParaRPr>
          </a:p>
        </p:txBody>
      </p:sp>
      <p:sp>
        <p:nvSpPr>
          <p:cNvPr id="11" name="TextBox 11"/>
          <p:cNvSpPr txBox="1"/>
          <p:nvPr/>
        </p:nvSpPr>
        <p:spPr>
          <a:xfrm>
            <a:off x="565700" y="4380130"/>
            <a:ext cx="3419475" cy="1114425"/>
          </a:xfrm>
          <a:prstGeom prst="rect">
            <a:avLst/>
          </a:prstGeom>
        </p:spPr>
        <p:txBody>
          <a:bodyPr vert="horz" wrap="square" lIns="114300" tIns="57150" rIns="114300" bIns="57150" rtlCol="0" anchor="t" anchorCtr="0">
            <a:noAutofit/>
          </a:bodyPr>
          <a:lstStyle/>
          <a:p>
            <a:pPr algn="r">
              <a:lnSpc>
                <a:spcPct val="140000"/>
              </a:lnSpc>
            </a:pPr>
            <a:r>
              <a:rPr lang="en-US" sz="1500">
                <a:solidFill>
                  <a:schemeClr val="dk1">
                    <a:alpha val="100000"/>
                  </a:schemeClr>
                </a:solidFill>
                <a:latin typeface="Noto Sans SC"/>
                <a:ea typeface="Noto Sans SC"/>
                <a:cs typeface="Noto Sans SC"/>
              </a:rPr>
              <a:t>Promote a shift from a "blame culture" to a "problem-solving culture", encourage exposing problems rather than covering them up, and build psychological safety.</a:t>
            </a:r>
            <a:endParaRPr lang="en-US" sz="1500">
              <a:solidFill>
                <a:schemeClr val="dk1">
                  <a:alpha val="100000"/>
                </a:schemeClr>
              </a:solidFill>
              <a:latin typeface="Noto Sans SC"/>
              <a:ea typeface="Noto Sans SC"/>
              <a:cs typeface="Noto Sans SC"/>
            </a:endParaRPr>
          </a:p>
        </p:txBody>
      </p:sp>
      <p:sp>
        <p:nvSpPr>
          <p:cNvPr id="12" name="TextBox 1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Key factors for success</a:t>
            </a:r>
            <a:endParaRPr lang="en-US" sz="3000" b="1">
              <a:solidFill>
                <a:schemeClr val="dk2">
                  <a:alpha val="100000"/>
                </a:schemeClr>
              </a:solidFill>
              <a:latin typeface="Noto Sans SC"/>
              <a:ea typeface="Noto Sans SC"/>
              <a:cs typeface="Noto Sans SC"/>
            </a:endParaRPr>
          </a:p>
        </p:txBody>
      </p:sp>
      <p:sp>
        <p:nvSpPr>
          <p:cNvPr id="13" name="AutoShape 13"/>
          <p:cNvSpPr/>
          <p:nvPr/>
        </p:nvSpPr>
        <p:spPr>
          <a:xfrm>
            <a:off x="5527532" y="1590406"/>
            <a:ext cx="1175454" cy="1037165"/>
          </a:xfrm>
          <a:prstGeom prst="triangle">
            <a:avLst>
              <a:gd name="adj" fmla="val 50000"/>
            </a:avLst>
          </a:prstGeom>
          <a:solidFill>
            <a:schemeClr val="accent1">
              <a:alpha val="100000"/>
            </a:schemeClr>
          </a:solidFill>
        </p:spPr>
      </p:sp>
      <p:sp>
        <p:nvSpPr>
          <p:cNvPr id="14" name="AutoShape 14"/>
          <p:cNvSpPr/>
          <p:nvPr/>
        </p:nvSpPr>
        <p:spPr>
          <a:xfrm rot="4275690">
            <a:off x="6785438" y="2506602"/>
            <a:ext cx="1175454" cy="1037165"/>
          </a:xfrm>
          <a:prstGeom prst="triangle">
            <a:avLst>
              <a:gd name="adj" fmla="val 50000"/>
            </a:avLst>
          </a:prstGeom>
          <a:solidFill>
            <a:schemeClr val="accent1">
              <a:alpha val="100000"/>
            </a:schemeClr>
          </a:solidFill>
        </p:spPr>
      </p:sp>
      <p:sp>
        <p:nvSpPr>
          <p:cNvPr id="15" name="AutoShape 15"/>
          <p:cNvSpPr/>
          <p:nvPr/>
        </p:nvSpPr>
        <p:spPr>
          <a:xfrm rot="2700000" flipH="1">
            <a:off x="4584703" y="2469836"/>
            <a:ext cx="1175454" cy="1037165"/>
          </a:xfrm>
          <a:prstGeom prst="triangle">
            <a:avLst>
              <a:gd name="adj" fmla="val 50000"/>
            </a:avLst>
          </a:prstGeom>
          <a:solidFill>
            <a:schemeClr val="accent1">
              <a:alpha val="100000"/>
            </a:schemeClr>
          </a:solidFill>
        </p:spPr>
      </p:sp>
      <p:sp>
        <p:nvSpPr>
          <p:cNvPr id="16" name="AutoShape 16"/>
          <p:cNvSpPr/>
          <p:nvPr/>
        </p:nvSpPr>
        <p:spPr>
          <a:xfrm rot="-8546356" flipH="1">
            <a:off x="4774012" y="4013018"/>
            <a:ext cx="1175454" cy="1037165"/>
          </a:xfrm>
          <a:prstGeom prst="triangle">
            <a:avLst>
              <a:gd name="adj" fmla="val 50000"/>
            </a:avLst>
          </a:prstGeom>
          <a:solidFill>
            <a:schemeClr val="accent1">
              <a:alpha val="100000"/>
            </a:schemeClr>
          </a:solidFill>
        </p:spPr>
      </p:sp>
      <p:sp>
        <p:nvSpPr>
          <p:cNvPr id="17" name="AutoShape 17"/>
          <p:cNvSpPr/>
          <p:nvPr/>
        </p:nvSpPr>
        <p:spPr>
          <a:xfrm rot="8546493" flipH="1">
            <a:off x="6327203" y="4006453"/>
            <a:ext cx="1175454" cy="1037165"/>
          </a:xfrm>
          <a:prstGeom prst="triangle">
            <a:avLst>
              <a:gd name="adj" fmla="val 50000"/>
            </a:avLst>
          </a:prstGeom>
          <a:solidFill>
            <a:schemeClr val="accent1">
              <a:alpha val="100000"/>
            </a:schemeClr>
          </a:solidFill>
        </p:spPr>
      </p:sp>
      <p:sp>
        <p:nvSpPr>
          <p:cNvPr id="18" name="Freeform 18"/>
          <p:cNvSpPr/>
          <p:nvPr/>
        </p:nvSpPr>
        <p:spPr>
          <a:xfrm>
            <a:off x="5803666" y="2981611"/>
            <a:ext cx="676277" cy="676277"/>
          </a:xfrm>
          <a:custGeom>
            <a:avLst/>
            <a:gdLst/>
            <a:ahLst/>
            <a:cxnLst/>
            <a:rect l="l" t="t" r="r" b="b"/>
            <a:pathLst>
              <a:path w="304800" h="304800">
                <a:moveTo>
                  <a:pt x="167640" y="0"/>
                </a:moveTo>
                <a:lnTo>
                  <a:pt x="182880" y="0"/>
                </a:lnTo>
                <a:lnTo>
                  <a:pt x="182880" y="45720"/>
                </a:lnTo>
                <a:lnTo>
                  <a:pt x="228600" y="152400"/>
                </a:lnTo>
                <a:lnTo>
                  <a:pt x="228600" y="274320"/>
                </a:lnTo>
                <a:cubicBezTo>
                  <a:pt x="228600" y="291151"/>
                  <a:pt x="214951" y="304800"/>
                  <a:pt x="198120" y="304800"/>
                </a:cubicBezTo>
                <a:lnTo>
                  <a:pt x="198120" y="304800"/>
                </a:lnTo>
                <a:lnTo>
                  <a:pt x="76200" y="304800"/>
                </a:lnTo>
                <a:cubicBezTo>
                  <a:pt x="59436" y="304800"/>
                  <a:pt x="40996" y="291998"/>
                  <a:pt x="35052" y="276149"/>
                </a:cubicBezTo>
                <a:lnTo>
                  <a:pt x="0" y="182880"/>
                </a:lnTo>
                <a:lnTo>
                  <a:pt x="0" y="152400"/>
                </a:lnTo>
                <a:cubicBezTo>
                  <a:pt x="0" y="135569"/>
                  <a:pt x="13649" y="121920"/>
                  <a:pt x="30480" y="121920"/>
                </a:cubicBezTo>
                <a:lnTo>
                  <a:pt x="30480" y="121920"/>
                </a:lnTo>
                <a:lnTo>
                  <a:pt x="137160" y="121920"/>
                </a:lnTo>
                <a:lnTo>
                  <a:pt x="137160" y="30480"/>
                </a:lnTo>
                <a:cubicBezTo>
                  <a:pt x="137160" y="13649"/>
                  <a:pt x="150809" y="0"/>
                  <a:pt x="167640" y="0"/>
                </a:cubicBezTo>
                <a:lnTo>
                  <a:pt x="167640" y="0"/>
                </a:lnTo>
                <a:close/>
              </a:path>
              <a:path w="304800" h="304800">
                <a:moveTo>
                  <a:pt x="259080" y="152400"/>
                </a:moveTo>
                <a:lnTo>
                  <a:pt x="304800" y="152400"/>
                </a:lnTo>
                <a:lnTo>
                  <a:pt x="304800" y="304800"/>
                </a:lnTo>
                <a:lnTo>
                  <a:pt x="259080" y="304800"/>
                </a:lnTo>
                <a:lnTo>
                  <a:pt x="259080" y="152400"/>
                </a:lnTo>
              </a:path>
            </a:pathLst>
          </a:custGeom>
          <a:solidFill>
            <a:schemeClr val="accent1">
              <a:alpha val="100000"/>
            </a:schemeClr>
          </a:solidFill>
        </p:spPr>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5356704" y="2388266"/>
            <a:ext cx="5981700" cy="1371600"/>
          </a:xfrm>
          <a:prstGeom prst="rect">
            <a:avLst/>
          </a:prstGeom>
        </p:spPr>
        <p:txBody>
          <a:bodyPr vert="horz" wrap="square" lIns="114300" tIns="57150" rIns="114300" bIns="57150" rtlCol="0" anchor="t" anchorCtr="0">
            <a:spAutoFit/>
          </a:bodyPr>
          <a:lstStyle/>
          <a:p>
            <a:pPr algn="r">
              <a:lnSpc>
                <a:spcPct val="120000"/>
              </a:lnSpc>
            </a:pPr>
            <a:r>
              <a:rPr lang="en-US" sz="6600" b="1">
                <a:solidFill>
                  <a:srgbClr val="1338FD">
                    <a:alpha val="100000"/>
                  </a:srgbClr>
                </a:solidFill>
                <a:latin typeface="Noto Sans SC"/>
                <a:ea typeface="Noto Sans SC"/>
                <a:cs typeface="Noto Sans SC"/>
              </a:rPr>
              <a:t>06</a:t>
            </a:r>
            <a:endParaRPr lang="en-US" sz="6600" b="1">
              <a:solidFill>
                <a:srgbClr val="1338FD">
                  <a:alpha val="100000"/>
                </a:srgbClr>
              </a:solidFill>
              <a:latin typeface="Noto Sans SC"/>
              <a:ea typeface="Noto Sans SC"/>
              <a:cs typeface="Noto Sans SC"/>
            </a:endParaRPr>
          </a:p>
        </p:txBody>
      </p:sp>
      <p:sp>
        <p:nvSpPr>
          <p:cNvPr id="3" name="TextBox 3"/>
          <p:cNvSpPr txBox="1"/>
          <p:nvPr/>
        </p:nvSpPr>
        <p:spPr>
          <a:xfrm>
            <a:off x="853596" y="4258462"/>
            <a:ext cx="10484808" cy="1798058"/>
          </a:xfrm>
          <a:prstGeom prst="rect">
            <a:avLst/>
          </a:prstGeom>
        </p:spPr>
        <p:txBody>
          <a:bodyPr vert="horz" wrap="square" lIns="114300" tIns="57150" rIns="114300" bIns="57150" rtlCol="0" anchor="t" anchorCtr="0">
            <a:normAutofit/>
          </a:bodyPr>
          <a:lstStyle/>
          <a:p>
            <a:pPr algn="r">
              <a:lnSpc>
                <a:spcPct val="120000"/>
              </a:lnSpc>
            </a:pPr>
            <a:r>
              <a:rPr lang="en-US" sz="4050" b="1">
                <a:solidFill>
                  <a:srgbClr val="020A49">
                    <a:alpha val="100000"/>
                  </a:srgbClr>
                </a:solidFill>
                <a:latin typeface="Noto Sans SC"/>
                <a:ea typeface="Noto Sans SC"/>
                <a:cs typeface="Noto Sans SC"/>
              </a:rPr>
              <a:t>Enterprise practical case analysis</a:t>
            </a:r>
            <a:endParaRPr lang="en-US" sz="4050" b="1">
              <a:solidFill>
                <a:srgbClr val="020A49">
                  <a:alpha val="100000"/>
                </a:srgbClr>
              </a:solidFill>
              <a:latin typeface="Noto Sans SC"/>
              <a:ea typeface="Noto Sans SC"/>
              <a:cs typeface="Noto Sans SC"/>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Freeform 2"/>
          <p:cNvSpPr/>
          <p:nvPr/>
        </p:nvSpPr>
        <p:spPr>
          <a:xfrm>
            <a:off x="9118379" y="3184929"/>
            <a:ext cx="2691410" cy="2561488"/>
          </a:xfrm>
          <a:custGeom>
            <a:avLst/>
            <a:gdLst/>
            <a:ahLst/>
            <a:cxnLst/>
            <a:rect l="l" t="t" r="r" b="b"/>
            <a:pathLst>
              <a:path w="2402958" h="1929036">
                <a:moveTo>
                  <a:pt x="0" y="0"/>
                </a:moveTo>
                <a:lnTo>
                  <a:pt x="961823" y="0"/>
                </a:lnTo>
                <a:lnTo>
                  <a:pt x="1201480" y="148630"/>
                </a:lnTo>
                <a:lnTo>
                  <a:pt x="1441137" y="0"/>
                </a:lnTo>
                <a:lnTo>
                  <a:pt x="2402958" y="0"/>
                </a:lnTo>
                <a:lnTo>
                  <a:pt x="2402958" y="1929036"/>
                </a:lnTo>
                <a:lnTo>
                  <a:pt x="0" y="1929036"/>
                </a:lnTo>
              </a:path>
            </a:pathLst>
          </a:custGeom>
          <a:solidFill>
            <a:schemeClr val="lt2">
              <a:alpha val="100000"/>
            </a:schemeClr>
          </a:solidFill>
        </p:spPr>
      </p:sp>
      <p:sp>
        <p:nvSpPr>
          <p:cNvPr id="3" name="Freeform 3"/>
          <p:cNvSpPr/>
          <p:nvPr/>
        </p:nvSpPr>
        <p:spPr>
          <a:xfrm>
            <a:off x="369165" y="3184929"/>
            <a:ext cx="2691410" cy="2561488"/>
          </a:xfrm>
          <a:custGeom>
            <a:avLst/>
            <a:gdLst/>
            <a:ahLst/>
            <a:cxnLst/>
            <a:rect l="l" t="t" r="r" b="b"/>
            <a:pathLst>
              <a:path w="2402958" h="1929036">
                <a:moveTo>
                  <a:pt x="0" y="0"/>
                </a:moveTo>
                <a:lnTo>
                  <a:pt x="961823" y="0"/>
                </a:lnTo>
                <a:lnTo>
                  <a:pt x="1201480" y="148630"/>
                </a:lnTo>
                <a:lnTo>
                  <a:pt x="1441137" y="0"/>
                </a:lnTo>
                <a:lnTo>
                  <a:pt x="2402958" y="0"/>
                </a:lnTo>
                <a:lnTo>
                  <a:pt x="2402958" y="1929036"/>
                </a:lnTo>
                <a:lnTo>
                  <a:pt x="0" y="1929036"/>
                </a:lnTo>
              </a:path>
            </a:pathLst>
          </a:custGeom>
          <a:solidFill>
            <a:schemeClr val="lt2">
              <a:alpha val="100000"/>
            </a:schemeClr>
          </a:solidFill>
        </p:spPr>
      </p:sp>
      <p:sp>
        <p:nvSpPr>
          <p:cNvPr id="4" name="Freeform 4"/>
          <p:cNvSpPr/>
          <p:nvPr/>
        </p:nvSpPr>
        <p:spPr>
          <a:xfrm rot="10800000">
            <a:off x="369166" y="1388510"/>
            <a:ext cx="2691410" cy="1891157"/>
          </a:xfrm>
          <a:custGeom>
            <a:avLst/>
            <a:gdLst/>
            <a:ahLst/>
            <a:cxnLst/>
            <a:rect l="l" t="t" r="r" b="b"/>
            <a:pathLst>
              <a:path w="2402958" h="2530526">
                <a:moveTo>
                  <a:pt x="2402958" y="2530526"/>
                </a:moveTo>
                <a:lnTo>
                  <a:pt x="0" y="2530526"/>
                </a:lnTo>
                <a:lnTo>
                  <a:pt x="0" y="233893"/>
                </a:lnTo>
                <a:lnTo>
                  <a:pt x="1002448" y="233893"/>
                </a:lnTo>
                <a:lnTo>
                  <a:pt x="1201478" y="0"/>
                </a:lnTo>
                <a:lnTo>
                  <a:pt x="1400508" y="233893"/>
                </a:lnTo>
                <a:lnTo>
                  <a:pt x="2402958" y="233893"/>
                </a:lnTo>
                <a:lnTo>
                  <a:pt x="2402958" y="2530526"/>
                </a:lnTo>
              </a:path>
            </a:pathLst>
          </a:custGeom>
          <a:solidFill>
            <a:schemeClr val="accent1">
              <a:alpha val="100000"/>
            </a:schemeClr>
          </a:solidFill>
        </p:spPr>
      </p:sp>
      <p:sp>
        <p:nvSpPr>
          <p:cNvPr id="5" name="AutoShape 5"/>
          <p:cNvSpPr/>
          <p:nvPr/>
        </p:nvSpPr>
        <p:spPr>
          <a:xfrm>
            <a:off x="369164" y="5935180"/>
            <a:ext cx="11459847" cy="621927"/>
          </a:xfrm>
          <a:prstGeom prst="roundRect">
            <a:avLst>
              <a:gd name="adj" fmla="val 0"/>
            </a:avLst>
          </a:prstGeom>
          <a:solidFill>
            <a:schemeClr val="accent3">
              <a:alpha val="100000"/>
            </a:schemeClr>
          </a:solidFill>
        </p:spPr>
      </p:sp>
      <p:sp>
        <p:nvSpPr>
          <p:cNvPr id="6" name="TextBox 6"/>
          <p:cNvSpPr txBox="1"/>
          <p:nvPr/>
        </p:nvSpPr>
        <p:spPr>
          <a:xfrm>
            <a:off x="818363" y="6032005"/>
            <a:ext cx="10565130" cy="424815"/>
          </a:xfrm>
          <a:prstGeom prst="rect">
            <a:avLst/>
          </a:prstGeom>
          <a:noFill/>
        </p:spPr>
        <p:txBody>
          <a:bodyPr vert="horz" wrap="square" lIns="91440" tIns="45720" rIns="91440" bIns="45720" rtlCol="0" anchor="t" anchorCtr="0">
            <a:spAutoFit/>
          </a:bodyPr>
          <a:lstStyle/>
          <a:p>
            <a:pPr algn="ctr">
              <a:lnSpc>
                <a:spcPct val="150000"/>
              </a:lnSpc>
              <a:spcBef>
                <a:spcPct val="0"/>
              </a:spcBef>
            </a:pPr>
            <a:r>
              <a:rPr lang="en-US" sz="1400">
                <a:solidFill>
                  <a:srgbClr val="FBFAFA">
                    <a:alpha val="100000"/>
                  </a:srgbClr>
                </a:solidFill>
                <a:latin typeface="Noto Sans SC"/>
                <a:ea typeface="Noto Sans SC"/>
                <a:cs typeface="Noto Sans SC"/>
              </a:rPr>
              <a:t>Improve activity workshop efficiency by 30% through 5S</a:t>
            </a:r>
            <a:endParaRPr lang="en-US" sz="1400">
              <a:solidFill>
                <a:srgbClr val="FBFAFA">
                  <a:alpha val="100000"/>
                </a:srgbClr>
              </a:solidFill>
              <a:latin typeface="Noto Sans SC"/>
              <a:ea typeface="Noto Sans SC"/>
              <a:cs typeface="Noto Sans SC"/>
            </a:endParaRPr>
          </a:p>
        </p:txBody>
      </p:sp>
      <p:sp>
        <p:nvSpPr>
          <p:cNvPr id="7" name="TextBox 7"/>
          <p:cNvSpPr txBox="1"/>
          <p:nvPr/>
        </p:nvSpPr>
        <p:spPr>
          <a:xfrm>
            <a:off x="544609" y="1906126"/>
            <a:ext cx="2345055" cy="320040"/>
          </a:xfrm>
          <a:prstGeom prst="rect">
            <a:avLst/>
          </a:prstGeom>
          <a:noFill/>
        </p:spPr>
        <p:txBody>
          <a:bodyPr vert="horz" wrap="square" lIns="91440" tIns="45720" rIns="91440" bIns="45720" rtlCol="0" anchor="t" anchorCtr="0">
            <a:spAutoFit/>
          </a:bodyPr>
          <a:lstStyle/>
          <a:p>
            <a:pPr algn="ctr">
              <a:lnSpc>
                <a:spcPct val="100000"/>
              </a:lnSpc>
              <a:spcBef>
                <a:spcPct val="0"/>
              </a:spcBef>
            </a:pPr>
            <a:r>
              <a:rPr lang="en-US" sz="1400">
                <a:solidFill>
                  <a:srgbClr val="F6F9F6">
                    <a:alpha val="100000"/>
                  </a:srgbClr>
                </a:solidFill>
                <a:latin typeface="Noto Sans SC"/>
                <a:ea typeface="Noto Sans SC"/>
                <a:cs typeface="Noto Sans SC"/>
              </a:rPr>
              <a:t>Problem 1: Unclear identification</a:t>
            </a:r>
            <a:endParaRPr lang="en-US" sz="1400">
              <a:solidFill>
                <a:srgbClr val="F6F9F6">
                  <a:alpha val="100000"/>
                </a:srgbClr>
              </a:solidFill>
              <a:latin typeface="Noto Sans SC"/>
              <a:ea typeface="Noto Sans SC"/>
              <a:cs typeface="Noto Sans SC"/>
            </a:endParaRPr>
          </a:p>
        </p:txBody>
      </p:sp>
      <p:sp>
        <p:nvSpPr>
          <p:cNvPr id="8" name="TextBox 8"/>
          <p:cNvSpPr txBox="1"/>
          <p:nvPr/>
        </p:nvSpPr>
        <p:spPr>
          <a:xfrm>
            <a:off x="553737" y="2239240"/>
            <a:ext cx="2326005" cy="662940"/>
          </a:xfrm>
          <a:prstGeom prst="rect">
            <a:avLst/>
          </a:prstGeom>
          <a:noFill/>
        </p:spPr>
        <p:txBody>
          <a:bodyPr vert="horz" wrap="square" lIns="91440" tIns="45720" rIns="91440" bIns="45720" rtlCol="0" anchor="t" anchorCtr="0">
            <a:spAutoFit/>
          </a:bodyPr>
          <a:lstStyle/>
          <a:p>
            <a:pPr algn="ctr">
              <a:lnSpc>
                <a:spcPct val="120000"/>
              </a:lnSpc>
              <a:spcBef>
                <a:spcPct val="0"/>
              </a:spcBef>
            </a:pPr>
            <a:r>
              <a:rPr lang="en-US" sz="1000">
                <a:solidFill>
                  <a:srgbClr val="FBF9F9">
                    <a:alpha val="100000"/>
                  </a:srgbClr>
                </a:solidFill>
                <a:latin typeface="Noto Sans SC"/>
                <a:ea typeface="Noto Sans SC"/>
                <a:cs typeface="Noto Sans SC"/>
              </a:rPr>
              <a:t>Difficulty positioning the area identification blur tool</a:t>
            </a:r>
            <a:endParaRPr lang="en-US" sz="1000">
              <a:solidFill>
                <a:srgbClr val="FBF9F9">
                  <a:alpha val="100000"/>
                </a:srgbClr>
              </a:solidFill>
              <a:latin typeface="Noto Sans SC"/>
              <a:ea typeface="Noto Sans SC"/>
              <a:cs typeface="Noto Sans SC"/>
            </a:endParaRPr>
          </a:p>
        </p:txBody>
      </p:sp>
      <p:sp>
        <p:nvSpPr>
          <p:cNvPr id="9" name="TextBox 9"/>
          <p:cNvSpPr txBox="1"/>
          <p:nvPr/>
        </p:nvSpPr>
        <p:spPr>
          <a:xfrm>
            <a:off x="803068" y="4112977"/>
            <a:ext cx="2049780" cy="634365"/>
          </a:xfrm>
          <a:prstGeom prst="rect">
            <a:avLst/>
          </a:prstGeom>
          <a:noFill/>
        </p:spPr>
        <p:txBody>
          <a:bodyPr vert="horz" wrap="square" lIns="91440" tIns="45720" rIns="91440" bIns="4572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Implement a color signage management system</a:t>
            </a:r>
            <a:endParaRPr lang="en-US" sz="1000">
              <a:solidFill>
                <a:schemeClr val="dk1">
                  <a:alpha val="100000"/>
                </a:schemeClr>
              </a:solidFill>
              <a:latin typeface="Noto Sans SC"/>
              <a:ea typeface="Noto Sans SC"/>
              <a:cs typeface="Noto Sans SC"/>
            </a:endParaRPr>
          </a:p>
        </p:txBody>
      </p:sp>
      <p:sp>
        <p:nvSpPr>
          <p:cNvPr id="10" name="AutoShape 10"/>
          <p:cNvSpPr/>
          <p:nvPr/>
        </p:nvSpPr>
        <p:spPr>
          <a:xfrm>
            <a:off x="649300" y="4177181"/>
            <a:ext cx="184666" cy="184666"/>
          </a:xfrm>
          <a:prstGeom prst="ellipse">
            <a:avLst/>
          </a:prstGeom>
          <a:solidFill>
            <a:schemeClr val="accent1">
              <a:alpha val="100000"/>
            </a:schemeClr>
          </a:solidFill>
        </p:spPr>
      </p:sp>
      <p:sp>
        <p:nvSpPr>
          <p:cNvPr id="11" name="TextBox 11"/>
          <p:cNvSpPr txBox="1"/>
          <p:nvPr/>
        </p:nvSpPr>
        <p:spPr>
          <a:xfrm>
            <a:off x="610887" y="4204151"/>
            <a:ext cx="266700" cy="152400"/>
          </a:xfrm>
          <a:prstGeom prst="rect">
            <a:avLst/>
          </a:prstGeom>
          <a:noFill/>
        </p:spPr>
        <p:txBody>
          <a:bodyPr vert="horz" wrap="square" lIns="0" tIns="0" rIns="0" bIns="0" rtlCol="0" anchor="t" anchorCtr="0">
            <a:spAutoFit/>
          </a:bodyPr>
          <a:lstStyle/>
          <a:p>
            <a:pPr algn="ctr">
              <a:lnSpc>
                <a:spcPct val="100000"/>
              </a:lnSpc>
              <a:spcBef>
                <a:spcPct val="0"/>
              </a:spcBef>
            </a:pPr>
            <a:r>
              <a:rPr lang="en-US" sz="900">
                <a:solidFill>
                  <a:srgbClr val="FFFFFF">
                    <a:alpha val="100000"/>
                  </a:srgbClr>
                </a:solidFill>
                <a:latin typeface="Noto Sans SC"/>
                <a:ea typeface="Noto Sans SC"/>
                <a:cs typeface="Noto Sans SC"/>
              </a:rPr>
              <a:t>1</a:t>
            </a:r>
            <a:endParaRPr lang="en-US" sz="900">
              <a:solidFill>
                <a:srgbClr val="FFFFFF">
                  <a:alpha val="100000"/>
                </a:srgbClr>
              </a:solidFill>
              <a:latin typeface="Noto Sans SC"/>
              <a:ea typeface="Noto Sans SC"/>
              <a:cs typeface="Noto Sans SC"/>
            </a:endParaRPr>
          </a:p>
        </p:txBody>
      </p:sp>
      <p:sp>
        <p:nvSpPr>
          <p:cNvPr id="12" name="TextBox 12"/>
          <p:cNvSpPr txBox="1"/>
          <p:nvPr/>
        </p:nvSpPr>
        <p:spPr>
          <a:xfrm>
            <a:off x="803068" y="4811544"/>
            <a:ext cx="2049780" cy="634365"/>
          </a:xfrm>
          <a:prstGeom prst="rect">
            <a:avLst/>
          </a:prstGeom>
          <a:noFill/>
        </p:spPr>
        <p:txBody>
          <a:bodyPr vert="horz" wrap="square" lIns="91440" tIns="45720" rIns="91440" bIns="4572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Establish an item positioning billboard system</a:t>
            </a:r>
            <a:endParaRPr lang="en-US" sz="1000">
              <a:solidFill>
                <a:schemeClr val="dk1">
                  <a:alpha val="100000"/>
                </a:schemeClr>
              </a:solidFill>
              <a:latin typeface="Noto Sans SC"/>
              <a:ea typeface="Noto Sans SC"/>
              <a:cs typeface="Noto Sans SC"/>
            </a:endParaRPr>
          </a:p>
        </p:txBody>
      </p:sp>
      <p:sp>
        <p:nvSpPr>
          <p:cNvPr id="13" name="AutoShape 13"/>
          <p:cNvSpPr/>
          <p:nvPr/>
        </p:nvSpPr>
        <p:spPr>
          <a:xfrm>
            <a:off x="649300" y="4875748"/>
            <a:ext cx="184666" cy="184666"/>
          </a:xfrm>
          <a:prstGeom prst="ellipse">
            <a:avLst/>
          </a:prstGeom>
          <a:solidFill>
            <a:schemeClr val="accent1">
              <a:alpha val="100000"/>
            </a:schemeClr>
          </a:solidFill>
        </p:spPr>
      </p:sp>
      <p:sp>
        <p:nvSpPr>
          <p:cNvPr id="14" name="TextBox 14"/>
          <p:cNvSpPr txBox="1"/>
          <p:nvPr/>
        </p:nvSpPr>
        <p:spPr>
          <a:xfrm>
            <a:off x="601759" y="4902718"/>
            <a:ext cx="276225" cy="152400"/>
          </a:xfrm>
          <a:prstGeom prst="rect">
            <a:avLst/>
          </a:prstGeom>
          <a:noFill/>
        </p:spPr>
        <p:txBody>
          <a:bodyPr vert="horz" wrap="square" lIns="0" tIns="0" rIns="0" bIns="0" rtlCol="0" anchor="t" anchorCtr="0">
            <a:spAutoFit/>
          </a:bodyPr>
          <a:lstStyle/>
          <a:p>
            <a:pPr algn="ctr">
              <a:lnSpc>
                <a:spcPct val="100000"/>
              </a:lnSpc>
              <a:spcBef>
                <a:spcPct val="0"/>
              </a:spcBef>
            </a:pPr>
            <a:r>
              <a:rPr lang="en-US" sz="900">
                <a:solidFill>
                  <a:srgbClr val="FFFFFF">
                    <a:alpha val="100000"/>
                  </a:srgbClr>
                </a:solidFill>
                <a:latin typeface="Noto Sans SC"/>
                <a:ea typeface="Noto Sans SC"/>
                <a:cs typeface="Noto Sans SC"/>
              </a:rPr>
              <a:t>2</a:t>
            </a:r>
            <a:endParaRPr lang="en-US" sz="900">
              <a:solidFill>
                <a:srgbClr val="FFFFFF">
                  <a:alpha val="100000"/>
                </a:srgbClr>
              </a:solidFill>
              <a:latin typeface="Noto Sans SC"/>
              <a:ea typeface="Noto Sans SC"/>
              <a:cs typeface="Noto Sans SC"/>
            </a:endParaRPr>
          </a:p>
        </p:txBody>
      </p:sp>
      <p:sp>
        <p:nvSpPr>
          <p:cNvPr id="15" name="AutoShape 15"/>
          <p:cNvSpPr/>
          <p:nvPr/>
        </p:nvSpPr>
        <p:spPr>
          <a:xfrm>
            <a:off x="369165" y="5680733"/>
            <a:ext cx="2691410" cy="65684"/>
          </a:xfrm>
          <a:prstGeom prst="rect">
            <a:avLst/>
          </a:prstGeom>
          <a:solidFill>
            <a:schemeClr val="accent1">
              <a:alpha val="100000"/>
            </a:schemeClr>
          </a:solidFill>
        </p:spPr>
      </p:sp>
      <p:sp>
        <p:nvSpPr>
          <p:cNvPr id="16" name="Freeform 16"/>
          <p:cNvSpPr/>
          <p:nvPr/>
        </p:nvSpPr>
        <p:spPr>
          <a:xfrm>
            <a:off x="6216174" y="3184929"/>
            <a:ext cx="2691410" cy="2561488"/>
          </a:xfrm>
          <a:custGeom>
            <a:avLst/>
            <a:gdLst/>
            <a:ahLst/>
            <a:cxnLst/>
            <a:rect l="l" t="t" r="r" b="b"/>
            <a:pathLst>
              <a:path w="2402958" h="1929036">
                <a:moveTo>
                  <a:pt x="0" y="0"/>
                </a:moveTo>
                <a:lnTo>
                  <a:pt x="961823" y="0"/>
                </a:lnTo>
                <a:lnTo>
                  <a:pt x="1201480" y="148630"/>
                </a:lnTo>
                <a:lnTo>
                  <a:pt x="1441137" y="0"/>
                </a:lnTo>
                <a:lnTo>
                  <a:pt x="2402958" y="0"/>
                </a:lnTo>
                <a:lnTo>
                  <a:pt x="2402958" y="1929036"/>
                </a:lnTo>
                <a:lnTo>
                  <a:pt x="0" y="1929036"/>
                </a:lnTo>
              </a:path>
            </a:pathLst>
          </a:custGeom>
          <a:solidFill>
            <a:schemeClr val="lt2">
              <a:alpha val="100000"/>
            </a:schemeClr>
          </a:solidFill>
        </p:spPr>
      </p:sp>
      <p:sp>
        <p:nvSpPr>
          <p:cNvPr id="17" name="Freeform 17"/>
          <p:cNvSpPr/>
          <p:nvPr/>
        </p:nvSpPr>
        <p:spPr>
          <a:xfrm rot="10800000">
            <a:off x="6216175" y="1388510"/>
            <a:ext cx="2691410" cy="1891157"/>
          </a:xfrm>
          <a:custGeom>
            <a:avLst/>
            <a:gdLst/>
            <a:ahLst/>
            <a:cxnLst/>
            <a:rect l="l" t="t" r="r" b="b"/>
            <a:pathLst>
              <a:path w="2402958" h="2530526">
                <a:moveTo>
                  <a:pt x="2402958" y="2530526"/>
                </a:moveTo>
                <a:lnTo>
                  <a:pt x="0" y="2530526"/>
                </a:lnTo>
                <a:lnTo>
                  <a:pt x="0" y="233893"/>
                </a:lnTo>
                <a:lnTo>
                  <a:pt x="1002448" y="233893"/>
                </a:lnTo>
                <a:lnTo>
                  <a:pt x="1201478" y="0"/>
                </a:lnTo>
                <a:lnTo>
                  <a:pt x="1400508" y="233893"/>
                </a:lnTo>
                <a:lnTo>
                  <a:pt x="2402958" y="233893"/>
                </a:lnTo>
                <a:lnTo>
                  <a:pt x="2402958" y="2530526"/>
                </a:lnTo>
              </a:path>
            </a:pathLst>
          </a:custGeom>
          <a:solidFill>
            <a:schemeClr val="accent1">
              <a:alpha val="100000"/>
            </a:schemeClr>
          </a:solidFill>
        </p:spPr>
      </p:sp>
      <p:sp>
        <p:nvSpPr>
          <p:cNvPr id="18" name="TextBox 18"/>
          <p:cNvSpPr txBox="1"/>
          <p:nvPr/>
        </p:nvSpPr>
        <p:spPr>
          <a:xfrm>
            <a:off x="6391618" y="1906126"/>
            <a:ext cx="2345055" cy="320040"/>
          </a:xfrm>
          <a:prstGeom prst="rect">
            <a:avLst/>
          </a:prstGeom>
          <a:noFill/>
        </p:spPr>
        <p:txBody>
          <a:bodyPr vert="horz" wrap="square" lIns="91440" tIns="45720" rIns="91440" bIns="45720" rtlCol="0" anchor="t" anchorCtr="0">
            <a:spAutoFit/>
          </a:bodyPr>
          <a:lstStyle/>
          <a:p>
            <a:pPr algn="ctr">
              <a:lnSpc>
                <a:spcPct val="100000"/>
              </a:lnSpc>
              <a:spcBef>
                <a:spcPct val="0"/>
              </a:spcBef>
            </a:pPr>
            <a:r>
              <a:rPr lang="en-US" sz="1400">
                <a:solidFill>
                  <a:srgbClr val="F5F6F4">
                    <a:alpha val="100000"/>
                  </a:srgbClr>
                </a:solidFill>
                <a:latin typeface="Noto Sans SC"/>
                <a:ea typeface="Noto Sans SC"/>
                <a:cs typeface="Noto Sans SC"/>
              </a:rPr>
              <a:t>Problem 3: Missing cleaning</a:t>
            </a:r>
            <a:endParaRPr lang="en-US" sz="1400">
              <a:solidFill>
                <a:srgbClr val="F5F6F4">
                  <a:alpha val="100000"/>
                </a:srgbClr>
              </a:solidFill>
              <a:latin typeface="Noto Sans SC"/>
              <a:ea typeface="Noto Sans SC"/>
              <a:cs typeface="Noto Sans SC"/>
            </a:endParaRPr>
          </a:p>
        </p:txBody>
      </p:sp>
      <p:sp>
        <p:nvSpPr>
          <p:cNvPr id="19" name="TextBox 19"/>
          <p:cNvSpPr txBox="1"/>
          <p:nvPr/>
        </p:nvSpPr>
        <p:spPr>
          <a:xfrm>
            <a:off x="6400746" y="2239240"/>
            <a:ext cx="2326005" cy="662940"/>
          </a:xfrm>
          <a:prstGeom prst="rect">
            <a:avLst/>
          </a:prstGeom>
          <a:noFill/>
        </p:spPr>
        <p:txBody>
          <a:bodyPr vert="horz" wrap="square" lIns="91440" tIns="45720" rIns="91440" bIns="45720" rtlCol="0" anchor="t" anchorCtr="0">
            <a:spAutoFit/>
          </a:bodyPr>
          <a:lstStyle/>
          <a:p>
            <a:pPr algn="ctr">
              <a:lnSpc>
                <a:spcPct val="120000"/>
              </a:lnSpc>
              <a:spcBef>
                <a:spcPct val="0"/>
              </a:spcBef>
            </a:pPr>
            <a:r>
              <a:rPr lang="en-US" sz="1000">
                <a:solidFill>
                  <a:srgbClr val="F6F3F3">
                    <a:alpha val="100000"/>
                  </a:srgbClr>
                </a:solidFill>
                <a:latin typeface="Noto Sans SC"/>
                <a:ea typeface="Noto Sans SC"/>
                <a:cs typeface="Noto Sans SC"/>
              </a:rPr>
              <a:t>Equipment oil and dust accumulation affect accuracy</a:t>
            </a:r>
            <a:endParaRPr lang="en-US" sz="1000">
              <a:solidFill>
                <a:srgbClr val="F6F3F3">
                  <a:alpha val="100000"/>
                </a:srgbClr>
              </a:solidFill>
              <a:latin typeface="Noto Sans SC"/>
              <a:ea typeface="Noto Sans SC"/>
              <a:cs typeface="Noto Sans SC"/>
            </a:endParaRPr>
          </a:p>
        </p:txBody>
      </p:sp>
      <p:sp>
        <p:nvSpPr>
          <p:cNvPr id="20" name="TextBox 20"/>
          <p:cNvSpPr txBox="1"/>
          <p:nvPr/>
        </p:nvSpPr>
        <p:spPr>
          <a:xfrm>
            <a:off x="6650077" y="4112977"/>
            <a:ext cx="2049780" cy="634365"/>
          </a:xfrm>
          <a:prstGeom prst="rect">
            <a:avLst/>
          </a:prstGeom>
          <a:noFill/>
        </p:spPr>
        <p:txBody>
          <a:bodyPr vert="horz" wrap="square" lIns="91440" tIns="45720" rIns="91440" bIns="4572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Develop equipment cleaning standards</a:t>
            </a:r>
            <a:endParaRPr lang="en-US" sz="1000">
              <a:solidFill>
                <a:schemeClr val="dk1">
                  <a:alpha val="100000"/>
                </a:schemeClr>
              </a:solidFill>
              <a:latin typeface="Noto Sans SC"/>
              <a:ea typeface="Noto Sans SC"/>
              <a:cs typeface="Noto Sans SC"/>
            </a:endParaRPr>
          </a:p>
        </p:txBody>
      </p:sp>
      <p:sp>
        <p:nvSpPr>
          <p:cNvPr id="21" name="AutoShape 21"/>
          <p:cNvSpPr/>
          <p:nvPr/>
        </p:nvSpPr>
        <p:spPr>
          <a:xfrm>
            <a:off x="6496309" y="4177181"/>
            <a:ext cx="184666" cy="184666"/>
          </a:xfrm>
          <a:prstGeom prst="ellipse">
            <a:avLst/>
          </a:prstGeom>
          <a:solidFill>
            <a:schemeClr val="accent1">
              <a:alpha val="100000"/>
            </a:schemeClr>
          </a:solidFill>
        </p:spPr>
      </p:sp>
      <p:sp>
        <p:nvSpPr>
          <p:cNvPr id="22" name="TextBox 22"/>
          <p:cNvSpPr txBox="1"/>
          <p:nvPr/>
        </p:nvSpPr>
        <p:spPr>
          <a:xfrm>
            <a:off x="6474012" y="4204151"/>
            <a:ext cx="219075" cy="152400"/>
          </a:xfrm>
          <a:prstGeom prst="rect">
            <a:avLst/>
          </a:prstGeom>
          <a:noFill/>
        </p:spPr>
        <p:txBody>
          <a:bodyPr vert="horz" wrap="square" lIns="0" tIns="0" rIns="0" bIns="0" rtlCol="0" anchor="t" anchorCtr="0">
            <a:spAutoFit/>
          </a:bodyPr>
          <a:lstStyle/>
          <a:p>
            <a:pPr algn="ctr">
              <a:lnSpc>
                <a:spcPct val="100000"/>
              </a:lnSpc>
              <a:spcBef>
                <a:spcPct val="0"/>
              </a:spcBef>
            </a:pPr>
            <a:r>
              <a:rPr lang="en-US" sz="900">
                <a:solidFill>
                  <a:srgbClr val="FFFFFF">
                    <a:alpha val="100000"/>
                  </a:srgbClr>
                </a:solidFill>
                <a:latin typeface="Noto Sans SC"/>
                <a:ea typeface="Noto Sans SC"/>
                <a:cs typeface="Noto Sans SC"/>
              </a:rPr>
              <a:t>1</a:t>
            </a:r>
            <a:endParaRPr lang="en-US" sz="900">
              <a:solidFill>
                <a:srgbClr val="FFFFFF">
                  <a:alpha val="100000"/>
                </a:srgbClr>
              </a:solidFill>
              <a:latin typeface="Noto Sans SC"/>
              <a:ea typeface="Noto Sans SC"/>
              <a:cs typeface="Noto Sans SC"/>
            </a:endParaRPr>
          </a:p>
        </p:txBody>
      </p:sp>
      <p:sp>
        <p:nvSpPr>
          <p:cNvPr id="23" name="TextBox 23"/>
          <p:cNvSpPr txBox="1"/>
          <p:nvPr/>
        </p:nvSpPr>
        <p:spPr>
          <a:xfrm>
            <a:off x="6650077" y="4811544"/>
            <a:ext cx="2049780" cy="634365"/>
          </a:xfrm>
          <a:prstGeom prst="rect">
            <a:avLst/>
          </a:prstGeom>
          <a:noFill/>
        </p:spPr>
        <p:txBody>
          <a:bodyPr vert="horz" wrap="square" lIns="91440" tIns="45720" rIns="91440" bIns="4572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Establish inspection and maintenance process</a:t>
            </a:r>
            <a:endParaRPr lang="en-US" sz="1000">
              <a:solidFill>
                <a:schemeClr val="dk1">
                  <a:alpha val="100000"/>
                </a:schemeClr>
              </a:solidFill>
              <a:latin typeface="Noto Sans SC"/>
              <a:ea typeface="Noto Sans SC"/>
              <a:cs typeface="Noto Sans SC"/>
            </a:endParaRPr>
          </a:p>
        </p:txBody>
      </p:sp>
      <p:sp>
        <p:nvSpPr>
          <p:cNvPr id="24" name="AutoShape 24"/>
          <p:cNvSpPr/>
          <p:nvPr/>
        </p:nvSpPr>
        <p:spPr>
          <a:xfrm>
            <a:off x="6496309" y="4875748"/>
            <a:ext cx="184666" cy="184666"/>
          </a:xfrm>
          <a:prstGeom prst="ellipse">
            <a:avLst/>
          </a:prstGeom>
          <a:solidFill>
            <a:schemeClr val="accent1">
              <a:alpha val="100000"/>
            </a:schemeClr>
          </a:solidFill>
        </p:spPr>
      </p:sp>
      <p:sp>
        <p:nvSpPr>
          <p:cNvPr id="25" name="TextBox 25"/>
          <p:cNvSpPr txBox="1"/>
          <p:nvPr/>
        </p:nvSpPr>
        <p:spPr>
          <a:xfrm>
            <a:off x="6474012" y="4902718"/>
            <a:ext cx="219075" cy="152400"/>
          </a:xfrm>
          <a:prstGeom prst="rect">
            <a:avLst/>
          </a:prstGeom>
          <a:noFill/>
        </p:spPr>
        <p:txBody>
          <a:bodyPr vert="horz" wrap="square" lIns="0" tIns="0" rIns="0" bIns="0" rtlCol="0" anchor="t" anchorCtr="0">
            <a:spAutoFit/>
          </a:bodyPr>
          <a:lstStyle/>
          <a:p>
            <a:pPr algn="ctr">
              <a:lnSpc>
                <a:spcPct val="100000"/>
              </a:lnSpc>
              <a:spcBef>
                <a:spcPct val="0"/>
              </a:spcBef>
            </a:pPr>
            <a:r>
              <a:rPr lang="en-US" sz="900">
                <a:solidFill>
                  <a:srgbClr val="FFF8F8">
                    <a:alpha val="100000"/>
                  </a:srgbClr>
                </a:solidFill>
                <a:latin typeface="Noto Sans SC"/>
                <a:ea typeface="Noto Sans SC"/>
                <a:cs typeface="Noto Sans SC"/>
              </a:rPr>
              <a:t>2</a:t>
            </a:r>
            <a:endParaRPr lang="en-US" sz="900">
              <a:solidFill>
                <a:srgbClr val="FFF8F8">
                  <a:alpha val="100000"/>
                </a:srgbClr>
              </a:solidFill>
              <a:latin typeface="Noto Sans SC"/>
              <a:ea typeface="Noto Sans SC"/>
              <a:cs typeface="Noto Sans SC"/>
            </a:endParaRPr>
          </a:p>
        </p:txBody>
      </p:sp>
      <p:sp>
        <p:nvSpPr>
          <p:cNvPr id="26" name="AutoShape 26"/>
          <p:cNvSpPr/>
          <p:nvPr/>
        </p:nvSpPr>
        <p:spPr>
          <a:xfrm>
            <a:off x="6216174" y="5680733"/>
            <a:ext cx="2691410" cy="65684"/>
          </a:xfrm>
          <a:prstGeom prst="rect">
            <a:avLst/>
          </a:prstGeom>
          <a:solidFill>
            <a:schemeClr val="accent1">
              <a:alpha val="100000"/>
            </a:schemeClr>
          </a:solidFill>
        </p:spPr>
      </p:sp>
      <p:sp>
        <p:nvSpPr>
          <p:cNvPr id="27" name="Freeform 27"/>
          <p:cNvSpPr/>
          <p:nvPr/>
        </p:nvSpPr>
        <p:spPr>
          <a:xfrm>
            <a:off x="3292670" y="3184929"/>
            <a:ext cx="2691410" cy="2561488"/>
          </a:xfrm>
          <a:custGeom>
            <a:avLst/>
            <a:gdLst/>
            <a:ahLst/>
            <a:cxnLst/>
            <a:rect l="l" t="t" r="r" b="b"/>
            <a:pathLst>
              <a:path w="2402958" h="1929036">
                <a:moveTo>
                  <a:pt x="0" y="0"/>
                </a:moveTo>
                <a:lnTo>
                  <a:pt x="961823" y="0"/>
                </a:lnTo>
                <a:lnTo>
                  <a:pt x="1201480" y="148630"/>
                </a:lnTo>
                <a:lnTo>
                  <a:pt x="1441137" y="0"/>
                </a:lnTo>
                <a:lnTo>
                  <a:pt x="2402958" y="0"/>
                </a:lnTo>
                <a:lnTo>
                  <a:pt x="2402958" y="1929036"/>
                </a:lnTo>
                <a:lnTo>
                  <a:pt x="0" y="1929036"/>
                </a:lnTo>
              </a:path>
            </a:pathLst>
          </a:custGeom>
          <a:solidFill>
            <a:schemeClr val="lt2">
              <a:alpha val="100000"/>
            </a:schemeClr>
          </a:solidFill>
        </p:spPr>
      </p:sp>
      <p:sp>
        <p:nvSpPr>
          <p:cNvPr id="28" name="Freeform 28"/>
          <p:cNvSpPr/>
          <p:nvPr/>
        </p:nvSpPr>
        <p:spPr>
          <a:xfrm rot="10800000">
            <a:off x="3292671" y="1388510"/>
            <a:ext cx="2691410" cy="1891157"/>
          </a:xfrm>
          <a:custGeom>
            <a:avLst/>
            <a:gdLst/>
            <a:ahLst/>
            <a:cxnLst/>
            <a:rect l="l" t="t" r="r" b="b"/>
            <a:pathLst>
              <a:path w="2402958" h="2530526">
                <a:moveTo>
                  <a:pt x="2402958" y="2530526"/>
                </a:moveTo>
                <a:lnTo>
                  <a:pt x="0" y="2530526"/>
                </a:lnTo>
                <a:lnTo>
                  <a:pt x="0" y="233893"/>
                </a:lnTo>
                <a:lnTo>
                  <a:pt x="1002448" y="233893"/>
                </a:lnTo>
                <a:lnTo>
                  <a:pt x="1201478" y="0"/>
                </a:lnTo>
                <a:lnTo>
                  <a:pt x="1400508" y="233893"/>
                </a:lnTo>
                <a:lnTo>
                  <a:pt x="2402958" y="233893"/>
                </a:lnTo>
                <a:lnTo>
                  <a:pt x="2402958" y="2530526"/>
                </a:lnTo>
              </a:path>
            </a:pathLst>
          </a:custGeom>
          <a:solidFill>
            <a:schemeClr val="accent2">
              <a:alpha val="100000"/>
            </a:schemeClr>
          </a:solidFill>
        </p:spPr>
      </p:sp>
      <p:sp>
        <p:nvSpPr>
          <p:cNvPr id="29" name="TextBox 29"/>
          <p:cNvSpPr txBox="1"/>
          <p:nvPr/>
        </p:nvSpPr>
        <p:spPr>
          <a:xfrm>
            <a:off x="3468114" y="1906126"/>
            <a:ext cx="2345055" cy="320040"/>
          </a:xfrm>
          <a:prstGeom prst="rect">
            <a:avLst/>
          </a:prstGeom>
          <a:noFill/>
        </p:spPr>
        <p:txBody>
          <a:bodyPr vert="horz" wrap="square" lIns="91440" tIns="45720" rIns="91440" bIns="45720" rtlCol="0" anchor="t" anchorCtr="0">
            <a:spAutoFit/>
          </a:bodyPr>
          <a:lstStyle/>
          <a:p>
            <a:pPr algn="ctr">
              <a:lnSpc>
                <a:spcPct val="100000"/>
              </a:lnSpc>
              <a:spcBef>
                <a:spcPct val="0"/>
              </a:spcBef>
            </a:pPr>
            <a:r>
              <a:rPr lang="en-US" sz="1400">
                <a:solidFill>
                  <a:srgbClr val="F9FBF9">
                    <a:alpha val="100000"/>
                  </a:srgbClr>
                </a:solidFill>
                <a:latin typeface="Noto Sans SC"/>
                <a:ea typeface="Noto Sans SC"/>
                <a:cs typeface="Noto Sans SC"/>
              </a:rPr>
              <a:t>Problem 2: Insufficient organization</a:t>
            </a:r>
            <a:endParaRPr lang="en-US" sz="1400">
              <a:solidFill>
                <a:srgbClr val="F9FBF9">
                  <a:alpha val="100000"/>
                </a:srgbClr>
              </a:solidFill>
              <a:latin typeface="Noto Sans SC"/>
              <a:ea typeface="Noto Sans SC"/>
              <a:cs typeface="Noto Sans SC"/>
            </a:endParaRPr>
          </a:p>
        </p:txBody>
      </p:sp>
      <p:sp>
        <p:nvSpPr>
          <p:cNvPr id="30" name="TextBox 30"/>
          <p:cNvSpPr txBox="1"/>
          <p:nvPr/>
        </p:nvSpPr>
        <p:spPr>
          <a:xfrm>
            <a:off x="3477242" y="2239240"/>
            <a:ext cx="2326005" cy="662940"/>
          </a:xfrm>
          <a:prstGeom prst="rect">
            <a:avLst/>
          </a:prstGeom>
          <a:noFill/>
        </p:spPr>
        <p:txBody>
          <a:bodyPr vert="horz" wrap="square" lIns="91440" tIns="45720" rIns="91440" bIns="45720" rtlCol="0" anchor="t" anchorCtr="0">
            <a:spAutoFit/>
          </a:bodyPr>
          <a:lstStyle/>
          <a:p>
            <a:pPr algn="ctr">
              <a:lnSpc>
                <a:spcPct val="120000"/>
              </a:lnSpc>
              <a:spcBef>
                <a:spcPct val="0"/>
              </a:spcBef>
            </a:pPr>
            <a:r>
              <a:rPr lang="en-US" sz="1000">
                <a:solidFill>
                  <a:srgbClr val="FBF9F9">
                    <a:alpha val="100000"/>
                  </a:srgbClr>
                </a:solidFill>
                <a:latin typeface="Noto Sans SC"/>
                <a:ea typeface="Noto Sans SC"/>
                <a:cs typeface="Noto Sans SC"/>
              </a:rPr>
              <a:t>There is a serious accumulation of idle items on site</a:t>
            </a:r>
            <a:endParaRPr lang="en-US" sz="1000">
              <a:solidFill>
                <a:srgbClr val="FBF9F9">
                  <a:alpha val="100000"/>
                </a:srgbClr>
              </a:solidFill>
              <a:latin typeface="Noto Sans SC"/>
              <a:ea typeface="Noto Sans SC"/>
              <a:cs typeface="Noto Sans SC"/>
            </a:endParaRPr>
          </a:p>
        </p:txBody>
      </p:sp>
      <p:sp>
        <p:nvSpPr>
          <p:cNvPr id="31" name="TextBox 31"/>
          <p:cNvSpPr txBox="1"/>
          <p:nvPr/>
        </p:nvSpPr>
        <p:spPr>
          <a:xfrm>
            <a:off x="3726573" y="4112977"/>
            <a:ext cx="2049780" cy="634365"/>
          </a:xfrm>
          <a:prstGeom prst="rect">
            <a:avLst/>
          </a:prstGeom>
          <a:noFill/>
        </p:spPr>
        <p:txBody>
          <a:bodyPr vert="horz" wrap="square" lIns="91440" tIns="45720" rIns="91440" bIns="4572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Carry out essential goods identification activities</a:t>
            </a:r>
            <a:endParaRPr lang="en-US" sz="1000">
              <a:solidFill>
                <a:schemeClr val="dk1">
                  <a:alpha val="100000"/>
                </a:schemeClr>
              </a:solidFill>
              <a:latin typeface="Noto Sans SC"/>
              <a:ea typeface="Noto Sans SC"/>
              <a:cs typeface="Noto Sans SC"/>
            </a:endParaRPr>
          </a:p>
        </p:txBody>
      </p:sp>
      <p:sp>
        <p:nvSpPr>
          <p:cNvPr id="32" name="AutoShape 32"/>
          <p:cNvSpPr/>
          <p:nvPr/>
        </p:nvSpPr>
        <p:spPr>
          <a:xfrm>
            <a:off x="3572805" y="4177181"/>
            <a:ext cx="184666" cy="184666"/>
          </a:xfrm>
          <a:prstGeom prst="ellipse">
            <a:avLst/>
          </a:prstGeom>
          <a:solidFill>
            <a:schemeClr val="accent2">
              <a:alpha val="100000"/>
            </a:schemeClr>
          </a:solidFill>
        </p:spPr>
      </p:sp>
      <p:sp>
        <p:nvSpPr>
          <p:cNvPr id="33" name="TextBox 33"/>
          <p:cNvSpPr txBox="1"/>
          <p:nvPr/>
        </p:nvSpPr>
        <p:spPr>
          <a:xfrm>
            <a:off x="3550508" y="4204151"/>
            <a:ext cx="219075" cy="152400"/>
          </a:xfrm>
          <a:prstGeom prst="rect">
            <a:avLst/>
          </a:prstGeom>
          <a:noFill/>
        </p:spPr>
        <p:txBody>
          <a:bodyPr vert="horz" wrap="square" lIns="0" tIns="0" rIns="0" bIns="0" rtlCol="0" anchor="t" anchorCtr="0">
            <a:spAutoFit/>
          </a:bodyPr>
          <a:lstStyle/>
          <a:p>
            <a:pPr algn="ctr">
              <a:lnSpc>
                <a:spcPct val="100000"/>
              </a:lnSpc>
              <a:spcBef>
                <a:spcPct val="0"/>
              </a:spcBef>
            </a:pPr>
            <a:r>
              <a:rPr lang="en-US" sz="900">
                <a:solidFill>
                  <a:srgbClr val="FFFFFF">
                    <a:alpha val="100000"/>
                  </a:srgbClr>
                </a:solidFill>
                <a:latin typeface="Noto Sans SC"/>
                <a:ea typeface="Noto Sans SC"/>
                <a:cs typeface="Noto Sans SC"/>
              </a:rPr>
              <a:t>1</a:t>
            </a:r>
            <a:endParaRPr lang="en-US" sz="900">
              <a:solidFill>
                <a:srgbClr val="FFFFFF">
                  <a:alpha val="100000"/>
                </a:srgbClr>
              </a:solidFill>
              <a:latin typeface="Noto Sans SC"/>
              <a:ea typeface="Noto Sans SC"/>
              <a:cs typeface="Noto Sans SC"/>
            </a:endParaRPr>
          </a:p>
        </p:txBody>
      </p:sp>
      <p:sp>
        <p:nvSpPr>
          <p:cNvPr id="34" name="TextBox 34"/>
          <p:cNvSpPr txBox="1"/>
          <p:nvPr/>
        </p:nvSpPr>
        <p:spPr>
          <a:xfrm>
            <a:off x="3726573" y="4811544"/>
            <a:ext cx="2049780" cy="634365"/>
          </a:xfrm>
          <a:prstGeom prst="rect">
            <a:avLst/>
          </a:prstGeom>
          <a:noFill/>
        </p:spPr>
        <p:txBody>
          <a:bodyPr vert="horz" wrap="square" lIns="91440" tIns="45720" rIns="91440" bIns="4572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Implement regular cleaning cycles</a:t>
            </a:r>
            <a:endParaRPr lang="en-US" sz="1000">
              <a:solidFill>
                <a:schemeClr val="dk1">
                  <a:alpha val="100000"/>
                </a:schemeClr>
              </a:solidFill>
              <a:latin typeface="Noto Sans SC"/>
              <a:ea typeface="Noto Sans SC"/>
              <a:cs typeface="Noto Sans SC"/>
            </a:endParaRPr>
          </a:p>
        </p:txBody>
      </p:sp>
      <p:sp>
        <p:nvSpPr>
          <p:cNvPr id="35" name="AutoShape 35"/>
          <p:cNvSpPr/>
          <p:nvPr/>
        </p:nvSpPr>
        <p:spPr>
          <a:xfrm>
            <a:off x="3572805" y="4875748"/>
            <a:ext cx="184666" cy="184666"/>
          </a:xfrm>
          <a:prstGeom prst="ellipse">
            <a:avLst/>
          </a:prstGeom>
          <a:solidFill>
            <a:schemeClr val="accent2">
              <a:alpha val="100000"/>
            </a:schemeClr>
          </a:solidFill>
        </p:spPr>
      </p:sp>
      <p:sp>
        <p:nvSpPr>
          <p:cNvPr id="36" name="TextBox 36"/>
          <p:cNvSpPr txBox="1"/>
          <p:nvPr/>
        </p:nvSpPr>
        <p:spPr>
          <a:xfrm>
            <a:off x="3550508" y="4902718"/>
            <a:ext cx="219075" cy="152400"/>
          </a:xfrm>
          <a:prstGeom prst="rect">
            <a:avLst/>
          </a:prstGeom>
          <a:noFill/>
        </p:spPr>
        <p:txBody>
          <a:bodyPr vert="horz" wrap="square" lIns="0" tIns="0" rIns="0" bIns="0" rtlCol="0" anchor="t" anchorCtr="0">
            <a:spAutoFit/>
          </a:bodyPr>
          <a:lstStyle/>
          <a:p>
            <a:pPr algn="ctr">
              <a:lnSpc>
                <a:spcPct val="100000"/>
              </a:lnSpc>
              <a:spcBef>
                <a:spcPct val="0"/>
              </a:spcBef>
            </a:pPr>
            <a:r>
              <a:rPr lang="en-US" sz="900">
                <a:solidFill>
                  <a:srgbClr val="FFFFFF">
                    <a:alpha val="100000"/>
                  </a:srgbClr>
                </a:solidFill>
                <a:latin typeface="Noto Sans SC"/>
                <a:ea typeface="Noto Sans SC"/>
                <a:cs typeface="Noto Sans SC"/>
              </a:rPr>
              <a:t>2</a:t>
            </a:r>
            <a:endParaRPr lang="en-US" sz="900">
              <a:solidFill>
                <a:srgbClr val="FFFFFF">
                  <a:alpha val="100000"/>
                </a:srgbClr>
              </a:solidFill>
              <a:latin typeface="Noto Sans SC"/>
              <a:ea typeface="Noto Sans SC"/>
              <a:cs typeface="Noto Sans SC"/>
            </a:endParaRPr>
          </a:p>
        </p:txBody>
      </p:sp>
      <p:sp>
        <p:nvSpPr>
          <p:cNvPr id="37" name="AutoShape 37"/>
          <p:cNvSpPr/>
          <p:nvPr/>
        </p:nvSpPr>
        <p:spPr>
          <a:xfrm>
            <a:off x="3286858" y="5680733"/>
            <a:ext cx="2691410" cy="65684"/>
          </a:xfrm>
          <a:prstGeom prst="rect">
            <a:avLst/>
          </a:prstGeom>
          <a:solidFill>
            <a:schemeClr val="accent2">
              <a:alpha val="100000"/>
            </a:schemeClr>
          </a:solidFill>
        </p:spPr>
      </p:sp>
      <p:sp>
        <p:nvSpPr>
          <p:cNvPr id="38" name="Freeform 38"/>
          <p:cNvSpPr/>
          <p:nvPr/>
        </p:nvSpPr>
        <p:spPr>
          <a:xfrm rot="10800000">
            <a:off x="9108855" y="1388510"/>
            <a:ext cx="2691410" cy="1891157"/>
          </a:xfrm>
          <a:custGeom>
            <a:avLst/>
            <a:gdLst/>
            <a:ahLst/>
            <a:cxnLst/>
            <a:rect l="l" t="t" r="r" b="b"/>
            <a:pathLst>
              <a:path w="2402958" h="2530526">
                <a:moveTo>
                  <a:pt x="2402958" y="2530526"/>
                </a:moveTo>
                <a:lnTo>
                  <a:pt x="0" y="2530526"/>
                </a:lnTo>
                <a:lnTo>
                  <a:pt x="0" y="233893"/>
                </a:lnTo>
                <a:lnTo>
                  <a:pt x="1002448" y="233893"/>
                </a:lnTo>
                <a:lnTo>
                  <a:pt x="1201478" y="0"/>
                </a:lnTo>
                <a:lnTo>
                  <a:pt x="1400508" y="233893"/>
                </a:lnTo>
                <a:lnTo>
                  <a:pt x="2402958" y="233893"/>
                </a:lnTo>
                <a:lnTo>
                  <a:pt x="2402958" y="2530526"/>
                </a:lnTo>
              </a:path>
            </a:pathLst>
          </a:custGeom>
          <a:solidFill>
            <a:schemeClr val="accent2">
              <a:alpha val="100000"/>
            </a:schemeClr>
          </a:solidFill>
        </p:spPr>
      </p:sp>
      <p:sp>
        <p:nvSpPr>
          <p:cNvPr id="39" name="TextBox 39"/>
          <p:cNvSpPr txBox="1"/>
          <p:nvPr/>
        </p:nvSpPr>
        <p:spPr>
          <a:xfrm>
            <a:off x="9284298" y="1906126"/>
            <a:ext cx="2345055" cy="320040"/>
          </a:xfrm>
          <a:prstGeom prst="rect">
            <a:avLst/>
          </a:prstGeom>
          <a:noFill/>
        </p:spPr>
        <p:txBody>
          <a:bodyPr vert="horz" wrap="square" lIns="91440" tIns="45720" rIns="91440" bIns="45720" rtlCol="0" anchor="t" anchorCtr="0">
            <a:spAutoFit/>
          </a:bodyPr>
          <a:lstStyle/>
          <a:p>
            <a:pPr algn="ctr">
              <a:lnSpc>
                <a:spcPct val="100000"/>
              </a:lnSpc>
              <a:spcBef>
                <a:spcPct val="0"/>
              </a:spcBef>
            </a:pPr>
            <a:r>
              <a:rPr lang="en-US" sz="1400">
                <a:solidFill>
                  <a:srgbClr val="F9FBF9">
                    <a:alpha val="100000"/>
                  </a:srgbClr>
                </a:solidFill>
                <a:latin typeface="Noto Sans SC"/>
                <a:ea typeface="Noto Sans SC"/>
                <a:cs typeface="Noto Sans SC"/>
              </a:rPr>
              <a:t>Problem 4: Lack of literacy</a:t>
            </a:r>
            <a:endParaRPr lang="en-US" sz="1400">
              <a:solidFill>
                <a:srgbClr val="F9FBF9">
                  <a:alpha val="100000"/>
                </a:srgbClr>
              </a:solidFill>
              <a:latin typeface="Noto Sans SC"/>
              <a:ea typeface="Noto Sans SC"/>
              <a:cs typeface="Noto Sans SC"/>
            </a:endParaRPr>
          </a:p>
        </p:txBody>
      </p:sp>
      <p:sp>
        <p:nvSpPr>
          <p:cNvPr id="40" name="TextBox 40"/>
          <p:cNvSpPr txBox="1"/>
          <p:nvPr/>
        </p:nvSpPr>
        <p:spPr>
          <a:xfrm>
            <a:off x="9293426" y="2239240"/>
            <a:ext cx="2326005" cy="662940"/>
          </a:xfrm>
          <a:prstGeom prst="rect">
            <a:avLst/>
          </a:prstGeom>
          <a:noFill/>
        </p:spPr>
        <p:txBody>
          <a:bodyPr vert="horz" wrap="square" lIns="91440" tIns="45720" rIns="91440" bIns="45720" rtlCol="0" anchor="t" anchorCtr="0">
            <a:spAutoFit/>
          </a:bodyPr>
          <a:lstStyle/>
          <a:p>
            <a:pPr algn="ctr">
              <a:lnSpc>
                <a:spcPct val="120000"/>
              </a:lnSpc>
              <a:spcBef>
                <a:spcPct val="0"/>
              </a:spcBef>
            </a:pPr>
            <a:r>
              <a:rPr lang="en-US" sz="1000">
                <a:solidFill>
                  <a:srgbClr val="F9F6F6">
                    <a:alpha val="100000"/>
                  </a:srgbClr>
                </a:solidFill>
                <a:latin typeface="Noto Sans SC"/>
                <a:ea typeface="Noto Sans SC"/>
                <a:cs typeface="Noto Sans SC"/>
              </a:rPr>
              <a:t>Employees habitually violate regulations</a:t>
            </a:r>
            <a:endParaRPr lang="en-US" sz="1000">
              <a:solidFill>
                <a:srgbClr val="F9F6F6">
                  <a:alpha val="100000"/>
                </a:srgbClr>
              </a:solidFill>
              <a:latin typeface="Noto Sans SC"/>
              <a:ea typeface="Noto Sans SC"/>
              <a:cs typeface="Noto Sans SC"/>
            </a:endParaRPr>
          </a:p>
        </p:txBody>
      </p:sp>
      <p:sp>
        <p:nvSpPr>
          <p:cNvPr id="41" name="TextBox 41"/>
          <p:cNvSpPr txBox="1"/>
          <p:nvPr/>
        </p:nvSpPr>
        <p:spPr>
          <a:xfrm>
            <a:off x="9542757" y="4112977"/>
            <a:ext cx="2049780" cy="634365"/>
          </a:xfrm>
          <a:prstGeom prst="rect">
            <a:avLst/>
          </a:prstGeom>
          <a:noFill/>
        </p:spPr>
        <p:txBody>
          <a:bodyPr vert="horz" wrap="square" lIns="91440" tIns="45720" rIns="91440" bIns="4572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Prepare visual operation manual</a:t>
            </a:r>
            <a:endParaRPr lang="en-US" sz="1000">
              <a:solidFill>
                <a:schemeClr val="dk1">
                  <a:alpha val="100000"/>
                </a:schemeClr>
              </a:solidFill>
              <a:latin typeface="Noto Sans SC"/>
              <a:ea typeface="Noto Sans SC"/>
              <a:cs typeface="Noto Sans SC"/>
            </a:endParaRPr>
          </a:p>
        </p:txBody>
      </p:sp>
      <p:sp>
        <p:nvSpPr>
          <p:cNvPr id="42" name="AutoShape 42"/>
          <p:cNvSpPr/>
          <p:nvPr/>
        </p:nvSpPr>
        <p:spPr>
          <a:xfrm>
            <a:off x="9388989" y="4177181"/>
            <a:ext cx="184666" cy="184666"/>
          </a:xfrm>
          <a:prstGeom prst="ellipse">
            <a:avLst/>
          </a:prstGeom>
          <a:solidFill>
            <a:schemeClr val="accent3">
              <a:alpha val="100000"/>
            </a:schemeClr>
          </a:solidFill>
        </p:spPr>
      </p:sp>
      <p:sp>
        <p:nvSpPr>
          <p:cNvPr id="43" name="TextBox 43"/>
          <p:cNvSpPr txBox="1"/>
          <p:nvPr/>
        </p:nvSpPr>
        <p:spPr>
          <a:xfrm>
            <a:off x="9366692" y="4204151"/>
            <a:ext cx="219075" cy="152400"/>
          </a:xfrm>
          <a:prstGeom prst="rect">
            <a:avLst/>
          </a:prstGeom>
          <a:noFill/>
        </p:spPr>
        <p:txBody>
          <a:bodyPr vert="horz" wrap="square" lIns="0" tIns="0" rIns="0" bIns="0" rtlCol="0" anchor="t" anchorCtr="0">
            <a:spAutoFit/>
          </a:bodyPr>
          <a:lstStyle/>
          <a:p>
            <a:pPr algn="ctr">
              <a:lnSpc>
                <a:spcPct val="100000"/>
              </a:lnSpc>
              <a:spcBef>
                <a:spcPct val="0"/>
              </a:spcBef>
            </a:pPr>
            <a:r>
              <a:rPr lang="en-US" sz="900">
                <a:solidFill>
                  <a:srgbClr val="FFFFFF">
                    <a:alpha val="100000"/>
                  </a:srgbClr>
                </a:solidFill>
                <a:latin typeface="Noto Sans SC"/>
                <a:ea typeface="Noto Sans SC"/>
                <a:cs typeface="Noto Sans SC"/>
              </a:rPr>
              <a:t>1</a:t>
            </a:r>
            <a:endParaRPr lang="en-US" sz="900">
              <a:solidFill>
                <a:srgbClr val="FFFFFF">
                  <a:alpha val="100000"/>
                </a:srgbClr>
              </a:solidFill>
              <a:latin typeface="Noto Sans SC"/>
              <a:ea typeface="Noto Sans SC"/>
              <a:cs typeface="Noto Sans SC"/>
            </a:endParaRPr>
          </a:p>
        </p:txBody>
      </p:sp>
      <p:sp>
        <p:nvSpPr>
          <p:cNvPr id="44" name="TextBox 44"/>
          <p:cNvSpPr txBox="1"/>
          <p:nvPr/>
        </p:nvSpPr>
        <p:spPr>
          <a:xfrm>
            <a:off x="9542757" y="4811544"/>
            <a:ext cx="2049780" cy="634365"/>
          </a:xfrm>
          <a:prstGeom prst="rect">
            <a:avLst/>
          </a:prstGeom>
          <a:noFill/>
        </p:spPr>
        <p:txBody>
          <a:bodyPr vert="horz" wrap="square" lIns="91440" tIns="45720" rIns="91440" bIns="4572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Carry out OPL single-point education</a:t>
            </a:r>
            <a:endParaRPr lang="en-US" sz="1000">
              <a:solidFill>
                <a:schemeClr val="dk1">
                  <a:alpha val="100000"/>
                </a:schemeClr>
              </a:solidFill>
              <a:latin typeface="Noto Sans SC"/>
              <a:ea typeface="Noto Sans SC"/>
              <a:cs typeface="Noto Sans SC"/>
            </a:endParaRPr>
          </a:p>
        </p:txBody>
      </p:sp>
      <p:sp>
        <p:nvSpPr>
          <p:cNvPr id="45" name="AutoShape 45"/>
          <p:cNvSpPr/>
          <p:nvPr/>
        </p:nvSpPr>
        <p:spPr>
          <a:xfrm>
            <a:off x="9388989" y="4875748"/>
            <a:ext cx="184666" cy="184666"/>
          </a:xfrm>
          <a:prstGeom prst="ellipse">
            <a:avLst/>
          </a:prstGeom>
          <a:solidFill>
            <a:schemeClr val="accent3">
              <a:alpha val="100000"/>
            </a:schemeClr>
          </a:solidFill>
        </p:spPr>
      </p:sp>
      <p:sp>
        <p:nvSpPr>
          <p:cNvPr id="46" name="TextBox 46"/>
          <p:cNvSpPr txBox="1"/>
          <p:nvPr/>
        </p:nvSpPr>
        <p:spPr>
          <a:xfrm>
            <a:off x="9366692" y="4902718"/>
            <a:ext cx="219075" cy="152400"/>
          </a:xfrm>
          <a:prstGeom prst="rect">
            <a:avLst/>
          </a:prstGeom>
          <a:noFill/>
        </p:spPr>
        <p:txBody>
          <a:bodyPr vert="horz" wrap="square" lIns="0" tIns="0" rIns="0" bIns="0" rtlCol="0" anchor="t" anchorCtr="0">
            <a:spAutoFit/>
          </a:bodyPr>
          <a:lstStyle/>
          <a:p>
            <a:pPr algn="ctr">
              <a:lnSpc>
                <a:spcPct val="100000"/>
              </a:lnSpc>
              <a:spcBef>
                <a:spcPct val="0"/>
              </a:spcBef>
            </a:pPr>
            <a:r>
              <a:rPr lang="en-US" sz="900">
                <a:solidFill>
                  <a:srgbClr val="FFFFFF">
                    <a:alpha val="100000"/>
                  </a:srgbClr>
                </a:solidFill>
                <a:latin typeface="Noto Sans SC"/>
                <a:ea typeface="Noto Sans SC"/>
                <a:cs typeface="Noto Sans SC"/>
              </a:rPr>
              <a:t>2</a:t>
            </a:r>
            <a:endParaRPr lang="en-US" sz="900">
              <a:solidFill>
                <a:srgbClr val="FFFFFF">
                  <a:alpha val="100000"/>
                </a:srgbClr>
              </a:solidFill>
              <a:latin typeface="Noto Sans SC"/>
              <a:ea typeface="Noto Sans SC"/>
              <a:cs typeface="Noto Sans SC"/>
            </a:endParaRPr>
          </a:p>
        </p:txBody>
      </p:sp>
      <p:sp>
        <p:nvSpPr>
          <p:cNvPr id="47" name="AutoShape 47"/>
          <p:cNvSpPr/>
          <p:nvPr/>
        </p:nvSpPr>
        <p:spPr>
          <a:xfrm>
            <a:off x="9108854" y="5680733"/>
            <a:ext cx="2691410" cy="65684"/>
          </a:xfrm>
          <a:prstGeom prst="rect">
            <a:avLst/>
          </a:prstGeom>
          <a:solidFill>
            <a:schemeClr val="accent2">
              <a:alpha val="100000"/>
            </a:schemeClr>
          </a:solidFill>
        </p:spPr>
      </p:sp>
      <p:sp>
        <p:nvSpPr>
          <p:cNvPr id="48" name="AutoShape 48"/>
          <p:cNvSpPr/>
          <p:nvPr/>
        </p:nvSpPr>
        <p:spPr>
          <a:xfrm>
            <a:off x="4294632" y="1043654"/>
            <a:ext cx="687419" cy="687419"/>
          </a:xfrm>
          <a:prstGeom prst="ellipse">
            <a:avLst/>
          </a:prstGeom>
          <a:solidFill>
            <a:schemeClr val="accent2">
              <a:alpha val="100000"/>
              <a:lumMod val="75000"/>
            </a:schemeClr>
          </a:solidFill>
        </p:spPr>
      </p:sp>
      <p:sp>
        <p:nvSpPr>
          <p:cNvPr id="49" name="AutoShape 49"/>
          <p:cNvSpPr/>
          <p:nvPr/>
        </p:nvSpPr>
        <p:spPr>
          <a:xfrm>
            <a:off x="10110788" y="1043654"/>
            <a:ext cx="687419" cy="687419"/>
          </a:xfrm>
          <a:prstGeom prst="ellipse">
            <a:avLst/>
          </a:prstGeom>
          <a:solidFill>
            <a:schemeClr val="accent2">
              <a:alpha val="100000"/>
              <a:lumMod val="75000"/>
            </a:schemeClr>
          </a:solidFill>
        </p:spPr>
      </p:sp>
      <p:sp>
        <p:nvSpPr>
          <p:cNvPr id="50" name="TextBox 50"/>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Case 1: 5S implementation optimization</a:t>
            </a:r>
            <a:endParaRPr lang="en-US" sz="3000" b="1">
              <a:solidFill>
                <a:schemeClr val="dk2">
                  <a:alpha val="100000"/>
                </a:schemeClr>
              </a:solidFill>
              <a:latin typeface="Noto Sans SC"/>
              <a:ea typeface="Noto Sans SC"/>
              <a:cs typeface="Noto Sans SC"/>
            </a:endParaRPr>
          </a:p>
        </p:txBody>
      </p:sp>
      <p:sp>
        <p:nvSpPr>
          <p:cNvPr id="51" name="Freeform 51"/>
          <p:cNvSpPr/>
          <p:nvPr/>
        </p:nvSpPr>
        <p:spPr>
          <a:xfrm>
            <a:off x="10242715" y="1189396"/>
            <a:ext cx="423687" cy="398229"/>
          </a:xfrm>
          <a:custGeom>
            <a:avLst/>
            <a:gdLst/>
            <a:ahLst/>
            <a:cxnLst/>
            <a:rect l="l" t="t" r="r" b="b"/>
            <a:pathLst>
              <a:path w="304800" h="304800">
                <a:moveTo>
                  <a:pt x="147409" y="185366"/>
                </a:moveTo>
                <a:lnTo>
                  <a:pt x="66913" y="266338"/>
                </a:lnTo>
                <a:lnTo>
                  <a:pt x="66913" y="47987"/>
                </a:lnTo>
                <a:lnTo>
                  <a:pt x="228371" y="47987"/>
                </a:lnTo>
                <a:lnTo>
                  <a:pt x="228371" y="266338"/>
                </a:lnTo>
                <a:lnTo>
                  <a:pt x="147409" y="185366"/>
                </a:lnTo>
              </a:path>
            </a:pathLst>
          </a:custGeom>
          <a:solidFill>
            <a:srgbClr val="FBF9F9">
              <a:alpha val="100000"/>
            </a:srgbClr>
          </a:solidFill>
        </p:spPr>
      </p:sp>
      <p:sp>
        <p:nvSpPr>
          <p:cNvPr id="52" name="Freeform 52"/>
          <p:cNvSpPr/>
          <p:nvPr/>
        </p:nvSpPr>
        <p:spPr>
          <a:xfrm>
            <a:off x="4426532" y="1189396"/>
            <a:ext cx="423687" cy="398229"/>
          </a:xfrm>
          <a:custGeom>
            <a:avLst/>
            <a:gdLst/>
            <a:ahLst/>
            <a:cxnLst/>
            <a:rect l="l" t="t" r="r" b="b"/>
            <a:pathLst>
              <a:path w="304800" h="304800">
                <a:moveTo>
                  <a:pt x="147409" y="185366"/>
                </a:moveTo>
                <a:lnTo>
                  <a:pt x="66913" y="266338"/>
                </a:lnTo>
                <a:lnTo>
                  <a:pt x="66913" y="47987"/>
                </a:lnTo>
                <a:lnTo>
                  <a:pt x="228371" y="47987"/>
                </a:lnTo>
                <a:lnTo>
                  <a:pt x="228371" y="266338"/>
                </a:lnTo>
                <a:lnTo>
                  <a:pt x="147409" y="185366"/>
                </a:lnTo>
              </a:path>
            </a:pathLst>
          </a:custGeom>
          <a:solidFill>
            <a:srgbClr val="FBF8F8">
              <a:alpha val="100000"/>
            </a:srgbClr>
          </a:solidFill>
        </p:spPr>
      </p:sp>
      <p:sp>
        <p:nvSpPr>
          <p:cNvPr id="53" name="AutoShape 53"/>
          <p:cNvSpPr/>
          <p:nvPr/>
        </p:nvSpPr>
        <p:spPr>
          <a:xfrm>
            <a:off x="1371124" y="1041273"/>
            <a:ext cx="687419" cy="687419"/>
          </a:xfrm>
          <a:prstGeom prst="ellipse">
            <a:avLst/>
          </a:prstGeom>
          <a:solidFill>
            <a:schemeClr val="accent1">
              <a:alpha val="100000"/>
              <a:lumMod val="75000"/>
            </a:schemeClr>
          </a:solidFill>
        </p:spPr>
      </p:sp>
      <p:sp>
        <p:nvSpPr>
          <p:cNvPr id="54" name="Freeform 54"/>
          <p:cNvSpPr/>
          <p:nvPr/>
        </p:nvSpPr>
        <p:spPr>
          <a:xfrm>
            <a:off x="1588865" y="1229963"/>
            <a:ext cx="285655" cy="340043"/>
          </a:xfrm>
          <a:custGeom>
            <a:avLst/>
            <a:gdLst/>
            <a:ahLst/>
            <a:cxnLst/>
            <a:rect l="l" t="t" r="r" b="b"/>
            <a:pathLst>
              <a:path w="401" h="478">
                <a:moveTo>
                  <a:pt x="401" y="89"/>
                </a:moveTo>
                <a:lnTo>
                  <a:pt x="401" y="293"/>
                </a:lnTo>
                <a:cubicBezTo>
                  <a:pt x="292" y="212"/>
                  <a:pt x="182" y="375"/>
                  <a:pt x="73" y="293"/>
                </a:cubicBezTo>
                <a:lnTo>
                  <a:pt x="73" y="89"/>
                </a:lnTo>
                <a:cubicBezTo>
                  <a:pt x="182" y="171"/>
                  <a:pt x="292" y="7"/>
                  <a:pt x="401" y="89"/>
                </a:cubicBezTo>
                <a:close/>
              </a:path>
              <a:path w="401" h="478">
                <a:moveTo>
                  <a:pt x="39" y="0"/>
                </a:moveTo>
                <a:cubicBezTo>
                  <a:pt x="18" y="0"/>
                  <a:pt x="0" y="17"/>
                  <a:pt x="0" y="39"/>
                </a:cubicBezTo>
                <a:cubicBezTo>
                  <a:pt x="0" y="54"/>
                  <a:pt x="9" y="68"/>
                  <a:pt x="23" y="74"/>
                </a:cubicBezTo>
                <a:lnTo>
                  <a:pt x="23" y="478"/>
                </a:lnTo>
                <a:lnTo>
                  <a:pt x="56" y="478"/>
                </a:lnTo>
                <a:lnTo>
                  <a:pt x="56" y="74"/>
                </a:lnTo>
                <a:cubicBezTo>
                  <a:pt x="69" y="68"/>
                  <a:pt x="78" y="54"/>
                  <a:pt x="78" y="39"/>
                </a:cubicBezTo>
                <a:cubicBezTo>
                  <a:pt x="78" y="17"/>
                  <a:pt x="61" y="0"/>
                  <a:pt x="39" y="0"/>
                </a:cubicBezTo>
              </a:path>
            </a:pathLst>
          </a:custGeom>
          <a:solidFill>
            <a:srgbClr val="FFFFFF">
              <a:alpha val="100000"/>
            </a:srgbClr>
          </a:solidFill>
        </p:spPr>
      </p:sp>
      <p:sp>
        <p:nvSpPr>
          <p:cNvPr id="55" name="AutoShape 55"/>
          <p:cNvSpPr/>
          <p:nvPr/>
        </p:nvSpPr>
        <p:spPr>
          <a:xfrm>
            <a:off x="3637121" y="3546062"/>
            <a:ext cx="2002631" cy="328136"/>
          </a:xfrm>
          <a:prstGeom prst="roundRect">
            <a:avLst>
              <a:gd name="adj" fmla="val 50000"/>
            </a:avLst>
          </a:prstGeom>
          <a:solidFill>
            <a:schemeClr val="accent2">
              <a:alpha val="100000"/>
            </a:schemeClr>
          </a:solidFill>
        </p:spPr>
      </p:sp>
      <p:sp>
        <p:nvSpPr>
          <p:cNvPr id="56" name="TextBox 56"/>
          <p:cNvSpPr txBox="1"/>
          <p:nvPr/>
        </p:nvSpPr>
        <p:spPr>
          <a:xfrm>
            <a:off x="3936111" y="3623691"/>
            <a:ext cx="1664399" cy="200025"/>
          </a:xfrm>
          <a:prstGeom prst="rect">
            <a:avLst/>
          </a:prstGeom>
          <a:noFill/>
        </p:spPr>
        <p:txBody>
          <a:bodyPr vert="horz" wrap="square" lIns="0" tIns="0" rIns="0" bIns="0" rtlCol="0" anchor="t" anchorCtr="0">
            <a:spAutoFit/>
          </a:bodyPr>
          <a:lstStyle/>
          <a:p>
            <a:pPr algn="ctr">
              <a:lnSpc>
                <a:spcPct val="100000"/>
              </a:lnSpc>
              <a:spcBef>
                <a:spcPct val="0"/>
              </a:spcBef>
            </a:pPr>
            <a:r>
              <a:rPr lang="en-US" sz="1200">
                <a:solidFill>
                  <a:srgbClr val="FFFFFF">
                    <a:alpha val="100000"/>
                  </a:srgbClr>
                </a:solidFill>
                <a:latin typeface="Noto Sans SC"/>
                <a:ea typeface="Noto Sans SC"/>
                <a:cs typeface="Noto Sans SC"/>
              </a:rPr>
              <a:t>Improvement: red card combat</a:t>
            </a:r>
            <a:endParaRPr lang="en-US" sz="1200">
              <a:solidFill>
                <a:srgbClr val="FFFFFF">
                  <a:alpha val="100000"/>
                </a:srgbClr>
              </a:solidFill>
              <a:latin typeface="Noto Sans SC"/>
              <a:ea typeface="Noto Sans SC"/>
              <a:cs typeface="Noto Sans SC"/>
            </a:endParaRPr>
          </a:p>
        </p:txBody>
      </p:sp>
      <p:sp>
        <p:nvSpPr>
          <p:cNvPr id="57" name="AutoShape 57"/>
          <p:cNvSpPr/>
          <p:nvPr/>
        </p:nvSpPr>
        <p:spPr>
          <a:xfrm>
            <a:off x="3684746" y="3584448"/>
            <a:ext cx="251365" cy="251365"/>
          </a:xfrm>
          <a:prstGeom prst="ellipse">
            <a:avLst/>
          </a:prstGeom>
          <a:solidFill>
            <a:srgbClr val="FFFFFF">
              <a:alpha val="100000"/>
            </a:srgbClr>
          </a:solidFill>
        </p:spPr>
      </p:sp>
      <p:sp>
        <p:nvSpPr>
          <p:cNvPr id="58" name="Freeform 58"/>
          <p:cNvSpPr/>
          <p:nvPr/>
        </p:nvSpPr>
        <p:spPr>
          <a:xfrm rot="2700000">
            <a:off x="3780568" y="3636264"/>
            <a:ext cx="65818" cy="112871"/>
          </a:xfrm>
          <a:custGeom>
            <a:avLst/>
            <a:gdLst/>
            <a:ahLst/>
            <a:cxnLst/>
            <a:rect l="l" t="t" r="r" b="b"/>
            <a:pathLst>
              <a:path w="218174" h="415436">
                <a:moveTo>
                  <a:pt x="218174" y="0"/>
                </a:moveTo>
                <a:lnTo>
                  <a:pt x="218174" y="415436"/>
                </a:lnTo>
                <a:lnTo>
                  <a:pt x="0" y="415436"/>
                </a:lnTo>
              </a:path>
            </a:pathLst>
          </a:custGeom>
          <a:noFill/>
          <a:ln w="38100">
            <a:solidFill>
              <a:schemeClr val="accent2">
                <a:alpha val="100000"/>
              </a:schemeClr>
            </a:solidFill>
            <a:prstDash val="solid"/>
          </a:ln>
        </p:spPr>
      </p:sp>
      <p:sp>
        <p:nvSpPr>
          <p:cNvPr id="59" name="AutoShape 59"/>
          <p:cNvSpPr/>
          <p:nvPr/>
        </p:nvSpPr>
        <p:spPr>
          <a:xfrm>
            <a:off x="9453276" y="3546062"/>
            <a:ext cx="2002631" cy="328136"/>
          </a:xfrm>
          <a:prstGeom prst="roundRect">
            <a:avLst>
              <a:gd name="adj" fmla="val 50000"/>
            </a:avLst>
          </a:prstGeom>
          <a:solidFill>
            <a:schemeClr val="accent2">
              <a:alpha val="100000"/>
            </a:schemeClr>
          </a:solidFill>
        </p:spPr>
      </p:sp>
      <p:sp>
        <p:nvSpPr>
          <p:cNvPr id="60" name="TextBox 60"/>
          <p:cNvSpPr txBox="1"/>
          <p:nvPr/>
        </p:nvSpPr>
        <p:spPr>
          <a:xfrm>
            <a:off x="9752362" y="3623691"/>
            <a:ext cx="1664303" cy="200025"/>
          </a:xfrm>
          <a:prstGeom prst="rect">
            <a:avLst/>
          </a:prstGeom>
          <a:noFill/>
        </p:spPr>
        <p:txBody>
          <a:bodyPr vert="horz" wrap="square" lIns="0" tIns="0" rIns="0" bIns="0" rtlCol="0" anchor="t" anchorCtr="0">
            <a:spAutoFit/>
          </a:bodyPr>
          <a:lstStyle/>
          <a:p>
            <a:pPr algn="ctr">
              <a:lnSpc>
                <a:spcPct val="100000"/>
              </a:lnSpc>
              <a:spcBef>
                <a:spcPct val="0"/>
              </a:spcBef>
            </a:pPr>
            <a:r>
              <a:rPr lang="en-US" sz="1200">
                <a:solidFill>
                  <a:srgbClr val="FFFFFF">
                    <a:alpha val="100000"/>
                  </a:srgbClr>
                </a:solidFill>
                <a:latin typeface="Noto Sans SC"/>
                <a:ea typeface="Noto Sans SC"/>
                <a:cs typeface="Noto Sans SC"/>
              </a:rPr>
              <a:t>Improvement: Standardization</a:t>
            </a:r>
            <a:endParaRPr lang="en-US" sz="1200">
              <a:solidFill>
                <a:srgbClr val="FFFFFF">
                  <a:alpha val="100000"/>
                </a:srgbClr>
              </a:solidFill>
              <a:latin typeface="Noto Sans SC"/>
              <a:ea typeface="Noto Sans SC"/>
              <a:cs typeface="Noto Sans SC"/>
            </a:endParaRPr>
          </a:p>
        </p:txBody>
      </p:sp>
      <p:sp>
        <p:nvSpPr>
          <p:cNvPr id="61" name="AutoShape 61"/>
          <p:cNvSpPr/>
          <p:nvPr/>
        </p:nvSpPr>
        <p:spPr>
          <a:xfrm>
            <a:off x="9500997" y="3584448"/>
            <a:ext cx="251365" cy="251365"/>
          </a:xfrm>
          <a:prstGeom prst="ellipse">
            <a:avLst/>
          </a:prstGeom>
          <a:solidFill>
            <a:srgbClr val="FFFFFF">
              <a:alpha val="100000"/>
            </a:srgbClr>
          </a:solidFill>
        </p:spPr>
      </p:sp>
      <p:sp>
        <p:nvSpPr>
          <p:cNvPr id="62" name="Freeform 62"/>
          <p:cNvSpPr/>
          <p:nvPr/>
        </p:nvSpPr>
        <p:spPr>
          <a:xfrm rot="2700000">
            <a:off x="9596724" y="3636264"/>
            <a:ext cx="65818" cy="112871"/>
          </a:xfrm>
          <a:custGeom>
            <a:avLst/>
            <a:gdLst/>
            <a:ahLst/>
            <a:cxnLst/>
            <a:rect l="l" t="t" r="r" b="b"/>
            <a:pathLst>
              <a:path w="218174" h="415436">
                <a:moveTo>
                  <a:pt x="218174" y="0"/>
                </a:moveTo>
                <a:lnTo>
                  <a:pt x="218174" y="415436"/>
                </a:lnTo>
                <a:lnTo>
                  <a:pt x="0" y="415436"/>
                </a:lnTo>
              </a:path>
            </a:pathLst>
          </a:custGeom>
          <a:solidFill>
            <a:srgbClr val="007C85">
              <a:alpha val="0"/>
            </a:srgbClr>
          </a:solidFill>
          <a:ln w="38100">
            <a:solidFill>
              <a:schemeClr val="accent2">
                <a:alpha val="100000"/>
              </a:schemeClr>
            </a:solidFill>
            <a:prstDash val="solid"/>
          </a:ln>
        </p:spPr>
      </p:sp>
      <p:sp>
        <p:nvSpPr>
          <p:cNvPr id="63" name="AutoShape 63"/>
          <p:cNvSpPr/>
          <p:nvPr/>
        </p:nvSpPr>
        <p:spPr>
          <a:xfrm>
            <a:off x="7218140" y="1041273"/>
            <a:ext cx="687419" cy="687419"/>
          </a:xfrm>
          <a:prstGeom prst="ellipse">
            <a:avLst/>
          </a:prstGeom>
          <a:solidFill>
            <a:schemeClr val="accent1">
              <a:alpha val="100000"/>
              <a:lumMod val="75000"/>
            </a:schemeClr>
          </a:solidFill>
        </p:spPr>
      </p:sp>
      <p:sp>
        <p:nvSpPr>
          <p:cNvPr id="64" name="Freeform 64"/>
          <p:cNvSpPr/>
          <p:nvPr/>
        </p:nvSpPr>
        <p:spPr>
          <a:xfrm>
            <a:off x="7435882" y="1229963"/>
            <a:ext cx="285655" cy="340043"/>
          </a:xfrm>
          <a:custGeom>
            <a:avLst/>
            <a:gdLst/>
            <a:ahLst/>
            <a:cxnLst/>
            <a:rect l="l" t="t" r="r" b="b"/>
            <a:pathLst>
              <a:path w="401" h="478">
                <a:moveTo>
                  <a:pt x="401" y="89"/>
                </a:moveTo>
                <a:lnTo>
                  <a:pt x="401" y="293"/>
                </a:lnTo>
                <a:cubicBezTo>
                  <a:pt x="292" y="212"/>
                  <a:pt x="182" y="375"/>
                  <a:pt x="73" y="293"/>
                </a:cubicBezTo>
                <a:lnTo>
                  <a:pt x="73" y="89"/>
                </a:lnTo>
                <a:cubicBezTo>
                  <a:pt x="182" y="171"/>
                  <a:pt x="292" y="7"/>
                  <a:pt x="401" y="89"/>
                </a:cubicBezTo>
                <a:close/>
              </a:path>
              <a:path w="401" h="478">
                <a:moveTo>
                  <a:pt x="39" y="0"/>
                </a:moveTo>
                <a:cubicBezTo>
                  <a:pt x="18" y="0"/>
                  <a:pt x="0" y="17"/>
                  <a:pt x="0" y="39"/>
                </a:cubicBezTo>
                <a:cubicBezTo>
                  <a:pt x="0" y="54"/>
                  <a:pt x="9" y="68"/>
                  <a:pt x="23" y="74"/>
                </a:cubicBezTo>
                <a:lnTo>
                  <a:pt x="23" y="478"/>
                </a:lnTo>
                <a:lnTo>
                  <a:pt x="56" y="478"/>
                </a:lnTo>
                <a:lnTo>
                  <a:pt x="56" y="74"/>
                </a:lnTo>
                <a:cubicBezTo>
                  <a:pt x="69" y="68"/>
                  <a:pt x="78" y="54"/>
                  <a:pt x="78" y="39"/>
                </a:cubicBezTo>
                <a:cubicBezTo>
                  <a:pt x="78" y="17"/>
                  <a:pt x="61" y="0"/>
                  <a:pt x="39" y="0"/>
                </a:cubicBezTo>
              </a:path>
            </a:pathLst>
          </a:custGeom>
          <a:solidFill>
            <a:srgbClr val="FFFFFF">
              <a:alpha val="100000"/>
            </a:srgbClr>
          </a:solidFill>
        </p:spPr>
      </p:sp>
      <p:sp>
        <p:nvSpPr>
          <p:cNvPr id="65" name="AutoShape 65"/>
          <p:cNvSpPr/>
          <p:nvPr/>
        </p:nvSpPr>
        <p:spPr>
          <a:xfrm>
            <a:off x="713613" y="3546062"/>
            <a:ext cx="2002631" cy="328136"/>
          </a:xfrm>
          <a:prstGeom prst="roundRect">
            <a:avLst>
              <a:gd name="adj" fmla="val 50000"/>
            </a:avLst>
          </a:prstGeom>
          <a:solidFill>
            <a:schemeClr val="accent1">
              <a:alpha val="100000"/>
            </a:schemeClr>
          </a:solidFill>
        </p:spPr>
      </p:sp>
      <p:sp>
        <p:nvSpPr>
          <p:cNvPr id="66" name="TextBox 66"/>
          <p:cNvSpPr txBox="1"/>
          <p:nvPr/>
        </p:nvSpPr>
        <p:spPr>
          <a:xfrm>
            <a:off x="1012603" y="3623691"/>
            <a:ext cx="1619441" cy="200025"/>
          </a:xfrm>
          <a:prstGeom prst="rect">
            <a:avLst/>
          </a:prstGeom>
          <a:noFill/>
        </p:spPr>
        <p:txBody>
          <a:bodyPr vert="horz" wrap="square" lIns="0" tIns="0" rIns="0" bIns="0" rtlCol="0" anchor="t" anchorCtr="0">
            <a:spAutoFit/>
          </a:bodyPr>
          <a:lstStyle/>
          <a:p>
            <a:pPr algn="ctr">
              <a:lnSpc>
                <a:spcPct val="100000"/>
              </a:lnSpc>
              <a:spcBef>
                <a:spcPct val="0"/>
              </a:spcBef>
            </a:pPr>
            <a:r>
              <a:rPr lang="en-US" sz="1200">
                <a:solidFill>
                  <a:srgbClr val="FFFFFF">
                    <a:alpha val="100000"/>
                  </a:srgbClr>
                </a:solidFill>
                <a:latin typeface="Noto Sans SC"/>
                <a:ea typeface="Noto Sans SC"/>
                <a:cs typeface="Noto Sans SC"/>
              </a:rPr>
              <a:t>Improvement: visual management</a:t>
            </a:r>
            <a:endParaRPr lang="en-US" sz="1200">
              <a:solidFill>
                <a:srgbClr val="FFFFFF">
                  <a:alpha val="100000"/>
                </a:srgbClr>
              </a:solidFill>
              <a:latin typeface="Noto Sans SC"/>
              <a:ea typeface="Noto Sans SC"/>
              <a:cs typeface="Noto Sans SC"/>
            </a:endParaRPr>
          </a:p>
        </p:txBody>
      </p:sp>
      <p:sp>
        <p:nvSpPr>
          <p:cNvPr id="67" name="AutoShape 67"/>
          <p:cNvSpPr/>
          <p:nvPr/>
        </p:nvSpPr>
        <p:spPr>
          <a:xfrm>
            <a:off x="761238" y="3584448"/>
            <a:ext cx="251365" cy="251365"/>
          </a:xfrm>
          <a:prstGeom prst="ellipse">
            <a:avLst/>
          </a:prstGeom>
          <a:solidFill>
            <a:srgbClr val="FFFFFF">
              <a:alpha val="100000"/>
            </a:srgbClr>
          </a:solidFill>
        </p:spPr>
      </p:sp>
      <p:sp>
        <p:nvSpPr>
          <p:cNvPr id="68" name="Freeform 68"/>
          <p:cNvSpPr/>
          <p:nvPr/>
        </p:nvSpPr>
        <p:spPr>
          <a:xfrm rot="2700000">
            <a:off x="857060" y="3636264"/>
            <a:ext cx="65818" cy="112871"/>
          </a:xfrm>
          <a:custGeom>
            <a:avLst/>
            <a:gdLst/>
            <a:ahLst/>
            <a:cxnLst/>
            <a:rect l="l" t="t" r="r" b="b"/>
            <a:pathLst>
              <a:path w="218174" h="415436">
                <a:moveTo>
                  <a:pt x="218174" y="0"/>
                </a:moveTo>
                <a:lnTo>
                  <a:pt x="218174" y="415436"/>
                </a:lnTo>
                <a:lnTo>
                  <a:pt x="0" y="415436"/>
                </a:lnTo>
              </a:path>
            </a:pathLst>
          </a:custGeom>
          <a:noFill/>
          <a:ln w="38100">
            <a:solidFill>
              <a:schemeClr val="accent1">
                <a:alpha val="100000"/>
              </a:schemeClr>
            </a:solidFill>
            <a:prstDash val="solid"/>
          </a:ln>
        </p:spPr>
      </p:sp>
      <p:sp>
        <p:nvSpPr>
          <p:cNvPr id="69" name="AutoShape 69"/>
          <p:cNvSpPr/>
          <p:nvPr/>
        </p:nvSpPr>
        <p:spPr>
          <a:xfrm>
            <a:off x="6560630" y="3546062"/>
            <a:ext cx="2002631" cy="328136"/>
          </a:xfrm>
          <a:prstGeom prst="roundRect">
            <a:avLst>
              <a:gd name="adj" fmla="val 50000"/>
            </a:avLst>
          </a:prstGeom>
          <a:solidFill>
            <a:schemeClr val="accent1">
              <a:alpha val="100000"/>
            </a:schemeClr>
          </a:solidFill>
        </p:spPr>
      </p:sp>
      <p:sp>
        <p:nvSpPr>
          <p:cNvPr id="70" name="TextBox 70"/>
          <p:cNvSpPr txBox="1"/>
          <p:nvPr/>
        </p:nvSpPr>
        <p:spPr>
          <a:xfrm>
            <a:off x="6859619" y="3623691"/>
            <a:ext cx="1619441" cy="200025"/>
          </a:xfrm>
          <a:prstGeom prst="rect">
            <a:avLst/>
          </a:prstGeom>
          <a:noFill/>
        </p:spPr>
        <p:txBody>
          <a:bodyPr vert="horz" wrap="square" lIns="0" tIns="0" rIns="0" bIns="0" rtlCol="0" anchor="t" anchorCtr="0">
            <a:spAutoFit/>
          </a:bodyPr>
          <a:lstStyle/>
          <a:p>
            <a:pPr algn="ctr">
              <a:lnSpc>
                <a:spcPct val="100000"/>
              </a:lnSpc>
              <a:spcBef>
                <a:spcPct val="0"/>
              </a:spcBef>
            </a:pPr>
            <a:r>
              <a:rPr lang="en-US" sz="1200">
                <a:solidFill>
                  <a:srgbClr val="FFFFFF">
                    <a:alpha val="100000"/>
                  </a:srgbClr>
                </a:solidFill>
                <a:latin typeface="Noto Sans SC"/>
                <a:ea typeface="Noto Sans SC"/>
                <a:cs typeface="Noto Sans SC"/>
              </a:rPr>
              <a:t>Improvement: Responsibility partitioning</a:t>
            </a:r>
            <a:endParaRPr lang="en-US" sz="1200">
              <a:solidFill>
                <a:srgbClr val="FFFFFF">
                  <a:alpha val="100000"/>
                </a:srgbClr>
              </a:solidFill>
              <a:latin typeface="Noto Sans SC"/>
              <a:ea typeface="Noto Sans SC"/>
              <a:cs typeface="Noto Sans SC"/>
            </a:endParaRPr>
          </a:p>
        </p:txBody>
      </p:sp>
      <p:sp>
        <p:nvSpPr>
          <p:cNvPr id="71" name="AutoShape 71"/>
          <p:cNvSpPr/>
          <p:nvPr/>
        </p:nvSpPr>
        <p:spPr>
          <a:xfrm>
            <a:off x="6608255" y="3584448"/>
            <a:ext cx="251365" cy="251365"/>
          </a:xfrm>
          <a:prstGeom prst="ellipse">
            <a:avLst/>
          </a:prstGeom>
          <a:solidFill>
            <a:srgbClr val="FFFFFF">
              <a:alpha val="100000"/>
            </a:srgbClr>
          </a:solidFill>
        </p:spPr>
      </p:sp>
      <p:sp>
        <p:nvSpPr>
          <p:cNvPr id="72" name="Freeform 72"/>
          <p:cNvSpPr/>
          <p:nvPr/>
        </p:nvSpPr>
        <p:spPr>
          <a:xfrm rot="2700000">
            <a:off x="6704076" y="3636264"/>
            <a:ext cx="65818" cy="112871"/>
          </a:xfrm>
          <a:custGeom>
            <a:avLst/>
            <a:gdLst/>
            <a:ahLst/>
            <a:cxnLst/>
            <a:rect l="l" t="t" r="r" b="b"/>
            <a:pathLst>
              <a:path w="218174" h="415436">
                <a:moveTo>
                  <a:pt x="218174" y="0"/>
                </a:moveTo>
                <a:lnTo>
                  <a:pt x="218174" y="415436"/>
                </a:lnTo>
                <a:lnTo>
                  <a:pt x="0" y="415436"/>
                </a:lnTo>
              </a:path>
            </a:pathLst>
          </a:custGeom>
          <a:noFill/>
          <a:ln w="38100">
            <a:solidFill>
              <a:schemeClr val="accent1">
                <a:alpha val="100000"/>
              </a:schemeClr>
            </a:solidFill>
            <a:prstDash val="solid"/>
          </a:ln>
        </p:spPr>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Case 2: VSM process improvement</a:t>
            </a:r>
            <a:endParaRPr lang="en-US" sz="3000" b="1">
              <a:solidFill>
                <a:schemeClr val="dk2">
                  <a:alpha val="100000"/>
                </a:schemeClr>
              </a:solidFill>
              <a:latin typeface="Noto Sans SC"/>
              <a:ea typeface="Noto Sans SC"/>
              <a:cs typeface="Noto Sans SC"/>
            </a:endParaRPr>
          </a:p>
        </p:txBody>
      </p:sp>
      <p:sp>
        <p:nvSpPr>
          <p:cNvPr id="3" name="TextBox 3"/>
          <p:cNvSpPr txBox="1"/>
          <p:nvPr/>
        </p:nvSpPr>
        <p:spPr>
          <a:xfrm>
            <a:off x="515104" y="1376998"/>
            <a:ext cx="3637467" cy="501015"/>
          </a:xfrm>
          <a:prstGeom prst="rect">
            <a:avLst/>
          </a:prstGeom>
        </p:spPr>
        <p:txBody>
          <a:bodyPr vert="horz" wrap="square" lIns="91440" tIns="45720" rIns="91440" bIns="45720" rtlCol="0" anchor="t" anchorCtr="0">
            <a:noAutofit/>
          </a:bodyPr>
          <a:lstStyle/>
          <a:p>
            <a:pPr algn="ctr">
              <a:lnSpc>
                <a:spcPct val="100000"/>
              </a:lnSpc>
              <a:spcBef>
                <a:spcPts val="375"/>
              </a:spcBef>
            </a:pPr>
            <a:r>
              <a:rPr lang="en-US" sz="2400" b="1">
                <a:solidFill>
                  <a:schemeClr val="accent1">
                    <a:alpha val="100000"/>
                  </a:schemeClr>
                </a:solidFill>
                <a:latin typeface="Noto Sans SC"/>
                <a:ea typeface="Noto Sans SC"/>
                <a:cs typeface="Noto Sans SC"/>
              </a:rPr>
              <a:t>Current value stream mapping</a:t>
            </a:r>
            <a:endParaRPr lang="en-US" sz="2400" b="1">
              <a:solidFill>
                <a:schemeClr val="accent1">
                  <a:alpha val="100000"/>
                </a:schemeClr>
              </a:solidFill>
              <a:latin typeface="Noto Sans SC"/>
              <a:ea typeface="Noto Sans SC"/>
              <a:cs typeface="Noto Sans SC"/>
            </a:endParaRPr>
          </a:p>
        </p:txBody>
      </p:sp>
      <p:sp>
        <p:nvSpPr>
          <p:cNvPr id="4" name="TextBox 4"/>
          <p:cNvSpPr txBox="1"/>
          <p:nvPr/>
        </p:nvSpPr>
        <p:spPr>
          <a:xfrm>
            <a:off x="4278857" y="1376998"/>
            <a:ext cx="3637467" cy="501015"/>
          </a:xfrm>
          <a:prstGeom prst="rect">
            <a:avLst/>
          </a:prstGeom>
        </p:spPr>
        <p:txBody>
          <a:bodyPr vert="horz" wrap="square" lIns="91440" tIns="45720" rIns="91440" bIns="45720" rtlCol="0" anchor="t" anchorCtr="0">
            <a:noAutofit/>
          </a:bodyPr>
          <a:lstStyle/>
          <a:p>
            <a:pPr algn="ctr">
              <a:lnSpc>
                <a:spcPct val="100000"/>
              </a:lnSpc>
              <a:spcBef>
                <a:spcPts val="375"/>
              </a:spcBef>
            </a:pPr>
            <a:r>
              <a:rPr lang="en-US" sz="2400" b="1">
                <a:solidFill>
                  <a:schemeClr val="accent1">
                    <a:alpha val="100000"/>
                  </a:schemeClr>
                </a:solidFill>
                <a:latin typeface="Noto Sans SC"/>
                <a:ea typeface="Noto Sans SC"/>
                <a:cs typeface="Noto Sans SC"/>
              </a:rPr>
              <a:t>future state design</a:t>
            </a:r>
            <a:endParaRPr lang="en-US" sz="2400" b="1">
              <a:solidFill>
                <a:schemeClr val="accent1">
                  <a:alpha val="100000"/>
                </a:schemeClr>
              </a:solidFill>
              <a:latin typeface="Noto Sans SC"/>
              <a:ea typeface="Noto Sans SC"/>
              <a:cs typeface="Noto Sans SC"/>
            </a:endParaRPr>
          </a:p>
        </p:txBody>
      </p:sp>
      <p:sp>
        <p:nvSpPr>
          <p:cNvPr id="5" name="TextBox 5"/>
          <p:cNvSpPr txBox="1"/>
          <p:nvPr/>
        </p:nvSpPr>
        <p:spPr>
          <a:xfrm>
            <a:off x="8042611" y="1376998"/>
            <a:ext cx="3637467" cy="501015"/>
          </a:xfrm>
          <a:prstGeom prst="rect">
            <a:avLst/>
          </a:prstGeom>
        </p:spPr>
        <p:txBody>
          <a:bodyPr vert="horz" wrap="square" lIns="91440" tIns="45720" rIns="91440" bIns="45720" rtlCol="0" anchor="t" anchorCtr="0">
            <a:noAutofit/>
          </a:bodyPr>
          <a:lstStyle/>
          <a:p>
            <a:pPr algn="ctr">
              <a:lnSpc>
                <a:spcPct val="100000"/>
              </a:lnSpc>
              <a:spcBef>
                <a:spcPts val="375"/>
              </a:spcBef>
            </a:pPr>
            <a:r>
              <a:rPr lang="en-US" sz="2400" b="1">
                <a:solidFill>
                  <a:schemeClr val="accent1">
                    <a:alpha val="100000"/>
                  </a:schemeClr>
                </a:solidFill>
                <a:latin typeface="Noto Sans SC"/>
                <a:ea typeface="Noto Sans SC"/>
                <a:cs typeface="Noto Sans SC"/>
              </a:rPr>
              <a:t>Implementation plan development</a:t>
            </a:r>
            <a:endParaRPr lang="en-US" sz="2400" b="1">
              <a:solidFill>
                <a:schemeClr val="accent1">
                  <a:alpha val="100000"/>
                </a:schemeClr>
              </a:solidFill>
              <a:latin typeface="Noto Sans SC"/>
              <a:ea typeface="Noto Sans SC"/>
              <a:cs typeface="Noto Sans SC"/>
            </a:endParaRPr>
          </a:p>
        </p:txBody>
      </p:sp>
      <p:sp>
        <p:nvSpPr>
          <p:cNvPr id="6" name="TextBox 6"/>
          <p:cNvSpPr txBox="1"/>
          <p:nvPr/>
        </p:nvSpPr>
        <p:spPr>
          <a:xfrm>
            <a:off x="2395390" y="3950072"/>
            <a:ext cx="3637467" cy="501015"/>
          </a:xfrm>
          <a:prstGeom prst="rect">
            <a:avLst/>
          </a:prstGeom>
        </p:spPr>
        <p:txBody>
          <a:bodyPr vert="horz" wrap="square" lIns="91440" tIns="45720" rIns="91440" bIns="45720" rtlCol="0" anchor="t" anchorCtr="0">
            <a:noAutofit/>
          </a:bodyPr>
          <a:lstStyle/>
          <a:p>
            <a:pPr algn="ctr">
              <a:lnSpc>
                <a:spcPct val="100000"/>
              </a:lnSpc>
              <a:spcBef>
                <a:spcPts val="375"/>
              </a:spcBef>
            </a:pPr>
            <a:r>
              <a:rPr lang="en-US" sz="2400" b="1">
                <a:solidFill>
                  <a:schemeClr val="accent1">
                    <a:alpha val="100000"/>
                  </a:schemeClr>
                </a:solidFill>
                <a:latin typeface="Noto Sans SC"/>
                <a:ea typeface="Noto Sans SC"/>
                <a:cs typeface="Noto Sans SC"/>
              </a:rPr>
              <a:t>Pilot and promotion</a:t>
            </a:r>
            <a:endParaRPr lang="en-US" sz="2400" b="1">
              <a:solidFill>
                <a:schemeClr val="accent1">
                  <a:alpha val="100000"/>
                </a:schemeClr>
              </a:solidFill>
              <a:latin typeface="Noto Sans SC"/>
              <a:ea typeface="Noto Sans SC"/>
              <a:cs typeface="Noto Sans SC"/>
            </a:endParaRPr>
          </a:p>
        </p:txBody>
      </p:sp>
      <p:sp>
        <p:nvSpPr>
          <p:cNvPr id="7" name="TextBox 7"/>
          <p:cNvSpPr txBox="1"/>
          <p:nvPr/>
        </p:nvSpPr>
        <p:spPr>
          <a:xfrm>
            <a:off x="6159144" y="3950072"/>
            <a:ext cx="3637467" cy="501015"/>
          </a:xfrm>
          <a:prstGeom prst="rect">
            <a:avLst/>
          </a:prstGeom>
        </p:spPr>
        <p:txBody>
          <a:bodyPr vert="horz" wrap="square" lIns="91440" tIns="45720" rIns="91440" bIns="45720" rtlCol="0" anchor="t" anchorCtr="0">
            <a:noAutofit/>
          </a:bodyPr>
          <a:lstStyle/>
          <a:p>
            <a:pPr algn="ctr">
              <a:lnSpc>
                <a:spcPct val="100000"/>
              </a:lnSpc>
              <a:spcBef>
                <a:spcPts val="375"/>
              </a:spcBef>
            </a:pPr>
            <a:r>
              <a:rPr lang="en-US" sz="2400" b="1">
                <a:solidFill>
                  <a:schemeClr val="accent1">
                    <a:alpha val="100000"/>
                  </a:schemeClr>
                </a:solidFill>
                <a:latin typeface="Noto Sans SC"/>
                <a:ea typeface="Noto Sans SC"/>
                <a:cs typeface="Noto Sans SC"/>
              </a:rPr>
              <a:t>employee participation mechanism</a:t>
            </a:r>
            <a:endParaRPr lang="en-US" sz="2400" b="1">
              <a:solidFill>
                <a:schemeClr val="accent1">
                  <a:alpha val="100000"/>
                </a:schemeClr>
              </a:solidFill>
              <a:latin typeface="Noto Sans SC"/>
              <a:ea typeface="Noto Sans SC"/>
              <a:cs typeface="Noto Sans SC"/>
            </a:endParaRPr>
          </a:p>
        </p:txBody>
      </p:sp>
      <p:sp>
        <p:nvSpPr>
          <p:cNvPr id="8" name="AutoShape 8"/>
          <p:cNvSpPr/>
          <p:nvPr/>
        </p:nvSpPr>
        <p:spPr>
          <a:xfrm>
            <a:off x="515104" y="1943785"/>
            <a:ext cx="3637467" cy="1772200"/>
          </a:xfrm>
          <a:prstGeom prst="roundRect">
            <a:avLst>
              <a:gd name="adj" fmla="val 7233"/>
            </a:avLst>
          </a:prstGeom>
          <a:solidFill>
            <a:schemeClr val="lt2">
              <a:alpha val="60000"/>
            </a:schemeClr>
          </a:solidFill>
        </p:spPr>
      </p:sp>
      <p:sp>
        <p:nvSpPr>
          <p:cNvPr id="9" name="TextBox 9"/>
          <p:cNvSpPr txBox="1"/>
          <p:nvPr/>
        </p:nvSpPr>
        <p:spPr>
          <a:xfrm>
            <a:off x="740613" y="2105555"/>
            <a:ext cx="3186449" cy="1448659"/>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Collaborate across departments to collect data, identify waste points in the entire process from raw materials to finished products, such as inventory backlogs, waiting times, etc., and mark timelines and resource consumption.</a:t>
            </a:r>
            <a:endParaRPr lang="en-US" sz="1500">
              <a:solidFill>
                <a:schemeClr val="dk1">
                  <a:alpha val="100000"/>
                </a:schemeClr>
              </a:solidFill>
              <a:latin typeface="Noto Sans SC"/>
              <a:ea typeface="Noto Sans SC"/>
              <a:cs typeface="Noto Sans SC"/>
            </a:endParaRPr>
          </a:p>
        </p:txBody>
      </p:sp>
      <p:sp>
        <p:nvSpPr>
          <p:cNvPr id="10" name="AutoShape 10"/>
          <p:cNvSpPr/>
          <p:nvPr/>
        </p:nvSpPr>
        <p:spPr>
          <a:xfrm>
            <a:off x="4278857" y="1943785"/>
            <a:ext cx="3637467" cy="1772200"/>
          </a:xfrm>
          <a:prstGeom prst="roundRect">
            <a:avLst>
              <a:gd name="adj" fmla="val 7233"/>
            </a:avLst>
          </a:prstGeom>
          <a:solidFill>
            <a:schemeClr val="lt2">
              <a:alpha val="60000"/>
            </a:schemeClr>
          </a:solidFill>
        </p:spPr>
      </p:sp>
      <p:sp>
        <p:nvSpPr>
          <p:cNvPr id="11" name="TextBox 11"/>
          <p:cNvSpPr txBox="1"/>
          <p:nvPr/>
        </p:nvSpPr>
        <p:spPr>
          <a:xfrm>
            <a:off x="4504366" y="2105555"/>
            <a:ext cx="3186449" cy="1448659"/>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Replan the process based on lean principles, merge redundant links, introduce unitized production layout, shorten the delivery cycle, and aim to reduce the proportion of non-value-added activities by more than 40%.</a:t>
            </a:r>
            <a:endParaRPr lang="en-US" sz="1500">
              <a:solidFill>
                <a:schemeClr val="dk1">
                  <a:alpha val="100000"/>
                </a:schemeClr>
              </a:solidFill>
              <a:latin typeface="Noto Sans SC"/>
              <a:ea typeface="Noto Sans SC"/>
              <a:cs typeface="Noto Sans SC"/>
            </a:endParaRPr>
          </a:p>
        </p:txBody>
      </p:sp>
      <p:sp>
        <p:nvSpPr>
          <p:cNvPr id="12" name="AutoShape 12"/>
          <p:cNvSpPr/>
          <p:nvPr/>
        </p:nvSpPr>
        <p:spPr>
          <a:xfrm>
            <a:off x="8042611" y="1943785"/>
            <a:ext cx="3637467" cy="1772200"/>
          </a:xfrm>
          <a:prstGeom prst="roundRect">
            <a:avLst>
              <a:gd name="adj" fmla="val 7233"/>
            </a:avLst>
          </a:prstGeom>
          <a:solidFill>
            <a:schemeClr val="lt2">
              <a:alpha val="60000"/>
            </a:schemeClr>
          </a:solidFill>
        </p:spPr>
      </p:sp>
      <p:sp>
        <p:nvSpPr>
          <p:cNvPr id="13" name="TextBox 13"/>
          <p:cNvSpPr txBox="1"/>
          <p:nvPr/>
        </p:nvSpPr>
        <p:spPr>
          <a:xfrm>
            <a:off x="8268120" y="2105555"/>
            <a:ext cx="3186449" cy="1448659"/>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Prioritize bottleneck processes, such as reducing changeover time through rapid mold change (SMED) technology, while establishing a buffer inventory strategy to balance production fluctuations.</a:t>
            </a:r>
            <a:endParaRPr lang="en-US" sz="1500">
              <a:solidFill>
                <a:schemeClr val="dk1">
                  <a:alpha val="100000"/>
                </a:schemeClr>
              </a:solidFill>
              <a:latin typeface="Noto Sans SC"/>
              <a:ea typeface="Noto Sans SC"/>
              <a:cs typeface="Noto Sans SC"/>
            </a:endParaRPr>
          </a:p>
        </p:txBody>
      </p:sp>
      <p:sp>
        <p:nvSpPr>
          <p:cNvPr id="14" name="AutoShape 14"/>
          <p:cNvSpPr/>
          <p:nvPr/>
        </p:nvSpPr>
        <p:spPr>
          <a:xfrm>
            <a:off x="2395390" y="4500511"/>
            <a:ext cx="3637467" cy="1772200"/>
          </a:xfrm>
          <a:prstGeom prst="roundRect">
            <a:avLst>
              <a:gd name="adj" fmla="val 7233"/>
            </a:avLst>
          </a:prstGeom>
          <a:solidFill>
            <a:schemeClr val="lt2">
              <a:alpha val="60000"/>
            </a:schemeClr>
          </a:solidFill>
        </p:spPr>
      </p:sp>
      <p:sp>
        <p:nvSpPr>
          <p:cNvPr id="15" name="TextBox 15"/>
          <p:cNvSpPr txBox="1"/>
          <p:nvPr/>
        </p:nvSpPr>
        <p:spPr>
          <a:xfrm>
            <a:off x="2620899" y="4662281"/>
            <a:ext cx="3186449" cy="1448659"/>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Select typical production lines for pilot improvements. After verifying the results, gradually expand to the entire factory, and establish a KPI monitoring system to ensure that the improvement results are sustainable.</a:t>
            </a:r>
            <a:endParaRPr lang="en-US" sz="1500">
              <a:solidFill>
                <a:schemeClr val="dk1">
                  <a:alpha val="100000"/>
                </a:schemeClr>
              </a:solidFill>
              <a:latin typeface="Noto Sans SC"/>
              <a:ea typeface="Noto Sans SC"/>
              <a:cs typeface="Noto Sans SC"/>
            </a:endParaRPr>
          </a:p>
        </p:txBody>
      </p:sp>
      <p:sp>
        <p:nvSpPr>
          <p:cNvPr id="16" name="AutoShape 16"/>
          <p:cNvSpPr/>
          <p:nvPr/>
        </p:nvSpPr>
        <p:spPr>
          <a:xfrm>
            <a:off x="6159144" y="4500511"/>
            <a:ext cx="3637467" cy="1772200"/>
          </a:xfrm>
          <a:prstGeom prst="roundRect">
            <a:avLst>
              <a:gd name="adj" fmla="val 7233"/>
            </a:avLst>
          </a:prstGeom>
          <a:solidFill>
            <a:schemeClr val="lt2">
              <a:alpha val="60000"/>
            </a:schemeClr>
          </a:solidFill>
        </p:spPr>
      </p:sp>
      <p:sp>
        <p:nvSpPr>
          <p:cNvPr id="17" name="TextBox 17"/>
          <p:cNvSpPr txBox="1"/>
          <p:nvPr/>
        </p:nvSpPr>
        <p:spPr>
          <a:xfrm>
            <a:off x="6384653" y="4662281"/>
            <a:ext cx="3186449" cy="1448659"/>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Organize VSM workshops to train front-line employees to use improvement tools, encourage them to make optimization suggestions, and create a bottom-up improvement atmosphere.</a:t>
            </a:r>
            <a:endParaRPr lang="en-US" sz="1500">
              <a:solidFill>
                <a:schemeClr val="dk1">
                  <a:alpha val="100000"/>
                </a:schemeClr>
              </a:solidFill>
              <a:latin typeface="Noto Sans SC"/>
              <a:ea typeface="Noto Sans SC"/>
              <a:cs typeface="Noto Sans SC"/>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Case 3: Kanban system application</a:t>
            </a:r>
            <a:endParaRPr lang="en-US" sz="3000" b="1">
              <a:solidFill>
                <a:schemeClr val="dk2">
                  <a:alpha val="100000"/>
                </a:schemeClr>
              </a:solidFill>
              <a:latin typeface="Noto Sans SC"/>
              <a:ea typeface="Noto Sans SC"/>
              <a:cs typeface="Noto Sans SC"/>
            </a:endParaRPr>
          </a:p>
        </p:txBody>
      </p:sp>
      <p:sp>
        <p:nvSpPr>
          <p:cNvPr id="3" name="TextBox 3"/>
          <p:cNvSpPr txBox="1"/>
          <p:nvPr/>
        </p:nvSpPr>
        <p:spPr>
          <a:xfrm>
            <a:off x="1948466" y="1833388"/>
            <a:ext cx="3542492" cy="360348"/>
          </a:xfrm>
          <a:prstGeom prst="rect">
            <a:avLst/>
          </a:prstGeom>
          <a:noFill/>
        </p:spPr>
        <p:txBody>
          <a:bodyPr vert="horz" wrap="square" lIns="0" tIns="0" rIns="0" bIns="0" rtlCol="0" anchor="ctr" anchorCtr="0">
            <a:noAutofit/>
          </a:bodyPr>
          <a:lstStyle/>
          <a:p>
            <a:pPr algn="l">
              <a:lnSpc>
                <a:spcPct val="120000"/>
              </a:lnSpc>
            </a:pPr>
            <a:r>
              <a:rPr lang="en-US" sz="1700" b="1">
                <a:solidFill>
                  <a:schemeClr val="accent1">
                    <a:alpha val="100000"/>
                  </a:schemeClr>
                </a:solidFill>
                <a:latin typeface="Noto Sans SC"/>
                <a:ea typeface="Noto Sans SC"/>
                <a:cs typeface="Noto Sans SC"/>
              </a:rPr>
              <a:t>Kanban type selection</a:t>
            </a:r>
            <a:endParaRPr lang="en-US" sz="1700" b="1">
              <a:solidFill>
                <a:schemeClr val="accent1">
                  <a:alpha val="100000"/>
                </a:schemeClr>
              </a:solidFill>
              <a:latin typeface="Noto Sans SC"/>
              <a:ea typeface="Noto Sans SC"/>
              <a:cs typeface="Noto Sans SC"/>
            </a:endParaRPr>
          </a:p>
        </p:txBody>
      </p:sp>
      <p:sp>
        <p:nvSpPr>
          <p:cNvPr id="4" name="TextBox 4"/>
          <p:cNvSpPr txBox="1"/>
          <p:nvPr/>
        </p:nvSpPr>
        <p:spPr>
          <a:xfrm>
            <a:off x="1948466" y="2297252"/>
            <a:ext cx="3542492" cy="1369164"/>
          </a:xfrm>
          <a:prstGeom prst="rect">
            <a:avLst/>
          </a:prstGeom>
          <a:noFill/>
        </p:spPr>
        <p:txBody>
          <a:bodyPr vert="horz" wrap="square" lIns="0" tIns="0" rIns="0" bIns="0"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Choose dual-card kanban (production-handling) or electronic kanban according to material characteristics, and clarify signal triggering rules, such as minimum inventory and replenishment cycle, to achieve pull-type production.</a:t>
            </a:r>
            <a:endParaRPr lang="en-US" sz="1250">
              <a:solidFill>
                <a:schemeClr val="dk1">
                  <a:alpha val="100000"/>
                </a:schemeClr>
              </a:solidFill>
              <a:latin typeface="Noto Sans SC"/>
              <a:ea typeface="Noto Sans SC"/>
              <a:cs typeface="Noto Sans SC"/>
            </a:endParaRPr>
          </a:p>
        </p:txBody>
      </p:sp>
      <p:sp>
        <p:nvSpPr>
          <p:cNvPr id="5" name="TextBox 5"/>
          <p:cNvSpPr txBox="1"/>
          <p:nvPr/>
        </p:nvSpPr>
        <p:spPr>
          <a:xfrm>
            <a:off x="6164262" y="1833388"/>
            <a:ext cx="3542492" cy="360348"/>
          </a:xfrm>
          <a:prstGeom prst="rect">
            <a:avLst/>
          </a:prstGeom>
          <a:noFill/>
        </p:spPr>
        <p:txBody>
          <a:bodyPr vert="horz" wrap="square" lIns="0" tIns="0" rIns="0" bIns="0" rtlCol="0" anchor="ctr" anchorCtr="0">
            <a:noAutofit/>
          </a:bodyPr>
          <a:lstStyle/>
          <a:p>
            <a:pPr algn="l">
              <a:lnSpc>
                <a:spcPct val="120000"/>
              </a:lnSpc>
            </a:pPr>
            <a:r>
              <a:rPr lang="en-US" sz="1700" b="1">
                <a:solidFill>
                  <a:schemeClr val="accent1">
                    <a:alpha val="100000"/>
                  </a:schemeClr>
                </a:solidFill>
                <a:latin typeface="Noto Sans SC"/>
                <a:ea typeface="Noto Sans SC"/>
                <a:cs typeface="Noto Sans SC"/>
              </a:rPr>
              <a:t>Visual design</a:t>
            </a:r>
            <a:endParaRPr lang="en-US" sz="1700" b="1">
              <a:solidFill>
                <a:schemeClr val="accent1">
                  <a:alpha val="100000"/>
                </a:schemeClr>
              </a:solidFill>
              <a:latin typeface="Noto Sans SC"/>
              <a:ea typeface="Noto Sans SC"/>
              <a:cs typeface="Noto Sans SC"/>
            </a:endParaRPr>
          </a:p>
        </p:txBody>
      </p:sp>
      <p:sp>
        <p:nvSpPr>
          <p:cNvPr id="6" name="TextBox 6"/>
          <p:cNvSpPr txBox="1"/>
          <p:nvPr/>
        </p:nvSpPr>
        <p:spPr>
          <a:xfrm>
            <a:off x="6164262" y="2297252"/>
            <a:ext cx="3542492" cy="1369164"/>
          </a:xfrm>
          <a:prstGeom prst="rect">
            <a:avLst/>
          </a:prstGeom>
          <a:noFill/>
        </p:spPr>
        <p:txBody>
          <a:bodyPr vert="horz" wrap="square" lIns="0" tIns="0" rIns="0" bIns="0"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Use color to distinguish priorities (red/yellow/green), combined with digital display of real-time inventory status, to ensure intuitive information transmission and reduce communication errors.</a:t>
            </a:r>
            <a:endParaRPr lang="en-US" sz="1250">
              <a:solidFill>
                <a:schemeClr val="dk1">
                  <a:alpha val="100000"/>
                </a:schemeClr>
              </a:solidFill>
              <a:latin typeface="Noto Sans SC"/>
              <a:ea typeface="Noto Sans SC"/>
              <a:cs typeface="Noto Sans SC"/>
            </a:endParaRPr>
          </a:p>
        </p:txBody>
      </p:sp>
      <p:sp>
        <p:nvSpPr>
          <p:cNvPr id="7" name="TextBox 7"/>
          <p:cNvSpPr txBox="1"/>
          <p:nvPr/>
        </p:nvSpPr>
        <p:spPr>
          <a:xfrm>
            <a:off x="475287" y="4158866"/>
            <a:ext cx="3542492" cy="360348"/>
          </a:xfrm>
          <a:prstGeom prst="rect">
            <a:avLst/>
          </a:prstGeom>
          <a:noFill/>
        </p:spPr>
        <p:txBody>
          <a:bodyPr vert="horz" wrap="square" lIns="0" tIns="0" rIns="0" bIns="0" rtlCol="0" anchor="ctr" anchorCtr="0">
            <a:noAutofit/>
          </a:bodyPr>
          <a:lstStyle/>
          <a:p>
            <a:pPr algn="l">
              <a:lnSpc>
                <a:spcPct val="120000"/>
              </a:lnSpc>
            </a:pPr>
            <a:r>
              <a:rPr lang="en-US" sz="1700" b="1">
                <a:solidFill>
                  <a:schemeClr val="accent1">
                    <a:alpha val="100000"/>
                  </a:schemeClr>
                </a:solidFill>
                <a:latin typeface="Noto Sans SC"/>
                <a:ea typeface="Noto Sans SC"/>
                <a:cs typeface="Noto Sans SC"/>
              </a:rPr>
              <a:t>Exception response process</a:t>
            </a:r>
            <a:endParaRPr lang="en-US" sz="1700" b="1">
              <a:solidFill>
                <a:schemeClr val="accent1">
                  <a:alpha val="100000"/>
                </a:schemeClr>
              </a:solidFill>
              <a:latin typeface="Noto Sans SC"/>
              <a:ea typeface="Noto Sans SC"/>
              <a:cs typeface="Noto Sans SC"/>
            </a:endParaRPr>
          </a:p>
        </p:txBody>
      </p:sp>
      <p:sp>
        <p:nvSpPr>
          <p:cNvPr id="8" name="TextBox 8"/>
          <p:cNvSpPr txBox="1"/>
          <p:nvPr/>
        </p:nvSpPr>
        <p:spPr>
          <a:xfrm>
            <a:off x="475287" y="4622729"/>
            <a:ext cx="3542492" cy="1369164"/>
          </a:xfrm>
          <a:prstGeom prst="rect">
            <a:avLst/>
          </a:prstGeom>
          <a:noFill/>
        </p:spPr>
        <p:txBody>
          <a:bodyPr vert="horz" wrap="square" lIns="0" tIns="0" rIns="0" bIns="0"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Set up an abnormal kanban alarm mechanism to automatically notify the responsible person when there is a shortage of materials, and set a response time limit of 30 minutes to avoid production interruptions.</a:t>
            </a:r>
            <a:endParaRPr lang="en-US" sz="1250">
              <a:solidFill>
                <a:schemeClr val="dk1">
                  <a:alpha val="100000"/>
                </a:schemeClr>
              </a:solidFill>
              <a:latin typeface="Noto Sans SC"/>
              <a:ea typeface="Noto Sans SC"/>
              <a:cs typeface="Noto Sans SC"/>
            </a:endParaRPr>
          </a:p>
        </p:txBody>
      </p:sp>
      <p:sp>
        <p:nvSpPr>
          <p:cNvPr id="9" name="TextBox 9"/>
          <p:cNvSpPr txBox="1"/>
          <p:nvPr/>
        </p:nvSpPr>
        <p:spPr>
          <a:xfrm>
            <a:off x="4416600" y="4158866"/>
            <a:ext cx="3542492" cy="360348"/>
          </a:xfrm>
          <a:prstGeom prst="rect">
            <a:avLst/>
          </a:prstGeom>
          <a:noFill/>
        </p:spPr>
        <p:txBody>
          <a:bodyPr vert="horz" wrap="square" lIns="0" tIns="0" rIns="0" bIns="0" rtlCol="0" anchor="ctr" anchorCtr="0">
            <a:noAutofit/>
          </a:bodyPr>
          <a:lstStyle/>
          <a:p>
            <a:pPr algn="l">
              <a:lnSpc>
                <a:spcPct val="120000"/>
              </a:lnSpc>
            </a:pPr>
            <a:r>
              <a:rPr lang="en-US" sz="1700" b="1">
                <a:solidFill>
                  <a:schemeClr val="accent1">
                    <a:alpha val="100000"/>
                  </a:schemeClr>
                </a:solidFill>
                <a:latin typeface="Noto Sans SC"/>
                <a:ea typeface="Noto Sans SC"/>
                <a:cs typeface="Noto Sans SC"/>
              </a:rPr>
              <a:t>Multi-level Kanban collaboration</a:t>
            </a:r>
            <a:endParaRPr lang="en-US" sz="1700" b="1">
              <a:solidFill>
                <a:schemeClr val="accent1">
                  <a:alpha val="100000"/>
                </a:schemeClr>
              </a:solidFill>
              <a:latin typeface="Noto Sans SC"/>
              <a:ea typeface="Noto Sans SC"/>
              <a:cs typeface="Noto Sans SC"/>
            </a:endParaRPr>
          </a:p>
        </p:txBody>
      </p:sp>
      <p:sp>
        <p:nvSpPr>
          <p:cNvPr id="10" name="TextBox 10"/>
          <p:cNvSpPr txBox="1"/>
          <p:nvPr/>
        </p:nvSpPr>
        <p:spPr>
          <a:xfrm>
            <a:off x="4416600" y="4622729"/>
            <a:ext cx="3542492" cy="1369164"/>
          </a:xfrm>
          <a:prstGeom prst="rect">
            <a:avLst/>
          </a:prstGeom>
          <a:noFill/>
        </p:spPr>
        <p:txBody>
          <a:bodyPr vert="horz" wrap="square" lIns="0" tIns="0" rIns="0" bIns="0"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Integrate supplier dashboards and internal production dashboards to synchronize the supply chain and shorten the raw material procurement cycle to within 48 hours.</a:t>
            </a:r>
            <a:endParaRPr lang="en-US" sz="1250">
              <a:solidFill>
                <a:schemeClr val="dk1">
                  <a:alpha val="100000"/>
                </a:schemeClr>
              </a:solidFill>
              <a:latin typeface="Noto Sans SC"/>
              <a:ea typeface="Noto Sans SC"/>
              <a:cs typeface="Noto Sans SC"/>
            </a:endParaRPr>
          </a:p>
        </p:txBody>
      </p:sp>
      <p:sp>
        <p:nvSpPr>
          <p:cNvPr id="11" name="TextBox 11"/>
          <p:cNvSpPr txBox="1"/>
          <p:nvPr/>
        </p:nvSpPr>
        <p:spPr>
          <a:xfrm>
            <a:off x="8337121" y="4158866"/>
            <a:ext cx="3542492" cy="360348"/>
          </a:xfrm>
          <a:prstGeom prst="rect">
            <a:avLst/>
          </a:prstGeom>
          <a:noFill/>
        </p:spPr>
        <p:txBody>
          <a:bodyPr vert="horz" wrap="square" lIns="0" tIns="0" rIns="0" bIns="0" rtlCol="0" anchor="ctr" anchorCtr="0">
            <a:noAutofit/>
          </a:bodyPr>
          <a:lstStyle/>
          <a:p>
            <a:pPr algn="l">
              <a:lnSpc>
                <a:spcPct val="120000"/>
              </a:lnSpc>
            </a:pPr>
            <a:r>
              <a:rPr lang="en-US" sz="1700" b="1">
                <a:solidFill>
                  <a:schemeClr val="accent1">
                    <a:alpha val="100000"/>
                  </a:schemeClr>
                </a:solidFill>
                <a:latin typeface="Noto Sans SC"/>
                <a:ea typeface="Noto Sans SC"/>
                <a:cs typeface="Noto Sans SC"/>
              </a:rPr>
              <a:t>Continuous optimization and iteration</a:t>
            </a:r>
            <a:endParaRPr lang="en-US" sz="1700" b="1">
              <a:solidFill>
                <a:schemeClr val="accent1">
                  <a:alpha val="100000"/>
                </a:schemeClr>
              </a:solidFill>
              <a:latin typeface="Noto Sans SC"/>
              <a:ea typeface="Noto Sans SC"/>
              <a:cs typeface="Noto Sans SC"/>
            </a:endParaRPr>
          </a:p>
        </p:txBody>
      </p:sp>
      <p:sp>
        <p:nvSpPr>
          <p:cNvPr id="12" name="TextBox 12"/>
          <p:cNvSpPr txBox="1"/>
          <p:nvPr/>
        </p:nvSpPr>
        <p:spPr>
          <a:xfrm>
            <a:off x="8337121" y="4622729"/>
            <a:ext cx="3542492" cy="1369164"/>
          </a:xfrm>
          <a:prstGeom prst="rect">
            <a:avLst/>
          </a:prstGeom>
          <a:noFill/>
        </p:spPr>
        <p:txBody>
          <a:bodyPr vert="horz" wrap="square" lIns="0" tIns="0" rIns="0" bIns="0"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Analyze kanban data (such as turnover rate, dead time) every month, adjust parameters or rules, and gradually reduce the number of kanbans by 20% to reduce system complexity.</a:t>
            </a:r>
            <a:endParaRPr lang="en-US" sz="1250">
              <a:solidFill>
                <a:schemeClr val="dk1">
                  <a:alpha val="100000"/>
                </a:schemeClr>
              </a:solidFill>
              <a:latin typeface="Noto Sans SC"/>
              <a:ea typeface="Noto Sans SC"/>
              <a:cs typeface="Noto Sans SC"/>
            </a:endParaRP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bg>
      <p:bgPr>
        <a:solidFill>
          <a:srgbClr val="F8FAFC"/>
        </a:solidFill>
        <a:effectLst/>
      </p:bgPr>
    </p:bg>
    <p:spTree>
      <p:nvGrpSpPr>
        <p:cNvPr id="1" name=""/>
        <p:cNvGrpSpPr/>
        <p:nvPr/>
      </p:nvGrpSpPr>
      <p:grpSpPr/>
      <p:sp>
        <p:nvSpPr>
          <p:cNvPr id="2" name="Rectangle 1"/>
          <p:cNvSpPr/>
          <p:nvPr/>
        </p:nvSpPr>
        <p:spPr>
          <a:xfrm>
            <a:off x="11658600" y="457200"/>
            <a:ext cx="73152" cy="5943600"/>
          </a:xfrm>
          <a:prstGeom prst="rect">
            <a:avLst/>
          </a:prstGeom>
          <a:solidFill>
            <a:srgbClr val="0EA5E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11521440" y="457200"/>
            <a:ext cx="73152" cy="5943600"/>
          </a:xfrm>
          <a:prstGeom prst="rect">
            <a:avLst/>
          </a:prstGeom>
          <a:solidFill>
            <a:srgbClr val="38BD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384280" y="457200"/>
            <a:ext cx="73152" cy="5943600"/>
          </a:xfrm>
          <a:prstGeom prst="rect">
            <a:avLst/>
          </a:prstGeom>
          <a:solidFill>
            <a:srgbClr val="22C5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11247120" y="457200"/>
            <a:ext cx="73152" cy="5943600"/>
          </a:xfrm>
          <a:prstGeom prst="rect">
            <a:avLst/>
          </a:prstGeom>
          <a:solidFill>
            <a:srgbClr val="FB923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2194560" y="1234440"/>
            <a:ext cx="7772400" cy="4480560"/>
          </a:xfrm>
          <a:prstGeom prst="roundRect">
            <a:avLst/>
          </a:prstGeom>
          <a:solidFill>
            <a:srgbClr val="FFFFFF"/>
          </a:solidFill>
          <a:ln>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2560320" y="3063240"/>
            <a:ext cx="7040880" cy="822960"/>
          </a:xfrm>
          <a:prstGeom prst="rect">
            <a:avLst/>
          </a:prstGeom>
          <a:noFill/>
        </p:spPr>
        <p:txBody>
          <a:bodyPr wrap="none">
            <a:spAutoFit/>
          </a:bodyPr>
          <a:lstStyle/>
          <a:p>
            <a:pPr algn="ctr">
              <a:defRPr sz="3600" b="1">
                <a:solidFill>
                  <a:srgbClr val="1E293B"/>
                </a:solidFill>
              </a:defRPr>
            </a:pPr>
            <a:r>
              <a:t>Thank You</a:t>
            </a:r>
          </a:p>
        </p:txBody>
      </p:sp>
      <p:sp>
        <p:nvSpPr>
          <p:cNvPr id="9" name="TextBox 8"/>
          <p:cNvSpPr txBox="1"/>
          <p:nvPr/>
        </p:nvSpPr>
        <p:spPr>
          <a:xfrm>
            <a:off x="2560320" y="3886200"/>
            <a:ext cx="7040880" cy="502920"/>
          </a:xfrm>
          <a:prstGeom prst="rect">
            <a:avLst/>
          </a:prstGeom>
          <a:noFill/>
        </p:spPr>
        <p:txBody>
          <a:bodyPr wrap="none">
            <a:spAutoFit/>
          </a:bodyPr>
          <a:lstStyle/>
          <a:p>
            <a:pPr algn="ctr">
              <a:defRPr sz="2200" b="1">
                <a:solidFill>
                  <a:srgbClr val="0EA5E9"/>
                </a:solidFill>
              </a:defRPr>
            </a:pPr>
            <a:r>
              <a:t>qtank.org</a:t>
            </a:r>
          </a:p>
        </p:txBody>
      </p:sp>
      <p:sp>
        <p:nvSpPr>
          <p:cNvPr id="10" name="TextBox 9"/>
          <p:cNvSpPr txBox="1"/>
          <p:nvPr/>
        </p:nvSpPr>
        <p:spPr>
          <a:xfrm>
            <a:off x="2560320" y="4434840"/>
            <a:ext cx="7040880" cy="411480"/>
          </a:xfrm>
          <a:prstGeom prst="rect">
            <a:avLst/>
          </a:prstGeom>
          <a:noFill/>
        </p:spPr>
        <p:txBody>
          <a:bodyPr wrap="none">
            <a:spAutoFit/>
          </a:bodyPr>
          <a:lstStyle/>
          <a:p>
            <a:pPr algn="ctr">
              <a:defRPr sz="1600">
                <a:solidFill>
                  <a:srgbClr val="64748B"/>
                </a:solidFill>
              </a:defRPr>
            </a:pPr>
            <a:r>
              <a:t>QTank</a:t>
            </a:r>
          </a:p>
        </p:txBody>
      </p:sp>
      <p:sp>
        <p:nvSpPr>
          <p:cNvPr id="12" name="TextBox 11"/>
          <p:cNvSpPr txBox="1"/>
          <p:nvPr/>
        </p:nvSpPr>
        <p:spPr>
          <a:xfrm>
            <a:off x="4114800" y="6400800"/>
            <a:ext cx="3962095" cy="320040"/>
          </a:xfrm>
          <a:prstGeom prst="rect">
            <a:avLst/>
          </a:prstGeom>
          <a:noFill/>
        </p:spPr>
        <p:txBody>
          <a:bodyPr wrap="none">
            <a:spAutoFit/>
          </a:bodyPr>
          <a:lstStyle/>
          <a:p>
            <a:pPr algn="ctr">
              <a:defRPr sz="1100">
                <a:solidFill>
                  <a:srgbClr val="0EA5E9"/>
                </a:solidFill>
              </a:defRPr>
            </a:pPr>
            <a:r>
              <a:t>qtank.org</a:t>
            </a:r>
          </a:p>
        </p:txBody>
      </p:sp>
    </p:spTree>
  </p:cSld>
  <p:clrMapOvr>
    <a:masterClrMapping/>
  </p:clrMapOvr>
</p:sld>
</file>

<file path=ppt/theme/theme1.xml><?xml version="1.0" encoding="utf-8"?>
<a:theme xmlns:a="http://schemas.openxmlformats.org/drawingml/2006/main" name="Office 主题​​">
  <a:themeElements>
    <a:clrScheme name="Office">
      <a:dk1>
        <a:srgbClr val="020A49"/>
      </a:dk1>
      <a:lt1>
        <a:srgbClr val="FBFEFF"/>
      </a:lt1>
      <a:dk2>
        <a:srgbClr val="020A49"/>
      </a:dk2>
      <a:lt2>
        <a:srgbClr val="CADDF0"/>
      </a:lt2>
      <a:accent1>
        <a:srgbClr val="1338FD"/>
      </a:accent1>
      <a:accent2>
        <a:srgbClr val="1338FD"/>
      </a:accent2>
      <a:accent3>
        <a:srgbClr val="1B96DB"/>
      </a:accent3>
      <a:accent4>
        <a:srgbClr val="32C5DA"/>
      </a:accent4>
      <a:accent5>
        <a:srgbClr val="1CCDF0"/>
      </a:accent5>
      <a:accent6>
        <a:srgbClr val="338DE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主题">
  <a:themeElements>
    <a:clrScheme name="">
      <a:dk1>
        <a:srgbClr val="000000"/>
      </a:dk1>
      <a:lt1>
        <a:srgbClr val="FFFFFF"/>
      </a:lt1>
      <a:dk2>
        <a:srgbClr val="44546A"/>
      </a:dk2>
      <a:lt2>
        <a:srgbClr val="E7E6E6"/>
      </a:lt2>
      <a:accent1>
        <a:srgbClr val="BE382D"/>
      </a:accent1>
      <a:accent2>
        <a:srgbClr val="0079C2"/>
      </a:accent2>
      <a:accent3>
        <a:srgbClr val="FFFFFF"/>
      </a:accent3>
      <a:accent4>
        <a:srgbClr val="000000"/>
      </a:accent4>
      <a:accent5>
        <a:srgbClr val="DBAEAC"/>
      </a:accent5>
      <a:accent6>
        <a:srgbClr val="006CAE"/>
      </a:accent6>
      <a:hlink>
        <a:srgbClr val="0563C1"/>
      </a:hlink>
      <a:folHlink>
        <a:srgbClr val="954F72"/>
      </a:folHlink>
    </a:clrScheme>
    <a:fontScheme name="">
      <a:majorFont>
        <a:latin typeface="Eras Medium ITC"/>
        <a:ea typeface="Calibri"/>
        <a:cs typeface=""/>
      </a:majorFont>
      <a:minorFont>
        <a:latin typeface="Eras Medium ITC"/>
        <a:ea typeface="Calibr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44546A"/>
        </a:dk2>
        <a:lt2>
          <a:srgbClr val="E7E6E6"/>
        </a:lt2>
        <a:accent1>
          <a:srgbClr val="BE382D"/>
        </a:accent1>
        <a:accent2>
          <a:srgbClr val="0079C2"/>
        </a:accent2>
        <a:accent3>
          <a:srgbClr val="FFFFFF"/>
        </a:accent3>
        <a:accent4>
          <a:srgbClr val="000000"/>
        </a:accent4>
        <a:accent5>
          <a:srgbClr val="DBAEAC"/>
        </a:accent5>
        <a:accent6>
          <a:srgbClr val="006CAE"/>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4748</Words>
  <Application>Microsoft PowerPoint</Application>
  <PresentationFormat>Widescreen</PresentationFormat>
  <Paragraphs>736</Paragraphs>
  <Slides>27</Slides>
  <Notes>0</Notes>
  <HiddenSlides>0</HiddenSlides>
  <MMClips>0</MMClips>
  <ScaleCrop>false</ScaleCrop>
  <HeadingPairs>
    <vt:vector size="6" baseType="variant">
      <vt:variant>
        <vt:lpstr>Fonts Used</vt:lpstr>
      </vt:variant>
      <vt:variant>
        <vt:i4>23</vt:i4>
      </vt:variant>
      <vt:variant>
        <vt:lpstr>主题</vt:lpstr>
      </vt:variant>
      <vt:variant>
        <vt:i4>2</vt:i4>
      </vt:variant>
      <vt:variant>
        <vt:lpstr>幻灯片标题</vt:lpstr>
      </vt:variant>
      <vt:variant>
        <vt:i4>27</vt:i4>
      </vt:variant>
    </vt:vector>
  </HeadingPairs>
  <TitlesOfParts>
    <vt:vector size="52" baseType="lpstr">
      <vt:lpstr>Arial</vt:lpstr>
      <vt:lpstr>Calibri</vt:lpstr>
      <vt:lpstr>Wingdings</vt:lpstr>
      <vt:lpstr>Noto Sans SC</vt:lpstr>
      <vt:lpstr>Thonburi</vt:lpstr>
      <vt:lpstr>Helvetica</vt:lpstr>
      <vt:lpstr>Calibri</vt:lpstr>
      <vt:lpstr>Calibri-简</vt:lpstr>
      <vt:lpstr>Calibri</vt:lpstr>
      <vt:lpstr>汉仪旗黑</vt:lpstr>
      <vt:lpstr>Arial Unicode MS</vt:lpstr>
      <vt:lpstr>等线 Light</vt:lpstr>
      <vt:lpstr>苹方-简</vt:lpstr>
      <vt:lpstr>等线</vt:lpstr>
      <vt:lpstr>Calibri</vt:lpstr>
      <vt:lpstr>Helvetica Neue</vt:lpstr>
      <vt:lpstr>Arial</vt:lpstr>
      <vt:lpstr>Helvetica</vt:lpstr>
      <vt:lpstr>Noto Sans SC</vt:lpstr>
      <vt:lpstr>Eras Medium ITC</vt:lpstr>
      <vt:lpstr>儷宋 Pro</vt:lpstr>
      <vt:lpstr>Eras Light ITC</vt:lpstr>
      <vt:lpstr>Segoe UI</vt:lpstr>
      <vt:lpstr>Office 主题​​</vt:lpstr>
      <vt:lpstr>2_Office 主题</vt:lpstr>
      <vt:lpstr>SPC统计过程控制实战培训（含Minitab操作）</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Thanks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zhangqishou</dc:creator>
  <cp:lastModifiedBy>王新民</cp:lastModifiedBy>
  <cp:revision>3</cp:revision>
  <dcterms:created xsi:type="dcterms:W3CDTF">2026-03-31T14:08:40Z</dcterms:created>
  <dcterms:modified xsi:type="dcterms:W3CDTF">2026-03-31T14:08:40Z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IGC">
    <vt:lpwstr>{"Label":"1","ContentProducer":"001191110000802100433B10001","ProduceID":"aa308246de72dd4f822287924d5e3654_1774965935_2b92bec23822394e0db9ce92e82f64c4","ReservedCode1":"d8f8d2b3a5111bf87eba3b40feaf4d485992c4d5614703e88e102d45286cd73c","ContentPropagator":"001191110000802100433B10001","PropagateID":"aa308246de72dd4f822287924d5e3654_1774965935_2b92bec23822394e0db9ce92e82f64c4","ReservedCode2":"d8f8d2b3a5111bf87eba3b40feaf4d485992c4d5614703e88e102d45286cd73c"}</vt:lpwstr>
  </property>
  <property fmtid="{D5CDD505-2E9C-101B-9397-08002B2CF9AE}" pid="3" name="ICV">
    <vt:lpwstr>CB75E5AA5E517D9568D5CB692EF3363F_42</vt:lpwstr>
  </property>
  <property fmtid="{D5CDD505-2E9C-101B-9397-08002B2CF9AE}" pid="4" name="KSOProductBuildVer">
    <vt:lpwstr>2052-12.1.23155.23155</vt:lpwstr>
  </property>
</Properties>
</file>